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7010400" cy="923607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65" d="100"/>
          <a:sy n="65" d="100"/>
        </p:scale>
        <p:origin x="48" y="324"/>
      </p:cViewPr>
      <p:guideLst>
        <p:guide orient="horz" pos="2160"/>
        <p:guide pos="1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A952DEE-AF1E-4494-B8C7-ECB4D8EFED46}"/>
              </a:ext>
            </a:extLst>
          </p:cNvPr>
          <p:cNvSpPr>
            <a:spLocks noGrp="1"/>
          </p:cNvSpPr>
          <p:nvPr>
            <p:ph type="hdr" sz="quarter"/>
          </p:nvPr>
        </p:nvSpPr>
        <p:spPr>
          <a:xfrm>
            <a:off x="0" y="0"/>
            <a:ext cx="3038475" cy="463550"/>
          </a:xfrm>
          <a:prstGeom prst="rect">
            <a:avLst/>
          </a:prstGeom>
        </p:spPr>
        <p:txBody>
          <a:bodyPr vert="horz" lIns="92830" tIns="46415" rIns="92830" bIns="46415"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756A4F64-BB97-4E88-B315-C5ED156D0AC4}"/>
              </a:ext>
            </a:extLst>
          </p:cNvPr>
          <p:cNvSpPr>
            <a:spLocks noGrp="1"/>
          </p:cNvSpPr>
          <p:nvPr>
            <p:ph type="dt" idx="1"/>
          </p:nvPr>
        </p:nvSpPr>
        <p:spPr>
          <a:xfrm>
            <a:off x="3970338" y="0"/>
            <a:ext cx="3038475" cy="463550"/>
          </a:xfrm>
          <a:prstGeom prst="rect">
            <a:avLst/>
          </a:prstGeom>
        </p:spPr>
        <p:txBody>
          <a:bodyPr vert="horz" lIns="92830" tIns="46415" rIns="92830" bIns="46415" rtlCol="0"/>
          <a:lstStyle>
            <a:lvl1pPr algn="r" eaLnBrk="1" fontAlgn="auto" hangingPunct="1">
              <a:spcBef>
                <a:spcPts val="0"/>
              </a:spcBef>
              <a:spcAft>
                <a:spcPts val="0"/>
              </a:spcAft>
              <a:defRPr sz="1200" smtClean="0">
                <a:latin typeface="+mn-lt"/>
              </a:defRPr>
            </a:lvl1pPr>
          </a:lstStyle>
          <a:p>
            <a:pPr>
              <a:defRPr/>
            </a:pPr>
            <a:fld id="{11B65FD1-1C5E-4268-8452-C6F36FCC578A}" type="datetimeFigureOut">
              <a:rPr lang="en-US"/>
              <a:pPr>
                <a:defRPr/>
              </a:pPr>
              <a:t>10/18/2017</a:t>
            </a:fld>
            <a:endParaRPr lang="en-US"/>
          </a:p>
        </p:txBody>
      </p:sp>
      <p:sp>
        <p:nvSpPr>
          <p:cNvPr id="4" name="Slide Image Placeholder 3">
            <a:extLst>
              <a:ext uri="{FF2B5EF4-FFF2-40B4-BE49-F238E27FC236}">
                <a16:creationId xmlns:a16="http://schemas.microsoft.com/office/drawing/2014/main" id="{8699E3C6-8F98-4953-B2EB-65FD3271FE3B}"/>
              </a:ext>
            </a:extLst>
          </p:cNvPr>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pPr lvl="0"/>
            <a:endParaRPr lang="en-US" noProof="0"/>
          </a:p>
        </p:txBody>
      </p:sp>
      <p:sp>
        <p:nvSpPr>
          <p:cNvPr id="5" name="Notes Placeholder 4">
            <a:extLst>
              <a:ext uri="{FF2B5EF4-FFF2-40B4-BE49-F238E27FC236}">
                <a16:creationId xmlns:a16="http://schemas.microsoft.com/office/drawing/2014/main" id="{9543E4D0-D631-4659-8B38-95CC3DC6558C}"/>
              </a:ext>
            </a:extLst>
          </p:cNvPr>
          <p:cNvSpPr>
            <a:spLocks noGrp="1"/>
          </p:cNvSpPr>
          <p:nvPr>
            <p:ph type="body" sz="quarter" idx="3"/>
          </p:nvPr>
        </p:nvSpPr>
        <p:spPr>
          <a:xfrm>
            <a:off x="701675" y="4445000"/>
            <a:ext cx="5607050" cy="3636963"/>
          </a:xfrm>
          <a:prstGeom prst="rect">
            <a:avLst/>
          </a:prstGeom>
        </p:spPr>
        <p:txBody>
          <a:bodyPr vert="horz" lIns="92830" tIns="46415" rIns="92830" bIns="46415"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FF7E0C0-6D64-4F4A-A9A3-4E50E873AADC}"/>
              </a:ext>
            </a:extLst>
          </p:cNvPr>
          <p:cNvSpPr>
            <a:spLocks noGrp="1"/>
          </p:cNvSpPr>
          <p:nvPr>
            <p:ph type="ftr" sz="quarter" idx="4"/>
          </p:nvPr>
        </p:nvSpPr>
        <p:spPr>
          <a:xfrm>
            <a:off x="0" y="8772525"/>
            <a:ext cx="3038475" cy="463550"/>
          </a:xfrm>
          <a:prstGeom prst="rect">
            <a:avLst/>
          </a:prstGeom>
        </p:spPr>
        <p:txBody>
          <a:bodyPr vert="horz" lIns="92830" tIns="46415" rIns="92830" bIns="46415"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E25B186E-DAA5-47B8-8DEB-50CD250CEFE2}"/>
              </a:ext>
            </a:extLst>
          </p:cNvPr>
          <p:cNvSpPr>
            <a:spLocks noGrp="1"/>
          </p:cNvSpPr>
          <p:nvPr>
            <p:ph type="sldNum" sz="quarter" idx="5"/>
          </p:nvPr>
        </p:nvSpPr>
        <p:spPr>
          <a:xfrm>
            <a:off x="3970338" y="8772525"/>
            <a:ext cx="3038475" cy="463550"/>
          </a:xfrm>
          <a:prstGeom prst="rect">
            <a:avLst/>
          </a:prstGeom>
        </p:spPr>
        <p:txBody>
          <a:bodyPr vert="horz" lIns="92830" tIns="46415" rIns="92830" bIns="46415" rtlCol="0" anchor="b"/>
          <a:lstStyle>
            <a:lvl1pPr algn="r" eaLnBrk="1" fontAlgn="auto" hangingPunct="1">
              <a:spcBef>
                <a:spcPts val="0"/>
              </a:spcBef>
              <a:spcAft>
                <a:spcPts val="0"/>
              </a:spcAft>
              <a:defRPr sz="1200" smtClean="0">
                <a:latin typeface="+mn-lt"/>
              </a:defRPr>
            </a:lvl1pPr>
          </a:lstStyle>
          <a:p>
            <a:pPr>
              <a:defRPr/>
            </a:pPr>
            <a:fld id="{762B8782-D204-4E84-B4F4-90E769FAD9D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28C7E490-5E7B-4852-88AD-7D723A83044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A08F3282-D906-4C52-882F-FC04D5DF35D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100" name="Slide Number Placeholder 3">
            <a:extLst>
              <a:ext uri="{FF2B5EF4-FFF2-40B4-BE49-F238E27FC236}">
                <a16:creationId xmlns:a16="http://schemas.microsoft.com/office/drawing/2014/main" id="{83E215DB-BDEF-4BD3-A996-F98EDB170AA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F13EF75-360F-42DA-83FC-1F0C45E91FC7}" type="slidenum">
              <a:rPr lang="en-US" altLang="en-US"/>
              <a:pPr fontAlgn="base">
                <a:spcBef>
                  <a:spcPct val="0"/>
                </a:spcBef>
                <a:spcAft>
                  <a:spcPct val="0"/>
                </a:spcAft>
              </a:pPr>
              <a:t>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C2E89-C028-4EF2-A60B-B9F30ED02B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D51779-610F-4CF0-BD0A-26570A1880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88F53B-F048-4D9B-9D9F-AA71C8C14CEF}"/>
              </a:ext>
            </a:extLst>
          </p:cNvPr>
          <p:cNvSpPr>
            <a:spLocks noGrp="1"/>
          </p:cNvSpPr>
          <p:nvPr>
            <p:ph type="dt" sz="half" idx="10"/>
          </p:nvPr>
        </p:nvSpPr>
        <p:spPr/>
        <p:txBody>
          <a:bodyPr/>
          <a:lstStyle>
            <a:lvl1pPr>
              <a:defRPr/>
            </a:lvl1pPr>
          </a:lstStyle>
          <a:p>
            <a:pPr>
              <a:defRPr/>
            </a:pPr>
            <a:fld id="{033D4FB5-1F48-4618-A547-7C22D6677D0A}" type="datetimeFigureOut">
              <a:rPr lang="en-US"/>
              <a:pPr>
                <a:defRPr/>
              </a:pPr>
              <a:t>10/18/2017</a:t>
            </a:fld>
            <a:endParaRPr lang="en-US"/>
          </a:p>
        </p:txBody>
      </p:sp>
      <p:sp>
        <p:nvSpPr>
          <p:cNvPr id="5" name="Footer Placeholder 4">
            <a:extLst>
              <a:ext uri="{FF2B5EF4-FFF2-40B4-BE49-F238E27FC236}">
                <a16:creationId xmlns:a16="http://schemas.microsoft.com/office/drawing/2014/main" id="{3005FC3D-602E-4509-9DFB-F96DD7C8B14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951ED88-F1F9-4103-B9B2-E41EC14D7F68}"/>
              </a:ext>
            </a:extLst>
          </p:cNvPr>
          <p:cNvSpPr>
            <a:spLocks noGrp="1"/>
          </p:cNvSpPr>
          <p:nvPr>
            <p:ph type="sldNum" sz="quarter" idx="12"/>
          </p:nvPr>
        </p:nvSpPr>
        <p:spPr/>
        <p:txBody>
          <a:bodyPr/>
          <a:lstStyle>
            <a:lvl1pPr>
              <a:defRPr/>
            </a:lvl1pPr>
          </a:lstStyle>
          <a:p>
            <a:pPr>
              <a:defRPr/>
            </a:pPr>
            <a:fld id="{72E69ADA-6617-4E43-AA16-55D8160DAB2C}" type="slidenum">
              <a:rPr lang="en-US"/>
              <a:pPr>
                <a:defRPr/>
              </a:pPr>
              <a:t>‹#›</a:t>
            </a:fld>
            <a:endParaRPr lang="en-US"/>
          </a:p>
        </p:txBody>
      </p:sp>
    </p:spTree>
    <p:extLst>
      <p:ext uri="{BB962C8B-B14F-4D97-AF65-F5344CB8AC3E}">
        <p14:creationId xmlns:p14="http://schemas.microsoft.com/office/powerpoint/2010/main" val="3403031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F0A59-5D38-44DE-8E26-F2C5F4751B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B8E013F-23F7-4C9D-B666-45DBBDB24E5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C1E2D4-20FF-49F2-A757-E04C65E8601E}"/>
              </a:ext>
            </a:extLst>
          </p:cNvPr>
          <p:cNvSpPr>
            <a:spLocks noGrp="1"/>
          </p:cNvSpPr>
          <p:nvPr>
            <p:ph type="dt" sz="half" idx="10"/>
          </p:nvPr>
        </p:nvSpPr>
        <p:spPr/>
        <p:txBody>
          <a:bodyPr/>
          <a:lstStyle>
            <a:lvl1pPr>
              <a:defRPr/>
            </a:lvl1pPr>
          </a:lstStyle>
          <a:p>
            <a:pPr>
              <a:defRPr/>
            </a:pPr>
            <a:fld id="{D6FBA23D-CE8F-4007-ADF5-F133C5BA3EB0}" type="datetimeFigureOut">
              <a:rPr lang="en-US"/>
              <a:pPr>
                <a:defRPr/>
              </a:pPr>
              <a:t>10/18/2017</a:t>
            </a:fld>
            <a:endParaRPr lang="en-US"/>
          </a:p>
        </p:txBody>
      </p:sp>
      <p:sp>
        <p:nvSpPr>
          <p:cNvPr id="5" name="Footer Placeholder 4">
            <a:extLst>
              <a:ext uri="{FF2B5EF4-FFF2-40B4-BE49-F238E27FC236}">
                <a16:creationId xmlns:a16="http://schemas.microsoft.com/office/drawing/2014/main" id="{825E853D-3848-49F0-9BCE-B111D1D9E7B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CB7DB26-9A6C-47DD-90C2-64342F7DF448}"/>
              </a:ext>
            </a:extLst>
          </p:cNvPr>
          <p:cNvSpPr>
            <a:spLocks noGrp="1"/>
          </p:cNvSpPr>
          <p:nvPr>
            <p:ph type="sldNum" sz="quarter" idx="12"/>
          </p:nvPr>
        </p:nvSpPr>
        <p:spPr/>
        <p:txBody>
          <a:bodyPr/>
          <a:lstStyle>
            <a:lvl1pPr>
              <a:defRPr/>
            </a:lvl1pPr>
          </a:lstStyle>
          <a:p>
            <a:pPr>
              <a:defRPr/>
            </a:pPr>
            <a:fld id="{04DB2603-EB7A-466B-BC93-517522DD9133}" type="slidenum">
              <a:rPr lang="en-US"/>
              <a:pPr>
                <a:defRPr/>
              </a:pPr>
              <a:t>‹#›</a:t>
            </a:fld>
            <a:endParaRPr lang="en-US"/>
          </a:p>
        </p:txBody>
      </p:sp>
    </p:spTree>
    <p:extLst>
      <p:ext uri="{BB962C8B-B14F-4D97-AF65-F5344CB8AC3E}">
        <p14:creationId xmlns:p14="http://schemas.microsoft.com/office/powerpoint/2010/main" val="1607832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8981DE-CDB7-481B-BCC6-E5E8E8B2D0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F1EF67-1936-4254-9EA8-0CD98C1523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5D9FC7-270A-4CD9-B6D9-166D9A5EA168}"/>
              </a:ext>
            </a:extLst>
          </p:cNvPr>
          <p:cNvSpPr>
            <a:spLocks noGrp="1"/>
          </p:cNvSpPr>
          <p:nvPr>
            <p:ph type="dt" sz="half" idx="10"/>
          </p:nvPr>
        </p:nvSpPr>
        <p:spPr/>
        <p:txBody>
          <a:bodyPr/>
          <a:lstStyle>
            <a:lvl1pPr>
              <a:defRPr/>
            </a:lvl1pPr>
          </a:lstStyle>
          <a:p>
            <a:pPr>
              <a:defRPr/>
            </a:pPr>
            <a:fld id="{AC4B0E73-E682-4285-BEA6-30BD33885FD2}" type="datetimeFigureOut">
              <a:rPr lang="en-US"/>
              <a:pPr>
                <a:defRPr/>
              </a:pPr>
              <a:t>10/18/2017</a:t>
            </a:fld>
            <a:endParaRPr lang="en-US"/>
          </a:p>
        </p:txBody>
      </p:sp>
      <p:sp>
        <p:nvSpPr>
          <p:cNvPr id="5" name="Footer Placeholder 4">
            <a:extLst>
              <a:ext uri="{FF2B5EF4-FFF2-40B4-BE49-F238E27FC236}">
                <a16:creationId xmlns:a16="http://schemas.microsoft.com/office/drawing/2014/main" id="{5514F709-1238-4507-B52D-C03FBE0CD71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4EA6019-D304-4E03-A52D-1581F2640E52}"/>
              </a:ext>
            </a:extLst>
          </p:cNvPr>
          <p:cNvSpPr>
            <a:spLocks noGrp="1"/>
          </p:cNvSpPr>
          <p:nvPr>
            <p:ph type="sldNum" sz="quarter" idx="12"/>
          </p:nvPr>
        </p:nvSpPr>
        <p:spPr/>
        <p:txBody>
          <a:bodyPr/>
          <a:lstStyle>
            <a:lvl1pPr>
              <a:defRPr/>
            </a:lvl1pPr>
          </a:lstStyle>
          <a:p>
            <a:pPr>
              <a:defRPr/>
            </a:pPr>
            <a:fld id="{5FCD55CC-45B4-4F14-99AF-F73FA7B91132}" type="slidenum">
              <a:rPr lang="en-US"/>
              <a:pPr>
                <a:defRPr/>
              </a:pPr>
              <a:t>‹#›</a:t>
            </a:fld>
            <a:endParaRPr lang="en-US"/>
          </a:p>
        </p:txBody>
      </p:sp>
    </p:spTree>
    <p:extLst>
      <p:ext uri="{BB962C8B-B14F-4D97-AF65-F5344CB8AC3E}">
        <p14:creationId xmlns:p14="http://schemas.microsoft.com/office/powerpoint/2010/main" val="1702505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107F2-9607-43C9-9575-B4D6FD5E23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EF195-62A4-4996-8910-FB0CBF658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D060C2-A372-40DE-AF6D-7F9DDB2741A6}"/>
              </a:ext>
            </a:extLst>
          </p:cNvPr>
          <p:cNvSpPr>
            <a:spLocks noGrp="1"/>
          </p:cNvSpPr>
          <p:nvPr>
            <p:ph type="dt" sz="half" idx="10"/>
          </p:nvPr>
        </p:nvSpPr>
        <p:spPr/>
        <p:txBody>
          <a:bodyPr/>
          <a:lstStyle>
            <a:lvl1pPr>
              <a:defRPr/>
            </a:lvl1pPr>
          </a:lstStyle>
          <a:p>
            <a:pPr>
              <a:defRPr/>
            </a:pPr>
            <a:fld id="{274209EB-9561-40DF-8BD1-D416AB51CFEF}" type="datetimeFigureOut">
              <a:rPr lang="en-US"/>
              <a:pPr>
                <a:defRPr/>
              </a:pPr>
              <a:t>10/18/2017</a:t>
            </a:fld>
            <a:endParaRPr lang="en-US"/>
          </a:p>
        </p:txBody>
      </p:sp>
      <p:sp>
        <p:nvSpPr>
          <p:cNvPr id="5" name="Footer Placeholder 4">
            <a:extLst>
              <a:ext uri="{FF2B5EF4-FFF2-40B4-BE49-F238E27FC236}">
                <a16:creationId xmlns:a16="http://schemas.microsoft.com/office/drawing/2014/main" id="{1EA56877-6D77-4077-AD25-3689B8D27D2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90A0E7B-0FBE-46F8-8ACB-D1AA4248E013}"/>
              </a:ext>
            </a:extLst>
          </p:cNvPr>
          <p:cNvSpPr>
            <a:spLocks noGrp="1"/>
          </p:cNvSpPr>
          <p:nvPr>
            <p:ph type="sldNum" sz="quarter" idx="12"/>
          </p:nvPr>
        </p:nvSpPr>
        <p:spPr/>
        <p:txBody>
          <a:bodyPr/>
          <a:lstStyle>
            <a:lvl1pPr>
              <a:defRPr/>
            </a:lvl1pPr>
          </a:lstStyle>
          <a:p>
            <a:pPr>
              <a:defRPr/>
            </a:pPr>
            <a:fld id="{26F597AC-8D38-4729-B114-CAF50E2BAE2B}" type="slidenum">
              <a:rPr lang="en-US"/>
              <a:pPr>
                <a:defRPr/>
              </a:pPr>
              <a:t>‹#›</a:t>
            </a:fld>
            <a:endParaRPr lang="en-US"/>
          </a:p>
        </p:txBody>
      </p:sp>
    </p:spTree>
    <p:extLst>
      <p:ext uri="{BB962C8B-B14F-4D97-AF65-F5344CB8AC3E}">
        <p14:creationId xmlns:p14="http://schemas.microsoft.com/office/powerpoint/2010/main" val="3222688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64E4E-7390-4E3E-A828-9B93B202EE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3E28EF5-14F8-470E-AA62-9421D67B6A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7591D75-E155-4168-9C0D-C070BF3EFE53}"/>
              </a:ext>
            </a:extLst>
          </p:cNvPr>
          <p:cNvSpPr>
            <a:spLocks noGrp="1"/>
          </p:cNvSpPr>
          <p:nvPr>
            <p:ph type="dt" sz="half" idx="10"/>
          </p:nvPr>
        </p:nvSpPr>
        <p:spPr/>
        <p:txBody>
          <a:bodyPr/>
          <a:lstStyle>
            <a:lvl1pPr>
              <a:defRPr/>
            </a:lvl1pPr>
          </a:lstStyle>
          <a:p>
            <a:pPr>
              <a:defRPr/>
            </a:pPr>
            <a:fld id="{F54B6EA4-8F07-4E32-9948-D4AC42F060BD}" type="datetimeFigureOut">
              <a:rPr lang="en-US"/>
              <a:pPr>
                <a:defRPr/>
              </a:pPr>
              <a:t>10/18/2017</a:t>
            </a:fld>
            <a:endParaRPr lang="en-US"/>
          </a:p>
        </p:txBody>
      </p:sp>
      <p:sp>
        <p:nvSpPr>
          <p:cNvPr id="5" name="Footer Placeholder 4">
            <a:extLst>
              <a:ext uri="{FF2B5EF4-FFF2-40B4-BE49-F238E27FC236}">
                <a16:creationId xmlns:a16="http://schemas.microsoft.com/office/drawing/2014/main" id="{101C5FD6-4E8C-4C16-8F73-531162F219C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CB8DD48-6B59-415B-8A97-D286E0D33386}"/>
              </a:ext>
            </a:extLst>
          </p:cNvPr>
          <p:cNvSpPr>
            <a:spLocks noGrp="1"/>
          </p:cNvSpPr>
          <p:nvPr>
            <p:ph type="sldNum" sz="quarter" idx="12"/>
          </p:nvPr>
        </p:nvSpPr>
        <p:spPr/>
        <p:txBody>
          <a:bodyPr/>
          <a:lstStyle>
            <a:lvl1pPr>
              <a:defRPr/>
            </a:lvl1pPr>
          </a:lstStyle>
          <a:p>
            <a:pPr>
              <a:defRPr/>
            </a:pPr>
            <a:fld id="{CFF7AE18-B6AD-4F98-9D55-7F61248756D9}" type="slidenum">
              <a:rPr lang="en-US"/>
              <a:pPr>
                <a:defRPr/>
              </a:pPr>
              <a:t>‹#›</a:t>
            </a:fld>
            <a:endParaRPr lang="en-US"/>
          </a:p>
        </p:txBody>
      </p:sp>
    </p:spTree>
    <p:extLst>
      <p:ext uri="{BB962C8B-B14F-4D97-AF65-F5344CB8AC3E}">
        <p14:creationId xmlns:p14="http://schemas.microsoft.com/office/powerpoint/2010/main" val="4113734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DBEFC-376C-4FD6-9B6F-3C7D49AA0B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909999-E314-4CED-A121-6E38593B0E0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1BBEC1-29A1-4571-A772-AA2C07D7FAF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2659CC1-5239-4EED-B543-11F9CB5F3A40}"/>
              </a:ext>
            </a:extLst>
          </p:cNvPr>
          <p:cNvSpPr>
            <a:spLocks noGrp="1"/>
          </p:cNvSpPr>
          <p:nvPr>
            <p:ph type="dt" sz="half" idx="10"/>
          </p:nvPr>
        </p:nvSpPr>
        <p:spPr/>
        <p:txBody>
          <a:bodyPr/>
          <a:lstStyle>
            <a:lvl1pPr>
              <a:defRPr/>
            </a:lvl1pPr>
          </a:lstStyle>
          <a:p>
            <a:pPr>
              <a:defRPr/>
            </a:pPr>
            <a:fld id="{595367CF-10A9-4433-9F34-61E8F03A6979}" type="datetimeFigureOut">
              <a:rPr lang="en-US"/>
              <a:pPr>
                <a:defRPr/>
              </a:pPr>
              <a:t>10/18/2017</a:t>
            </a:fld>
            <a:endParaRPr lang="en-US"/>
          </a:p>
        </p:txBody>
      </p:sp>
      <p:sp>
        <p:nvSpPr>
          <p:cNvPr id="6" name="Footer Placeholder 4">
            <a:extLst>
              <a:ext uri="{FF2B5EF4-FFF2-40B4-BE49-F238E27FC236}">
                <a16:creationId xmlns:a16="http://schemas.microsoft.com/office/drawing/2014/main" id="{69CE011C-1912-4660-8C93-8794E36855E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EF3AA22-694A-45D4-A622-89D386B81801}"/>
              </a:ext>
            </a:extLst>
          </p:cNvPr>
          <p:cNvSpPr>
            <a:spLocks noGrp="1"/>
          </p:cNvSpPr>
          <p:nvPr>
            <p:ph type="sldNum" sz="quarter" idx="12"/>
          </p:nvPr>
        </p:nvSpPr>
        <p:spPr/>
        <p:txBody>
          <a:bodyPr/>
          <a:lstStyle>
            <a:lvl1pPr>
              <a:defRPr/>
            </a:lvl1pPr>
          </a:lstStyle>
          <a:p>
            <a:pPr>
              <a:defRPr/>
            </a:pPr>
            <a:fld id="{0BC6A278-9179-4AC7-9E14-3FCD0B083F6B}" type="slidenum">
              <a:rPr lang="en-US"/>
              <a:pPr>
                <a:defRPr/>
              </a:pPr>
              <a:t>‹#›</a:t>
            </a:fld>
            <a:endParaRPr lang="en-US"/>
          </a:p>
        </p:txBody>
      </p:sp>
    </p:spTree>
    <p:extLst>
      <p:ext uri="{BB962C8B-B14F-4D97-AF65-F5344CB8AC3E}">
        <p14:creationId xmlns:p14="http://schemas.microsoft.com/office/powerpoint/2010/main" val="2489419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BDD79-A803-482D-AFB1-DD979F81A9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44A6F5-89B8-4FB6-9E8A-4C80A414F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EC7C6DF-A73F-4095-9166-E3934819AC6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2A94F2-79B5-44C1-A61B-95509431D1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A888E76-80E9-47AA-B92E-AC01245E401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6F14A97-3636-4546-9FDB-CFBD4AE6C478}"/>
              </a:ext>
            </a:extLst>
          </p:cNvPr>
          <p:cNvSpPr>
            <a:spLocks noGrp="1"/>
          </p:cNvSpPr>
          <p:nvPr>
            <p:ph type="dt" sz="half" idx="10"/>
          </p:nvPr>
        </p:nvSpPr>
        <p:spPr/>
        <p:txBody>
          <a:bodyPr/>
          <a:lstStyle>
            <a:lvl1pPr>
              <a:defRPr/>
            </a:lvl1pPr>
          </a:lstStyle>
          <a:p>
            <a:pPr>
              <a:defRPr/>
            </a:pPr>
            <a:fld id="{2FBF8B23-432C-4F8D-9D0C-C4616BF1CF7B}" type="datetimeFigureOut">
              <a:rPr lang="en-US"/>
              <a:pPr>
                <a:defRPr/>
              </a:pPr>
              <a:t>10/18/2017</a:t>
            </a:fld>
            <a:endParaRPr lang="en-US"/>
          </a:p>
        </p:txBody>
      </p:sp>
      <p:sp>
        <p:nvSpPr>
          <p:cNvPr id="8" name="Footer Placeholder 4">
            <a:extLst>
              <a:ext uri="{FF2B5EF4-FFF2-40B4-BE49-F238E27FC236}">
                <a16:creationId xmlns:a16="http://schemas.microsoft.com/office/drawing/2014/main" id="{1D64F714-DEBA-4323-ACD1-9BFF5B1B909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E2FFB0A-E138-4921-B898-9A0F56E3BD96}"/>
              </a:ext>
            </a:extLst>
          </p:cNvPr>
          <p:cNvSpPr>
            <a:spLocks noGrp="1"/>
          </p:cNvSpPr>
          <p:nvPr>
            <p:ph type="sldNum" sz="quarter" idx="12"/>
          </p:nvPr>
        </p:nvSpPr>
        <p:spPr/>
        <p:txBody>
          <a:bodyPr/>
          <a:lstStyle>
            <a:lvl1pPr>
              <a:defRPr/>
            </a:lvl1pPr>
          </a:lstStyle>
          <a:p>
            <a:pPr>
              <a:defRPr/>
            </a:pPr>
            <a:fld id="{CC57CD76-5D9A-452D-BBE1-18E27CB98DBC}" type="slidenum">
              <a:rPr lang="en-US"/>
              <a:pPr>
                <a:defRPr/>
              </a:pPr>
              <a:t>‹#›</a:t>
            </a:fld>
            <a:endParaRPr lang="en-US"/>
          </a:p>
        </p:txBody>
      </p:sp>
    </p:spTree>
    <p:extLst>
      <p:ext uri="{BB962C8B-B14F-4D97-AF65-F5344CB8AC3E}">
        <p14:creationId xmlns:p14="http://schemas.microsoft.com/office/powerpoint/2010/main" val="2246036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57482-4E40-4841-9A24-0F72F48B2034}"/>
              </a:ext>
            </a:extLst>
          </p:cNvPr>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8F3DEDBA-5E10-4D33-ACE7-8356E24A20B5}"/>
              </a:ext>
            </a:extLst>
          </p:cNvPr>
          <p:cNvSpPr>
            <a:spLocks noGrp="1"/>
          </p:cNvSpPr>
          <p:nvPr>
            <p:ph type="dt" sz="half" idx="10"/>
          </p:nvPr>
        </p:nvSpPr>
        <p:spPr/>
        <p:txBody>
          <a:bodyPr/>
          <a:lstStyle>
            <a:lvl1pPr>
              <a:defRPr/>
            </a:lvl1pPr>
          </a:lstStyle>
          <a:p>
            <a:pPr>
              <a:defRPr/>
            </a:pPr>
            <a:fld id="{0B7147BD-8C92-4E66-911E-CB415992262F}" type="datetimeFigureOut">
              <a:rPr lang="en-US"/>
              <a:pPr>
                <a:defRPr/>
              </a:pPr>
              <a:t>10/18/2017</a:t>
            </a:fld>
            <a:endParaRPr lang="en-US"/>
          </a:p>
        </p:txBody>
      </p:sp>
      <p:sp>
        <p:nvSpPr>
          <p:cNvPr id="4" name="Footer Placeholder 4">
            <a:extLst>
              <a:ext uri="{FF2B5EF4-FFF2-40B4-BE49-F238E27FC236}">
                <a16:creationId xmlns:a16="http://schemas.microsoft.com/office/drawing/2014/main" id="{BDA6B201-C4F6-4FD1-B882-65AA5154FD6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6C498A3-18C0-4597-BB6B-9D97F9B3B391}"/>
              </a:ext>
            </a:extLst>
          </p:cNvPr>
          <p:cNvSpPr>
            <a:spLocks noGrp="1"/>
          </p:cNvSpPr>
          <p:nvPr>
            <p:ph type="sldNum" sz="quarter" idx="12"/>
          </p:nvPr>
        </p:nvSpPr>
        <p:spPr/>
        <p:txBody>
          <a:bodyPr/>
          <a:lstStyle>
            <a:lvl1pPr>
              <a:defRPr/>
            </a:lvl1pPr>
          </a:lstStyle>
          <a:p>
            <a:pPr>
              <a:defRPr/>
            </a:pPr>
            <a:fld id="{26016404-BB84-47A1-8698-B2480DE98BB5}" type="slidenum">
              <a:rPr lang="en-US"/>
              <a:pPr>
                <a:defRPr/>
              </a:pPr>
              <a:t>‹#›</a:t>
            </a:fld>
            <a:endParaRPr lang="en-US"/>
          </a:p>
        </p:txBody>
      </p:sp>
    </p:spTree>
    <p:extLst>
      <p:ext uri="{BB962C8B-B14F-4D97-AF65-F5344CB8AC3E}">
        <p14:creationId xmlns:p14="http://schemas.microsoft.com/office/powerpoint/2010/main" val="2480392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6160501-39AA-49EA-9ED3-3771C0162826}"/>
              </a:ext>
            </a:extLst>
          </p:cNvPr>
          <p:cNvSpPr>
            <a:spLocks noGrp="1"/>
          </p:cNvSpPr>
          <p:nvPr>
            <p:ph type="dt" sz="half" idx="10"/>
          </p:nvPr>
        </p:nvSpPr>
        <p:spPr/>
        <p:txBody>
          <a:bodyPr/>
          <a:lstStyle>
            <a:lvl1pPr>
              <a:defRPr/>
            </a:lvl1pPr>
          </a:lstStyle>
          <a:p>
            <a:pPr>
              <a:defRPr/>
            </a:pPr>
            <a:fld id="{1B0B2A1F-616C-42D4-B675-ED5689BB6E8C}" type="datetimeFigureOut">
              <a:rPr lang="en-US"/>
              <a:pPr>
                <a:defRPr/>
              </a:pPr>
              <a:t>10/18/2017</a:t>
            </a:fld>
            <a:endParaRPr lang="en-US"/>
          </a:p>
        </p:txBody>
      </p:sp>
      <p:sp>
        <p:nvSpPr>
          <p:cNvPr id="3" name="Footer Placeholder 4">
            <a:extLst>
              <a:ext uri="{FF2B5EF4-FFF2-40B4-BE49-F238E27FC236}">
                <a16:creationId xmlns:a16="http://schemas.microsoft.com/office/drawing/2014/main" id="{98FC5DD8-0FA4-48F6-BF0B-E17E359D58D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B7F609E-CB03-4476-9862-578C098DCB0D}"/>
              </a:ext>
            </a:extLst>
          </p:cNvPr>
          <p:cNvSpPr>
            <a:spLocks noGrp="1"/>
          </p:cNvSpPr>
          <p:nvPr>
            <p:ph type="sldNum" sz="quarter" idx="12"/>
          </p:nvPr>
        </p:nvSpPr>
        <p:spPr/>
        <p:txBody>
          <a:bodyPr/>
          <a:lstStyle>
            <a:lvl1pPr>
              <a:defRPr/>
            </a:lvl1pPr>
          </a:lstStyle>
          <a:p>
            <a:pPr>
              <a:defRPr/>
            </a:pPr>
            <a:fld id="{AC43C31D-2A4E-4781-AB9D-507805C1CF7C}" type="slidenum">
              <a:rPr lang="en-US"/>
              <a:pPr>
                <a:defRPr/>
              </a:pPr>
              <a:t>‹#›</a:t>
            </a:fld>
            <a:endParaRPr lang="en-US"/>
          </a:p>
        </p:txBody>
      </p:sp>
    </p:spTree>
    <p:extLst>
      <p:ext uri="{BB962C8B-B14F-4D97-AF65-F5344CB8AC3E}">
        <p14:creationId xmlns:p14="http://schemas.microsoft.com/office/powerpoint/2010/main" val="3582573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5D763-12B2-458B-9208-AC005C013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7BB148-90AA-476B-8928-E768F2E8EC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9C9872-F777-4632-A852-49214E2D03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CA6DB2A9-C99F-4317-A855-0EFFDC82A3F0}"/>
              </a:ext>
            </a:extLst>
          </p:cNvPr>
          <p:cNvSpPr>
            <a:spLocks noGrp="1"/>
          </p:cNvSpPr>
          <p:nvPr>
            <p:ph type="dt" sz="half" idx="10"/>
          </p:nvPr>
        </p:nvSpPr>
        <p:spPr/>
        <p:txBody>
          <a:bodyPr/>
          <a:lstStyle>
            <a:lvl1pPr>
              <a:defRPr/>
            </a:lvl1pPr>
          </a:lstStyle>
          <a:p>
            <a:pPr>
              <a:defRPr/>
            </a:pPr>
            <a:fld id="{021B2524-C423-458C-A159-760D116BF386}" type="datetimeFigureOut">
              <a:rPr lang="en-US"/>
              <a:pPr>
                <a:defRPr/>
              </a:pPr>
              <a:t>10/18/2017</a:t>
            </a:fld>
            <a:endParaRPr lang="en-US"/>
          </a:p>
        </p:txBody>
      </p:sp>
      <p:sp>
        <p:nvSpPr>
          <p:cNvPr id="6" name="Footer Placeholder 4">
            <a:extLst>
              <a:ext uri="{FF2B5EF4-FFF2-40B4-BE49-F238E27FC236}">
                <a16:creationId xmlns:a16="http://schemas.microsoft.com/office/drawing/2014/main" id="{299CE10E-2EEE-428A-BF35-108D731E521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931F045-1A9D-447A-BE82-6AF838CA60D3}"/>
              </a:ext>
            </a:extLst>
          </p:cNvPr>
          <p:cNvSpPr>
            <a:spLocks noGrp="1"/>
          </p:cNvSpPr>
          <p:nvPr>
            <p:ph type="sldNum" sz="quarter" idx="12"/>
          </p:nvPr>
        </p:nvSpPr>
        <p:spPr/>
        <p:txBody>
          <a:bodyPr/>
          <a:lstStyle>
            <a:lvl1pPr>
              <a:defRPr/>
            </a:lvl1pPr>
          </a:lstStyle>
          <a:p>
            <a:pPr>
              <a:defRPr/>
            </a:pPr>
            <a:fld id="{E0CD870D-58D2-4179-BC97-85E4971CD78C}" type="slidenum">
              <a:rPr lang="en-US"/>
              <a:pPr>
                <a:defRPr/>
              </a:pPr>
              <a:t>‹#›</a:t>
            </a:fld>
            <a:endParaRPr lang="en-US"/>
          </a:p>
        </p:txBody>
      </p:sp>
    </p:spTree>
    <p:extLst>
      <p:ext uri="{BB962C8B-B14F-4D97-AF65-F5344CB8AC3E}">
        <p14:creationId xmlns:p14="http://schemas.microsoft.com/office/powerpoint/2010/main" val="3763760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CF704-852A-4BA4-B922-42793CBCFE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1F410C-B878-42C5-A264-F1E6155321DF}"/>
              </a:ext>
            </a:extLst>
          </p:cNvPr>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a16="http://schemas.microsoft.com/office/drawing/2014/main" id="{CB13D1D1-3FCA-4F7E-9651-3570D8708F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5D800186-0094-4662-BE36-E406928F9587}"/>
              </a:ext>
            </a:extLst>
          </p:cNvPr>
          <p:cNvSpPr>
            <a:spLocks noGrp="1"/>
          </p:cNvSpPr>
          <p:nvPr>
            <p:ph type="dt" sz="half" idx="10"/>
          </p:nvPr>
        </p:nvSpPr>
        <p:spPr/>
        <p:txBody>
          <a:bodyPr/>
          <a:lstStyle>
            <a:lvl1pPr>
              <a:defRPr/>
            </a:lvl1pPr>
          </a:lstStyle>
          <a:p>
            <a:pPr>
              <a:defRPr/>
            </a:pPr>
            <a:fld id="{D15C3CC8-9F11-40D1-90ED-A64E7AA9C13E}" type="datetimeFigureOut">
              <a:rPr lang="en-US"/>
              <a:pPr>
                <a:defRPr/>
              </a:pPr>
              <a:t>10/18/2017</a:t>
            </a:fld>
            <a:endParaRPr lang="en-US"/>
          </a:p>
        </p:txBody>
      </p:sp>
      <p:sp>
        <p:nvSpPr>
          <p:cNvPr id="6" name="Footer Placeholder 4">
            <a:extLst>
              <a:ext uri="{FF2B5EF4-FFF2-40B4-BE49-F238E27FC236}">
                <a16:creationId xmlns:a16="http://schemas.microsoft.com/office/drawing/2014/main" id="{9B91C920-5AC6-4632-B202-9E3567A31AF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F4B53E1-FD5E-4CCC-9A04-CEF7341C28C5}"/>
              </a:ext>
            </a:extLst>
          </p:cNvPr>
          <p:cNvSpPr>
            <a:spLocks noGrp="1"/>
          </p:cNvSpPr>
          <p:nvPr>
            <p:ph type="sldNum" sz="quarter" idx="12"/>
          </p:nvPr>
        </p:nvSpPr>
        <p:spPr/>
        <p:txBody>
          <a:bodyPr/>
          <a:lstStyle>
            <a:lvl1pPr>
              <a:defRPr/>
            </a:lvl1pPr>
          </a:lstStyle>
          <a:p>
            <a:pPr>
              <a:defRPr/>
            </a:pPr>
            <a:fld id="{E0F0C3C4-8474-4F69-BDF3-EE82CC06E795}" type="slidenum">
              <a:rPr lang="en-US"/>
              <a:pPr>
                <a:defRPr/>
              </a:pPr>
              <a:t>‹#›</a:t>
            </a:fld>
            <a:endParaRPr lang="en-US"/>
          </a:p>
        </p:txBody>
      </p:sp>
    </p:spTree>
    <p:extLst>
      <p:ext uri="{BB962C8B-B14F-4D97-AF65-F5344CB8AC3E}">
        <p14:creationId xmlns:p14="http://schemas.microsoft.com/office/powerpoint/2010/main" val="2321385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43BA97A-E2B8-4A0B-BE03-BFB75F57F0EC}"/>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CB990D0-6948-4B58-9535-769C160EC0CF}"/>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ABBC11A-ABBB-4051-B3DE-06D3209523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3B09A2F7-E1CC-4CAC-B249-A5A7A2FED013}" type="datetimeFigureOut">
              <a:rPr lang="en-US"/>
              <a:pPr>
                <a:defRPr/>
              </a:pPr>
              <a:t>10/18/2017</a:t>
            </a:fld>
            <a:endParaRPr lang="en-US"/>
          </a:p>
        </p:txBody>
      </p:sp>
      <p:sp>
        <p:nvSpPr>
          <p:cNvPr id="5" name="Footer Placeholder 4">
            <a:extLst>
              <a:ext uri="{FF2B5EF4-FFF2-40B4-BE49-F238E27FC236}">
                <a16:creationId xmlns:a16="http://schemas.microsoft.com/office/drawing/2014/main" id="{76EC0ED3-D347-4C16-AF3D-70D6116A14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4EAABEE5-E416-4D47-A2F7-D5672B1BF6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0C95D060-D283-46A0-BED4-033F41BD7DF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6" Type="http://schemas.openxmlformats.org/officeDocument/2006/relationships/hyperlink" Target="http://www.monroe2boces.org/" TargetMode="External"/><Relationship Id="rId117" Type="http://schemas.openxmlformats.org/officeDocument/2006/relationships/hyperlink" Target=":%20http:/pnwboces.org/Curriculum-Center/Hudson-River-Teacher-Center/Department-Home.aspx" TargetMode="External"/><Relationship Id="rId21" Type="http://schemas.openxmlformats.org/officeDocument/2006/relationships/hyperlink" Target="http://tstboces.org/" TargetMode="External"/><Relationship Id="rId42" Type="http://schemas.openxmlformats.org/officeDocument/2006/relationships/hyperlink" Target="http://www.wsboces.org/category/education-programs/outdoor-education/" TargetMode="External"/><Relationship Id="rId47" Type="http://schemas.openxmlformats.org/officeDocument/2006/relationships/image" Target="../media/image3.png"/><Relationship Id="rId63" Type="http://schemas.openxmlformats.org/officeDocument/2006/relationships/hyperlink" Target="https://istem.stonybrook.edu/resources" TargetMode="External"/><Relationship Id="rId68" Type="http://schemas.openxmlformats.org/officeDocument/2006/relationships/hyperlink" Target="https://www.geneseo.edu/masterteacher" TargetMode="External"/><Relationship Id="rId84" Type="http://schemas.openxmlformats.org/officeDocument/2006/relationships/hyperlink" Target="https://parks.ny.gov/environment/nature-centers/8/details.aspx" TargetMode="External"/><Relationship Id="rId89" Type="http://schemas.openxmlformats.org/officeDocument/2006/relationships/hyperlink" Target="https://parks.ny.gov/environment/nature-centers/4/details.aspx" TargetMode="External"/><Relationship Id="rId112" Type="http://schemas.openxmlformats.org/officeDocument/2006/relationships/hyperlink" Target="http://www.teachercentercnytc-octc.org/" TargetMode="External"/><Relationship Id="rId133" Type="http://schemas.openxmlformats.org/officeDocument/2006/relationships/hyperlink" Target="http://teachtioga.weebly.com/" TargetMode="External"/><Relationship Id="rId138" Type="http://schemas.openxmlformats.org/officeDocument/2006/relationships/hyperlink" Target="http://www.crtcny.org/" TargetMode="External"/><Relationship Id="rId154" Type="http://schemas.openxmlformats.org/officeDocument/2006/relationships/hyperlink" Target="http://www.teachers-center.org/" TargetMode="External"/><Relationship Id="rId159" Type="http://schemas.openxmlformats.org/officeDocument/2006/relationships/hyperlink" Target="http://wskg.org/education/" TargetMode="External"/><Relationship Id="rId170" Type="http://schemas.openxmlformats.org/officeDocument/2006/relationships/hyperlink" Target="http://isep.buffalo.edu/" TargetMode="External"/><Relationship Id="rId16" Type="http://schemas.openxmlformats.org/officeDocument/2006/relationships/hyperlink" Target="https://www.moboces.org/Domain/4" TargetMode="External"/><Relationship Id="rId107" Type="http://schemas.openxmlformats.org/officeDocument/2006/relationships/hyperlink" Target="mailto:Areilly@remsencsd.org;%20lwoolheater@remsencsd.org?subject=Science%20Standard%20Professional%20Development" TargetMode="External"/><Relationship Id="rId11" Type="http://schemas.openxmlformats.org/officeDocument/2006/relationships/hyperlink" Target="http://www.caboces.org/" TargetMode="External"/><Relationship Id="rId32" Type="http://schemas.openxmlformats.org/officeDocument/2006/relationships/hyperlink" Target="https://www.wswheboces.org/" TargetMode="External"/><Relationship Id="rId37" Type="http://schemas.openxmlformats.org/officeDocument/2006/relationships/hyperlink" Target="http://www.dcboces.org/" TargetMode="External"/><Relationship Id="rId53" Type="http://schemas.openxmlformats.org/officeDocument/2006/relationships/hyperlink" Target="http://www.stanys.org/" TargetMode="External"/><Relationship Id="rId58" Type="http://schemas.openxmlformats.org/officeDocument/2006/relationships/hyperlink" Target="http://www.dec.ny.gov/education/74.html" TargetMode="External"/><Relationship Id="rId74" Type="http://schemas.openxmlformats.org/officeDocument/2006/relationships/hyperlink" Target="https://parks.ny.gov/environment/nature-centers/19/details.aspx" TargetMode="External"/><Relationship Id="rId79" Type="http://schemas.openxmlformats.org/officeDocument/2006/relationships/hyperlink" Target="http://nysparks.com/parks/58/details.aspx" TargetMode="External"/><Relationship Id="rId102" Type="http://schemas.openxmlformats.org/officeDocument/2006/relationships/hyperlink" Target="mailto:bknaggs@sabrenet.net;%20dnotar@sabrenet.net;%20jgeorge@sabrenet.net?subject=Science%20Standard%20Professional%20Development" TargetMode="External"/><Relationship Id="rId123" Type="http://schemas.openxmlformats.org/officeDocument/2006/relationships/hyperlink" Target="https://sites.google.com/a/nyittbls.org/itrc/" TargetMode="External"/><Relationship Id="rId128" Type="http://schemas.openxmlformats.org/officeDocument/2006/relationships/hyperlink" Target="mailto:lmann@northbellmoreschools.org?subject=Science%20Standards%20Professional%20Development%20" TargetMode="External"/><Relationship Id="rId144" Type="http://schemas.openxmlformats.org/officeDocument/2006/relationships/hyperlink" Target="http://www.rhnet.org/librarylinks.cfm?category=17" TargetMode="External"/><Relationship Id="rId149" Type="http://schemas.openxmlformats.org/officeDocument/2006/relationships/hyperlink" Target="http://www.cortlandcountytc.org/" TargetMode="External"/><Relationship Id="rId5" Type="http://schemas.openxmlformats.org/officeDocument/2006/relationships/hyperlink" Target="http://www.p12.nysed.gov/ciai/ciai/mst/sci/nyssls.html" TargetMode="External"/><Relationship Id="rId90" Type="http://schemas.openxmlformats.org/officeDocument/2006/relationships/hyperlink" Target="https://parks.ny.gov/environment/nature-centers/6/details.aspx" TargetMode="External"/><Relationship Id="rId95" Type="http://schemas.openxmlformats.org/officeDocument/2006/relationships/hyperlink" Target="http://www.dec.ny.gov/education/1837.html" TargetMode="External"/><Relationship Id="rId160" Type="http://schemas.openxmlformats.org/officeDocument/2006/relationships/hyperlink" Target="http://interactive.wxxi.org/education" TargetMode="External"/><Relationship Id="rId165" Type="http://schemas.openxmlformats.org/officeDocument/2006/relationships/hyperlink" Target="http://stemecosystems.org/" TargetMode="External"/><Relationship Id="rId22" Type="http://schemas.openxmlformats.org/officeDocument/2006/relationships/hyperlink" Target="http://www.cayboces.org/" TargetMode="External"/><Relationship Id="rId27" Type="http://schemas.openxmlformats.org/officeDocument/2006/relationships/hyperlink" Target="https://www.sllboces.org/Domain/76" TargetMode="External"/><Relationship Id="rId43" Type="http://schemas.openxmlformats.org/officeDocument/2006/relationships/hyperlink" Target="http://www.cves.org/" TargetMode="External"/><Relationship Id="rId48" Type="http://schemas.openxmlformats.org/officeDocument/2006/relationships/hyperlink" Target="https://sites.google.com/a/plattsburgh.edu/master-teacher-program/" TargetMode="External"/><Relationship Id="rId64" Type="http://schemas.openxmlformats.org/officeDocument/2006/relationships/hyperlink" Target="mailto:masterteacherprogram@suny.edu" TargetMode="External"/><Relationship Id="rId69" Type="http://schemas.openxmlformats.org/officeDocument/2006/relationships/hyperlink" Target="https://parks.ny.gov/environment/nature-centers/12/details.aspx" TargetMode="External"/><Relationship Id="rId113" Type="http://schemas.openxmlformats.org/officeDocument/2006/relationships/hyperlink" Target="http://www.cayboces.org/districtpage.cfm?pageid=587" TargetMode="External"/><Relationship Id="rId118" Type="http://schemas.openxmlformats.org/officeDocument/2006/relationships/hyperlink" Target="mailto:azalenski@nredlearn.org?subject=Science%20Standards%20Professional%20Development" TargetMode="External"/><Relationship Id="rId134" Type="http://schemas.openxmlformats.org/officeDocument/2006/relationships/hyperlink" Target="mailto:jmitrowitz@jcschools.stier.org?subject=Science%20Standards%20Professional%20Development" TargetMode="External"/><Relationship Id="rId139" Type="http://schemas.openxmlformats.org/officeDocument/2006/relationships/hyperlink" Target="http://www.btboces.org/teachercenter_home.aspx" TargetMode="External"/><Relationship Id="rId80" Type="http://schemas.openxmlformats.org/officeDocument/2006/relationships/hyperlink" Target="https://parks.ny.gov/parks/30/details.aspx" TargetMode="External"/><Relationship Id="rId85" Type="http://schemas.openxmlformats.org/officeDocument/2006/relationships/hyperlink" Target="https://parks.ny.gov/parks/193/details.aspx" TargetMode="External"/><Relationship Id="rId150" Type="http://schemas.openxmlformats.org/officeDocument/2006/relationships/hyperlink" Target="http://www.p12.nysed.gov/ciai/ciai/mst/sci/documents/SESC-Members.pdf" TargetMode="External"/><Relationship Id="rId155" Type="http://schemas.openxmlformats.org/officeDocument/2006/relationships/hyperlink" Target="https://sites.google.com/site/bwstanys/home" TargetMode="External"/><Relationship Id="rId171" Type="http://schemas.openxmlformats.org/officeDocument/2006/relationships/hyperlink" Target="http://wnystem.org/" TargetMode="External"/><Relationship Id="rId12" Type="http://schemas.openxmlformats.org/officeDocument/2006/relationships/hyperlink" Target="http://www.e2ccb.org/" TargetMode="External"/><Relationship Id="rId17" Type="http://schemas.openxmlformats.org/officeDocument/2006/relationships/hyperlink" Target="https://www.oneida-boces.org/" TargetMode="External"/><Relationship Id="rId33" Type="http://schemas.openxmlformats.org/officeDocument/2006/relationships/hyperlink" Target="http://www.swboces.org/" TargetMode="External"/><Relationship Id="rId38" Type="http://schemas.openxmlformats.org/officeDocument/2006/relationships/hyperlink" Target="http://www.ulsterboces.org/" TargetMode="External"/><Relationship Id="rId59" Type="http://schemas.openxmlformats.org/officeDocument/2006/relationships/hyperlink" Target="https://eastern-stanys.org/" TargetMode="External"/><Relationship Id="rId103" Type="http://schemas.openxmlformats.org/officeDocument/2006/relationships/hyperlink" Target="http://syracuseteachercenter.org/" TargetMode="External"/><Relationship Id="rId108" Type="http://schemas.openxmlformats.org/officeDocument/2006/relationships/hyperlink" Target="mailto:%09jlattimore@romecsd.org;%20rometc01@gmail.com?subject=Science%20Standards%20Professional%20Development" TargetMode="External"/><Relationship Id="rId124" Type="http://schemas.openxmlformats.org/officeDocument/2006/relationships/hyperlink" Target="http://lbeachtc.org/" TargetMode="External"/><Relationship Id="rId129" Type="http://schemas.openxmlformats.org/officeDocument/2006/relationships/hyperlink" Target="http://www.peconicteachercenter.org/" TargetMode="External"/><Relationship Id="rId54" Type="http://schemas.openxmlformats.org/officeDocument/2006/relationships/hyperlink" Target="http://www.boces.org/" TargetMode="External"/><Relationship Id="rId70" Type="http://schemas.openxmlformats.org/officeDocument/2006/relationships/hyperlink" Target="https://parks.ny.gov/environment/nature-centers/16/details.aspx" TargetMode="External"/><Relationship Id="rId75" Type="http://schemas.openxmlformats.org/officeDocument/2006/relationships/hyperlink" Target="http://www.councilofparkfriends.org/" TargetMode="External"/><Relationship Id="rId91" Type="http://schemas.openxmlformats.org/officeDocument/2006/relationships/hyperlink" Target="https://parks.ny.gov/parks/127/details.aspx" TargetMode="External"/><Relationship Id="rId96" Type="http://schemas.openxmlformats.org/officeDocument/2006/relationships/hyperlink" Target="http://www.dec.ny.gov/education/93207.html" TargetMode="External"/><Relationship Id="rId140" Type="http://schemas.openxmlformats.org/officeDocument/2006/relationships/hyperlink" Target="http://www.cc.cnyric.org/districtpage.cfm?pageid=73" TargetMode="External"/><Relationship Id="rId145" Type="http://schemas.openxmlformats.org/officeDocument/2006/relationships/hyperlink" Target="mailto:jhenry@bataviacsd.org?subject=Science%20Standards%20Professional%20Development" TargetMode="External"/><Relationship Id="rId161" Type="http://schemas.openxmlformats.org/officeDocument/2006/relationships/hyperlink" Target="http://www.wnet.org/education/" TargetMode="External"/><Relationship Id="rId166" Type="http://schemas.openxmlformats.org/officeDocument/2006/relationships/hyperlink" Target="https://www.cnystem.com/" TargetMode="External"/><Relationship Id="rId1" Type="http://schemas.openxmlformats.org/officeDocument/2006/relationships/slideLayout" Target="../slideLayouts/slideLayout1.xml"/><Relationship Id="rId6" Type="http://schemas.openxmlformats.org/officeDocument/2006/relationships/slide" Target="slide2.xml"/><Relationship Id="rId15" Type="http://schemas.openxmlformats.org/officeDocument/2006/relationships/hyperlink" Target="http://www.capitalregionboces.org/" TargetMode="External"/><Relationship Id="rId23" Type="http://schemas.openxmlformats.org/officeDocument/2006/relationships/hyperlink" Target="http://www.wflboces.org/" TargetMode="External"/><Relationship Id="rId28" Type="http://schemas.openxmlformats.org/officeDocument/2006/relationships/hyperlink" Target="https://www.boces.com/" TargetMode="External"/><Relationship Id="rId36" Type="http://schemas.openxmlformats.org/officeDocument/2006/relationships/hyperlink" Target="http://www.ouboces.org/index.cfm" TargetMode="External"/><Relationship Id="rId49" Type="http://schemas.openxmlformats.org/officeDocument/2006/relationships/hyperlink" Target="mailto:president@stanys.org" TargetMode="External"/><Relationship Id="rId57" Type="http://schemas.openxmlformats.org/officeDocument/2006/relationships/hyperlink" Target="https://parks.ny.gov/" TargetMode="External"/><Relationship Id="rId106" Type="http://schemas.openxmlformats.org/officeDocument/2006/relationships/hyperlink" Target="mailto:cflynn@potsdam.k12.ny.us?subject=Science%20Standards%20Professional%20Development" TargetMode="External"/><Relationship Id="rId114" Type="http://schemas.openxmlformats.org/officeDocument/2006/relationships/hyperlink" Target="mailto:mfsmith@moboces.org?subject=Science%20Standards%20Professional%20Development" TargetMode="External"/><Relationship Id="rId119" Type="http://schemas.openxmlformats.org/officeDocument/2006/relationships/hyperlink" Target="https://www.bronxvillepdc.org/m2/" TargetMode="External"/><Relationship Id="rId127" Type="http://schemas.openxmlformats.org/officeDocument/2006/relationships/hyperlink" Target="http://www.mestract.org/" TargetMode="External"/><Relationship Id="rId10" Type="http://schemas.openxmlformats.org/officeDocument/2006/relationships/hyperlink" Target="http://www.e1b.org/" TargetMode="External"/><Relationship Id="rId31" Type="http://schemas.openxmlformats.org/officeDocument/2006/relationships/hyperlink" Target="http://www.hfmboces.org/" TargetMode="External"/><Relationship Id="rId44" Type="http://schemas.openxmlformats.org/officeDocument/2006/relationships/hyperlink" Target="http://www.fehb.org/" TargetMode="External"/><Relationship Id="rId52" Type="http://schemas.openxmlformats.org/officeDocument/2006/relationships/hyperlink" Target="https://parks.ny.gov/environment/nature-centers/5/details.aspx" TargetMode="External"/><Relationship Id="rId60" Type="http://schemas.openxmlformats.org/officeDocument/2006/relationships/hyperlink" Target="https://sites.google.com/site/capitalregionmtp/home" TargetMode="External"/><Relationship Id="rId65" Type="http://schemas.openxmlformats.org/officeDocument/2006/relationships/hyperlink" Target="http://www.southernstanys.org/" TargetMode="External"/><Relationship Id="rId73" Type="http://schemas.openxmlformats.org/officeDocument/2006/relationships/hyperlink" Target="https://parks.ny.gov/environment/nature-centers/17/details.aspx" TargetMode="External"/><Relationship Id="rId78" Type="http://schemas.openxmlformats.org/officeDocument/2006/relationships/hyperlink" Target="http://www.macnaturecenter.com/" TargetMode="External"/><Relationship Id="rId81" Type="http://schemas.openxmlformats.org/officeDocument/2006/relationships/hyperlink" Target="http://nysparks.maps.arcgis.com/apps/MapTour/index.html?appid=a73f43623689433595aa27d491bb6ed4#info" TargetMode="External"/><Relationship Id="rId86" Type="http://schemas.openxmlformats.org/officeDocument/2006/relationships/hyperlink" Target="https://parks.ny.gov/environment/nature-centers/3/details.aspx" TargetMode="External"/><Relationship Id="rId94" Type="http://schemas.openxmlformats.org/officeDocument/2006/relationships/hyperlink" Target="http://www.dec.ny.gov/education/1831.html" TargetMode="External"/><Relationship Id="rId99" Type="http://schemas.openxmlformats.org/officeDocument/2006/relationships/hyperlink" Target="http://www.dec.ny.gov/education/1835.html" TargetMode="External"/><Relationship Id="rId101" Type="http://schemas.openxmlformats.org/officeDocument/2006/relationships/hyperlink" Target="https://www.wboro.org/domain/682" TargetMode="External"/><Relationship Id="rId122" Type="http://schemas.openxmlformats.org/officeDocument/2006/relationships/hyperlink" Target="https://www.herricks.org/Page/351" TargetMode="External"/><Relationship Id="rId130" Type="http://schemas.openxmlformats.org/officeDocument/2006/relationships/hyperlink" Target="http://plainedgeschools.org/" TargetMode="External"/><Relationship Id="rId135" Type="http://schemas.openxmlformats.org/officeDocument/2006/relationships/hyperlink" Target="mailto:Wsvitek@roslynschools.org?subject=Science%20Standards%20Professional%20Development" TargetMode="External"/><Relationship Id="rId143" Type="http://schemas.openxmlformats.org/officeDocument/2006/relationships/hyperlink" Target="http://www.avoncsd.org/webpages/pmullikin/" TargetMode="External"/><Relationship Id="rId148" Type="http://schemas.openxmlformats.org/officeDocument/2006/relationships/hyperlink" Target="http://www.e2ccb.org/webpages/ectc/index.cfm" TargetMode="External"/><Relationship Id="rId151" Type="http://schemas.openxmlformats.org/officeDocument/2006/relationships/image" Target="../media/image4.png"/><Relationship Id="rId156" Type="http://schemas.openxmlformats.org/officeDocument/2006/relationships/hyperlink" Target="https://ny.pbslearningmedia.org/" TargetMode="External"/><Relationship Id="rId164" Type="http://schemas.openxmlformats.org/officeDocument/2006/relationships/hyperlink" Target="http://www.wmht.org/education/" TargetMode="External"/><Relationship Id="rId169" Type="http://schemas.openxmlformats.org/officeDocument/2006/relationships/hyperlink" Target="http://www.listemhub.org/" TargetMode="External"/><Relationship Id="rId4" Type="http://schemas.openxmlformats.org/officeDocument/2006/relationships/hyperlink" Target="mailto:jchristian@jd.cnyric.org?subject=Science%20Standards%20Professional%20Development" TargetMode="External"/><Relationship Id="rId9" Type="http://schemas.openxmlformats.org/officeDocument/2006/relationships/image" Target="../media/image1.png"/><Relationship Id="rId172" Type="http://schemas.openxmlformats.org/officeDocument/2006/relationships/hyperlink" Target="https://nysci.org/" TargetMode="External"/><Relationship Id="rId13" Type="http://schemas.openxmlformats.org/officeDocument/2006/relationships/image" Target="../media/image2.png"/><Relationship Id="rId18" Type="http://schemas.openxmlformats.org/officeDocument/2006/relationships/hyperlink" Target="http://www.dcmoboces.com/" TargetMode="External"/><Relationship Id="rId39" Type="http://schemas.openxmlformats.org/officeDocument/2006/relationships/hyperlink" Target="https://www.scboces.org/" TargetMode="External"/><Relationship Id="rId109" Type="http://schemas.openxmlformats.org/officeDocument/2006/relationships/hyperlink" Target="https://www.newhartfordschools.org/domain/47" TargetMode="External"/><Relationship Id="rId34" Type="http://schemas.openxmlformats.org/officeDocument/2006/relationships/hyperlink" Target="http://www.rocklandboces.org/?s=Science" TargetMode="External"/><Relationship Id="rId50" Type="http://schemas.openxmlformats.org/officeDocument/2006/relationships/hyperlink" Target="http://www.oncboces.org/" TargetMode="External"/><Relationship Id="rId55" Type="http://schemas.openxmlformats.org/officeDocument/2006/relationships/hyperlink" Target="http://www.nysteachercenters.org/" TargetMode="External"/><Relationship Id="rId76" Type="http://schemas.openxmlformats.org/officeDocument/2006/relationships/hyperlink" Target="https://parks.ny.gov/parks/172/details.aspxs" TargetMode="External"/><Relationship Id="rId97" Type="http://schemas.openxmlformats.org/officeDocument/2006/relationships/hyperlink" Target="http://www.dec.ny.gov/education/38184.html" TargetMode="External"/><Relationship Id="rId104" Type="http://schemas.openxmlformats.org/officeDocument/2006/relationships/hyperlink" Target="https://www.uticaschools.org/domain/209" TargetMode="External"/><Relationship Id="rId120" Type="http://schemas.openxmlformats.org/officeDocument/2006/relationships/hyperlink" Target="https://www.scboces.org/domain/39" TargetMode="External"/><Relationship Id="rId125" Type="http://schemas.openxmlformats.org/officeDocument/2006/relationships/hyperlink" Target="http://websites.nylearns.org/teachercenter/default.aspx" TargetMode="External"/><Relationship Id="rId141" Type="http://schemas.openxmlformats.org/officeDocument/2006/relationships/hyperlink" Target="https://sites.google.com/view/willeducationcenter/home" TargetMode="External"/><Relationship Id="rId146" Type="http://schemas.openxmlformats.org/officeDocument/2006/relationships/hyperlink" Target="https://www.pittsfordschools.org/teachercenter" TargetMode="External"/><Relationship Id="rId167" Type="http://schemas.openxmlformats.org/officeDocument/2006/relationships/hyperlink" Target="https://eststem.com/" TargetMode="External"/><Relationship Id="rId7" Type="http://schemas.openxmlformats.org/officeDocument/2006/relationships/hyperlink" Target="https://sites.google.com/bethlehemschools.org/nysslsconsortiumresources/home" TargetMode="External"/><Relationship Id="rId71" Type="http://schemas.openxmlformats.org/officeDocument/2006/relationships/hyperlink" Target="https://parks.ny.gov/environment/nature-centers/11/details.aspx" TargetMode="External"/><Relationship Id="rId92" Type="http://schemas.openxmlformats.org/officeDocument/2006/relationships/hyperlink" Target="https://parks.ny.gov/environment/nature-centers/7/details.aspx" TargetMode="External"/><Relationship Id="rId162" Type="http://schemas.openxmlformats.org/officeDocument/2006/relationships/hyperlink" Target="https://www.wned.org/education-kids/" TargetMode="External"/><Relationship Id="rId2" Type="http://schemas.openxmlformats.org/officeDocument/2006/relationships/notesSlide" Target="../notesSlides/notesSlide1.xml"/><Relationship Id="rId29" Type="http://schemas.openxmlformats.org/officeDocument/2006/relationships/hyperlink" Target="https://www.citiboces.org/citi" TargetMode="External"/><Relationship Id="rId24" Type="http://schemas.openxmlformats.org/officeDocument/2006/relationships/hyperlink" Target="http://www.gstboces.org/" TargetMode="External"/><Relationship Id="rId40" Type="http://schemas.openxmlformats.org/officeDocument/2006/relationships/hyperlink" Target="https://www.nassauboces.org/page/7572" TargetMode="External"/><Relationship Id="rId45" Type="http://schemas.openxmlformats.org/officeDocument/2006/relationships/hyperlink" Target="https://sites.google.com/a/stanys.org/nestanys/" TargetMode="External"/><Relationship Id="rId66" Type="http://schemas.openxmlformats.org/officeDocument/2006/relationships/hyperlink" Target="http://msmt.buffalostate.edu/" TargetMode="External"/><Relationship Id="rId87" Type="http://schemas.openxmlformats.org/officeDocument/2006/relationships/hyperlink" Target="http://www.trailsidezoo.org/about/rockland-lake-nature-center" TargetMode="External"/><Relationship Id="rId110" Type="http://schemas.openxmlformats.org/officeDocument/2006/relationships/hyperlink" Target="mailto:jjury@oneida-boces.org;%20bharris@oneida-boces.org?subject=Science%20Standards%20Professional%20Development" TargetMode="External"/><Relationship Id="rId115" Type="http://schemas.openxmlformats.org/officeDocument/2006/relationships/hyperlink" Target="https://www.hpschools.org/domain/39" TargetMode="External"/><Relationship Id="rId131" Type="http://schemas.openxmlformats.org/officeDocument/2006/relationships/hyperlink" Target="https://www.portnet.org/teachercenter" TargetMode="External"/><Relationship Id="rId136" Type="http://schemas.openxmlformats.org/officeDocument/2006/relationships/hyperlink" Target="mailto:jvetter@sachEm.edu?subject=Science%20Standards%20Professional%20Development" TargetMode="External"/><Relationship Id="rId157" Type="http://schemas.openxmlformats.org/officeDocument/2006/relationships/hyperlink" Target="http://www.wpbstv.org/cms-display/education.html" TargetMode="External"/><Relationship Id="rId61" Type="http://schemas.openxmlformats.org/officeDocument/2006/relationships/hyperlink" Target="https://hawksites.newpaltz.edu/nysmtpmidhudson/" TargetMode="External"/><Relationship Id="rId82" Type="http://schemas.openxmlformats.org/officeDocument/2006/relationships/hyperlink" Target="https://parks.ny.gov/environment/nature-centers/9/details.aspx" TargetMode="External"/><Relationship Id="rId152" Type="http://schemas.openxmlformats.org/officeDocument/2006/relationships/hyperlink" Target="https://msp.ed-msp.net/msp23d3AOW/do/searchCoordinatorByState?displaymode=1&amp;currentPage=2&amp;adv_c=0&amp;ev_de=&amp;math_c=0&amp;science_c=0&amp;statecombo=NY&amp;grade=&amp;math=&amp;science=&amp;abstract=&amp;sort=f" TargetMode="External"/><Relationship Id="rId173" Type="http://schemas.openxmlformats.org/officeDocument/2006/relationships/hyperlink" Target="https://www.cnystem.com/pdf/Empire-STEM-Hub-Concept.pdf" TargetMode="External"/><Relationship Id="rId19" Type="http://schemas.openxmlformats.org/officeDocument/2006/relationships/hyperlink" Target="http://www.ocmboces.org/sciencecenter" TargetMode="External"/><Relationship Id="rId14" Type="http://schemas.openxmlformats.org/officeDocument/2006/relationships/hyperlink" Target="http://www.questar.org/" TargetMode="External"/><Relationship Id="rId30" Type="http://schemas.openxmlformats.org/officeDocument/2006/relationships/hyperlink" Target="http://www.herkimer-boces.org/" TargetMode="External"/><Relationship Id="rId35" Type="http://schemas.openxmlformats.org/officeDocument/2006/relationships/hyperlink" Target="http://www.pnwboces.org/" TargetMode="External"/><Relationship Id="rId56" Type="http://schemas.openxmlformats.org/officeDocument/2006/relationships/hyperlink" Target="https://www.suny.edu/masterteacher/" TargetMode="External"/><Relationship Id="rId77" Type="http://schemas.openxmlformats.org/officeDocument/2006/relationships/hyperlink" Target="https://parks.ny.gov/parks/28/details.aspx" TargetMode="External"/><Relationship Id="rId100" Type="http://schemas.openxmlformats.org/officeDocument/2006/relationships/hyperlink" Target="http://www.suffolkstanys.org/" TargetMode="External"/><Relationship Id="rId105" Type="http://schemas.openxmlformats.org/officeDocument/2006/relationships/hyperlink" Target="https://www.boces.com/Domain/184" TargetMode="External"/><Relationship Id="rId126" Type="http://schemas.openxmlformats.org/officeDocument/2006/relationships/hyperlink" Target="http://www.malverne.k12.ny.us/organizations/teacher_center" TargetMode="External"/><Relationship Id="rId147" Type="http://schemas.openxmlformats.org/officeDocument/2006/relationships/hyperlink" Target="mailto:shance@aldenschools.org?subject=Science%20Standards%20Professional%20Development" TargetMode="External"/><Relationship Id="rId168" Type="http://schemas.openxmlformats.org/officeDocument/2006/relationships/hyperlink" Target="http://www.northcountrystem.org/" TargetMode="External"/><Relationship Id="rId8" Type="http://schemas.openxmlformats.org/officeDocument/2006/relationships/hyperlink" Target="http://www.nysm.nysed.gov/" TargetMode="External"/><Relationship Id="rId51" Type="http://schemas.openxmlformats.org/officeDocument/2006/relationships/hyperlink" Target="https://parks.ny.gov/parks/122/details.aspx" TargetMode="External"/><Relationship Id="rId72" Type="http://schemas.openxmlformats.org/officeDocument/2006/relationships/hyperlink" Target="https://parks.ny.gov/parks/46/details.aspx" TargetMode="External"/><Relationship Id="rId93" Type="http://schemas.openxmlformats.org/officeDocument/2006/relationships/hyperlink" Target="http://www.dec.ny.gov/education/1833.html" TargetMode="External"/><Relationship Id="rId98" Type="http://schemas.openxmlformats.org/officeDocument/2006/relationships/hyperlink" Target="http://www.dec.ny.gov/education/1839.html" TargetMode="External"/><Relationship Id="rId121" Type="http://schemas.openxmlformats.org/officeDocument/2006/relationships/hyperlink" Target="mailto:teachercenter@commack.k12.ny.us?subject=Science%20Standards%20Professional%20Development" TargetMode="External"/><Relationship Id="rId142" Type="http://schemas.openxmlformats.org/officeDocument/2006/relationships/hyperlink" Target="http://www.nfschools.net/domain/99" TargetMode="External"/><Relationship Id="rId163" Type="http://schemas.openxmlformats.org/officeDocument/2006/relationships/hyperlink" Target="http://www.wcny.org/education/" TargetMode="External"/><Relationship Id="rId3" Type="http://schemas.openxmlformats.org/officeDocument/2006/relationships/hyperlink" Target="mailto:fbernstein@syosset.k12.ny.us?subject=Science%20Standards%20Professional%20Development" TargetMode="External"/><Relationship Id="rId25" Type="http://schemas.openxmlformats.org/officeDocument/2006/relationships/hyperlink" Target="http://www.monroe.edu/" TargetMode="External"/><Relationship Id="rId46" Type="http://schemas.openxmlformats.org/officeDocument/2006/relationships/hyperlink" Target="http://nctrc.weebly.com/" TargetMode="External"/><Relationship Id="rId67" Type="http://schemas.openxmlformats.org/officeDocument/2006/relationships/hyperlink" Target="http://www.ggw.org/~cws/" TargetMode="External"/><Relationship Id="rId116" Type="http://schemas.openxmlformats.org/officeDocument/2006/relationships/hyperlink" Target="https://sites.google.com/site/northernwestchesterputnamtc/" TargetMode="External"/><Relationship Id="rId137" Type="http://schemas.openxmlformats.org/officeDocument/2006/relationships/hyperlink" Target="mailto:vonbargene@wantaghschools.org;%20SRanzie@mail.seaford.k12.ny.us?subject=Science%20Standards%20Professional%20Development" TargetMode="External"/><Relationship Id="rId158" Type="http://schemas.openxmlformats.org/officeDocument/2006/relationships/hyperlink" Target="http://mountainlake.org/" TargetMode="External"/><Relationship Id="rId20" Type="http://schemas.openxmlformats.org/officeDocument/2006/relationships/hyperlink" Target="http://www.btboces.org/Science1.aspx" TargetMode="External"/><Relationship Id="rId41" Type="http://schemas.openxmlformats.org/officeDocument/2006/relationships/hyperlink" Target="https://www.esboces.org/Page/1" TargetMode="External"/><Relationship Id="rId62" Type="http://schemas.openxmlformats.org/officeDocument/2006/relationships/hyperlink" Target="https://sites.google.com/site/bwstanys/" TargetMode="External"/><Relationship Id="rId83" Type="http://schemas.openxmlformats.org/officeDocument/2006/relationships/hyperlink" Target="https://parks.ny.gov/environment/nature-centers/14/details.aspx" TargetMode="External"/><Relationship Id="rId88" Type="http://schemas.openxmlformats.org/officeDocument/2006/relationships/hyperlink" Target="http://www.trailsidezoo.org/" TargetMode="External"/><Relationship Id="rId111" Type="http://schemas.openxmlformats.org/officeDocument/2006/relationships/hyperlink" Target="http://adirondackteachercenter.org/" TargetMode="External"/><Relationship Id="rId132" Type="http://schemas.openxmlformats.org/officeDocument/2006/relationships/hyperlink" Target="http://www.rvcschools.org/pages/Rockville_Centre_UFSD/General_Information/RVC_Teachers__Center/About_Us" TargetMode="External"/><Relationship Id="rId153" Type="http://schemas.openxmlformats.org/officeDocument/2006/relationships/image" Target="../media/image5.png"/><Relationship Id="rId174" Type="http://schemas.openxmlformats.org/officeDocument/2006/relationships/hyperlink" Target="http://www.empirestem-fl.org/"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usda.gov/" TargetMode="External"/><Relationship Id="rId3" Type="http://schemas.openxmlformats.org/officeDocument/2006/relationships/hyperlink" Target="https://www.nih.gov/" TargetMode="External"/><Relationship Id="rId7" Type="http://schemas.openxmlformats.org/officeDocument/2006/relationships/hyperlink" Target="https://www.si.edu/" TargetMode="External"/><Relationship Id="rId12" Type="http://schemas.openxmlformats.org/officeDocument/2006/relationships/image" Target="../media/image4.png"/><Relationship Id="rId2" Type="http://schemas.openxmlformats.org/officeDocument/2006/relationships/hyperlink" Target="https://www.nasa.gov/" TargetMode="External"/><Relationship Id="rId1" Type="http://schemas.openxmlformats.org/officeDocument/2006/relationships/slideLayout" Target="../slideLayouts/slideLayout2.xml"/><Relationship Id="rId6" Type="http://schemas.openxmlformats.org/officeDocument/2006/relationships/hyperlink" Target="http://stemteachingtools.org/" TargetMode="External"/><Relationship Id="rId11" Type="http://schemas.openxmlformats.org/officeDocument/2006/relationships/hyperlink" Target="https://www.epa.gov/students" TargetMode="External"/><Relationship Id="rId5" Type="http://schemas.openxmlformats.org/officeDocument/2006/relationships/hyperlink" Target="https://www.nsf.gov/" TargetMode="External"/><Relationship Id="rId10" Type="http://schemas.openxmlformats.org/officeDocument/2006/relationships/hyperlink" Target="https://energy.gov/" TargetMode="External"/><Relationship Id="rId4" Type="http://schemas.openxmlformats.org/officeDocument/2006/relationships/hyperlink" Target="http://www.noaa.gov/" TargetMode="External"/><Relationship Id="rId9" Type="http://schemas.openxmlformats.org/officeDocument/2006/relationships/hyperlink" Target="https://www.ed.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598565C-328A-43A9-94FD-39952694993F}"/>
              </a:ext>
            </a:extLst>
          </p:cNvPr>
          <p:cNvGrpSpPr/>
          <p:nvPr/>
        </p:nvGrpSpPr>
        <p:grpSpPr>
          <a:xfrm>
            <a:off x="149211" y="-34144"/>
            <a:ext cx="12190412" cy="6923088"/>
            <a:chOff x="149211" y="-152128"/>
            <a:chExt cx="12190412" cy="6923088"/>
          </a:xfrm>
        </p:grpSpPr>
        <p:grpSp>
          <p:nvGrpSpPr>
            <p:cNvPr id="4" name="Group 3">
              <a:extLst>
                <a:ext uri="{FF2B5EF4-FFF2-40B4-BE49-F238E27FC236}">
                  <a16:creationId xmlns:a16="http://schemas.microsoft.com/office/drawing/2014/main" id="{C7E6988E-C0A4-44B2-90D5-3B02F168A101}"/>
                </a:ext>
              </a:extLst>
            </p:cNvPr>
            <p:cNvGrpSpPr/>
            <p:nvPr/>
          </p:nvGrpSpPr>
          <p:grpSpPr>
            <a:xfrm>
              <a:off x="149211" y="-152128"/>
              <a:ext cx="12190412" cy="6923088"/>
              <a:chOff x="149211" y="-152128"/>
              <a:chExt cx="12190412" cy="6923088"/>
            </a:xfrm>
          </p:grpSpPr>
          <p:grpSp>
            <p:nvGrpSpPr>
              <p:cNvPr id="2" name="Group 1">
                <a:extLst>
                  <a:ext uri="{FF2B5EF4-FFF2-40B4-BE49-F238E27FC236}">
                    <a16:creationId xmlns:a16="http://schemas.microsoft.com/office/drawing/2014/main" id="{74C289FF-4705-425A-98AE-91F7089F1AEC}"/>
                  </a:ext>
                </a:extLst>
              </p:cNvPr>
              <p:cNvGrpSpPr/>
              <p:nvPr/>
            </p:nvGrpSpPr>
            <p:grpSpPr>
              <a:xfrm>
                <a:off x="149211" y="-152128"/>
                <a:ext cx="12190412" cy="6923088"/>
                <a:chOff x="157163" y="-1588"/>
                <a:chExt cx="12190412" cy="6923088"/>
              </a:xfrm>
            </p:grpSpPr>
            <p:grpSp>
              <p:nvGrpSpPr>
                <p:cNvPr id="3074" name="Group 270">
                  <a:extLst>
                    <a:ext uri="{FF2B5EF4-FFF2-40B4-BE49-F238E27FC236}">
                      <a16:creationId xmlns:a16="http://schemas.microsoft.com/office/drawing/2014/main" id="{3FB8D2BB-5289-4416-BC85-E2D612D35EC7}"/>
                    </a:ext>
                  </a:extLst>
                </p:cNvPr>
                <p:cNvGrpSpPr>
                  <a:grpSpLocks/>
                </p:cNvGrpSpPr>
                <p:nvPr/>
              </p:nvGrpSpPr>
              <p:grpSpPr bwMode="auto">
                <a:xfrm>
                  <a:off x="157163" y="-1588"/>
                  <a:ext cx="12190412" cy="6923088"/>
                  <a:chOff x="156983" y="-803"/>
                  <a:chExt cx="12191145" cy="6922771"/>
                </a:xfrm>
              </p:grpSpPr>
              <p:grpSp>
                <p:nvGrpSpPr>
                  <p:cNvPr id="3083" name="Group 255">
                    <a:extLst>
                      <a:ext uri="{FF2B5EF4-FFF2-40B4-BE49-F238E27FC236}">
                        <a16:creationId xmlns:a16="http://schemas.microsoft.com/office/drawing/2014/main" id="{5ADBAAF2-6CBE-4E18-94EE-BC30653F0EB6}"/>
                      </a:ext>
                    </a:extLst>
                  </p:cNvPr>
                  <p:cNvGrpSpPr>
                    <a:grpSpLocks/>
                  </p:cNvGrpSpPr>
                  <p:nvPr/>
                </p:nvGrpSpPr>
                <p:grpSpPr bwMode="auto">
                  <a:xfrm>
                    <a:off x="156983" y="-803"/>
                    <a:ext cx="12191145" cy="6922771"/>
                    <a:chOff x="156983" y="-803"/>
                    <a:chExt cx="12191145" cy="6922771"/>
                  </a:xfrm>
                </p:grpSpPr>
                <p:grpSp>
                  <p:nvGrpSpPr>
                    <p:cNvPr id="3095" name="Group 251">
                      <a:extLst>
                        <a:ext uri="{FF2B5EF4-FFF2-40B4-BE49-F238E27FC236}">
                          <a16:creationId xmlns:a16="http://schemas.microsoft.com/office/drawing/2014/main" id="{DC9F3F68-2777-4342-B45B-8619FC291855}"/>
                        </a:ext>
                      </a:extLst>
                    </p:cNvPr>
                    <p:cNvGrpSpPr>
                      <a:grpSpLocks/>
                    </p:cNvGrpSpPr>
                    <p:nvPr/>
                  </p:nvGrpSpPr>
                  <p:grpSpPr bwMode="auto">
                    <a:xfrm>
                      <a:off x="156983" y="-803"/>
                      <a:ext cx="12191145" cy="6922771"/>
                      <a:chOff x="156983" y="-803"/>
                      <a:chExt cx="12191145" cy="6922771"/>
                    </a:xfrm>
                  </p:grpSpPr>
                  <p:grpSp>
                    <p:nvGrpSpPr>
                      <p:cNvPr id="3097" name="Group 258">
                        <a:extLst>
                          <a:ext uri="{FF2B5EF4-FFF2-40B4-BE49-F238E27FC236}">
                            <a16:creationId xmlns:a16="http://schemas.microsoft.com/office/drawing/2014/main" id="{D99ACAFA-6749-45C1-A408-2B5F88EDA7E3}"/>
                          </a:ext>
                        </a:extLst>
                      </p:cNvPr>
                      <p:cNvGrpSpPr>
                        <a:grpSpLocks/>
                      </p:cNvGrpSpPr>
                      <p:nvPr/>
                    </p:nvGrpSpPr>
                    <p:grpSpPr bwMode="auto">
                      <a:xfrm>
                        <a:off x="156983" y="-803"/>
                        <a:ext cx="12191145" cy="6922771"/>
                        <a:chOff x="117227" y="-14514"/>
                        <a:chExt cx="12191145" cy="6922771"/>
                      </a:xfrm>
                    </p:grpSpPr>
                    <p:grpSp>
                      <p:nvGrpSpPr>
                        <p:cNvPr id="3100" name="Group 245">
                          <a:extLst>
                            <a:ext uri="{FF2B5EF4-FFF2-40B4-BE49-F238E27FC236}">
                              <a16:creationId xmlns:a16="http://schemas.microsoft.com/office/drawing/2014/main" id="{F20CC5CB-12D8-4B08-B79B-F988EEC55025}"/>
                            </a:ext>
                          </a:extLst>
                        </p:cNvPr>
                        <p:cNvGrpSpPr>
                          <a:grpSpLocks/>
                        </p:cNvGrpSpPr>
                        <p:nvPr/>
                      </p:nvGrpSpPr>
                      <p:grpSpPr bwMode="auto">
                        <a:xfrm>
                          <a:off x="117227" y="-14514"/>
                          <a:ext cx="12191145" cy="6922771"/>
                          <a:chOff x="117227" y="-14514"/>
                          <a:chExt cx="12191145" cy="6922771"/>
                        </a:xfrm>
                      </p:grpSpPr>
                      <p:grpSp>
                        <p:nvGrpSpPr>
                          <p:cNvPr id="3114" name="Group 221">
                            <a:extLst>
                              <a:ext uri="{FF2B5EF4-FFF2-40B4-BE49-F238E27FC236}">
                                <a16:creationId xmlns:a16="http://schemas.microsoft.com/office/drawing/2014/main" id="{D918EEB5-C419-44DE-AB79-D393B1A52D4F}"/>
                              </a:ext>
                            </a:extLst>
                          </p:cNvPr>
                          <p:cNvGrpSpPr>
                            <a:grpSpLocks/>
                          </p:cNvGrpSpPr>
                          <p:nvPr/>
                        </p:nvGrpSpPr>
                        <p:grpSpPr bwMode="auto">
                          <a:xfrm>
                            <a:off x="7140329" y="2902925"/>
                            <a:ext cx="2662275" cy="3475273"/>
                            <a:chOff x="7125815" y="2901128"/>
                            <a:chExt cx="2662275" cy="3475273"/>
                          </a:xfrm>
                        </p:grpSpPr>
                        <p:sp>
                          <p:nvSpPr>
                            <p:cNvPr id="213" name="Teardrop 212">
                              <a:hlinkClick r:id="rId3" tooltip="Syosset TRACT Center"/>
                              <a:extLst>
                                <a:ext uri="{FF2B5EF4-FFF2-40B4-BE49-F238E27FC236}">
                                  <a16:creationId xmlns:a16="http://schemas.microsoft.com/office/drawing/2014/main" id="{10DDF489-ED16-4DA2-B550-145879C3DA47}"/>
                                </a:ext>
                              </a:extLst>
                            </p:cNvPr>
                            <p:cNvSpPr/>
                            <p:nvPr/>
                          </p:nvSpPr>
                          <p:spPr>
                            <a:xfrm rot="957027">
                              <a:off x="9642573" y="6239740"/>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2" name="Teardrop 201">
                              <a:hlinkClick r:id="rId4" tooltip="Jamesville-Dewitt/Syracuse University Teacher Center"/>
                              <a:extLst>
                                <a:ext uri="{FF2B5EF4-FFF2-40B4-BE49-F238E27FC236}">
                                  <a16:creationId xmlns:a16="http://schemas.microsoft.com/office/drawing/2014/main" id="{8038E284-4F28-4C80-9D09-2B18C3967120}"/>
                                </a:ext>
                              </a:extLst>
                            </p:cNvPr>
                            <p:cNvSpPr/>
                            <p:nvPr/>
                          </p:nvSpPr>
                          <p:spPr>
                            <a:xfrm rot="8203105">
                              <a:off x="7126235" y="2901381"/>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
                        <p:nvSpPr>
                          <p:cNvPr id="1025" name="Star: 5 Points 1024">
                            <a:extLst>
                              <a:ext uri="{FF2B5EF4-FFF2-40B4-BE49-F238E27FC236}">
                                <a16:creationId xmlns:a16="http://schemas.microsoft.com/office/drawing/2014/main" id="{F63B15B6-7492-492D-B798-5C14484B67B4}"/>
                              </a:ext>
                            </a:extLst>
                          </p:cNvPr>
                          <p:cNvSpPr/>
                          <p:nvPr/>
                        </p:nvSpPr>
                        <p:spPr>
                          <a:xfrm>
                            <a:off x="314579" y="6042207"/>
                            <a:ext cx="228614" cy="184142"/>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6" name="Star: 5 Points 225">
                            <a:hlinkClick r:id="rId5" tooltip="New York State Education Department"/>
                            <a:extLst>
                              <a:ext uri="{FF2B5EF4-FFF2-40B4-BE49-F238E27FC236}">
                                <a16:creationId xmlns:a16="http://schemas.microsoft.com/office/drawing/2014/main" id="{8EB41FD8-3799-4FCE-802C-223148D65392}"/>
                              </a:ext>
                            </a:extLst>
                          </p:cNvPr>
                          <p:cNvSpPr/>
                          <p:nvPr/>
                        </p:nvSpPr>
                        <p:spPr>
                          <a:xfrm>
                            <a:off x="9468164" y="3385756"/>
                            <a:ext cx="136533" cy="182554"/>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Arrow: Right 1027">
                            <a:extLst>
                              <a:ext uri="{FF2B5EF4-FFF2-40B4-BE49-F238E27FC236}">
                                <a16:creationId xmlns:a16="http://schemas.microsoft.com/office/drawing/2014/main" id="{D429CA6D-9F27-46F4-955F-95035096342A}"/>
                              </a:ext>
                            </a:extLst>
                          </p:cNvPr>
                          <p:cNvSpPr/>
                          <p:nvPr/>
                        </p:nvSpPr>
                        <p:spPr>
                          <a:xfrm>
                            <a:off x="7886919" y="6152642"/>
                            <a:ext cx="874765" cy="500040"/>
                          </a:xfrm>
                          <a:prstGeom prst="right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050" dirty="0">
                                <a:hlinkClick r:id="rId6" action="ppaction://hlinksldjump"/>
                              </a:rPr>
                              <a:t>National</a:t>
                            </a:r>
                            <a:r>
                              <a:rPr lang="en-US" sz="1050" dirty="0"/>
                              <a:t> </a:t>
                            </a:r>
                            <a:r>
                              <a:rPr lang="en-US" sz="1050" dirty="0">
                                <a:solidFill>
                                  <a:srgbClr val="0070C0"/>
                                </a:solidFill>
                              </a:rPr>
                              <a:t>Assets</a:t>
                            </a:r>
                          </a:p>
                        </p:txBody>
                      </p:sp>
                      <p:sp>
                        <p:nvSpPr>
                          <p:cNvPr id="3118" name="TextBox 227">
                            <a:hlinkClick r:id="rId7"/>
                            <a:extLst>
                              <a:ext uri="{FF2B5EF4-FFF2-40B4-BE49-F238E27FC236}">
                                <a16:creationId xmlns:a16="http://schemas.microsoft.com/office/drawing/2014/main" id="{1BEF00F8-8AE4-4ECB-8CEC-5433ABEC84D7}"/>
                              </a:ext>
                            </a:extLst>
                          </p:cNvPr>
                          <p:cNvSpPr txBox="1">
                            <a:spLocks noChangeArrowheads="1"/>
                          </p:cNvSpPr>
                          <p:nvPr/>
                        </p:nvSpPr>
                        <p:spPr bwMode="auto">
                          <a:xfrm>
                            <a:off x="452934" y="6381962"/>
                            <a:ext cx="201125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a:hlinkClick r:id="rId8"/>
                              </a:rPr>
                              <a:t>New York State Museum </a:t>
                            </a:r>
                            <a:endParaRPr lang="en-US" altLang="en-US" sz="1400"/>
                          </a:p>
                        </p:txBody>
                      </p:sp>
                      <p:grpSp>
                        <p:nvGrpSpPr>
                          <p:cNvPr id="3119" name="Group 229">
                            <a:extLst>
                              <a:ext uri="{FF2B5EF4-FFF2-40B4-BE49-F238E27FC236}">
                                <a16:creationId xmlns:a16="http://schemas.microsoft.com/office/drawing/2014/main" id="{88B0291E-861B-4C80-98A3-5681FC40DAE2}"/>
                              </a:ext>
                            </a:extLst>
                          </p:cNvPr>
                          <p:cNvGrpSpPr>
                            <a:grpSpLocks/>
                          </p:cNvGrpSpPr>
                          <p:nvPr/>
                        </p:nvGrpSpPr>
                        <p:grpSpPr bwMode="auto">
                          <a:xfrm>
                            <a:off x="117227" y="-14514"/>
                            <a:ext cx="12191145" cy="6922771"/>
                            <a:chOff x="5107" y="-11463"/>
                            <a:chExt cx="12191145" cy="6922771"/>
                          </a:xfrm>
                        </p:grpSpPr>
                        <p:grpSp>
                          <p:nvGrpSpPr>
                            <p:cNvPr id="3130" name="Group 1026" descr="A map of New York State with the locations of the following entities marked with a colored tear-drop pin.&#10;-BOCES/SCDN&#10;-STANYS&#10;-Master Teacher&#10;-NYS Teacher Centers&#10;-NYS Parks, Recreation and Historic Preservation&#10;-NYS Department of Environmental Conservation Education Centers&#10;-NYS Science Education Consortium&#10;-NYSED">
                              <a:extLst>
                                <a:ext uri="{FF2B5EF4-FFF2-40B4-BE49-F238E27FC236}">
                                  <a16:creationId xmlns:a16="http://schemas.microsoft.com/office/drawing/2014/main" id="{565342F1-F540-4057-A777-8E0185D01515}"/>
                                </a:ext>
                              </a:extLst>
                            </p:cNvPr>
                            <p:cNvGrpSpPr>
                              <a:grpSpLocks/>
                            </p:cNvGrpSpPr>
                            <p:nvPr/>
                          </p:nvGrpSpPr>
                          <p:grpSpPr bwMode="auto">
                            <a:xfrm>
                              <a:off x="187680" y="3537"/>
                              <a:ext cx="12008572" cy="6907771"/>
                              <a:chOff x="164820" y="3537"/>
                              <a:chExt cx="12008572" cy="6907771"/>
                            </a:xfrm>
                          </p:grpSpPr>
                          <p:grpSp>
                            <p:nvGrpSpPr>
                              <p:cNvPr id="3133" name="Group 125">
                                <a:extLst>
                                  <a:ext uri="{FF2B5EF4-FFF2-40B4-BE49-F238E27FC236}">
                                    <a16:creationId xmlns:a16="http://schemas.microsoft.com/office/drawing/2014/main" id="{4990EA13-C9D3-4F04-BC2D-304679E76395}"/>
                                  </a:ext>
                                </a:extLst>
                              </p:cNvPr>
                              <p:cNvGrpSpPr>
                                <a:grpSpLocks/>
                              </p:cNvGrpSpPr>
                              <p:nvPr/>
                            </p:nvGrpSpPr>
                            <p:grpSpPr bwMode="auto">
                              <a:xfrm>
                                <a:off x="164820" y="3537"/>
                                <a:ext cx="12008572" cy="6907771"/>
                                <a:chOff x="164820" y="3537"/>
                                <a:chExt cx="12008572" cy="6907771"/>
                              </a:xfrm>
                            </p:grpSpPr>
                            <p:grpSp>
                              <p:nvGrpSpPr>
                                <p:cNvPr id="3136" name="Group 123">
                                  <a:extLst>
                                    <a:ext uri="{FF2B5EF4-FFF2-40B4-BE49-F238E27FC236}">
                                      <a16:creationId xmlns:a16="http://schemas.microsoft.com/office/drawing/2014/main" id="{30947BA0-6121-4CE9-AE74-CABA4395E3F8}"/>
                                    </a:ext>
                                  </a:extLst>
                                </p:cNvPr>
                                <p:cNvGrpSpPr>
                                  <a:grpSpLocks/>
                                </p:cNvGrpSpPr>
                                <p:nvPr/>
                              </p:nvGrpSpPr>
                              <p:grpSpPr bwMode="auto">
                                <a:xfrm>
                                  <a:off x="164820" y="3537"/>
                                  <a:ext cx="12008572" cy="6907771"/>
                                  <a:chOff x="366839" y="70790"/>
                                  <a:chExt cx="12008572" cy="6907771"/>
                                </a:xfrm>
                              </p:grpSpPr>
                              <p:grpSp>
                                <p:nvGrpSpPr>
                                  <p:cNvPr id="3154" name="Group 94">
                                    <a:extLst>
                                      <a:ext uri="{FF2B5EF4-FFF2-40B4-BE49-F238E27FC236}">
                                        <a16:creationId xmlns:a16="http://schemas.microsoft.com/office/drawing/2014/main" id="{A3FAA22E-9379-4302-BC09-12B5A56D0267}"/>
                                      </a:ext>
                                    </a:extLst>
                                  </p:cNvPr>
                                  <p:cNvGrpSpPr>
                                    <a:grpSpLocks/>
                                  </p:cNvGrpSpPr>
                                  <p:nvPr/>
                                </p:nvGrpSpPr>
                                <p:grpSpPr bwMode="auto">
                                  <a:xfrm>
                                    <a:off x="366839" y="70790"/>
                                    <a:ext cx="12008572" cy="6907771"/>
                                    <a:chOff x="366839" y="70790"/>
                                    <a:chExt cx="12008572" cy="6907771"/>
                                  </a:xfrm>
                                </p:grpSpPr>
                                <p:grpSp>
                                  <p:nvGrpSpPr>
                                    <p:cNvPr id="3167" name="Group 88">
                                      <a:extLst>
                                        <a:ext uri="{FF2B5EF4-FFF2-40B4-BE49-F238E27FC236}">
                                          <a16:creationId xmlns:a16="http://schemas.microsoft.com/office/drawing/2014/main" id="{9FCA758F-11CA-4A3C-8CF2-66E700205B0F}"/>
                                        </a:ext>
                                      </a:extLst>
                                    </p:cNvPr>
                                    <p:cNvGrpSpPr>
                                      <a:grpSpLocks/>
                                    </p:cNvGrpSpPr>
                                    <p:nvPr/>
                                  </p:nvGrpSpPr>
                                  <p:grpSpPr bwMode="auto">
                                    <a:xfrm>
                                      <a:off x="366839" y="70790"/>
                                      <a:ext cx="12008572" cy="6907771"/>
                                      <a:chOff x="352662" y="-11749"/>
                                      <a:chExt cx="12008572" cy="6907771"/>
                                    </a:xfrm>
                                  </p:grpSpPr>
                                  <p:grpSp>
                                    <p:nvGrpSpPr>
                                      <p:cNvPr id="3174" name="Group 85">
                                        <a:extLst>
                                          <a:ext uri="{FF2B5EF4-FFF2-40B4-BE49-F238E27FC236}">
                                            <a16:creationId xmlns:a16="http://schemas.microsoft.com/office/drawing/2014/main" id="{A9590CEF-8B5C-40A9-B28C-2E9E7FFBEC89}"/>
                                          </a:ext>
                                        </a:extLst>
                                      </p:cNvPr>
                                      <p:cNvGrpSpPr>
                                        <a:grpSpLocks/>
                                      </p:cNvGrpSpPr>
                                      <p:nvPr/>
                                    </p:nvGrpSpPr>
                                    <p:grpSpPr bwMode="auto">
                                      <a:xfrm>
                                        <a:off x="352662" y="-11749"/>
                                        <a:ext cx="12008572" cy="6907771"/>
                                        <a:chOff x="366839" y="43469"/>
                                        <a:chExt cx="12008572" cy="6907771"/>
                                      </a:xfrm>
                                    </p:grpSpPr>
                                    <p:grpSp>
                                      <p:nvGrpSpPr>
                                        <p:cNvPr id="3191" name="Group 78">
                                          <a:extLst>
                                            <a:ext uri="{FF2B5EF4-FFF2-40B4-BE49-F238E27FC236}">
                                              <a16:creationId xmlns:a16="http://schemas.microsoft.com/office/drawing/2014/main" id="{9FE4AF3D-6C22-4537-9759-EC48EB9A8AB1}"/>
                                            </a:ext>
                                          </a:extLst>
                                        </p:cNvPr>
                                        <p:cNvGrpSpPr>
                                          <a:grpSpLocks/>
                                        </p:cNvGrpSpPr>
                                        <p:nvPr/>
                                      </p:nvGrpSpPr>
                                      <p:grpSpPr bwMode="auto">
                                        <a:xfrm>
                                          <a:off x="366839" y="43469"/>
                                          <a:ext cx="12008572" cy="6907771"/>
                                          <a:chOff x="366839" y="43469"/>
                                          <a:chExt cx="12008572" cy="6907771"/>
                                        </a:xfrm>
                                      </p:grpSpPr>
                                      <p:grpSp>
                                        <p:nvGrpSpPr>
                                          <p:cNvPr id="3196" name="Group 75">
                                            <a:extLst>
                                              <a:ext uri="{FF2B5EF4-FFF2-40B4-BE49-F238E27FC236}">
                                                <a16:creationId xmlns:a16="http://schemas.microsoft.com/office/drawing/2014/main" id="{F0814B7D-21E5-4CAE-8F07-5189B9715BC8}"/>
                                              </a:ext>
                                            </a:extLst>
                                          </p:cNvPr>
                                          <p:cNvGrpSpPr>
                                            <a:grpSpLocks/>
                                          </p:cNvGrpSpPr>
                                          <p:nvPr/>
                                        </p:nvGrpSpPr>
                                        <p:grpSpPr bwMode="auto">
                                          <a:xfrm>
                                            <a:off x="366839" y="43469"/>
                                            <a:ext cx="11816734" cy="6670973"/>
                                            <a:chOff x="366839" y="43469"/>
                                            <a:chExt cx="11816734" cy="6670973"/>
                                          </a:xfrm>
                                        </p:grpSpPr>
                                        <p:grpSp>
                                          <p:nvGrpSpPr>
                                            <p:cNvPr id="3198" name="Group 70">
                                              <a:extLst>
                                                <a:ext uri="{FF2B5EF4-FFF2-40B4-BE49-F238E27FC236}">
                                                  <a16:creationId xmlns:a16="http://schemas.microsoft.com/office/drawing/2014/main" id="{ACDA3B4C-7F85-4544-9792-69E167C7EDBB}"/>
                                                </a:ext>
                                              </a:extLst>
                                            </p:cNvPr>
                                            <p:cNvGrpSpPr>
                                              <a:grpSpLocks/>
                                            </p:cNvGrpSpPr>
                                            <p:nvPr/>
                                          </p:nvGrpSpPr>
                                          <p:grpSpPr bwMode="auto">
                                            <a:xfrm>
                                              <a:off x="366839" y="43469"/>
                                              <a:ext cx="11816734" cy="6670973"/>
                                              <a:chOff x="366839" y="43469"/>
                                              <a:chExt cx="11816734" cy="6670973"/>
                                            </a:xfrm>
                                          </p:grpSpPr>
                                          <p:sp>
                                            <p:nvSpPr>
                                              <p:cNvPr id="162" name="Teardrop 161">
                                                <a:extLst>
                                                  <a:ext uri="{FF2B5EF4-FFF2-40B4-BE49-F238E27FC236}">
                                                    <a16:creationId xmlns:a16="http://schemas.microsoft.com/office/drawing/2014/main" id="{90040884-FDB3-4822-B664-17924FFCEC5F}"/>
                                                  </a:ext>
                                                </a:extLst>
                                              </p:cNvPr>
                                              <p:cNvSpPr/>
                                              <p:nvPr/>
                                            </p:nvSpPr>
                                            <p:spPr>
                                              <a:xfrm rot="8203105">
                                                <a:off x="376365" y="5109516"/>
                                                <a:ext cx="146059" cy="138106"/>
                                              </a:xfrm>
                                              <a:prstGeom prst="teardrop">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3201" name="Group 52">
                                                <a:extLst>
                                                  <a:ext uri="{FF2B5EF4-FFF2-40B4-BE49-F238E27FC236}">
                                                    <a16:creationId xmlns:a16="http://schemas.microsoft.com/office/drawing/2014/main" id="{4EBC4158-1185-40BF-AD08-ACC1FCD0B86E}"/>
                                                  </a:ext>
                                                </a:extLst>
                                              </p:cNvPr>
                                              <p:cNvGrpSpPr>
                                                <a:grpSpLocks/>
                                              </p:cNvGrpSpPr>
                                              <p:nvPr/>
                                            </p:nvGrpSpPr>
                                            <p:grpSpPr bwMode="auto">
                                              <a:xfrm>
                                                <a:off x="366839" y="43469"/>
                                                <a:ext cx="11816734" cy="6670973"/>
                                                <a:chOff x="366839" y="43469"/>
                                                <a:chExt cx="11816734" cy="6670973"/>
                                              </a:xfrm>
                                            </p:grpSpPr>
                                            <p:grpSp>
                                              <p:nvGrpSpPr>
                                                <p:cNvPr id="3202" name="Group 50">
                                                  <a:extLst>
                                                    <a:ext uri="{FF2B5EF4-FFF2-40B4-BE49-F238E27FC236}">
                                                      <a16:creationId xmlns:a16="http://schemas.microsoft.com/office/drawing/2014/main" id="{361D1D74-9F23-4E55-99C0-D321B4F2FF07}"/>
                                                    </a:ext>
                                                  </a:extLst>
                                                </p:cNvPr>
                                                <p:cNvGrpSpPr>
                                                  <a:grpSpLocks/>
                                                </p:cNvGrpSpPr>
                                                <p:nvPr/>
                                              </p:nvGrpSpPr>
                                              <p:grpSpPr bwMode="auto">
                                                <a:xfrm>
                                                  <a:off x="366839" y="43469"/>
                                                  <a:ext cx="11816734" cy="6670973"/>
                                                  <a:chOff x="366839" y="43469"/>
                                                  <a:chExt cx="11816734" cy="6670973"/>
                                                </a:xfrm>
                                              </p:grpSpPr>
                                              <p:grpSp>
                                                <p:nvGrpSpPr>
                                                  <p:cNvPr id="3206" name="Group 47">
                                                    <a:extLst>
                                                      <a:ext uri="{FF2B5EF4-FFF2-40B4-BE49-F238E27FC236}">
                                                        <a16:creationId xmlns:a16="http://schemas.microsoft.com/office/drawing/2014/main" id="{602BE5B2-056E-4CF9-B043-5F1DAAB30E7C}"/>
                                                      </a:ext>
                                                    </a:extLst>
                                                  </p:cNvPr>
                                                  <p:cNvGrpSpPr>
                                                    <a:grpSpLocks/>
                                                  </p:cNvGrpSpPr>
                                                  <p:nvPr/>
                                                </p:nvGrpSpPr>
                                                <p:grpSpPr bwMode="auto">
                                                  <a:xfrm>
                                                    <a:off x="366839" y="43469"/>
                                                    <a:ext cx="11816734" cy="6670973"/>
                                                    <a:chOff x="366839" y="204616"/>
                                                    <a:chExt cx="11816734" cy="6670973"/>
                                                  </a:xfrm>
                                                </p:grpSpPr>
                                                <p:grpSp>
                                                  <p:nvGrpSpPr>
                                                    <p:cNvPr id="3208" name="Group 2">
                                                      <a:extLst>
                                                        <a:ext uri="{FF2B5EF4-FFF2-40B4-BE49-F238E27FC236}">
                                                          <a16:creationId xmlns:a16="http://schemas.microsoft.com/office/drawing/2014/main" id="{B1585D18-2D2D-422A-86C2-279BDF8156DD}"/>
                                                        </a:ext>
                                                      </a:extLst>
                                                    </p:cNvPr>
                                                    <p:cNvGrpSpPr>
                                                      <a:grpSpLocks/>
                                                    </p:cNvGrpSpPr>
                                                    <p:nvPr/>
                                                  </p:nvGrpSpPr>
                                                  <p:grpSpPr bwMode="auto">
                                                    <a:xfrm>
                                                      <a:off x="366839" y="204616"/>
                                                      <a:ext cx="11816734" cy="6670973"/>
                                                      <a:chOff x="362381" y="30481"/>
                                                      <a:chExt cx="11816734" cy="6670973"/>
                                                    </a:xfrm>
                                                  </p:grpSpPr>
                                                  <p:grpSp>
                                                    <p:nvGrpSpPr>
                                                      <p:cNvPr id="3216" name="Group 1">
                                                        <a:extLst>
                                                          <a:ext uri="{FF2B5EF4-FFF2-40B4-BE49-F238E27FC236}">
                                                            <a16:creationId xmlns:a16="http://schemas.microsoft.com/office/drawing/2014/main" id="{997FDF8A-EAAA-4508-8F2F-2C10370AAC29}"/>
                                                          </a:ext>
                                                        </a:extLst>
                                                      </p:cNvPr>
                                                      <p:cNvGrpSpPr>
                                                        <a:grpSpLocks/>
                                                      </p:cNvGrpSpPr>
                                                      <p:nvPr/>
                                                    </p:nvGrpSpPr>
                                                    <p:grpSpPr bwMode="auto">
                                                      <a:xfrm>
                                                        <a:off x="2501652" y="30481"/>
                                                        <a:ext cx="9677463" cy="6670973"/>
                                                        <a:chOff x="2501652" y="30481"/>
                                                        <a:chExt cx="9677463" cy="6670973"/>
                                                      </a:xfrm>
                                                    </p:grpSpPr>
                                                    <p:grpSp>
                                                      <p:nvGrpSpPr>
                                                        <p:cNvPr id="3284" name="Group 153">
                                                          <a:extLst>
                                                            <a:ext uri="{FF2B5EF4-FFF2-40B4-BE49-F238E27FC236}">
                                                              <a16:creationId xmlns:a16="http://schemas.microsoft.com/office/drawing/2014/main" id="{C8D5C627-B7B1-411D-A107-687416476AA5}"/>
                                                            </a:ext>
                                                          </a:extLst>
                                                        </p:cNvPr>
                                                        <p:cNvGrpSpPr>
                                                          <a:grpSpLocks/>
                                                        </p:cNvGrpSpPr>
                                                        <p:nvPr/>
                                                      </p:nvGrpSpPr>
                                                      <p:grpSpPr bwMode="auto">
                                                        <a:xfrm>
                                                          <a:off x="2501652" y="61190"/>
                                                          <a:ext cx="9677463" cy="6640264"/>
                                                          <a:chOff x="2501652" y="61190"/>
                                                          <a:chExt cx="9677463" cy="6640264"/>
                                                        </a:xfrm>
                                                      </p:grpSpPr>
                                                      <p:grpSp>
                                                        <p:nvGrpSpPr>
                                                          <p:cNvPr id="3286" name="Group 101">
                                                            <a:extLst>
                                                              <a:ext uri="{FF2B5EF4-FFF2-40B4-BE49-F238E27FC236}">
                                                                <a16:creationId xmlns:a16="http://schemas.microsoft.com/office/drawing/2014/main" id="{02CBBE75-5BF5-41AB-B12D-350FC78F9634}"/>
                                                              </a:ext>
                                                            </a:extLst>
                                                          </p:cNvPr>
                                                          <p:cNvGrpSpPr>
                                                            <a:grpSpLocks/>
                                                          </p:cNvGrpSpPr>
                                                          <p:nvPr/>
                                                        </p:nvGrpSpPr>
                                                        <p:grpSpPr bwMode="auto">
                                                          <a:xfrm>
                                                            <a:off x="2501652" y="61190"/>
                                                            <a:ext cx="9677463" cy="6640264"/>
                                                            <a:chOff x="2512285" y="74838"/>
                                                            <a:chExt cx="9677463" cy="6640264"/>
                                                          </a:xfrm>
                                                        </p:grpSpPr>
                                                        <p:grpSp>
                                                          <p:nvGrpSpPr>
                                                            <p:cNvPr id="3288" name="Group 98">
                                                              <a:extLst>
                                                                <a:ext uri="{FF2B5EF4-FFF2-40B4-BE49-F238E27FC236}">
                                                                  <a16:creationId xmlns:a16="http://schemas.microsoft.com/office/drawing/2014/main" id="{9270C65D-CBFA-4D0E-B889-48603BA3EC1C}"/>
                                                                </a:ext>
                                                              </a:extLst>
                                                            </p:cNvPr>
                                                            <p:cNvGrpSpPr>
                                                              <a:grpSpLocks/>
                                                            </p:cNvGrpSpPr>
                                                            <p:nvPr/>
                                                          </p:nvGrpSpPr>
                                                          <p:grpSpPr bwMode="auto">
                                                            <a:xfrm>
                                                              <a:off x="2512285" y="74838"/>
                                                              <a:ext cx="9677463" cy="6640264"/>
                                                              <a:chOff x="2512285" y="74838"/>
                                                              <a:chExt cx="9677463" cy="6640264"/>
                                                            </a:xfrm>
                                                          </p:grpSpPr>
                                                          <p:sp>
                                                            <p:nvSpPr>
                                                              <p:cNvPr id="54" name="Freeform: Shape 53">
                                                                <a:extLst>
                                                                  <a:ext uri="{FF2B5EF4-FFF2-40B4-BE49-F238E27FC236}">
                                                                    <a16:creationId xmlns:a16="http://schemas.microsoft.com/office/drawing/2014/main" id="{DE7AC834-368C-48E8-969D-3BC7A6F62767}"/>
                                                                  </a:ext>
                                                                </a:extLst>
                                                              </p:cNvPr>
                                                              <p:cNvSpPr/>
                                                              <p:nvPr/>
                                                            </p:nvSpPr>
                                                            <p:spPr>
                                                              <a:xfrm>
                                                                <a:off x="7096481" y="1418129"/>
                                                                <a:ext cx="1962268" cy="981030"/>
                                                              </a:xfrm>
                                                              <a:custGeom>
                                                                <a:avLst/>
                                                                <a:gdLst>
                                                                  <a:gd name="connsiteX0" fmla="*/ 0 w 1962150"/>
                                                                  <a:gd name="connsiteY0" fmla="*/ 600075 h 981075"/>
                                                                  <a:gd name="connsiteX1" fmla="*/ 0 w 1962150"/>
                                                                  <a:gd name="connsiteY1" fmla="*/ 600075 h 981075"/>
                                                                  <a:gd name="connsiteX2" fmla="*/ 152400 w 1962150"/>
                                                                  <a:gd name="connsiteY2" fmla="*/ 609600 h 981075"/>
                                                                  <a:gd name="connsiteX3" fmla="*/ 238125 w 1962150"/>
                                                                  <a:gd name="connsiteY3" fmla="*/ 619125 h 981075"/>
                                                                  <a:gd name="connsiteX4" fmla="*/ 238125 w 1962150"/>
                                                                  <a:gd name="connsiteY4" fmla="*/ 619125 h 981075"/>
                                                                  <a:gd name="connsiteX5" fmla="*/ 228600 w 1962150"/>
                                                                  <a:gd name="connsiteY5" fmla="*/ 571500 h 981075"/>
                                                                  <a:gd name="connsiteX6" fmla="*/ 333375 w 1962150"/>
                                                                  <a:gd name="connsiteY6" fmla="*/ 581025 h 981075"/>
                                                                  <a:gd name="connsiteX7" fmla="*/ 381000 w 1962150"/>
                                                                  <a:gd name="connsiteY7" fmla="*/ 590550 h 981075"/>
                                                                  <a:gd name="connsiteX8" fmla="*/ 419100 w 1962150"/>
                                                                  <a:gd name="connsiteY8" fmla="*/ 600075 h 981075"/>
                                                                  <a:gd name="connsiteX9" fmla="*/ 476250 w 1962150"/>
                                                                  <a:gd name="connsiteY9" fmla="*/ 600075 h 981075"/>
                                                                  <a:gd name="connsiteX10" fmla="*/ 504825 w 1962150"/>
                                                                  <a:gd name="connsiteY10" fmla="*/ 933450 h 981075"/>
                                                                  <a:gd name="connsiteX11" fmla="*/ 771525 w 1962150"/>
                                                                  <a:gd name="connsiteY11" fmla="*/ 981075 h 981075"/>
                                                                  <a:gd name="connsiteX12" fmla="*/ 1257300 w 1962150"/>
                                                                  <a:gd name="connsiteY12" fmla="*/ 704850 h 981075"/>
                                                                  <a:gd name="connsiteX13" fmla="*/ 1209675 w 1962150"/>
                                                                  <a:gd name="connsiteY13" fmla="*/ 9525 h 981075"/>
                                                                  <a:gd name="connsiteX14" fmla="*/ 1333500 w 1962150"/>
                                                                  <a:gd name="connsiteY14" fmla="*/ 66675 h 981075"/>
                                                                  <a:gd name="connsiteX15" fmla="*/ 1962150 w 1962150"/>
                                                                  <a:gd name="connsiteY15" fmla="*/ 0 h 981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62150" h="981075">
                                                                    <a:moveTo>
                                                                      <a:pt x="0" y="600075"/>
                                                                    </a:moveTo>
                                                                    <a:lnTo>
                                                                      <a:pt x="0" y="600075"/>
                                                                    </a:lnTo>
                                                                    <a:cubicBezTo>
                                                                      <a:pt x="50800" y="603250"/>
                                                                      <a:pt x="101692" y="605191"/>
                                                                      <a:pt x="152400" y="609600"/>
                                                                    </a:cubicBezTo>
                                                                    <a:cubicBezTo>
                                                                      <a:pt x="272265" y="620023"/>
                                                                      <a:pt x="183358" y="619125"/>
                                                                      <a:pt x="238125" y="619125"/>
                                                                    </a:cubicBezTo>
                                                                    <a:lnTo>
                                                                      <a:pt x="238125" y="619125"/>
                                                                    </a:lnTo>
                                                                    <a:lnTo>
                                                                      <a:pt x="228600" y="571500"/>
                                                                    </a:lnTo>
                                                                    <a:cubicBezTo>
                                                                      <a:pt x="263525" y="574675"/>
                                                                      <a:pt x="298577" y="576675"/>
                                                                      <a:pt x="333375" y="581025"/>
                                                                    </a:cubicBezTo>
                                                                    <a:cubicBezTo>
                                                                      <a:pt x="349439" y="583033"/>
                                                                      <a:pt x="365196" y="587038"/>
                                                                      <a:pt x="381000" y="590550"/>
                                                                    </a:cubicBezTo>
                                                                    <a:cubicBezTo>
                                                                      <a:pt x="393779" y="593390"/>
                                                                      <a:pt x="406074" y="598772"/>
                                                                      <a:pt x="419100" y="600075"/>
                                                                    </a:cubicBezTo>
                                                                    <a:cubicBezTo>
                                                                      <a:pt x="438055" y="601971"/>
                                                                      <a:pt x="457200" y="600075"/>
                                                                      <a:pt x="476250" y="600075"/>
                                                                    </a:cubicBezTo>
                                                                    <a:lnTo>
                                                                      <a:pt x="504825" y="933450"/>
                                                                    </a:lnTo>
                                                                    <a:lnTo>
                                                                      <a:pt x="771525" y="981075"/>
                                                                    </a:lnTo>
                                                                    <a:lnTo>
                                                                      <a:pt x="1257300" y="704850"/>
                                                                    </a:lnTo>
                                                                    <a:lnTo>
                                                                      <a:pt x="1209675" y="9525"/>
                                                                    </a:lnTo>
                                                                    <a:lnTo>
                                                                      <a:pt x="1333500" y="66675"/>
                                                                    </a:lnTo>
                                                                    <a:lnTo>
                                                                      <a:pt x="1962150"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3291" name="Group 11">
                                                                <a:extLst>
                                                                  <a:ext uri="{FF2B5EF4-FFF2-40B4-BE49-F238E27FC236}">
                                                                    <a16:creationId xmlns:a16="http://schemas.microsoft.com/office/drawing/2014/main" id="{0D4F8545-B609-437F-BABA-833F8E2B1383}"/>
                                                                  </a:ext>
                                                                </a:extLst>
                                                              </p:cNvPr>
                                                              <p:cNvGrpSpPr>
                                                                <a:grpSpLocks/>
                                                              </p:cNvGrpSpPr>
                                                              <p:nvPr/>
                                                            </p:nvGrpSpPr>
                                                            <p:grpSpPr bwMode="auto">
                                                              <a:xfrm>
                                                                <a:off x="2512285" y="74838"/>
                                                                <a:ext cx="9677463" cy="6640264"/>
                                                                <a:chOff x="2512285" y="74838"/>
                                                                <a:chExt cx="9677463" cy="6640264"/>
                                                              </a:xfrm>
                                                            </p:grpSpPr>
                                                            <p:pic>
                                                              <p:nvPicPr>
                                                                <p:cNvPr id="3344" name="Picture 3">
                                                                  <a:extLst>
                                                                    <a:ext uri="{FF2B5EF4-FFF2-40B4-BE49-F238E27FC236}">
                                                                      <a16:creationId xmlns:a16="http://schemas.microsoft.com/office/drawing/2014/main" id="{50AF6A85-5976-487A-AF46-A1BB9A582DC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2285" y="74838"/>
                                                                  <a:ext cx="9677463" cy="6640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5" name="Teardrop 4">
                                                                  <a:hlinkClick r:id="rId10" tooltip="Erie 1 BOCES"/>
                                                                  <a:extLst>
                                                                    <a:ext uri="{FF2B5EF4-FFF2-40B4-BE49-F238E27FC236}">
                                                                      <a16:creationId xmlns:a16="http://schemas.microsoft.com/office/drawing/2014/main" id="{33D11AF8-3A5B-423B-8805-5F5266C0092A}"/>
                                                                    </a:ext>
                                                                  </a:extLst>
                                                                </p:cNvPr>
                                                                <p:cNvSpPr/>
                                                                <p:nvPr/>
                                                              </p:nvSpPr>
                                                              <p:spPr>
                                                                <a:xfrm rot="8203105">
                                                                  <a:off x="4056236" y="3110326"/>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Teardrop 7">
                                                                  <a:extLst>
                                                                    <a:ext uri="{FF2B5EF4-FFF2-40B4-BE49-F238E27FC236}">
                                                                      <a16:creationId xmlns:a16="http://schemas.microsoft.com/office/drawing/2014/main" id="{3730AA7A-93FD-4CDE-9094-5AB57CFD5D28}"/>
                                                                    </a:ext>
                                                                  </a:extLst>
                                                                </p:cNvPr>
                                                                <p:cNvSpPr/>
                                                                <p:nvPr/>
                                                              </p:nvSpPr>
                                                              <p:spPr>
                                                                <a:xfrm rot="8203105">
                                                                  <a:off x="4465835" y="2583300"/>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Teardrop 10">
                                                                  <a:hlinkClick r:id="rId11" tooltip="Cattaraugus-Allegany-Erie-Wyoming BOCES"/>
                                                                  <a:extLst>
                                                                    <a:ext uri="{FF2B5EF4-FFF2-40B4-BE49-F238E27FC236}">
                                                                      <a16:creationId xmlns:a16="http://schemas.microsoft.com/office/drawing/2014/main" id="{A6363107-FC06-4520-A04E-5EB2589B397B}"/>
                                                                    </a:ext>
                                                                  </a:extLst>
                                                                </p:cNvPr>
                                                                <p:cNvSpPr/>
                                                                <p:nvPr/>
                                                              </p:nvSpPr>
                                                              <p:spPr>
                                                                <a:xfrm rot="8203105">
                                                                  <a:off x="4484886" y="4159616"/>
                                                                  <a:ext cx="146059" cy="13810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348" name="Picture 6">
                                                                  <a:hlinkClick r:id="rId12" tooltip="Erie 2 BOCES"/>
                                                                  <a:extLst>
                                                                    <a:ext uri="{FF2B5EF4-FFF2-40B4-BE49-F238E27FC236}">
                                                                      <a16:creationId xmlns:a16="http://schemas.microsoft.com/office/drawing/2014/main" id="{73F7773D-2210-4661-8A4C-70412987545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24189" y="3421020"/>
                                                                  <a:ext cx="146304" cy="175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 name="Teardrop 13">
                                                                <a:hlinkClick r:id="rId14" tooltip="Questar III BOCES"/>
                                                                <a:extLst>
                                                                  <a:ext uri="{FF2B5EF4-FFF2-40B4-BE49-F238E27FC236}">
                                                                    <a16:creationId xmlns:a16="http://schemas.microsoft.com/office/drawing/2014/main" id="{C76AEC16-B790-4E9C-B729-D3A6FE9AB9C2}"/>
                                                                  </a:ext>
                                                                </a:extLst>
                                                              </p:cNvPr>
                                                              <p:cNvSpPr/>
                                                              <p:nvPr/>
                                                            </p:nvSpPr>
                                                            <p:spPr>
                                                              <a:xfrm rot="8203105">
                                                                <a:off x="9984317" y="3510358"/>
                                                                <a:ext cx="136533" cy="146043"/>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Teardrop 14">
                                                                <a:hlinkClick r:id="rId15" tooltip="Capital Region BOCES"/>
                                                                <a:extLst>
                                                                  <a:ext uri="{FF2B5EF4-FFF2-40B4-BE49-F238E27FC236}">
                                                                    <a16:creationId xmlns:a16="http://schemas.microsoft.com/office/drawing/2014/main" id="{315396DA-FCB0-4B84-B233-C1B01B22AC44}"/>
                                                                  </a:ext>
                                                                </a:extLst>
                                                              </p:cNvPr>
                                                              <p:cNvSpPr/>
                                                              <p:nvPr/>
                                                            </p:nvSpPr>
                                                            <p:spPr>
                                                              <a:xfrm rot="8203105">
                                                                <a:off x="9811269" y="3242083"/>
                                                                <a:ext cx="136533" cy="146043"/>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Teardrop 16">
                                                                <a:hlinkClick r:id="rId16" tooltip="Madison-Oneida BOCES"/>
                                                                <a:extLst>
                                                                  <a:ext uri="{FF2B5EF4-FFF2-40B4-BE49-F238E27FC236}">
                                                                    <a16:creationId xmlns:a16="http://schemas.microsoft.com/office/drawing/2014/main" id="{364A3E1B-759E-40FB-9C84-52819AF3CD36}"/>
                                                                  </a:ext>
                                                                </a:extLst>
                                                              </p:cNvPr>
                                                              <p:cNvSpPr/>
                                                              <p:nvPr/>
                                                            </p:nvSpPr>
                                                            <p:spPr>
                                                              <a:xfrm rot="8203105">
                                                                <a:off x="7791848" y="2665846"/>
                                                                <a:ext cx="138120" cy="146043"/>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Teardrop 17">
                                                                <a:hlinkClick r:id="rId17" tooltip="Oneida-Herkimer-Madison BOCES"/>
                                                                <a:extLst>
                                                                  <a:ext uri="{FF2B5EF4-FFF2-40B4-BE49-F238E27FC236}">
                                                                    <a16:creationId xmlns:a16="http://schemas.microsoft.com/office/drawing/2014/main" id="{B5090AC1-DBA7-4A95-A22D-6FDEC5592696}"/>
                                                                  </a:ext>
                                                                </a:extLst>
                                                              </p:cNvPr>
                                                              <p:cNvSpPr/>
                                                              <p:nvPr/>
                                                            </p:nvSpPr>
                                                            <p:spPr>
                                                              <a:xfrm rot="8203105">
                                                                <a:off x="8095078" y="2584888"/>
                                                                <a:ext cx="136533" cy="146043"/>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Teardrop 19">
                                                                <a:hlinkClick r:id="rId18" tooltip="Delaware-Chenango-Madison-Otsego BOCES"/>
                                                                <a:extLst>
                                                                  <a:ext uri="{FF2B5EF4-FFF2-40B4-BE49-F238E27FC236}">
                                                                    <a16:creationId xmlns:a16="http://schemas.microsoft.com/office/drawing/2014/main" id="{7AA62DFC-4B41-4214-A484-342410C7B1F4}"/>
                                                                  </a:ext>
                                                                </a:extLst>
                                                              </p:cNvPr>
                                                              <p:cNvSpPr/>
                                                              <p:nvPr/>
                                                            </p:nvSpPr>
                                                            <p:spPr>
                                                              <a:xfrm rot="8203105">
                                                                <a:off x="7841063" y="3497658"/>
                                                                <a:ext cx="136533" cy="147631"/>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 name="Teardrop 18">
                                                                <a:hlinkClick r:id="rId19" tooltip="Onondaga-Cortland-Madison (OCM) BOCES"/>
                                                                <a:extLst>
                                                                  <a:ext uri="{FF2B5EF4-FFF2-40B4-BE49-F238E27FC236}">
                                                                    <a16:creationId xmlns:a16="http://schemas.microsoft.com/office/drawing/2014/main" id="{83685430-D93F-45A0-A1B8-403710E5150D}"/>
                                                                  </a:ext>
                                                                </a:extLst>
                                                              </p:cNvPr>
                                                              <p:cNvSpPr/>
                                                              <p:nvPr/>
                                                            </p:nvSpPr>
                                                            <p:spPr>
                                                              <a:xfrm rot="8203105">
                                                                <a:off x="7177448" y="2718232"/>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Teardrop 20">
                                                                <a:hlinkClick r:id="rId20" tooltip="Broome-Tioga BOCES"/>
                                                                <a:extLst>
                                                                  <a:ext uri="{FF2B5EF4-FFF2-40B4-BE49-F238E27FC236}">
                                                                    <a16:creationId xmlns:a16="http://schemas.microsoft.com/office/drawing/2014/main" id="{2AB29E0E-BC84-448B-BE76-F470D023A96E}"/>
                                                                  </a:ext>
                                                                </a:extLst>
                                                              </p:cNvPr>
                                                              <p:cNvSpPr/>
                                                              <p:nvPr/>
                                                            </p:nvSpPr>
                                                            <p:spPr>
                                                              <a:xfrm rot="8203105">
                                                                <a:off x="7353672" y="4146917"/>
                                                                <a:ext cx="147646"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Teardrop 21">
                                                                <a:hlinkClick r:id="rId21" tooltip="Tompkins-Seneca-Tioga BOCES"/>
                                                                <a:extLst>
                                                                  <a:ext uri="{FF2B5EF4-FFF2-40B4-BE49-F238E27FC236}">
                                                                    <a16:creationId xmlns:a16="http://schemas.microsoft.com/office/drawing/2014/main" id="{FDE5C1F9-E96B-4A65-8E05-3574242DC43E}"/>
                                                                  </a:ext>
                                                                </a:extLst>
                                                              </p:cNvPr>
                                                              <p:cNvSpPr/>
                                                              <p:nvPr/>
                                                            </p:nvSpPr>
                                                            <p:spPr>
                                                              <a:xfrm rot="8203105">
                                                                <a:off x="6737685" y="3635765"/>
                                                                <a:ext cx="147646" cy="13810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Teardrop 22">
                                                                <a:hlinkClick r:id="rId22" tooltip="Cayuga Onondaga BOCES"/>
                                                                <a:extLst>
                                                                  <a:ext uri="{FF2B5EF4-FFF2-40B4-BE49-F238E27FC236}">
                                                                    <a16:creationId xmlns:a16="http://schemas.microsoft.com/office/drawing/2014/main" id="{0BC8D615-77CC-49F0-BA0C-93CC730A526F}"/>
                                                                  </a:ext>
                                                                </a:extLst>
                                                              </p:cNvPr>
                                                              <p:cNvSpPr/>
                                                              <p:nvPr/>
                                                            </p:nvSpPr>
                                                            <p:spPr>
                                                              <a:xfrm rot="8203105">
                                                                <a:off x="6578925" y="2986507"/>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Teardrop 23">
                                                                <a:hlinkClick r:id="rId23" tooltip="Wayne Finger Lakes BOCES"/>
                                                                <a:extLst>
                                                                  <a:ext uri="{FF2B5EF4-FFF2-40B4-BE49-F238E27FC236}">
                                                                    <a16:creationId xmlns:a16="http://schemas.microsoft.com/office/drawing/2014/main" id="{84359AFD-2F63-4EDF-91DC-80F8A564F991}"/>
                                                                  </a:ext>
                                                                </a:extLst>
                                                              </p:cNvPr>
                                                              <p:cNvSpPr/>
                                                              <p:nvPr/>
                                                            </p:nvSpPr>
                                                            <p:spPr>
                                                              <a:xfrm rot="8203105">
                                                                <a:off x="6043905" y="2846813"/>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Teardrop 24">
                                                                <a:hlinkClick r:id="rId24" tooltip="Greater Southern Tier BOCES"/>
                                                                <a:extLst>
                                                                  <a:ext uri="{FF2B5EF4-FFF2-40B4-BE49-F238E27FC236}">
                                                                    <a16:creationId xmlns:a16="http://schemas.microsoft.com/office/drawing/2014/main" id="{6CF5E4F5-9867-408D-866C-59AA27100F48}"/>
                                                                  </a:ext>
                                                                </a:extLst>
                                                              </p:cNvPr>
                                                              <p:cNvSpPr/>
                                                              <p:nvPr/>
                                                            </p:nvSpPr>
                                                            <p:spPr>
                                                              <a:xfrm rot="8203105">
                                                                <a:off x="5969289" y="4092944"/>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Teardrop 25">
                                                                <a:hlinkClick r:id="rId25" tooltip="Monroe 1 BOCES"/>
                                                                <a:extLst>
                                                                  <a:ext uri="{FF2B5EF4-FFF2-40B4-BE49-F238E27FC236}">
                                                                    <a16:creationId xmlns:a16="http://schemas.microsoft.com/office/drawing/2014/main" id="{6F6028E1-65AB-4A26-9653-592285A77472}"/>
                                                                  </a:ext>
                                                                </a:extLst>
                                                              </p:cNvPr>
                                                              <p:cNvSpPr/>
                                                              <p:nvPr/>
                                                            </p:nvSpPr>
                                                            <p:spPr>
                                                              <a:xfrm rot="8203105">
                                                                <a:off x="5599378" y="2727757"/>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Teardrop 26">
                                                                <a:hlinkClick r:id="rId26" tooltip="Monroe 2-Orleans BOCES"/>
                                                                <a:extLst>
                                                                  <a:ext uri="{FF2B5EF4-FFF2-40B4-BE49-F238E27FC236}">
                                                                    <a16:creationId xmlns:a16="http://schemas.microsoft.com/office/drawing/2014/main" id="{2A0A201F-D84E-40B6-A881-37C81A418651}"/>
                                                                  </a:ext>
                                                                </a:extLst>
                                                              </p:cNvPr>
                                                              <p:cNvSpPr/>
                                                              <p:nvPr/>
                                                            </p:nvSpPr>
                                                            <p:spPr>
                                                              <a:xfrm rot="8203105">
                                                                <a:off x="5194542" y="2642035"/>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0" name="Teardrop 29">
                                                                <a:hlinkClick r:id="rId27" tooltip="St. Lawrence-Lewis BOCES"/>
                                                                <a:extLst>
                                                                  <a:ext uri="{FF2B5EF4-FFF2-40B4-BE49-F238E27FC236}">
                                                                    <a16:creationId xmlns:a16="http://schemas.microsoft.com/office/drawing/2014/main" id="{5D5C8713-0916-400F-9D6E-97B3DCD6AC63}"/>
                                                                  </a:ext>
                                                                </a:extLst>
                                                              </p:cNvPr>
                                                              <p:cNvSpPr/>
                                                              <p:nvPr/>
                                                            </p:nvSpPr>
                                                            <p:spPr>
                                                              <a:xfrm rot="8203105">
                                                                <a:off x="8268127" y="600604"/>
                                                                <a:ext cx="146059" cy="13810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Teardrop 30">
                                                                <a:hlinkClick r:id="rId28" tooltip="Jefferson-Lewis-Hamilton-Herkimer-Oneida BOCES"/>
                                                                <a:extLst>
                                                                  <a:ext uri="{FF2B5EF4-FFF2-40B4-BE49-F238E27FC236}">
                                                                    <a16:creationId xmlns:a16="http://schemas.microsoft.com/office/drawing/2014/main" id="{DA6A7A32-FBE4-47EE-BD50-F54121AA9FD1}"/>
                                                                  </a:ext>
                                                                </a:extLst>
                                                              </p:cNvPr>
                                                              <p:cNvSpPr/>
                                                              <p:nvPr/>
                                                            </p:nvSpPr>
                                                            <p:spPr>
                                                              <a:xfrm rot="8203105">
                                                                <a:off x="7304456" y="1505438"/>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Teardrop 31">
                                                                <a:hlinkClick r:id="rId29" tooltip="Center for Instruction, Technology and Innovation BOCES"/>
                                                                <a:extLst>
                                                                  <a:ext uri="{FF2B5EF4-FFF2-40B4-BE49-F238E27FC236}">
                                                                    <a16:creationId xmlns:a16="http://schemas.microsoft.com/office/drawing/2014/main" id="{E45A2AD1-0520-4A06-9998-2759A904FF5A}"/>
                                                                  </a:ext>
                                                                </a:extLst>
                                                              </p:cNvPr>
                                                              <p:cNvSpPr/>
                                                              <p:nvPr/>
                                                            </p:nvSpPr>
                                                            <p:spPr>
                                                              <a:xfrm rot="8203105">
                                                                <a:off x="7017101" y="2224542"/>
                                                                <a:ext cx="146059" cy="138107"/>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3" name="Teardrop 32">
                                                                <a:hlinkClick r:id="rId30" tooltip="Herkimer-Fulton-Hamilton-Otsego BOCES"/>
                                                                <a:extLst>
                                                                  <a:ext uri="{FF2B5EF4-FFF2-40B4-BE49-F238E27FC236}">
                                                                    <a16:creationId xmlns:a16="http://schemas.microsoft.com/office/drawing/2014/main" id="{4BAA2D47-A0CE-4B82-A3EE-AA8D2B88C7AB}"/>
                                                                  </a:ext>
                                                                </a:extLst>
                                                              </p:cNvPr>
                                                              <p:cNvSpPr/>
                                                              <p:nvPr/>
                                                            </p:nvSpPr>
                                                            <p:spPr>
                                                              <a:xfrm rot="8203105">
                                                                <a:off x="8512616" y="2859513"/>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4" name="Teardrop 33">
                                                                <a:hlinkClick r:id="rId31" tooltip="Hamilton-Fulton-Montgomery BOCES"/>
                                                                <a:extLst>
                                                                  <a:ext uri="{FF2B5EF4-FFF2-40B4-BE49-F238E27FC236}">
                                                                    <a16:creationId xmlns:a16="http://schemas.microsoft.com/office/drawing/2014/main" id="{58D34925-1A89-4A88-8B15-63508F25616E}"/>
                                                                  </a:ext>
                                                                </a:extLst>
                                                              </p:cNvPr>
                                                              <p:cNvSpPr/>
                                                              <p:nvPr/>
                                                            </p:nvSpPr>
                                                            <p:spPr>
                                                              <a:xfrm rot="8203105">
                                                                <a:off x="9281012" y="2913485"/>
                                                                <a:ext cx="138120" cy="146043"/>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5" name="Teardrop 34">
                                                                <a:hlinkClick r:id="rId32" tooltip="Washington-Saratoga-Warren-Hamilton-Essex BOCES"/>
                                                                <a:extLst>
                                                                  <a:ext uri="{FF2B5EF4-FFF2-40B4-BE49-F238E27FC236}">
                                                                    <a16:creationId xmlns:a16="http://schemas.microsoft.com/office/drawing/2014/main" id="{5A8329E3-ED87-4C8F-BD10-C7DA8B5046DA}"/>
                                                                  </a:ext>
                                                                </a:extLst>
                                                              </p:cNvPr>
                                                              <p:cNvSpPr/>
                                                              <p:nvPr/>
                                                            </p:nvSpPr>
                                                            <p:spPr>
                                                              <a:xfrm rot="8203105">
                                                                <a:off x="10101799" y="2521391"/>
                                                                <a:ext cx="136533" cy="146043"/>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7" name="Teardrop 36">
                                                                <a:hlinkClick r:id="rId33" tooltip="Southern Westchester BOCES"/>
                                                                <a:extLst>
                                                                  <a:ext uri="{FF2B5EF4-FFF2-40B4-BE49-F238E27FC236}">
                                                                    <a16:creationId xmlns:a16="http://schemas.microsoft.com/office/drawing/2014/main" id="{5C26532F-C1D1-4583-AA01-CB7E1BBE4BEF}"/>
                                                                  </a:ext>
                                                                </a:extLst>
                                                              </p:cNvPr>
                                                              <p:cNvSpPr/>
                                                              <p:nvPr/>
                                                            </p:nvSpPr>
                                                            <p:spPr>
                                                              <a:xfrm rot="8203105">
                                                                <a:off x="9927163" y="5672434"/>
                                                                <a:ext cx="146059" cy="138107"/>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8" name="Teardrop 37">
                                                                <a:hlinkClick r:id="rId34" tooltip="Rockland BOCES"/>
                                                                <a:extLst>
                                                                  <a:ext uri="{FF2B5EF4-FFF2-40B4-BE49-F238E27FC236}">
                                                                    <a16:creationId xmlns:a16="http://schemas.microsoft.com/office/drawing/2014/main" id="{B204EB3C-A223-467F-B45F-16EF1177135E}"/>
                                                                  </a:ext>
                                                                </a:extLst>
                                                              </p:cNvPr>
                                                              <p:cNvSpPr/>
                                                              <p:nvPr/>
                                                            </p:nvSpPr>
                                                            <p:spPr>
                                                              <a:xfrm rot="8203105">
                                                                <a:off x="9649334" y="5599412"/>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Teardrop 38">
                                                                <a:hlinkClick r:id="rId35" tooltip="Putnam Northern Westchester BOCES"/>
                                                                <a:extLst>
                                                                  <a:ext uri="{FF2B5EF4-FFF2-40B4-BE49-F238E27FC236}">
                                                                    <a16:creationId xmlns:a16="http://schemas.microsoft.com/office/drawing/2014/main" id="{D8BD996E-DDC5-41C0-A8F8-1F3EFEAA48AD}"/>
                                                                  </a:ext>
                                                                </a:extLst>
                                                              </p:cNvPr>
                                                              <p:cNvSpPr/>
                                                              <p:nvPr/>
                                                            </p:nvSpPr>
                                                            <p:spPr>
                                                              <a:xfrm rot="8203105">
                                                                <a:off x="9884299" y="5321613"/>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Teardrop 39">
                                                                <a:hlinkClick r:id="rId36" tooltip="Orange-Ulster BOCES"/>
                                                                <a:extLst>
                                                                  <a:ext uri="{FF2B5EF4-FFF2-40B4-BE49-F238E27FC236}">
                                                                    <a16:creationId xmlns:a16="http://schemas.microsoft.com/office/drawing/2014/main" id="{2E4EC26A-BB39-4901-8943-1D70390AC704}"/>
                                                                  </a:ext>
                                                                </a:extLst>
                                                              </p:cNvPr>
                                                              <p:cNvSpPr/>
                                                              <p:nvPr/>
                                                            </p:nvSpPr>
                                                            <p:spPr>
                                                              <a:xfrm rot="8203105">
                                                                <a:off x="9207983" y="5196206"/>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Teardrop 40">
                                                                <a:hlinkClick r:id="rId37" tooltip="Dutchess BOCES"/>
                                                                <a:extLst>
                                                                  <a:ext uri="{FF2B5EF4-FFF2-40B4-BE49-F238E27FC236}">
                                                                    <a16:creationId xmlns:a16="http://schemas.microsoft.com/office/drawing/2014/main" id="{A2DC005F-2598-4F75-9B31-79F532AB0720}"/>
                                                                  </a:ext>
                                                                </a:extLst>
                                                              </p:cNvPr>
                                                              <p:cNvSpPr/>
                                                              <p:nvPr/>
                                                            </p:nvSpPr>
                                                            <p:spPr>
                                                              <a:xfrm rot="8203105">
                                                                <a:off x="9773167" y="4691404"/>
                                                                <a:ext cx="146059" cy="138107"/>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2" name="Teardrop 41">
                                                                <a:hlinkClick r:id="rId38" tooltip="Ulster BOCES"/>
                                                                <a:extLst>
                                                                  <a:ext uri="{FF2B5EF4-FFF2-40B4-BE49-F238E27FC236}">
                                                                    <a16:creationId xmlns:a16="http://schemas.microsoft.com/office/drawing/2014/main" id="{0C0E719F-2D3C-4AD4-A50F-7B6B8F7036EE}"/>
                                                                  </a:ext>
                                                                </a:extLst>
                                                              </p:cNvPr>
                                                              <p:cNvSpPr/>
                                                              <p:nvPr/>
                                                            </p:nvSpPr>
                                                            <p:spPr>
                                                              <a:xfrm rot="8203105">
                                                                <a:off x="9527089" y="4672355"/>
                                                                <a:ext cx="147647"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3" name="Teardrop 42">
                                                                <a:hlinkClick r:id="rId39" tooltip="Sullivan BOCES"/>
                                                                <a:extLst>
                                                                  <a:ext uri="{FF2B5EF4-FFF2-40B4-BE49-F238E27FC236}">
                                                                    <a16:creationId xmlns:a16="http://schemas.microsoft.com/office/drawing/2014/main" id="{5D59DCB5-CA28-4391-B50B-4352A61A1478}"/>
                                                                  </a:ext>
                                                                </a:extLst>
                                                              </p:cNvPr>
                                                              <p:cNvSpPr/>
                                                              <p:nvPr/>
                                                            </p:nvSpPr>
                                                            <p:spPr>
                                                              <a:xfrm rot="8203105">
                                                                <a:off x="8717416" y="4664418"/>
                                                                <a:ext cx="146059" cy="13810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4" name="Teardrop 43">
                                                                <a:hlinkClick r:id="rId40" tooltip="Nassau BOCES"/>
                                                                <a:extLst>
                                                                  <a:ext uri="{FF2B5EF4-FFF2-40B4-BE49-F238E27FC236}">
                                                                    <a16:creationId xmlns:a16="http://schemas.microsoft.com/office/drawing/2014/main" id="{1E700A32-E053-47C3-B534-CA5920773574}"/>
                                                                  </a:ext>
                                                                </a:extLst>
                                                              </p:cNvPr>
                                                              <p:cNvSpPr/>
                                                              <p:nvPr/>
                                                            </p:nvSpPr>
                                                            <p:spPr>
                                                              <a:xfrm rot="8203105">
                                                                <a:off x="10057346" y="6083578"/>
                                                                <a:ext cx="147647"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Teardrop 44">
                                                                <a:hlinkClick r:id="rId41" tooltip="Eastern Suffolk BOCES"/>
                                                                <a:extLst>
                                                                  <a:ext uri="{FF2B5EF4-FFF2-40B4-BE49-F238E27FC236}">
                                                                    <a16:creationId xmlns:a16="http://schemas.microsoft.com/office/drawing/2014/main" id="{9EA90E57-EBE7-482A-A446-F9E11AE99CC0}"/>
                                                                  </a:ext>
                                                                </a:extLst>
                                                              </p:cNvPr>
                                                              <p:cNvSpPr/>
                                                              <p:nvPr/>
                                                            </p:nvSpPr>
                                                            <p:spPr>
                                                              <a:xfrm rot="8203105">
                                                                <a:off x="10793351" y="6003898"/>
                                                                <a:ext cx="146059" cy="138107"/>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Teardrop 45">
                                                                <a:hlinkClick r:id="rId42" tooltip="Western Suffolk BOCES"/>
                                                                <a:extLst>
                                                                  <a:ext uri="{FF2B5EF4-FFF2-40B4-BE49-F238E27FC236}">
                                                                    <a16:creationId xmlns:a16="http://schemas.microsoft.com/office/drawing/2014/main" id="{838DA5BA-A054-4824-92A2-3E7E259FACC7}"/>
                                                                  </a:ext>
                                                                </a:extLst>
                                                              </p:cNvPr>
                                                              <p:cNvSpPr/>
                                                              <p:nvPr/>
                                                            </p:nvSpPr>
                                                            <p:spPr>
                                                              <a:xfrm rot="8203105">
                                                                <a:off x="10390741" y="6066116"/>
                                                                <a:ext cx="146059" cy="138107"/>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Teardrop 35">
                                                                <a:hlinkClick r:id="rId43" tooltip="Champlain Valley Educational Services"/>
                                                                <a:extLst>
                                                                  <a:ext uri="{FF2B5EF4-FFF2-40B4-BE49-F238E27FC236}">
                                                                    <a16:creationId xmlns:a16="http://schemas.microsoft.com/office/drawing/2014/main" id="{8D553C26-F6F9-4AD0-B484-D8C6277B2017}"/>
                                                                  </a:ext>
                                                                </a:extLst>
                                                              </p:cNvPr>
                                                              <p:cNvSpPr/>
                                                              <p:nvPr/>
                                                            </p:nvSpPr>
                                                            <p:spPr>
                                                              <a:xfrm rot="8452383">
                                                                <a:off x="10197054" y="387889"/>
                                                                <a:ext cx="136533" cy="146043"/>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9" name="Teardrop 28">
                                                                <a:hlinkClick r:id="rId44" tooltip="Franklin-Essex-Hamilton BOCES"/>
                                                                <a:extLst>
                                                                  <a:ext uri="{FF2B5EF4-FFF2-40B4-BE49-F238E27FC236}">
                                                                    <a16:creationId xmlns:a16="http://schemas.microsoft.com/office/drawing/2014/main" id="{51670047-92F1-4C5E-9579-CDF3EA0C6C96}"/>
                                                                  </a:ext>
                                                                </a:extLst>
                                                              </p:cNvPr>
                                                              <p:cNvSpPr/>
                                                              <p:nvPr/>
                                                            </p:nvSpPr>
                                                            <p:spPr>
                                                              <a:xfrm rot="8203105">
                                                                <a:off x="9295300" y="232321"/>
                                                                <a:ext cx="136533" cy="146043"/>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3323" name="Group 61">
                                                                <a:extLst>
                                                                  <a:ext uri="{FF2B5EF4-FFF2-40B4-BE49-F238E27FC236}">
                                                                    <a16:creationId xmlns:a16="http://schemas.microsoft.com/office/drawing/2014/main" id="{525B0D2E-DDA0-46D5-A7AB-75D3B9750A38}"/>
                                                                  </a:ext>
                                                                </a:extLst>
                                                              </p:cNvPr>
                                                              <p:cNvGrpSpPr>
                                                                <a:grpSpLocks/>
                                                              </p:cNvGrpSpPr>
                                                              <p:nvPr/>
                                                            </p:nvGrpSpPr>
                                                            <p:grpSpPr bwMode="auto">
                                                              <a:xfrm>
                                                                <a:off x="8926120" y="140678"/>
                                                                <a:ext cx="1477576" cy="1816826"/>
                                                                <a:chOff x="8926120" y="140678"/>
                                                                <a:chExt cx="1477576" cy="1816826"/>
                                                              </a:xfrm>
                                                            </p:grpSpPr>
                                                            <p:sp>
                                                              <p:nvSpPr>
                                                                <p:cNvPr id="58" name="Rectangle 57">
                                                                  <a:hlinkClick r:id="rId45" tooltip="Northeastern STANYS Section"/>
                                                                  <a:extLst>
                                                                    <a:ext uri="{FF2B5EF4-FFF2-40B4-BE49-F238E27FC236}">
                                                                      <a16:creationId xmlns:a16="http://schemas.microsoft.com/office/drawing/2014/main" id="{7B363604-7FB9-4D94-BA9F-796EF7BDFA60}"/>
                                                                    </a:ext>
                                                                  </a:extLst>
                                                                </p:cNvPr>
                                                                <p:cNvSpPr/>
                                                                <p:nvPr/>
                                                              </p:nvSpPr>
                                                              <p:spPr>
                                                                <a:xfrm>
                                                                  <a:off x="9496925" y="197397"/>
                                                                  <a:ext cx="542958" cy="16382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2" name="Freeform: Shape 51">
                                                                  <a:hlinkClick r:id="rId45" tooltip="Northeastern STANYS Section"/>
                                                                  <a:extLst>
                                                                    <a:ext uri="{FF2B5EF4-FFF2-40B4-BE49-F238E27FC236}">
                                                                      <a16:creationId xmlns:a16="http://schemas.microsoft.com/office/drawing/2014/main" id="{84DE9128-A581-40B3-908D-660B0050B97C}"/>
                                                                    </a:ext>
                                                                  </a:extLst>
                                                                </p:cNvPr>
                                                                <p:cNvSpPr/>
                                                                <p:nvPr/>
                                                              </p:nvSpPr>
                                                              <p:spPr>
                                                                <a:xfrm>
                                                                  <a:off x="8926978" y="138662"/>
                                                                  <a:ext cx="1427249" cy="1817605"/>
                                                                </a:xfrm>
                                                                <a:custGeom>
                                                                  <a:avLst/>
                                                                  <a:gdLst>
                                                                    <a:gd name="connsiteX0" fmla="*/ 1505244 w 1505244"/>
                                                                    <a:gd name="connsiteY0" fmla="*/ 1688123 h 1800665"/>
                                                                    <a:gd name="connsiteX1" fmla="*/ 1505244 w 1505244"/>
                                                                    <a:gd name="connsiteY1" fmla="*/ 1688123 h 1800665"/>
                                                                    <a:gd name="connsiteX2" fmla="*/ 1083213 w 1505244"/>
                                                                    <a:gd name="connsiteY2" fmla="*/ 1716258 h 1800665"/>
                                                                    <a:gd name="connsiteX3" fmla="*/ 984739 w 1505244"/>
                                                                    <a:gd name="connsiteY3" fmla="*/ 1730326 h 1800665"/>
                                                                    <a:gd name="connsiteX4" fmla="*/ 773724 w 1505244"/>
                                                                    <a:gd name="connsiteY4" fmla="*/ 1758461 h 1800665"/>
                                                                    <a:gd name="connsiteX5" fmla="*/ 717453 w 1505244"/>
                                                                    <a:gd name="connsiteY5" fmla="*/ 1800665 h 1800665"/>
                                                                    <a:gd name="connsiteX6" fmla="*/ 379828 w 1505244"/>
                                                                    <a:gd name="connsiteY6" fmla="*/ 1547446 h 1800665"/>
                                                                    <a:gd name="connsiteX7" fmla="*/ 492370 w 1505244"/>
                                                                    <a:gd name="connsiteY7" fmla="*/ 1491175 h 1800665"/>
                                                                    <a:gd name="connsiteX8" fmla="*/ 464234 w 1505244"/>
                                                                    <a:gd name="connsiteY8" fmla="*/ 1266092 h 1800665"/>
                                                                    <a:gd name="connsiteX9" fmla="*/ 168813 w 1505244"/>
                                                                    <a:gd name="connsiteY9" fmla="*/ 1294228 h 1800665"/>
                                                                    <a:gd name="connsiteX10" fmla="*/ 0 w 1505244"/>
                                                                    <a:gd name="connsiteY10" fmla="*/ 0 h 1800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05244" h="1800665">
                                                                      <a:moveTo>
                                                                        <a:pt x="1505244" y="1688123"/>
                                                                      </a:moveTo>
                                                                      <a:lnTo>
                                                                        <a:pt x="1505244" y="1688123"/>
                                                                      </a:lnTo>
                                                                      <a:cubicBezTo>
                                                                        <a:pt x="1193344" y="1722779"/>
                                                                        <a:pt x="1623748" y="1677649"/>
                                                                        <a:pt x="1083213" y="1716258"/>
                                                                      </a:cubicBezTo>
                                                                      <a:cubicBezTo>
                                                                        <a:pt x="1050139" y="1718620"/>
                                                                        <a:pt x="1017606" y="1725944"/>
                                                                        <a:pt x="984739" y="1730326"/>
                                                                      </a:cubicBezTo>
                                                                      <a:cubicBezTo>
                                                                        <a:pt x="711916" y="1766703"/>
                                                                        <a:pt x="1021340" y="1723089"/>
                                                                        <a:pt x="773724" y="1758461"/>
                                                                      </a:cubicBezTo>
                                                                      <a:cubicBezTo>
                                                                        <a:pt x="721573" y="1775845"/>
                                                                        <a:pt x="738151" y="1759265"/>
                                                                        <a:pt x="717453" y="1800665"/>
                                                                      </a:cubicBezTo>
                                                                      <a:lnTo>
                                                                        <a:pt x="379828" y="1547446"/>
                                                                      </a:lnTo>
                                                                      <a:lnTo>
                                                                        <a:pt x="492370" y="1491175"/>
                                                                      </a:lnTo>
                                                                      <a:lnTo>
                                                                        <a:pt x="464234" y="1266092"/>
                                                                      </a:lnTo>
                                                                      <a:lnTo>
                                                                        <a:pt x="168813" y="1294228"/>
                                                                      </a:lnTo>
                                                                      <a:lnTo>
                                                                        <a:pt x="0"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3343" name="Picture 60">
                                                                  <a:hlinkClick r:id="rId46" tooltip="North Country Teacher Resource Center"/>
                                                                  <a:extLst>
                                                                    <a:ext uri="{FF2B5EF4-FFF2-40B4-BE49-F238E27FC236}">
                                                                      <a16:creationId xmlns:a16="http://schemas.microsoft.com/office/drawing/2014/main" id="{DEF6E331-5944-4FF9-86D8-F09D0592E3B1}"/>
                                                                    </a:ext>
                                                                  </a:extLst>
                                                                </p:cNvPr>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rot="4766851">
                                                                  <a:off x="10233253" y="501745"/>
                                                                  <a:ext cx="170443" cy="170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5" name="Teardrop 64">
                                                                <a:hlinkClick r:id="rId48" tooltip="North Country Master Teacher Cohort"/>
                                                                <a:extLst>
                                                                  <a:ext uri="{FF2B5EF4-FFF2-40B4-BE49-F238E27FC236}">
                                                                    <a16:creationId xmlns:a16="http://schemas.microsoft.com/office/drawing/2014/main" id="{3AFC6D50-8930-4CE6-A0C0-A5EC07CE3A12}"/>
                                                                  </a:ext>
                                                                </a:extLst>
                                                              </p:cNvPr>
                                                              <p:cNvSpPr/>
                                                              <p:nvPr/>
                                                            </p:nvSpPr>
                                                            <p:spPr>
                                                              <a:xfrm rot="19769368">
                                                                <a:off x="10151015" y="562506"/>
                                                                <a:ext cx="136533" cy="146043"/>
                                                              </a:xfrm>
                                                              <a:prstGeom prst="teardrop">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7" name="Freeform: Shape 76">
                                                                <a:hlinkClick r:id="rId49" tooltip="North Central STANYS Section"/>
                                                                <a:extLst>
                                                                  <a:ext uri="{FF2B5EF4-FFF2-40B4-BE49-F238E27FC236}">
                                                                    <a16:creationId xmlns:a16="http://schemas.microsoft.com/office/drawing/2014/main" id="{989C2D93-F2C2-4C3B-923D-D1C34561EF0A}"/>
                                                                  </a:ext>
                                                                </a:extLst>
                                                              </p:cNvPr>
                                                              <p:cNvSpPr/>
                                                              <p:nvPr/>
                                                            </p:nvSpPr>
                                                            <p:spPr>
                                                              <a:xfrm>
                                                                <a:off x="7086956" y="1422891"/>
                                                                <a:ext cx="1960680" cy="973092"/>
                                                              </a:xfrm>
                                                              <a:custGeom>
                                                                <a:avLst/>
                                                                <a:gdLst>
                                                                  <a:gd name="connsiteX0" fmla="*/ 0 w 1961535"/>
                                                                  <a:gd name="connsiteY0" fmla="*/ 589936 h 973394"/>
                                                                  <a:gd name="connsiteX1" fmla="*/ 0 w 1961535"/>
                                                                  <a:gd name="connsiteY1" fmla="*/ 589936 h 973394"/>
                                                                  <a:gd name="connsiteX2" fmla="*/ 140110 w 1961535"/>
                                                                  <a:gd name="connsiteY2" fmla="*/ 604684 h 973394"/>
                                                                  <a:gd name="connsiteX3" fmla="*/ 162232 w 1961535"/>
                                                                  <a:gd name="connsiteY3" fmla="*/ 612058 h 973394"/>
                                                                  <a:gd name="connsiteX4" fmla="*/ 191729 w 1961535"/>
                                                                  <a:gd name="connsiteY4" fmla="*/ 619433 h 973394"/>
                                                                  <a:gd name="connsiteX5" fmla="*/ 191729 w 1961535"/>
                                                                  <a:gd name="connsiteY5" fmla="*/ 619433 h 973394"/>
                                                                  <a:gd name="connsiteX6" fmla="*/ 199103 w 1961535"/>
                                                                  <a:gd name="connsiteY6" fmla="*/ 567813 h 973394"/>
                                                                  <a:gd name="connsiteX7" fmla="*/ 390832 w 1961535"/>
                                                                  <a:gd name="connsiteY7" fmla="*/ 575187 h 973394"/>
                                                                  <a:gd name="connsiteX8" fmla="*/ 412955 w 1961535"/>
                                                                  <a:gd name="connsiteY8" fmla="*/ 582562 h 973394"/>
                                                                  <a:gd name="connsiteX9" fmla="*/ 457200 w 1961535"/>
                                                                  <a:gd name="connsiteY9" fmla="*/ 589936 h 973394"/>
                                                                  <a:gd name="connsiteX10" fmla="*/ 494071 w 1961535"/>
                                                                  <a:gd name="connsiteY10" fmla="*/ 597310 h 973394"/>
                                                                  <a:gd name="connsiteX11" fmla="*/ 516194 w 1961535"/>
                                                                  <a:gd name="connsiteY11" fmla="*/ 929149 h 973394"/>
                                                                  <a:gd name="connsiteX12" fmla="*/ 781665 w 1961535"/>
                                                                  <a:gd name="connsiteY12" fmla="*/ 973394 h 973394"/>
                                                                  <a:gd name="connsiteX13" fmla="*/ 1268361 w 1961535"/>
                                                                  <a:gd name="connsiteY13" fmla="*/ 700549 h 973394"/>
                                                                  <a:gd name="connsiteX14" fmla="*/ 1216742 w 1961535"/>
                                                                  <a:gd name="connsiteY14" fmla="*/ 0 h 973394"/>
                                                                  <a:gd name="connsiteX15" fmla="*/ 1319981 w 1961535"/>
                                                                  <a:gd name="connsiteY15" fmla="*/ 73742 h 973394"/>
                                                                  <a:gd name="connsiteX16" fmla="*/ 1961535 w 1961535"/>
                                                                  <a:gd name="connsiteY16" fmla="*/ 0 h 97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61535" h="973394">
                                                                    <a:moveTo>
                                                                      <a:pt x="0" y="589936"/>
                                                                    </a:moveTo>
                                                                    <a:lnTo>
                                                                      <a:pt x="0" y="589936"/>
                                                                    </a:lnTo>
                                                                    <a:cubicBezTo>
                                                                      <a:pt x="61247" y="594311"/>
                                                                      <a:pt x="89205" y="591958"/>
                                                                      <a:pt x="140110" y="604684"/>
                                                                    </a:cubicBezTo>
                                                                    <a:cubicBezTo>
                                                                      <a:pt x="147651" y="606569"/>
                                                                      <a:pt x="154758" y="609923"/>
                                                                      <a:pt x="162232" y="612058"/>
                                                                    </a:cubicBezTo>
                                                                    <a:cubicBezTo>
                                                                      <a:pt x="171977" y="614842"/>
                                                                      <a:pt x="191729" y="619433"/>
                                                                      <a:pt x="191729" y="619433"/>
                                                                    </a:cubicBezTo>
                                                                    <a:lnTo>
                                                                      <a:pt x="191729" y="619433"/>
                                                                    </a:lnTo>
                                                                    <a:lnTo>
                                                                      <a:pt x="199103" y="567813"/>
                                                                    </a:lnTo>
                                                                    <a:cubicBezTo>
                                                                      <a:pt x="263013" y="570271"/>
                                                                      <a:pt x="327027" y="570786"/>
                                                                      <a:pt x="390832" y="575187"/>
                                                                    </a:cubicBezTo>
                                                                    <a:cubicBezTo>
                                                                      <a:pt x="398587" y="575722"/>
                                                                      <a:pt x="405367" y="580876"/>
                                                                      <a:pt x="412955" y="582562"/>
                                                                    </a:cubicBezTo>
                                                                    <a:cubicBezTo>
                                                                      <a:pt x="427551" y="585806"/>
                                                                      <a:pt x="442604" y="586693"/>
                                                                      <a:pt x="457200" y="589936"/>
                                                                    </a:cubicBezTo>
                                                                    <a:cubicBezTo>
                                                                      <a:pt x="497380" y="598865"/>
                                                                      <a:pt x="463080" y="597310"/>
                                                                      <a:pt x="494071" y="597310"/>
                                                                    </a:cubicBezTo>
                                                                    <a:lnTo>
                                                                      <a:pt x="516194" y="929149"/>
                                                                    </a:lnTo>
                                                                    <a:lnTo>
                                                                      <a:pt x="781665" y="973394"/>
                                                                    </a:lnTo>
                                                                    <a:lnTo>
                                                                      <a:pt x="1268361" y="700549"/>
                                                                    </a:lnTo>
                                                                    <a:lnTo>
                                                                      <a:pt x="1216742" y="0"/>
                                                                    </a:lnTo>
                                                                    <a:lnTo>
                                                                      <a:pt x="1319981" y="73742"/>
                                                                    </a:lnTo>
                                                                    <a:lnTo>
                                                                      <a:pt x="1961535"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1" name="Freeform: Shape 80">
                                                                <a:extLst>
                                                                  <a:ext uri="{FF2B5EF4-FFF2-40B4-BE49-F238E27FC236}">
                                                                    <a16:creationId xmlns:a16="http://schemas.microsoft.com/office/drawing/2014/main" id="{B215905F-E9C0-46F3-8DE3-48A8223E52DC}"/>
                                                                  </a:ext>
                                                                </a:extLst>
                                                              </p:cNvPr>
                                                              <p:cNvSpPr/>
                                                              <p:nvPr/>
                                                            </p:nvSpPr>
                                                            <p:spPr>
                                                              <a:xfrm>
                                                                <a:off x="8333217" y="4202476"/>
                                                                <a:ext cx="1924166" cy="465117"/>
                                                              </a:xfrm>
                                                              <a:custGeom>
                                                                <a:avLst/>
                                                                <a:gdLst>
                                                                  <a:gd name="connsiteX0" fmla="*/ 0 w 1924664"/>
                                                                  <a:gd name="connsiteY0" fmla="*/ 464575 h 464575"/>
                                                                  <a:gd name="connsiteX1" fmla="*/ 789038 w 1924664"/>
                                                                  <a:gd name="connsiteY1" fmla="*/ 0 h 464575"/>
                                                                  <a:gd name="connsiteX2" fmla="*/ 980767 w 1924664"/>
                                                                  <a:gd name="connsiteY2" fmla="*/ 103239 h 464575"/>
                                                                  <a:gd name="connsiteX3" fmla="*/ 1260987 w 1924664"/>
                                                                  <a:gd name="connsiteY3" fmla="*/ 125362 h 464575"/>
                                                                  <a:gd name="connsiteX4" fmla="*/ 1283109 w 1924664"/>
                                                                  <a:gd name="connsiteY4" fmla="*/ 22123 h 464575"/>
                                                                  <a:gd name="connsiteX5" fmla="*/ 1327355 w 1924664"/>
                                                                  <a:gd name="connsiteY5" fmla="*/ 14749 h 464575"/>
                                                                  <a:gd name="connsiteX6" fmla="*/ 1415845 w 1924664"/>
                                                                  <a:gd name="connsiteY6" fmla="*/ 58994 h 464575"/>
                                                                  <a:gd name="connsiteX7" fmla="*/ 1415845 w 1924664"/>
                                                                  <a:gd name="connsiteY7" fmla="*/ 147484 h 464575"/>
                                                                  <a:gd name="connsiteX8" fmla="*/ 1688690 w 1924664"/>
                                                                  <a:gd name="connsiteY8" fmla="*/ 250723 h 464575"/>
                                                                  <a:gd name="connsiteX9" fmla="*/ 1858296 w 1924664"/>
                                                                  <a:gd name="connsiteY9" fmla="*/ 265471 h 464575"/>
                                                                  <a:gd name="connsiteX10" fmla="*/ 1880419 w 1924664"/>
                                                                  <a:gd name="connsiteY10" fmla="*/ 206478 h 464575"/>
                                                                  <a:gd name="connsiteX11" fmla="*/ 1909916 w 1924664"/>
                                                                  <a:gd name="connsiteY11" fmla="*/ 184355 h 464575"/>
                                                                  <a:gd name="connsiteX12" fmla="*/ 1924664 w 1924664"/>
                                                                  <a:gd name="connsiteY12" fmla="*/ 184355 h 464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24664" h="464575">
                                                                    <a:moveTo>
                                                                      <a:pt x="0" y="464575"/>
                                                                    </a:moveTo>
                                                                    <a:lnTo>
                                                                      <a:pt x="789038" y="0"/>
                                                                    </a:lnTo>
                                                                    <a:lnTo>
                                                                      <a:pt x="980767" y="103239"/>
                                                                    </a:lnTo>
                                                                    <a:lnTo>
                                                                      <a:pt x="1260987" y="125362"/>
                                                                    </a:lnTo>
                                                                    <a:lnTo>
                                                                      <a:pt x="1283109" y="22123"/>
                                                                    </a:lnTo>
                                                                    <a:lnTo>
                                                                      <a:pt x="1327355" y="14749"/>
                                                                    </a:lnTo>
                                                                    <a:lnTo>
                                                                      <a:pt x="1415845" y="58994"/>
                                                                    </a:lnTo>
                                                                    <a:lnTo>
                                                                      <a:pt x="1415845" y="147484"/>
                                                                    </a:lnTo>
                                                                    <a:lnTo>
                                                                      <a:pt x="1688690" y="250723"/>
                                                                    </a:lnTo>
                                                                    <a:lnTo>
                                                                      <a:pt x="1858296" y="265471"/>
                                                                    </a:lnTo>
                                                                    <a:lnTo>
                                                                      <a:pt x="1880419" y="206478"/>
                                                                    </a:lnTo>
                                                                    <a:lnTo>
                                                                      <a:pt x="1909916" y="184355"/>
                                                                    </a:lnTo>
                                                                    <a:lnTo>
                                                                      <a:pt x="1924664" y="184355"/>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2" name="Freeform: Shape 81">
                                                                <a:extLst>
                                                                  <a:ext uri="{FF2B5EF4-FFF2-40B4-BE49-F238E27FC236}">
                                                                    <a16:creationId xmlns:a16="http://schemas.microsoft.com/office/drawing/2014/main" id="{31265A81-2D35-4110-B606-50D1ADE8D927}"/>
                                                                  </a:ext>
                                                                </a:extLst>
                                                              </p:cNvPr>
                                                              <p:cNvSpPr/>
                                                              <p:nvPr/>
                                                            </p:nvSpPr>
                                                            <p:spPr>
                                                              <a:xfrm>
                                                                <a:off x="9717601" y="5367648"/>
                                                                <a:ext cx="125421" cy="223828"/>
                                                              </a:xfrm>
                                                              <a:custGeom>
                                                                <a:avLst/>
                                                                <a:gdLst>
                                                                  <a:gd name="connsiteX0" fmla="*/ 486696 w 486696"/>
                                                                  <a:gd name="connsiteY0" fmla="*/ 0 h 213852"/>
                                                                  <a:gd name="connsiteX1" fmla="*/ 0 w 486696"/>
                                                                  <a:gd name="connsiteY1" fmla="*/ 66368 h 213852"/>
                                                                  <a:gd name="connsiteX2" fmla="*/ 22122 w 486696"/>
                                                                  <a:gd name="connsiteY2" fmla="*/ 132735 h 213852"/>
                                                                  <a:gd name="connsiteX3" fmla="*/ 7374 w 486696"/>
                                                                  <a:gd name="connsiteY3" fmla="*/ 213852 h 213852"/>
                                                                </a:gdLst>
                                                                <a:ahLst/>
                                                                <a:cxnLst>
                                                                  <a:cxn ang="0">
                                                                    <a:pos x="connsiteX0" y="connsiteY0"/>
                                                                  </a:cxn>
                                                                  <a:cxn ang="0">
                                                                    <a:pos x="connsiteX1" y="connsiteY1"/>
                                                                  </a:cxn>
                                                                  <a:cxn ang="0">
                                                                    <a:pos x="connsiteX2" y="connsiteY2"/>
                                                                  </a:cxn>
                                                                  <a:cxn ang="0">
                                                                    <a:pos x="connsiteX3" y="connsiteY3"/>
                                                                  </a:cxn>
                                                                </a:cxnLst>
                                                                <a:rect l="l" t="t" r="r" b="b"/>
                                                                <a:pathLst>
                                                                  <a:path w="486696" h="213852">
                                                                    <a:moveTo>
                                                                      <a:pt x="486696" y="0"/>
                                                                    </a:moveTo>
                                                                    <a:lnTo>
                                                                      <a:pt x="0" y="66368"/>
                                                                    </a:lnTo>
                                                                    <a:lnTo>
                                                                      <a:pt x="22122" y="132735"/>
                                                                    </a:lnTo>
                                                                    <a:lnTo>
                                                                      <a:pt x="7374" y="213852"/>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3" name="Freeform: Shape 82">
                                                                <a:extLst>
                                                                  <a:ext uri="{FF2B5EF4-FFF2-40B4-BE49-F238E27FC236}">
                                                                    <a16:creationId xmlns:a16="http://schemas.microsoft.com/office/drawing/2014/main" id="{9EDFA718-7280-4738-B2A3-FC9FAA5ECC68}"/>
                                                                  </a:ext>
                                                                </a:extLst>
                                                              </p:cNvPr>
                                                              <p:cNvSpPr/>
                                                              <p:nvPr/>
                                                            </p:nvSpPr>
                                                            <p:spPr>
                                                              <a:xfrm flipH="1">
                                                                <a:off x="9739827" y="5710532"/>
                                                                <a:ext cx="66679" cy="184142"/>
                                                              </a:xfrm>
                                                              <a:custGeom>
                                                                <a:avLst/>
                                                                <a:gdLst>
                                                                  <a:gd name="connsiteX0" fmla="*/ 7459 w 7459"/>
                                                                  <a:gd name="connsiteY0" fmla="*/ 0 h 140110"/>
                                                                  <a:gd name="connsiteX1" fmla="*/ 7459 w 7459"/>
                                                                  <a:gd name="connsiteY1" fmla="*/ 0 h 140110"/>
                                                                  <a:gd name="connsiteX2" fmla="*/ 85 w 7459"/>
                                                                  <a:gd name="connsiteY2" fmla="*/ 140110 h 140110"/>
                                                                </a:gdLst>
                                                                <a:ahLst/>
                                                                <a:cxnLst>
                                                                  <a:cxn ang="0">
                                                                    <a:pos x="connsiteX0" y="connsiteY0"/>
                                                                  </a:cxn>
                                                                  <a:cxn ang="0">
                                                                    <a:pos x="connsiteX1" y="connsiteY1"/>
                                                                  </a:cxn>
                                                                  <a:cxn ang="0">
                                                                    <a:pos x="connsiteX2" y="connsiteY2"/>
                                                                  </a:cxn>
                                                                </a:cxnLst>
                                                                <a:rect l="l" t="t" r="r" b="b"/>
                                                                <a:pathLst>
                                                                  <a:path w="7459" h="140110">
                                                                    <a:moveTo>
                                                                      <a:pt x="7459" y="0"/>
                                                                    </a:moveTo>
                                                                    <a:lnTo>
                                                                      <a:pt x="7459" y="0"/>
                                                                    </a:lnTo>
                                                                    <a:cubicBezTo>
                                                                      <a:pt x="-1344" y="105638"/>
                                                                      <a:pt x="85" y="58892"/>
                                                                      <a:pt x="85" y="140110"/>
                                                                    </a:cubicBez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4" name="Freeform: Shape 83">
                                                                <a:extLst>
                                                                  <a:ext uri="{FF2B5EF4-FFF2-40B4-BE49-F238E27FC236}">
                                                                    <a16:creationId xmlns:a16="http://schemas.microsoft.com/office/drawing/2014/main" id="{A14BBA95-AC52-40B6-B959-B88D1BA6A7A7}"/>
                                                                  </a:ext>
                                                                </a:extLst>
                                                              </p:cNvPr>
                                                              <p:cNvSpPr/>
                                                              <p:nvPr/>
                                                            </p:nvSpPr>
                                                            <p:spPr>
                                                              <a:xfrm>
                                                                <a:off x="9917638" y="6194698"/>
                                                                <a:ext cx="80968" cy="265100"/>
                                                              </a:xfrm>
                                                              <a:custGeom>
                                                                <a:avLst/>
                                                                <a:gdLst>
                                                                  <a:gd name="connsiteX0" fmla="*/ 29497 w 81116"/>
                                                                  <a:gd name="connsiteY0" fmla="*/ 265471 h 265471"/>
                                                                  <a:gd name="connsiteX1" fmla="*/ 81116 w 81116"/>
                                                                  <a:gd name="connsiteY1" fmla="*/ 66367 h 265471"/>
                                                                  <a:gd name="connsiteX2" fmla="*/ 0 w 81116"/>
                                                                  <a:gd name="connsiteY2" fmla="*/ 0 h 265471"/>
                                                                </a:gdLst>
                                                                <a:ahLst/>
                                                                <a:cxnLst>
                                                                  <a:cxn ang="0">
                                                                    <a:pos x="connsiteX0" y="connsiteY0"/>
                                                                  </a:cxn>
                                                                  <a:cxn ang="0">
                                                                    <a:pos x="connsiteX1" y="connsiteY1"/>
                                                                  </a:cxn>
                                                                  <a:cxn ang="0">
                                                                    <a:pos x="connsiteX2" y="connsiteY2"/>
                                                                  </a:cxn>
                                                                </a:cxnLst>
                                                                <a:rect l="l" t="t" r="r" b="b"/>
                                                                <a:pathLst>
                                                                  <a:path w="81116" h="265471">
                                                                    <a:moveTo>
                                                                      <a:pt x="29497" y="265471"/>
                                                                    </a:moveTo>
                                                                    <a:lnTo>
                                                                      <a:pt x="81116" y="66367"/>
                                                                    </a:lnTo>
                                                                    <a:lnTo>
                                                                      <a:pt x="0"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5" name="Freeform: Shape 84">
                                                                <a:extLst>
                                                                  <a:ext uri="{FF2B5EF4-FFF2-40B4-BE49-F238E27FC236}">
                                                                    <a16:creationId xmlns:a16="http://schemas.microsoft.com/office/drawing/2014/main" id="{1F6E5D21-F3FC-4849-ACE0-765CA18E2A83}"/>
                                                                  </a:ext>
                                                                </a:extLst>
                                                              </p:cNvPr>
                                                              <p:cNvSpPr/>
                                                              <p:nvPr/>
                                                            </p:nvSpPr>
                                                            <p:spPr>
                                                              <a:xfrm>
                                                                <a:off x="10271672" y="6016906"/>
                                                                <a:ext cx="58741" cy="369870"/>
                                                              </a:xfrm>
                                                              <a:custGeom>
                                                                <a:avLst/>
                                                                <a:gdLst>
                                                                  <a:gd name="connsiteX0" fmla="*/ 58993 w 58993"/>
                                                                  <a:gd name="connsiteY0" fmla="*/ 368710 h 368710"/>
                                                                  <a:gd name="connsiteX1" fmla="*/ 0 w 58993"/>
                                                                  <a:gd name="connsiteY1" fmla="*/ 0 h 368710"/>
                                                                </a:gdLst>
                                                                <a:ahLst/>
                                                                <a:cxnLst>
                                                                  <a:cxn ang="0">
                                                                    <a:pos x="connsiteX0" y="connsiteY0"/>
                                                                  </a:cxn>
                                                                  <a:cxn ang="0">
                                                                    <a:pos x="connsiteX1" y="connsiteY1"/>
                                                                  </a:cxn>
                                                                </a:cxnLst>
                                                                <a:rect l="l" t="t" r="r" b="b"/>
                                                                <a:pathLst>
                                                                  <a:path w="58993" h="368710">
                                                                    <a:moveTo>
                                                                      <a:pt x="58993" y="368710"/>
                                                                    </a:moveTo>
                                                                    <a:lnTo>
                                                                      <a:pt x="0"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8" name="Freeform: Shape 87">
                                                                <a:extLst>
                                                                  <a:ext uri="{FF2B5EF4-FFF2-40B4-BE49-F238E27FC236}">
                                                                    <a16:creationId xmlns:a16="http://schemas.microsoft.com/office/drawing/2014/main" id="{4152B219-DA54-44CB-8606-296AD823DDE5}"/>
                                                                  </a:ext>
                                                                </a:extLst>
                                                              </p:cNvPr>
                                                              <p:cNvSpPr/>
                                                              <p:nvPr/>
                                                            </p:nvSpPr>
                                                            <p:spPr>
                                                              <a:xfrm>
                                                                <a:off x="7360022" y="2329312"/>
                                                                <a:ext cx="777922" cy="1082625"/>
                                                              </a:xfrm>
                                                              <a:custGeom>
                                                                <a:avLst/>
                                                                <a:gdLst>
                                                                  <a:gd name="connsiteX0" fmla="*/ 176981 w 759542"/>
                                                                  <a:gd name="connsiteY0" fmla="*/ 0 h 1084007"/>
                                                                  <a:gd name="connsiteX1" fmla="*/ 95865 w 759542"/>
                                                                  <a:gd name="connsiteY1" fmla="*/ 449826 h 1084007"/>
                                                                  <a:gd name="connsiteX2" fmla="*/ 0 w 759542"/>
                                                                  <a:gd name="connsiteY2" fmla="*/ 427703 h 1084007"/>
                                                                  <a:gd name="connsiteX3" fmla="*/ 0 w 759542"/>
                                                                  <a:gd name="connsiteY3" fmla="*/ 553065 h 1084007"/>
                                                                  <a:gd name="connsiteX4" fmla="*/ 66368 w 759542"/>
                                                                  <a:gd name="connsiteY4" fmla="*/ 567813 h 1084007"/>
                                                                  <a:gd name="connsiteX5" fmla="*/ 88490 w 759542"/>
                                                                  <a:gd name="connsiteY5" fmla="*/ 1084007 h 1084007"/>
                                                                  <a:gd name="connsiteX6" fmla="*/ 759542 w 759542"/>
                                                                  <a:gd name="connsiteY6" fmla="*/ 1047136 h 1084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9542" h="1084007">
                                                                    <a:moveTo>
                                                                      <a:pt x="176981" y="0"/>
                                                                    </a:moveTo>
                                                                    <a:lnTo>
                                                                      <a:pt x="95865" y="449826"/>
                                                                    </a:lnTo>
                                                                    <a:lnTo>
                                                                      <a:pt x="0" y="427703"/>
                                                                    </a:lnTo>
                                                                    <a:lnTo>
                                                                      <a:pt x="0" y="553065"/>
                                                                    </a:lnTo>
                                                                    <a:lnTo>
                                                                      <a:pt x="66368" y="567813"/>
                                                                    </a:lnTo>
                                                                    <a:lnTo>
                                                                      <a:pt x="88490" y="1084007"/>
                                                                    </a:lnTo>
                                                                    <a:lnTo>
                                                                      <a:pt x="759542" y="1047136"/>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0" name="Freeform: Shape 89">
                                                                <a:extLst>
                                                                  <a:ext uri="{FF2B5EF4-FFF2-40B4-BE49-F238E27FC236}">
                                                                    <a16:creationId xmlns:a16="http://schemas.microsoft.com/office/drawing/2014/main" id="{1EEE3A8D-586D-4090-9C74-F8E6A86B90D3}"/>
                                                                  </a:ext>
                                                                </a:extLst>
                                                              </p:cNvPr>
                                                              <p:cNvSpPr/>
                                                              <p:nvPr/>
                                                            </p:nvSpPr>
                                                            <p:spPr>
                                                              <a:xfrm>
                                                                <a:off x="7448927" y="3435749"/>
                                                                <a:ext cx="566771" cy="1025478"/>
                                                              </a:xfrm>
                                                              <a:custGeom>
                                                                <a:avLst/>
                                                                <a:gdLst>
                                                                  <a:gd name="connsiteX0" fmla="*/ 0 w 567813"/>
                                                                  <a:gd name="connsiteY0" fmla="*/ 0 h 995516"/>
                                                                  <a:gd name="connsiteX1" fmla="*/ 58994 w 567813"/>
                                                                  <a:gd name="connsiteY1" fmla="*/ 648929 h 995516"/>
                                                                  <a:gd name="connsiteX2" fmla="*/ 317091 w 567813"/>
                                                                  <a:gd name="connsiteY2" fmla="*/ 648929 h 995516"/>
                                                                  <a:gd name="connsiteX3" fmla="*/ 317091 w 567813"/>
                                                                  <a:gd name="connsiteY3" fmla="*/ 722671 h 995516"/>
                                                                  <a:gd name="connsiteX4" fmla="*/ 560439 w 567813"/>
                                                                  <a:gd name="connsiteY4" fmla="*/ 715297 h 995516"/>
                                                                  <a:gd name="connsiteX5" fmla="*/ 567813 w 567813"/>
                                                                  <a:gd name="connsiteY5" fmla="*/ 995516 h 995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7813" h="995516">
                                                                    <a:moveTo>
                                                                      <a:pt x="0" y="0"/>
                                                                    </a:moveTo>
                                                                    <a:lnTo>
                                                                      <a:pt x="58994" y="648929"/>
                                                                    </a:lnTo>
                                                                    <a:lnTo>
                                                                      <a:pt x="317091" y="648929"/>
                                                                    </a:lnTo>
                                                                    <a:lnTo>
                                                                      <a:pt x="317091" y="722671"/>
                                                                    </a:lnTo>
                                                                    <a:lnTo>
                                                                      <a:pt x="560439" y="715297"/>
                                                                    </a:lnTo>
                                                                    <a:lnTo>
                                                                      <a:pt x="567813" y="995516"/>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1" name="Freeform: Shape 90">
                                                                <a:extLst>
                                                                  <a:ext uri="{FF2B5EF4-FFF2-40B4-BE49-F238E27FC236}">
                                                                    <a16:creationId xmlns:a16="http://schemas.microsoft.com/office/drawing/2014/main" id="{CA813DE1-A458-4B36-9CFE-487628D6C17E}"/>
                                                                  </a:ext>
                                                                </a:extLst>
                                                              </p:cNvPr>
                                                              <p:cNvSpPr/>
                                                              <p:nvPr/>
                                                            </p:nvSpPr>
                                                            <p:spPr>
                                                              <a:xfrm>
                                                                <a:off x="8171283" y="1473689"/>
                                                                <a:ext cx="685841" cy="1903325"/>
                                                              </a:xfrm>
                                                              <a:custGeom>
                                                                <a:avLst/>
                                                                <a:gdLst>
                                                                  <a:gd name="connsiteX0" fmla="*/ 0 w 685800"/>
                                                                  <a:gd name="connsiteY0" fmla="*/ 1902542 h 1902542"/>
                                                                  <a:gd name="connsiteX1" fmla="*/ 66368 w 685800"/>
                                                                  <a:gd name="connsiteY1" fmla="*/ 1718187 h 1902542"/>
                                                                  <a:gd name="connsiteX2" fmla="*/ 140110 w 685800"/>
                                                                  <a:gd name="connsiteY2" fmla="*/ 1732935 h 1902542"/>
                                                                  <a:gd name="connsiteX3" fmla="*/ 191729 w 685800"/>
                                                                  <a:gd name="connsiteY3" fmla="*/ 1666567 h 1902542"/>
                                                                  <a:gd name="connsiteX4" fmla="*/ 449826 w 685800"/>
                                                                  <a:gd name="connsiteY4" fmla="*/ 1791929 h 1902542"/>
                                                                  <a:gd name="connsiteX5" fmla="*/ 464575 w 685800"/>
                                                                  <a:gd name="connsiteY5" fmla="*/ 1688690 h 1902542"/>
                                                                  <a:gd name="connsiteX6" fmla="*/ 604684 w 685800"/>
                                                                  <a:gd name="connsiteY6" fmla="*/ 1740309 h 1902542"/>
                                                                  <a:gd name="connsiteX7" fmla="*/ 619433 w 685800"/>
                                                                  <a:gd name="connsiteY7" fmla="*/ 1482213 h 1902542"/>
                                                                  <a:gd name="connsiteX8" fmla="*/ 567813 w 685800"/>
                                                                  <a:gd name="connsiteY8" fmla="*/ 1371600 h 1902542"/>
                                                                  <a:gd name="connsiteX9" fmla="*/ 685800 w 685800"/>
                                                                  <a:gd name="connsiteY9" fmla="*/ 1260987 h 1902542"/>
                                                                  <a:gd name="connsiteX10" fmla="*/ 641555 w 685800"/>
                                                                  <a:gd name="connsiteY10" fmla="*/ 1120877 h 1902542"/>
                                                                  <a:gd name="connsiteX11" fmla="*/ 464575 w 685800"/>
                                                                  <a:gd name="connsiteY11" fmla="*/ 1025013 h 1902542"/>
                                                                  <a:gd name="connsiteX12" fmla="*/ 567813 w 685800"/>
                                                                  <a:gd name="connsiteY12" fmla="*/ 848032 h 1902542"/>
                                                                  <a:gd name="connsiteX13" fmla="*/ 486697 w 685800"/>
                                                                  <a:gd name="connsiteY13" fmla="*/ 0 h 1902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85800" h="1902542">
                                                                    <a:moveTo>
                                                                      <a:pt x="0" y="1902542"/>
                                                                    </a:moveTo>
                                                                    <a:lnTo>
                                                                      <a:pt x="66368" y="1718187"/>
                                                                    </a:lnTo>
                                                                    <a:lnTo>
                                                                      <a:pt x="140110" y="1732935"/>
                                                                    </a:lnTo>
                                                                    <a:lnTo>
                                                                      <a:pt x="191729" y="1666567"/>
                                                                    </a:lnTo>
                                                                    <a:lnTo>
                                                                      <a:pt x="449826" y="1791929"/>
                                                                    </a:lnTo>
                                                                    <a:lnTo>
                                                                      <a:pt x="464575" y="1688690"/>
                                                                    </a:lnTo>
                                                                    <a:lnTo>
                                                                      <a:pt x="604684" y="1740309"/>
                                                                    </a:lnTo>
                                                                    <a:lnTo>
                                                                      <a:pt x="619433" y="1482213"/>
                                                                    </a:lnTo>
                                                                    <a:lnTo>
                                                                      <a:pt x="567813" y="1371600"/>
                                                                    </a:lnTo>
                                                                    <a:lnTo>
                                                                      <a:pt x="685800" y="1260987"/>
                                                                    </a:lnTo>
                                                                    <a:lnTo>
                                                                      <a:pt x="641555" y="1120877"/>
                                                                    </a:lnTo>
                                                                    <a:lnTo>
                                                                      <a:pt x="464575" y="1025013"/>
                                                                    </a:lnTo>
                                                                    <a:lnTo>
                                                                      <a:pt x="567813" y="848032"/>
                                                                    </a:lnTo>
                                                                    <a:lnTo>
                                                                      <a:pt x="486697"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2" name="Freeform: Shape 91">
                                                                <a:extLst>
                                                                  <a:ext uri="{FF2B5EF4-FFF2-40B4-BE49-F238E27FC236}">
                                                                    <a16:creationId xmlns:a16="http://schemas.microsoft.com/office/drawing/2014/main" id="{36DA1987-D33A-48DD-88EB-65771A53DB70}"/>
                                                                  </a:ext>
                                                                </a:extLst>
                                                              </p:cNvPr>
                                                              <p:cNvSpPr/>
                                                              <p:nvPr/>
                                                            </p:nvSpPr>
                                                            <p:spPr>
                                                              <a:xfrm>
                                                                <a:off x="6445567" y="2543615"/>
                                                                <a:ext cx="973195" cy="1025478"/>
                                                              </a:xfrm>
                                                              <a:custGeom>
                                                                <a:avLst/>
                                                                <a:gdLst>
                                                                  <a:gd name="connsiteX0" fmla="*/ 973394 w 973394"/>
                                                                  <a:gd name="connsiteY0" fmla="*/ 766916 h 1025013"/>
                                                                  <a:gd name="connsiteX1" fmla="*/ 560439 w 973394"/>
                                                                  <a:gd name="connsiteY1" fmla="*/ 796413 h 1025013"/>
                                                                  <a:gd name="connsiteX2" fmla="*/ 560439 w 973394"/>
                                                                  <a:gd name="connsiteY2" fmla="*/ 1025013 h 1025013"/>
                                                                  <a:gd name="connsiteX3" fmla="*/ 103239 w 973394"/>
                                                                  <a:gd name="connsiteY3" fmla="*/ 1002890 h 1025013"/>
                                                                  <a:gd name="connsiteX4" fmla="*/ 0 w 973394"/>
                                                                  <a:gd name="connsiteY4" fmla="*/ 781664 h 1025013"/>
                                                                  <a:gd name="connsiteX5" fmla="*/ 29497 w 973394"/>
                                                                  <a:gd name="connsiteY5" fmla="*/ 656303 h 1025013"/>
                                                                  <a:gd name="connsiteX6" fmla="*/ 36871 w 973394"/>
                                                                  <a:gd name="connsiteY6" fmla="*/ 442451 h 1025013"/>
                                                                  <a:gd name="connsiteX7" fmla="*/ 58994 w 973394"/>
                                                                  <a:gd name="connsiteY7" fmla="*/ 302342 h 1025013"/>
                                                                  <a:gd name="connsiteX8" fmla="*/ 29497 w 973394"/>
                                                                  <a:gd name="connsiteY8" fmla="*/ 0 h 1025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3394" h="1025013">
                                                                    <a:moveTo>
                                                                      <a:pt x="973394" y="766916"/>
                                                                    </a:moveTo>
                                                                    <a:lnTo>
                                                                      <a:pt x="560439" y="796413"/>
                                                                    </a:lnTo>
                                                                    <a:lnTo>
                                                                      <a:pt x="560439" y="1025013"/>
                                                                    </a:lnTo>
                                                                    <a:lnTo>
                                                                      <a:pt x="103239" y="1002890"/>
                                                                    </a:lnTo>
                                                                    <a:lnTo>
                                                                      <a:pt x="0" y="781664"/>
                                                                    </a:lnTo>
                                                                    <a:lnTo>
                                                                      <a:pt x="29497" y="656303"/>
                                                                    </a:lnTo>
                                                                    <a:lnTo>
                                                                      <a:pt x="36871" y="442451"/>
                                                                    </a:lnTo>
                                                                    <a:lnTo>
                                                                      <a:pt x="58994" y="302342"/>
                                                                    </a:lnTo>
                                                                    <a:lnTo>
                                                                      <a:pt x="29497"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3" name="Freeform: Shape 92">
                                                                <a:extLst>
                                                                  <a:ext uri="{FF2B5EF4-FFF2-40B4-BE49-F238E27FC236}">
                                                                    <a16:creationId xmlns:a16="http://schemas.microsoft.com/office/drawing/2014/main" id="{D29B41AF-B1B7-4832-93FD-3DFDC63FEE7D}"/>
                                                                  </a:ext>
                                                                </a:extLst>
                                                              </p:cNvPr>
                                                              <p:cNvSpPr/>
                                                              <p:nvPr/>
                                                            </p:nvSpPr>
                                                            <p:spPr>
                                                              <a:xfrm>
                                                                <a:off x="5275509" y="3561155"/>
                                                                <a:ext cx="1362157" cy="900072"/>
                                                              </a:xfrm>
                                                              <a:custGeom>
                                                                <a:avLst/>
                                                                <a:gdLst>
                                                                  <a:gd name="connsiteX0" fmla="*/ 0 w 1356851"/>
                                                                  <a:gd name="connsiteY0" fmla="*/ 884904 h 884904"/>
                                                                  <a:gd name="connsiteX1" fmla="*/ 22122 w 1356851"/>
                                                                  <a:gd name="connsiteY1" fmla="*/ 199104 h 884904"/>
                                                                  <a:gd name="connsiteX2" fmla="*/ 36871 w 1356851"/>
                                                                  <a:gd name="connsiteY2" fmla="*/ 110613 h 884904"/>
                                                                  <a:gd name="connsiteX3" fmla="*/ 103238 w 1356851"/>
                                                                  <a:gd name="connsiteY3" fmla="*/ 110613 h 884904"/>
                                                                  <a:gd name="connsiteX4" fmla="*/ 125361 w 1356851"/>
                                                                  <a:gd name="connsiteY4" fmla="*/ 51620 h 884904"/>
                                                                  <a:gd name="connsiteX5" fmla="*/ 730045 w 1356851"/>
                                                                  <a:gd name="connsiteY5" fmla="*/ 58994 h 884904"/>
                                                                  <a:gd name="connsiteX6" fmla="*/ 715296 w 1356851"/>
                                                                  <a:gd name="connsiteY6" fmla="*/ 176981 h 884904"/>
                                                                  <a:gd name="connsiteX7" fmla="*/ 774290 w 1356851"/>
                                                                  <a:gd name="connsiteY7" fmla="*/ 206478 h 884904"/>
                                                                  <a:gd name="connsiteX8" fmla="*/ 884903 w 1356851"/>
                                                                  <a:gd name="connsiteY8" fmla="*/ 206478 h 884904"/>
                                                                  <a:gd name="connsiteX9" fmla="*/ 958645 w 1356851"/>
                                                                  <a:gd name="connsiteY9" fmla="*/ 243349 h 884904"/>
                                                                  <a:gd name="connsiteX10" fmla="*/ 1010264 w 1356851"/>
                                                                  <a:gd name="connsiteY10" fmla="*/ 213852 h 884904"/>
                                                                  <a:gd name="connsiteX11" fmla="*/ 1010264 w 1356851"/>
                                                                  <a:gd name="connsiteY11" fmla="*/ 110613 h 884904"/>
                                                                  <a:gd name="connsiteX12" fmla="*/ 1356851 w 1356851"/>
                                                                  <a:gd name="connsiteY12" fmla="*/ 95865 h 884904"/>
                                                                  <a:gd name="connsiteX13" fmla="*/ 1283109 w 1356851"/>
                                                                  <a:gd name="connsiteY13" fmla="*/ 0 h 88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56851" h="884904">
                                                                    <a:moveTo>
                                                                      <a:pt x="0" y="884904"/>
                                                                    </a:moveTo>
                                                                    <a:lnTo>
                                                                      <a:pt x="22122" y="199104"/>
                                                                    </a:lnTo>
                                                                    <a:lnTo>
                                                                      <a:pt x="36871" y="110613"/>
                                                                    </a:lnTo>
                                                                    <a:lnTo>
                                                                      <a:pt x="103238" y="110613"/>
                                                                    </a:lnTo>
                                                                    <a:lnTo>
                                                                      <a:pt x="125361" y="51620"/>
                                                                    </a:lnTo>
                                                                    <a:lnTo>
                                                                      <a:pt x="730045" y="58994"/>
                                                                    </a:lnTo>
                                                                    <a:lnTo>
                                                                      <a:pt x="715296" y="176981"/>
                                                                    </a:lnTo>
                                                                    <a:lnTo>
                                                                      <a:pt x="774290" y="206478"/>
                                                                    </a:lnTo>
                                                                    <a:lnTo>
                                                                      <a:pt x="884903" y="206478"/>
                                                                    </a:lnTo>
                                                                    <a:lnTo>
                                                                      <a:pt x="958645" y="243349"/>
                                                                    </a:lnTo>
                                                                    <a:lnTo>
                                                                      <a:pt x="1010264" y="213852"/>
                                                                    </a:lnTo>
                                                                    <a:lnTo>
                                                                      <a:pt x="1010264" y="110613"/>
                                                                    </a:lnTo>
                                                                    <a:lnTo>
                                                                      <a:pt x="1356851" y="95865"/>
                                                                    </a:lnTo>
                                                                    <a:lnTo>
                                                                      <a:pt x="1283109"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4" name="Freeform: Shape 93">
                                                                <a:extLst>
                                                                  <a:ext uri="{FF2B5EF4-FFF2-40B4-BE49-F238E27FC236}">
                                                                    <a16:creationId xmlns:a16="http://schemas.microsoft.com/office/drawing/2014/main" id="{3057943A-C550-432F-B765-6033D0101FFC}"/>
                                                                  </a:ext>
                                                                </a:extLst>
                                                              </p:cNvPr>
                                                              <p:cNvSpPr/>
                                                              <p:nvPr/>
                                                            </p:nvSpPr>
                                                            <p:spPr>
                                                              <a:xfrm>
                                                                <a:off x="3657750" y="3635765"/>
                                                                <a:ext cx="1622522" cy="184142"/>
                                                              </a:xfrm>
                                                              <a:custGeom>
                                                                <a:avLst/>
                                                                <a:gdLst>
                                                                  <a:gd name="connsiteX0" fmla="*/ 1622323 w 1622323"/>
                                                                  <a:gd name="connsiteY0" fmla="*/ 132736 h 184355"/>
                                                                  <a:gd name="connsiteX1" fmla="*/ 1519084 w 1622323"/>
                                                                  <a:gd name="connsiteY1" fmla="*/ 140110 h 184355"/>
                                                                  <a:gd name="connsiteX2" fmla="*/ 1511710 w 1622323"/>
                                                                  <a:gd name="connsiteY2" fmla="*/ 58994 h 184355"/>
                                                                  <a:gd name="connsiteX3" fmla="*/ 774290 w 1622323"/>
                                                                  <a:gd name="connsiteY3" fmla="*/ 58994 h 184355"/>
                                                                  <a:gd name="connsiteX4" fmla="*/ 258097 w 1622323"/>
                                                                  <a:gd name="connsiteY4" fmla="*/ 184355 h 184355"/>
                                                                  <a:gd name="connsiteX5" fmla="*/ 125361 w 1622323"/>
                                                                  <a:gd name="connsiteY5" fmla="*/ 22123 h 184355"/>
                                                                  <a:gd name="connsiteX6" fmla="*/ 0 w 1622323"/>
                                                                  <a:gd name="connsiteY6" fmla="*/ 0 h 184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22323" h="184355">
                                                                    <a:moveTo>
                                                                      <a:pt x="1622323" y="132736"/>
                                                                    </a:moveTo>
                                                                    <a:lnTo>
                                                                      <a:pt x="1519084" y="140110"/>
                                                                    </a:lnTo>
                                                                    <a:lnTo>
                                                                      <a:pt x="1511710" y="58994"/>
                                                                    </a:lnTo>
                                                                    <a:lnTo>
                                                                      <a:pt x="774290" y="58994"/>
                                                                    </a:lnTo>
                                                                    <a:lnTo>
                                                                      <a:pt x="258097" y="184355"/>
                                                                    </a:lnTo>
                                                                    <a:lnTo>
                                                                      <a:pt x="125361" y="22123"/>
                                                                    </a:lnTo>
                                                                    <a:lnTo>
                                                                      <a:pt x="0"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8" name="Freeform: Shape 97">
                                                                <a:extLst>
                                                                  <a:ext uri="{FF2B5EF4-FFF2-40B4-BE49-F238E27FC236}">
                                                                    <a16:creationId xmlns:a16="http://schemas.microsoft.com/office/drawing/2014/main" id="{C5424788-5CE7-4B1E-B0BE-469552DAEE09}"/>
                                                                  </a:ext>
                                                                </a:extLst>
                                                              </p:cNvPr>
                                                              <p:cNvSpPr/>
                                                              <p:nvPr/>
                                                            </p:nvSpPr>
                                                            <p:spPr>
                                                              <a:xfrm>
                                                                <a:off x="4965928" y="2476943"/>
                                                                <a:ext cx="130183" cy="711167"/>
                                                              </a:xfrm>
                                                              <a:custGeom>
                                                                <a:avLst/>
                                                                <a:gdLst>
                                                                  <a:gd name="connsiteX0" fmla="*/ 51619 w 117987"/>
                                                                  <a:gd name="connsiteY0" fmla="*/ 685800 h 685800"/>
                                                                  <a:gd name="connsiteX1" fmla="*/ 117987 w 117987"/>
                                                                  <a:gd name="connsiteY1" fmla="*/ 464574 h 685800"/>
                                                                  <a:gd name="connsiteX2" fmla="*/ 36871 w 117987"/>
                                                                  <a:gd name="connsiteY2" fmla="*/ 442452 h 685800"/>
                                                                  <a:gd name="connsiteX3" fmla="*/ 95864 w 117987"/>
                                                                  <a:gd name="connsiteY3" fmla="*/ 353961 h 685800"/>
                                                                  <a:gd name="connsiteX4" fmla="*/ 7374 w 117987"/>
                                                                  <a:gd name="connsiteY4" fmla="*/ 339213 h 685800"/>
                                                                  <a:gd name="connsiteX5" fmla="*/ 0 w 117987"/>
                                                                  <a:gd name="connsiteY5" fmla="*/ 0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7987" h="685800">
                                                                    <a:moveTo>
                                                                      <a:pt x="51619" y="685800"/>
                                                                    </a:moveTo>
                                                                    <a:lnTo>
                                                                      <a:pt x="117987" y="464574"/>
                                                                    </a:lnTo>
                                                                    <a:lnTo>
                                                                      <a:pt x="36871" y="442452"/>
                                                                    </a:lnTo>
                                                                    <a:lnTo>
                                                                      <a:pt x="95864" y="353961"/>
                                                                    </a:lnTo>
                                                                    <a:lnTo>
                                                                      <a:pt x="7374" y="339213"/>
                                                                    </a:lnTo>
                                                                    <a:lnTo>
                                                                      <a:pt x="0"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7" name="Freeform: Shape 96">
                                                                <a:extLst>
                                                                  <a:ext uri="{FF2B5EF4-FFF2-40B4-BE49-F238E27FC236}">
                                                                    <a16:creationId xmlns:a16="http://schemas.microsoft.com/office/drawing/2014/main" id="{27A52A54-6650-4485-A1FE-11EB6D5565F9}"/>
                                                                  </a:ext>
                                                                </a:extLst>
                                                              </p:cNvPr>
                                                              <p:cNvSpPr/>
                                                              <p:nvPr/>
                                                            </p:nvSpPr>
                                                            <p:spPr>
                                                              <a:xfrm>
                                                                <a:off x="3930816" y="2883324"/>
                                                                <a:ext cx="1112904" cy="781014"/>
                                                              </a:xfrm>
                                                              <a:custGeom>
                                                                <a:avLst/>
                                                                <a:gdLst>
                                                                  <a:gd name="connsiteX0" fmla="*/ 0 w 1113503"/>
                                                                  <a:gd name="connsiteY0" fmla="*/ 95864 h 781664"/>
                                                                  <a:gd name="connsiteX1" fmla="*/ 250723 w 1113503"/>
                                                                  <a:gd name="connsiteY1" fmla="*/ 7374 h 781664"/>
                                                                  <a:gd name="connsiteX2" fmla="*/ 353961 w 1113503"/>
                                                                  <a:gd name="connsiteY2" fmla="*/ 51619 h 781664"/>
                                                                  <a:gd name="connsiteX3" fmla="*/ 420329 w 1113503"/>
                                                                  <a:gd name="connsiteY3" fmla="*/ 0 h 781664"/>
                                                                  <a:gd name="connsiteX4" fmla="*/ 508820 w 1113503"/>
                                                                  <a:gd name="connsiteY4" fmla="*/ 29496 h 781664"/>
                                                                  <a:gd name="connsiteX5" fmla="*/ 501445 w 1113503"/>
                                                                  <a:gd name="connsiteY5" fmla="*/ 317090 h 781664"/>
                                                                  <a:gd name="connsiteX6" fmla="*/ 1113503 w 1113503"/>
                                                                  <a:gd name="connsiteY6" fmla="*/ 324464 h 781664"/>
                                                                  <a:gd name="connsiteX7" fmla="*/ 1106129 w 1113503"/>
                                                                  <a:gd name="connsiteY7" fmla="*/ 604684 h 781664"/>
                                                                  <a:gd name="connsiteX8" fmla="*/ 988142 w 1113503"/>
                                                                  <a:gd name="connsiteY8" fmla="*/ 781664 h 781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3503" h="781664">
                                                                    <a:moveTo>
                                                                      <a:pt x="0" y="95864"/>
                                                                    </a:moveTo>
                                                                    <a:lnTo>
                                                                      <a:pt x="250723" y="7374"/>
                                                                    </a:lnTo>
                                                                    <a:lnTo>
                                                                      <a:pt x="353961" y="51619"/>
                                                                    </a:lnTo>
                                                                    <a:lnTo>
                                                                      <a:pt x="420329" y="0"/>
                                                                    </a:lnTo>
                                                                    <a:lnTo>
                                                                      <a:pt x="508820" y="29496"/>
                                                                    </a:lnTo>
                                                                    <a:lnTo>
                                                                      <a:pt x="501445" y="317090"/>
                                                                    </a:lnTo>
                                                                    <a:lnTo>
                                                                      <a:pt x="1113503" y="324464"/>
                                                                    </a:lnTo>
                                                                    <a:lnTo>
                                                                      <a:pt x="1106129" y="604684"/>
                                                                    </a:lnTo>
                                                                    <a:lnTo>
                                                                      <a:pt x="988142" y="781664"/>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8" name="Teardrop 27">
                                                                <a:extLst>
                                                                  <a:ext uri="{FF2B5EF4-FFF2-40B4-BE49-F238E27FC236}">
                                                                    <a16:creationId xmlns:a16="http://schemas.microsoft.com/office/drawing/2014/main" id="{ED06955B-DA16-42B5-A528-76CE17542FEA}"/>
                                                                  </a:ext>
                                                                </a:extLst>
                                                              </p:cNvPr>
                                                              <p:cNvSpPr/>
                                                              <p:nvPr/>
                                                            </p:nvSpPr>
                                                            <p:spPr>
                                                              <a:xfrm rot="8203105">
                                                                <a:off x="4950052" y="2923010"/>
                                                                <a:ext cx="14605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Teardrop 15">
                                                                <a:hlinkClick r:id="rId50" tooltip="Otsego Northern Catskills BOCES"/>
                                                                <a:extLst>
                                                                  <a:ext uri="{FF2B5EF4-FFF2-40B4-BE49-F238E27FC236}">
                                                                    <a16:creationId xmlns:a16="http://schemas.microsoft.com/office/drawing/2014/main" id="{61DA1277-C7D1-478C-A157-CC5F54F32E4B}"/>
                                                                  </a:ext>
                                                                </a:extLst>
                                                              </p:cNvPr>
                                                              <p:cNvSpPr/>
                                                              <p:nvPr/>
                                                            </p:nvSpPr>
                                                            <p:spPr>
                                                              <a:xfrm rot="8203105">
                                                                <a:off x="8912690" y="3772284"/>
                                                                <a:ext cx="101606" cy="117470"/>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01" name="Freeform: Shape 100">
                                                              <a:extLst>
                                                                <a:ext uri="{FF2B5EF4-FFF2-40B4-BE49-F238E27FC236}">
                                                                  <a16:creationId xmlns:a16="http://schemas.microsoft.com/office/drawing/2014/main" id="{FB5487F4-D35F-4702-9A48-3988203EF5E0}"/>
                                                                </a:ext>
                                                              </a:extLst>
                                                            </p:cNvPr>
                                                            <p:cNvSpPr/>
                                                            <p:nvPr/>
                                                          </p:nvSpPr>
                                                          <p:spPr>
                                                            <a:xfrm>
                                                              <a:off x="8790445" y="3256369"/>
                                                              <a:ext cx="354034" cy="977855"/>
                                                            </a:xfrm>
                                                            <a:custGeom>
                                                              <a:avLst/>
                                                              <a:gdLst>
                                                                <a:gd name="connsiteX0" fmla="*/ 0 w 352926"/>
                                                                <a:gd name="connsiteY0" fmla="*/ 0 h 978569"/>
                                                                <a:gd name="connsiteX1" fmla="*/ 96252 w 352926"/>
                                                                <a:gd name="connsiteY1" fmla="*/ 32085 h 978569"/>
                                                                <a:gd name="connsiteX2" fmla="*/ 96252 w 352926"/>
                                                                <a:gd name="connsiteY2" fmla="*/ 192506 h 978569"/>
                                                                <a:gd name="connsiteX3" fmla="*/ 144379 w 352926"/>
                                                                <a:gd name="connsiteY3" fmla="*/ 304800 h 978569"/>
                                                                <a:gd name="connsiteX4" fmla="*/ 48126 w 352926"/>
                                                                <a:gd name="connsiteY4" fmla="*/ 481264 h 978569"/>
                                                                <a:gd name="connsiteX5" fmla="*/ 352926 w 352926"/>
                                                                <a:gd name="connsiteY5" fmla="*/ 689811 h 978569"/>
                                                                <a:gd name="connsiteX6" fmla="*/ 288758 w 352926"/>
                                                                <a:gd name="connsiteY6" fmla="*/ 978569 h 978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2926" h="978569">
                                                                  <a:moveTo>
                                                                    <a:pt x="0" y="0"/>
                                                                  </a:moveTo>
                                                                  <a:lnTo>
                                                                    <a:pt x="96252" y="32085"/>
                                                                  </a:lnTo>
                                                                  <a:lnTo>
                                                                    <a:pt x="96252" y="192506"/>
                                                                  </a:lnTo>
                                                                  <a:lnTo>
                                                                    <a:pt x="144379" y="304800"/>
                                                                  </a:lnTo>
                                                                  <a:lnTo>
                                                                    <a:pt x="48126" y="481264"/>
                                                                  </a:lnTo>
                                                                  <a:lnTo>
                                                                    <a:pt x="352926" y="689811"/>
                                                                  </a:lnTo>
                                                                  <a:lnTo>
                                                                    <a:pt x="288758" y="978569"/>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
                                                        <p:nvSpPr>
                                                          <p:cNvPr id="150" name="Teardrop 149">
                                                            <a:hlinkClick r:id="rId51" tooltip="Hither Hills State Park"/>
                                                            <a:extLst>
                                                              <a:ext uri="{FF2B5EF4-FFF2-40B4-BE49-F238E27FC236}">
                                                                <a16:creationId xmlns:a16="http://schemas.microsoft.com/office/drawing/2014/main" id="{1F5E6846-5BFD-481D-9604-BBB0BF3A8A9D}"/>
                                                              </a:ext>
                                                            </a:extLst>
                                                          </p:cNvPr>
                                                          <p:cNvSpPr>
                                                            <a:spLocks noChangeAspect="1"/>
                                                          </p:cNvSpPr>
                                                          <p:nvPr/>
                                                        </p:nvSpPr>
                                                        <p:spPr>
                                                          <a:xfrm rot="8203105">
                                                            <a:off x="11999455" y="5631800"/>
                                                            <a:ext cx="146059" cy="13016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
                                                      <p:nvSpPr>
                                                        <p:cNvPr id="137" name="Teardrop 136">
                                                          <a:hlinkClick r:id="rId52" tooltip="Robert Moses Nature Center"/>
                                                          <a:extLst>
                                                            <a:ext uri="{FF2B5EF4-FFF2-40B4-BE49-F238E27FC236}">
                                                              <a16:creationId xmlns:a16="http://schemas.microsoft.com/office/drawing/2014/main" id="{2EDFA078-A112-4EED-838A-C85BDEE20BA6}"/>
                                                            </a:ext>
                                                          </a:extLst>
                                                        </p:cNvPr>
                                                        <p:cNvSpPr/>
                                                        <p:nvPr/>
                                                      </p:nvSpPr>
                                                      <p:spPr>
                                                        <a:xfrm rot="8203105">
                                                          <a:off x="8768699" y="29768"/>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nvGrpSpPr>
                                                      <p:cNvPr id="3217" name="Group 152">
                                                        <a:extLst>
                                                          <a:ext uri="{FF2B5EF4-FFF2-40B4-BE49-F238E27FC236}">
                                                            <a16:creationId xmlns:a16="http://schemas.microsoft.com/office/drawing/2014/main" id="{3059A813-15BC-45E3-94EE-69C25DB5349A}"/>
                                                          </a:ext>
                                                        </a:extLst>
                                                      </p:cNvPr>
                                                      <p:cNvGrpSpPr>
                                                        <a:grpSpLocks/>
                                                      </p:cNvGrpSpPr>
                                                      <p:nvPr/>
                                                    </p:nvGrpSpPr>
                                                    <p:grpSpPr bwMode="auto">
                                                      <a:xfrm>
                                                        <a:off x="362381" y="225022"/>
                                                        <a:ext cx="10641028" cy="6400507"/>
                                                        <a:chOff x="362381" y="225022"/>
                                                        <a:chExt cx="10641028" cy="6400507"/>
                                                      </a:xfrm>
                                                    </p:grpSpPr>
                                                    <p:grpSp>
                                                      <p:nvGrpSpPr>
                                                        <p:cNvPr id="3218" name="Group 54">
                                                          <a:extLst>
                                                            <a:ext uri="{FF2B5EF4-FFF2-40B4-BE49-F238E27FC236}">
                                                              <a16:creationId xmlns:a16="http://schemas.microsoft.com/office/drawing/2014/main" id="{A47A3A6E-EAA8-4E96-AC1F-B3E8B1140EF3}"/>
                                                            </a:ext>
                                                          </a:extLst>
                                                        </p:cNvPr>
                                                        <p:cNvGrpSpPr>
                                                          <a:grpSpLocks/>
                                                        </p:cNvGrpSpPr>
                                                        <p:nvPr/>
                                                      </p:nvGrpSpPr>
                                                      <p:grpSpPr bwMode="auto">
                                                        <a:xfrm>
                                                          <a:off x="368731" y="1317375"/>
                                                          <a:ext cx="5787453" cy="307777"/>
                                                          <a:chOff x="351148" y="1092478"/>
                                                          <a:chExt cx="5787453" cy="307777"/>
                                                        </a:xfrm>
                                                      </p:grpSpPr>
                                                      <p:sp>
                                                        <p:nvSpPr>
                                                          <p:cNvPr id="49" name="Teardrop 48">
                                                            <a:extLst>
                                                              <a:ext uri="{FF2B5EF4-FFF2-40B4-BE49-F238E27FC236}">
                                                                <a16:creationId xmlns:a16="http://schemas.microsoft.com/office/drawing/2014/main" id="{F3158242-5B88-4FD1-9884-FB6D867CBE58}"/>
                                                              </a:ext>
                                                            </a:extLst>
                                                          </p:cNvPr>
                                                          <p:cNvSpPr/>
                                                          <p:nvPr/>
                                                        </p:nvSpPr>
                                                        <p:spPr>
                                                          <a:xfrm rot="8203105">
                                                            <a:off x="351148" y="1199627"/>
                                                            <a:ext cx="146059" cy="138106"/>
                                                          </a:xfrm>
                                                          <a:prstGeom prst="teardrop">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83" name="Rectangle 49">
                                                            <a:extLst>
                                                              <a:ext uri="{FF2B5EF4-FFF2-40B4-BE49-F238E27FC236}">
                                                                <a16:creationId xmlns:a16="http://schemas.microsoft.com/office/drawing/2014/main" id="{864AC78A-D089-4402-AC0A-E3ACC4BD9B8B}"/>
                                                              </a:ext>
                                                            </a:extLst>
                                                          </p:cNvPr>
                                                          <p:cNvSpPr>
                                                            <a:spLocks noChangeArrowheads="1"/>
                                                          </p:cNvSpPr>
                                                          <p:nvPr/>
                                                        </p:nvSpPr>
                                                        <p:spPr bwMode="auto">
                                                          <a:xfrm>
                                                            <a:off x="547300" y="1092478"/>
                                                            <a:ext cx="55913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hlinkClick r:id="rId53" tooltip="STANYS"/>
                                                              </a:rPr>
                                                              <a:t>Science Teachers Association of New York State/STANYS </a:t>
                                                            </a:r>
                                                            <a:endParaRPr lang="en-US" altLang="en-US" sz="1400" dirty="0"/>
                                                          </a:p>
                                                        </p:txBody>
                                                      </p:sp>
                                                    </p:grpSp>
                                                    <p:grpSp>
                                                      <p:nvGrpSpPr>
                                                        <p:cNvPr id="3219" name="Group 56">
                                                          <a:extLst>
                                                            <a:ext uri="{FF2B5EF4-FFF2-40B4-BE49-F238E27FC236}">
                                                              <a16:creationId xmlns:a16="http://schemas.microsoft.com/office/drawing/2014/main" id="{40214914-E346-48F0-B86C-43F2DA88DD5A}"/>
                                                            </a:ext>
                                                          </a:extLst>
                                                        </p:cNvPr>
                                                        <p:cNvGrpSpPr>
                                                          <a:grpSpLocks/>
                                                        </p:cNvGrpSpPr>
                                                        <p:nvPr/>
                                                      </p:nvGrpSpPr>
                                                      <p:grpSpPr bwMode="auto">
                                                        <a:xfrm>
                                                          <a:off x="368731" y="982431"/>
                                                          <a:ext cx="5968122" cy="476836"/>
                                                          <a:chOff x="368731" y="982431"/>
                                                          <a:chExt cx="5968122" cy="476836"/>
                                                        </a:xfrm>
                                                      </p:grpSpPr>
                                                      <p:grpSp>
                                                        <p:nvGrpSpPr>
                                                          <p:cNvPr id="3278" name="Group 9">
                                                            <a:extLst>
                                                              <a:ext uri="{FF2B5EF4-FFF2-40B4-BE49-F238E27FC236}">
                                                                <a16:creationId xmlns:a16="http://schemas.microsoft.com/office/drawing/2014/main" id="{B3741641-A1D7-4AF4-850F-960A0EAF545F}"/>
                                                              </a:ext>
                                                            </a:extLst>
                                                          </p:cNvPr>
                                                          <p:cNvGrpSpPr>
                                                            <a:grpSpLocks/>
                                                          </p:cNvGrpSpPr>
                                                          <p:nvPr/>
                                                        </p:nvGrpSpPr>
                                                        <p:grpSpPr bwMode="auto">
                                                          <a:xfrm>
                                                            <a:off x="368731" y="982431"/>
                                                            <a:ext cx="5787454" cy="307777"/>
                                                            <a:chOff x="345082" y="982431"/>
                                                            <a:chExt cx="4791933" cy="307777"/>
                                                          </a:xfrm>
                                                        </p:grpSpPr>
                                                        <p:sp>
                                                          <p:nvSpPr>
                                                            <p:cNvPr id="6" name="Teardrop 5">
                                                              <a:extLst>
                                                                <a:ext uri="{FF2B5EF4-FFF2-40B4-BE49-F238E27FC236}">
                                                                  <a16:creationId xmlns:a16="http://schemas.microsoft.com/office/drawing/2014/main" id="{174DE400-56EE-4A6D-BC10-860759125D48}"/>
                                                                </a:ext>
                                                              </a:extLst>
                                                            </p:cNvPr>
                                                            <p:cNvSpPr>
                                                              <a:spLocks noChangeAspect="1"/>
                                                            </p:cNvSpPr>
                                                            <p:nvPr/>
                                                          </p:nvSpPr>
                                                          <p:spPr>
                                                            <a:xfrm rot="8203105">
                                                              <a:off x="345082" y="1120331"/>
                                                              <a:ext cx="124879" cy="1365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p>
                                                          </p:txBody>
                                                        </p:sp>
                                                        <p:sp>
                                                          <p:nvSpPr>
                                                            <p:cNvPr id="3281" name="TextBox 8">
                                                              <a:extLst>
                                                                <a:ext uri="{FF2B5EF4-FFF2-40B4-BE49-F238E27FC236}">
                                                                  <a16:creationId xmlns:a16="http://schemas.microsoft.com/office/drawing/2014/main" id="{F62AF07F-977D-4414-ABBC-B0387F9A1C72}"/>
                                                                </a:ext>
                                                              </a:extLst>
                                                            </p:cNvPr>
                                                            <p:cNvSpPr txBox="1">
                                                              <a:spLocks noChangeArrowheads="1"/>
                                                            </p:cNvSpPr>
                                                            <p:nvPr/>
                                                          </p:nvSpPr>
                                                          <p:spPr bwMode="auto">
                                                            <a:xfrm>
                                                              <a:off x="482947" y="982431"/>
                                                              <a:ext cx="465406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hlinkClick r:id="rId54" tooltip="BOCES"/>
                                                                </a:rPr>
                                                                <a:t>Board of Cooperative Education Services/SCDN/BOCES</a:t>
                                                              </a:r>
                                                              <a:r>
                                                                <a:rPr lang="en-US" altLang="en-US" sz="1400" dirty="0"/>
                                                                <a:t> </a:t>
                                                              </a:r>
                                                            </a:p>
                                                          </p:txBody>
                                                        </p:sp>
                                                      </p:grpSp>
                                                      <p:sp>
                                                        <p:nvSpPr>
                                                          <p:cNvPr id="3279" name="TextBox 55">
                                                            <a:extLst>
                                                              <a:ext uri="{FF2B5EF4-FFF2-40B4-BE49-F238E27FC236}">
                                                                <a16:creationId xmlns:a16="http://schemas.microsoft.com/office/drawing/2014/main" id="{CCEAC084-7497-439A-AB3B-F8BA692E72AA}"/>
                                                              </a:ext>
                                                            </a:extLst>
                                                          </p:cNvPr>
                                                          <p:cNvSpPr txBox="1">
                                                            <a:spLocks noChangeArrowheads="1"/>
                                                          </p:cNvSpPr>
                                                          <p:nvPr/>
                                                        </p:nvSpPr>
                                                        <p:spPr bwMode="auto">
                                                          <a:xfrm>
                                                            <a:off x="548089" y="1197657"/>
                                                            <a:ext cx="578876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dirty="0"/>
                                                              <a:t>The 37 BOCES regions are colored in different shades on the map with pins linking to the website. </a:t>
                                                            </a:r>
                                                          </a:p>
                                                        </p:txBody>
                                                      </p:sp>
                                                    </p:grpSp>
                                                    <p:sp>
                                                      <p:nvSpPr>
                                                        <p:cNvPr id="59" name="Teardrop 58">
                                                          <a:extLst>
                                                            <a:ext uri="{FF2B5EF4-FFF2-40B4-BE49-F238E27FC236}">
                                                              <a16:creationId xmlns:a16="http://schemas.microsoft.com/office/drawing/2014/main" id="{2403CB40-6CED-485F-8A0C-02FF8B00D64A}"/>
                                                            </a:ext>
                                                          </a:extLst>
                                                        </p:cNvPr>
                                                        <p:cNvSpPr/>
                                                        <p:nvPr/>
                                                      </p:nvSpPr>
                                                      <p:spPr>
                                                        <a:xfrm rot="8203105">
                                                          <a:off x="362381" y="1722840"/>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221" name="TextBox 59">
                                                          <a:extLst>
                                                            <a:ext uri="{FF2B5EF4-FFF2-40B4-BE49-F238E27FC236}">
                                                              <a16:creationId xmlns:a16="http://schemas.microsoft.com/office/drawing/2014/main" id="{DF9DC485-D399-41FE-9753-4F07D90B061D}"/>
                                                            </a:ext>
                                                          </a:extLst>
                                                        </p:cNvPr>
                                                        <p:cNvSpPr txBox="1">
                                                          <a:spLocks noChangeArrowheads="1"/>
                                                        </p:cNvSpPr>
                                                        <p:nvPr/>
                                                      </p:nvSpPr>
                                                      <p:spPr bwMode="auto">
                                                        <a:xfrm>
                                                          <a:off x="558042" y="1638382"/>
                                                          <a:ext cx="249356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hlinkClick r:id="rId55" tooltip="New York State Teacher Centers"/>
                                                            </a:rPr>
                                                            <a:t>New York State Teacher Centers</a:t>
                                                          </a:r>
                                                          <a:endParaRPr lang="en-US" altLang="en-US" sz="1400" dirty="0"/>
                                                        </a:p>
                                                      </p:txBody>
                                                    </p:sp>
                                                    <p:sp>
                                                      <p:nvSpPr>
                                                        <p:cNvPr id="63" name="Teardrop 62">
                                                          <a:extLst>
                                                            <a:ext uri="{FF2B5EF4-FFF2-40B4-BE49-F238E27FC236}">
                                                              <a16:creationId xmlns:a16="http://schemas.microsoft.com/office/drawing/2014/main" id="{65B7315C-9CBD-4C9E-AA3D-B182F8658504}"/>
                                                            </a:ext>
                                                          </a:extLst>
                                                        </p:cNvPr>
                                                        <p:cNvSpPr/>
                                                        <p:nvPr/>
                                                      </p:nvSpPr>
                                                      <p:spPr>
                                                        <a:xfrm rot="8203105">
                                                          <a:off x="370697" y="2012419"/>
                                                          <a:ext cx="146059" cy="136519"/>
                                                        </a:xfrm>
                                                        <a:prstGeom prst="teardrop">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23" name="TextBox 63">
                                                          <a:extLst>
                                                            <a:ext uri="{FF2B5EF4-FFF2-40B4-BE49-F238E27FC236}">
                                                              <a16:creationId xmlns:a16="http://schemas.microsoft.com/office/drawing/2014/main" id="{12E93DB0-BEF0-46FC-B482-21B0DE762F78}"/>
                                                            </a:ext>
                                                          </a:extLst>
                                                        </p:cNvPr>
                                                        <p:cNvSpPr txBox="1">
                                                          <a:spLocks noChangeArrowheads="1"/>
                                                        </p:cNvSpPr>
                                                        <p:nvPr/>
                                                      </p:nvSpPr>
                                                      <p:spPr bwMode="auto">
                                                        <a:xfrm>
                                                          <a:off x="544102" y="1948866"/>
                                                          <a:ext cx="318709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hlinkClick r:id="rId56" tooltip="New York State Master Teacher Program"/>
                                                            </a:rPr>
                                                            <a:t>New York State Master Teacher Program</a:t>
                                                          </a:r>
                                                          <a:endParaRPr lang="en-US" altLang="en-US" sz="1400" dirty="0"/>
                                                        </a:p>
                                                      </p:txBody>
                                                    </p:sp>
                                                    <p:grpSp>
                                                      <p:nvGrpSpPr>
                                                        <p:cNvPr id="3224" name="Group 69">
                                                          <a:extLst>
                                                            <a:ext uri="{FF2B5EF4-FFF2-40B4-BE49-F238E27FC236}">
                                                              <a16:creationId xmlns:a16="http://schemas.microsoft.com/office/drawing/2014/main" id="{162F047C-AD1B-4D7D-AE72-BE659AD71C8C}"/>
                                                            </a:ext>
                                                          </a:extLst>
                                                        </p:cNvPr>
                                                        <p:cNvGrpSpPr>
                                                          <a:grpSpLocks/>
                                                        </p:cNvGrpSpPr>
                                                        <p:nvPr/>
                                                      </p:nvGrpSpPr>
                                                      <p:grpSpPr bwMode="auto">
                                                        <a:xfrm>
                                                          <a:off x="375082" y="1522110"/>
                                                          <a:ext cx="6109922" cy="1196578"/>
                                                          <a:chOff x="375082" y="1522110"/>
                                                          <a:chExt cx="6109922" cy="1196578"/>
                                                        </a:xfrm>
                                                      </p:grpSpPr>
                                                      <p:sp>
                                                        <p:nvSpPr>
                                                          <p:cNvPr id="66" name="Teardrop 65">
                                                            <a:extLst>
                                                              <a:ext uri="{FF2B5EF4-FFF2-40B4-BE49-F238E27FC236}">
                                                                <a16:creationId xmlns:a16="http://schemas.microsoft.com/office/drawing/2014/main" id="{06BBE9BA-31AF-4CBB-AD42-CDF813971022}"/>
                                                              </a:ext>
                                                            </a:extLst>
                                                          </p:cNvPr>
                                                          <p:cNvSpPr/>
                                                          <p:nvPr/>
                                                        </p:nvSpPr>
                                                        <p:spPr>
                                                          <a:xfrm rot="8203105">
                                                            <a:off x="375082" y="2582169"/>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275" name="TextBox 66">
                                                            <a:extLst>
                                                              <a:ext uri="{FF2B5EF4-FFF2-40B4-BE49-F238E27FC236}">
                                                                <a16:creationId xmlns:a16="http://schemas.microsoft.com/office/drawing/2014/main" id="{8D7E66F5-7FB0-463E-A6F7-D031429DB429}"/>
                                                              </a:ext>
                                                            </a:extLst>
                                                          </p:cNvPr>
                                                          <p:cNvSpPr txBox="1">
                                                            <a:spLocks noChangeArrowheads="1"/>
                                                          </p:cNvSpPr>
                                                          <p:nvPr/>
                                                        </p:nvSpPr>
                                                        <p:spPr bwMode="auto">
                                                          <a:xfrm>
                                                            <a:off x="573204" y="1522110"/>
                                                            <a:ext cx="534793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dirty="0"/>
                                                              <a:t>The 16 STANYS sections are outlined in red. Each region links to a section website/contact.</a:t>
                                                            </a:r>
                                                          </a:p>
                                                        </p:txBody>
                                                      </p:sp>
                                                      <p:sp>
                                                        <p:nvSpPr>
                                                          <p:cNvPr id="3276" name="TextBox 67">
                                                            <a:extLst>
                                                              <a:ext uri="{FF2B5EF4-FFF2-40B4-BE49-F238E27FC236}">
                                                                <a16:creationId xmlns:a16="http://schemas.microsoft.com/office/drawing/2014/main" id="{35DC8E55-19C0-43F3-BEAD-5F19BFB18F5D}"/>
                                                              </a:ext>
                                                            </a:extLst>
                                                          </p:cNvPr>
                                                          <p:cNvSpPr txBox="1">
                                                            <a:spLocks noChangeArrowheads="1"/>
                                                          </p:cNvSpPr>
                                                          <p:nvPr/>
                                                        </p:nvSpPr>
                                                        <p:spPr bwMode="auto">
                                                          <a:xfrm>
                                                            <a:off x="566680" y="1831868"/>
                                                            <a:ext cx="591832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dirty="0"/>
                                                              <a:t>Pins mark and link to centers that indicated science standard support as a 2017-2018 focus area.</a:t>
                                                            </a:r>
                                                          </a:p>
                                                        </p:txBody>
                                                      </p:sp>
                                                      <p:sp>
                                                        <p:nvSpPr>
                                                          <p:cNvPr id="3277" name="TextBox 68">
                                                            <a:extLst>
                                                              <a:ext uri="{FF2B5EF4-FFF2-40B4-BE49-F238E27FC236}">
                                                                <a16:creationId xmlns:a16="http://schemas.microsoft.com/office/drawing/2014/main" id="{1B0DDC0D-A091-43A8-9B96-AA43B2365564}"/>
                                                              </a:ext>
                                                            </a:extLst>
                                                          </p:cNvPr>
                                                          <p:cNvSpPr txBox="1">
                                                            <a:spLocks noChangeArrowheads="1"/>
                                                          </p:cNvSpPr>
                                                          <p:nvPr/>
                                                        </p:nvSpPr>
                                                        <p:spPr bwMode="auto">
                                                          <a:xfrm>
                                                            <a:off x="564103" y="2155650"/>
                                                            <a:ext cx="303386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dirty="0"/>
                                                              <a:t>Pins mark the location and link to regional </a:t>
                                                            </a:r>
                                                          </a:p>
                                                          <a:p>
                                                            <a:pPr eaLnBrk="1" hangingPunct="1"/>
                                                            <a:r>
                                                              <a:rPr lang="en-US" altLang="en-US" sz="1100" dirty="0"/>
                                                              <a:t>websites/contacts.</a:t>
                                                            </a:r>
                                                          </a:p>
                                                        </p:txBody>
                                                      </p:sp>
                                                    </p:grpSp>
                                                    <p:sp>
                                                      <p:nvSpPr>
                                                        <p:cNvPr id="3225" name="TextBox 71">
                                                          <a:extLst>
                                                            <a:ext uri="{FF2B5EF4-FFF2-40B4-BE49-F238E27FC236}">
                                                              <a16:creationId xmlns:a16="http://schemas.microsoft.com/office/drawing/2014/main" id="{FBF775E5-8776-4B8A-A79B-67FBD7E08A37}"/>
                                                            </a:ext>
                                                          </a:extLst>
                                                        </p:cNvPr>
                                                        <p:cNvSpPr txBox="1">
                                                          <a:spLocks noChangeArrowheads="1"/>
                                                        </p:cNvSpPr>
                                                        <p:nvPr/>
                                                      </p:nvSpPr>
                                                      <p:spPr bwMode="auto">
                                                        <a:xfrm>
                                                          <a:off x="549606" y="2452923"/>
                                                          <a:ext cx="315513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hlinkClick r:id="rId57" tooltip="New York State Parks, Recreation + Historic Preservation"/>
                                                            </a:rPr>
                                                            <a:t>Parks, Recreation + Historic Preservation</a:t>
                                                          </a:r>
                                                          <a:endParaRPr lang="en-US" altLang="en-US" sz="1400" dirty="0"/>
                                                        </a:p>
                                                      </p:txBody>
                                                    </p:sp>
                                                    <p:sp>
                                                      <p:nvSpPr>
                                                        <p:cNvPr id="3226" name="TextBox 72">
                                                          <a:extLst>
                                                            <a:ext uri="{FF2B5EF4-FFF2-40B4-BE49-F238E27FC236}">
                                                              <a16:creationId xmlns:a16="http://schemas.microsoft.com/office/drawing/2014/main" id="{60418AD6-1F3F-49DF-881D-89AA08321C03}"/>
                                                            </a:ext>
                                                          </a:extLst>
                                                        </p:cNvPr>
                                                        <p:cNvSpPr txBox="1">
                                                          <a:spLocks noChangeArrowheads="1"/>
                                                        </p:cNvSpPr>
                                                        <p:nvPr/>
                                                      </p:nvSpPr>
                                                      <p:spPr bwMode="auto">
                                                        <a:xfrm>
                                                          <a:off x="572010" y="2642134"/>
                                                          <a:ext cx="299340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dirty="0"/>
                                                            <a:t>Pins mark the locations and link to websites for the New York State Nature Centers.</a:t>
                                                          </a:r>
                                                        </a:p>
                                                      </p:txBody>
                                                    </p:sp>
                                                    <p:sp>
                                                      <p:nvSpPr>
                                                        <p:cNvPr id="3227" name="TextBox 73">
                                                          <a:extLst>
                                                            <a:ext uri="{FF2B5EF4-FFF2-40B4-BE49-F238E27FC236}">
                                                              <a16:creationId xmlns:a16="http://schemas.microsoft.com/office/drawing/2014/main" id="{3890A8EF-79AF-42D5-9895-2AFFABB444AE}"/>
                                                            </a:ext>
                                                          </a:extLst>
                                                        </p:cNvPr>
                                                        <p:cNvSpPr txBox="1">
                                                          <a:spLocks noChangeArrowheads="1"/>
                                                        </p:cNvSpPr>
                                                        <p:nvPr/>
                                                      </p:nvSpPr>
                                                      <p:spPr bwMode="auto">
                                                        <a:xfrm>
                                                          <a:off x="550262" y="4661104"/>
                                                          <a:ext cx="703102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hlinkClick r:id="rId58" tooltip="New York State Department of Environmental Conservation"/>
                                                            </a:rPr>
                                                            <a:t>New York State Department of Environmental Conservation; Environmental Education Centers</a:t>
                                                          </a:r>
                                                          <a:endParaRPr lang="en-US" altLang="en-US" sz="1400" dirty="0"/>
                                                        </a:p>
                                                      </p:txBody>
                                                    </p:sp>
                                                    <p:sp>
                                                      <p:nvSpPr>
                                                        <p:cNvPr id="75" name="Teardrop 74">
                                                          <a:extLst>
                                                            <a:ext uri="{FF2B5EF4-FFF2-40B4-BE49-F238E27FC236}">
                                                              <a16:creationId xmlns:a16="http://schemas.microsoft.com/office/drawing/2014/main" id="{1B1B07F7-D0E8-4F64-9A20-5CD27E3FDE7B}"/>
                                                            </a:ext>
                                                          </a:extLst>
                                                        </p:cNvPr>
                                                        <p:cNvSpPr/>
                                                        <p:nvPr/>
                                                      </p:nvSpPr>
                                                      <p:spPr>
                                                        <a:xfrm rot="8203105">
                                                          <a:off x="378257" y="4759000"/>
                                                          <a:ext cx="146059" cy="136519"/>
                                                        </a:xfrm>
                                                        <a:prstGeom prst="teardrop">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0" name="Rectangle 99">
                                                          <a:hlinkClick r:id="rId49" tooltip="North Central STANYS section"/>
                                                          <a:extLst>
                                                            <a:ext uri="{FF2B5EF4-FFF2-40B4-BE49-F238E27FC236}">
                                                              <a16:creationId xmlns:a16="http://schemas.microsoft.com/office/drawing/2014/main" id="{0F44F507-9F60-48D4-8AA2-8A0B3CC2A98F}"/>
                                                            </a:ext>
                                                          </a:extLst>
                                                        </p:cNvPr>
                                                        <p:cNvSpPr/>
                                                        <p:nvPr/>
                                                      </p:nvSpPr>
                                                      <p:spPr>
                                                        <a:xfrm>
                                                          <a:off x="7657382" y="645690"/>
                                                          <a:ext cx="519143" cy="15239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 name="Freeform: Shape 102">
                                                          <a:hlinkClick r:id="rId59" tooltip="Eastern STANYS Section"/>
                                                          <a:extLst>
                                                            <a:ext uri="{FF2B5EF4-FFF2-40B4-BE49-F238E27FC236}">
                                                              <a16:creationId xmlns:a16="http://schemas.microsoft.com/office/drawing/2014/main" id="{F17084B5-562B-4CDB-81BD-A21FD42CB546}"/>
                                                            </a:ext>
                                                          </a:extLst>
                                                        </p:cNvPr>
                                                        <p:cNvSpPr/>
                                                        <p:nvPr/>
                                                      </p:nvSpPr>
                                                      <p:spPr>
                                                        <a:xfrm>
                                                          <a:off x="8919520" y="3079216"/>
                                                          <a:ext cx="1395497" cy="1315977"/>
                                                        </a:xfrm>
                                                        <a:custGeom>
                                                          <a:avLst/>
                                                          <a:gdLst>
                                                            <a:gd name="connsiteX0" fmla="*/ 0 w 1395663"/>
                                                            <a:gd name="connsiteY0" fmla="*/ 0 h 1315453"/>
                                                            <a:gd name="connsiteX1" fmla="*/ 946484 w 1395663"/>
                                                            <a:gd name="connsiteY1" fmla="*/ 481263 h 1315453"/>
                                                            <a:gd name="connsiteX2" fmla="*/ 1026694 w 1395663"/>
                                                            <a:gd name="connsiteY2" fmla="*/ 786063 h 1315453"/>
                                                            <a:gd name="connsiteX3" fmla="*/ 1395663 w 1395663"/>
                                                            <a:gd name="connsiteY3" fmla="*/ 850232 h 1315453"/>
                                                            <a:gd name="connsiteX4" fmla="*/ 1235242 w 1395663"/>
                                                            <a:gd name="connsiteY4" fmla="*/ 1315453 h 1315453"/>
                                                            <a:gd name="connsiteX5" fmla="*/ 753978 w 1395663"/>
                                                            <a:gd name="connsiteY5" fmla="*/ 1042737 h 1315453"/>
                                                            <a:gd name="connsiteX6" fmla="*/ 320842 w 1395663"/>
                                                            <a:gd name="connsiteY6" fmla="*/ 1042737 h 1315453"/>
                                                            <a:gd name="connsiteX7" fmla="*/ 0 w 1395663"/>
                                                            <a:gd name="connsiteY7" fmla="*/ 0 h 1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95663" h="1315453">
                                                              <a:moveTo>
                                                                <a:pt x="0" y="0"/>
                                                              </a:moveTo>
                                                              <a:lnTo>
                                                                <a:pt x="946484" y="481263"/>
                                                              </a:lnTo>
                                                              <a:lnTo>
                                                                <a:pt x="1026694" y="786063"/>
                                                              </a:lnTo>
                                                              <a:lnTo>
                                                                <a:pt x="1395663" y="850232"/>
                                                              </a:lnTo>
                                                              <a:lnTo>
                                                                <a:pt x="1235242" y="1315453"/>
                                                              </a:lnTo>
                                                              <a:lnTo>
                                                                <a:pt x="753978" y="1042737"/>
                                                              </a:lnTo>
                                                              <a:lnTo>
                                                                <a:pt x="320842" y="1042737"/>
                                                              </a:lnTo>
                                                              <a:lnTo>
                                                                <a:pt x="0"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4" name="Freeform: Shape 103">
                                                          <a:hlinkClick r:id="rId59" tooltip="Eastern STANYS Section"/>
                                                          <a:extLst>
                                                            <a:ext uri="{FF2B5EF4-FFF2-40B4-BE49-F238E27FC236}">
                                                              <a16:creationId xmlns:a16="http://schemas.microsoft.com/office/drawing/2014/main" id="{6FDF9075-FD85-4A5E-98AA-E8896AFD0812}"/>
                                                            </a:ext>
                                                          </a:extLst>
                                                        </p:cNvPr>
                                                        <p:cNvSpPr/>
                                                        <p:nvPr/>
                                                      </p:nvSpPr>
                                                      <p:spPr>
                                                        <a:xfrm>
                                                          <a:off x="8775050" y="1571160"/>
                                                          <a:ext cx="1636810" cy="2070005"/>
                                                        </a:xfrm>
                                                        <a:custGeom>
                                                          <a:avLst/>
                                                          <a:gdLst>
                                                            <a:gd name="connsiteX0" fmla="*/ 0 w 1636294"/>
                                                            <a:gd name="connsiteY0" fmla="*/ 16042 h 2069432"/>
                                                            <a:gd name="connsiteX1" fmla="*/ 481263 w 1636294"/>
                                                            <a:gd name="connsiteY1" fmla="*/ 0 h 2069432"/>
                                                            <a:gd name="connsiteX2" fmla="*/ 449179 w 1636294"/>
                                                            <a:gd name="connsiteY2" fmla="*/ 320842 h 2069432"/>
                                                            <a:gd name="connsiteX3" fmla="*/ 850231 w 1636294"/>
                                                            <a:gd name="connsiteY3" fmla="*/ 529390 h 2069432"/>
                                                            <a:gd name="connsiteX4" fmla="*/ 1540042 w 1636294"/>
                                                            <a:gd name="connsiteY4" fmla="*/ 417095 h 2069432"/>
                                                            <a:gd name="connsiteX5" fmla="*/ 1540042 w 1636294"/>
                                                            <a:gd name="connsiteY5" fmla="*/ 898358 h 2069432"/>
                                                            <a:gd name="connsiteX6" fmla="*/ 1219200 w 1636294"/>
                                                            <a:gd name="connsiteY6" fmla="*/ 898358 h 2069432"/>
                                                            <a:gd name="connsiteX7" fmla="*/ 1267326 w 1636294"/>
                                                            <a:gd name="connsiteY7" fmla="*/ 1267327 h 2069432"/>
                                                            <a:gd name="connsiteX8" fmla="*/ 1459831 w 1636294"/>
                                                            <a:gd name="connsiteY8" fmla="*/ 1251285 h 2069432"/>
                                                            <a:gd name="connsiteX9" fmla="*/ 1636294 w 1636294"/>
                                                            <a:gd name="connsiteY9" fmla="*/ 898358 h 2069432"/>
                                                            <a:gd name="connsiteX10" fmla="*/ 1604210 w 1636294"/>
                                                            <a:gd name="connsiteY10" fmla="*/ 2069432 h 2069432"/>
                                                            <a:gd name="connsiteX11" fmla="*/ 1235242 w 1636294"/>
                                                            <a:gd name="connsiteY11" fmla="*/ 1604211 h 2069432"/>
                                                            <a:gd name="connsiteX12" fmla="*/ 497305 w 1636294"/>
                                                            <a:gd name="connsiteY12" fmla="*/ 1251285 h 2069432"/>
                                                            <a:gd name="connsiteX13" fmla="*/ 352926 w 1636294"/>
                                                            <a:gd name="connsiteY13" fmla="*/ 1459832 h 2069432"/>
                                                            <a:gd name="connsiteX14" fmla="*/ 160421 w 1636294"/>
                                                            <a:gd name="connsiteY14" fmla="*/ 1283369 h 2069432"/>
                                                            <a:gd name="connsiteX15" fmla="*/ 0 w 1636294"/>
                                                            <a:gd name="connsiteY15" fmla="*/ 16042 h 2069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36294" h="2069432">
                                                              <a:moveTo>
                                                                <a:pt x="0" y="16042"/>
                                                              </a:moveTo>
                                                              <a:lnTo>
                                                                <a:pt x="481263" y="0"/>
                                                              </a:lnTo>
                                                              <a:lnTo>
                                                                <a:pt x="449179" y="320842"/>
                                                              </a:lnTo>
                                                              <a:lnTo>
                                                                <a:pt x="850231" y="529390"/>
                                                              </a:lnTo>
                                                              <a:lnTo>
                                                                <a:pt x="1540042" y="417095"/>
                                                              </a:lnTo>
                                                              <a:lnTo>
                                                                <a:pt x="1540042" y="898358"/>
                                                              </a:lnTo>
                                                              <a:lnTo>
                                                                <a:pt x="1219200" y="898358"/>
                                                              </a:lnTo>
                                                              <a:lnTo>
                                                                <a:pt x="1267326" y="1267327"/>
                                                              </a:lnTo>
                                                              <a:lnTo>
                                                                <a:pt x="1459831" y="1251285"/>
                                                              </a:lnTo>
                                                              <a:lnTo>
                                                                <a:pt x="1636294" y="898358"/>
                                                              </a:lnTo>
                                                              <a:lnTo>
                                                                <a:pt x="1604210" y="2069432"/>
                                                              </a:lnTo>
                                                              <a:lnTo>
                                                                <a:pt x="1235242" y="1604211"/>
                                                              </a:lnTo>
                                                              <a:lnTo>
                                                                <a:pt x="497305" y="1251285"/>
                                                              </a:lnTo>
                                                              <a:lnTo>
                                                                <a:pt x="352926" y="1459832"/>
                                                              </a:lnTo>
                                                              <a:lnTo>
                                                                <a:pt x="160421" y="1283369"/>
                                                              </a:lnTo>
                                                              <a:lnTo>
                                                                <a:pt x="0" y="16042"/>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5" name="Teardrop 104">
                                                          <a:hlinkClick r:id="rId60" tooltip="Capital Region Master Teacher Cohort"/>
                                                          <a:extLst>
                                                            <a:ext uri="{FF2B5EF4-FFF2-40B4-BE49-F238E27FC236}">
                                                              <a16:creationId xmlns:a16="http://schemas.microsoft.com/office/drawing/2014/main" id="{FE7B17E9-EE71-4486-BC31-AEF3F4CAB480}"/>
                                                            </a:ext>
                                                          </a:extLst>
                                                        </p:cNvPr>
                                                        <p:cNvSpPr/>
                                                        <p:nvPr/>
                                                      </p:nvSpPr>
                                                      <p:spPr>
                                                        <a:xfrm rot="6297810">
                                                          <a:off x="9731584" y="3354628"/>
                                                          <a:ext cx="147630" cy="136533"/>
                                                        </a:xfrm>
                                                        <a:prstGeom prst="teardrop">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6" name="Teardrop 105">
                                                          <a:hlinkClick r:id="rId61" tooltip="Mid-Hudson Master Teacher Cohort"/>
                                                          <a:extLst>
                                                            <a:ext uri="{FF2B5EF4-FFF2-40B4-BE49-F238E27FC236}">
                                                              <a16:creationId xmlns:a16="http://schemas.microsoft.com/office/drawing/2014/main" id="{B1BD1015-6B81-46D7-971E-E9562C274D5A}"/>
                                                            </a:ext>
                                                          </a:extLst>
                                                        </p:cNvPr>
                                                        <p:cNvSpPr/>
                                                        <p:nvPr/>
                                                      </p:nvSpPr>
                                                      <p:spPr>
                                                        <a:xfrm rot="6955128">
                                                          <a:off x="9395808" y="4812679"/>
                                                          <a:ext cx="146043" cy="136533"/>
                                                        </a:xfrm>
                                                        <a:prstGeom prst="teardrop">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7" name="Freeform: Shape 106">
                                                          <a:hlinkClick r:id="rId49" tooltip="Southeastern STANYS Section"/>
                                                          <a:extLst>
                                                            <a:ext uri="{FF2B5EF4-FFF2-40B4-BE49-F238E27FC236}">
                                                              <a16:creationId xmlns:a16="http://schemas.microsoft.com/office/drawing/2014/main" id="{DD6929A1-0E55-434B-B6B7-D77A47CBBF4E}"/>
                                                            </a:ext>
                                                          </a:extLst>
                                                        </p:cNvPr>
                                                        <p:cNvSpPr/>
                                                        <p:nvPr/>
                                                      </p:nvSpPr>
                                                      <p:spPr>
                                                        <a:xfrm>
                                                          <a:off x="8438479" y="4315822"/>
                                                          <a:ext cx="1747942" cy="1363601"/>
                                                        </a:xfrm>
                                                        <a:custGeom>
                                                          <a:avLst/>
                                                          <a:gdLst>
                                                            <a:gd name="connsiteX0" fmla="*/ 1748590 w 1748590"/>
                                                            <a:gd name="connsiteY0" fmla="*/ 224590 h 1363579"/>
                                                            <a:gd name="connsiteX1" fmla="*/ 1652337 w 1748590"/>
                                                            <a:gd name="connsiteY1" fmla="*/ 962527 h 1363579"/>
                                                            <a:gd name="connsiteX2" fmla="*/ 1171074 w 1748590"/>
                                                            <a:gd name="connsiteY2" fmla="*/ 1074821 h 1363579"/>
                                                            <a:gd name="connsiteX3" fmla="*/ 978569 w 1748590"/>
                                                            <a:gd name="connsiteY3" fmla="*/ 1363579 h 1363579"/>
                                                            <a:gd name="connsiteX4" fmla="*/ 657727 w 1748590"/>
                                                            <a:gd name="connsiteY4" fmla="*/ 1219200 h 1363579"/>
                                                            <a:gd name="connsiteX5" fmla="*/ 946485 w 1748590"/>
                                                            <a:gd name="connsiteY5" fmla="*/ 978569 h 1363579"/>
                                                            <a:gd name="connsiteX6" fmla="*/ 1251285 w 1748590"/>
                                                            <a:gd name="connsiteY6" fmla="*/ 561474 h 1363579"/>
                                                            <a:gd name="connsiteX7" fmla="*/ 1443790 w 1748590"/>
                                                            <a:gd name="connsiteY7" fmla="*/ 625642 h 1363579"/>
                                                            <a:gd name="connsiteX8" fmla="*/ 1572127 w 1748590"/>
                                                            <a:gd name="connsiteY8" fmla="*/ 288758 h 1363579"/>
                                                            <a:gd name="connsiteX9" fmla="*/ 978569 w 1748590"/>
                                                            <a:gd name="connsiteY9" fmla="*/ 320842 h 1363579"/>
                                                            <a:gd name="connsiteX10" fmla="*/ 657727 w 1748590"/>
                                                            <a:gd name="connsiteY10" fmla="*/ 882316 h 1363579"/>
                                                            <a:gd name="connsiteX11" fmla="*/ 368969 w 1748590"/>
                                                            <a:gd name="connsiteY11" fmla="*/ 673769 h 1363579"/>
                                                            <a:gd name="connsiteX12" fmla="*/ 481264 w 1748590"/>
                                                            <a:gd name="connsiteY12" fmla="*/ 320842 h 1363579"/>
                                                            <a:gd name="connsiteX13" fmla="*/ 240632 w 1748590"/>
                                                            <a:gd name="connsiteY13" fmla="*/ 256674 h 1363579"/>
                                                            <a:gd name="connsiteX14" fmla="*/ 144379 w 1748590"/>
                                                            <a:gd name="connsiteY14" fmla="*/ 497306 h 1363579"/>
                                                            <a:gd name="connsiteX15" fmla="*/ 721895 w 1748590"/>
                                                            <a:gd name="connsiteY15" fmla="*/ 1251285 h 1363579"/>
                                                            <a:gd name="connsiteX16" fmla="*/ 0 w 1748590"/>
                                                            <a:gd name="connsiteY16" fmla="*/ 657727 h 1363579"/>
                                                            <a:gd name="connsiteX17" fmla="*/ 48127 w 1748590"/>
                                                            <a:gd name="connsiteY17" fmla="*/ 320842 h 1363579"/>
                                                            <a:gd name="connsiteX18" fmla="*/ 625642 w 1748590"/>
                                                            <a:gd name="connsiteY18" fmla="*/ 0 h 1363579"/>
                                                            <a:gd name="connsiteX19" fmla="*/ 1203158 w 1748590"/>
                                                            <a:gd name="connsiteY19" fmla="*/ 112295 h 1363579"/>
                                                            <a:gd name="connsiteX20" fmla="*/ 1748590 w 1748590"/>
                                                            <a:gd name="connsiteY20" fmla="*/ 224590 h 1363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748590" h="1363579">
                                                              <a:moveTo>
                                                                <a:pt x="1748590" y="224590"/>
                                                              </a:moveTo>
                                                              <a:lnTo>
                                                                <a:pt x="1652337" y="962527"/>
                                                              </a:lnTo>
                                                              <a:lnTo>
                                                                <a:pt x="1171074" y="1074821"/>
                                                              </a:lnTo>
                                                              <a:lnTo>
                                                                <a:pt x="978569" y="1363579"/>
                                                              </a:lnTo>
                                                              <a:lnTo>
                                                                <a:pt x="657727" y="1219200"/>
                                                              </a:lnTo>
                                                              <a:lnTo>
                                                                <a:pt x="946485" y="978569"/>
                                                              </a:lnTo>
                                                              <a:lnTo>
                                                                <a:pt x="1251285" y="561474"/>
                                                              </a:lnTo>
                                                              <a:lnTo>
                                                                <a:pt x="1443790" y="625642"/>
                                                              </a:lnTo>
                                                              <a:lnTo>
                                                                <a:pt x="1572127" y="288758"/>
                                                              </a:lnTo>
                                                              <a:lnTo>
                                                                <a:pt x="978569" y="320842"/>
                                                              </a:lnTo>
                                                              <a:lnTo>
                                                                <a:pt x="657727" y="882316"/>
                                                              </a:lnTo>
                                                              <a:lnTo>
                                                                <a:pt x="368969" y="673769"/>
                                                              </a:lnTo>
                                                              <a:lnTo>
                                                                <a:pt x="481264" y="320842"/>
                                                              </a:lnTo>
                                                              <a:lnTo>
                                                                <a:pt x="240632" y="256674"/>
                                                              </a:lnTo>
                                                              <a:lnTo>
                                                                <a:pt x="144379" y="497306"/>
                                                              </a:lnTo>
                                                              <a:lnTo>
                                                                <a:pt x="721895" y="1251285"/>
                                                              </a:lnTo>
                                                              <a:lnTo>
                                                                <a:pt x="0" y="657727"/>
                                                              </a:lnTo>
                                                              <a:lnTo>
                                                                <a:pt x="48127" y="320842"/>
                                                              </a:lnTo>
                                                              <a:lnTo>
                                                                <a:pt x="625642" y="0"/>
                                                              </a:lnTo>
                                                              <a:lnTo>
                                                                <a:pt x="1203158" y="112295"/>
                                                              </a:lnTo>
                                                              <a:lnTo>
                                                                <a:pt x="1748590" y="22459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8" name="Freeform: Shape 107">
                                                          <a:hlinkClick r:id="rId62" tooltip="Westchester STANYS Section"/>
                                                          <a:extLst>
                                                            <a:ext uri="{FF2B5EF4-FFF2-40B4-BE49-F238E27FC236}">
                                                              <a16:creationId xmlns:a16="http://schemas.microsoft.com/office/drawing/2014/main" id="{17809E9C-5E85-4BCE-ABE5-D8A274CEFB42}"/>
                                                            </a:ext>
                                                          </a:extLst>
                                                        </p:cNvPr>
                                                        <p:cNvSpPr/>
                                                        <p:nvPr/>
                                                      </p:nvSpPr>
                                                      <p:spPr>
                                                        <a:xfrm>
                                                          <a:off x="9737132" y="5438133"/>
                                                          <a:ext cx="546133" cy="593698"/>
                                                        </a:xfrm>
                                                        <a:custGeom>
                                                          <a:avLst/>
                                                          <a:gdLst>
                                                            <a:gd name="connsiteX0" fmla="*/ 401053 w 545431"/>
                                                            <a:gd name="connsiteY0" fmla="*/ 0 h 593558"/>
                                                            <a:gd name="connsiteX1" fmla="*/ 0 w 545431"/>
                                                            <a:gd name="connsiteY1" fmla="*/ 417094 h 593558"/>
                                                            <a:gd name="connsiteX2" fmla="*/ 96253 w 545431"/>
                                                            <a:gd name="connsiteY2" fmla="*/ 577515 h 593558"/>
                                                            <a:gd name="connsiteX3" fmla="*/ 176463 w 545431"/>
                                                            <a:gd name="connsiteY3" fmla="*/ 593558 h 593558"/>
                                                            <a:gd name="connsiteX4" fmla="*/ 192505 w 545431"/>
                                                            <a:gd name="connsiteY4" fmla="*/ 529389 h 593558"/>
                                                            <a:gd name="connsiteX5" fmla="*/ 160421 w 545431"/>
                                                            <a:gd name="connsiteY5" fmla="*/ 368968 h 593558"/>
                                                            <a:gd name="connsiteX6" fmla="*/ 208547 w 545431"/>
                                                            <a:gd name="connsiteY6" fmla="*/ 208547 h 593558"/>
                                                            <a:gd name="connsiteX7" fmla="*/ 449179 w 545431"/>
                                                            <a:gd name="connsiteY7" fmla="*/ 208547 h 593558"/>
                                                            <a:gd name="connsiteX8" fmla="*/ 545431 w 545431"/>
                                                            <a:gd name="connsiteY8" fmla="*/ 96252 h 593558"/>
                                                            <a:gd name="connsiteX9" fmla="*/ 401053 w 545431"/>
                                                            <a:gd name="connsiteY9" fmla="*/ 0 h 593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5431" h="593558">
                                                              <a:moveTo>
                                                                <a:pt x="401053" y="0"/>
                                                              </a:moveTo>
                                                              <a:lnTo>
                                                                <a:pt x="0" y="417094"/>
                                                              </a:lnTo>
                                                              <a:lnTo>
                                                                <a:pt x="96253" y="577515"/>
                                                              </a:lnTo>
                                                              <a:lnTo>
                                                                <a:pt x="176463" y="593558"/>
                                                              </a:lnTo>
                                                              <a:lnTo>
                                                                <a:pt x="192505" y="529389"/>
                                                              </a:lnTo>
                                                              <a:lnTo>
                                                                <a:pt x="160421" y="368968"/>
                                                              </a:lnTo>
                                                              <a:lnTo>
                                                                <a:pt x="208547" y="208547"/>
                                                              </a:lnTo>
                                                              <a:lnTo>
                                                                <a:pt x="449179" y="208547"/>
                                                              </a:lnTo>
                                                              <a:lnTo>
                                                                <a:pt x="545431" y="96252"/>
                                                              </a:lnTo>
                                                              <a:lnTo>
                                                                <a:pt x="401053"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9" name="Oval 108">
                                                          <a:hlinkClick r:id="rId49" tooltip="New York City STANYS Section"/>
                                                          <a:extLst>
                                                            <a:ext uri="{FF2B5EF4-FFF2-40B4-BE49-F238E27FC236}">
                                                              <a16:creationId xmlns:a16="http://schemas.microsoft.com/office/drawing/2014/main" id="{DB371C95-BA6E-48A0-8FED-4ABCEB971862}"/>
                                                            </a:ext>
                                                          </a:extLst>
                                                        </p:cNvPr>
                                                        <p:cNvSpPr/>
                                                        <p:nvPr/>
                                                      </p:nvSpPr>
                                                      <p:spPr>
                                                        <a:xfrm>
                                                          <a:off x="9359285" y="6257246"/>
                                                          <a:ext cx="504855" cy="36828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0" name="Freeform: Shape 109">
                                                          <a:hlinkClick r:id="rId49" tooltip="Nassau STANYS Section"/>
                                                          <a:extLst>
                                                            <a:ext uri="{FF2B5EF4-FFF2-40B4-BE49-F238E27FC236}">
                                                              <a16:creationId xmlns:a16="http://schemas.microsoft.com/office/drawing/2014/main" id="{5D30F848-13BE-4753-BF76-E59A414ED112}"/>
                                                            </a:ext>
                                                          </a:extLst>
                                                        </p:cNvPr>
                                                        <p:cNvSpPr/>
                                                        <p:nvPr/>
                                                      </p:nvSpPr>
                                                      <p:spPr>
                                                        <a:xfrm>
                                                          <a:off x="10026075" y="6177874"/>
                                                          <a:ext cx="266716" cy="233351"/>
                                                        </a:xfrm>
                                                        <a:custGeom>
                                                          <a:avLst/>
                                                          <a:gdLst>
                                                            <a:gd name="connsiteX0" fmla="*/ 106326 w 265814"/>
                                                            <a:gd name="connsiteY0" fmla="*/ 148856 h 233917"/>
                                                            <a:gd name="connsiteX1" fmla="*/ 10633 w 265814"/>
                                                            <a:gd name="connsiteY1" fmla="*/ 42531 h 233917"/>
                                                            <a:gd name="connsiteX2" fmla="*/ 0 w 265814"/>
                                                            <a:gd name="connsiteY2" fmla="*/ 233917 h 233917"/>
                                                            <a:gd name="connsiteX3" fmla="*/ 265814 w 265814"/>
                                                            <a:gd name="connsiteY3" fmla="*/ 212651 h 233917"/>
                                                            <a:gd name="connsiteX4" fmla="*/ 244549 w 265814"/>
                                                            <a:gd name="connsiteY4" fmla="*/ 0 h 233917"/>
                                                            <a:gd name="connsiteX5" fmla="*/ 106326 w 265814"/>
                                                            <a:gd name="connsiteY5" fmla="*/ 148856 h 233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5814" h="233917">
                                                              <a:moveTo>
                                                                <a:pt x="106326" y="148856"/>
                                                              </a:moveTo>
                                                              <a:lnTo>
                                                                <a:pt x="10633" y="42531"/>
                                                              </a:lnTo>
                                                              <a:lnTo>
                                                                <a:pt x="0" y="233917"/>
                                                              </a:lnTo>
                                                              <a:lnTo>
                                                                <a:pt x="265814" y="212651"/>
                                                              </a:lnTo>
                                                              <a:lnTo>
                                                                <a:pt x="244549" y="0"/>
                                                              </a:lnTo>
                                                              <a:lnTo>
                                                                <a:pt x="106326" y="148856"/>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1" name="Teardrop 110">
                                                          <a:hlinkClick r:id="rId63" tooltip="Stonybrook Master Teacher Cohort"/>
                                                          <a:extLst>
                                                            <a:ext uri="{FF2B5EF4-FFF2-40B4-BE49-F238E27FC236}">
                                                              <a16:creationId xmlns:a16="http://schemas.microsoft.com/office/drawing/2014/main" id="{A3B3BBD9-F00C-4E59-855B-FAE3470F7F8D}"/>
                                                            </a:ext>
                                                          </a:extLst>
                                                        </p:cNvPr>
                                                        <p:cNvSpPr>
                                                          <a:spLocks noChangeAspect="1"/>
                                                        </p:cNvSpPr>
                                                        <p:nvPr/>
                                                      </p:nvSpPr>
                                                      <p:spPr>
                                                        <a:xfrm rot="8054744">
                                                          <a:off x="10866090" y="5843010"/>
                                                          <a:ext cx="146043" cy="128595"/>
                                                        </a:xfrm>
                                                        <a:prstGeom prst="teardrop">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3" name="Teardrop 112">
                                                          <a:hlinkClick r:id="rId64" tooltip="Mohawk Valley Master Teacher Cohort"/>
                                                          <a:extLst>
                                                            <a:ext uri="{FF2B5EF4-FFF2-40B4-BE49-F238E27FC236}">
                                                              <a16:creationId xmlns:a16="http://schemas.microsoft.com/office/drawing/2014/main" id="{2BE3B433-6183-4A3A-8582-D00F0029CA90}"/>
                                                            </a:ext>
                                                          </a:extLst>
                                                        </p:cNvPr>
                                                        <p:cNvSpPr/>
                                                        <p:nvPr/>
                                                      </p:nvSpPr>
                                                      <p:spPr>
                                                        <a:xfrm rot="7807141">
                                                          <a:off x="8282108" y="3700686"/>
                                                          <a:ext cx="138106" cy="146059"/>
                                                        </a:xfrm>
                                                        <a:prstGeom prst="teardrop">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4" name="Teardrop 113">
                                                          <a:hlinkClick r:id="rId64" tooltip="Central New York Master Teacher Cohort"/>
                                                          <a:extLst>
                                                            <a:ext uri="{FF2B5EF4-FFF2-40B4-BE49-F238E27FC236}">
                                                              <a16:creationId xmlns:a16="http://schemas.microsoft.com/office/drawing/2014/main" id="{D38418BB-A8D1-4208-911D-C1E13520962C}"/>
                                                            </a:ext>
                                                          </a:extLst>
                                                        </p:cNvPr>
                                                        <p:cNvSpPr/>
                                                        <p:nvPr/>
                                                      </p:nvSpPr>
                                                      <p:spPr>
                                                        <a:xfrm rot="8187753">
                                                          <a:off x="7177929" y="3428450"/>
                                                          <a:ext cx="146059" cy="138106"/>
                                                        </a:xfrm>
                                                        <a:prstGeom prst="teardrop">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5" name="Freeform: Shape 114">
                                                          <a:hlinkClick r:id="rId49" tooltip="Catskill Leatherstocking STANYS Region"/>
                                                          <a:extLst>
                                                            <a:ext uri="{FF2B5EF4-FFF2-40B4-BE49-F238E27FC236}">
                                                              <a16:creationId xmlns:a16="http://schemas.microsoft.com/office/drawing/2014/main" id="{31E32037-C7BA-442A-B4DB-89C8F3A65FC4}"/>
                                                            </a:ext>
                                                          </a:extLst>
                                                        </p:cNvPr>
                                                        <p:cNvSpPr/>
                                                        <p:nvPr/>
                                                      </p:nvSpPr>
                                                      <p:spPr>
                                                        <a:xfrm>
                                                          <a:off x="7863770" y="3822132"/>
                                                          <a:ext cx="1204984" cy="627033"/>
                                                        </a:xfrm>
                                                        <a:custGeom>
                                                          <a:avLst/>
                                                          <a:gdLst>
                                                            <a:gd name="connsiteX0" fmla="*/ 212651 w 1477926"/>
                                                            <a:gd name="connsiteY0" fmla="*/ 170121 h 1350335"/>
                                                            <a:gd name="connsiteX1" fmla="*/ 244549 w 1477926"/>
                                                            <a:gd name="connsiteY1" fmla="*/ 457200 h 1350335"/>
                                                            <a:gd name="connsiteX2" fmla="*/ 520996 w 1477926"/>
                                                            <a:gd name="connsiteY2" fmla="*/ 457200 h 1350335"/>
                                                            <a:gd name="connsiteX3" fmla="*/ 542261 w 1477926"/>
                                                            <a:gd name="connsiteY3" fmla="*/ 191386 h 1350335"/>
                                                            <a:gd name="connsiteX4" fmla="*/ 871870 w 1477926"/>
                                                            <a:gd name="connsiteY4" fmla="*/ 0 h 1350335"/>
                                                            <a:gd name="connsiteX5" fmla="*/ 1073889 w 1477926"/>
                                                            <a:gd name="connsiteY5" fmla="*/ 116958 h 1350335"/>
                                                            <a:gd name="connsiteX6" fmla="*/ 1158949 w 1477926"/>
                                                            <a:gd name="connsiteY6" fmla="*/ 63795 h 1350335"/>
                                                            <a:gd name="connsiteX7" fmla="*/ 1286540 w 1477926"/>
                                                            <a:gd name="connsiteY7" fmla="*/ 276446 h 1350335"/>
                                                            <a:gd name="connsiteX8" fmla="*/ 1212112 w 1477926"/>
                                                            <a:gd name="connsiteY8" fmla="*/ 478465 h 1350335"/>
                                                            <a:gd name="connsiteX9" fmla="*/ 1350335 w 1477926"/>
                                                            <a:gd name="connsiteY9" fmla="*/ 765544 h 1350335"/>
                                                            <a:gd name="connsiteX10" fmla="*/ 1477926 w 1477926"/>
                                                            <a:gd name="connsiteY10" fmla="*/ 701749 h 1350335"/>
                                                            <a:gd name="connsiteX11" fmla="*/ 1477926 w 1477926"/>
                                                            <a:gd name="connsiteY11" fmla="*/ 871870 h 1350335"/>
                                                            <a:gd name="connsiteX12" fmla="*/ 680484 w 1477926"/>
                                                            <a:gd name="connsiteY12" fmla="*/ 1350335 h 1350335"/>
                                                            <a:gd name="connsiteX13" fmla="*/ 563526 w 1477926"/>
                                                            <a:gd name="connsiteY13" fmla="*/ 1137684 h 1350335"/>
                                                            <a:gd name="connsiteX14" fmla="*/ 520996 w 1477926"/>
                                                            <a:gd name="connsiteY14" fmla="*/ 797442 h 1350335"/>
                                                            <a:gd name="connsiteX15" fmla="*/ 31898 w 1477926"/>
                                                            <a:gd name="connsiteY15" fmla="*/ 765544 h 1350335"/>
                                                            <a:gd name="connsiteX16" fmla="*/ 0 w 1477926"/>
                                                            <a:gd name="connsiteY16" fmla="*/ 202019 h 1350335"/>
                                                            <a:gd name="connsiteX17" fmla="*/ 212651 w 1477926"/>
                                                            <a:gd name="connsiteY17" fmla="*/ 170121 h 1350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7926" h="1350335">
                                                              <a:moveTo>
                                                                <a:pt x="212651" y="170121"/>
                                                              </a:moveTo>
                                                              <a:lnTo>
                                                                <a:pt x="244549" y="457200"/>
                                                              </a:lnTo>
                                                              <a:lnTo>
                                                                <a:pt x="520996" y="457200"/>
                                                              </a:lnTo>
                                                              <a:lnTo>
                                                                <a:pt x="542261" y="191386"/>
                                                              </a:lnTo>
                                                              <a:lnTo>
                                                                <a:pt x="871870" y="0"/>
                                                              </a:lnTo>
                                                              <a:lnTo>
                                                                <a:pt x="1073889" y="116958"/>
                                                              </a:lnTo>
                                                              <a:lnTo>
                                                                <a:pt x="1158949" y="63795"/>
                                                              </a:lnTo>
                                                              <a:lnTo>
                                                                <a:pt x="1286540" y="276446"/>
                                                              </a:lnTo>
                                                              <a:lnTo>
                                                                <a:pt x="1212112" y="478465"/>
                                                              </a:lnTo>
                                                              <a:lnTo>
                                                                <a:pt x="1350335" y="765544"/>
                                                              </a:lnTo>
                                                              <a:lnTo>
                                                                <a:pt x="1477926" y="701749"/>
                                                              </a:lnTo>
                                                              <a:lnTo>
                                                                <a:pt x="1477926" y="871870"/>
                                                              </a:lnTo>
                                                              <a:lnTo>
                                                                <a:pt x="680484" y="1350335"/>
                                                              </a:lnTo>
                                                              <a:lnTo>
                                                                <a:pt x="563526" y="1137684"/>
                                                              </a:lnTo>
                                                              <a:lnTo>
                                                                <a:pt x="520996" y="797442"/>
                                                              </a:lnTo>
                                                              <a:lnTo>
                                                                <a:pt x="31898" y="765544"/>
                                                              </a:lnTo>
                                                              <a:lnTo>
                                                                <a:pt x="0" y="202019"/>
                                                              </a:lnTo>
                                                              <a:lnTo>
                                                                <a:pt x="212651" y="170121"/>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6" name="Freeform: Shape 115">
                                                          <a:hlinkClick r:id="rId49" tooltip="Mohawk Valley STANYS Region"/>
                                                          <a:extLst>
                                                            <a:ext uri="{FF2B5EF4-FFF2-40B4-BE49-F238E27FC236}">
                                                              <a16:creationId xmlns:a16="http://schemas.microsoft.com/office/drawing/2014/main" id="{B963170B-9B8D-4555-819D-D599EA78B606}"/>
                                                            </a:ext>
                                                          </a:extLst>
                                                        </p:cNvPr>
                                                        <p:cNvSpPr/>
                                                        <p:nvPr/>
                                                      </p:nvSpPr>
                                                      <p:spPr>
                                                        <a:xfrm>
                                                          <a:off x="7528787" y="1556873"/>
                                                          <a:ext cx="1211336" cy="1792206"/>
                                                        </a:xfrm>
                                                        <a:custGeom>
                                                          <a:avLst/>
                                                          <a:gdLst>
                                                            <a:gd name="connsiteX0" fmla="*/ 861237 w 1212112"/>
                                                            <a:gd name="connsiteY0" fmla="*/ 5713 h 1791983"/>
                                                            <a:gd name="connsiteX1" fmla="*/ 861237 w 1212112"/>
                                                            <a:gd name="connsiteY1" fmla="*/ 5713 h 1791983"/>
                                                            <a:gd name="connsiteX2" fmla="*/ 967563 w 1212112"/>
                                                            <a:gd name="connsiteY2" fmla="*/ 37611 h 1791983"/>
                                                            <a:gd name="connsiteX3" fmla="*/ 1010093 w 1212112"/>
                                                            <a:gd name="connsiteY3" fmla="*/ 48243 h 1791983"/>
                                                            <a:gd name="connsiteX4" fmla="*/ 1073889 w 1212112"/>
                                                            <a:gd name="connsiteY4" fmla="*/ 69508 h 1791983"/>
                                                            <a:gd name="connsiteX5" fmla="*/ 1095154 w 1212112"/>
                                                            <a:gd name="connsiteY5" fmla="*/ 314057 h 1791983"/>
                                                            <a:gd name="connsiteX6" fmla="*/ 1105786 w 1212112"/>
                                                            <a:gd name="connsiteY6" fmla="*/ 345955 h 1791983"/>
                                                            <a:gd name="connsiteX7" fmla="*/ 1116419 w 1212112"/>
                                                            <a:gd name="connsiteY7" fmla="*/ 473546 h 1791983"/>
                                                            <a:gd name="connsiteX8" fmla="*/ 1127051 w 1212112"/>
                                                            <a:gd name="connsiteY8" fmla="*/ 547974 h 1791983"/>
                                                            <a:gd name="connsiteX9" fmla="*/ 1137684 w 1212112"/>
                                                            <a:gd name="connsiteY9" fmla="*/ 611769 h 1791983"/>
                                                            <a:gd name="connsiteX10" fmla="*/ 1137684 w 1212112"/>
                                                            <a:gd name="connsiteY10" fmla="*/ 749992 h 1791983"/>
                                                            <a:gd name="connsiteX11" fmla="*/ 1041991 w 1212112"/>
                                                            <a:gd name="connsiteY11" fmla="*/ 973276 h 1791983"/>
                                                            <a:gd name="connsiteX12" fmla="*/ 1212112 w 1212112"/>
                                                            <a:gd name="connsiteY12" fmla="*/ 1154029 h 1791983"/>
                                                            <a:gd name="connsiteX13" fmla="*/ 1158949 w 1212112"/>
                                                            <a:gd name="connsiteY13" fmla="*/ 1345415 h 1791983"/>
                                                            <a:gd name="connsiteX14" fmla="*/ 978196 w 1212112"/>
                                                            <a:gd name="connsiteY14" fmla="*/ 1270987 h 1791983"/>
                                                            <a:gd name="connsiteX15" fmla="*/ 829340 w 1212112"/>
                                                            <a:gd name="connsiteY15" fmla="*/ 1504904 h 1791983"/>
                                                            <a:gd name="connsiteX16" fmla="*/ 563526 w 1212112"/>
                                                            <a:gd name="connsiteY16" fmla="*/ 1717555 h 1791983"/>
                                                            <a:gd name="connsiteX17" fmla="*/ 53163 w 1212112"/>
                                                            <a:gd name="connsiteY17" fmla="*/ 1791983 h 1791983"/>
                                                            <a:gd name="connsiteX18" fmla="*/ 0 w 1212112"/>
                                                            <a:gd name="connsiteY18" fmla="*/ 1334783 h 1791983"/>
                                                            <a:gd name="connsiteX19" fmla="*/ 85061 w 1212112"/>
                                                            <a:gd name="connsiteY19" fmla="*/ 845685 h 1791983"/>
                                                            <a:gd name="connsiteX20" fmla="*/ 414670 w 1212112"/>
                                                            <a:gd name="connsiteY20" fmla="*/ 909480 h 1791983"/>
                                                            <a:gd name="connsiteX21" fmla="*/ 255182 w 1212112"/>
                                                            <a:gd name="connsiteY21" fmla="*/ 1047704 h 1791983"/>
                                                            <a:gd name="connsiteX22" fmla="*/ 159489 w 1212112"/>
                                                            <a:gd name="connsiteY22" fmla="*/ 1270987 h 1791983"/>
                                                            <a:gd name="connsiteX23" fmla="*/ 308344 w 1212112"/>
                                                            <a:gd name="connsiteY23" fmla="*/ 1387946 h 1791983"/>
                                                            <a:gd name="connsiteX24" fmla="*/ 648586 w 1212112"/>
                                                            <a:gd name="connsiteY24" fmla="*/ 1228457 h 1791983"/>
                                                            <a:gd name="connsiteX25" fmla="*/ 829340 w 1212112"/>
                                                            <a:gd name="connsiteY25" fmla="*/ 994541 h 1791983"/>
                                                            <a:gd name="connsiteX26" fmla="*/ 861237 w 1212112"/>
                                                            <a:gd name="connsiteY26" fmla="*/ 5713 h 1791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12112" h="1791983">
                                                              <a:moveTo>
                                                                <a:pt x="861237" y="5713"/>
                                                              </a:moveTo>
                                                              <a:lnTo>
                                                                <a:pt x="861237" y="5713"/>
                                                              </a:lnTo>
                                                              <a:lnTo>
                                                                <a:pt x="967563" y="37611"/>
                                                              </a:lnTo>
                                                              <a:cubicBezTo>
                                                                <a:pt x="981614" y="41625"/>
                                                                <a:pt x="996096" y="44044"/>
                                                                <a:pt x="1010093" y="48243"/>
                                                              </a:cubicBezTo>
                                                              <a:cubicBezTo>
                                                                <a:pt x="1031563" y="54684"/>
                                                                <a:pt x="1073889" y="69508"/>
                                                                <a:pt x="1073889" y="69508"/>
                                                              </a:cubicBezTo>
                                                              <a:cubicBezTo>
                                                                <a:pt x="1105246" y="-87283"/>
                                                                <a:pt x="1077000" y="32667"/>
                                                                <a:pt x="1095154" y="314057"/>
                                                              </a:cubicBezTo>
                                                              <a:cubicBezTo>
                                                                <a:pt x="1095876" y="325241"/>
                                                                <a:pt x="1102242" y="335322"/>
                                                                <a:pt x="1105786" y="345955"/>
                                                              </a:cubicBezTo>
                                                              <a:cubicBezTo>
                                                                <a:pt x="1109330" y="388485"/>
                                                                <a:pt x="1111951" y="431103"/>
                                                                <a:pt x="1116419" y="473546"/>
                                                              </a:cubicBezTo>
                                                              <a:cubicBezTo>
                                                                <a:pt x="1119043" y="498469"/>
                                                                <a:pt x="1123240" y="523204"/>
                                                                <a:pt x="1127051" y="547974"/>
                                                              </a:cubicBezTo>
                                                              <a:cubicBezTo>
                                                                <a:pt x="1130329" y="569282"/>
                                                                <a:pt x="1136551" y="590240"/>
                                                                <a:pt x="1137684" y="611769"/>
                                                              </a:cubicBezTo>
                                                              <a:cubicBezTo>
                                                                <a:pt x="1140106" y="657780"/>
                                                                <a:pt x="1137684" y="703918"/>
                                                                <a:pt x="1137684" y="749992"/>
                                                              </a:cubicBezTo>
                                                              <a:lnTo>
                                                                <a:pt x="1041991" y="973276"/>
                                                              </a:lnTo>
                                                              <a:lnTo>
                                                                <a:pt x="1212112" y="1154029"/>
                                                              </a:lnTo>
                                                              <a:lnTo>
                                                                <a:pt x="1158949" y="1345415"/>
                                                              </a:lnTo>
                                                              <a:lnTo>
                                                                <a:pt x="978196" y="1270987"/>
                                                              </a:lnTo>
                                                              <a:lnTo>
                                                                <a:pt x="829340" y="1504904"/>
                                                              </a:lnTo>
                                                              <a:lnTo>
                                                                <a:pt x="563526" y="1717555"/>
                                                              </a:lnTo>
                                                              <a:lnTo>
                                                                <a:pt x="53163" y="1791983"/>
                                                              </a:lnTo>
                                                              <a:lnTo>
                                                                <a:pt x="0" y="1334783"/>
                                                              </a:lnTo>
                                                              <a:lnTo>
                                                                <a:pt x="85061" y="845685"/>
                                                              </a:lnTo>
                                                              <a:lnTo>
                                                                <a:pt x="414670" y="909480"/>
                                                              </a:lnTo>
                                                              <a:lnTo>
                                                                <a:pt x="255182" y="1047704"/>
                                                              </a:lnTo>
                                                              <a:lnTo>
                                                                <a:pt x="159489" y="1270987"/>
                                                              </a:lnTo>
                                                              <a:lnTo>
                                                                <a:pt x="308344" y="1387946"/>
                                                              </a:lnTo>
                                                              <a:lnTo>
                                                                <a:pt x="648586" y="1228457"/>
                                                              </a:lnTo>
                                                              <a:lnTo>
                                                                <a:pt x="829340" y="994541"/>
                                                              </a:lnTo>
                                                              <a:lnTo>
                                                                <a:pt x="861237" y="5713"/>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7" name="Freeform: Shape 116">
                                                          <a:hlinkClick r:id="rId49" tooltip="Central STANYS Region"/>
                                                          <a:extLst>
                                                            <a:ext uri="{FF2B5EF4-FFF2-40B4-BE49-F238E27FC236}">
                                                              <a16:creationId xmlns:a16="http://schemas.microsoft.com/office/drawing/2014/main" id="{35EBC7F4-3031-4F6B-BD6E-DC2342CCB9F9}"/>
                                                            </a:ext>
                                                          </a:extLst>
                                                        </p:cNvPr>
                                                        <p:cNvSpPr/>
                                                        <p:nvPr/>
                                                      </p:nvSpPr>
                                                      <p:spPr>
                                                        <a:xfrm>
                                                          <a:off x="6539715" y="2095011"/>
                                                          <a:ext cx="998597" cy="1414397"/>
                                                        </a:xfrm>
                                                        <a:custGeom>
                                                          <a:avLst/>
                                                          <a:gdLst>
                                                            <a:gd name="connsiteX0" fmla="*/ 372140 w 999461"/>
                                                            <a:gd name="connsiteY0" fmla="*/ 170121 h 1414130"/>
                                                            <a:gd name="connsiteX1" fmla="*/ 446568 w 999461"/>
                                                            <a:gd name="connsiteY1" fmla="*/ 414670 h 1414130"/>
                                                            <a:gd name="connsiteX2" fmla="*/ 637954 w 999461"/>
                                                            <a:gd name="connsiteY2" fmla="*/ 361507 h 1414130"/>
                                                            <a:gd name="connsiteX3" fmla="*/ 701749 w 999461"/>
                                                            <a:gd name="connsiteY3" fmla="*/ 212651 h 1414130"/>
                                                            <a:gd name="connsiteX4" fmla="*/ 606056 w 999461"/>
                                                            <a:gd name="connsiteY4" fmla="*/ 21265 h 1414130"/>
                                                            <a:gd name="connsiteX5" fmla="*/ 999461 w 999461"/>
                                                            <a:gd name="connsiteY5" fmla="*/ 0 h 1414130"/>
                                                            <a:gd name="connsiteX6" fmla="*/ 882503 w 999461"/>
                                                            <a:gd name="connsiteY6" fmla="*/ 574158 h 1414130"/>
                                                            <a:gd name="connsiteX7" fmla="*/ 616689 w 999461"/>
                                                            <a:gd name="connsiteY7" fmla="*/ 552893 h 1414130"/>
                                                            <a:gd name="connsiteX8" fmla="*/ 489098 w 999461"/>
                                                            <a:gd name="connsiteY8" fmla="*/ 733646 h 1414130"/>
                                                            <a:gd name="connsiteX9" fmla="*/ 659219 w 999461"/>
                                                            <a:gd name="connsiteY9" fmla="*/ 882502 h 1414130"/>
                                                            <a:gd name="connsiteX10" fmla="*/ 797442 w 999461"/>
                                                            <a:gd name="connsiteY10" fmla="*/ 925033 h 1414130"/>
                                                            <a:gd name="connsiteX11" fmla="*/ 808075 w 999461"/>
                                                            <a:gd name="connsiteY11" fmla="*/ 1180214 h 1414130"/>
                                                            <a:gd name="connsiteX12" fmla="*/ 372140 w 999461"/>
                                                            <a:gd name="connsiteY12" fmla="*/ 1201479 h 1414130"/>
                                                            <a:gd name="connsiteX13" fmla="*/ 361507 w 999461"/>
                                                            <a:gd name="connsiteY13" fmla="*/ 1414130 h 1414130"/>
                                                            <a:gd name="connsiteX14" fmla="*/ 63796 w 999461"/>
                                                            <a:gd name="connsiteY14" fmla="*/ 1392865 h 1414130"/>
                                                            <a:gd name="connsiteX15" fmla="*/ 0 w 999461"/>
                                                            <a:gd name="connsiteY15" fmla="*/ 1212112 h 1414130"/>
                                                            <a:gd name="connsiteX16" fmla="*/ 10633 w 999461"/>
                                                            <a:gd name="connsiteY16" fmla="*/ 1127051 h 1414130"/>
                                                            <a:gd name="connsiteX17" fmla="*/ 265814 w 999461"/>
                                                            <a:gd name="connsiteY17" fmla="*/ 1116419 h 1414130"/>
                                                            <a:gd name="connsiteX18" fmla="*/ 202019 w 999461"/>
                                                            <a:gd name="connsiteY18" fmla="*/ 797442 h 1414130"/>
                                                            <a:gd name="connsiteX19" fmla="*/ 42530 w 999461"/>
                                                            <a:gd name="connsiteY19" fmla="*/ 765544 h 1414130"/>
                                                            <a:gd name="connsiteX20" fmla="*/ 21265 w 999461"/>
                                                            <a:gd name="connsiteY20" fmla="*/ 404037 h 1414130"/>
                                                            <a:gd name="connsiteX21" fmla="*/ 372140 w 999461"/>
                                                            <a:gd name="connsiteY21" fmla="*/ 170121 h 1414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9461" h="1414130">
                                                              <a:moveTo>
                                                                <a:pt x="372140" y="170121"/>
                                                              </a:moveTo>
                                                              <a:lnTo>
                                                                <a:pt x="446568" y="414670"/>
                                                              </a:lnTo>
                                                              <a:lnTo>
                                                                <a:pt x="637954" y="361507"/>
                                                              </a:lnTo>
                                                              <a:lnTo>
                                                                <a:pt x="701749" y="212651"/>
                                                              </a:lnTo>
                                                              <a:lnTo>
                                                                <a:pt x="606056" y="21265"/>
                                                              </a:lnTo>
                                                              <a:lnTo>
                                                                <a:pt x="999461" y="0"/>
                                                              </a:lnTo>
                                                              <a:lnTo>
                                                                <a:pt x="882503" y="574158"/>
                                                              </a:lnTo>
                                                              <a:lnTo>
                                                                <a:pt x="616689" y="552893"/>
                                                              </a:lnTo>
                                                              <a:lnTo>
                                                                <a:pt x="489098" y="733646"/>
                                                              </a:lnTo>
                                                              <a:lnTo>
                                                                <a:pt x="659219" y="882502"/>
                                                              </a:lnTo>
                                                              <a:lnTo>
                                                                <a:pt x="797442" y="925033"/>
                                                              </a:lnTo>
                                                              <a:lnTo>
                                                                <a:pt x="808075" y="1180214"/>
                                                              </a:lnTo>
                                                              <a:lnTo>
                                                                <a:pt x="372140" y="1201479"/>
                                                              </a:lnTo>
                                                              <a:lnTo>
                                                                <a:pt x="361507" y="1414130"/>
                                                              </a:lnTo>
                                                              <a:lnTo>
                                                                <a:pt x="63796" y="1392865"/>
                                                              </a:lnTo>
                                                              <a:lnTo>
                                                                <a:pt x="0" y="1212112"/>
                                                              </a:lnTo>
                                                              <a:lnTo>
                                                                <a:pt x="10633" y="1127051"/>
                                                              </a:lnTo>
                                                              <a:lnTo>
                                                                <a:pt x="265814" y="1116419"/>
                                                              </a:lnTo>
                                                              <a:lnTo>
                                                                <a:pt x="202019" y="797442"/>
                                                              </a:lnTo>
                                                              <a:lnTo>
                                                                <a:pt x="42530" y="765544"/>
                                                              </a:lnTo>
                                                              <a:lnTo>
                                                                <a:pt x="21265" y="404037"/>
                                                              </a:lnTo>
                                                              <a:lnTo>
                                                                <a:pt x="372140" y="170121"/>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8" name="Freeform: Shape 117">
                                                          <a:hlinkClick r:id="rId65" tooltip="Southern STANYS Section"/>
                                                          <a:extLst>
                                                            <a:ext uri="{FF2B5EF4-FFF2-40B4-BE49-F238E27FC236}">
                                                              <a16:creationId xmlns:a16="http://schemas.microsoft.com/office/drawing/2014/main" id="{043886C9-9FBB-4264-83C5-3B5FA49F0D03}"/>
                                                            </a:ext>
                                                          </a:extLst>
                                                        </p:cNvPr>
                                                        <p:cNvSpPr/>
                                                        <p:nvPr/>
                                                      </p:nvSpPr>
                                                      <p:spPr>
                                                        <a:xfrm>
                                                          <a:off x="5358544" y="3688788"/>
                                                          <a:ext cx="2063874" cy="744503"/>
                                                        </a:xfrm>
                                                        <a:custGeom>
                                                          <a:avLst/>
                                                          <a:gdLst>
                                                            <a:gd name="connsiteX0" fmla="*/ 1881963 w 2062717"/>
                                                            <a:gd name="connsiteY0" fmla="*/ 723014 h 744279"/>
                                                            <a:gd name="connsiteX1" fmla="*/ 1903228 w 2062717"/>
                                                            <a:gd name="connsiteY1" fmla="*/ 393404 h 744279"/>
                                                            <a:gd name="connsiteX2" fmla="*/ 2062717 w 2062717"/>
                                                            <a:gd name="connsiteY2" fmla="*/ 393404 h 744279"/>
                                                            <a:gd name="connsiteX3" fmla="*/ 2041451 w 2062717"/>
                                                            <a:gd name="connsiteY3" fmla="*/ 0 h 744279"/>
                                                            <a:gd name="connsiteX4" fmla="*/ 1573619 w 2062717"/>
                                                            <a:gd name="connsiteY4" fmla="*/ 31897 h 744279"/>
                                                            <a:gd name="connsiteX5" fmla="*/ 1477926 w 2062717"/>
                                                            <a:gd name="connsiteY5" fmla="*/ 212651 h 744279"/>
                                                            <a:gd name="connsiteX6" fmla="*/ 1360968 w 2062717"/>
                                                            <a:gd name="connsiteY6" fmla="*/ 212651 h 744279"/>
                                                            <a:gd name="connsiteX7" fmla="*/ 1169582 w 2062717"/>
                                                            <a:gd name="connsiteY7" fmla="*/ 85060 h 744279"/>
                                                            <a:gd name="connsiteX8" fmla="*/ 776177 w 2062717"/>
                                                            <a:gd name="connsiteY8" fmla="*/ 223283 h 744279"/>
                                                            <a:gd name="connsiteX9" fmla="*/ 563526 w 2062717"/>
                                                            <a:gd name="connsiteY9" fmla="*/ 116958 h 744279"/>
                                                            <a:gd name="connsiteX10" fmla="*/ 542261 w 2062717"/>
                                                            <a:gd name="connsiteY10" fmla="*/ 21265 h 744279"/>
                                                            <a:gd name="connsiteX11" fmla="*/ 21265 w 2062717"/>
                                                            <a:gd name="connsiteY11" fmla="*/ 42530 h 744279"/>
                                                            <a:gd name="connsiteX12" fmla="*/ 0 w 2062717"/>
                                                            <a:gd name="connsiteY12" fmla="*/ 723014 h 744279"/>
                                                            <a:gd name="connsiteX13" fmla="*/ 499731 w 2062717"/>
                                                            <a:gd name="connsiteY13" fmla="*/ 744279 h 744279"/>
                                                            <a:gd name="connsiteX14" fmla="*/ 520996 w 2062717"/>
                                                            <a:gd name="connsiteY14" fmla="*/ 382772 h 744279"/>
                                                            <a:gd name="connsiteX15" fmla="*/ 850605 w 2062717"/>
                                                            <a:gd name="connsiteY15" fmla="*/ 382772 h 744279"/>
                                                            <a:gd name="connsiteX16" fmla="*/ 861238 w 2062717"/>
                                                            <a:gd name="connsiteY16" fmla="*/ 723014 h 744279"/>
                                                            <a:gd name="connsiteX17" fmla="*/ 1881963 w 2062717"/>
                                                            <a:gd name="connsiteY17" fmla="*/ 723014 h 744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62717" h="744279">
                                                              <a:moveTo>
                                                                <a:pt x="1881963" y="723014"/>
                                                              </a:moveTo>
                                                              <a:lnTo>
                                                                <a:pt x="1903228" y="393404"/>
                                                              </a:lnTo>
                                                              <a:lnTo>
                                                                <a:pt x="2062717" y="393404"/>
                                                              </a:lnTo>
                                                              <a:lnTo>
                                                                <a:pt x="2041451" y="0"/>
                                                              </a:lnTo>
                                                              <a:lnTo>
                                                                <a:pt x="1573619" y="31897"/>
                                                              </a:lnTo>
                                                              <a:lnTo>
                                                                <a:pt x="1477926" y="212651"/>
                                                              </a:lnTo>
                                                              <a:lnTo>
                                                                <a:pt x="1360968" y="212651"/>
                                                              </a:lnTo>
                                                              <a:lnTo>
                                                                <a:pt x="1169582" y="85060"/>
                                                              </a:lnTo>
                                                              <a:lnTo>
                                                                <a:pt x="776177" y="223283"/>
                                                              </a:lnTo>
                                                              <a:lnTo>
                                                                <a:pt x="563526" y="116958"/>
                                                              </a:lnTo>
                                                              <a:lnTo>
                                                                <a:pt x="542261" y="21265"/>
                                                              </a:lnTo>
                                                              <a:lnTo>
                                                                <a:pt x="21265" y="42530"/>
                                                              </a:lnTo>
                                                              <a:lnTo>
                                                                <a:pt x="0" y="723014"/>
                                                              </a:lnTo>
                                                              <a:lnTo>
                                                                <a:pt x="499731" y="744279"/>
                                                              </a:lnTo>
                                                              <a:lnTo>
                                                                <a:pt x="520996" y="382772"/>
                                                              </a:lnTo>
                                                              <a:lnTo>
                                                                <a:pt x="850605" y="382772"/>
                                                              </a:lnTo>
                                                              <a:lnTo>
                                                                <a:pt x="861238" y="723014"/>
                                                              </a:lnTo>
                                                              <a:lnTo>
                                                                <a:pt x="1881963" y="723014"/>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9" name="Freeform: Shape 118">
                                                          <a:hlinkClick r:id="rId49" tooltip="Southwestern STANYS Section"/>
                                                          <a:extLst>
                                                            <a:ext uri="{FF2B5EF4-FFF2-40B4-BE49-F238E27FC236}">
                                                              <a16:creationId xmlns:a16="http://schemas.microsoft.com/office/drawing/2014/main" id="{8C0A3926-6DB5-43A2-94D6-EFEDC570962E}"/>
                                                            </a:ext>
                                                          </a:extLst>
                                                        </p:cNvPr>
                                                        <p:cNvSpPr/>
                                                        <p:nvPr/>
                                                      </p:nvSpPr>
                                                      <p:spPr>
                                                        <a:xfrm>
                                                          <a:off x="2991439" y="3657040"/>
                                                          <a:ext cx="2228984" cy="781014"/>
                                                        </a:xfrm>
                                                        <a:custGeom>
                                                          <a:avLst/>
                                                          <a:gdLst>
                                                            <a:gd name="connsiteX0" fmla="*/ 590550 w 2228850"/>
                                                            <a:gd name="connsiteY0" fmla="*/ 0 h 781050"/>
                                                            <a:gd name="connsiteX1" fmla="*/ 914400 w 2228850"/>
                                                            <a:gd name="connsiteY1" fmla="*/ 266700 h 781050"/>
                                                            <a:gd name="connsiteX2" fmla="*/ 2019300 w 2228850"/>
                                                            <a:gd name="connsiteY2" fmla="*/ 76200 h 781050"/>
                                                            <a:gd name="connsiteX3" fmla="*/ 2228850 w 2228850"/>
                                                            <a:gd name="connsiteY3" fmla="*/ 228600 h 781050"/>
                                                            <a:gd name="connsiteX4" fmla="*/ 2171700 w 2228850"/>
                                                            <a:gd name="connsiteY4" fmla="*/ 762000 h 781050"/>
                                                            <a:gd name="connsiteX5" fmla="*/ 1657350 w 2228850"/>
                                                            <a:gd name="connsiteY5" fmla="*/ 781050 h 781050"/>
                                                            <a:gd name="connsiteX6" fmla="*/ 1676400 w 2228850"/>
                                                            <a:gd name="connsiteY6" fmla="*/ 438150 h 781050"/>
                                                            <a:gd name="connsiteX7" fmla="*/ 1333500 w 2228850"/>
                                                            <a:gd name="connsiteY7" fmla="*/ 457200 h 781050"/>
                                                            <a:gd name="connsiteX8" fmla="*/ 1295400 w 2228850"/>
                                                            <a:gd name="connsiteY8" fmla="*/ 781050 h 781050"/>
                                                            <a:gd name="connsiteX9" fmla="*/ 0 w 2228850"/>
                                                            <a:gd name="connsiteY9" fmla="*/ 762000 h 781050"/>
                                                            <a:gd name="connsiteX10" fmla="*/ 0 w 2228850"/>
                                                            <a:gd name="connsiteY10" fmla="*/ 438150 h 781050"/>
                                                            <a:gd name="connsiteX11" fmla="*/ 590550 w 2228850"/>
                                                            <a:gd name="connsiteY11" fmla="*/ 0 h 781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28850" h="781050">
                                                              <a:moveTo>
                                                                <a:pt x="590550" y="0"/>
                                                              </a:moveTo>
                                                              <a:lnTo>
                                                                <a:pt x="914400" y="266700"/>
                                                              </a:lnTo>
                                                              <a:lnTo>
                                                                <a:pt x="2019300" y="76200"/>
                                                              </a:lnTo>
                                                              <a:lnTo>
                                                                <a:pt x="2228850" y="228600"/>
                                                              </a:lnTo>
                                                              <a:lnTo>
                                                                <a:pt x="2171700" y="762000"/>
                                                              </a:lnTo>
                                                              <a:lnTo>
                                                                <a:pt x="1657350" y="781050"/>
                                                              </a:lnTo>
                                                              <a:lnTo>
                                                                <a:pt x="1676400" y="438150"/>
                                                              </a:lnTo>
                                                              <a:lnTo>
                                                                <a:pt x="1333500" y="457200"/>
                                                              </a:lnTo>
                                                              <a:lnTo>
                                                                <a:pt x="1295400" y="781050"/>
                                                              </a:lnTo>
                                                              <a:lnTo>
                                                                <a:pt x="0" y="762000"/>
                                                              </a:lnTo>
                                                              <a:lnTo>
                                                                <a:pt x="0" y="438150"/>
                                                              </a:lnTo>
                                                              <a:lnTo>
                                                                <a:pt x="590550"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0" name="Teardrop 119">
                                                          <a:hlinkClick r:id="rId66" tooltip="Western NY Master Teacher Cohort"/>
                                                          <a:extLst>
                                                            <a:ext uri="{FF2B5EF4-FFF2-40B4-BE49-F238E27FC236}">
                                                              <a16:creationId xmlns:a16="http://schemas.microsoft.com/office/drawing/2014/main" id="{F7148F90-B5E7-491E-8A92-5FE9B4CA405E}"/>
                                                            </a:ext>
                                                          </a:extLst>
                                                        </p:cNvPr>
                                                        <p:cNvSpPr/>
                                                        <p:nvPr/>
                                                      </p:nvSpPr>
                                                      <p:spPr>
                                                        <a:xfrm rot="8203105">
                                                          <a:off x="3842390" y="2596638"/>
                                                          <a:ext cx="146059" cy="136519"/>
                                                        </a:xfrm>
                                                        <a:prstGeom prst="teardrop">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1" name="Freeform: Shape 120">
                                                          <a:hlinkClick r:id="rId49" tooltip="Northwester/Western STANYS Section"/>
                                                          <a:extLst>
                                                            <a:ext uri="{FF2B5EF4-FFF2-40B4-BE49-F238E27FC236}">
                                                              <a16:creationId xmlns:a16="http://schemas.microsoft.com/office/drawing/2014/main" id="{7D33ABA1-6532-40CF-BDC6-2CE88D6D5D3F}"/>
                                                            </a:ext>
                                                          </a:extLst>
                                                        </p:cNvPr>
                                                        <p:cNvSpPr/>
                                                        <p:nvPr/>
                                                      </p:nvSpPr>
                                                      <p:spPr>
                                                        <a:xfrm>
                                                          <a:off x="3791587" y="2456945"/>
                                                          <a:ext cx="1162120" cy="1333439"/>
                                                        </a:xfrm>
                                                        <a:custGeom>
                                                          <a:avLst/>
                                                          <a:gdLst>
                                                            <a:gd name="connsiteX0" fmla="*/ 152400 w 1162050"/>
                                                            <a:gd name="connsiteY0" fmla="*/ 133350 h 1333500"/>
                                                            <a:gd name="connsiteX1" fmla="*/ 723900 w 1162050"/>
                                                            <a:gd name="connsiteY1" fmla="*/ 0 h 1333500"/>
                                                            <a:gd name="connsiteX2" fmla="*/ 533400 w 1162050"/>
                                                            <a:gd name="connsiteY2" fmla="*/ 266700 h 1333500"/>
                                                            <a:gd name="connsiteX3" fmla="*/ 533400 w 1162050"/>
                                                            <a:gd name="connsiteY3" fmla="*/ 419100 h 1333500"/>
                                                            <a:gd name="connsiteX4" fmla="*/ 800100 w 1162050"/>
                                                            <a:gd name="connsiteY4" fmla="*/ 438150 h 1333500"/>
                                                            <a:gd name="connsiteX5" fmla="*/ 819150 w 1162050"/>
                                                            <a:gd name="connsiteY5" fmla="*/ 133350 h 1333500"/>
                                                            <a:gd name="connsiteX6" fmla="*/ 838200 w 1162050"/>
                                                            <a:gd name="connsiteY6" fmla="*/ 38100 h 1333500"/>
                                                            <a:gd name="connsiteX7" fmla="*/ 1104900 w 1162050"/>
                                                            <a:gd name="connsiteY7" fmla="*/ 38100 h 1333500"/>
                                                            <a:gd name="connsiteX8" fmla="*/ 1085850 w 1162050"/>
                                                            <a:gd name="connsiteY8" fmla="*/ 400050 h 1333500"/>
                                                            <a:gd name="connsiteX9" fmla="*/ 1009650 w 1162050"/>
                                                            <a:gd name="connsiteY9" fmla="*/ 552450 h 1333500"/>
                                                            <a:gd name="connsiteX10" fmla="*/ 1028700 w 1162050"/>
                                                            <a:gd name="connsiteY10" fmla="*/ 685800 h 1333500"/>
                                                            <a:gd name="connsiteX11" fmla="*/ 1009650 w 1162050"/>
                                                            <a:gd name="connsiteY11" fmla="*/ 685800 h 1333500"/>
                                                            <a:gd name="connsiteX12" fmla="*/ 1162050 w 1162050"/>
                                                            <a:gd name="connsiteY12" fmla="*/ 800100 h 1333500"/>
                                                            <a:gd name="connsiteX13" fmla="*/ 1028700 w 1162050"/>
                                                            <a:gd name="connsiteY13" fmla="*/ 1219200 h 1333500"/>
                                                            <a:gd name="connsiteX14" fmla="*/ 133350 w 1162050"/>
                                                            <a:gd name="connsiteY14" fmla="*/ 1333500 h 1333500"/>
                                                            <a:gd name="connsiteX15" fmla="*/ 0 w 1162050"/>
                                                            <a:gd name="connsiteY15" fmla="*/ 1162050 h 1333500"/>
                                                            <a:gd name="connsiteX16" fmla="*/ 152400 w 1162050"/>
                                                            <a:gd name="connsiteY16" fmla="*/ 1028700 h 1333500"/>
                                                            <a:gd name="connsiteX17" fmla="*/ 381000 w 1162050"/>
                                                            <a:gd name="connsiteY17" fmla="*/ 971550 h 1333500"/>
                                                            <a:gd name="connsiteX18" fmla="*/ 476250 w 1162050"/>
                                                            <a:gd name="connsiteY18" fmla="*/ 742950 h 1333500"/>
                                                            <a:gd name="connsiteX19" fmla="*/ 285750 w 1162050"/>
                                                            <a:gd name="connsiteY19" fmla="*/ 571500 h 1333500"/>
                                                            <a:gd name="connsiteX20" fmla="*/ 76200 w 1162050"/>
                                                            <a:gd name="connsiteY20" fmla="*/ 609600 h 1333500"/>
                                                            <a:gd name="connsiteX21" fmla="*/ 152400 w 1162050"/>
                                                            <a:gd name="connsiteY21" fmla="*/ 133350 h 133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62050" h="1333500">
                                                              <a:moveTo>
                                                                <a:pt x="152400" y="133350"/>
                                                              </a:moveTo>
                                                              <a:lnTo>
                                                                <a:pt x="723900" y="0"/>
                                                              </a:lnTo>
                                                              <a:lnTo>
                                                                <a:pt x="533400" y="266700"/>
                                                              </a:lnTo>
                                                              <a:lnTo>
                                                                <a:pt x="533400" y="419100"/>
                                                              </a:lnTo>
                                                              <a:lnTo>
                                                                <a:pt x="800100" y="438150"/>
                                                              </a:lnTo>
                                                              <a:lnTo>
                                                                <a:pt x="819150" y="133350"/>
                                                              </a:lnTo>
                                                              <a:lnTo>
                                                                <a:pt x="838200" y="38100"/>
                                                              </a:lnTo>
                                                              <a:lnTo>
                                                                <a:pt x="1104900" y="38100"/>
                                                              </a:lnTo>
                                                              <a:lnTo>
                                                                <a:pt x="1085850" y="400050"/>
                                                              </a:lnTo>
                                                              <a:lnTo>
                                                                <a:pt x="1009650" y="552450"/>
                                                              </a:lnTo>
                                                              <a:lnTo>
                                                                <a:pt x="1028700" y="685800"/>
                                                              </a:lnTo>
                                                              <a:lnTo>
                                                                <a:pt x="1009650" y="685800"/>
                                                              </a:lnTo>
                                                              <a:lnTo>
                                                                <a:pt x="1162050" y="800100"/>
                                                              </a:lnTo>
                                                              <a:lnTo>
                                                                <a:pt x="1028700" y="1219200"/>
                                                              </a:lnTo>
                                                              <a:lnTo>
                                                                <a:pt x="133350" y="1333500"/>
                                                              </a:lnTo>
                                                              <a:lnTo>
                                                                <a:pt x="0" y="1162050"/>
                                                              </a:lnTo>
                                                              <a:lnTo>
                                                                <a:pt x="152400" y="1028700"/>
                                                              </a:lnTo>
                                                              <a:lnTo>
                                                                <a:pt x="381000" y="971550"/>
                                                              </a:lnTo>
                                                              <a:lnTo>
                                                                <a:pt x="476250" y="742950"/>
                                                              </a:lnTo>
                                                              <a:lnTo>
                                                                <a:pt x="285750" y="571500"/>
                                                              </a:lnTo>
                                                              <a:lnTo>
                                                                <a:pt x="76200" y="609600"/>
                                                              </a:lnTo>
                                                              <a:lnTo>
                                                                <a:pt x="152400" y="13335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2" name="Freeform: Shape 121">
                                                          <a:hlinkClick r:id="rId67" tooltip="Central Western STANYS section"/>
                                                          <a:extLst>
                                                            <a:ext uri="{FF2B5EF4-FFF2-40B4-BE49-F238E27FC236}">
                                                              <a16:creationId xmlns:a16="http://schemas.microsoft.com/office/drawing/2014/main" id="{E7DDB455-F50E-48CE-93A9-6DA087C9F342}"/>
                                                            </a:ext>
                                                          </a:extLst>
                                                        </p:cNvPr>
                                                        <p:cNvSpPr/>
                                                        <p:nvPr/>
                                                      </p:nvSpPr>
                                                      <p:spPr>
                                                        <a:xfrm>
                                                          <a:off x="5068014" y="2590289"/>
                                                          <a:ext cx="1390734" cy="1066751"/>
                                                        </a:xfrm>
                                                        <a:custGeom>
                                                          <a:avLst/>
                                                          <a:gdLst>
                                                            <a:gd name="connsiteX0" fmla="*/ 133350 w 1390650"/>
                                                            <a:gd name="connsiteY0" fmla="*/ 266700 h 1066800"/>
                                                            <a:gd name="connsiteX1" fmla="*/ 647700 w 1390650"/>
                                                            <a:gd name="connsiteY1" fmla="*/ 400050 h 1066800"/>
                                                            <a:gd name="connsiteX2" fmla="*/ 704850 w 1390650"/>
                                                            <a:gd name="connsiteY2" fmla="*/ 19050 h 1066800"/>
                                                            <a:gd name="connsiteX3" fmla="*/ 971550 w 1390650"/>
                                                            <a:gd name="connsiteY3" fmla="*/ 19050 h 1066800"/>
                                                            <a:gd name="connsiteX4" fmla="*/ 857250 w 1390650"/>
                                                            <a:gd name="connsiteY4" fmla="*/ 457200 h 1066800"/>
                                                            <a:gd name="connsiteX5" fmla="*/ 990600 w 1390650"/>
                                                            <a:gd name="connsiteY5" fmla="*/ 571500 h 1066800"/>
                                                            <a:gd name="connsiteX6" fmla="*/ 1200150 w 1390650"/>
                                                            <a:gd name="connsiteY6" fmla="*/ 247650 h 1066800"/>
                                                            <a:gd name="connsiteX7" fmla="*/ 1162050 w 1390650"/>
                                                            <a:gd name="connsiteY7" fmla="*/ 19050 h 1066800"/>
                                                            <a:gd name="connsiteX8" fmla="*/ 1390650 w 1390650"/>
                                                            <a:gd name="connsiteY8" fmla="*/ 0 h 1066800"/>
                                                            <a:gd name="connsiteX9" fmla="*/ 1333500 w 1390650"/>
                                                            <a:gd name="connsiteY9" fmla="*/ 1066800 h 1066800"/>
                                                            <a:gd name="connsiteX10" fmla="*/ 0 w 1390650"/>
                                                            <a:gd name="connsiteY10" fmla="*/ 990600 h 1066800"/>
                                                            <a:gd name="connsiteX11" fmla="*/ 133350 w 1390650"/>
                                                            <a:gd name="connsiteY11" fmla="*/ 266700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90650" h="1066800">
                                                              <a:moveTo>
                                                                <a:pt x="133350" y="266700"/>
                                                              </a:moveTo>
                                                              <a:lnTo>
                                                                <a:pt x="647700" y="400050"/>
                                                              </a:lnTo>
                                                              <a:lnTo>
                                                                <a:pt x="704850" y="19050"/>
                                                              </a:lnTo>
                                                              <a:lnTo>
                                                                <a:pt x="971550" y="19050"/>
                                                              </a:lnTo>
                                                              <a:lnTo>
                                                                <a:pt x="857250" y="457200"/>
                                                              </a:lnTo>
                                                              <a:lnTo>
                                                                <a:pt x="990600" y="571500"/>
                                                              </a:lnTo>
                                                              <a:lnTo>
                                                                <a:pt x="1200150" y="247650"/>
                                                              </a:lnTo>
                                                              <a:lnTo>
                                                                <a:pt x="1162050" y="19050"/>
                                                              </a:lnTo>
                                                              <a:lnTo>
                                                                <a:pt x="1390650" y="0"/>
                                                              </a:lnTo>
                                                              <a:lnTo>
                                                                <a:pt x="1333500" y="1066800"/>
                                                              </a:lnTo>
                                                              <a:lnTo>
                                                                <a:pt x="0" y="990600"/>
                                                              </a:lnTo>
                                                              <a:lnTo>
                                                                <a:pt x="133350" y="26670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3" name="Teardrop 122">
                                                          <a:hlinkClick r:id="rId68" tooltip="Finger Lakes Master Teacher Cohort"/>
                                                          <a:extLst>
                                                            <a:ext uri="{FF2B5EF4-FFF2-40B4-BE49-F238E27FC236}">
                                                              <a16:creationId xmlns:a16="http://schemas.microsoft.com/office/drawing/2014/main" id="{7D93030D-4EB7-4FA1-ABB7-C9552388BAC0}"/>
                                                            </a:ext>
                                                          </a:extLst>
                                                        </p:cNvPr>
                                                        <p:cNvSpPr/>
                                                        <p:nvPr/>
                                                      </p:nvSpPr>
                                                      <p:spPr>
                                                        <a:xfrm rot="8203105">
                                                          <a:off x="5417285" y="3088741"/>
                                                          <a:ext cx="147647" cy="138106"/>
                                                        </a:xfrm>
                                                        <a:prstGeom prst="teardrop">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5" name="Teardrop 124">
                                                          <a:hlinkClick r:id="rId69" tooltip="Red House Natural History Museum"/>
                                                          <a:extLst>
                                                            <a:ext uri="{FF2B5EF4-FFF2-40B4-BE49-F238E27FC236}">
                                                              <a16:creationId xmlns:a16="http://schemas.microsoft.com/office/drawing/2014/main" id="{5E91E979-4C53-4D91-AFCF-97042602AC1F}"/>
                                                            </a:ext>
                                                          </a:extLst>
                                                        </p:cNvPr>
                                                        <p:cNvSpPr/>
                                                        <p:nvPr/>
                                                      </p:nvSpPr>
                                                      <p:spPr>
                                                        <a:xfrm rot="8203105">
                                                          <a:off x="4050366" y="4203115"/>
                                                          <a:ext cx="146059" cy="138106"/>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7" name="Teardrop 126">
                                                          <a:hlinkClick r:id="rId70" tooltip="Evangola Nature Center"/>
                                                          <a:extLst>
                                                            <a:ext uri="{FF2B5EF4-FFF2-40B4-BE49-F238E27FC236}">
                                                              <a16:creationId xmlns:a16="http://schemas.microsoft.com/office/drawing/2014/main" id="{A95ED79F-D3AB-4850-BA51-88BEE75E3379}"/>
                                                            </a:ext>
                                                          </a:extLst>
                                                        </p:cNvPr>
                                                        <p:cNvSpPr/>
                                                        <p:nvPr/>
                                                      </p:nvSpPr>
                                                      <p:spPr>
                                                        <a:xfrm rot="3998165">
                                                          <a:off x="3531230" y="3393519"/>
                                                          <a:ext cx="146043" cy="136533"/>
                                                        </a:xfrm>
                                                        <a:prstGeom prst="teardrop">
                                                          <a:avLst/>
                                                        </a:prstGeom>
                                                        <a:solidFill>
                                                          <a:schemeClr val="accent6">
                                                            <a:lumMod val="5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8" name="Teardrop 127">
                                                          <a:hlinkClick r:id="rId71" tooltip="Beaver Island Nature Center"/>
                                                          <a:extLst>
                                                            <a:ext uri="{FF2B5EF4-FFF2-40B4-BE49-F238E27FC236}">
                                                              <a16:creationId xmlns:a16="http://schemas.microsoft.com/office/drawing/2014/main" id="{7403E2A5-FF0F-4220-B54F-CCF1180A1D58}"/>
                                                            </a:ext>
                                                          </a:extLst>
                                                        </p:cNvPr>
                                                        <p:cNvSpPr/>
                                                        <p:nvPr/>
                                                      </p:nvSpPr>
                                                      <p:spPr>
                                                        <a:xfrm>
                                                          <a:off x="3689981" y="2863326"/>
                                                          <a:ext cx="146059" cy="138106"/>
                                                        </a:xfrm>
                                                        <a:prstGeom prst="teardrop">
                                                          <a:avLst/>
                                                        </a:prstGeom>
                                                        <a:solidFill>
                                                          <a:schemeClr val="accent6">
                                                            <a:lumMod val="5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9" name="Teardrop 128">
                                                          <a:hlinkClick r:id="rId72" tooltip="Niagara Gorge Discovery Center"/>
                                                          <a:extLst>
                                                            <a:ext uri="{FF2B5EF4-FFF2-40B4-BE49-F238E27FC236}">
                                                              <a16:creationId xmlns:a16="http://schemas.microsoft.com/office/drawing/2014/main" id="{65B47EFB-0311-4C7D-B58C-FF5D146316BE}"/>
                                                            </a:ext>
                                                          </a:extLst>
                                                        </p:cNvPr>
                                                        <p:cNvSpPr/>
                                                        <p:nvPr/>
                                                      </p:nvSpPr>
                                                      <p:spPr>
                                                        <a:xfrm rot="3810868">
                                                          <a:off x="3593146" y="2666477"/>
                                                          <a:ext cx="146043" cy="136533"/>
                                                        </a:xfrm>
                                                        <a:prstGeom prst="teardrop">
                                                          <a:avLst/>
                                                        </a:prstGeom>
                                                        <a:solidFill>
                                                          <a:schemeClr val="accent6">
                                                            <a:lumMod val="5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0" name="Teardrop 129">
                                                          <a:hlinkClick r:id="rId73" tooltip="Fort Niagara State Park"/>
                                                          <a:extLst>
                                                            <a:ext uri="{FF2B5EF4-FFF2-40B4-BE49-F238E27FC236}">
                                                              <a16:creationId xmlns:a16="http://schemas.microsoft.com/office/drawing/2014/main" id="{73AF8F22-48E4-4795-B4A5-1599F3232E46}"/>
                                                            </a:ext>
                                                          </a:extLst>
                                                        </p:cNvPr>
                                                        <p:cNvSpPr/>
                                                        <p:nvPr/>
                                                      </p:nvSpPr>
                                                      <p:spPr>
                                                        <a:xfrm rot="8203105">
                                                          <a:off x="3716971" y="2464881"/>
                                                          <a:ext cx="146059" cy="136519"/>
                                                        </a:xfrm>
                                                        <a:prstGeom prst="teardrop">
                                                          <a:avLst/>
                                                        </a:prstGeom>
                                                        <a:solidFill>
                                                          <a:schemeClr val="accent6">
                                                            <a:lumMod val="5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1" name="Teardrop 130">
                                                          <a:hlinkClick r:id="rId74" tooltip="Humphrey Letchworth Nature Center"/>
                                                          <a:extLst>
                                                            <a:ext uri="{FF2B5EF4-FFF2-40B4-BE49-F238E27FC236}">
                                                              <a16:creationId xmlns:a16="http://schemas.microsoft.com/office/drawing/2014/main" id="{5A7025A1-61A3-4DDB-B341-DF745ED09696}"/>
                                                            </a:ext>
                                                          </a:extLst>
                                                        </p:cNvPr>
                                                        <p:cNvSpPr/>
                                                        <p:nvPr/>
                                                      </p:nvSpPr>
                                                      <p:spPr>
                                                        <a:xfrm rot="8203105">
                                                          <a:off x="5037850" y="3282407"/>
                                                          <a:ext cx="146059" cy="138106"/>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2" name="Teardrop 131">
                                                          <a:hlinkClick r:id="rId75" tooltip="Clark Reservation Nature Center"/>
                                                          <a:extLst>
                                                            <a:ext uri="{FF2B5EF4-FFF2-40B4-BE49-F238E27FC236}">
                                                              <a16:creationId xmlns:a16="http://schemas.microsoft.com/office/drawing/2014/main" id="{E2F6089F-F967-4FC1-A573-DC20837E5475}"/>
                                                            </a:ext>
                                                          </a:extLst>
                                                        </p:cNvPr>
                                                        <p:cNvSpPr/>
                                                        <p:nvPr/>
                                                      </p:nvSpPr>
                                                      <p:spPr>
                                                        <a:xfrm rot="19730984">
                                                          <a:off x="6950902" y="2912536"/>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3" name="Teardrop 132">
                                                          <a:hlinkClick r:id="rId76" tooltip="Green Lakes State Park"/>
                                                          <a:extLst>
                                                            <a:ext uri="{FF2B5EF4-FFF2-40B4-BE49-F238E27FC236}">
                                                              <a16:creationId xmlns:a16="http://schemas.microsoft.com/office/drawing/2014/main" id="{7A3A3BA1-E352-46F5-9E6D-46B896CDE129}"/>
                                                            </a:ext>
                                                          </a:extLst>
                                                        </p:cNvPr>
                                                        <p:cNvSpPr/>
                                                        <p:nvPr/>
                                                      </p:nvSpPr>
                                                      <p:spPr>
                                                        <a:xfrm rot="6543118">
                                                          <a:off x="7056485" y="2611712"/>
                                                          <a:ext cx="147630" cy="136533"/>
                                                        </a:xfrm>
                                                        <a:prstGeom prst="teardrop">
                                                          <a:avLst/>
                                                        </a:prstGeom>
                                                        <a:solidFill>
                                                          <a:schemeClr val="accent6">
                                                            <a:lumMod val="5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4" name="Teardrop 133">
                                                          <a:hlinkClick r:id="rId77" tooltip="Glimmerglass Nature Center"/>
                                                          <a:extLst>
                                                            <a:ext uri="{FF2B5EF4-FFF2-40B4-BE49-F238E27FC236}">
                                                              <a16:creationId xmlns:a16="http://schemas.microsoft.com/office/drawing/2014/main" id="{6358745F-09AC-4DB2-AFBF-BC444A8EE4C6}"/>
                                                            </a:ext>
                                                          </a:extLst>
                                                        </p:cNvPr>
                                                        <p:cNvSpPr/>
                                                        <p:nvPr/>
                                                      </p:nvSpPr>
                                                      <p:spPr>
                                                        <a:xfrm rot="8203105">
                                                          <a:off x="8575013" y="3296693"/>
                                                          <a:ext cx="138120" cy="146043"/>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5" name="Teardrop 134">
                                                          <a:hlinkClick r:id="rId78" tooltip="Minna Anthony Common Nature Center"/>
                                                          <a:extLst>
                                                            <a:ext uri="{FF2B5EF4-FFF2-40B4-BE49-F238E27FC236}">
                                                              <a16:creationId xmlns:a16="http://schemas.microsoft.com/office/drawing/2014/main" id="{EB35B53F-7FE2-42BC-9F7E-3A81C9D72003}"/>
                                                            </a:ext>
                                                          </a:extLst>
                                                        </p:cNvPr>
                                                        <p:cNvSpPr/>
                                                        <p:nvPr/>
                                                      </p:nvSpPr>
                                                      <p:spPr>
                                                        <a:xfrm rot="8203105">
                                                          <a:off x="7211268" y="988574"/>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6" name="Teardrop 135">
                                                          <a:hlinkClick r:id="rId79" tooltip="Highly Flow Nature Center"/>
                                                          <a:extLst>
                                                            <a:ext uri="{FF2B5EF4-FFF2-40B4-BE49-F238E27FC236}">
                                                              <a16:creationId xmlns:a16="http://schemas.microsoft.com/office/drawing/2014/main" id="{AA3F6F1E-F3A0-47C5-A760-68596BAB9408}"/>
                                                            </a:ext>
                                                          </a:extLst>
                                                        </p:cNvPr>
                                                        <p:cNvSpPr/>
                                                        <p:nvPr/>
                                                      </p:nvSpPr>
                                                      <p:spPr>
                                                        <a:xfrm rot="8203105">
                                                          <a:off x="8270194" y="812370"/>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8" name="Teardrop 137">
                                                          <a:hlinkClick r:id="rId80" tooltip="Point Au Roche Nature Center"/>
                                                          <a:extLst>
                                                            <a:ext uri="{FF2B5EF4-FFF2-40B4-BE49-F238E27FC236}">
                                                              <a16:creationId xmlns:a16="http://schemas.microsoft.com/office/drawing/2014/main" id="{CE0BBDD6-70CA-401E-94C8-3F688B463E55}"/>
                                                            </a:ext>
                                                          </a:extLst>
                                                        </p:cNvPr>
                                                        <p:cNvSpPr/>
                                                        <p:nvPr/>
                                                      </p:nvSpPr>
                                                      <p:spPr>
                                                        <a:xfrm rot="9577643">
                                                          <a:off x="10368995" y="225022"/>
                                                          <a:ext cx="136533" cy="146043"/>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9" name="Teardrop 138">
                                                          <a:hlinkClick r:id="rId81" tooltip="U.S. Senator Frank R. Lautenberg Sterling Forest State Park"/>
                                                          <a:extLst>
                                                            <a:ext uri="{FF2B5EF4-FFF2-40B4-BE49-F238E27FC236}">
                                                              <a16:creationId xmlns:a16="http://schemas.microsoft.com/office/drawing/2014/main" id="{D0EF572E-C4F0-4042-870D-EAA8B57A5CCC}"/>
                                                            </a:ext>
                                                          </a:extLst>
                                                        </p:cNvPr>
                                                        <p:cNvSpPr/>
                                                        <p:nvPr/>
                                                      </p:nvSpPr>
                                                      <p:spPr>
                                                        <a:xfrm rot="8203105">
                                                          <a:off x="9316419" y="5376223"/>
                                                          <a:ext cx="146059" cy="138107"/>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0" name="Teardrop 139">
                                                          <a:hlinkClick r:id="rId82" tooltip="Caleb Smith State Park Preserve Nature Museum"/>
                                                          <a:extLst>
                                                            <a:ext uri="{FF2B5EF4-FFF2-40B4-BE49-F238E27FC236}">
                                                              <a16:creationId xmlns:a16="http://schemas.microsoft.com/office/drawing/2014/main" id="{3E7D59C7-0E06-460F-875E-97BE9EFA6ECD}"/>
                                                            </a:ext>
                                                          </a:extLst>
                                                        </p:cNvPr>
                                                        <p:cNvSpPr/>
                                                        <p:nvPr/>
                                                      </p:nvSpPr>
                                                      <p:spPr>
                                                        <a:xfrm rot="8203105">
                                                          <a:off x="10537281" y="5846102"/>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1" name="Teardrop 140">
                                                          <a:hlinkClick r:id="rId83" tooltip="Clay Pit Ponds Interpretive Center"/>
                                                          <a:extLst>
                                                            <a:ext uri="{FF2B5EF4-FFF2-40B4-BE49-F238E27FC236}">
                                                              <a16:creationId xmlns:a16="http://schemas.microsoft.com/office/drawing/2014/main" id="{7E03F62A-C96E-4009-A3B5-B17C4D654E06}"/>
                                                            </a:ext>
                                                          </a:extLst>
                                                        </p:cNvPr>
                                                        <p:cNvSpPr/>
                                                        <p:nvPr/>
                                                      </p:nvSpPr>
                                                      <p:spPr>
                                                        <a:xfrm rot="7320845">
                                                          <a:off x="9380725" y="6261207"/>
                                                          <a:ext cx="146043" cy="138120"/>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3" name="Teardrop 142">
                                                          <a:hlinkClick r:id="rId84" tooltip="Emma Treadwell Thacher Nature Center"/>
                                                          <a:extLst>
                                                            <a:ext uri="{FF2B5EF4-FFF2-40B4-BE49-F238E27FC236}">
                                                              <a16:creationId xmlns:a16="http://schemas.microsoft.com/office/drawing/2014/main" id="{BDDC63FB-2A5A-4042-88E3-388D9156CD5A}"/>
                                                            </a:ext>
                                                          </a:extLst>
                                                        </p:cNvPr>
                                                        <p:cNvSpPr/>
                                                        <p:nvPr/>
                                                      </p:nvSpPr>
                                                      <p:spPr>
                                                        <a:xfrm rot="21213030">
                                                          <a:off x="9530745" y="3449086"/>
                                                          <a:ext cx="136533" cy="146043"/>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4" name="Teardrop 143">
                                                          <a:hlinkClick r:id="rId85" tooltip="Minnewaska State Park Preserve: Sam's Point Area"/>
                                                          <a:extLst>
                                                            <a:ext uri="{FF2B5EF4-FFF2-40B4-BE49-F238E27FC236}">
                                                              <a16:creationId xmlns:a16="http://schemas.microsoft.com/office/drawing/2014/main" id="{09A281EF-0372-42A8-84C8-6D8760A51D72}"/>
                                                            </a:ext>
                                                          </a:extLst>
                                                        </p:cNvPr>
                                                        <p:cNvSpPr/>
                                                        <p:nvPr/>
                                                      </p:nvSpPr>
                                                      <p:spPr>
                                                        <a:xfrm rot="8203105">
                                                          <a:off x="9111620" y="4847610"/>
                                                          <a:ext cx="146059" cy="138106"/>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5" name="Teardrop 144">
                                                          <a:hlinkClick r:id="rId86" tooltip="Taconic Outdoor Education Center"/>
                                                          <a:extLst>
                                                            <a:ext uri="{FF2B5EF4-FFF2-40B4-BE49-F238E27FC236}">
                                                              <a16:creationId xmlns:a16="http://schemas.microsoft.com/office/drawing/2014/main" id="{89952705-84C0-49D4-9DAB-B88965CD5729}"/>
                                                            </a:ext>
                                                          </a:extLst>
                                                        </p:cNvPr>
                                                        <p:cNvSpPr/>
                                                        <p:nvPr/>
                                                      </p:nvSpPr>
                                                      <p:spPr>
                                                        <a:xfrm rot="8203105">
                                                          <a:off x="9824450" y="5009528"/>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6" name="Teardrop 145">
                                                          <a:hlinkClick r:id="rId87" tooltip="Rockland Lake Nature Center"/>
                                                          <a:extLst>
                                                            <a:ext uri="{FF2B5EF4-FFF2-40B4-BE49-F238E27FC236}">
                                                              <a16:creationId xmlns:a16="http://schemas.microsoft.com/office/drawing/2014/main" id="{36698AC5-1F06-4380-B804-71D7B1DEE850}"/>
                                                            </a:ext>
                                                          </a:extLst>
                                                        </p:cNvPr>
                                                        <p:cNvSpPr/>
                                                        <p:nvPr/>
                                                      </p:nvSpPr>
                                                      <p:spPr>
                                                        <a:xfrm rot="8203105">
                                                          <a:off x="9719668" y="5657198"/>
                                                          <a:ext cx="147647"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7" name="Teardrop 146">
                                                          <a:hlinkClick r:id="rId88" tooltip="Trailside Museums and Zoo"/>
                                                          <a:extLst>
                                                            <a:ext uri="{FF2B5EF4-FFF2-40B4-BE49-F238E27FC236}">
                                                              <a16:creationId xmlns:a16="http://schemas.microsoft.com/office/drawing/2014/main" id="{97F03285-0912-4117-BA1D-F85D211E2763}"/>
                                                            </a:ext>
                                                          </a:extLst>
                                                        </p:cNvPr>
                                                        <p:cNvSpPr/>
                                                        <p:nvPr/>
                                                      </p:nvSpPr>
                                                      <p:spPr>
                                                        <a:xfrm rot="8203105">
                                                          <a:off x="9757771" y="5315901"/>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8" name="Teardrop 147">
                                                          <a:hlinkClick r:id="rId89" tooltip="Theodore Roosevelt Nature Center"/>
                                                          <a:extLst>
                                                            <a:ext uri="{FF2B5EF4-FFF2-40B4-BE49-F238E27FC236}">
                                                              <a16:creationId xmlns:a16="http://schemas.microsoft.com/office/drawing/2014/main" id="{78825C54-DE57-4DD7-8C46-D883FE7B6EAD}"/>
                                                            </a:ext>
                                                          </a:extLst>
                                                        </p:cNvPr>
                                                        <p:cNvSpPr/>
                                                        <p:nvPr/>
                                                      </p:nvSpPr>
                                                      <p:spPr>
                                                        <a:xfrm rot="19090935">
                                                          <a:off x="10014961" y="6454087"/>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9" name="Teardrop 148">
                                                          <a:hlinkClick r:id="rId90" tooltip="Long Island Environmental Interpretive Center"/>
                                                          <a:extLst>
                                                            <a:ext uri="{FF2B5EF4-FFF2-40B4-BE49-F238E27FC236}">
                                                              <a16:creationId xmlns:a16="http://schemas.microsoft.com/office/drawing/2014/main" id="{145DD66E-4D71-4FE4-BF01-4EB9C86895A3}"/>
                                                            </a:ext>
                                                          </a:extLst>
                                                        </p:cNvPr>
                                                        <p:cNvSpPr/>
                                                        <p:nvPr/>
                                                      </p:nvSpPr>
                                                      <p:spPr>
                                                        <a:xfrm rot="8203105">
                                                          <a:off x="10692865" y="6055642"/>
                                                          <a:ext cx="146059" cy="136519"/>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1" name="Teardrop 150">
                                                          <a:hlinkClick r:id="rId91" tooltip="Minnewaska State Park Nature Center"/>
                                                          <a:extLst>
                                                            <a:ext uri="{FF2B5EF4-FFF2-40B4-BE49-F238E27FC236}">
                                                              <a16:creationId xmlns:a16="http://schemas.microsoft.com/office/drawing/2014/main" id="{1E95216A-4EB4-4175-9A8A-D9B79E1363A7}"/>
                                                            </a:ext>
                                                          </a:extLst>
                                                        </p:cNvPr>
                                                        <p:cNvSpPr/>
                                                        <p:nvPr/>
                                                      </p:nvSpPr>
                                                      <p:spPr>
                                                        <a:xfrm rot="8203105">
                                                          <a:off x="9233864" y="4711092"/>
                                                          <a:ext cx="146059" cy="138106"/>
                                                        </a:xfrm>
                                                        <a:prstGeom prst="teardrop">
                                                          <a:avLst/>
                                                        </a:prstGeom>
                                                        <a:solidFill>
                                                          <a:schemeClr val="accent6">
                                                            <a:lumMod val="5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2" name="Teardrop 151">
                                                          <a:hlinkClick r:id="rId92" tooltip="Moreau Lake Nature Center"/>
                                                          <a:extLst>
                                                            <a:ext uri="{FF2B5EF4-FFF2-40B4-BE49-F238E27FC236}">
                                                              <a16:creationId xmlns:a16="http://schemas.microsoft.com/office/drawing/2014/main" id="{4124F070-2F5F-46B7-8E6E-74200878C0D5}"/>
                                                            </a:ext>
                                                          </a:extLst>
                                                        </p:cNvPr>
                                                        <p:cNvSpPr/>
                                                        <p:nvPr/>
                                                      </p:nvSpPr>
                                                      <p:spPr>
                                                        <a:xfrm rot="8203105">
                                                          <a:off x="9938757" y="2374399"/>
                                                          <a:ext cx="138121" cy="146043"/>
                                                        </a:xfrm>
                                                        <a:prstGeom prst="teardrop">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sp>
                                                  <p:nvSpPr>
                                                    <p:cNvPr id="155" name="Teardrop 154">
                                                      <a:hlinkClick r:id="rId93" tooltip="Stony Kill Farm Environmental Education Center"/>
                                                      <a:extLst>
                                                        <a:ext uri="{FF2B5EF4-FFF2-40B4-BE49-F238E27FC236}">
                                                          <a16:creationId xmlns:a16="http://schemas.microsoft.com/office/drawing/2014/main" id="{7C82C932-3C34-4136-B33A-3D0AF8BC2145}"/>
                                                        </a:ext>
                                                      </a:extLst>
                                                    </p:cNvPr>
                                                    <p:cNvSpPr/>
                                                    <p:nvPr/>
                                                  </p:nvSpPr>
                                                  <p:spPr>
                                                    <a:xfrm rot="8203105">
                                                      <a:off x="9984492" y="4948724"/>
                                                      <a:ext cx="147647" cy="138106"/>
                                                    </a:xfrm>
                                                    <a:prstGeom prst="teardrop">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6" name="Teardrop 155">
                                                      <a:hlinkClick r:id="rId94" tooltip="Rogers Environmental Education Center"/>
                                                      <a:extLst>
                                                        <a:ext uri="{FF2B5EF4-FFF2-40B4-BE49-F238E27FC236}">
                                                          <a16:creationId xmlns:a16="http://schemas.microsoft.com/office/drawing/2014/main" id="{5D7AFE40-1743-45C9-B3C4-4406C092EB44}"/>
                                                        </a:ext>
                                                      </a:extLst>
                                                    </p:cNvPr>
                                                    <p:cNvSpPr/>
                                                    <p:nvPr/>
                                                  </p:nvSpPr>
                                                  <p:spPr>
                                                    <a:xfrm rot="8203105">
                                                      <a:off x="8073027" y="3437493"/>
                                                      <a:ext cx="136533" cy="146043"/>
                                                    </a:xfrm>
                                                    <a:prstGeom prst="teardrop">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7" name="Teardrop 156">
                                                      <a:hlinkClick r:id="rId95" tooltip="Reinstein Woods and Nature Preserve and Environmental Center"/>
                                                      <a:extLst>
                                                        <a:ext uri="{FF2B5EF4-FFF2-40B4-BE49-F238E27FC236}">
                                                          <a16:creationId xmlns:a16="http://schemas.microsoft.com/office/drawing/2014/main" id="{6DEDA398-C565-4B81-8BF9-528C25E08CCE}"/>
                                                        </a:ext>
                                                      </a:extLst>
                                                    </p:cNvPr>
                                                    <p:cNvSpPr/>
                                                    <p:nvPr/>
                                                  </p:nvSpPr>
                                                  <p:spPr>
                                                    <a:xfrm rot="2039816">
                                                      <a:off x="3764293" y="3277163"/>
                                                      <a:ext cx="146059" cy="138107"/>
                                                    </a:xfrm>
                                                    <a:prstGeom prst="teardrop">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8" name="Teardrop 157">
                                                      <a:hlinkClick r:id="rId96" tooltip="Regional Environmental Educator-Lake Ontario, Western Adirondacks, Central NY, and Finger Lakes"/>
                                                      <a:extLst>
                                                        <a:ext uri="{FF2B5EF4-FFF2-40B4-BE49-F238E27FC236}">
                                                          <a16:creationId xmlns:a16="http://schemas.microsoft.com/office/drawing/2014/main" id="{E99FDA69-7D02-4AE4-A176-F3946FEF5BAE}"/>
                                                        </a:ext>
                                                      </a:extLst>
                                                    </p:cNvPr>
                                                    <p:cNvSpPr/>
                                                    <p:nvPr/>
                                                  </p:nvSpPr>
                                                  <p:spPr>
                                                    <a:xfrm rot="13199084">
                                                      <a:off x="7223664" y="3091434"/>
                                                      <a:ext cx="146059" cy="138106"/>
                                                    </a:xfrm>
                                                    <a:prstGeom prst="teardrop">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9" name="Teardrop 158">
                                                      <a:hlinkClick r:id="rId97" tooltip="New York City Environmental Education Program"/>
                                                      <a:extLst>
                                                        <a:ext uri="{FF2B5EF4-FFF2-40B4-BE49-F238E27FC236}">
                                                          <a16:creationId xmlns:a16="http://schemas.microsoft.com/office/drawing/2014/main" id="{C5A5B616-B9B5-44CC-A987-5156F487F8D0}"/>
                                                        </a:ext>
                                                      </a:extLst>
                                                    </p:cNvPr>
                                                    <p:cNvSpPr/>
                                                    <p:nvPr/>
                                                  </p:nvSpPr>
                                                  <p:spPr>
                                                    <a:xfrm rot="8203105">
                                                      <a:off x="9716189" y="6331373"/>
                                                      <a:ext cx="147646" cy="138107"/>
                                                    </a:xfrm>
                                                    <a:prstGeom prst="teardrop">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0" name="Teardrop 159">
                                                      <a:hlinkClick r:id="rId98" tooltip="Long Island Environmental Education"/>
                                                      <a:extLst>
                                                        <a:ext uri="{FF2B5EF4-FFF2-40B4-BE49-F238E27FC236}">
                                                          <a16:creationId xmlns:a16="http://schemas.microsoft.com/office/drawing/2014/main" id="{26D3BAFB-C112-4300-B431-361D99801AA8}"/>
                                                        </a:ext>
                                                      </a:extLst>
                                                    </p:cNvPr>
                                                    <p:cNvSpPr>
                                                      <a:spLocks noChangeAspect="1"/>
                                                    </p:cNvSpPr>
                                                    <p:nvPr/>
                                                  </p:nvSpPr>
                                                  <p:spPr>
                                                    <a:xfrm rot="8203105">
                                                      <a:off x="10773527" y="5985314"/>
                                                      <a:ext cx="146059" cy="130169"/>
                                                    </a:xfrm>
                                                    <a:prstGeom prst="teardrop">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1" name="Teardrop 160">
                                                      <a:hlinkClick r:id="rId99" tooltip="Five Rivers Environmental Education Center"/>
                                                      <a:extLst>
                                                        <a:ext uri="{FF2B5EF4-FFF2-40B4-BE49-F238E27FC236}">
                                                          <a16:creationId xmlns:a16="http://schemas.microsoft.com/office/drawing/2014/main" id="{31BFCBCD-5CAD-4C4F-B116-11528E23F841}"/>
                                                        </a:ext>
                                                      </a:extLst>
                                                    </p:cNvPr>
                                                    <p:cNvSpPr/>
                                                    <p:nvPr/>
                                                  </p:nvSpPr>
                                                  <p:spPr>
                                                    <a:xfrm rot="18348544">
                                                      <a:off x="9657456" y="3743858"/>
                                                      <a:ext cx="138106" cy="147646"/>
                                                    </a:xfrm>
                                                    <a:prstGeom prst="teardrop">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3207" name="TextBox 141">
                                                    <a:extLst>
                                                      <a:ext uri="{FF2B5EF4-FFF2-40B4-BE49-F238E27FC236}">
                                                        <a16:creationId xmlns:a16="http://schemas.microsoft.com/office/drawing/2014/main" id="{E2E940E9-7D59-41E4-AE44-1E93A7C85E92}"/>
                                                      </a:ext>
                                                    </a:extLst>
                                                  </p:cNvPr>
                                                  <p:cNvSpPr txBox="1">
                                                    <a:spLocks noChangeArrowheads="1"/>
                                                  </p:cNvSpPr>
                                                  <p:nvPr/>
                                                </p:nvSpPr>
                                                <p:spPr bwMode="auto">
                                                  <a:xfrm>
                                                    <a:off x="577563" y="4868234"/>
                                                    <a:ext cx="575049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dirty="0"/>
                                                      <a:t>Pins mark the locations and link to websites for the regional Environmental Education Centers.</a:t>
                                                    </a:r>
                                                  </a:p>
                                                </p:txBody>
                                              </p:sp>
                                            </p:grpSp>
                                            <p:sp>
                                              <p:nvSpPr>
                                                <p:cNvPr id="3203" name="TextBox 162">
                                                  <a:hlinkClick r:id="rId7"/>
                                                  <a:extLst>
                                                    <a:ext uri="{FF2B5EF4-FFF2-40B4-BE49-F238E27FC236}">
                                                      <a16:creationId xmlns:a16="http://schemas.microsoft.com/office/drawing/2014/main" id="{24B81E97-5DEF-4FE9-986D-CEB47AE8130D}"/>
                                                    </a:ext>
                                                  </a:extLst>
                                                </p:cNvPr>
                                                <p:cNvSpPr txBox="1">
                                                  <a:spLocks noChangeArrowheads="1"/>
                                                </p:cNvSpPr>
                                                <p:nvPr/>
                                              </p:nvSpPr>
                                              <p:spPr bwMode="auto">
                                                <a:xfrm>
                                                  <a:off x="584191" y="5024997"/>
                                                  <a:ext cx="3531756" cy="30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hlinkClick r:id="rId7" tooltip="New York State Science Education Consortium"/>
                                                    </a:rPr>
                                                    <a:t>New York State Science Education Consortium</a:t>
                                                  </a:r>
                                                  <a:endParaRPr lang="en-US" altLang="en-US" sz="1400" dirty="0"/>
                                                </a:p>
                                              </p:txBody>
                                            </p:sp>
                                            <p:sp>
                                              <p:nvSpPr>
                                                <p:cNvPr id="3204" name="TextBox 163">
                                                  <a:extLst>
                                                    <a:ext uri="{FF2B5EF4-FFF2-40B4-BE49-F238E27FC236}">
                                                      <a16:creationId xmlns:a16="http://schemas.microsoft.com/office/drawing/2014/main" id="{7EBEF59C-3F1D-432C-8A42-35A0B8210741}"/>
                                                    </a:ext>
                                                  </a:extLst>
                                                </p:cNvPr>
                                                <p:cNvSpPr txBox="1">
                                                  <a:spLocks noChangeArrowheads="1"/>
                                                </p:cNvSpPr>
                                                <p:nvPr/>
                                              </p:nvSpPr>
                                              <p:spPr bwMode="auto">
                                                <a:xfrm>
                                                  <a:off x="575104" y="5197179"/>
                                                  <a:ext cx="812247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dirty="0"/>
                                                    <a:t>A Cooperative Association of Professional Science Education Organizations. Their website contains collated resources to facilitate standards implementation.</a:t>
                                                  </a:r>
                                                  <a:endParaRPr lang="en-US" altLang="en-US" sz="800" dirty="0"/>
                                                </a:p>
                                              </p:txBody>
                                            </p:sp>
                                            <p:sp>
                                              <p:nvSpPr>
                                                <p:cNvPr id="165" name="Teardrop 164">
                                                  <a:hlinkClick r:id="rId7" tooltip="New York State Science Education Consortium"/>
                                                  <a:extLst>
                                                    <a:ext uri="{FF2B5EF4-FFF2-40B4-BE49-F238E27FC236}">
                                                      <a16:creationId xmlns:a16="http://schemas.microsoft.com/office/drawing/2014/main" id="{7C64CDD4-FD16-4480-A3B1-EA47AE677C73}"/>
                                                    </a:ext>
                                                  </a:extLst>
                                                </p:cNvPr>
                                                <p:cNvSpPr/>
                                                <p:nvPr/>
                                              </p:nvSpPr>
                                              <p:spPr>
                                                <a:xfrm rot="8203105">
                                                  <a:off x="9609819" y="3027120"/>
                                                  <a:ext cx="138121" cy="146043"/>
                                                </a:xfrm>
                                                <a:prstGeom prst="teardrop">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sp>
                                          <p:nvSpPr>
                                            <p:cNvPr id="166" name="Teardrop 165">
                                              <a:hlinkClick r:id="rId44" tooltip="Franklin-Essex-Hamilton BOCES"/>
                                              <a:extLst>
                                                <a:ext uri="{FF2B5EF4-FFF2-40B4-BE49-F238E27FC236}">
                                                  <a16:creationId xmlns:a16="http://schemas.microsoft.com/office/drawing/2014/main" id="{95D85C98-501E-4436-BD41-F2C9BC9C25D0}"/>
                                                </a:ext>
                                              </a:extLst>
                                            </p:cNvPr>
                                            <p:cNvSpPr/>
                                            <p:nvPr/>
                                          </p:nvSpPr>
                                          <p:spPr>
                                            <a:xfrm rot="8203105">
                                              <a:off x="9254198" y="1072997"/>
                                              <a:ext cx="138121" cy="146043"/>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
                                        <p:nvSpPr>
                                          <p:cNvPr id="3197" name="TextBox 77">
                                            <a:extLst>
                                              <a:ext uri="{FF2B5EF4-FFF2-40B4-BE49-F238E27FC236}">
                                                <a16:creationId xmlns:a16="http://schemas.microsoft.com/office/drawing/2014/main" id="{7E98CA53-0D01-4BD7-AFE9-C69ED92C66F5}"/>
                                              </a:ext>
                                            </a:extLst>
                                          </p:cNvPr>
                                          <p:cNvSpPr txBox="1">
                                            <a:spLocks noChangeArrowheads="1"/>
                                          </p:cNvSpPr>
                                          <p:nvPr/>
                                        </p:nvSpPr>
                                        <p:spPr bwMode="auto">
                                          <a:xfrm>
                                            <a:off x="10086748" y="6674241"/>
                                            <a:ext cx="22886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200"/>
                                              <a:t>Pin locations are approximations.</a:t>
                                            </a:r>
                                          </a:p>
                                        </p:txBody>
                                      </p:sp>
                                    </p:grpSp>
                                    <p:grpSp>
                                      <p:nvGrpSpPr>
                                        <p:cNvPr id="3192" name="Group 79">
                                          <a:extLst>
                                            <a:ext uri="{FF2B5EF4-FFF2-40B4-BE49-F238E27FC236}">
                                              <a16:creationId xmlns:a16="http://schemas.microsoft.com/office/drawing/2014/main" id="{655E2480-90F4-4366-817E-1134C95610AB}"/>
                                            </a:ext>
                                          </a:extLst>
                                        </p:cNvPr>
                                        <p:cNvGrpSpPr>
                                          <a:grpSpLocks/>
                                        </p:cNvGrpSpPr>
                                        <p:nvPr/>
                                      </p:nvGrpSpPr>
                                      <p:grpSpPr bwMode="auto">
                                        <a:xfrm>
                                          <a:off x="9752459" y="5317302"/>
                                          <a:ext cx="2228913" cy="993289"/>
                                          <a:chOff x="9752459" y="5317302"/>
                                          <a:chExt cx="2228913" cy="993289"/>
                                        </a:xfrm>
                                      </p:grpSpPr>
                                      <p:sp>
                                        <p:nvSpPr>
                                          <p:cNvPr id="112" name="Freeform: Shape 111">
                                            <a:hlinkClick r:id="rId100" tooltip="Suffolk STANYS Section"/>
                                            <a:extLst>
                                              <a:ext uri="{FF2B5EF4-FFF2-40B4-BE49-F238E27FC236}">
                                                <a16:creationId xmlns:a16="http://schemas.microsoft.com/office/drawing/2014/main" id="{6B275331-3429-49A5-BCED-5AA92B7D8762}"/>
                                              </a:ext>
                                            </a:extLst>
                                          </p:cNvPr>
                                          <p:cNvSpPr/>
                                          <p:nvPr/>
                                        </p:nvSpPr>
                                        <p:spPr>
                                          <a:xfrm>
                                            <a:off x="10424256" y="5735271"/>
                                            <a:ext cx="1557431" cy="574649"/>
                                          </a:xfrm>
                                          <a:custGeom>
                                            <a:avLst/>
                                            <a:gdLst>
                                              <a:gd name="connsiteX0" fmla="*/ 606055 w 1775637"/>
                                              <a:gd name="connsiteY0" fmla="*/ 361507 h 754911"/>
                                              <a:gd name="connsiteX1" fmla="*/ 606055 w 1775637"/>
                                              <a:gd name="connsiteY1" fmla="*/ 361507 h 754911"/>
                                              <a:gd name="connsiteX2" fmla="*/ 552893 w 1775637"/>
                                              <a:gd name="connsiteY2" fmla="*/ 467832 h 754911"/>
                                              <a:gd name="connsiteX3" fmla="*/ 542260 w 1775637"/>
                                              <a:gd name="connsiteY3" fmla="*/ 499730 h 754911"/>
                                              <a:gd name="connsiteX4" fmla="*/ 510362 w 1775637"/>
                                              <a:gd name="connsiteY4" fmla="*/ 510362 h 754911"/>
                                              <a:gd name="connsiteX5" fmla="*/ 467832 w 1775637"/>
                                              <a:gd name="connsiteY5" fmla="*/ 606055 h 754911"/>
                                              <a:gd name="connsiteX6" fmla="*/ 457200 w 1775637"/>
                                              <a:gd name="connsiteY6" fmla="*/ 637953 h 754911"/>
                                              <a:gd name="connsiteX7" fmla="*/ 446567 w 1775637"/>
                                              <a:gd name="connsiteY7" fmla="*/ 701748 h 754911"/>
                                              <a:gd name="connsiteX8" fmla="*/ 414669 w 1775637"/>
                                              <a:gd name="connsiteY8" fmla="*/ 701748 h 754911"/>
                                              <a:gd name="connsiteX9" fmla="*/ 212651 w 1775637"/>
                                              <a:gd name="connsiteY9" fmla="*/ 712381 h 754911"/>
                                              <a:gd name="connsiteX10" fmla="*/ 180753 w 1775637"/>
                                              <a:gd name="connsiteY10" fmla="*/ 446567 h 754911"/>
                                              <a:gd name="connsiteX11" fmla="*/ 0 w 1775637"/>
                                              <a:gd name="connsiteY11" fmla="*/ 754911 h 754911"/>
                                              <a:gd name="connsiteX12" fmla="*/ 223283 w 1775637"/>
                                              <a:gd name="connsiteY12" fmla="*/ 701748 h 754911"/>
                                              <a:gd name="connsiteX13" fmla="*/ 1775637 w 1775637"/>
                                              <a:gd name="connsiteY13" fmla="*/ 680483 h 754911"/>
                                              <a:gd name="connsiteX14" fmla="*/ 1775637 w 1775637"/>
                                              <a:gd name="connsiteY14" fmla="*/ 0 h 754911"/>
                                              <a:gd name="connsiteX15" fmla="*/ 606055 w 1775637"/>
                                              <a:gd name="connsiteY15" fmla="*/ 361507 h 754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75637" h="754911">
                                                <a:moveTo>
                                                  <a:pt x="606055" y="361507"/>
                                                </a:moveTo>
                                                <a:lnTo>
                                                  <a:pt x="606055" y="361507"/>
                                                </a:lnTo>
                                                <a:cubicBezTo>
                                                  <a:pt x="588334" y="396949"/>
                                                  <a:pt x="569498" y="431854"/>
                                                  <a:pt x="552893" y="467832"/>
                                                </a:cubicBezTo>
                                                <a:cubicBezTo>
                                                  <a:pt x="548196" y="478008"/>
                                                  <a:pt x="550185" y="491805"/>
                                                  <a:pt x="542260" y="499730"/>
                                                </a:cubicBezTo>
                                                <a:cubicBezTo>
                                                  <a:pt x="534335" y="507655"/>
                                                  <a:pt x="520995" y="506818"/>
                                                  <a:pt x="510362" y="510362"/>
                                                </a:cubicBezTo>
                                                <a:cubicBezTo>
                                                  <a:pt x="476664" y="560910"/>
                                                  <a:pt x="493137" y="530139"/>
                                                  <a:pt x="467832" y="606055"/>
                                                </a:cubicBezTo>
                                                <a:cubicBezTo>
                                                  <a:pt x="464288" y="616688"/>
                                                  <a:pt x="459043" y="626898"/>
                                                  <a:pt x="457200" y="637953"/>
                                                </a:cubicBezTo>
                                                <a:cubicBezTo>
                                                  <a:pt x="453656" y="659218"/>
                                                  <a:pt x="458526" y="683810"/>
                                                  <a:pt x="446567" y="701748"/>
                                                </a:cubicBezTo>
                                                <a:cubicBezTo>
                                                  <a:pt x="440669" y="710595"/>
                                                  <a:pt x="425302" y="701748"/>
                                                  <a:pt x="414669" y="701748"/>
                                                </a:cubicBezTo>
                                                <a:lnTo>
                                                  <a:pt x="212651" y="712381"/>
                                                </a:lnTo>
                                                <a:lnTo>
                                                  <a:pt x="180753" y="446567"/>
                                                </a:lnTo>
                                                <a:lnTo>
                                                  <a:pt x="0" y="754911"/>
                                                </a:lnTo>
                                                <a:lnTo>
                                                  <a:pt x="223283" y="701748"/>
                                                </a:lnTo>
                                                <a:lnTo>
                                                  <a:pt x="1775637" y="680483"/>
                                                </a:lnTo>
                                                <a:lnTo>
                                                  <a:pt x="1775637" y="0"/>
                                                </a:lnTo>
                                                <a:lnTo>
                                                  <a:pt x="606055" y="361507"/>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7" name="Freeform: Shape 166">
                                            <a:extLst>
                                              <a:ext uri="{FF2B5EF4-FFF2-40B4-BE49-F238E27FC236}">
                                                <a16:creationId xmlns:a16="http://schemas.microsoft.com/office/drawing/2014/main" id="{5B748324-915F-4A5B-84B5-AD41AFE5EB5B}"/>
                                              </a:ext>
                                            </a:extLst>
                                          </p:cNvPr>
                                          <p:cNvSpPr/>
                                          <p:nvPr/>
                                        </p:nvSpPr>
                                        <p:spPr>
                                          <a:xfrm rot="3612696">
                                            <a:off x="10012282" y="5269349"/>
                                            <a:ext cx="125406" cy="222263"/>
                                          </a:xfrm>
                                          <a:custGeom>
                                            <a:avLst/>
                                            <a:gdLst>
                                              <a:gd name="connsiteX0" fmla="*/ 486696 w 486696"/>
                                              <a:gd name="connsiteY0" fmla="*/ 0 h 213852"/>
                                              <a:gd name="connsiteX1" fmla="*/ 0 w 486696"/>
                                              <a:gd name="connsiteY1" fmla="*/ 66368 h 213852"/>
                                              <a:gd name="connsiteX2" fmla="*/ 22122 w 486696"/>
                                              <a:gd name="connsiteY2" fmla="*/ 132735 h 213852"/>
                                              <a:gd name="connsiteX3" fmla="*/ 7374 w 486696"/>
                                              <a:gd name="connsiteY3" fmla="*/ 213852 h 213852"/>
                                            </a:gdLst>
                                            <a:ahLst/>
                                            <a:cxnLst>
                                              <a:cxn ang="0">
                                                <a:pos x="connsiteX0" y="connsiteY0"/>
                                              </a:cxn>
                                              <a:cxn ang="0">
                                                <a:pos x="connsiteX1" y="connsiteY1"/>
                                              </a:cxn>
                                              <a:cxn ang="0">
                                                <a:pos x="connsiteX2" y="connsiteY2"/>
                                              </a:cxn>
                                              <a:cxn ang="0">
                                                <a:pos x="connsiteX3" y="connsiteY3"/>
                                              </a:cxn>
                                            </a:cxnLst>
                                            <a:rect l="l" t="t" r="r" b="b"/>
                                            <a:pathLst>
                                              <a:path w="486696" h="213852">
                                                <a:moveTo>
                                                  <a:pt x="486696" y="0"/>
                                                </a:moveTo>
                                                <a:lnTo>
                                                  <a:pt x="0" y="66368"/>
                                                </a:lnTo>
                                                <a:lnTo>
                                                  <a:pt x="22122" y="132735"/>
                                                </a:lnTo>
                                                <a:lnTo>
                                                  <a:pt x="7374" y="213852"/>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8" name="Freeform: Shape 167">
                                            <a:extLst>
                                              <a:ext uri="{FF2B5EF4-FFF2-40B4-BE49-F238E27FC236}">
                                                <a16:creationId xmlns:a16="http://schemas.microsoft.com/office/drawing/2014/main" id="{3371C23F-94E5-4A66-9755-27694BC18705}"/>
                                              </a:ext>
                                            </a:extLst>
                                          </p:cNvPr>
                                          <p:cNvSpPr/>
                                          <p:nvPr/>
                                        </p:nvSpPr>
                                        <p:spPr>
                                          <a:xfrm rot="4929426">
                                            <a:off x="9800333" y="5957503"/>
                                            <a:ext cx="47623" cy="142884"/>
                                          </a:xfrm>
                                          <a:custGeom>
                                            <a:avLst/>
                                            <a:gdLst>
                                              <a:gd name="connsiteX0" fmla="*/ 486696 w 486696"/>
                                              <a:gd name="connsiteY0" fmla="*/ 0 h 213852"/>
                                              <a:gd name="connsiteX1" fmla="*/ 0 w 486696"/>
                                              <a:gd name="connsiteY1" fmla="*/ 66368 h 213852"/>
                                              <a:gd name="connsiteX2" fmla="*/ 22122 w 486696"/>
                                              <a:gd name="connsiteY2" fmla="*/ 132735 h 213852"/>
                                              <a:gd name="connsiteX3" fmla="*/ 7374 w 486696"/>
                                              <a:gd name="connsiteY3" fmla="*/ 213852 h 213852"/>
                                            </a:gdLst>
                                            <a:ahLst/>
                                            <a:cxnLst>
                                              <a:cxn ang="0">
                                                <a:pos x="connsiteX0" y="connsiteY0"/>
                                              </a:cxn>
                                              <a:cxn ang="0">
                                                <a:pos x="connsiteX1" y="connsiteY1"/>
                                              </a:cxn>
                                              <a:cxn ang="0">
                                                <a:pos x="connsiteX2" y="connsiteY2"/>
                                              </a:cxn>
                                              <a:cxn ang="0">
                                                <a:pos x="connsiteX3" y="connsiteY3"/>
                                              </a:cxn>
                                            </a:cxnLst>
                                            <a:rect l="l" t="t" r="r" b="b"/>
                                            <a:pathLst>
                                              <a:path w="486696" h="213852">
                                                <a:moveTo>
                                                  <a:pt x="486696" y="0"/>
                                                </a:moveTo>
                                                <a:lnTo>
                                                  <a:pt x="0" y="66368"/>
                                                </a:lnTo>
                                                <a:lnTo>
                                                  <a:pt x="22122" y="132735"/>
                                                </a:lnTo>
                                                <a:lnTo>
                                                  <a:pt x="7374" y="213852"/>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grpSp>
                                    <p:nvGrpSpPr>
                                      <p:cNvPr id="3175" name="Group 86">
                                        <a:extLst>
                                          <a:ext uri="{FF2B5EF4-FFF2-40B4-BE49-F238E27FC236}">
                                            <a16:creationId xmlns:a16="http://schemas.microsoft.com/office/drawing/2014/main" id="{237493A0-1BDA-4C17-9C51-E852AF0F98D7}"/>
                                          </a:ext>
                                        </a:extLst>
                                      </p:cNvPr>
                                      <p:cNvGrpSpPr>
                                        <a:grpSpLocks/>
                                      </p:cNvGrpSpPr>
                                      <p:nvPr/>
                                    </p:nvGrpSpPr>
                                    <p:grpSpPr bwMode="auto">
                                      <a:xfrm>
                                        <a:off x="6695222" y="261707"/>
                                        <a:ext cx="2867119" cy="3001814"/>
                                        <a:chOff x="6695222" y="261707"/>
                                        <a:chExt cx="2867119" cy="3001814"/>
                                      </a:xfrm>
                                    </p:grpSpPr>
                                    <p:sp>
                                      <p:nvSpPr>
                                        <p:cNvPr id="186" name="Teardrop 185">
                                          <a:hlinkClick r:id="rId101" tooltip="Whitesboro Teacher Center"/>
                                          <a:extLst>
                                            <a:ext uri="{FF2B5EF4-FFF2-40B4-BE49-F238E27FC236}">
                                              <a16:creationId xmlns:a16="http://schemas.microsoft.com/office/drawing/2014/main" id="{719E0D1C-8993-4AAD-92BA-82A22B647D63}"/>
                                            </a:ext>
                                          </a:extLst>
                                        </p:cNvPr>
                                        <p:cNvSpPr/>
                                        <p:nvPr/>
                                      </p:nvSpPr>
                                      <p:spPr>
                                        <a:xfrm rot="10486388">
                                          <a:off x="8255712" y="2873481"/>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0" name="Teardrop 189">
                                          <a:hlinkClick r:id="rId102" tooltip="Schalmont Teacher Center"/>
                                          <a:extLst>
                                            <a:ext uri="{FF2B5EF4-FFF2-40B4-BE49-F238E27FC236}">
                                              <a16:creationId xmlns:a16="http://schemas.microsoft.com/office/drawing/2014/main" id="{E20448E1-9FF6-4B5B-B6FF-1A474E1F16A5}"/>
                                            </a:ext>
                                          </a:extLst>
                                        </p:cNvPr>
                                        <p:cNvSpPr/>
                                        <p:nvPr/>
                                      </p:nvSpPr>
                                      <p:spPr>
                                        <a:xfrm rot="8203105">
                                          <a:off x="9416244" y="3125882"/>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2" name="Teardrop 191">
                                          <a:hlinkClick r:id="rId103" tooltip="Syracuse Teacher Center"/>
                                          <a:extLst>
                                            <a:ext uri="{FF2B5EF4-FFF2-40B4-BE49-F238E27FC236}">
                                              <a16:creationId xmlns:a16="http://schemas.microsoft.com/office/drawing/2014/main" id="{9705C26F-A611-4BA3-8EE1-694A6BAA75B9}"/>
                                            </a:ext>
                                          </a:extLst>
                                        </p:cNvPr>
                                        <p:cNvSpPr/>
                                        <p:nvPr/>
                                      </p:nvSpPr>
                                      <p:spPr>
                                        <a:xfrm rot="8203105">
                                          <a:off x="7088830" y="2729025"/>
                                          <a:ext cx="146059" cy="138106"/>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3" name="Teardrop 192">
                                          <a:hlinkClick r:id="rId104" tooltip="Utica Teacher Center"/>
                                          <a:extLst>
                                            <a:ext uri="{FF2B5EF4-FFF2-40B4-BE49-F238E27FC236}">
                                              <a16:creationId xmlns:a16="http://schemas.microsoft.com/office/drawing/2014/main" id="{1AECF899-8FBD-4981-91F3-C74A7D81DEFD}"/>
                                            </a:ext>
                                          </a:extLst>
                                        </p:cNvPr>
                                        <p:cNvSpPr/>
                                        <p:nvPr/>
                                      </p:nvSpPr>
                                      <p:spPr>
                                        <a:xfrm rot="8203105">
                                          <a:off x="8069963" y="2698864"/>
                                          <a:ext cx="146059" cy="138107"/>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6" name="Teardrop 195">
                                          <a:hlinkClick r:id="rId105" tooltip="Jefferson-Lewis Teacher Center"/>
                                          <a:extLst>
                                            <a:ext uri="{FF2B5EF4-FFF2-40B4-BE49-F238E27FC236}">
                                              <a16:creationId xmlns:a16="http://schemas.microsoft.com/office/drawing/2014/main" id="{BB76D508-1D91-4F52-8402-1B899957E23B}"/>
                                            </a:ext>
                                          </a:extLst>
                                        </p:cNvPr>
                                        <p:cNvSpPr/>
                                        <p:nvPr/>
                                      </p:nvSpPr>
                                      <p:spPr>
                                        <a:xfrm rot="8203105">
                                          <a:off x="7484140" y="1440034"/>
                                          <a:ext cx="147647"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8" name="Teardrop 197">
                                          <a:hlinkClick r:id="rId106" tooltip="Potsdam Teacher Center"/>
                                          <a:extLst>
                                            <a:ext uri="{FF2B5EF4-FFF2-40B4-BE49-F238E27FC236}">
                                              <a16:creationId xmlns:a16="http://schemas.microsoft.com/office/drawing/2014/main" id="{C05A1C8E-9814-4EEB-A895-975E10F76A8F}"/>
                                            </a:ext>
                                          </a:extLst>
                                        </p:cNvPr>
                                        <p:cNvSpPr/>
                                        <p:nvPr/>
                                      </p:nvSpPr>
                                      <p:spPr>
                                        <a:xfrm rot="8203105">
                                          <a:off x="8463687" y="560599"/>
                                          <a:ext cx="146059" cy="138106"/>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9" name="Teardrop 198">
                                          <a:hlinkClick r:id="rId107" tooltip="Remsen Teacher Center"/>
                                          <a:extLst>
                                            <a:ext uri="{FF2B5EF4-FFF2-40B4-BE49-F238E27FC236}">
                                              <a16:creationId xmlns:a16="http://schemas.microsoft.com/office/drawing/2014/main" id="{FFB4A677-519F-426D-9A8F-18418A5851B6}"/>
                                            </a:ext>
                                          </a:extLst>
                                        </p:cNvPr>
                                        <p:cNvSpPr/>
                                        <p:nvPr/>
                                      </p:nvSpPr>
                                      <p:spPr>
                                        <a:xfrm rot="8203105">
                                          <a:off x="8279526" y="2648066"/>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0" name="Teardrop 199">
                                          <a:hlinkClick r:id="rId108" tooltip="Rome Teacher Center"/>
                                          <a:extLst>
                                            <a:ext uri="{FF2B5EF4-FFF2-40B4-BE49-F238E27FC236}">
                                              <a16:creationId xmlns:a16="http://schemas.microsoft.com/office/drawing/2014/main" id="{5634820B-D399-422F-A2CB-9BE7771F907C}"/>
                                            </a:ext>
                                          </a:extLst>
                                        </p:cNvPr>
                                        <p:cNvSpPr/>
                                        <p:nvPr/>
                                      </p:nvSpPr>
                                      <p:spPr>
                                        <a:xfrm rot="8203105">
                                          <a:off x="7854051" y="2849670"/>
                                          <a:ext cx="146059" cy="138106"/>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1" name="Teardrop 200">
                                          <a:hlinkClick r:id="rId109" tooltip="New Hartford Teacher Center"/>
                                          <a:extLst>
                                            <a:ext uri="{FF2B5EF4-FFF2-40B4-BE49-F238E27FC236}">
                                              <a16:creationId xmlns:a16="http://schemas.microsoft.com/office/drawing/2014/main" id="{FD677F4D-B903-418F-B5D6-F1D7F536C576}"/>
                                            </a:ext>
                                          </a:extLst>
                                        </p:cNvPr>
                                        <p:cNvSpPr/>
                                        <p:nvPr/>
                                      </p:nvSpPr>
                                      <p:spPr>
                                        <a:xfrm rot="18685247">
                                          <a:off x="8095373" y="3041741"/>
                                          <a:ext cx="146043" cy="136533"/>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3" name="Teardrop 202">
                                          <a:hlinkClick r:id="rId110" tooltip="Center State Teacher Center"/>
                                          <a:extLst>
                                            <a:ext uri="{FF2B5EF4-FFF2-40B4-BE49-F238E27FC236}">
                                              <a16:creationId xmlns:a16="http://schemas.microsoft.com/office/drawing/2014/main" id="{C99C415C-5C4B-4B3E-8410-B262900A749A}"/>
                                            </a:ext>
                                          </a:extLst>
                                        </p:cNvPr>
                                        <p:cNvSpPr/>
                                        <p:nvPr/>
                                      </p:nvSpPr>
                                      <p:spPr>
                                        <a:xfrm rot="11199759">
                                          <a:off x="7898503" y="2702039"/>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4" name="Teardrop 203">
                                          <a:hlinkClick r:id="rId111" tooltip="Adirondack Teacher Center"/>
                                          <a:extLst>
                                            <a:ext uri="{FF2B5EF4-FFF2-40B4-BE49-F238E27FC236}">
                                              <a16:creationId xmlns:a16="http://schemas.microsoft.com/office/drawing/2014/main" id="{3F2C4152-CDAE-469D-89EC-C62C4929BA2C}"/>
                                            </a:ext>
                                          </a:extLst>
                                        </p:cNvPr>
                                        <p:cNvSpPr/>
                                        <p:nvPr/>
                                      </p:nvSpPr>
                                      <p:spPr>
                                        <a:xfrm rot="11135448">
                                          <a:off x="9403543" y="260575"/>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5" name="Teardrop 204">
                                          <a:hlinkClick r:id="rId112" tooltip="Central New York/Oswego Teacher Center"/>
                                          <a:extLst>
                                            <a:ext uri="{FF2B5EF4-FFF2-40B4-BE49-F238E27FC236}">
                                              <a16:creationId xmlns:a16="http://schemas.microsoft.com/office/drawing/2014/main" id="{6803775A-C19F-4E19-B197-D0A6DF7A2B8B}"/>
                                            </a:ext>
                                          </a:extLst>
                                        </p:cNvPr>
                                        <p:cNvSpPr/>
                                        <p:nvPr/>
                                      </p:nvSpPr>
                                      <p:spPr>
                                        <a:xfrm rot="8203105">
                                          <a:off x="6936420" y="2682989"/>
                                          <a:ext cx="146059" cy="138107"/>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6" name="Teardrop 205">
                                          <a:hlinkClick r:id="rId113" tooltip="Cayuga Onondaga Teacher Center"/>
                                          <a:extLst>
                                            <a:ext uri="{FF2B5EF4-FFF2-40B4-BE49-F238E27FC236}">
                                              <a16:creationId xmlns:a16="http://schemas.microsoft.com/office/drawing/2014/main" id="{D10BE090-E323-4A1B-A53E-68EF0F9FC59A}"/>
                                            </a:ext>
                                          </a:extLst>
                                        </p:cNvPr>
                                        <p:cNvSpPr/>
                                        <p:nvPr/>
                                      </p:nvSpPr>
                                      <p:spPr>
                                        <a:xfrm rot="8203105">
                                          <a:off x="6695106" y="2722676"/>
                                          <a:ext cx="146059" cy="138106"/>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7" name="Teardrop 206">
                                          <a:hlinkClick r:id="rId114" tooltip="Mid-State Teacher Resource Center"/>
                                          <a:extLst>
                                            <a:ext uri="{FF2B5EF4-FFF2-40B4-BE49-F238E27FC236}">
                                              <a16:creationId xmlns:a16="http://schemas.microsoft.com/office/drawing/2014/main" id="{28D53408-18BB-491F-A56D-D9F547976A06}"/>
                                            </a:ext>
                                          </a:extLst>
                                        </p:cNvPr>
                                        <p:cNvSpPr/>
                                        <p:nvPr/>
                                      </p:nvSpPr>
                                      <p:spPr>
                                        <a:xfrm rot="8203105">
                                          <a:off x="7969944" y="2948090"/>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7" name="Teardrop 196">
                                          <a:hlinkClick r:id="rId115" tooltip="Holland Patent Teacher and Learning Resource Center"/>
                                          <a:extLst>
                                            <a:ext uri="{FF2B5EF4-FFF2-40B4-BE49-F238E27FC236}">
                                              <a16:creationId xmlns:a16="http://schemas.microsoft.com/office/drawing/2014/main" id="{188881CE-A092-4528-B84F-8E0C95B32A0E}"/>
                                            </a:ext>
                                          </a:extLst>
                                        </p:cNvPr>
                                        <p:cNvSpPr/>
                                        <p:nvPr/>
                                      </p:nvSpPr>
                                      <p:spPr>
                                        <a:xfrm rot="8203105">
                                          <a:off x="8146168" y="2813159"/>
                                          <a:ext cx="146059" cy="138107"/>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sp>
                                  <p:nvSpPr>
                                    <p:cNvPr id="175" name="Teardrop 174">
                                      <a:hlinkClick r:id="rId116" tooltip="Northern Westchester Putnam Teacher Center"/>
                                      <a:extLst>
                                        <a:ext uri="{FF2B5EF4-FFF2-40B4-BE49-F238E27FC236}">
                                          <a16:creationId xmlns:a16="http://schemas.microsoft.com/office/drawing/2014/main" id="{7B43B51C-A85B-4798-BC90-2BFEB69338F5}"/>
                                        </a:ext>
                                      </a:extLst>
                                    </p:cNvPr>
                                    <p:cNvSpPr/>
                                    <p:nvPr/>
                                  </p:nvSpPr>
                                  <p:spPr>
                                    <a:xfrm rot="9425604">
                                      <a:off x="10022595" y="5303826"/>
                                      <a:ext cx="146059" cy="138106"/>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7" name="Teardrop 176">
                                      <a:hlinkClick r:id="rId117" action="ppaction://hlinkfile" tooltip="Hudson River Teacher Center"/>
                                      <a:extLst>
                                        <a:ext uri="{FF2B5EF4-FFF2-40B4-BE49-F238E27FC236}">
                                          <a16:creationId xmlns:a16="http://schemas.microsoft.com/office/drawing/2014/main" id="{08C6E5BD-9CF1-4DA9-8C4E-99576CBC7EDA}"/>
                                        </a:ext>
                                      </a:extLst>
                                    </p:cNvPr>
                                    <p:cNvSpPr/>
                                    <p:nvPr/>
                                  </p:nvSpPr>
                                  <p:spPr>
                                    <a:xfrm rot="12798887">
                                      <a:off x="10025770" y="5500667"/>
                                      <a:ext cx="147647" cy="138106"/>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1" name="Teardrop 180">
                                      <a:hlinkClick r:id="rId118" tooltip="New Rochelle Staff Resource Center"/>
                                      <a:extLst>
                                        <a:ext uri="{FF2B5EF4-FFF2-40B4-BE49-F238E27FC236}">
                                          <a16:creationId xmlns:a16="http://schemas.microsoft.com/office/drawing/2014/main" id="{60872A94-12B7-40FD-965C-D63249F2003D}"/>
                                        </a:ext>
                                      </a:extLst>
                                    </p:cNvPr>
                                    <p:cNvSpPr/>
                                    <p:nvPr/>
                                  </p:nvSpPr>
                                  <p:spPr>
                                    <a:xfrm rot="12248480">
                                      <a:off x="9906701" y="5916573"/>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3" name="Teardrop 182">
                                      <a:hlinkClick r:id="rId119" tooltip="Bronxville Professional Development Center"/>
                                      <a:extLst>
                                        <a:ext uri="{FF2B5EF4-FFF2-40B4-BE49-F238E27FC236}">
                                          <a16:creationId xmlns:a16="http://schemas.microsoft.com/office/drawing/2014/main" id="{D5842535-7922-4788-880F-EEF17180A912}"/>
                                        </a:ext>
                                      </a:extLst>
                                    </p:cNvPr>
                                    <p:cNvSpPr/>
                                    <p:nvPr/>
                                  </p:nvSpPr>
                                  <p:spPr>
                                    <a:xfrm rot="8203105">
                                      <a:off x="9835258" y="5794340"/>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9" name="Teardrop 188">
                                      <a:hlinkClick r:id="rId120" tooltip="Sullivan County Teacher Center"/>
                                      <a:extLst>
                                        <a:ext uri="{FF2B5EF4-FFF2-40B4-BE49-F238E27FC236}">
                                          <a16:creationId xmlns:a16="http://schemas.microsoft.com/office/drawing/2014/main" id="{C762DC64-AF02-407B-B172-1FEDC2F8535B}"/>
                                        </a:ext>
                                      </a:extLst>
                                    </p:cNvPr>
                                    <p:cNvSpPr/>
                                    <p:nvPr/>
                                  </p:nvSpPr>
                                  <p:spPr>
                                    <a:xfrm rot="11205064">
                                      <a:off x="8841424" y="4759338"/>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4" name="Teardrop 193">
                                      <a:hlinkClick r:id="rId121" tooltip="Commack Teacher Center"/>
                                      <a:extLst>
                                        <a:ext uri="{FF2B5EF4-FFF2-40B4-BE49-F238E27FC236}">
                                          <a16:creationId xmlns:a16="http://schemas.microsoft.com/office/drawing/2014/main" id="{7C2842D8-2EC4-48F6-8100-4A956ECD50E8}"/>
                                        </a:ext>
                                      </a:extLst>
                                    </p:cNvPr>
                                    <p:cNvSpPr/>
                                    <p:nvPr/>
                                  </p:nvSpPr>
                                  <p:spPr>
                                    <a:xfrm rot="8203105">
                                      <a:off x="10651282" y="5951496"/>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nvGrpSpPr>
                                  <p:cNvPr id="3155" name="Group 95">
                                    <a:extLst>
                                      <a:ext uri="{FF2B5EF4-FFF2-40B4-BE49-F238E27FC236}">
                                        <a16:creationId xmlns:a16="http://schemas.microsoft.com/office/drawing/2014/main" id="{751345BC-786E-497D-A04C-BB854D4A8B83}"/>
                                      </a:ext>
                                    </a:extLst>
                                  </p:cNvPr>
                                  <p:cNvGrpSpPr>
                                    <a:grpSpLocks/>
                                  </p:cNvGrpSpPr>
                                  <p:nvPr/>
                                </p:nvGrpSpPr>
                                <p:grpSpPr bwMode="auto">
                                  <a:xfrm>
                                    <a:off x="9922147" y="5892946"/>
                                    <a:ext cx="1723423" cy="813352"/>
                                    <a:chOff x="9922147" y="5892946"/>
                                    <a:chExt cx="1723423" cy="813352"/>
                                  </a:xfrm>
                                </p:grpSpPr>
                                <p:sp>
                                  <p:nvSpPr>
                                    <p:cNvPr id="180" name="Teardrop 179">
                                      <a:hlinkClick r:id="rId122" tooltip="Herricks Teacher Center Consortium"/>
                                      <a:extLst>
                                        <a:ext uri="{FF2B5EF4-FFF2-40B4-BE49-F238E27FC236}">
                                          <a16:creationId xmlns:a16="http://schemas.microsoft.com/office/drawing/2014/main" id="{ED938635-EB50-49BB-A7D0-EAA3D56B80E9}"/>
                                        </a:ext>
                                      </a:extLst>
                                    </p:cNvPr>
                                    <p:cNvSpPr/>
                                    <p:nvPr/>
                                  </p:nvSpPr>
                                  <p:spPr>
                                    <a:xfrm rot="4094247">
                                      <a:off x="9927348" y="6173728"/>
                                      <a:ext cx="146043" cy="136533"/>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3" name="Teardrop 172">
                                      <a:hlinkClick r:id="rId123" tooltip="InterCounty Teacher Resource Center"/>
                                      <a:extLst>
                                        <a:ext uri="{FF2B5EF4-FFF2-40B4-BE49-F238E27FC236}">
                                          <a16:creationId xmlns:a16="http://schemas.microsoft.com/office/drawing/2014/main" id="{DEFC313F-F93E-4503-AEB2-CE3F1E313A3A}"/>
                                        </a:ext>
                                      </a:extLst>
                                    </p:cNvPr>
                                    <p:cNvSpPr/>
                                    <p:nvPr/>
                                  </p:nvSpPr>
                                  <p:spPr>
                                    <a:xfrm rot="20695322">
                                      <a:off x="10641757" y="6253108"/>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8" name="Teardrop 177">
                                      <a:hlinkClick r:id="rId124" tooltip="Long Beach Teacher Center"/>
                                      <a:extLst>
                                        <a:ext uri="{FF2B5EF4-FFF2-40B4-BE49-F238E27FC236}">
                                          <a16:creationId xmlns:a16="http://schemas.microsoft.com/office/drawing/2014/main" id="{8132A491-AA2E-4078-B77D-CFC5F535673F}"/>
                                        </a:ext>
                                      </a:extLst>
                                    </p:cNvPr>
                                    <p:cNvSpPr/>
                                    <p:nvPr/>
                                  </p:nvSpPr>
                                  <p:spPr>
                                    <a:xfrm rot="17584373">
                                      <a:off x="10182950" y="6564235"/>
                                      <a:ext cx="146043" cy="136533"/>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2" name="Teardrop 171">
                                      <a:hlinkClick r:id="rId125" tooltip="Lynbrook Teacher Center"/>
                                      <a:extLst>
                                        <a:ext uri="{FF2B5EF4-FFF2-40B4-BE49-F238E27FC236}">
                                          <a16:creationId xmlns:a16="http://schemas.microsoft.com/office/drawing/2014/main" id="{6FFAA59F-4BD3-44C2-A5F8-E00F17220530}"/>
                                        </a:ext>
                                      </a:extLst>
                                    </p:cNvPr>
                                    <p:cNvSpPr/>
                                    <p:nvPr/>
                                  </p:nvSpPr>
                                  <p:spPr>
                                    <a:xfrm rot="14028109">
                                      <a:off x="10100395" y="6375332"/>
                                      <a:ext cx="146043" cy="136533"/>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9" name="Teardrop 178">
                                      <a:hlinkClick r:id="rId126" tooltip="Malverne Teachers' Center"/>
                                      <a:extLst>
                                        <a:ext uri="{FF2B5EF4-FFF2-40B4-BE49-F238E27FC236}">
                                          <a16:creationId xmlns:a16="http://schemas.microsoft.com/office/drawing/2014/main" id="{85C4009B-343D-4DEC-9558-B8C98C01415C}"/>
                                        </a:ext>
                                      </a:extLst>
                                    </p:cNvPr>
                                    <p:cNvSpPr/>
                                    <p:nvPr/>
                                  </p:nvSpPr>
                                  <p:spPr>
                                    <a:xfrm rot="987936">
                                      <a:off x="9922577" y="6284856"/>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4" name="Teardrop 173">
                                      <a:hlinkClick r:id="rId127" tooltip="Mid East Suffolk Teacher Center"/>
                                      <a:extLst>
                                        <a:ext uri="{FF2B5EF4-FFF2-40B4-BE49-F238E27FC236}">
                                          <a16:creationId xmlns:a16="http://schemas.microsoft.com/office/drawing/2014/main" id="{9BAC9AE3-ED69-4014-81DC-63CF0F6B28A9}"/>
                                        </a:ext>
                                      </a:extLst>
                                    </p:cNvPr>
                                    <p:cNvSpPr/>
                                    <p:nvPr/>
                                  </p:nvSpPr>
                                  <p:spPr>
                                    <a:xfrm rot="8203105">
                                      <a:off x="11068821" y="5892761"/>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1" name="Teardrop 170">
                                      <a:hlinkClick r:id="rId128" tooltip="North Bellmore Teacher Center"/>
                                      <a:extLst>
                                        <a:ext uri="{FF2B5EF4-FFF2-40B4-BE49-F238E27FC236}">
                                          <a16:creationId xmlns:a16="http://schemas.microsoft.com/office/drawing/2014/main" id="{5C13A2F4-0477-45A0-B815-E3CC361078A9}"/>
                                        </a:ext>
                                      </a:extLst>
                                    </p:cNvPr>
                                    <p:cNvSpPr/>
                                    <p:nvPr/>
                                  </p:nvSpPr>
                                  <p:spPr>
                                    <a:xfrm rot="12269865">
                                      <a:off x="10289311" y="6278506"/>
                                      <a:ext cx="146059" cy="138106"/>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7" name="Teardrop 216">
                                      <a:hlinkClick r:id="rId129" tooltip="Peconic Teacher Center"/>
                                      <a:extLst>
                                        <a:ext uri="{FF2B5EF4-FFF2-40B4-BE49-F238E27FC236}">
                                          <a16:creationId xmlns:a16="http://schemas.microsoft.com/office/drawing/2014/main" id="{600A0A08-E4B8-410E-8235-E8B7C449A7A4}"/>
                                        </a:ext>
                                      </a:extLst>
                                    </p:cNvPr>
                                    <p:cNvSpPr/>
                                    <p:nvPr/>
                                  </p:nvSpPr>
                                  <p:spPr>
                                    <a:xfrm rot="18838378">
                                      <a:off x="11503830" y="6095945"/>
                                      <a:ext cx="146043" cy="136533"/>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9" name="Teardrop 218">
                                      <a:hlinkClick r:id="rId130" tooltip="Plainedge Teacher Center"/>
                                      <a:extLst>
                                        <a:ext uri="{FF2B5EF4-FFF2-40B4-BE49-F238E27FC236}">
                                          <a16:creationId xmlns:a16="http://schemas.microsoft.com/office/drawing/2014/main" id="{0C7BA0CA-FE3E-46F1-8B28-74456CF40554}"/>
                                        </a:ext>
                                      </a:extLst>
                                    </p:cNvPr>
                                    <p:cNvSpPr/>
                                    <p:nvPr/>
                                  </p:nvSpPr>
                                  <p:spPr>
                                    <a:xfrm rot="8445649">
                                      <a:off x="10211519" y="6273744"/>
                                      <a:ext cx="134945" cy="131757"/>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8" name="Teardrop 217">
                                      <a:hlinkClick r:id="rId131" tooltip="Port Washington Teacher Center"/>
                                      <a:extLst>
                                        <a:ext uri="{FF2B5EF4-FFF2-40B4-BE49-F238E27FC236}">
                                          <a16:creationId xmlns:a16="http://schemas.microsoft.com/office/drawing/2014/main" id="{1A7825D8-7536-4F7B-B6FD-50DE20B7BB01}"/>
                                        </a:ext>
                                      </a:extLst>
                                    </p:cNvPr>
                                    <p:cNvSpPr/>
                                    <p:nvPr/>
                                  </p:nvSpPr>
                                  <p:spPr>
                                    <a:xfrm rot="8203105">
                                      <a:off x="10013069" y="5972132"/>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6" name="Teardrop 215">
                                      <a:hlinkClick r:id="rId132" tooltip="Rockville Centre Teacher Center"/>
                                      <a:extLst>
                                        <a:ext uri="{FF2B5EF4-FFF2-40B4-BE49-F238E27FC236}">
                                          <a16:creationId xmlns:a16="http://schemas.microsoft.com/office/drawing/2014/main" id="{055AC6AB-FA62-49C3-A062-5732FC54AE8E}"/>
                                        </a:ext>
                                      </a:extLst>
                                    </p:cNvPr>
                                    <p:cNvSpPr/>
                                    <p:nvPr/>
                                  </p:nvSpPr>
                                  <p:spPr>
                                    <a:xfrm rot="848739">
                                      <a:off x="9979730" y="6378514"/>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sp>
                              <p:nvSpPr>
                                <p:cNvPr id="208" name="Teardrop 207">
                                  <a:hlinkClick r:id="rId133" tooltip="Tioga County Teacher Center"/>
                                  <a:extLst>
                                    <a:ext uri="{FF2B5EF4-FFF2-40B4-BE49-F238E27FC236}">
                                      <a16:creationId xmlns:a16="http://schemas.microsoft.com/office/drawing/2014/main" id="{87F7BD7B-07EF-44EB-BEA3-198CCC99830C}"/>
                                    </a:ext>
                                  </a:extLst>
                                </p:cNvPr>
                                <p:cNvSpPr/>
                                <p:nvPr/>
                              </p:nvSpPr>
                              <p:spPr>
                                <a:xfrm rot="8203105">
                                  <a:off x="6907338" y="3974567"/>
                                  <a:ext cx="146059" cy="138107"/>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9" name="Teardrop 208">
                                  <a:hlinkClick r:id="rId134" tooltip="Johnson City Teacher Center"/>
                                  <a:extLst>
                                    <a:ext uri="{FF2B5EF4-FFF2-40B4-BE49-F238E27FC236}">
                                      <a16:creationId xmlns:a16="http://schemas.microsoft.com/office/drawing/2014/main" id="{7EDCE070-CAB4-49AD-94CB-ECE0BCAC9721}"/>
                                    </a:ext>
                                  </a:extLst>
                                </p:cNvPr>
                                <p:cNvSpPr/>
                                <p:nvPr/>
                              </p:nvSpPr>
                              <p:spPr>
                                <a:xfrm rot="12551908">
                                  <a:off x="7159766" y="4317452"/>
                                  <a:ext cx="147647"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5" name="Teardrop 214">
                                  <a:hlinkClick r:id="rId135" tooltip="Roslyn Teacher Center"/>
                                  <a:extLst>
                                    <a:ext uri="{FF2B5EF4-FFF2-40B4-BE49-F238E27FC236}">
                                      <a16:creationId xmlns:a16="http://schemas.microsoft.com/office/drawing/2014/main" id="{CB8D5740-4DA2-4C5D-AA2F-5B76F858E405}"/>
                                    </a:ext>
                                  </a:extLst>
                                </p:cNvPr>
                                <p:cNvSpPr/>
                                <p:nvPr/>
                              </p:nvSpPr>
                              <p:spPr>
                                <a:xfrm rot="7345194">
                                  <a:off x="9889644" y="5973925"/>
                                  <a:ext cx="146043" cy="138121"/>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4" name="Teardrop 213">
                                  <a:hlinkClick r:id="rId136" tooltip="Sachem Teacher Center"/>
                                  <a:extLst>
                                    <a:ext uri="{FF2B5EF4-FFF2-40B4-BE49-F238E27FC236}">
                                      <a16:creationId xmlns:a16="http://schemas.microsoft.com/office/drawing/2014/main" id="{87A9844E-4190-4C0D-876F-5B2D20CCB2FF}"/>
                                    </a:ext>
                                  </a:extLst>
                                </p:cNvPr>
                                <p:cNvSpPr/>
                                <p:nvPr/>
                              </p:nvSpPr>
                              <p:spPr>
                                <a:xfrm rot="8203105">
                                  <a:off x="10750906" y="5876305"/>
                                  <a:ext cx="146059" cy="138107"/>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2" name="Teardrop 211">
                                  <a:hlinkClick r:id="rId137" tooltip="Wantagh Seaford Teacher Center"/>
                                  <a:extLst>
                                    <a:ext uri="{FF2B5EF4-FFF2-40B4-BE49-F238E27FC236}">
                                      <a16:creationId xmlns:a16="http://schemas.microsoft.com/office/drawing/2014/main" id="{38A7A319-3857-4C86-BA3F-2B95623E8530}"/>
                                    </a:ext>
                                  </a:extLst>
                                </p:cNvPr>
                                <p:cNvSpPr/>
                                <p:nvPr/>
                              </p:nvSpPr>
                              <p:spPr>
                                <a:xfrm rot="17326113">
                                  <a:off x="10063486" y="6362051"/>
                                  <a:ext cx="146043" cy="136533"/>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20" name="Teardrop 219">
                                  <a:hlinkClick r:id="rId138" tooltip="Catskill Regional Teacher Center"/>
                                  <a:extLst>
                                    <a:ext uri="{FF2B5EF4-FFF2-40B4-BE49-F238E27FC236}">
                                      <a16:creationId xmlns:a16="http://schemas.microsoft.com/office/drawing/2014/main" id="{B7EDA977-BD89-49EC-9B5C-870F8B29EE74}"/>
                                    </a:ext>
                                  </a:extLst>
                                </p:cNvPr>
                                <p:cNvSpPr/>
                                <p:nvPr/>
                              </p:nvSpPr>
                              <p:spPr>
                                <a:xfrm rot="18732490">
                                  <a:off x="8079786" y="3873758"/>
                                  <a:ext cx="146043" cy="138121"/>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21" name="Teardrop 220">
                                  <a:hlinkClick r:id="rId139" tooltip="Teacher Center of Broome County"/>
                                  <a:extLst>
                                    <a:ext uri="{FF2B5EF4-FFF2-40B4-BE49-F238E27FC236}">
                                      <a16:creationId xmlns:a16="http://schemas.microsoft.com/office/drawing/2014/main" id="{84EF88FC-FCFF-452D-94D0-388F370AF930}"/>
                                    </a:ext>
                                  </a:extLst>
                                </p:cNvPr>
                                <p:cNvSpPr/>
                                <p:nvPr/>
                              </p:nvSpPr>
                              <p:spPr>
                                <a:xfrm rot="8203105">
                                  <a:off x="7047047" y="4207920"/>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1" name="Teardrop 210">
                                  <a:hlinkClick r:id="rId140" tooltip="Cincinnatus Teachers' Center"/>
                                  <a:extLst>
                                    <a:ext uri="{FF2B5EF4-FFF2-40B4-BE49-F238E27FC236}">
                                      <a16:creationId xmlns:a16="http://schemas.microsoft.com/office/drawing/2014/main" id="{99601178-12F7-41AF-B747-4B6F239B0424}"/>
                                    </a:ext>
                                  </a:extLst>
                                </p:cNvPr>
                                <p:cNvSpPr/>
                                <p:nvPr/>
                              </p:nvSpPr>
                              <p:spPr>
                                <a:xfrm rot="8203105">
                                  <a:off x="7210569" y="3523738"/>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4" name="Teardrop 183">
                                  <a:hlinkClick r:id="rId141" tooltip="Williamsville Education Center"/>
                                  <a:extLst>
                                    <a:ext uri="{FF2B5EF4-FFF2-40B4-BE49-F238E27FC236}">
                                      <a16:creationId xmlns:a16="http://schemas.microsoft.com/office/drawing/2014/main" id="{EF9DE92F-6D4B-4791-B020-876C9DD1AE0C}"/>
                                    </a:ext>
                                  </a:extLst>
                                </p:cNvPr>
                                <p:cNvSpPr/>
                                <p:nvPr/>
                              </p:nvSpPr>
                              <p:spPr>
                                <a:xfrm rot="8203105">
                                  <a:off x="4138572" y="2877656"/>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5" name="Teardrop 184">
                                  <a:hlinkClick r:id="rId142" tooltip="Niagara Falls Teacher Resource Center"/>
                                  <a:extLst>
                                    <a:ext uri="{FF2B5EF4-FFF2-40B4-BE49-F238E27FC236}">
                                      <a16:creationId xmlns:a16="http://schemas.microsoft.com/office/drawing/2014/main" id="{DE0C781F-F863-4C9F-8B73-95CB456D04BB}"/>
                                    </a:ext>
                                  </a:extLst>
                                </p:cNvPr>
                                <p:cNvSpPr/>
                                <p:nvPr/>
                              </p:nvSpPr>
                              <p:spPr>
                                <a:xfrm rot="11683304">
                                  <a:off x="3625778" y="2798284"/>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6" name="Teardrop 175">
                                  <a:hlinkClick r:id="rId143" tooltip="Tri-County Teacher Resource Center"/>
                                  <a:extLst>
                                    <a:ext uri="{FF2B5EF4-FFF2-40B4-BE49-F238E27FC236}">
                                      <a16:creationId xmlns:a16="http://schemas.microsoft.com/office/drawing/2014/main" id="{EDD83921-604B-4E94-9175-EDE72BB5D682}"/>
                                    </a:ext>
                                  </a:extLst>
                                </p:cNvPr>
                                <p:cNvSpPr/>
                                <p:nvPr/>
                              </p:nvSpPr>
                              <p:spPr>
                                <a:xfrm rot="3594102">
                                  <a:off x="5134003" y="3115761"/>
                                  <a:ext cx="146043" cy="136533"/>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2" name="Teardrop 181">
                                  <a:hlinkClick r:id="rId144" tooltip="Rush-Henrietta Teacher Center"/>
                                  <a:extLst>
                                    <a:ext uri="{FF2B5EF4-FFF2-40B4-BE49-F238E27FC236}">
                                      <a16:creationId xmlns:a16="http://schemas.microsoft.com/office/drawing/2014/main" id="{6AD7E5AA-DE80-47E2-B3CE-245450309A4E}"/>
                                    </a:ext>
                                  </a:extLst>
                                </p:cNvPr>
                                <p:cNvSpPr/>
                                <p:nvPr/>
                              </p:nvSpPr>
                              <p:spPr>
                                <a:xfrm rot="8203105">
                                  <a:off x="5253064" y="2907816"/>
                                  <a:ext cx="146059" cy="138107"/>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7" name="Teardrop 186">
                                  <a:hlinkClick r:id="rId145" tooltip="Genesee Region Teachers Center"/>
                                  <a:extLst>
                                    <a:ext uri="{FF2B5EF4-FFF2-40B4-BE49-F238E27FC236}">
                                      <a16:creationId xmlns:a16="http://schemas.microsoft.com/office/drawing/2014/main" id="{1FC3900F-8DD9-4EAA-8A8F-94C490F8BB62}"/>
                                    </a:ext>
                                  </a:extLst>
                                </p:cNvPr>
                                <p:cNvSpPr/>
                                <p:nvPr/>
                              </p:nvSpPr>
                              <p:spPr>
                                <a:xfrm rot="8203105">
                                  <a:off x="4667241" y="2933215"/>
                                  <a:ext cx="146059" cy="138107"/>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8" name="Teardrop 187">
                                  <a:hlinkClick r:id="rId146" tooltip="Pittsford Teacher Center"/>
                                  <a:extLst>
                                    <a:ext uri="{FF2B5EF4-FFF2-40B4-BE49-F238E27FC236}">
                                      <a16:creationId xmlns:a16="http://schemas.microsoft.com/office/drawing/2014/main" id="{80B904DB-2665-41FD-A1EA-45FFA6422709}"/>
                                    </a:ext>
                                  </a:extLst>
                                </p:cNvPr>
                                <p:cNvSpPr/>
                                <p:nvPr/>
                              </p:nvSpPr>
                              <p:spPr>
                                <a:xfrm rot="8203105">
                                  <a:off x="5468977" y="2874481"/>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1" name="Teardrop 190">
                                  <a:hlinkClick r:id="rId147" tooltip="Alden Teacher Center"/>
                                  <a:extLst>
                                    <a:ext uri="{FF2B5EF4-FFF2-40B4-BE49-F238E27FC236}">
                                      <a16:creationId xmlns:a16="http://schemas.microsoft.com/office/drawing/2014/main" id="{C3B3948E-58E6-469C-8E2F-B5B465F255D1}"/>
                                    </a:ext>
                                  </a:extLst>
                                </p:cNvPr>
                                <p:cNvSpPr/>
                                <p:nvPr/>
                              </p:nvSpPr>
                              <p:spPr>
                                <a:xfrm rot="8203105">
                                  <a:off x="4362422" y="3161805"/>
                                  <a:ext cx="147647"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5" name="Teardrop 194">
                                  <a:hlinkClick r:id="rId148" tooltip="Erie-Catt Teacher Center"/>
                                  <a:extLst>
                                    <a:ext uri="{FF2B5EF4-FFF2-40B4-BE49-F238E27FC236}">
                                      <a16:creationId xmlns:a16="http://schemas.microsoft.com/office/drawing/2014/main" id="{D622BEBF-4FFE-4327-A335-9CD1B65702EF}"/>
                                    </a:ext>
                                  </a:extLst>
                                </p:cNvPr>
                                <p:cNvSpPr/>
                                <p:nvPr/>
                              </p:nvSpPr>
                              <p:spPr>
                                <a:xfrm rot="7677248">
                                  <a:off x="3905997" y="3383243"/>
                                  <a:ext cx="147631" cy="136533"/>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0" name="Teardrop 209">
                                  <a:hlinkClick r:id="rId149" tooltip="Cortland-Homer Teacher Center"/>
                                  <a:extLst>
                                    <a:ext uri="{FF2B5EF4-FFF2-40B4-BE49-F238E27FC236}">
                                      <a16:creationId xmlns:a16="http://schemas.microsoft.com/office/drawing/2014/main" id="{84E84576-D824-4AF6-A7A2-FD321A1B0586}"/>
                                    </a:ext>
                                  </a:extLst>
                                </p:cNvPr>
                                <p:cNvSpPr/>
                                <p:nvPr/>
                              </p:nvSpPr>
                              <p:spPr>
                                <a:xfrm rot="8203105">
                                  <a:off x="6786681" y="3611047"/>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
                            <p:nvSpPr>
                              <p:cNvPr id="3134" name="TextBox 223">
                                <a:hlinkClick r:id="rId7"/>
                                <a:extLst>
                                  <a:ext uri="{FF2B5EF4-FFF2-40B4-BE49-F238E27FC236}">
                                    <a16:creationId xmlns:a16="http://schemas.microsoft.com/office/drawing/2014/main" id="{47BB56E0-E7C3-4910-8130-0DF4C15A62D4}"/>
                                  </a:ext>
                                </a:extLst>
                              </p:cNvPr>
                              <p:cNvSpPr txBox="1">
                                <a:spLocks noChangeArrowheads="1"/>
                              </p:cNvSpPr>
                              <p:nvPr/>
                            </p:nvSpPr>
                            <p:spPr bwMode="auto">
                              <a:xfrm>
                                <a:off x="347038" y="5993946"/>
                                <a:ext cx="58628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a:hlinkClick r:id="rId5"/>
                                  </a:rPr>
                                  <a:t>New York State Education Department</a:t>
                                </a:r>
                                <a:r>
                                  <a:rPr lang="en-US" altLang="en-US" sz="1400"/>
                                  <a:t>/</a:t>
                                </a:r>
                                <a:r>
                                  <a:rPr lang="en-US" altLang="en-US" sz="1400">
                                    <a:hlinkClick r:id="rId150"/>
                                  </a:rPr>
                                  <a:t>Science Education Steering Committee</a:t>
                                </a:r>
                                <a:endParaRPr lang="en-US" altLang="en-US" sz="1400"/>
                              </a:p>
                            </p:txBody>
                          </p:sp>
                          <p:sp>
                            <p:nvSpPr>
                              <p:cNvPr id="3135" name="TextBox 224">
                                <a:extLst>
                                  <a:ext uri="{FF2B5EF4-FFF2-40B4-BE49-F238E27FC236}">
                                    <a16:creationId xmlns:a16="http://schemas.microsoft.com/office/drawing/2014/main" id="{3722EA01-99E2-45D4-BC9B-165EA2B4B383}"/>
                                  </a:ext>
                                </a:extLst>
                              </p:cNvPr>
                              <p:cNvSpPr txBox="1">
                                <a:spLocks noChangeArrowheads="1"/>
                              </p:cNvSpPr>
                              <p:nvPr/>
                            </p:nvSpPr>
                            <p:spPr bwMode="auto">
                              <a:xfrm>
                                <a:off x="319172" y="6199510"/>
                                <a:ext cx="774909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b="1" i="1"/>
                                  <a:t> </a:t>
                                </a:r>
                                <a:r>
                                  <a:rPr lang="en-US" altLang="en-US" sz="1100"/>
                                  <a:t>Webpage and most up to date information for the New York State P-12 Science Learning Standards</a:t>
                                </a:r>
                                <a:endParaRPr lang="en-US" altLang="en-US" sz="800"/>
                              </a:p>
                            </p:txBody>
                          </p:sp>
                        </p:grpSp>
                        <p:pic>
                          <p:nvPicPr>
                            <p:cNvPr id="3131" name="Picture 2" descr="New York State Education Department Logo">
                              <a:extLst>
                                <a:ext uri="{FF2B5EF4-FFF2-40B4-BE49-F238E27FC236}">
                                  <a16:creationId xmlns:a16="http://schemas.microsoft.com/office/drawing/2014/main" id="{44078CF6-750B-40CD-A94F-8521905D0286}"/>
                                </a:ext>
                              </a:extLst>
                            </p:cNvPr>
                            <p:cNvPicPr>
                              <a:picLocks noChangeAspect="1" noChangeArrowheads="1"/>
                            </p:cNvPicPr>
                            <p:nvPr/>
                          </p:nvPicPr>
                          <p:blipFill>
                            <a:blip r:embed="rId151">
                              <a:extLst>
                                <a:ext uri="{28A0092B-C50C-407E-A947-70E740481C1C}">
                                  <a14:useLocalDpi xmlns:a14="http://schemas.microsoft.com/office/drawing/2010/main" val="0"/>
                                </a:ext>
                              </a:extLst>
                            </a:blip>
                            <a:srcRect r="67316"/>
                            <a:stretch>
                              <a:fillRect/>
                            </a:stretch>
                          </p:blipFill>
                          <p:spPr bwMode="auto">
                            <a:xfrm>
                              <a:off x="5107" y="-11463"/>
                              <a:ext cx="1410738" cy="1101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32" name="TextBox 226">
                              <a:extLst>
                                <a:ext uri="{FF2B5EF4-FFF2-40B4-BE49-F238E27FC236}">
                                  <a16:creationId xmlns:a16="http://schemas.microsoft.com/office/drawing/2014/main" id="{2CB7F488-E675-42B5-87D2-0684523EAA60}"/>
                                </a:ext>
                              </a:extLst>
                            </p:cNvPr>
                            <p:cNvSpPr txBox="1">
                              <a:spLocks noChangeArrowheads="1"/>
                            </p:cNvSpPr>
                            <p:nvPr/>
                          </p:nvSpPr>
                          <p:spPr bwMode="auto">
                            <a:xfrm>
                              <a:off x="1171357" y="10137"/>
                              <a:ext cx="690394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400" dirty="0"/>
                                <a:t>New York State Science Education Ecosystem Network</a:t>
                              </a:r>
                            </a:p>
                            <a:p>
                              <a:pPr eaLnBrk="1" hangingPunct="1"/>
                              <a:r>
                                <a:rPr lang="en-US" altLang="en-US" sz="2400" dirty="0"/>
                                <a:t>-Working document-</a:t>
                              </a:r>
                            </a:p>
                          </p:txBody>
                        </p:sp>
                      </p:grpSp>
                      <p:sp>
                        <p:nvSpPr>
                          <p:cNvPr id="231" name="Teardrop 230">
                            <a:extLst>
                              <a:ext uri="{FF2B5EF4-FFF2-40B4-BE49-F238E27FC236}">
                                <a16:creationId xmlns:a16="http://schemas.microsoft.com/office/drawing/2014/main" id="{734D1436-A04F-4CC7-887F-C7F20F836034}"/>
                              </a:ext>
                            </a:extLst>
                          </p:cNvPr>
                          <p:cNvSpPr/>
                          <p:nvPr/>
                        </p:nvSpPr>
                        <p:spPr>
                          <a:xfrm rot="8203105">
                            <a:off x="292650" y="5510418"/>
                            <a:ext cx="146059" cy="136519"/>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21" name="TextBox 231">
                            <a:hlinkClick r:id="rId7"/>
                            <a:extLst>
                              <a:ext uri="{FF2B5EF4-FFF2-40B4-BE49-F238E27FC236}">
                                <a16:creationId xmlns:a16="http://schemas.microsoft.com/office/drawing/2014/main" id="{8827A3AE-358A-476F-85E9-19DE3E06808F}"/>
                              </a:ext>
                            </a:extLst>
                          </p:cNvPr>
                          <p:cNvSpPr txBox="1">
                            <a:spLocks noChangeArrowheads="1"/>
                          </p:cNvSpPr>
                          <p:nvPr/>
                        </p:nvSpPr>
                        <p:spPr bwMode="auto">
                          <a:xfrm>
                            <a:off x="462782" y="5427612"/>
                            <a:ext cx="330019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hlinkClick r:id="rId152" tooltip="New York State Math Science Partnership Programs"/>
                              </a:rPr>
                              <a:t> Math Science Partnership (MSP) Programs</a:t>
                            </a:r>
                            <a:endParaRPr lang="en-US" altLang="en-US" sz="1400" dirty="0"/>
                          </a:p>
                        </p:txBody>
                      </p:sp>
                      <p:sp>
                        <p:nvSpPr>
                          <p:cNvPr id="233" name="TextBox 232">
                            <a:extLst>
                              <a:ext uri="{FF2B5EF4-FFF2-40B4-BE49-F238E27FC236}">
                                <a16:creationId xmlns:a16="http://schemas.microsoft.com/office/drawing/2014/main" id="{1D793A16-4D23-4FBF-9608-53A31F78BFE0}"/>
                              </a:ext>
                            </a:extLst>
                          </p:cNvPr>
                          <p:cNvSpPr txBox="1"/>
                          <p:nvPr/>
                        </p:nvSpPr>
                        <p:spPr>
                          <a:xfrm>
                            <a:off x="476355" y="5650112"/>
                            <a:ext cx="9114385" cy="415906"/>
                          </a:xfrm>
                          <a:prstGeom prst="rect">
                            <a:avLst/>
                          </a:prstGeom>
                          <a:noFill/>
                        </p:spPr>
                        <p:txBody>
                          <a:bodyPr>
                            <a:spAutoFit/>
                          </a:bodyPr>
                          <a:lstStyle/>
                          <a:p>
                            <a:pPr eaLnBrk="1" fontAlgn="auto" hangingPunct="1">
                              <a:spcBef>
                                <a:spcPts val="0"/>
                              </a:spcBef>
                              <a:spcAft>
                                <a:spcPts val="0"/>
                              </a:spcAft>
                              <a:defRPr/>
                            </a:pPr>
                            <a:r>
                              <a:rPr lang="en-US" sz="1050" dirty="0">
                                <a:latin typeface="+mn-lt"/>
                              </a:rPr>
                              <a:t>Title II, Part B of the Elementary and Secondary Education Act (ESEA) legislation authorizes the MSP competitive grant program aimed at improving the achievement of students in mathematics and science through partnerships that enhance the teaching of elementary and secondary teachers of mathematics and science (P-12).</a:t>
                            </a:r>
                          </a:p>
                        </p:txBody>
                      </p:sp>
                      <p:sp>
                        <p:nvSpPr>
                          <p:cNvPr id="234" name="Teardrop 233">
                            <a:hlinkClick r:id="rId152" tooltip="Albany City School District"/>
                            <a:extLst>
                              <a:ext uri="{FF2B5EF4-FFF2-40B4-BE49-F238E27FC236}">
                                <a16:creationId xmlns:a16="http://schemas.microsoft.com/office/drawing/2014/main" id="{57A9E467-229A-492A-81E8-8B7DA5B78F8C}"/>
                              </a:ext>
                            </a:extLst>
                          </p:cNvPr>
                          <p:cNvSpPr/>
                          <p:nvPr/>
                        </p:nvSpPr>
                        <p:spPr>
                          <a:xfrm rot="10291203">
                            <a:off x="9796796" y="3357183"/>
                            <a:ext cx="138121" cy="146043"/>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5" name="Star: 5 Points 234">
                            <a:hlinkClick r:id="rId5" tooltip="New York State Education Department"/>
                            <a:extLst>
                              <a:ext uri="{FF2B5EF4-FFF2-40B4-BE49-F238E27FC236}">
                                <a16:creationId xmlns:a16="http://schemas.microsoft.com/office/drawing/2014/main" id="{D22A11BF-4062-4D9A-BE40-EE74A5EF392F}"/>
                              </a:ext>
                            </a:extLst>
                          </p:cNvPr>
                          <p:cNvSpPr/>
                          <p:nvPr/>
                        </p:nvSpPr>
                        <p:spPr>
                          <a:xfrm>
                            <a:off x="9623749" y="3414330"/>
                            <a:ext cx="228614" cy="184142"/>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9" name="Teardrop 238">
                            <a:hlinkClick r:id="rId152" tooltip="Buffalo City School District"/>
                            <a:extLst>
                              <a:ext uri="{FF2B5EF4-FFF2-40B4-BE49-F238E27FC236}">
                                <a16:creationId xmlns:a16="http://schemas.microsoft.com/office/drawing/2014/main" id="{408CC7DD-24BE-4A39-8248-D932EFDF9442}"/>
                              </a:ext>
                            </a:extLst>
                          </p:cNvPr>
                          <p:cNvSpPr/>
                          <p:nvPr/>
                        </p:nvSpPr>
                        <p:spPr>
                          <a:xfrm rot="7994298">
                            <a:off x="3763147" y="2923014"/>
                            <a:ext cx="138107" cy="146059"/>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1" name="Teardrop 240">
                            <a:hlinkClick r:id="rId152" tooltip="Cheektowaga City School District"/>
                            <a:extLst>
                              <a:ext uri="{FF2B5EF4-FFF2-40B4-BE49-F238E27FC236}">
                                <a16:creationId xmlns:a16="http://schemas.microsoft.com/office/drawing/2014/main" id="{489B398B-AABB-45A7-82FD-F1CA0CA492D8}"/>
                              </a:ext>
                            </a:extLst>
                          </p:cNvPr>
                          <p:cNvSpPr/>
                          <p:nvPr/>
                        </p:nvSpPr>
                        <p:spPr>
                          <a:xfrm rot="7994298">
                            <a:off x="3908411" y="2871422"/>
                            <a:ext cx="138107" cy="147647"/>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3" name="Teardrop 242">
                            <a:hlinkClick r:id="rId152" tooltip="Roosevelt Union Free School District"/>
                            <a:extLst>
                              <a:ext uri="{FF2B5EF4-FFF2-40B4-BE49-F238E27FC236}">
                                <a16:creationId xmlns:a16="http://schemas.microsoft.com/office/drawing/2014/main" id="{8B2C42C3-E649-4A9B-983A-4BE8A1448444}"/>
                              </a:ext>
                            </a:extLst>
                          </p:cNvPr>
                          <p:cNvSpPr/>
                          <p:nvPr/>
                        </p:nvSpPr>
                        <p:spPr>
                          <a:xfrm rot="7994298">
                            <a:off x="10079395" y="6146285"/>
                            <a:ext cx="136519" cy="146059"/>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128" name="Picture 243">
                            <a:hlinkClick r:id="rId152" tooltip="Dundee CSD"/>
                            <a:extLst>
                              <a:ext uri="{FF2B5EF4-FFF2-40B4-BE49-F238E27FC236}">
                                <a16:creationId xmlns:a16="http://schemas.microsoft.com/office/drawing/2014/main" id="{2A71856A-CD7A-4BE1-B783-3B3108F0A0A6}"/>
                              </a:ext>
                            </a:extLst>
                          </p:cNvPr>
                          <p:cNvPicPr>
                            <a:picLocks noChangeAspect="1" noChangeArrowheads="1"/>
                          </p:cNvPicPr>
                          <p:nvPr/>
                        </p:nvPicPr>
                        <p:blipFill>
                          <a:blip r:embed="rId153">
                            <a:extLst>
                              <a:ext uri="{28A0092B-C50C-407E-A947-70E740481C1C}">
                                <a14:useLocalDpi xmlns:a14="http://schemas.microsoft.com/office/drawing/2010/main" val="0"/>
                              </a:ext>
                            </a:extLst>
                          </a:blip>
                          <a:srcRect/>
                          <a:stretch>
                            <a:fillRect/>
                          </a:stretch>
                        </p:blipFill>
                        <p:spPr bwMode="auto">
                          <a:xfrm>
                            <a:off x="6032098" y="3474638"/>
                            <a:ext cx="137160" cy="16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 name="Teardrop 244">
                            <a:hlinkClick r:id="rId152" tooltip="Freeport Union Free School District"/>
                            <a:extLst>
                              <a:ext uri="{FF2B5EF4-FFF2-40B4-BE49-F238E27FC236}">
                                <a16:creationId xmlns:a16="http://schemas.microsoft.com/office/drawing/2014/main" id="{79BC3919-0855-4B87-B93A-25D5CF71C3C5}"/>
                              </a:ext>
                            </a:extLst>
                          </p:cNvPr>
                          <p:cNvSpPr/>
                          <p:nvPr/>
                        </p:nvSpPr>
                        <p:spPr>
                          <a:xfrm rot="18982771">
                            <a:off x="9974607" y="6246300"/>
                            <a:ext cx="136533" cy="138106"/>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247" name="Teardrop 246">
                          <a:hlinkClick r:id="rId154" tooltip="Greater Capital Region Teachers Center"/>
                          <a:extLst>
                            <a:ext uri="{FF2B5EF4-FFF2-40B4-BE49-F238E27FC236}">
                              <a16:creationId xmlns:a16="http://schemas.microsoft.com/office/drawing/2014/main" id="{825AA0CD-EA9F-42B2-9AAD-623E87B1A601}"/>
                            </a:ext>
                          </a:extLst>
                        </p:cNvPr>
                        <p:cNvSpPr/>
                        <p:nvPr/>
                      </p:nvSpPr>
                      <p:spPr>
                        <a:xfrm rot="7071361">
                          <a:off x="9559458" y="3319871"/>
                          <a:ext cx="146043" cy="138120"/>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48" name="Teardrop 247">
                          <a:hlinkClick r:id="rId3" tooltip="Syosset TRAC Teachers Center"/>
                          <a:extLst>
                            <a:ext uri="{FF2B5EF4-FFF2-40B4-BE49-F238E27FC236}">
                              <a16:creationId xmlns:a16="http://schemas.microsoft.com/office/drawing/2014/main" id="{FE4E2474-FE98-4F35-B848-C20D8F8C49EE}"/>
                            </a:ext>
                          </a:extLst>
                        </p:cNvPr>
                        <p:cNvSpPr/>
                        <p:nvPr/>
                      </p:nvSpPr>
                      <p:spPr>
                        <a:xfrm rot="9119103">
                          <a:off x="10139717" y="5962150"/>
                          <a:ext cx="146059" cy="136519"/>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49" name="Teardrop 248">
                          <a:hlinkClick r:id="rId152" tooltip="Harrisville Central School District"/>
                          <a:extLst>
                            <a:ext uri="{FF2B5EF4-FFF2-40B4-BE49-F238E27FC236}">
                              <a16:creationId xmlns:a16="http://schemas.microsoft.com/office/drawing/2014/main" id="{5B162257-153B-47DF-B411-6EEABD088E94}"/>
                            </a:ext>
                          </a:extLst>
                        </p:cNvPr>
                        <p:cNvSpPr/>
                        <p:nvPr/>
                      </p:nvSpPr>
                      <p:spPr>
                        <a:xfrm rot="7994298">
                          <a:off x="7968688" y="1265739"/>
                          <a:ext cx="138106" cy="136533"/>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0" name="Teardrop 249">
                          <a:hlinkClick r:id="rId152" tooltip="Rochester City School District"/>
                          <a:extLst>
                            <a:ext uri="{FF2B5EF4-FFF2-40B4-BE49-F238E27FC236}">
                              <a16:creationId xmlns:a16="http://schemas.microsoft.com/office/drawing/2014/main" id="{31ECB753-F2C7-4C84-A2B7-C20705220FBF}"/>
                            </a:ext>
                          </a:extLst>
                        </p:cNvPr>
                        <p:cNvSpPr/>
                        <p:nvPr/>
                      </p:nvSpPr>
                      <p:spPr>
                        <a:xfrm rot="7994298">
                          <a:off x="5256280" y="2672994"/>
                          <a:ext cx="136519" cy="136533"/>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105" name="Picture 250">
                          <a:hlinkClick r:id="rId152" tooltip="New York City Department of Education"/>
                          <a:extLst>
                            <a:ext uri="{FF2B5EF4-FFF2-40B4-BE49-F238E27FC236}">
                              <a16:creationId xmlns:a16="http://schemas.microsoft.com/office/drawing/2014/main" id="{8CA78162-0289-4AF4-BE29-FA651DD31847}"/>
                            </a:ext>
                          </a:extLst>
                        </p:cNvPr>
                        <p:cNvPicPr>
                          <a:picLocks noChangeAspect="1" noChangeArrowheads="1"/>
                        </p:cNvPicPr>
                        <p:nvPr/>
                      </p:nvPicPr>
                      <p:blipFill>
                        <a:blip r:embed="rId153">
                          <a:extLst>
                            <a:ext uri="{28A0092B-C50C-407E-A947-70E740481C1C}">
                              <a14:useLocalDpi xmlns:a14="http://schemas.microsoft.com/office/drawing/2010/main" val="0"/>
                            </a:ext>
                          </a:extLst>
                        </a:blip>
                        <a:srcRect/>
                        <a:stretch>
                          <a:fillRect/>
                        </a:stretch>
                      </p:blipFill>
                      <p:spPr bwMode="auto">
                        <a:xfrm>
                          <a:off x="9599314" y="5980246"/>
                          <a:ext cx="137160" cy="16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0" name="Teardrop 239">
                          <a:hlinkClick r:id="rId152" tooltip="J. Lavelle Prep Charter NYC"/>
                          <a:extLst>
                            <a:ext uri="{FF2B5EF4-FFF2-40B4-BE49-F238E27FC236}">
                              <a16:creationId xmlns:a16="http://schemas.microsoft.com/office/drawing/2014/main" id="{1D494C00-95DF-4F12-9929-3C8167CF4C92}"/>
                            </a:ext>
                          </a:extLst>
                        </p:cNvPr>
                        <p:cNvSpPr/>
                        <p:nvPr/>
                      </p:nvSpPr>
                      <p:spPr>
                        <a:xfrm rot="8016115">
                          <a:off x="9418956" y="6316139"/>
                          <a:ext cx="120644" cy="130183"/>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8" name="Teardrop 237">
                          <a:hlinkClick r:id="rId152" tooltip="Lyon's Central School District"/>
                          <a:extLst>
                            <a:ext uri="{FF2B5EF4-FFF2-40B4-BE49-F238E27FC236}">
                              <a16:creationId xmlns:a16="http://schemas.microsoft.com/office/drawing/2014/main" id="{2EEEDF1C-95F6-4541-AC92-D8205603DB83}"/>
                            </a:ext>
                          </a:extLst>
                        </p:cNvPr>
                        <p:cNvSpPr/>
                        <p:nvPr/>
                      </p:nvSpPr>
                      <p:spPr>
                        <a:xfrm rot="7994298">
                          <a:off x="6122313" y="2673789"/>
                          <a:ext cx="136519" cy="138120"/>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108" name="Picture 241">
                          <a:hlinkClick r:id="rId152" tooltip="Niagara Falls City School District"/>
                          <a:extLst>
                            <a:ext uri="{FF2B5EF4-FFF2-40B4-BE49-F238E27FC236}">
                              <a16:creationId xmlns:a16="http://schemas.microsoft.com/office/drawing/2014/main" id="{7F433890-8823-4EED-81D2-5B3257A115F8}"/>
                            </a:ext>
                          </a:extLst>
                        </p:cNvPr>
                        <p:cNvPicPr>
                          <a:picLocks noChangeAspect="1" noChangeArrowheads="1"/>
                        </p:cNvPicPr>
                        <p:nvPr/>
                      </p:nvPicPr>
                      <p:blipFill>
                        <a:blip r:embed="rId153">
                          <a:extLst>
                            <a:ext uri="{28A0092B-C50C-407E-A947-70E740481C1C}">
                              <a14:useLocalDpi xmlns:a14="http://schemas.microsoft.com/office/drawing/2010/main" val="0"/>
                            </a:ext>
                          </a:extLst>
                        </a:blip>
                        <a:srcRect/>
                        <a:stretch>
                          <a:fillRect/>
                        </a:stretch>
                      </p:blipFill>
                      <p:spPr bwMode="auto">
                        <a:xfrm>
                          <a:off x="3694812" y="2693878"/>
                          <a:ext cx="137160" cy="16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9" name="Picture 235">
                          <a:hlinkClick r:id="rId152" tooltip="Peekskill City School District"/>
                          <a:extLst>
                            <a:ext uri="{FF2B5EF4-FFF2-40B4-BE49-F238E27FC236}">
                              <a16:creationId xmlns:a16="http://schemas.microsoft.com/office/drawing/2014/main" id="{5285100C-12F1-49A0-AB7A-697484B9BE0B}"/>
                            </a:ext>
                          </a:extLst>
                        </p:cNvPr>
                        <p:cNvPicPr>
                          <a:picLocks noChangeAspect="1" noChangeArrowheads="1"/>
                        </p:cNvPicPr>
                        <p:nvPr/>
                      </p:nvPicPr>
                      <p:blipFill>
                        <a:blip r:embed="rId153">
                          <a:extLst>
                            <a:ext uri="{28A0092B-C50C-407E-A947-70E740481C1C}">
                              <a14:useLocalDpi xmlns:a14="http://schemas.microsoft.com/office/drawing/2010/main" val="0"/>
                            </a:ext>
                          </a:extLst>
                        </a:blip>
                        <a:srcRect/>
                        <a:stretch>
                          <a:fillRect/>
                        </a:stretch>
                      </p:blipFill>
                      <p:spPr bwMode="auto">
                        <a:xfrm>
                          <a:off x="9700181" y="5458313"/>
                          <a:ext cx="137160" cy="16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3" name="Teardrop 252">
                          <a:hlinkClick r:id="rId152" tooltip="Utica City School District"/>
                          <a:extLst>
                            <a:ext uri="{FF2B5EF4-FFF2-40B4-BE49-F238E27FC236}">
                              <a16:creationId xmlns:a16="http://schemas.microsoft.com/office/drawing/2014/main" id="{AB5BF951-2454-42AF-9D60-6D79739A7EFC}"/>
                            </a:ext>
                          </a:extLst>
                        </p:cNvPr>
                        <p:cNvSpPr/>
                        <p:nvPr/>
                      </p:nvSpPr>
                      <p:spPr>
                        <a:xfrm rot="7994298">
                          <a:off x="8087756" y="2919840"/>
                          <a:ext cx="115883" cy="98431"/>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4" name="Teardrop 253">
                          <a:hlinkClick r:id="rId152" tooltip="Syracuse City School District"/>
                          <a:extLst>
                            <a:ext uri="{FF2B5EF4-FFF2-40B4-BE49-F238E27FC236}">
                              <a16:creationId xmlns:a16="http://schemas.microsoft.com/office/drawing/2014/main" id="{F88833E5-2197-40F4-BF48-C5642B22A644}"/>
                            </a:ext>
                          </a:extLst>
                        </p:cNvPr>
                        <p:cNvSpPr/>
                        <p:nvPr/>
                      </p:nvSpPr>
                      <p:spPr>
                        <a:xfrm rot="19319066">
                          <a:off x="6969289" y="2815869"/>
                          <a:ext cx="119069" cy="114295"/>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7" name="Teardrop 256">
                          <a:hlinkClick r:id="rId152" tooltip="Sodus City School District"/>
                          <a:extLst>
                            <a:ext uri="{FF2B5EF4-FFF2-40B4-BE49-F238E27FC236}">
                              <a16:creationId xmlns:a16="http://schemas.microsoft.com/office/drawing/2014/main" id="{522D0382-C3B4-4584-ABCA-365C83F1761F}"/>
                            </a:ext>
                          </a:extLst>
                        </p:cNvPr>
                        <p:cNvSpPr/>
                        <p:nvPr/>
                      </p:nvSpPr>
                      <p:spPr>
                        <a:xfrm rot="7994298">
                          <a:off x="6085005" y="2417418"/>
                          <a:ext cx="136519" cy="136533"/>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8" name="Teardrop 257">
                          <a:hlinkClick r:id="rId152" tooltip="Yonkers City School District"/>
                          <a:extLst>
                            <a:ext uri="{FF2B5EF4-FFF2-40B4-BE49-F238E27FC236}">
                              <a16:creationId xmlns:a16="http://schemas.microsoft.com/office/drawing/2014/main" id="{FF8D09C1-6346-4196-B3A4-92DCD9D6F6BD}"/>
                            </a:ext>
                          </a:extLst>
                        </p:cNvPr>
                        <p:cNvSpPr/>
                        <p:nvPr/>
                      </p:nvSpPr>
                      <p:spPr>
                        <a:xfrm rot="7994298">
                          <a:off x="9676939" y="5718472"/>
                          <a:ext cx="107945" cy="150821"/>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3" name="Freeform: Shape 12">
                        <a:hlinkClick r:id="rId155" tooltip="Bronxwestchester STANYS"/>
                        <a:extLst>
                          <a:ext uri="{FF2B5EF4-FFF2-40B4-BE49-F238E27FC236}">
                            <a16:creationId xmlns:a16="http://schemas.microsoft.com/office/drawing/2014/main" id="{DC880691-75A4-44D4-93CB-7226C13BB037}"/>
                          </a:ext>
                        </a:extLst>
                      </p:cNvPr>
                      <p:cNvSpPr/>
                      <p:nvPr/>
                    </p:nvSpPr>
                    <p:spPr>
                      <a:xfrm>
                        <a:off x="9887355" y="5410737"/>
                        <a:ext cx="257190" cy="85721"/>
                      </a:xfrm>
                      <a:custGeom>
                        <a:avLst/>
                        <a:gdLst>
                          <a:gd name="connsiteX0" fmla="*/ 0 w 257175"/>
                          <a:gd name="connsiteY0" fmla="*/ 85725 h 85725"/>
                          <a:gd name="connsiteX1" fmla="*/ 114300 w 257175"/>
                          <a:gd name="connsiteY1" fmla="*/ 0 h 85725"/>
                          <a:gd name="connsiteX2" fmla="*/ 257175 w 257175"/>
                          <a:gd name="connsiteY2" fmla="*/ 0 h 85725"/>
                          <a:gd name="connsiteX3" fmla="*/ 0 w 257175"/>
                          <a:gd name="connsiteY3" fmla="*/ 85725 h 85725"/>
                        </a:gdLst>
                        <a:ahLst/>
                        <a:cxnLst>
                          <a:cxn ang="0">
                            <a:pos x="connsiteX0" y="connsiteY0"/>
                          </a:cxn>
                          <a:cxn ang="0">
                            <a:pos x="connsiteX1" y="connsiteY1"/>
                          </a:cxn>
                          <a:cxn ang="0">
                            <a:pos x="connsiteX2" y="connsiteY2"/>
                          </a:cxn>
                          <a:cxn ang="0">
                            <a:pos x="connsiteX3" y="connsiteY3"/>
                          </a:cxn>
                        </a:cxnLst>
                        <a:rect l="l" t="t" r="r" b="b"/>
                        <a:pathLst>
                          <a:path w="257175" h="85725">
                            <a:moveTo>
                              <a:pt x="0" y="85725"/>
                            </a:moveTo>
                            <a:lnTo>
                              <a:pt x="114300" y="0"/>
                            </a:lnTo>
                            <a:lnTo>
                              <a:pt x="257175" y="0"/>
                            </a:lnTo>
                            <a:lnTo>
                              <a:pt x="0" y="85725"/>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7" name="Freeform: Shape 236">
                        <a:hlinkClick r:id="rId155" tooltip="The Bronx-Westchester STANYS"/>
                        <a:extLst>
                          <a:ext uri="{FF2B5EF4-FFF2-40B4-BE49-F238E27FC236}">
                            <a16:creationId xmlns:a16="http://schemas.microsoft.com/office/drawing/2014/main" id="{7AD29A92-94FC-4D87-9666-9A2A3923600A}"/>
                          </a:ext>
                        </a:extLst>
                      </p:cNvPr>
                      <p:cNvSpPr/>
                      <p:nvPr/>
                    </p:nvSpPr>
                    <p:spPr>
                      <a:xfrm>
                        <a:off x="9820676" y="5477409"/>
                        <a:ext cx="352446" cy="209540"/>
                      </a:xfrm>
                      <a:custGeom>
                        <a:avLst/>
                        <a:gdLst>
                          <a:gd name="connsiteX0" fmla="*/ 352425 w 352425"/>
                          <a:gd name="connsiteY0" fmla="*/ 0 h 209550"/>
                          <a:gd name="connsiteX1" fmla="*/ 285750 w 352425"/>
                          <a:gd name="connsiteY1" fmla="*/ 152400 h 209550"/>
                          <a:gd name="connsiteX2" fmla="*/ 114300 w 352425"/>
                          <a:gd name="connsiteY2" fmla="*/ 57150 h 209550"/>
                          <a:gd name="connsiteX3" fmla="*/ 66675 w 352425"/>
                          <a:gd name="connsiteY3" fmla="*/ 57150 h 209550"/>
                          <a:gd name="connsiteX4" fmla="*/ 0 w 352425"/>
                          <a:gd name="connsiteY4" fmla="*/ 180975 h 209550"/>
                          <a:gd name="connsiteX5" fmla="*/ 57150 w 352425"/>
                          <a:gd name="connsiteY5" fmla="*/ 209550 h 209550"/>
                          <a:gd name="connsiteX6" fmla="*/ 209550 w 352425"/>
                          <a:gd name="connsiteY6" fmla="*/ 152400 h 209550"/>
                          <a:gd name="connsiteX7" fmla="*/ 304800 w 352425"/>
                          <a:gd name="connsiteY7" fmla="*/ 180975 h 209550"/>
                          <a:gd name="connsiteX8" fmla="*/ 333375 w 352425"/>
                          <a:gd name="connsiteY8" fmla="*/ 133350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2425" h="209550">
                            <a:moveTo>
                              <a:pt x="352425" y="0"/>
                            </a:moveTo>
                            <a:lnTo>
                              <a:pt x="285750" y="152400"/>
                            </a:lnTo>
                            <a:lnTo>
                              <a:pt x="114300" y="57150"/>
                            </a:lnTo>
                            <a:lnTo>
                              <a:pt x="66675" y="57150"/>
                            </a:lnTo>
                            <a:lnTo>
                              <a:pt x="0" y="180975"/>
                            </a:lnTo>
                            <a:lnTo>
                              <a:pt x="57150" y="209550"/>
                            </a:lnTo>
                            <a:lnTo>
                              <a:pt x="209550" y="152400"/>
                            </a:lnTo>
                            <a:lnTo>
                              <a:pt x="304800" y="180975"/>
                            </a:lnTo>
                            <a:lnTo>
                              <a:pt x="333375" y="133350"/>
                            </a:lnTo>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255" name="Arrow: Right 254">
                      <a:hlinkClick r:id="rId6" action="ppaction://hlinksldjump"/>
                      <a:extLst>
                        <a:ext uri="{FF2B5EF4-FFF2-40B4-BE49-F238E27FC236}">
                          <a16:creationId xmlns:a16="http://schemas.microsoft.com/office/drawing/2014/main" id="{E53C740F-B29F-44AE-B969-A81167679E2D}"/>
                        </a:ext>
                      </a:extLst>
                    </p:cNvPr>
                    <p:cNvSpPr/>
                    <p:nvPr/>
                  </p:nvSpPr>
                  <p:spPr>
                    <a:xfrm>
                      <a:off x="10709729" y="2985148"/>
                      <a:ext cx="1436774" cy="6397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800" dirty="0"/>
                        <a:t>Identified National Government Assets</a:t>
                      </a:r>
                    </a:p>
                  </p:txBody>
                </p:sp>
              </p:grpSp>
              <p:sp>
                <p:nvSpPr>
                  <p:cNvPr id="260" name="Teardrop 259">
                    <a:extLst>
                      <a:ext uri="{FF2B5EF4-FFF2-40B4-BE49-F238E27FC236}">
                        <a16:creationId xmlns:a16="http://schemas.microsoft.com/office/drawing/2014/main" id="{3D491163-D354-41EC-A303-1DD2AD023858}"/>
                      </a:ext>
                    </a:extLst>
                  </p:cNvPr>
                  <p:cNvSpPr/>
                  <p:nvPr/>
                </p:nvSpPr>
                <p:spPr>
                  <a:xfrm rot="8203105">
                    <a:off x="358131" y="2984745"/>
                    <a:ext cx="149559" cy="138107"/>
                  </a:xfrm>
                  <a:prstGeom prst="teardrop">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085" name="TextBox 260">
                    <a:extLst>
                      <a:ext uri="{FF2B5EF4-FFF2-40B4-BE49-F238E27FC236}">
                        <a16:creationId xmlns:a16="http://schemas.microsoft.com/office/drawing/2014/main" id="{99DF0E78-11B6-43CB-862D-563AFA29B9B5}"/>
                      </a:ext>
                    </a:extLst>
                  </p:cNvPr>
                  <p:cNvSpPr txBox="1">
                    <a:spLocks noChangeArrowheads="1"/>
                  </p:cNvSpPr>
                  <p:nvPr/>
                </p:nvSpPr>
                <p:spPr bwMode="auto">
                  <a:xfrm>
                    <a:off x="520157" y="2899168"/>
                    <a:ext cx="323073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hlinkClick r:id="rId156" tooltip="PBS Learning Media"/>
                      </a:rPr>
                      <a:t>PBS Learning Media</a:t>
                    </a:r>
                    <a:endParaRPr lang="en-US" altLang="en-US" sz="1400" dirty="0"/>
                  </a:p>
                </p:txBody>
              </p:sp>
              <p:sp>
                <p:nvSpPr>
                  <p:cNvPr id="3086" name="TextBox 261">
                    <a:extLst>
                      <a:ext uri="{FF2B5EF4-FFF2-40B4-BE49-F238E27FC236}">
                        <a16:creationId xmlns:a16="http://schemas.microsoft.com/office/drawing/2014/main" id="{23286E22-E126-4196-9004-9A3F880CD071}"/>
                      </a:ext>
                    </a:extLst>
                  </p:cNvPr>
                  <p:cNvSpPr txBox="1">
                    <a:spLocks noChangeArrowheads="1"/>
                  </p:cNvSpPr>
                  <p:nvPr/>
                </p:nvSpPr>
                <p:spPr bwMode="auto">
                  <a:xfrm>
                    <a:off x="537323" y="3083206"/>
                    <a:ext cx="295975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dirty="0"/>
                      <a:t>Pins mark the locations and link to websites for local TV stations.</a:t>
                    </a:r>
                  </a:p>
                </p:txBody>
              </p:sp>
              <p:sp>
                <p:nvSpPr>
                  <p:cNvPr id="263" name="Teardrop 262">
                    <a:hlinkClick r:id="rId157" tooltip="Watertown/Eastern Ontario PBS"/>
                    <a:extLst>
                      <a:ext uri="{FF2B5EF4-FFF2-40B4-BE49-F238E27FC236}">
                        <a16:creationId xmlns:a16="http://schemas.microsoft.com/office/drawing/2014/main" id="{2999671F-785E-47E3-8D80-F2CA00653811}"/>
                      </a:ext>
                    </a:extLst>
                  </p:cNvPr>
                  <p:cNvSpPr/>
                  <p:nvPr/>
                </p:nvSpPr>
                <p:spPr>
                  <a:xfrm rot="8203105">
                    <a:off x="7137640" y="1426295"/>
                    <a:ext cx="146059" cy="138107"/>
                  </a:xfrm>
                  <a:prstGeom prst="teardrop">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64" name="Teardrop 263">
                    <a:hlinkClick r:id="rId158" tooltip="Mountain Lake PBS"/>
                    <a:extLst>
                      <a:ext uri="{FF2B5EF4-FFF2-40B4-BE49-F238E27FC236}">
                        <a16:creationId xmlns:a16="http://schemas.microsoft.com/office/drawing/2014/main" id="{9466AA08-7DAA-40A0-A195-090462F9E569}"/>
                      </a:ext>
                    </a:extLst>
                  </p:cNvPr>
                  <p:cNvSpPr/>
                  <p:nvPr/>
                </p:nvSpPr>
                <p:spPr>
                  <a:xfrm rot="4449967">
                    <a:off x="10018340" y="411128"/>
                    <a:ext cx="146043" cy="138120"/>
                  </a:xfrm>
                  <a:prstGeom prst="teardrop">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65" name="Teardrop 264">
                    <a:hlinkClick r:id="rId159" tooltip="Binghamton PBS"/>
                    <a:extLst>
                      <a:ext uri="{FF2B5EF4-FFF2-40B4-BE49-F238E27FC236}">
                        <a16:creationId xmlns:a16="http://schemas.microsoft.com/office/drawing/2014/main" id="{0163BE80-87B6-4339-B96B-A3791ECF9A89}"/>
                      </a:ext>
                    </a:extLst>
                  </p:cNvPr>
                  <p:cNvSpPr/>
                  <p:nvPr/>
                </p:nvSpPr>
                <p:spPr>
                  <a:xfrm rot="8203105">
                    <a:off x="7347202" y="3874108"/>
                    <a:ext cx="146059" cy="136519"/>
                  </a:xfrm>
                  <a:prstGeom prst="teardrop">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66" name="Teardrop 265">
                    <a:hlinkClick r:id="rId160" tooltip="Rochester PBS"/>
                    <a:extLst>
                      <a:ext uri="{FF2B5EF4-FFF2-40B4-BE49-F238E27FC236}">
                        <a16:creationId xmlns:a16="http://schemas.microsoft.com/office/drawing/2014/main" id="{518FE4D4-27E9-4063-AEAC-D862F2544373}"/>
                      </a:ext>
                    </a:extLst>
                  </p:cNvPr>
                  <p:cNvSpPr/>
                  <p:nvPr/>
                </p:nvSpPr>
                <p:spPr>
                  <a:xfrm rot="19632035">
                    <a:off x="5176960" y="2772433"/>
                    <a:ext cx="146059" cy="136519"/>
                  </a:xfrm>
                  <a:prstGeom prst="teardrop">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67" name="Teardrop 266">
                    <a:hlinkClick r:id="rId161" tooltip="New York City and Long Island PBS"/>
                    <a:extLst>
                      <a:ext uri="{FF2B5EF4-FFF2-40B4-BE49-F238E27FC236}">
                        <a16:creationId xmlns:a16="http://schemas.microsoft.com/office/drawing/2014/main" id="{84584CAB-B0A1-4646-BB10-A47A92E002CE}"/>
                      </a:ext>
                    </a:extLst>
                  </p:cNvPr>
                  <p:cNvSpPr/>
                  <p:nvPr/>
                </p:nvSpPr>
                <p:spPr>
                  <a:xfrm rot="8203105">
                    <a:off x="9561898" y="6145717"/>
                    <a:ext cx="146059" cy="138106"/>
                  </a:xfrm>
                  <a:prstGeom prst="teardrop">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68" name="Teardrop 267">
                    <a:hlinkClick r:id="rId162" tooltip="Buffalo/Toronto PBS"/>
                    <a:extLst>
                      <a:ext uri="{FF2B5EF4-FFF2-40B4-BE49-F238E27FC236}">
                        <a16:creationId xmlns:a16="http://schemas.microsoft.com/office/drawing/2014/main" id="{38B1C986-D979-4620-8163-F16F00AE131A}"/>
                      </a:ext>
                    </a:extLst>
                  </p:cNvPr>
                  <p:cNvSpPr/>
                  <p:nvPr/>
                </p:nvSpPr>
                <p:spPr>
                  <a:xfrm rot="19002424">
                    <a:off x="3891008" y="3035946"/>
                    <a:ext cx="146059" cy="138107"/>
                  </a:xfrm>
                  <a:prstGeom prst="teardrop">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69" name="Teardrop 268">
                    <a:hlinkClick r:id="rId163" tooltip="Syracuse PBS"/>
                    <a:extLst>
                      <a:ext uri="{FF2B5EF4-FFF2-40B4-BE49-F238E27FC236}">
                        <a16:creationId xmlns:a16="http://schemas.microsoft.com/office/drawing/2014/main" id="{B51B50DD-00B4-4881-B0E7-16185D2C9200}"/>
                      </a:ext>
                    </a:extLst>
                  </p:cNvPr>
                  <p:cNvSpPr/>
                  <p:nvPr/>
                </p:nvSpPr>
                <p:spPr>
                  <a:xfrm rot="8203105">
                    <a:off x="7072549" y="2907365"/>
                    <a:ext cx="146059" cy="138106"/>
                  </a:xfrm>
                  <a:prstGeom prst="teardrop">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70" name="Teardrop 269">
                    <a:hlinkClick r:id="rId164" tooltip="Albany/Schenectady PBS"/>
                    <a:extLst>
                      <a:ext uri="{FF2B5EF4-FFF2-40B4-BE49-F238E27FC236}">
                        <a16:creationId xmlns:a16="http://schemas.microsoft.com/office/drawing/2014/main" id="{BD1F8060-AAD0-43C5-94EF-ED05A951720D}"/>
                      </a:ext>
                    </a:extLst>
                  </p:cNvPr>
                  <p:cNvSpPr/>
                  <p:nvPr/>
                </p:nvSpPr>
                <p:spPr>
                  <a:xfrm rot="8203105">
                    <a:off x="9652391" y="3170878"/>
                    <a:ext cx="146059" cy="136519"/>
                  </a:xfrm>
                  <a:prstGeom prst="teardrop">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
              <p:nvSpPr>
                <p:cNvPr id="272" name="Teardrop 271">
                  <a:extLst>
                    <a:ext uri="{FF2B5EF4-FFF2-40B4-BE49-F238E27FC236}">
                      <a16:creationId xmlns:a16="http://schemas.microsoft.com/office/drawing/2014/main" id="{2ED5542E-719F-407C-A924-B4DE42F4B49E}"/>
                    </a:ext>
                  </a:extLst>
                </p:cNvPr>
                <p:cNvSpPr/>
                <p:nvPr/>
              </p:nvSpPr>
              <p:spPr>
                <a:xfrm rot="8203105">
                  <a:off x="342900" y="3451260"/>
                  <a:ext cx="146050" cy="138112"/>
                </a:xfrm>
                <a:prstGeom prst="teardrop">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080" name="TextBox 277">
                  <a:extLst>
                    <a:ext uri="{FF2B5EF4-FFF2-40B4-BE49-F238E27FC236}">
                      <a16:creationId xmlns:a16="http://schemas.microsoft.com/office/drawing/2014/main" id="{0EFDABE7-C3F6-4510-B62D-9A4988DAA581}"/>
                    </a:ext>
                  </a:extLst>
                </p:cNvPr>
                <p:cNvSpPr txBox="1">
                  <a:spLocks noChangeArrowheads="1"/>
                </p:cNvSpPr>
                <p:nvPr/>
              </p:nvSpPr>
              <p:spPr bwMode="auto">
                <a:xfrm>
                  <a:off x="549223" y="3520535"/>
                  <a:ext cx="2529803"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100" dirty="0">
                      <a:hlinkClick r:id="rId165" tooltip="STEM Education Ecosystems Network"/>
                    </a:rPr>
                    <a:t>STEM Ecosystems</a:t>
                  </a:r>
                  <a:r>
                    <a:rPr lang="en-US" altLang="en-US" sz="1100" dirty="0"/>
                    <a:t> </a:t>
                  </a:r>
                </a:p>
                <a:p>
                  <a:pPr eaLnBrk="1" hangingPunct="1"/>
                  <a:r>
                    <a:rPr lang="en-US" altLang="en-US" sz="1100" dirty="0"/>
                    <a:t>Collaborations offering an array of learning opportunities.</a:t>
                  </a:r>
                  <a:r>
                    <a:rPr lang="en-US" sz="1100" dirty="0"/>
                    <a:t> Designed pathways enable young people to become engaged, knowledgeable and skilled in the STEM disciplines. </a:t>
                  </a:r>
                  <a:endParaRPr lang="en-US" altLang="en-US" sz="1100" dirty="0"/>
                </a:p>
              </p:txBody>
            </p:sp>
          </p:grpSp>
          <p:grpSp>
            <p:nvGrpSpPr>
              <p:cNvPr id="3" name="Group 2">
                <a:extLst>
                  <a:ext uri="{FF2B5EF4-FFF2-40B4-BE49-F238E27FC236}">
                    <a16:creationId xmlns:a16="http://schemas.microsoft.com/office/drawing/2014/main" id="{B73AA407-FEC4-4A94-800E-406F0E0FDA5C}"/>
                  </a:ext>
                </a:extLst>
              </p:cNvPr>
              <p:cNvGrpSpPr/>
              <p:nvPr/>
            </p:nvGrpSpPr>
            <p:grpSpPr>
              <a:xfrm>
                <a:off x="522557" y="657225"/>
                <a:ext cx="10422631" cy="5409477"/>
                <a:chOff x="522557" y="657225"/>
                <a:chExt cx="10422631" cy="5409477"/>
              </a:xfrm>
            </p:grpSpPr>
            <p:sp>
              <p:nvSpPr>
                <p:cNvPr id="274" name="Teardrop 273">
                  <a:hlinkClick r:id="rId166" tooltip="Central NY STEM Learning Network"/>
                  <a:extLst>
                    <a:ext uri="{FF2B5EF4-FFF2-40B4-BE49-F238E27FC236}">
                      <a16:creationId xmlns:a16="http://schemas.microsoft.com/office/drawing/2014/main" id="{B296FC32-D01F-43A7-9F49-D6CF859AAF98}"/>
                    </a:ext>
                  </a:extLst>
                </p:cNvPr>
                <p:cNvSpPr/>
                <p:nvPr/>
              </p:nvSpPr>
              <p:spPr>
                <a:xfrm rot="11148591">
                  <a:off x="7217415" y="2633708"/>
                  <a:ext cx="146050" cy="138112"/>
                </a:xfrm>
                <a:prstGeom prst="teardrop">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079" name="TextBox 276">
                  <a:extLst>
                    <a:ext uri="{FF2B5EF4-FFF2-40B4-BE49-F238E27FC236}">
                      <a16:creationId xmlns:a16="http://schemas.microsoft.com/office/drawing/2014/main" id="{BBDC47EE-8873-491F-A448-DB616678E7D1}"/>
                    </a:ext>
                  </a:extLst>
                </p:cNvPr>
                <p:cNvSpPr txBox="1">
                  <a:spLocks noChangeArrowheads="1"/>
                </p:cNvSpPr>
                <p:nvPr/>
              </p:nvSpPr>
              <p:spPr bwMode="auto">
                <a:xfrm>
                  <a:off x="522557" y="3206627"/>
                  <a:ext cx="22939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400" dirty="0"/>
                    <a:t>STEM Partnerships</a:t>
                  </a:r>
                </a:p>
              </p:txBody>
            </p:sp>
            <p:sp>
              <p:nvSpPr>
                <p:cNvPr id="279" name="Teardrop 278">
                  <a:hlinkClick r:id="rId167" tooltip="Eastern Southern Tier STEM Hub"/>
                  <a:extLst>
                    <a:ext uri="{FF2B5EF4-FFF2-40B4-BE49-F238E27FC236}">
                      <a16:creationId xmlns:a16="http://schemas.microsoft.com/office/drawing/2014/main" id="{16D99009-572D-47B1-9C2F-CF4DEE5E046C}"/>
                    </a:ext>
                  </a:extLst>
                </p:cNvPr>
                <p:cNvSpPr/>
                <p:nvPr/>
              </p:nvSpPr>
              <p:spPr>
                <a:xfrm rot="8203105">
                  <a:off x="6908800" y="3868738"/>
                  <a:ext cx="146050" cy="136525"/>
                </a:xfrm>
                <a:prstGeom prst="teardrop">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80" name="Teardrop 279">
                  <a:hlinkClick r:id="rId168" tooltip="North Country STEM Learning Network"/>
                  <a:extLst>
                    <a:ext uri="{FF2B5EF4-FFF2-40B4-BE49-F238E27FC236}">
                      <a16:creationId xmlns:a16="http://schemas.microsoft.com/office/drawing/2014/main" id="{62D04B2A-7760-45DF-9210-7D3A2EEBD0E9}"/>
                    </a:ext>
                  </a:extLst>
                </p:cNvPr>
                <p:cNvSpPr/>
                <p:nvPr/>
              </p:nvSpPr>
              <p:spPr>
                <a:xfrm rot="9781434">
                  <a:off x="8325798" y="657225"/>
                  <a:ext cx="146050" cy="138113"/>
                </a:xfrm>
                <a:prstGeom prst="teardrop">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81" name="Teardrop 280">
                  <a:hlinkClick r:id="rId169" tooltip="Long Island STEM Hub"/>
                  <a:extLst>
                    <a:ext uri="{FF2B5EF4-FFF2-40B4-BE49-F238E27FC236}">
                      <a16:creationId xmlns:a16="http://schemas.microsoft.com/office/drawing/2014/main" id="{D3B568BD-DEFD-4A1A-85C8-E2DBF7E6C795}"/>
                    </a:ext>
                  </a:extLst>
                </p:cNvPr>
                <p:cNvSpPr/>
                <p:nvPr/>
              </p:nvSpPr>
              <p:spPr>
                <a:xfrm rot="4902335">
                  <a:off x="10803107" y="5924621"/>
                  <a:ext cx="146050" cy="138112"/>
                </a:xfrm>
                <a:prstGeom prst="teardrop">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83" name="Teardrop 282">
                  <a:hlinkClick r:id="rId170" tooltip=" Interdisciplinary Science and Engineering Partnership (ISEP)"/>
                  <a:extLst>
                    <a:ext uri="{FF2B5EF4-FFF2-40B4-BE49-F238E27FC236}">
                      <a16:creationId xmlns:a16="http://schemas.microsoft.com/office/drawing/2014/main" id="{B2D8992A-5BF5-44BD-B165-9C7D88898BA0}"/>
                    </a:ext>
                  </a:extLst>
                </p:cNvPr>
                <p:cNvSpPr/>
                <p:nvPr/>
              </p:nvSpPr>
              <p:spPr>
                <a:xfrm rot="529623">
                  <a:off x="3654731" y="2806179"/>
                  <a:ext cx="146050" cy="138112"/>
                </a:xfrm>
                <a:prstGeom prst="teardrop">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84" name="Teardrop 283">
                  <a:hlinkClick r:id="rId171" tooltip="Western STEM Hub"/>
                  <a:extLst>
                    <a:ext uri="{FF2B5EF4-FFF2-40B4-BE49-F238E27FC236}">
                      <a16:creationId xmlns:a16="http://schemas.microsoft.com/office/drawing/2014/main" id="{ECB1B8DB-7415-4DB6-9E66-B0CE57AE0967}"/>
                    </a:ext>
                  </a:extLst>
                </p:cNvPr>
                <p:cNvSpPr/>
                <p:nvPr/>
              </p:nvSpPr>
              <p:spPr>
                <a:xfrm rot="378168">
                  <a:off x="3851052" y="3023264"/>
                  <a:ext cx="146050" cy="138112"/>
                </a:xfrm>
                <a:prstGeom prst="teardrop">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85" name="Teardrop 284">
                  <a:hlinkClick r:id="rId172" tooltip="Queens 2020"/>
                  <a:extLst>
                    <a:ext uri="{FF2B5EF4-FFF2-40B4-BE49-F238E27FC236}">
                      <a16:creationId xmlns:a16="http://schemas.microsoft.com/office/drawing/2014/main" id="{5AAA03C7-F670-4AFA-9221-9D6E77E5FABD}"/>
                    </a:ext>
                  </a:extLst>
                </p:cNvPr>
                <p:cNvSpPr/>
                <p:nvPr/>
              </p:nvSpPr>
              <p:spPr>
                <a:xfrm rot="8203105">
                  <a:off x="9768381" y="5893052"/>
                  <a:ext cx="146050" cy="138112"/>
                </a:xfrm>
                <a:prstGeom prst="teardrop">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sp>
          <p:nvSpPr>
            <p:cNvPr id="7" name="TextBox 6">
              <a:extLst>
                <a:ext uri="{FF2B5EF4-FFF2-40B4-BE49-F238E27FC236}">
                  <a16:creationId xmlns:a16="http://schemas.microsoft.com/office/drawing/2014/main" id="{69589EC5-E123-4B74-857D-2C30119D9C35}"/>
                </a:ext>
              </a:extLst>
            </p:cNvPr>
            <p:cNvSpPr txBox="1"/>
            <p:nvPr/>
          </p:nvSpPr>
          <p:spPr>
            <a:xfrm>
              <a:off x="549077" y="4341733"/>
              <a:ext cx="6812462" cy="261610"/>
            </a:xfrm>
            <a:prstGeom prst="rect">
              <a:avLst/>
            </a:prstGeom>
            <a:noFill/>
          </p:spPr>
          <p:txBody>
            <a:bodyPr wrap="square" rtlCol="0">
              <a:spAutoFit/>
            </a:bodyPr>
            <a:lstStyle/>
            <a:p>
              <a:r>
                <a:rPr lang="en-US" sz="1100" dirty="0">
                  <a:hlinkClick r:id="rId173" tooltip="New York State STEM Hubs"/>
                </a:rPr>
                <a:t>New York State STEM Hubs </a:t>
              </a:r>
              <a:r>
                <a:rPr lang="en-US" sz="1100" dirty="0"/>
                <a:t> interconnect business, higher education, community organizations </a:t>
              </a:r>
            </a:p>
          </p:txBody>
        </p:sp>
      </p:grpSp>
      <p:sp>
        <p:nvSpPr>
          <p:cNvPr id="288" name="Teardrop 287">
            <a:hlinkClick r:id="rId174" tooltip="Finger Lakes STEM Hub"/>
            <a:extLst>
              <a:ext uri="{FF2B5EF4-FFF2-40B4-BE49-F238E27FC236}">
                <a16:creationId xmlns:a16="http://schemas.microsoft.com/office/drawing/2014/main" id="{8C1A39AE-7310-4616-ABBC-6A23EF3D2DDD}"/>
              </a:ext>
            </a:extLst>
          </p:cNvPr>
          <p:cNvSpPr/>
          <p:nvPr/>
        </p:nvSpPr>
        <p:spPr>
          <a:xfrm rot="8203105">
            <a:off x="5821277" y="2978298"/>
            <a:ext cx="146050" cy="138112"/>
          </a:xfrm>
          <a:prstGeom prst="teardrop">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89" name="Teardrop 288">
            <a:hlinkClick r:id="rId152" tooltip="Geneva School District"/>
            <a:extLst>
              <a:ext uri="{FF2B5EF4-FFF2-40B4-BE49-F238E27FC236}">
                <a16:creationId xmlns:a16="http://schemas.microsoft.com/office/drawing/2014/main" id="{2E233983-F781-478C-8B4A-7BF55B7E2BC2}"/>
              </a:ext>
            </a:extLst>
          </p:cNvPr>
          <p:cNvSpPr/>
          <p:nvPr/>
        </p:nvSpPr>
        <p:spPr bwMode="auto">
          <a:xfrm rot="7994298">
            <a:off x="5832018" y="2788509"/>
            <a:ext cx="136525" cy="136525"/>
          </a:xfrm>
          <a:prstGeom prst="teardrop">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E0748-604C-4AA7-83DD-1F38A0630590}"/>
              </a:ext>
            </a:extLst>
          </p:cNvPr>
          <p:cNvSpPr>
            <a:spLocks noGrp="1"/>
          </p:cNvSpPr>
          <p:nvPr>
            <p:ph type="title"/>
          </p:nvPr>
        </p:nvSpPr>
        <p:spPr>
          <a:xfrm>
            <a:off x="1274763" y="557213"/>
            <a:ext cx="10515600" cy="600075"/>
          </a:xfrm>
        </p:spPr>
        <p:txBody>
          <a:bodyPr rtlCol="0">
            <a:normAutofit fontScale="90000"/>
          </a:bodyPr>
          <a:lstStyle/>
          <a:p>
            <a:pPr algn="ctr" fontAlgn="auto">
              <a:spcAft>
                <a:spcPts val="0"/>
              </a:spcAft>
              <a:defRPr/>
            </a:pPr>
            <a:r>
              <a:rPr lang="en-US" dirty="0"/>
              <a:t>Identified National Assets from U.S. Government Sources</a:t>
            </a:r>
          </a:p>
        </p:txBody>
      </p:sp>
      <p:sp>
        <p:nvSpPr>
          <p:cNvPr id="5123" name="Content Placeholder 2">
            <a:extLst>
              <a:ext uri="{FF2B5EF4-FFF2-40B4-BE49-F238E27FC236}">
                <a16:creationId xmlns:a16="http://schemas.microsoft.com/office/drawing/2014/main" id="{E1AC0EF4-0A1E-4182-B7F0-A3D420B557FD}"/>
              </a:ext>
            </a:extLst>
          </p:cNvPr>
          <p:cNvSpPr>
            <a:spLocks noGrp="1" noChangeArrowheads="1"/>
          </p:cNvSpPr>
          <p:nvPr>
            <p:ph idx="1"/>
          </p:nvPr>
        </p:nvSpPr>
        <p:spPr>
          <a:xfrm>
            <a:off x="890588" y="1463675"/>
            <a:ext cx="10515600" cy="5032375"/>
          </a:xfrm>
        </p:spPr>
        <p:txBody>
          <a:bodyPr/>
          <a:lstStyle/>
          <a:p>
            <a:r>
              <a:rPr lang="en-US" altLang="en-US">
                <a:hlinkClick r:id="rId2"/>
              </a:rPr>
              <a:t>National Aeronautics and Space Administration (NASA)</a:t>
            </a:r>
            <a:endParaRPr lang="en-US" altLang="en-US"/>
          </a:p>
          <a:p>
            <a:r>
              <a:rPr lang="en-US" altLang="en-US">
                <a:hlinkClick r:id="rId3"/>
              </a:rPr>
              <a:t>National Institute of Health (NIH)</a:t>
            </a:r>
            <a:endParaRPr lang="en-US" altLang="en-US">
              <a:hlinkClick r:id="rId4"/>
            </a:endParaRPr>
          </a:p>
          <a:p>
            <a:r>
              <a:rPr lang="en-US" altLang="en-US">
                <a:hlinkClick r:id="rId4"/>
              </a:rPr>
              <a:t>National Oceanic and Atmospheric Administration(NOAA)</a:t>
            </a:r>
            <a:endParaRPr lang="en-US" altLang="en-US"/>
          </a:p>
          <a:p>
            <a:r>
              <a:rPr lang="en-US" altLang="en-US">
                <a:hlinkClick r:id="rId5"/>
              </a:rPr>
              <a:t>National Science Foundation (NSF) </a:t>
            </a:r>
            <a:endParaRPr lang="en-US" altLang="en-US"/>
          </a:p>
          <a:p>
            <a:pPr lvl="1"/>
            <a:r>
              <a:rPr lang="en-US" altLang="en-US">
                <a:hlinkClick r:id="rId6"/>
              </a:rPr>
              <a:t>STEM Teaching Tools </a:t>
            </a:r>
            <a:endParaRPr lang="en-US" altLang="en-US"/>
          </a:p>
          <a:p>
            <a:r>
              <a:rPr lang="en-US" altLang="en-US" u="sng">
                <a:hlinkClick r:id="rId7"/>
              </a:rPr>
              <a:t>Smithsonian </a:t>
            </a:r>
            <a:endParaRPr lang="en-US" altLang="en-US" u="sng"/>
          </a:p>
          <a:p>
            <a:r>
              <a:rPr lang="en-US" altLang="en-US">
                <a:hlinkClick r:id="rId8"/>
              </a:rPr>
              <a:t>United States Department of Agriculture(USDA)</a:t>
            </a:r>
            <a:endParaRPr lang="en-US" altLang="en-US">
              <a:hlinkClick r:id="rId9"/>
            </a:endParaRPr>
          </a:p>
          <a:p>
            <a:r>
              <a:rPr lang="en-US" altLang="en-US">
                <a:hlinkClick r:id="rId9"/>
              </a:rPr>
              <a:t>United States Department of Education </a:t>
            </a:r>
            <a:endParaRPr lang="en-US" altLang="en-US"/>
          </a:p>
          <a:p>
            <a:r>
              <a:rPr lang="en-US" altLang="en-US">
                <a:hlinkClick r:id="rId10"/>
              </a:rPr>
              <a:t>United States Department of Energy</a:t>
            </a:r>
            <a:endParaRPr lang="en-US" altLang="en-US"/>
          </a:p>
          <a:p>
            <a:r>
              <a:rPr lang="en-US" altLang="en-US" u="sng">
                <a:hlinkClick r:id="rId11"/>
              </a:rPr>
              <a:t>U.S. Environmental Protection Agency Education Resources (EPA)</a:t>
            </a:r>
            <a:endParaRPr lang="en-US" altLang="en-US" u="sng"/>
          </a:p>
        </p:txBody>
      </p:sp>
      <p:pic>
        <p:nvPicPr>
          <p:cNvPr id="5124" name="Picture 2" descr="New York State Education Department Logo">
            <a:extLst>
              <a:ext uri="{FF2B5EF4-FFF2-40B4-BE49-F238E27FC236}">
                <a16:creationId xmlns:a16="http://schemas.microsoft.com/office/drawing/2014/main" id="{81F813B3-F316-449E-B82F-C0DC2BF97B3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r="67316"/>
          <a:stretch>
            <a:fillRect/>
          </a:stretch>
        </p:blipFill>
        <p:spPr bwMode="auto">
          <a:xfrm>
            <a:off x="4763" y="-11113"/>
            <a:ext cx="1411287" cy="1101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2305</TotalTime>
  <Words>404</Words>
  <Application>Microsoft Office PowerPoint</Application>
  <PresentationFormat>Widescreen</PresentationFormat>
  <Paragraphs>43</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Identified National Assets from U.S. Government Sources</vt:lpstr>
    </vt:vector>
  </TitlesOfParts>
  <Manager>Office of Curriculum and Instruction</Manager>
  <Company>Office of Curriculum and Instruction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NYS Science Ecosystem Network</dc:title>
  <dc:subject>Identified State and Local Assets</dc:subject>
  <dc:creator>New York State Education Department</dc:creator>
  <cp:keywords>Science Ecosystem</cp:keywords>
  <dc:description>Science Ecosystem</dc:description>
  <cp:lastModifiedBy>Amanda Zullo</cp:lastModifiedBy>
  <cp:revision>256</cp:revision>
  <cp:lastPrinted>2017-09-06T19:58:43Z</cp:lastPrinted>
  <dcterms:created xsi:type="dcterms:W3CDTF">2017-08-23T16:50:16Z</dcterms:created>
  <dcterms:modified xsi:type="dcterms:W3CDTF">2017-10-18T14:24:49Z</dcterms:modified>
  <cp:category>Scienec Ecosystem</cp:category>
</cp:coreProperties>
</file>