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256" r:id="rId2"/>
    <p:sldId id="262" r:id="rId3"/>
    <p:sldId id="321" r:id="rId4"/>
    <p:sldId id="291" r:id="rId5"/>
    <p:sldId id="364" r:id="rId6"/>
    <p:sldId id="380" r:id="rId7"/>
    <p:sldId id="336" r:id="rId8"/>
    <p:sldId id="322" r:id="rId9"/>
    <p:sldId id="332" r:id="rId10"/>
    <p:sldId id="315" r:id="rId11"/>
    <p:sldId id="357" r:id="rId12"/>
    <p:sldId id="385" r:id="rId13"/>
    <p:sldId id="276" r:id="rId14"/>
    <p:sldId id="279" r:id="rId15"/>
    <p:sldId id="365" r:id="rId16"/>
    <p:sldId id="293" r:id="rId17"/>
    <p:sldId id="384" r:id="rId18"/>
    <p:sldId id="290" r:id="rId19"/>
    <p:sldId id="285" r:id="rId20"/>
    <p:sldId id="297" r:id="rId21"/>
    <p:sldId id="277" r:id="rId22"/>
    <p:sldId id="286" r:id="rId23"/>
    <p:sldId id="366" r:id="rId24"/>
    <p:sldId id="386" r:id="rId25"/>
    <p:sldId id="310" r:id="rId26"/>
    <p:sldId id="387" r:id="rId27"/>
    <p:sldId id="390" r:id="rId28"/>
    <p:sldId id="382" r:id="rId29"/>
    <p:sldId id="392" r:id="rId30"/>
    <p:sldId id="394" r:id="rId31"/>
    <p:sldId id="349" r:id="rId32"/>
    <p:sldId id="337" r:id="rId33"/>
    <p:sldId id="342" r:id="rId34"/>
    <p:sldId id="367" r:id="rId35"/>
    <p:sldId id="376" r:id="rId36"/>
    <p:sldId id="393" r:id="rId37"/>
    <p:sldId id="319" r:id="rId38"/>
    <p:sldId id="352" r:id="rId39"/>
    <p:sldId id="353" r:id="rId40"/>
    <p:sldId id="368"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7" userDrawn="1">
          <p15:clr>
            <a:srgbClr val="A4A3A4"/>
          </p15:clr>
        </p15:guide>
        <p15:guide id="2" pos="20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Johnson" initials="COJ" lastIdx="9" clrIdx="0">
    <p:extLst>
      <p:ext uri="{19B8F6BF-5375-455C-9EA6-DF929625EA0E}">
        <p15:presenceInfo xmlns:p15="http://schemas.microsoft.com/office/powerpoint/2012/main" userId="Christina Johnson" providerId="None"/>
      </p:ext>
    </p:extLst>
  </p:cmAuthor>
  <p:cmAuthor id="2" name="Sue Kassner" initials="SK" lastIdx="18" clrIdx="1">
    <p:extLst>
      <p:ext uri="{19B8F6BF-5375-455C-9EA6-DF929625EA0E}">
        <p15:presenceInfo xmlns:p15="http://schemas.microsoft.com/office/powerpoint/2012/main" userId="a4f35390e923b146" providerId="Windows Live"/>
      </p:ext>
    </p:extLst>
  </p:cmAuthor>
  <p:cmAuthor id="3" name="Matt Thompson" initials="MT" lastIdx="1" clrIdx="2">
    <p:extLst>
      <p:ext uri="{19B8F6BF-5375-455C-9EA6-DF929625EA0E}">
        <p15:presenceInfo xmlns:p15="http://schemas.microsoft.com/office/powerpoint/2012/main" userId="S::mthomps4@wested.org::2defd052-b364-4ed1-94fe-b899dd030d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82"/>
    <a:srgbClr val="008A8D"/>
    <a:srgbClr val="009193"/>
    <a:srgbClr val="2573B4"/>
    <a:srgbClr val="3089CB"/>
    <a:srgbClr val="1C4578"/>
    <a:srgbClr val="38969F"/>
    <a:srgbClr val="FF5C00"/>
    <a:srgbClr val="F35B00"/>
    <a:srgbClr val="F37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15" autoAdjust="0"/>
    <p:restoredTop sz="82986" autoAdjust="0"/>
  </p:normalViewPr>
  <p:slideViewPr>
    <p:cSldViewPr snapToGrid="0">
      <p:cViewPr varScale="1">
        <p:scale>
          <a:sx n="125" d="100"/>
          <a:sy n="125" d="100"/>
        </p:scale>
        <p:origin x="258" y="96"/>
      </p:cViewPr>
      <p:guideLst>
        <p:guide orient="horz" pos="1007"/>
        <p:guide pos="20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399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055971-BE20-DB47-96EF-6F8FED232C50}" type="datetime1">
              <a:rPr lang="en-US" smtClean="0"/>
              <a:pPr/>
              <a:t>11/4/2021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0DB9C51-F2C5-E246-B9D8-A1A4810C8D31}" type="slidenum">
              <a:rPr lang="en-US" smtClean="0"/>
              <a:pPr/>
              <a:t>‹#›</a:t>
            </a:fld>
            <a:endParaRPr lang="en-US" dirty="0"/>
          </a:p>
        </p:txBody>
      </p:sp>
    </p:spTree>
    <p:extLst>
      <p:ext uri="{BB962C8B-B14F-4D97-AF65-F5344CB8AC3E}">
        <p14:creationId xmlns:p14="http://schemas.microsoft.com/office/powerpoint/2010/main" val="9825784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E76B77-D124-F243-95A2-A7F1380E1244}" type="datetime1">
              <a:rPr lang="en-US" smtClean="0"/>
              <a:pPr/>
              <a:t>11/4/2021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03BA2E-2018-A846-8DDA-546EB20EC5B4}" type="slidenum">
              <a:rPr lang="en-US" smtClean="0"/>
              <a:pPr/>
              <a:t>‹#›</a:t>
            </a:fld>
            <a:endParaRPr lang="en-US" dirty="0"/>
          </a:p>
        </p:txBody>
      </p:sp>
    </p:spTree>
    <p:extLst>
      <p:ext uri="{BB962C8B-B14F-4D97-AF65-F5344CB8AC3E}">
        <p14:creationId xmlns:p14="http://schemas.microsoft.com/office/powerpoint/2010/main" val="15648964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ies.ed.gov/ncee/edlabs/regions/appalachia"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As participants arrive, welcome them to the session.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“Welcome to the professional development session specific to school leaders on the New York Culturally Responsive-Sustaining (CR-S) Education Framework.”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Note: Allow 20 minutes for welcome and introductions.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a:t>
            </a:fld>
            <a:endParaRPr lang="en-US" dirty="0"/>
          </a:p>
        </p:txBody>
      </p:sp>
    </p:spTree>
    <p:extLst>
      <p:ext uri="{BB962C8B-B14F-4D97-AF65-F5344CB8AC3E}">
        <p14:creationId xmlns:p14="http://schemas.microsoft.com/office/powerpoint/2010/main" val="3627953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a:t>
            </a:r>
            <a:r>
              <a:rPr lang="en-US" b="1" i="1" dirty="0"/>
              <a:t> </a:t>
            </a:r>
            <a:r>
              <a:rPr lang="en-US" i="1" dirty="0"/>
              <a:t>“Please share your responses with a partner or in a small group.</a:t>
            </a:r>
            <a:r>
              <a:rPr lang="en-US" i="1"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1" kern="1200" dirty="0">
                <a:solidFill>
                  <a:schemeClr val="tx1"/>
                </a:solidFill>
                <a:effectLst/>
                <a:latin typeface="+mn-lt"/>
                <a:ea typeface="+mn-ea"/>
                <a:cs typeface="+mn-cs"/>
              </a:rPr>
              <a:t>You will have three minutes to discuss. Within that time, make sure that each person has an opportunity to share.”</a:t>
            </a:r>
          </a:p>
          <a:p>
            <a:endParaRPr lang="en-US" sz="2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10</a:t>
            </a:fld>
            <a:endParaRPr lang="en-US" dirty="0"/>
          </a:p>
        </p:txBody>
      </p:sp>
    </p:spTree>
    <p:extLst>
      <p:ext uri="{BB962C8B-B14F-4D97-AF65-F5344CB8AC3E}">
        <p14:creationId xmlns:p14="http://schemas.microsoft.com/office/powerpoint/2010/main" val="2618598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Lead a debrief of the activity: </a:t>
            </a:r>
            <a:r>
              <a:rPr lang="en-US" dirty="0"/>
              <a:t>Give enough wait time for participants to think about both questions and then ask for volunteers.</a:t>
            </a:r>
          </a:p>
          <a:p>
            <a:endParaRPr lang="en-US" i="1" dirty="0"/>
          </a:p>
          <a:p>
            <a:r>
              <a:rPr lang="en-US" b="1" i="1" dirty="0"/>
              <a:t>“What did you learn about others? How did it feel to share about your culture, identity, and history?”</a:t>
            </a:r>
          </a:p>
          <a:p>
            <a:endParaRPr lang="en-US" b="1" i="1" dirty="0"/>
          </a:p>
          <a:p>
            <a:r>
              <a:rPr lang="en-US" b="1" i="0" dirty="0"/>
              <a:t>Prompt participants to share: </a:t>
            </a:r>
            <a:r>
              <a:rPr lang="en-US" b="0" i="0" dirty="0"/>
              <a:t>Encourage them to be specific about how the activity supported their feelings of belongingness.</a:t>
            </a:r>
          </a:p>
          <a:p>
            <a:endParaRPr lang="en-US" sz="1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11</a:t>
            </a:fld>
            <a:endParaRPr lang="en-US" dirty="0"/>
          </a:p>
        </p:txBody>
      </p:sp>
    </p:spTree>
    <p:extLst>
      <p:ext uri="{BB962C8B-B14F-4D97-AF65-F5344CB8AC3E}">
        <p14:creationId xmlns:p14="http://schemas.microsoft.com/office/powerpoint/2010/main" val="3159509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the purpose of this activity: </a:t>
            </a:r>
            <a:r>
              <a:rPr lang="en-US" i="1" dirty="0"/>
              <a:t>“This activity allowed us the opportunity to bring all participants’ voices into the room, highlight and affirm our diversity, and establish our learning environment.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We shared the four principles of the New York Culturally Responsive-Sustaining Education Framework.”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Prompt participants: “</a:t>
            </a:r>
            <a:r>
              <a:rPr lang="en-US" b="1" i="1" dirty="0"/>
              <a:t>Would anyone like to share how this activity is an example of engaging in CR-S education? Or which principle it references?”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how this activity is an example </a:t>
            </a:r>
            <a:r>
              <a:rPr lang="en-US" b="0" i="0" dirty="0"/>
              <a:t>of creating a welcoming and affirming environment, being inclusive of others, and encouraging ongoing professional learning. Encourage participants to share other ideas as well. </a:t>
            </a:r>
            <a:r>
              <a:rPr lang="en-US" i="0" dirty="0"/>
              <a:t>Most importantly, it is an example of doing culturally responsive-sustaining education.</a:t>
            </a:r>
          </a:p>
        </p:txBody>
      </p:sp>
      <p:sp>
        <p:nvSpPr>
          <p:cNvPr id="4" name="Slide Number Placeholder 3"/>
          <p:cNvSpPr>
            <a:spLocks noGrp="1"/>
          </p:cNvSpPr>
          <p:nvPr>
            <p:ph type="sldNum" sz="quarter" idx="5"/>
          </p:nvPr>
        </p:nvSpPr>
        <p:spPr/>
        <p:txBody>
          <a:bodyPr/>
          <a:lstStyle/>
          <a:p>
            <a:fld id="{C503BA2E-2018-A846-8DDA-546EB20EC5B4}" type="slidenum">
              <a:rPr lang="en-US" smtClean="0"/>
              <a:pPr/>
              <a:t>12</a:t>
            </a:fld>
            <a:endParaRPr lang="en-US" dirty="0"/>
          </a:p>
        </p:txBody>
      </p:sp>
    </p:spTree>
    <p:extLst>
      <p:ext uri="{BB962C8B-B14F-4D97-AF65-F5344CB8AC3E}">
        <p14:creationId xmlns:p14="http://schemas.microsoft.com/office/powerpoint/2010/main" val="1770832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57255"/>
            <a:ext cx="5486400" cy="4114800"/>
          </a:xfrm>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S</a:t>
            </a:r>
            <a:r>
              <a:rPr lang="en-US" b="1" i="0" dirty="0"/>
              <a:t>hare: </a:t>
            </a:r>
            <a:r>
              <a:rPr lang="en-US" i="0" dirty="0"/>
              <a:t>“</a:t>
            </a:r>
            <a:r>
              <a:rPr lang="en-US" i="1" dirty="0"/>
              <a:t>Now we will discuss the </a:t>
            </a:r>
            <a:r>
              <a:rPr lang="en-US" b="1" i="1" dirty="0"/>
              <a:t>why</a:t>
            </a:r>
            <a:r>
              <a:rPr lang="en-US" i="1" dirty="0"/>
              <a:t> and </a:t>
            </a:r>
            <a:r>
              <a:rPr lang="en-US" b="1" i="1" dirty="0"/>
              <a:t>what</a:t>
            </a:r>
            <a:r>
              <a:rPr lang="en-US" i="1" dirty="0"/>
              <a:t> of the New York Culturally Responsive-Sustaining Education Framework.”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Note: Allow 15 minutes for this topic.</a:t>
            </a:r>
          </a:p>
        </p:txBody>
      </p:sp>
      <p:sp>
        <p:nvSpPr>
          <p:cNvPr id="4" name="Slide Number Placeholder 3"/>
          <p:cNvSpPr>
            <a:spLocks noGrp="1"/>
          </p:cNvSpPr>
          <p:nvPr>
            <p:ph type="sldNum" sz="quarter" idx="5"/>
          </p:nvPr>
        </p:nvSpPr>
        <p:spPr/>
        <p:txBody>
          <a:bodyPr/>
          <a:lstStyle/>
          <a:p>
            <a:fld id="{C503BA2E-2018-A846-8DDA-546EB20EC5B4}" type="slidenum">
              <a:rPr lang="en-US" smtClean="0"/>
              <a:pPr/>
              <a:t>13</a:t>
            </a:fld>
            <a:endParaRPr lang="en-US" dirty="0"/>
          </a:p>
        </p:txBody>
      </p:sp>
    </p:spTree>
    <p:extLst>
      <p:ext uri="{BB962C8B-B14F-4D97-AF65-F5344CB8AC3E}">
        <p14:creationId xmlns:p14="http://schemas.microsoft.com/office/powerpoint/2010/main" val="666159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dirty="0"/>
              <a:t>Share:</a:t>
            </a:r>
            <a:r>
              <a:rPr lang="en-US" i="1" dirty="0"/>
              <a:t> “First, </a:t>
            </a:r>
            <a:r>
              <a:rPr lang="en-US" b="1" i="1" dirty="0"/>
              <a:t>what</a:t>
            </a:r>
            <a:r>
              <a:rPr lang="en-US" i="1" dirty="0"/>
              <a:t> is culturally responsive-sustaining education? </a:t>
            </a:r>
          </a:p>
          <a:p>
            <a:endParaRPr lang="en-US" i="1" dirty="0"/>
          </a:p>
          <a:p>
            <a:r>
              <a:rPr lang="en-US" i="1" dirty="0"/>
              <a:t>CR-S takes a cultural view of learning and human development in which multiple expressions of diversity are recognized and regarded as assets for teaching and learning.</a:t>
            </a:r>
          </a:p>
          <a:p>
            <a:endParaRPr lang="en-US" b="0" i="1" dirty="0"/>
          </a:p>
          <a:p>
            <a:r>
              <a:rPr lang="en-US" b="0" i="1" dirty="0"/>
              <a:t>The school community is representative of many cultures, and therefore </a:t>
            </a:r>
            <a:r>
              <a:rPr lang="en-US" i="1" dirty="0"/>
              <a:t>schools need to be intentional</a:t>
            </a:r>
            <a:r>
              <a:rPr lang="en-US" b="0" i="1" dirty="0"/>
              <a:t> about the relationship between culture and schools. </a:t>
            </a:r>
          </a:p>
          <a:p>
            <a:endParaRPr lang="en-US" b="0" i="1" dirty="0"/>
          </a:p>
          <a:p>
            <a:r>
              <a:rPr lang="en-US" b="0" i="1" dirty="0"/>
              <a:t>Our </a:t>
            </a:r>
            <a:r>
              <a:rPr lang="en-US" i="1" dirty="0"/>
              <a:t>students’ cultures can be positioned as strengths</a:t>
            </a:r>
            <a:r>
              <a:rPr lang="en-US" b="0" i="1" dirty="0"/>
              <a:t> and as the foundation of empowering, rigorous, and innovative learning.” </a:t>
            </a:r>
          </a:p>
          <a:p>
            <a:endParaRPr lang="en-US" sz="1400" i="1" dirty="0"/>
          </a:p>
          <a:p>
            <a:endParaRPr lang="en-US" sz="1400" i="1"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14</a:t>
            </a:fld>
            <a:endParaRPr lang="en-US" dirty="0"/>
          </a:p>
        </p:txBody>
      </p:sp>
    </p:spTree>
    <p:extLst>
      <p:ext uri="{BB962C8B-B14F-4D97-AF65-F5344CB8AC3E}">
        <p14:creationId xmlns:p14="http://schemas.microsoft.com/office/powerpoint/2010/main" val="3957663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Share:</a:t>
            </a:r>
            <a:r>
              <a:rPr lang="en-US" dirty="0"/>
              <a:t> </a:t>
            </a:r>
            <a:r>
              <a:rPr lang="en-US" i="1" dirty="0"/>
              <a:t>“To discuss culturally responsive-sustaining education, let’s pause and define culture.</a:t>
            </a:r>
          </a:p>
          <a:p>
            <a:endParaRPr lang="en-US" dirty="0"/>
          </a:p>
          <a:p>
            <a:r>
              <a:rPr lang="en-US" i="1" dirty="0"/>
              <a:t>The New York State Education Department defines culture as the multiple components of one’s identity, including but not limited to race, economic background, nationality, religion, gender, language, sexual orientation, and ability. </a:t>
            </a:r>
          </a:p>
          <a:p>
            <a:endParaRPr lang="en-US" i="1" dirty="0"/>
          </a:p>
          <a:p>
            <a:r>
              <a:rPr lang="en-US" i="1" dirty="0"/>
              <a:t>Culture transcends practices such as cuisines, art, music, and celebrations to also include ways of thinking, values, and forms of expression. </a:t>
            </a:r>
          </a:p>
          <a:p>
            <a:endParaRPr lang="en-US" i="1" dirty="0"/>
          </a:p>
          <a:p>
            <a:r>
              <a:rPr lang="en-US" i="1" dirty="0"/>
              <a:t>Schools then become a meeting point for cultures, containing children and adults who bring with them multiple facets of their identity, along with unique experiences and perspectives.” </a:t>
            </a:r>
            <a:endParaRPr lang="en-US" b="1" i="1" dirty="0"/>
          </a:p>
          <a:p>
            <a:endParaRPr lang="en-US" b="1" i="1" dirty="0"/>
          </a:p>
          <a:p>
            <a:r>
              <a:rPr lang="en-US" b="1" i="0" dirty="0"/>
              <a:t>Prompt participants: “</a:t>
            </a:r>
            <a:r>
              <a:rPr lang="en-US" b="1" i="1" dirty="0"/>
              <a:t>Is there anything new, interesting, or surprising about this definition of culture? Is there anything that you would like to add to this definition?”</a:t>
            </a:r>
          </a:p>
          <a:p>
            <a:endParaRPr lang="en-US" sz="2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15</a:t>
            </a:fld>
            <a:endParaRPr lang="en-US" dirty="0"/>
          </a:p>
        </p:txBody>
      </p:sp>
    </p:spTree>
    <p:extLst>
      <p:ext uri="{BB962C8B-B14F-4D97-AF65-F5344CB8AC3E}">
        <p14:creationId xmlns:p14="http://schemas.microsoft.com/office/powerpoint/2010/main" val="1588193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dirty="0"/>
              <a:t>Share: </a:t>
            </a:r>
            <a:r>
              <a:rPr lang="en-US" i="1" dirty="0"/>
              <a:t>“As we consider </a:t>
            </a:r>
            <a:r>
              <a:rPr lang="en-US" b="1" i="1" dirty="0"/>
              <a:t>why</a:t>
            </a:r>
            <a:r>
              <a:rPr lang="en-US" i="1" dirty="0"/>
              <a:t> culturally responsive-sustaining education, let’s consider culture in schools. </a:t>
            </a:r>
          </a:p>
          <a:p>
            <a:endParaRPr lang="en-US" b="0" i="1" dirty="0"/>
          </a:p>
          <a:p>
            <a:r>
              <a:rPr lang="en-US" b="0" i="1" dirty="0"/>
              <a:t>The school community is representative of many cultures, and therefore </a:t>
            </a:r>
            <a:r>
              <a:rPr lang="en-US" i="1" dirty="0"/>
              <a:t>culture </a:t>
            </a:r>
            <a:r>
              <a:rPr lang="en-US" b="1" i="1" dirty="0"/>
              <a:t>influences </a:t>
            </a:r>
            <a:r>
              <a:rPr lang="en-US" b="0" i="1" dirty="0"/>
              <a:t>how</a:t>
            </a:r>
            <a:r>
              <a:rPr lang="en-US" b="1" i="1" dirty="0"/>
              <a:t> </a:t>
            </a:r>
            <a:r>
              <a:rPr lang="en-US" b="0" i="1" dirty="0"/>
              <a:t>students experience schools. </a:t>
            </a:r>
          </a:p>
          <a:p>
            <a:endParaRPr lang="en-US" b="0" i="1" dirty="0"/>
          </a:p>
          <a:p>
            <a:r>
              <a:rPr lang="en-US" b="0" i="1" dirty="0"/>
              <a:t>S</a:t>
            </a:r>
            <a:r>
              <a:rPr lang="en-US" i="1" dirty="0"/>
              <a:t>chools need to be intentional</a:t>
            </a:r>
            <a:r>
              <a:rPr lang="en-US" b="0" i="1" dirty="0"/>
              <a:t> about the relationship between culture and schools.” </a:t>
            </a:r>
          </a:p>
          <a:p>
            <a:endParaRPr lang="en-US" b="0" i="0" dirty="0"/>
          </a:p>
          <a:p>
            <a:r>
              <a:rPr lang="en-US" b="1" i="0" dirty="0"/>
              <a:t>Prompt participants to reflect on this statement with a partner.</a:t>
            </a:r>
          </a:p>
          <a:p>
            <a:endParaRPr lang="en-US" sz="2400" b="0" i="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16</a:t>
            </a:fld>
            <a:endParaRPr lang="en-US" dirty="0"/>
          </a:p>
        </p:txBody>
      </p:sp>
    </p:spTree>
    <p:extLst>
      <p:ext uri="{BB962C8B-B14F-4D97-AF65-F5344CB8AC3E}">
        <p14:creationId xmlns:p14="http://schemas.microsoft.com/office/powerpoint/2010/main" val="246204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11781"/>
            <a:ext cx="5486400" cy="4473431"/>
          </a:xfrm>
        </p:spPr>
        <p:txBody>
          <a:bodyPr>
            <a:normAutofit fontScale="77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kern="1200" dirty="0">
                <a:solidFill>
                  <a:schemeClr val="tx1"/>
                </a:solidFill>
                <a:effectLst/>
                <a:latin typeface="+mn-lt"/>
                <a:ea typeface="+mn-ea"/>
                <a:cs typeface="+mn-cs"/>
              </a:rPr>
              <a:t>Share: </a:t>
            </a:r>
            <a:r>
              <a:rPr lang="en-US" sz="1500" i="1" kern="1200" dirty="0">
                <a:solidFill>
                  <a:schemeClr val="tx1"/>
                </a:solidFill>
                <a:effectLst/>
                <a:latin typeface="+mn-lt"/>
                <a:ea typeface="+mn-ea"/>
                <a:cs typeface="+mn-cs"/>
              </a:rPr>
              <a:t>“Students’ cultures should be </a:t>
            </a:r>
            <a:r>
              <a:rPr lang="en-US" sz="1500" b="0" i="1" kern="1200" dirty="0">
                <a:solidFill>
                  <a:schemeClr val="tx1"/>
                </a:solidFill>
                <a:effectLst/>
                <a:latin typeface="+mn-lt"/>
                <a:ea typeface="+mn-ea"/>
                <a:cs typeface="+mn-cs"/>
              </a:rPr>
              <a:t>positioned as strengths </a:t>
            </a:r>
            <a:r>
              <a:rPr lang="en-US" sz="1500" i="1" kern="1200" dirty="0">
                <a:solidFill>
                  <a:schemeClr val="tx1"/>
                </a:solidFill>
                <a:effectLst/>
                <a:latin typeface="+mn-lt"/>
                <a:ea typeface="+mn-ea"/>
                <a:cs typeface="+mn-cs"/>
              </a:rPr>
              <a:t>in order to support their success. </a:t>
            </a:r>
            <a:r>
              <a:rPr lang="en-US" sz="1500" i="1" dirty="0"/>
              <a:t>Learning is rooted in the lives and experiences of people </a:t>
            </a:r>
            <a:r>
              <a:rPr lang="en-US" sz="1500" b="0" i="1" dirty="0"/>
              <a:t>and cultivated through activities that people find meaningful. It is critical that schools seek to highlight the strengths of culture. Representing students’ culture and making learning meaningful supports their sense of belonging, motivation, success, and achievement. </a:t>
            </a:r>
          </a:p>
          <a:p>
            <a:pPr>
              <a:lnSpc>
                <a:spcPct val="100000"/>
              </a:lnSpc>
              <a:spcBef>
                <a:spcPts val="600"/>
              </a:spcBef>
              <a:spcAft>
                <a:spcPts val="600"/>
              </a:spcAft>
            </a:pPr>
            <a:endParaRPr lang="en-US" sz="1500"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500" i="1" kern="1200" dirty="0">
                <a:solidFill>
                  <a:schemeClr val="tx1"/>
                </a:solidFill>
                <a:effectLst/>
                <a:latin typeface="+mn-lt"/>
                <a:ea typeface="+mn-ea"/>
                <a:cs typeface="+mn-cs"/>
              </a:rPr>
              <a:t>Through implementing classroom practice aligned with culturally responsive-sustaining education </a:t>
            </a:r>
            <a:r>
              <a:rPr lang="en-US" sz="1500" b="0" i="1" dirty="0"/>
              <a:t>students experience academic success. From their success: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i="1" dirty="0"/>
              <a:t>Students ar</a:t>
            </a:r>
            <a:r>
              <a:rPr lang="en-US" sz="1500" b="0" i="1" kern="1200" dirty="0">
                <a:solidFill>
                  <a:schemeClr val="tx1"/>
                </a:solidFill>
                <a:effectLst/>
                <a:latin typeface="+mn-lt"/>
                <a:ea typeface="+mn-ea"/>
                <a:cs typeface="+mn-cs"/>
              </a:rPr>
              <a:t>e prepared for the rigor of independent learning as they understand </a:t>
            </a:r>
            <a:r>
              <a:rPr lang="en-US" sz="1500" i="1" kern="1200" dirty="0">
                <a:solidFill>
                  <a:schemeClr val="tx1"/>
                </a:solidFill>
                <a:effectLst/>
                <a:latin typeface="+mn-lt"/>
                <a:ea typeface="+mn-ea"/>
                <a:cs typeface="+mn-cs"/>
              </a:rPr>
              <a:t>themselves as contributing members of the school and classroom community.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i="1" kern="1200" dirty="0">
                <a:solidFill>
                  <a:schemeClr val="tx1"/>
                </a:solidFill>
                <a:effectLst/>
                <a:latin typeface="+mn-lt"/>
                <a:ea typeface="+mn-ea"/>
                <a:cs typeface="+mn-cs"/>
              </a:rPr>
              <a:t>They demonstrate an ability to use critical reasoning, take academic risks, and leverage a growth mindset to learn from mistakes. Students are self-motivated, setting and revising personal academic goals to drive their own learning and growth.</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i="1" kern="1200" dirty="0">
                <a:solidFill>
                  <a:schemeClr val="tx1"/>
                </a:solidFill>
                <a:effectLst/>
                <a:latin typeface="+mn-lt"/>
                <a:ea typeface="+mn-ea"/>
                <a:cs typeface="+mn-cs"/>
              </a:rPr>
              <a:t>Students also acknowledge the limitations of their own perspectives. They have empathy for others while they appreciate and respect others’ differences.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i="1" kern="1200" dirty="0">
                <a:solidFill>
                  <a:schemeClr val="tx1"/>
                </a:solidFill>
                <a:effectLst/>
                <a:latin typeface="+mn-lt"/>
                <a:ea typeface="+mn-ea"/>
                <a:cs typeface="+mn-cs"/>
              </a:rPr>
              <a:t>They build and maintain strong relationships, including those along lines of difference, in their class and school communities. All layers of the environment in which students learn (classroom, school, family, and community) affirm and value the various aspects of students’ cultural </a:t>
            </a:r>
            <a:r>
              <a:rPr lang="en-US" sz="1500" b="0" i="1" kern="1200" dirty="0">
                <a:solidFill>
                  <a:schemeClr val="tx1"/>
                </a:solidFill>
                <a:effectLst/>
                <a:latin typeface="+mn-lt"/>
                <a:ea typeface="+mn-ea"/>
                <a:cs typeface="+mn-cs"/>
              </a:rPr>
              <a:t>identities (i.e., race, ethnicity, age, gender, sexual orientation, </a:t>
            </a:r>
            <a:r>
              <a:rPr lang="en-US" sz="1500" b="0" i="1" kern="1200" dirty="0">
                <a:solidFill>
                  <a:srgbClr val="FF0000"/>
                </a:solidFill>
                <a:effectLst/>
                <a:highlight>
                  <a:srgbClr val="FFFF00"/>
                </a:highlight>
                <a:latin typeface="+mn-lt"/>
                <a:ea typeface="+mn-ea"/>
                <a:cs typeface="+mn-cs"/>
              </a:rPr>
              <a:t>ability</a:t>
            </a:r>
            <a:r>
              <a:rPr lang="en-US" sz="1500" b="0" i="1" kern="1200" dirty="0">
                <a:solidFill>
                  <a:srgbClr val="FF0000"/>
                </a:solidFill>
                <a:effectLst/>
                <a:latin typeface="+mn-lt"/>
                <a:ea typeface="+mn-ea"/>
                <a:cs typeface="+mn-cs"/>
              </a:rPr>
              <a:t>,</a:t>
            </a:r>
            <a:r>
              <a:rPr lang="en-US" sz="1500" b="0" i="1" kern="1200" dirty="0">
                <a:solidFill>
                  <a:schemeClr val="tx1"/>
                </a:solidFill>
                <a:effectLst/>
                <a:latin typeface="+mn-lt"/>
                <a:ea typeface="+mn-ea"/>
                <a:cs typeface="+mn-cs"/>
              </a:rPr>
              <a:t> religion, socioeconomic background).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i="1" kern="1200" dirty="0">
                <a:solidFill>
                  <a:schemeClr val="tx1"/>
                </a:solidFill>
                <a:effectLst/>
                <a:latin typeface="+mn-lt"/>
                <a:ea typeface="+mn-ea"/>
                <a:cs typeface="+mn-cs"/>
              </a:rPr>
              <a:t>They also bring a critical lens to the </a:t>
            </a:r>
            <a:r>
              <a:rPr lang="en-US" sz="1500" i="1" kern="1200" dirty="0">
                <a:solidFill>
                  <a:schemeClr val="tx1"/>
                </a:solidFill>
                <a:effectLst/>
                <a:latin typeface="+mn-lt"/>
                <a:ea typeface="+mn-ea"/>
                <a:cs typeface="+mn-cs"/>
              </a:rPr>
              <a:t>world as they study historical and contemporary conditions of inequity and learn from marginalized voices.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i="1" kern="1200" dirty="0">
                <a:solidFill>
                  <a:schemeClr val="tx1"/>
                </a:solidFill>
                <a:effectLst/>
                <a:latin typeface="+mn-lt"/>
                <a:ea typeface="+mn-ea"/>
                <a:cs typeface="+mn-cs"/>
              </a:rPr>
              <a:t>Students learn about power and privilege in the context of various communities and are empowered as agents of positive social change.” </a:t>
            </a:r>
            <a:endParaRPr lang="en-US" sz="1500" b="0" i="1" dirty="0"/>
          </a:p>
          <a:p>
            <a:endParaRPr lang="en-US" sz="1400" i="1"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17</a:t>
            </a:fld>
            <a:endParaRPr lang="en-US" dirty="0"/>
          </a:p>
        </p:txBody>
      </p:sp>
    </p:spTree>
    <p:extLst>
      <p:ext uri="{BB962C8B-B14F-4D97-AF65-F5344CB8AC3E}">
        <p14:creationId xmlns:p14="http://schemas.microsoft.com/office/powerpoint/2010/main" val="1038436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Begin a conversation about what culturally responsive-sustaining education looks like.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“Culturally responsive-sustaining education is about teaching </a:t>
            </a:r>
            <a:r>
              <a:rPr lang="en-US" b="1" i="1" dirty="0"/>
              <a:t>each and every student </a:t>
            </a:r>
            <a:r>
              <a:rPr lang="en-US" i="1" dirty="0"/>
              <a:t>in front of you. This requires g</a:t>
            </a:r>
            <a:r>
              <a:rPr lang="en-US" i="1" dirty="0">
                <a:solidFill>
                  <a:schemeClr val="tx1"/>
                </a:solidFill>
              </a:rPr>
              <a:t>etting to know students and developing meaningful relationships with them, engaging in the students’ communities, and welcoming home and youth culture into the classroom as areas ripe for discussion. </a:t>
            </a:r>
            <a:r>
              <a:rPr lang="en-US" i="1" kern="1200" dirty="0">
                <a:solidFill>
                  <a:schemeClr val="tx1"/>
                </a:solidFill>
                <a:effectLst/>
                <a:latin typeface="+mn-lt"/>
                <a:ea typeface="+mn-ea"/>
                <a:cs typeface="+mn-cs"/>
              </a:rPr>
              <a:t>The </a:t>
            </a:r>
            <a:r>
              <a:rPr lang="en-US" b="0" i="1" kern="1200" dirty="0">
                <a:solidFill>
                  <a:schemeClr val="tx1"/>
                </a:solidFill>
                <a:effectLst/>
                <a:latin typeface="+mn-lt"/>
                <a:ea typeface="+mn-ea"/>
                <a:cs typeface="+mn-cs"/>
              </a:rPr>
              <a:t>Introductions activity </a:t>
            </a:r>
            <a:r>
              <a:rPr lang="en-US" i="1" kern="1200" dirty="0">
                <a:solidFill>
                  <a:schemeClr val="tx1"/>
                </a:solidFill>
                <a:effectLst/>
                <a:latin typeface="+mn-lt"/>
                <a:ea typeface="+mn-ea"/>
                <a:cs typeface="+mn-cs"/>
              </a:rPr>
              <a:t>exemplifies culturally responsive-sustaining education by getting to know each other and welcoming home culture into the session. Next, we are going to dig more into the principles and strategies of CR-S education so we can define practices that affirm this statement.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kern="1200" dirty="0">
                <a:solidFill>
                  <a:schemeClr val="tx1"/>
                </a:solidFill>
                <a:effectLst/>
                <a:latin typeface="+mn-lt"/>
                <a:ea typeface="+mn-ea"/>
                <a:cs typeface="+mn-cs"/>
              </a:rPr>
              <a:t>Prompt participants to share their practices as school leaders that affirm this statement and that demonstrate what </a:t>
            </a:r>
            <a:r>
              <a:rPr lang="en-US" b="1" i="0" dirty="0"/>
              <a:t>culturally responsive-sustaining education looks like in practice. </a:t>
            </a:r>
            <a:r>
              <a:rPr lang="en-US" b="1" i="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Encourage participants to be as specific as they can. Remind participants that our opening activity was an example of bringing ourselves into the learning environment, highlighting our individual differences, and supporting our learning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i="1"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18</a:t>
            </a:fld>
            <a:endParaRPr lang="en-US" dirty="0"/>
          </a:p>
        </p:txBody>
      </p:sp>
    </p:spTree>
    <p:extLst>
      <p:ext uri="{BB962C8B-B14F-4D97-AF65-F5344CB8AC3E}">
        <p14:creationId xmlns:p14="http://schemas.microsoft.com/office/powerpoint/2010/main" val="2533484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Share:</a:t>
            </a:r>
            <a:r>
              <a:rPr lang="en-US" dirty="0"/>
              <a:t> </a:t>
            </a:r>
            <a:r>
              <a:rPr lang="en-US" i="1" dirty="0"/>
              <a:t>“The Culturally Responsive-Sustaining Education Framework helps </a:t>
            </a:r>
            <a:r>
              <a:rPr lang="en-US" b="0" i="1" dirty="0"/>
              <a:t>education stakeholders </a:t>
            </a:r>
            <a:r>
              <a:rPr lang="en-US" i="1" dirty="0"/>
              <a:t>implement policies and practices that educate all students effectively and equitably while focusing </a:t>
            </a:r>
            <a:r>
              <a:rPr lang="en-US" b="0" i="1" dirty="0"/>
              <a:t>on </a:t>
            </a:r>
            <a:r>
              <a:rPr lang="en-US" i="1" dirty="0"/>
              <a:t>establishing learning environments that</a:t>
            </a:r>
          </a:p>
          <a:p>
            <a:pPr marL="522288" lvl="1" indent="-285750">
              <a:lnSpc>
                <a:spcPct val="100000"/>
              </a:lnSpc>
              <a:spcBef>
                <a:spcPts val="1200"/>
              </a:spcBef>
              <a:buClr>
                <a:schemeClr val="tx1"/>
              </a:buClr>
              <a:buFont typeface="Arial" panose="020B0604020202020204" pitchFamily="34" charset="0"/>
              <a:buChar char="•"/>
            </a:pPr>
            <a:r>
              <a:rPr lang="en-US" i="1" dirty="0">
                <a:solidFill>
                  <a:schemeClr val="tx1"/>
                </a:solidFill>
              </a:rPr>
              <a:t>affirm cultural identities and foster positive academic outcomes, </a:t>
            </a:r>
          </a:p>
          <a:p>
            <a:pPr marL="522288" lvl="1" indent="-285750">
              <a:lnSpc>
                <a:spcPct val="100000"/>
              </a:lnSpc>
              <a:spcBef>
                <a:spcPts val="1200"/>
              </a:spcBef>
              <a:buClr>
                <a:schemeClr val="tx1"/>
              </a:buClr>
              <a:buFont typeface="Arial" panose="020B0604020202020204" pitchFamily="34" charset="0"/>
              <a:buChar char="•"/>
            </a:pPr>
            <a:r>
              <a:rPr lang="en-US" i="1" dirty="0">
                <a:solidFill>
                  <a:schemeClr val="tx1"/>
                </a:solidFill>
              </a:rPr>
              <a:t>develop students’ abilities to connect across lines of difference,</a:t>
            </a:r>
          </a:p>
          <a:p>
            <a:pPr marL="522288" lvl="1" indent="-285750">
              <a:lnSpc>
                <a:spcPct val="100000"/>
              </a:lnSpc>
              <a:spcBef>
                <a:spcPts val="1200"/>
              </a:spcBef>
              <a:buClr>
                <a:schemeClr val="tx1"/>
              </a:buClr>
              <a:buFont typeface="Arial" panose="020B0604020202020204" pitchFamily="34" charset="0"/>
              <a:buChar char="•"/>
            </a:pPr>
            <a:r>
              <a:rPr lang="en-US" i="1" dirty="0">
                <a:solidFill>
                  <a:schemeClr val="tx1"/>
                </a:solidFill>
              </a:rPr>
              <a:t>elevate historically marginalized voices, and</a:t>
            </a:r>
          </a:p>
          <a:p>
            <a:pPr marL="522288" lvl="1" indent="-285750">
              <a:lnSpc>
                <a:spcPct val="100000"/>
              </a:lnSpc>
              <a:spcBef>
                <a:spcPts val="1200"/>
              </a:spcBef>
              <a:buClr>
                <a:schemeClr val="tx1"/>
              </a:buClr>
              <a:buFont typeface="Arial" panose="020B0604020202020204" pitchFamily="34" charset="0"/>
              <a:buChar char="•"/>
            </a:pPr>
            <a:r>
              <a:rPr lang="en-US" i="1" dirty="0">
                <a:solidFill>
                  <a:schemeClr val="tx1"/>
                </a:solidFill>
              </a:rPr>
              <a:t>cultivate critical thinking and empower students as agents of social change.</a:t>
            </a:r>
          </a:p>
          <a:p>
            <a:endParaRPr lang="en-US" i="1" dirty="0"/>
          </a:p>
          <a:p>
            <a:r>
              <a:rPr lang="en-US" i="1" dirty="0"/>
              <a:t>The Framework lays out these ideas and then provides principles and strategies for all education stakeholders.”</a:t>
            </a:r>
          </a:p>
        </p:txBody>
      </p:sp>
      <p:sp>
        <p:nvSpPr>
          <p:cNvPr id="4" name="Slide Number Placeholder 3"/>
          <p:cNvSpPr>
            <a:spLocks noGrp="1"/>
          </p:cNvSpPr>
          <p:nvPr>
            <p:ph type="sldNum" sz="quarter" idx="5"/>
          </p:nvPr>
        </p:nvSpPr>
        <p:spPr/>
        <p:txBody>
          <a:bodyPr/>
          <a:lstStyle/>
          <a:p>
            <a:fld id="{C503BA2E-2018-A846-8DDA-546EB20EC5B4}" type="slidenum">
              <a:rPr lang="en-US" smtClean="0"/>
              <a:pPr/>
              <a:t>19</a:t>
            </a:fld>
            <a:endParaRPr lang="en-US" dirty="0"/>
          </a:p>
        </p:txBody>
      </p:sp>
    </p:spTree>
    <p:extLst>
      <p:ext uri="{BB962C8B-B14F-4D97-AF65-F5344CB8AC3E}">
        <p14:creationId xmlns:p14="http://schemas.microsoft.com/office/powerpoint/2010/main" val="1652497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Please introduce yourself!</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a:t>
            </a:r>
            <a:r>
              <a:rPr lang="en-US" i="0" dirty="0"/>
              <a:t>: </a:t>
            </a:r>
            <a:r>
              <a:rPr lang="en-US" i="1" dirty="0"/>
              <a:t>“After we review the agenda and objectives, we will do more introductions.” </a:t>
            </a:r>
          </a:p>
          <a:p>
            <a:endParaRPr lang="en-US" sz="2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a:t>
            </a:fld>
            <a:endParaRPr lang="en-US" dirty="0"/>
          </a:p>
        </p:txBody>
      </p:sp>
    </p:spTree>
    <p:extLst>
      <p:ext uri="{BB962C8B-B14F-4D97-AF65-F5344CB8AC3E}">
        <p14:creationId xmlns:p14="http://schemas.microsoft.com/office/powerpoint/2010/main" val="2475974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Share: </a:t>
            </a:r>
            <a:r>
              <a:rPr lang="en-US" i="1" dirty="0"/>
              <a:t>“The Framework Briefs share critical information from the CR-S Education Framework in a shorter format, where each brief is one to two pages long. </a:t>
            </a:r>
          </a:p>
          <a:p>
            <a:endParaRPr lang="en-US" i="1" dirty="0">
              <a:solidFill>
                <a:schemeClr val="tx1"/>
              </a:solidFill>
            </a:endParaRPr>
          </a:p>
          <a:p>
            <a:r>
              <a:rPr lang="en-US" i="1" dirty="0">
                <a:solidFill>
                  <a:schemeClr val="tx1"/>
                </a:solidFill>
              </a:rPr>
              <a:t>The Framework Briefs detail responses to: </a:t>
            </a:r>
          </a:p>
          <a:p>
            <a:pPr marL="342900" lvl="0" indent="-342900">
              <a:buFont typeface="Arial" panose="020B0604020202020204" pitchFamily="34" charset="0"/>
              <a:buChar char="•"/>
            </a:pPr>
            <a:r>
              <a:rPr lang="en-US" i="1" dirty="0">
                <a:solidFill>
                  <a:schemeClr val="tx1"/>
                </a:solidFill>
              </a:rPr>
              <a:t>What is culturally responsive-sustaining education? </a:t>
            </a:r>
          </a:p>
          <a:p>
            <a:pPr marL="342900" lvl="0" indent="-342900">
              <a:buFont typeface="Arial" panose="020B0604020202020204" pitchFamily="34" charset="0"/>
              <a:buChar char="•"/>
            </a:pPr>
            <a:r>
              <a:rPr lang="en-US" i="1" dirty="0">
                <a:solidFill>
                  <a:schemeClr val="tx1"/>
                </a:solidFill>
              </a:rPr>
              <a:t>What is the New York Culturally Responsive-Sustaining Education Framework? </a:t>
            </a:r>
          </a:p>
          <a:p>
            <a:pPr marL="342900" lvl="0" indent="-342900">
              <a:buFont typeface="Arial" panose="020B0604020202020204" pitchFamily="34" charset="0"/>
              <a:buChar char="•"/>
            </a:pPr>
            <a:r>
              <a:rPr lang="en-US" i="1" dirty="0">
                <a:solidFill>
                  <a:schemeClr val="tx1"/>
                </a:solidFill>
              </a:rPr>
              <a:t>What do students gain when culturally responsive-sustaining education guides our education system?</a:t>
            </a:r>
          </a:p>
          <a:p>
            <a:pPr marL="342900" lvl="0" indent="-342900">
              <a:buFont typeface="Arial" panose="020B0604020202020204" pitchFamily="34" charset="0"/>
              <a:buChar char="•"/>
            </a:pPr>
            <a:r>
              <a:rPr lang="en-US" i="1" dirty="0">
                <a:solidFill>
                  <a:schemeClr val="tx1"/>
                </a:solidFill>
              </a:rPr>
              <a:t>Why should schools focus on the cultures of their students?</a:t>
            </a:r>
          </a:p>
          <a:p>
            <a:pPr marL="342900" lvl="0" indent="-342900">
              <a:buFont typeface="Arial" panose="020B0604020202020204" pitchFamily="34" charset="0"/>
              <a:buChar char="•"/>
            </a:pPr>
            <a:r>
              <a:rPr lang="en-US" i="1" dirty="0">
                <a:solidFill>
                  <a:schemeClr val="tx1"/>
                </a:solidFill>
              </a:rPr>
              <a:t>How does implementing the New York Culturally Responsive-Sustaining Education Framework improve the school community as a whole?”</a:t>
            </a:r>
          </a:p>
        </p:txBody>
      </p:sp>
      <p:sp>
        <p:nvSpPr>
          <p:cNvPr id="4" name="Slide Number Placeholder 3"/>
          <p:cNvSpPr>
            <a:spLocks noGrp="1"/>
          </p:cNvSpPr>
          <p:nvPr>
            <p:ph type="sldNum" sz="quarter" idx="5"/>
          </p:nvPr>
        </p:nvSpPr>
        <p:spPr/>
        <p:txBody>
          <a:bodyPr/>
          <a:lstStyle/>
          <a:p>
            <a:fld id="{C503BA2E-2018-A846-8DDA-546EB20EC5B4}" type="slidenum">
              <a:rPr lang="en-US" smtClean="0"/>
              <a:pPr/>
              <a:t>20</a:t>
            </a:fld>
            <a:endParaRPr lang="en-US" dirty="0"/>
          </a:p>
        </p:txBody>
      </p:sp>
    </p:spTree>
    <p:extLst>
      <p:ext uri="{BB962C8B-B14F-4D97-AF65-F5344CB8AC3E}">
        <p14:creationId xmlns:p14="http://schemas.microsoft.com/office/powerpoint/2010/main" val="364314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a:t>
            </a:r>
            <a:r>
              <a:rPr lang="en-US" i="0" dirty="0"/>
              <a:t> </a:t>
            </a:r>
            <a:r>
              <a:rPr lang="en-US" i="1" dirty="0"/>
              <a:t>“We will now move on to discuss more of the Culturally Responsive-Sustaining Education Framework and strategies specific to school leaders.”</a:t>
            </a:r>
          </a:p>
          <a:p>
            <a:endParaRPr lang="en-US" sz="24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i="0" dirty="0"/>
              <a:t>Note: Allow 45 minutes for the principles and strategies.</a:t>
            </a:r>
          </a:p>
          <a:p>
            <a:endParaRPr lang="en-US" sz="2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21</a:t>
            </a:fld>
            <a:endParaRPr lang="en-US" dirty="0"/>
          </a:p>
        </p:txBody>
      </p:sp>
    </p:spTree>
    <p:extLst>
      <p:ext uri="{BB962C8B-B14F-4D97-AF65-F5344CB8AC3E}">
        <p14:creationId xmlns:p14="http://schemas.microsoft.com/office/powerpoint/2010/main" val="3179453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 </a:t>
            </a:r>
            <a:r>
              <a:rPr lang="en-US" i="1" dirty="0"/>
              <a:t>“The following principles support the implementation of policies and facilitate ideal learning environments for students.  </a:t>
            </a:r>
          </a:p>
          <a:p>
            <a:endParaRPr lang="en-US" i="1" dirty="0"/>
          </a:p>
          <a:p>
            <a:r>
              <a:rPr lang="en-US" i="1" dirty="0"/>
              <a:t>There are four principles in the Framework: </a:t>
            </a:r>
          </a:p>
          <a:p>
            <a:pPr marL="342900" indent="-342900">
              <a:buFont typeface="Arial" panose="020B0604020202020204" pitchFamily="34" charset="0"/>
              <a:buChar char="•"/>
            </a:pPr>
            <a:r>
              <a:rPr lang="en-US" b="0" i="1" kern="1200" dirty="0">
                <a:solidFill>
                  <a:schemeClr val="tx1"/>
                </a:solidFill>
                <a:effectLst/>
                <a:latin typeface="+mn-lt"/>
                <a:ea typeface="+mn-ea"/>
                <a:cs typeface="+mn-cs"/>
              </a:rPr>
              <a:t>Welcoming and affirming environment,</a:t>
            </a:r>
          </a:p>
          <a:p>
            <a:pPr marL="342900" indent="-342900">
              <a:buFont typeface="Arial" panose="020B0604020202020204" pitchFamily="34" charset="0"/>
              <a:buChar char="•"/>
            </a:pPr>
            <a:r>
              <a:rPr lang="en-US" b="0" i="1" kern="1200" dirty="0">
                <a:solidFill>
                  <a:schemeClr val="tx1"/>
                </a:solidFill>
                <a:effectLst/>
                <a:latin typeface="+mn-lt"/>
                <a:ea typeface="+mn-ea"/>
                <a:cs typeface="+mn-cs"/>
              </a:rPr>
              <a:t>High expectations and rigorous instruction,</a:t>
            </a:r>
          </a:p>
          <a:p>
            <a:pPr marL="342900" indent="-342900">
              <a:buFont typeface="Arial" panose="020B0604020202020204" pitchFamily="34" charset="0"/>
              <a:buChar char="•"/>
            </a:pPr>
            <a:r>
              <a:rPr lang="en-US" b="0" i="1" kern="1200" dirty="0">
                <a:solidFill>
                  <a:schemeClr val="tx1"/>
                </a:solidFill>
                <a:effectLst/>
                <a:latin typeface="+mn-lt"/>
                <a:ea typeface="+mn-ea"/>
                <a:cs typeface="+mn-cs"/>
              </a:rPr>
              <a:t>Inclusive curriculum and assessment, and</a:t>
            </a:r>
          </a:p>
          <a:p>
            <a:pPr marL="342900" indent="-342900">
              <a:buFont typeface="Arial" panose="020B0604020202020204" pitchFamily="34" charset="0"/>
              <a:buChar char="•"/>
            </a:pPr>
            <a:r>
              <a:rPr lang="en-US" b="0" i="1" kern="1200" dirty="0">
                <a:solidFill>
                  <a:schemeClr val="tx1"/>
                </a:solidFill>
                <a:effectLst/>
                <a:latin typeface="+mn-lt"/>
                <a:ea typeface="+mn-ea"/>
                <a:cs typeface="+mn-cs"/>
              </a:rPr>
              <a:t>Ongoing professional learning.”</a:t>
            </a:r>
          </a:p>
        </p:txBody>
      </p:sp>
      <p:sp>
        <p:nvSpPr>
          <p:cNvPr id="4" name="Slide Number Placeholder 3"/>
          <p:cNvSpPr>
            <a:spLocks noGrp="1"/>
          </p:cNvSpPr>
          <p:nvPr>
            <p:ph type="sldNum" sz="quarter" idx="5"/>
          </p:nvPr>
        </p:nvSpPr>
        <p:spPr/>
        <p:txBody>
          <a:bodyPr/>
          <a:lstStyle/>
          <a:p>
            <a:fld id="{C503BA2E-2018-A846-8DDA-546EB20EC5B4}" type="slidenum">
              <a:rPr lang="en-US" smtClean="0"/>
              <a:pPr/>
              <a:t>22</a:t>
            </a:fld>
            <a:endParaRPr lang="en-US" dirty="0"/>
          </a:p>
        </p:txBody>
      </p:sp>
    </p:spTree>
    <p:extLst>
      <p:ext uri="{BB962C8B-B14F-4D97-AF65-F5344CB8AC3E}">
        <p14:creationId xmlns:p14="http://schemas.microsoft.com/office/powerpoint/2010/main" val="2988250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“Who is involved in this work? </a:t>
            </a:r>
            <a:r>
              <a:rPr lang="en-US" b="1" i="1" dirty="0">
                <a:solidFill>
                  <a:schemeClr val="tx1"/>
                </a:solidFill>
              </a:rPr>
              <a:t>All</a:t>
            </a:r>
            <a:r>
              <a:rPr lang="en-US" b="0" i="1" dirty="0">
                <a:solidFill>
                  <a:schemeClr val="tx1"/>
                </a:solidFill>
              </a:rPr>
              <a:t> </a:t>
            </a:r>
            <a:r>
              <a:rPr lang="en-US" b="1" i="1" dirty="0">
                <a:solidFill>
                  <a:schemeClr val="tx1"/>
                </a:solidFill>
              </a:rPr>
              <a:t>stakeholders </a:t>
            </a:r>
            <a:r>
              <a:rPr lang="en-US" i="1" dirty="0">
                <a:solidFill>
                  <a:schemeClr val="tx1"/>
                </a:solidFill>
              </a:rPr>
              <a:t>must work together to create the conditions under which our vision of education can flourish.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NYSED recognizes for CR-S education to thrive, the impetus cannot be placed solely on students, teachers, and school leaders.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solidFill>
                  <a:schemeClr val="tx1"/>
                </a:solidFill>
              </a:rPr>
              <a:t>Stakeholders include </a:t>
            </a:r>
            <a:r>
              <a:rPr lang="en-US" i="1" kern="1200" dirty="0">
                <a:solidFill>
                  <a:schemeClr val="tx1"/>
                </a:solidFill>
                <a:effectLst/>
                <a:latin typeface="+mn-lt"/>
                <a:ea typeface="+mn-ea"/>
                <a:cs typeface="+mn-cs"/>
              </a:rPr>
              <a:t>students, teachers, school leaders, district leaders, families and community members, higher education faculty and administrators, and education department policymakers.”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i="1" dirty="0">
              <a:solidFill>
                <a:schemeClr val="tx1"/>
              </a:solidFill>
            </a:endParaRPr>
          </a:p>
          <a:p>
            <a:endParaRPr lang="en-US" sz="1400" i="1" dirty="0"/>
          </a:p>
          <a:p>
            <a:endParaRPr lang="en-US" sz="1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23</a:t>
            </a:fld>
            <a:endParaRPr lang="en-US" dirty="0"/>
          </a:p>
        </p:txBody>
      </p:sp>
    </p:spTree>
    <p:extLst>
      <p:ext uri="{BB962C8B-B14F-4D97-AF65-F5344CB8AC3E}">
        <p14:creationId xmlns:p14="http://schemas.microsoft.com/office/powerpoint/2010/main" val="3637510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“The Framework lays out strategies specific to school leaders, organized by principle, beginning on page 31.”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Remind participants to access the CR-S Education Framework to review the strategies.</a:t>
            </a:r>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24</a:t>
            </a:fld>
            <a:endParaRPr lang="en-US" dirty="0"/>
          </a:p>
        </p:txBody>
      </p:sp>
    </p:spTree>
    <p:extLst>
      <p:ext uri="{BB962C8B-B14F-4D97-AF65-F5344CB8AC3E}">
        <p14:creationId xmlns:p14="http://schemas.microsoft.com/office/powerpoint/2010/main" val="2122440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“The Framework lays out strategies specific to district leaders, organized by principle, beginning on page 36. A full set of these strategies is available for you as well, and we will share that later in this session.”</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Remind participants to access the CR-S Education Framework to review the strategies.</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25</a:t>
            </a:fld>
            <a:endParaRPr lang="en-US" dirty="0"/>
          </a:p>
        </p:txBody>
      </p:sp>
    </p:spTree>
    <p:extLst>
      <p:ext uri="{BB962C8B-B14F-4D97-AF65-F5344CB8AC3E}">
        <p14:creationId xmlns:p14="http://schemas.microsoft.com/office/powerpoint/2010/main" val="3086610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 </a:t>
            </a:r>
            <a:r>
              <a:rPr lang="en-US" i="1" dirty="0"/>
              <a:t>“There are four principles in the Framework, and we are going to dive deep into selected strategies. These strategies are a part of the CR-S Education Framework, and we chose them to have a conversation about them and what they involve. We selected complex strategies to discuss; we did not choose them because they are any more important than other strategies, but we wanted the set of strategies to show variety and highlight the complexity of the strategies. </a:t>
            </a:r>
          </a:p>
          <a:p>
            <a:endParaRPr lang="en-US" dirty="0"/>
          </a:p>
          <a:p>
            <a:r>
              <a:rPr lang="en-US" i="1" dirty="0"/>
              <a:t>We will start by reviewing two strategies, one listed for school leaders and from the principle of ongoing professional learning, and one listed for district leaders and related to high expectations and rigorous instruction. After our initial review of these, you will explore strategies from the other principles in a small group activity.</a:t>
            </a:r>
          </a:p>
          <a:p>
            <a:endParaRPr lang="en-US" i="1" dirty="0"/>
          </a:p>
          <a:p>
            <a:r>
              <a:rPr lang="en-US" i="1" dirty="0"/>
              <a:t>Please take a minute now to read them. Then, we will share initial impressions of the strategy with a partner or in a small group.” </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26</a:t>
            </a:fld>
            <a:endParaRPr lang="en-US" dirty="0"/>
          </a:p>
        </p:txBody>
      </p:sp>
    </p:spTree>
    <p:extLst>
      <p:ext uri="{BB962C8B-B14F-4D97-AF65-F5344CB8AC3E}">
        <p14:creationId xmlns:p14="http://schemas.microsoft.com/office/powerpoint/2010/main" val="1283846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Share: </a:t>
            </a:r>
            <a:r>
              <a:rPr lang="en-US" i="1" dirty="0"/>
              <a:t>“What are your initial impressions and questions about these strategies? Please take a minute for independent thought, and then we will briefly share.”</a:t>
            </a:r>
          </a:p>
          <a:p>
            <a:endParaRPr lang="en-US" dirty="0"/>
          </a:p>
          <a:p>
            <a:r>
              <a:rPr lang="en-US" b="1" dirty="0"/>
              <a:t>Pose the question and prompt participants to share.  </a:t>
            </a:r>
            <a:r>
              <a:rPr lang="en-US" dirty="0"/>
              <a:t>Encourage participants to respond to each others’ questions. Make sure to acknowledge that the strategies are complex; they include multiple steps, spur different interactions with students and the community, and require personal reflection and planning.  There are 10 minutes scheduled for this full-group discussion.</a:t>
            </a:r>
          </a:p>
          <a:p>
            <a:endParaRPr lang="en-US" dirty="0"/>
          </a:p>
          <a:p>
            <a:r>
              <a:rPr lang="en-US" dirty="0"/>
              <a:t>Support notes: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the strategy, </a:t>
            </a:r>
            <a:r>
              <a:rPr lang="en-US" b="1" i="1" dirty="0"/>
              <a:t>Use data and research to identify teachers with strong culturally responsive-sustaining practices and racial literacy skills . . . , </a:t>
            </a:r>
            <a:r>
              <a:rPr lang="en-US" b="0" i="0" dirty="0"/>
              <a:t>note that it is necessary to have a shared understanding of what strong culturally responsive-sustaining practices and racial literacy skills could be across disciplines and grade levels; in order to use data to identify teachers, these skills and understandings need to be clearly understood and defined. </a:t>
            </a:r>
            <a:endParaRPr lang="en-US" b="0" i="0" strike="sngStrike"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strike="sngStrike"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t>When discussing the strategy, </a:t>
            </a:r>
            <a:r>
              <a:rPr lang="en-US" b="1" i="1" dirty="0"/>
              <a:t>Strategize instructional methods to disrupt any disparities in student success outcomes that exist across lines of difference — highlighting and sharing best practices from the field, </a:t>
            </a:r>
            <a:r>
              <a:rPr lang="en-US" b="0" i="0" dirty="0"/>
              <a:t>district leaders would first need to identify the disparities in student success outcomes, discuss them, and learn more about evidence-based strategies as well as any other local strategizing for implementation. </a:t>
            </a:r>
            <a:endParaRPr lang="en-US" strike="sngStrike" dirty="0"/>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27</a:t>
            </a:fld>
            <a:endParaRPr lang="en-US" dirty="0"/>
          </a:p>
        </p:txBody>
      </p:sp>
    </p:spTree>
    <p:extLst>
      <p:ext uri="{BB962C8B-B14F-4D97-AF65-F5344CB8AC3E}">
        <p14:creationId xmlns:p14="http://schemas.microsoft.com/office/powerpoint/2010/main" val="3137624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400" dirty="0"/>
              <a:t>Distribute both handouts, </a:t>
            </a:r>
            <a:r>
              <a:rPr lang="en-US" sz="1400" i="1" dirty="0"/>
              <a:t>Example Strategies for School Leaders</a:t>
            </a:r>
            <a:r>
              <a:rPr lang="en-US" sz="1400" i="0" dirty="0"/>
              <a:t> and </a:t>
            </a:r>
            <a:r>
              <a:rPr lang="en-US" sz="1400" i="1" dirty="0"/>
              <a:t>Example Strategies for District Leaders. </a:t>
            </a:r>
          </a:p>
          <a:p>
            <a:endParaRPr lang="en-US" sz="1400" i="1" dirty="0"/>
          </a:p>
          <a:p>
            <a:r>
              <a:rPr lang="en-US" sz="1400" b="1" i="0" dirty="0"/>
              <a:t>Prompt participants to work in partners or small groups. </a:t>
            </a:r>
            <a:r>
              <a:rPr lang="en-US" sz="1400" i="1" dirty="0"/>
              <a:t>“In partners or a small group, work together to discuss and respond to the following questions for at least one strategy. You may work with another school leader or another district leader. Record your ideas on the handout.</a:t>
            </a:r>
          </a:p>
          <a:p>
            <a:pPr marL="579438" lvl="1" indent="-342900">
              <a:lnSpc>
                <a:spcPct val="100000"/>
              </a:lnSpc>
              <a:buClr>
                <a:schemeClr val="tx1"/>
              </a:buClr>
              <a:buFont typeface="+mj-lt"/>
              <a:buAutoNum type="arabicPeriod"/>
            </a:pPr>
            <a:r>
              <a:rPr lang="en-US" sz="1300" dirty="0">
                <a:solidFill>
                  <a:schemeClr val="tx1"/>
                </a:solidFill>
              </a:rPr>
              <a:t>Why is this strategy </a:t>
            </a:r>
            <a:r>
              <a:rPr lang="en-US" sz="1300" b="1" dirty="0">
                <a:solidFill>
                  <a:schemeClr val="tx1"/>
                </a:solidFill>
              </a:rPr>
              <a:t>important</a:t>
            </a:r>
            <a:r>
              <a:rPr lang="en-US" sz="1300" dirty="0">
                <a:solidFill>
                  <a:schemeClr val="tx1"/>
                </a:solidFill>
              </a:rPr>
              <a:t>?</a:t>
            </a:r>
          </a:p>
          <a:p>
            <a:pPr marL="579438" lvl="1" indent="-342900">
              <a:lnSpc>
                <a:spcPct val="100000"/>
              </a:lnSpc>
              <a:buClr>
                <a:schemeClr val="tx1"/>
              </a:buClr>
              <a:buFont typeface="+mj-lt"/>
              <a:buAutoNum type="arabicPeriod"/>
            </a:pPr>
            <a:r>
              <a:rPr lang="en-US" sz="1300" dirty="0">
                <a:solidFill>
                  <a:schemeClr val="tx1"/>
                </a:solidFill>
              </a:rPr>
              <a:t>What </a:t>
            </a:r>
            <a:r>
              <a:rPr lang="en-US" sz="1300" b="1" dirty="0">
                <a:solidFill>
                  <a:schemeClr val="tx1"/>
                </a:solidFill>
              </a:rPr>
              <a:t>questions</a:t>
            </a:r>
            <a:r>
              <a:rPr lang="en-US" sz="1300" dirty="0">
                <a:solidFill>
                  <a:schemeClr val="tx1"/>
                </a:solidFill>
              </a:rPr>
              <a:t> do you have?</a:t>
            </a:r>
          </a:p>
          <a:p>
            <a:pPr marL="579438" marR="0" lvl="1" indent="-342900" algn="l" defTabSz="457200" rtl="0" eaLnBrk="1" fontAlgn="auto" latinLnBrk="0" hangingPunct="1">
              <a:lnSpc>
                <a:spcPct val="100000"/>
              </a:lnSpc>
              <a:spcBef>
                <a:spcPts val="0"/>
              </a:spcBef>
              <a:spcAft>
                <a:spcPts val="0"/>
              </a:spcAft>
              <a:buClr>
                <a:schemeClr val="tx1"/>
              </a:buClr>
              <a:buSzTx/>
              <a:buFont typeface="+mj-lt"/>
              <a:buAutoNum type="arabicPeriod"/>
              <a:tabLst/>
              <a:defRPr/>
            </a:pPr>
            <a:r>
              <a:rPr lang="en-US" sz="1300" dirty="0">
                <a:solidFill>
                  <a:schemeClr val="tx1"/>
                </a:solidFill>
              </a:rPr>
              <a:t>What </a:t>
            </a:r>
            <a:r>
              <a:rPr lang="en-US" sz="1300" b="1" dirty="0">
                <a:solidFill>
                  <a:schemeClr val="tx1"/>
                </a:solidFill>
              </a:rPr>
              <a:t>ideas</a:t>
            </a:r>
            <a:r>
              <a:rPr lang="en-US" sz="1300" dirty="0">
                <a:solidFill>
                  <a:schemeClr val="tx1"/>
                </a:solidFill>
              </a:rPr>
              <a:t> do you have about implementation?”</a:t>
            </a:r>
          </a:p>
          <a:p>
            <a:endParaRPr lang="en-US" sz="1400" i="1" dirty="0"/>
          </a:p>
          <a:p>
            <a:r>
              <a:rPr lang="en-US" sz="1400" b="1" i="0" dirty="0"/>
              <a:t>Share: </a:t>
            </a:r>
            <a:r>
              <a:rPr lang="en-US" sz="1400" i="1" dirty="0"/>
              <a:t>“Each partnership or small group will discuss at least one strategy, or more than one if time allows. Be ready to share your responses with the group. Please be specific about how this strategy is important in your school context and how you would implement it.”</a:t>
            </a:r>
          </a:p>
          <a:p>
            <a:endParaRPr lang="en-US" sz="14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Prompt for questions about the activity. </a:t>
            </a:r>
            <a:r>
              <a:rPr lang="en-US" sz="1400" b="0" dirty="0"/>
              <a:t>Give each partnership or small group about ten minutes to work together.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t>As participants are working, encourage them to ask questions and be specific about the steps they would take to implement the strategy (if they have ideas), but also recognize that participants may not have ideas about how to implement a strategy yet, and that is understandable. Then, build on and support school and district leaders’ knowledge; for example, as leaders share their own school contexts and what they do to promote equitable teaching and learning contexts, highlight the ways in which they are being culturally responsive and/or how they could make adjustments or modifications. Highlight what school and district leaders bring to their schools and the importance of their roles. Encourage participants to consider how they would know that a strategy is being implemented authentically and to ask questions of each other as well. </a:t>
            </a:r>
            <a:endParaRPr lang="en-US" sz="1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28</a:t>
            </a:fld>
            <a:endParaRPr lang="en-US" dirty="0"/>
          </a:p>
        </p:txBody>
      </p:sp>
    </p:spTree>
    <p:extLst>
      <p:ext uri="{BB962C8B-B14F-4D97-AF65-F5344CB8AC3E}">
        <p14:creationId xmlns:p14="http://schemas.microsoft.com/office/powerpoint/2010/main" val="2426283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Share: </a:t>
            </a:r>
            <a:r>
              <a:rPr lang="en-US" sz="1400" i="1" dirty="0"/>
              <a:t>“Now let us share your insights into the importance of your strategies, questions, and ideas for implementation of the strategies.</a:t>
            </a:r>
            <a:r>
              <a:rPr lang="en-US" sz="1400" dirty="0"/>
              <a:t>”</a:t>
            </a:r>
          </a:p>
          <a:p>
            <a:endParaRPr lang="en-US" sz="1400" dirty="0"/>
          </a:p>
          <a:p>
            <a:r>
              <a:rPr lang="en-US" sz="1400" b="1" dirty="0"/>
              <a:t>Prompt participants to share their ideas about the strategies with the whole group. Use this slide and the next slide as you discuss the strategies.</a:t>
            </a:r>
          </a:p>
          <a:p>
            <a:endParaRPr lang="en-US" sz="1400" b="1" dirty="0"/>
          </a:p>
          <a:p>
            <a:r>
              <a:rPr lang="en-US" sz="1400" dirty="0"/>
              <a:t>Encourage participants to respond to each others’ questions. Make sure to acknowledge that the strategies are complex; they include multiple steps, spur different interactions with students and the community, and require personal reflection and planning. Encourage participants to be specific about how they would conduct a strategy in their school contexts. Note that differences will arise in implementation.</a:t>
            </a:r>
          </a:p>
          <a:p>
            <a:endParaRPr lang="en-US" sz="1400" dirty="0"/>
          </a:p>
          <a:p>
            <a:r>
              <a:rPr lang="en-US" sz="1400" dirty="0"/>
              <a:t>Take 15 minutes for sharing, or longer if time allows. </a:t>
            </a:r>
          </a:p>
        </p:txBody>
      </p:sp>
      <p:sp>
        <p:nvSpPr>
          <p:cNvPr id="4" name="Slide Number Placeholder 3"/>
          <p:cNvSpPr>
            <a:spLocks noGrp="1"/>
          </p:cNvSpPr>
          <p:nvPr>
            <p:ph type="sldNum" sz="quarter" idx="5"/>
          </p:nvPr>
        </p:nvSpPr>
        <p:spPr/>
        <p:txBody>
          <a:bodyPr/>
          <a:lstStyle/>
          <a:p>
            <a:fld id="{C503BA2E-2018-A846-8DDA-546EB20EC5B4}" type="slidenum">
              <a:rPr lang="en-US" smtClean="0"/>
              <a:pPr/>
              <a:t>29</a:t>
            </a:fld>
            <a:endParaRPr lang="en-US" dirty="0"/>
          </a:p>
        </p:txBody>
      </p:sp>
    </p:spTree>
    <p:extLst>
      <p:ext uri="{BB962C8B-B14F-4D97-AF65-F5344CB8AC3E}">
        <p14:creationId xmlns:p14="http://schemas.microsoft.com/office/powerpoint/2010/main" val="250143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0" dirty="0"/>
              <a:t>“</a:t>
            </a:r>
            <a:r>
              <a:rPr lang="en-US" i="1" dirty="0"/>
              <a:t>We will begin by sharing the agenda and engaging in an activity.”</a:t>
            </a:r>
          </a:p>
        </p:txBody>
      </p:sp>
      <p:sp>
        <p:nvSpPr>
          <p:cNvPr id="4" name="Slide Number Placeholder 3"/>
          <p:cNvSpPr>
            <a:spLocks noGrp="1"/>
          </p:cNvSpPr>
          <p:nvPr>
            <p:ph type="sldNum" sz="quarter" idx="5"/>
          </p:nvPr>
        </p:nvSpPr>
        <p:spPr/>
        <p:txBody>
          <a:bodyPr/>
          <a:lstStyle/>
          <a:p>
            <a:fld id="{C503BA2E-2018-A846-8DDA-546EB20EC5B4}" type="slidenum">
              <a:rPr lang="en-US" smtClean="0"/>
              <a:pPr/>
              <a:t>3</a:t>
            </a:fld>
            <a:endParaRPr lang="en-US" dirty="0"/>
          </a:p>
        </p:txBody>
      </p:sp>
    </p:spTree>
    <p:extLst>
      <p:ext uri="{BB962C8B-B14F-4D97-AF65-F5344CB8AC3E}">
        <p14:creationId xmlns:p14="http://schemas.microsoft.com/office/powerpoint/2010/main" val="2918533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Use this slide, where the strategies are easier to read, for sharing about the specific strategies. </a:t>
            </a:r>
          </a:p>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Prompt participants to share their ideas about the strategies with the whole group. Use this slide and the previous slide as you discuss the strategies.</a:t>
            </a:r>
            <a:endParaRPr lang="en-US" b="1" dirty="0"/>
          </a:p>
          <a:p>
            <a:r>
              <a:rPr lang="en-US" sz="1200" dirty="0"/>
              <a:t>Encourage participants to respond to each others’ questions. Make sure to acknowledge that the strategies are complex; they include multiple steps, spur different interactions with students and the community, and require personal reflection and planning. Encourage participants to be specific about how they would conduct a strategy in their school contexts. Note that differences will arise in implementation</a:t>
            </a:r>
          </a:p>
          <a:p>
            <a:endParaRPr lang="en-US" dirty="0"/>
          </a:p>
          <a:p>
            <a:r>
              <a:rPr lang="en-US" dirty="0"/>
              <a:t>Take 10 minutes for sharing, or longer if time allows. </a:t>
            </a:r>
          </a:p>
          <a:p>
            <a:endParaRPr lang="en-US" b="1"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30</a:t>
            </a:fld>
            <a:endParaRPr lang="en-US" dirty="0"/>
          </a:p>
        </p:txBody>
      </p:sp>
    </p:spTree>
    <p:extLst>
      <p:ext uri="{BB962C8B-B14F-4D97-AF65-F5344CB8AC3E}">
        <p14:creationId xmlns:p14="http://schemas.microsoft.com/office/powerpoint/2010/main" val="2728724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“As you prepare to build your capacity for implementing the CR-S Education Framework, continue to learn more about the strategies within the Framework. Then consider making a detailed action plan noting your next steps and how you would move towards building your capacity and learning related to the implementation of CR-S strategies.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An action plan can help you detail the intermediate steps and how members of your school team, your community, and other educational stakeholders are involved as you do this work. Action plans also list necessary resources, evidence of implementation (or how you know you are focusing on culturally responsive-sustaining education), and deadlines.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Prompt for questions before moving to the closing.</a:t>
            </a:r>
          </a:p>
        </p:txBody>
      </p:sp>
      <p:sp>
        <p:nvSpPr>
          <p:cNvPr id="4" name="Slide Number Placeholder 3"/>
          <p:cNvSpPr>
            <a:spLocks noGrp="1"/>
          </p:cNvSpPr>
          <p:nvPr>
            <p:ph type="sldNum" sz="quarter" idx="5"/>
          </p:nvPr>
        </p:nvSpPr>
        <p:spPr/>
        <p:txBody>
          <a:bodyPr/>
          <a:lstStyle/>
          <a:p>
            <a:fld id="{C503BA2E-2018-A846-8DDA-546EB20EC5B4}" type="slidenum">
              <a:rPr lang="en-US" smtClean="0"/>
              <a:pPr/>
              <a:t>31</a:t>
            </a:fld>
            <a:endParaRPr lang="en-US" dirty="0"/>
          </a:p>
        </p:txBody>
      </p:sp>
    </p:spTree>
    <p:extLst>
      <p:ext uri="{BB962C8B-B14F-4D97-AF65-F5344CB8AC3E}">
        <p14:creationId xmlns:p14="http://schemas.microsoft.com/office/powerpoint/2010/main" val="1856308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Share: </a:t>
            </a:r>
            <a:r>
              <a:rPr lang="en-US" i="1" dirty="0"/>
              <a:t>“</a:t>
            </a:r>
            <a:r>
              <a:rPr lang="en-US" i="1" kern="1200" dirty="0">
                <a:solidFill>
                  <a:schemeClr val="tx1"/>
                </a:solidFill>
                <a:effectLst/>
                <a:latin typeface="+mn-lt"/>
                <a:ea typeface="+mn-ea"/>
                <a:cs typeface="+mn-cs"/>
              </a:rPr>
              <a:t>As we move to the end of the session, we will share resources and explain how you can continue your learning.” </a:t>
            </a:r>
            <a:endParaRPr lang="en-US" i="1" dirty="0"/>
          </a:p>
          <a:p>
            <a:endParaRPr lang="en-US" sz="2400" dirty="0"/>
          </a:p>
          <a:p>
            <a:r>
              <a:rPr lang="en-US" sz="2400" dirty="0"/>
              <a:t>Note: Allow 10 minutes for closing and next steps.</a:t>
            </a:r>
          </a:p>
        </p:txBody>
      </p:sp>
      <p:sp>
        <p:nvSpPr>
          <p:cNvPr id="4" name="Slide Number Placeholder 3"/>
          <p:cNvSpPr>
            <a:spLocks noGrp="1"/>
          </p:cNvSpPr>
          <p:nvPr>
            <p:ph type="sldNum" sz="quarter" idx="5"/>
          </p:nvPr>
        </p:nvSpPr>
        <p:spPr/>
        <p:txBody>
          <a:bodyPr/>
          <a:lstStyle/>
          <a:p>
            <a:fld id="{C503BA2E-2018-A846-8DDA-546EB20EC5B4}" type="slidenum">
              <a:rPr lang="en-US" smtClean="0"/>
              <a:pPr/>
              <a:t>32</a:t>
            </a:fld>
            <a:endParaRPr lang="en-US" dirty="0"/>
          </a:p>
        </p:txBody>
      </p:sp>
    </p:spTree>
    <p:extLst>
      <p:ext uri="{BB962C8B-B14F-4D97-AF65-F5344CB8AC3E}">
        <p14:creationId xmlns:p14="http://schemas.microsoft.com/office/powerpoint/2010/main" val="2232768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Share: </a:t>
            </a:r>
            <a:r>
              <a:rPr lang="en-US" i="1" dirty="0"/>
              <a:t>“More information on the Framework is available at these sites. Please review the Roadmap and the briefs. Your involvement is critical!</a:t>
            </a:r>
          </a:p>
          <a:p>
            <a:endParaRPr lang="en-US" dirty="0"/>
          </a:p>
          <a:p>
            <a:r>
              <a:rPr lang="en-US" i="1" dirty="0"/>
              <a:t>The Framework Briefs share critical information from the CR-S Education Framework in a shorter format; each brief is one to two pages long.</a:t>
            </a:r>
          </a:p>
          <a:p>
            <a:endParaRPr lang="en-US" i="1" dirty="0"/>
          </a:p>
          <a:p>
            <a:r>
              <a:rPr lang="en-US" i="1" dirty="0">
                <a:solidFill>
                  <a:schemeClr val="tx1"/>
                </a:solidFill>
              </a:rPr>
              <a:t>The Framework Briefs detail responses to: </a:t>
            </a:r>
          </a:p>
          <a:p>
            <a:pPr marL="342900" lvl="0" indent="-342900">
              <a:buFont typeface="Arial" panose="020B0604020202020204" pitchFamily="34" charset="0"/>
              <a:buChar char="•"/>
            </a:pPr>
            <a:r>
              <a:rPr lang="en-US" i="1" dirty="0">
                <a:solidFill>
                  <a:schemeClr val="tx1"/>
                </a:solidFill>
              </a:rPr>
              <a:t>What is culturally responsive-sustaining education? </a:t>
            </a:r>
          </a:p>
          <a:p>
            <a:pPr marL="342900" lvl="0" indent="-342900">
              <a:buFont typeface="Arial" panose="020B0604020202020204" pitchFamily="34" charset="0"/>
              <a:buChar char="•"/>
            </a:pPr>
            <a:r>
              <a:rPr lang="en-US" i="1" dirty="0">
                <a:solidFill>
                  <a:schemeClr val="tx1"/>
                </a:solidFill>
              </a:rPr>
              <a:t>What is the New York Culturally Responsive-Sustaining Education Framework? </a:t>
            </a:r>
          </a:p>
          <a:p>
            <a:pPr marL="342900" lvl="0" indent="-342900">
              <a:buFont typeface="Arial" panose="020B0604020202020204" pitchFamily="34" charset="0"/>
              <a:buChar char="•"/>
            </a:pPr>
            <a:r>
              <a:rPr lang="en-US" i="1" dirty="0">
                <a:solidFill>
                  <a:schemeClr val="tx1"/>
                </a:solidFill>
              </a:rPr>
              <a:t>What do students gain when culturally responsive-sustaining education guides our education system?</a:t>
            </a:r>
          </a:p>
          <a:p>
            <a:pPr marL="342900" lvl="0" indent="-342900">
              <a:buFont typeface="Arial" panose="020B0604020202020204" pitchFamily="34" charset="0"/>
              <a:buChar char="•"/>
            </a:pPr>
            <a:r>
              <a:rPr lang="en-US" i="1" dirty="0">
                <a:solidFill>
                  <a:schemeClr val="tx1"/>
                </a:solidFill>
              </a:rPr>
              <a:t>Why should schools focus on the cultures of their students?</a:t>
            </a:r>
          </a:p>
          <a:p>
            <a:pPr marL="342900" lvl="0" indent="-342900">
              <a:buFont typeface="Arial" panose="020B0604020202020204" pitchFamily="34" charset="0"/>
              <a:buChar char="•"/>
            </a:pPr>
            <a:r>
              <a:rPr lang="en-US" i="1" dirty="0">
                <a:solidFill>
                  <a:schemeClr val="tx1"/>
                </a:solidFill>
              </a:rPr>
              <a:t>How does implementing the New York Culturally Responsive-Sustaining Education Framework improve the school community as a whole?”</a:t>
            </a:r>
          </a:p>
          <a:p>
            <a:endParaRPr lang="en-US" sz="2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33</a:t>
            </a:fld>
            <a:endParaRPr lang="en-US" dirty="0"/>
          </a:p>
        </p:txBody>
      </p:sp>
    </p:spTree>
    <p:extLst>
      <p:ext uri="{BB962C8B-B14F-4D97-AF65-F5344CB8AC3E}">
        <p14:creationId xmlns:p14="http://schemas.microsoft.com/office/powerpoint/2010/main" val="477864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“The Roadmap has three phases: raising awareness of and support for the Framework, building capacity for the Framework, and fully implementing the Framework. The published Roadmap details key implementation activities and provides a template for detailed notes and next steps.”</a:t>
            </a:r>
          </a:p>
          <a:p>
            <a:endParaRPr lang="en-US" dirty="0"/>
          </a:p>
          <a:p>
            <a:endParaRPr lang="en-US" sz="1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34</a:t>
            </a:fld>
            <a:endParaRPr lang="en-US" dirty="0"/>
          </a:p>
        </p:txBody>
      </p:sp>
    </p:spTree>
    <p:extLst>
      <p:ext uri="{BB962C8B-B14F-4D97-AF65-F5344CB8AC3E}">
        <p14:creationId xmlns:p14="http://schemas.microsoft.com/office/powerpoint/2010/main" val="1278564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a:t>
            </a:r>
            <a:r>
              <a:rPr lang="en-US" i="1" dirty="0"/>
              <a:t> “Please reflect on the session.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What are </a:t>
            </a:r>
            <a:r>
              <a:rPr lang="en-US" b="1" i="1" dirty="0"/>
              <a:t>three</a:t>
            </a:r>
            <a:r>
              <a:rPr lang="en-US" i="1" dirty="0"/>
              <a:t> points that you want to remember </a:t>
            </a:r>
            <a:r>
              <a:rPr lang="en-US" sz="1200" b="0" i="1" dirty="0">
                <a:solidFill>
                  <a:schemeClr val="tx2"/>
                </a:solidFill>
              </a:rPr>
              <a:t>as related to your role as a school or district leader</a:t>
            </a:r>
            <a:r>
              <a:rPr lang="en-US" sz="1200" b="0" dirty="0">
                <a:solidFill>
                  <a:schemeClr val="tx2"/>
                </a:solidFill>
              </a:rPr>
              <a:t>?</a:t>
            </a: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What are </a:t>
            </a:r>
            <a:r>
              <a:rPr lang="en-US" b="1" i="1" dirty="0"/>
              <a:t>two</a:t>
            </a:r>
            <a:r>
              <a:rPr lang="en-US" i="1" dirty="0"/>
              <a:t> next steps that you are going to take </a:t>
            </a:r>
            <a:r>
              <a:rPr lang="en-US" sz="1200" b="0" i="1" dirty="0">
                <a:solidFill>
                  <a:schemeClr val="tx2"/>
                </a:solidFill>
              </a:rPr>
              <a:t>with the strategies you reviewed or with the CR-S Education Framework?</a:t>
            </a: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What is </a:t>
            </a:r>
            <a:r>
              <a:rPr lang="en-US" b="1" i="1" dirty="0"/>
              <a:t>one</a:t>
            </a:r>
            <a:r>
              <a:rPr lang="en-US" i="1" dirty="0"/>
              <a:t> lingering question </a:t>
            </a:r>
            <a:r>
              <a:rPr lang="en-US" sz="1200" b="0" i="1" dirty="0">
                <a:solidFill>
                  <a:schemeClr val="tx2"/>
                </a:solidFill>
              </a:rPr>
              <a:t>that you have?</a:t>
            </a: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Record your reflections.”</a:t>
            </a:r>
          </a:p>
          <a:p>
            <a:endParaRPr lang="en-US" sz="2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35</a:t>
            </a:fld>
            <a:endParaRPr lang="en-US" dirty="0"/>
          </a:p>
        </p:txBody>
      </p:sp>
    </p:spTree>
    <p:extLst>
      <p:ext uri="{BB962C8B-B14F-4D97-AF65-F5344CB8AC3E}">
        <p14:creationId xmlns:p14="http://schemas.microsoft.com/office/powerpoint/2010/main" val="1495016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“Share your reflections with a partner or in the full group, depending on group size.”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Ask participants to consider sharing their reflections or learnings on their preferred social media platform if they would like.</a:t>
            </a:r>
          </a:p>
          <a:p>
            <a:endParaRPr lang="en-US" sz="2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36</a:t>
            </a:fld>
            <a:endParaRPr lang="en-US" dirty="0"/>
          </a:p>
        </p:txBody>
      </p:sp>
    </p:spTree>
    <p:extLst>
      <p:ext uri="{BB962C8B-B14F-4D97-AF65-F5344CB8AC3E}">
        <p14:creationId xmlns:p14="http://schemas.microsoft.com/office/powerpoint/2010/main" val="2174948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dirty="0"/>
              <a:t>Share: </a:t>
            </a:r>
            <a:r>
              <a:rPr lang="en-US" i="1" dirty="0"/>
              <a:t>“Please complete the survey to assess your understanding of the concepts presented here, as well as providing us with valuable feedback.” </a:t>
            </a:r>
          </a:p>
          <a:p>
            <a:endParaRPr lang="en-US" i="1" dirty="0"/>
          </a:p>
          <a:p>
            <a:r>
              <a:rPr lang="en-US" sz="1200" b="0" dirty="0"/>
              <a:t>Your feedback helps us to continue to improve our work to meet your needs. Thank you for sharing your learning with us.</a:t>
            </a:r>
          </a:p>
          <a:p>
            <a:endParaRPr lang="en-US" i="1"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37</a:t>
            </a:fld>
            <a:endParaRPr lang="en-US" dirty="0"/>
          </a:p>
        </p:txBody>
      </p:sp>
    </p:spTree>
    <p:extLst>
      <p:ext uri="{BB962C8B-B14F-4D97-AF65-F5344CB8AC3E}">
        <p14:creationId xmlns:p14="http://schemas.microsoft.com/office/powerpoint/2010/main" val="4233388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Prompt for questions.</a:t>
            </a:r>
          </a:p>
        </p:txBody>
      </p:sp>
      <p:sp>
        <p:nvSpPr>
          <p:cNvPr id="4" name="Slide Number Placeholder 3"/>
          <p:cNvSpPr>
            <a:spLocks noGrp="1"/>
          </p:cNvSpPr>
          <p:nvPr>
            <p:ph type="sldNum" sz="quarter" idx="5"/>
          </p:nvPr>
        </p:nvSpPr>
        <p:spPr/>
        <p:txBody>
          <a:bodyPr/>
          <a:lstStyle/>
          <a:p>
            <a:fld id="{C503BA2E-2018-A846-8DDA-546EB20EC5B4}" type="slidenum">
              <a:rPr lang="en-US" smtClean="0"/>
              <a:pPr/>
              <a:t>38</a:t>
            </a:fld>
            <a:endParaRPr lang="en-US" dirty="0"/>
          </a:p>
        </p:txBody>
      </p:sp>
    </p:spTree>
    <p:extLst>
      <p:ext uri="{BB962C8B-B14F-4D97-AF65-F5344CB8AC3E}">
        <p14:creationId xmlns:p14="http://schemas.microsoft.com/office/powerpoint/2010/main" val="122136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Share: </a:t>
            </a:r>
            <a:r>
              <a:rPr lang="en-US" i="1" dirty="0"/>
              <a:t>“Thank you for coming!”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closing, share your contact information and present the </a:t>
            </a:r>
            <a:r>
              <a:rPr lang="en-US" kern="1200" dirty="0">
                <a:solidFill>
                  <a:schemeClr val="tx1"/>
                </a:solidFill>
                <a:latin typeface="+mn-lt"/>
                <a:ea typeface="+mn-lt"/>
                <a:cs typeface="Times New Roman"/>
              </a:rPr>
              <a:t>NY Culturally Responsive-Sustaining Education website.</a:t>
            </a:r>
            <a:endParaRPr lang="en-US" kern="1200" dirty="0">
              <a:solidFill>
                <a:schemeClr val="tx1"/>
              </a:solidFill>
              <a:latin typeface="+mn-lt"/>
              <a:ea typeface="+mn-ea"/>
              <a:cs typeface="Times New Roman"/>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C503BA2E-2018-A846-8DDA-546EB20EC5B4}" type="slidenum">
              <a:rPr lang="en-US" smtClean="0"/>
              <a:pPr/>
              <a:t>39</a:t>
            </a:fld>
            <a:endParaRPr lang="en-US" dirty="0"/>
          </a:p>
        </p:txBody>
      </p:sp>
    </p:spTree>
    <p:extLst>
      <p:ext uri="{BB962C8B-B14F-4D97-AF65-F5344CB8AC3E}">
        <p14:creationId xmlns:p14="http://schemas.microsoft.com/office/powerpoint/2010/main" val="1643325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the agenda:</a:t>
            </a:r>
            <a:r>
              <a:rPr lang="en-US" b="1" i="1" dirty="0"/>
              <a:t> </a:t>
            </a:r>
            <a:r>
              <a:rPr lang="en-US" i="1" dirty="0"/>
              <a:t>“After the welcome activities, the session will continue focusing attention on </a:t>
            </a:r>
            <a:r>
              <a:rPr lang="en-US" b="0" i="1" dirty="0"/>
              <a:t>why</a:t>
            </a:r>
            <a:r>
              <a:rPr lang="en-US" i="1" dirty="0"/>
              <a:t> the New York Culturally Responsive-Sustaining Education Framework is being implemented and then move into what principles and strategies the Culturally Responsive-Sustaining Education Framework offers.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We will close by sharing resources and suggesting next steps.”</a:t>
            </a:r>
          </a:p>
          <a:p>
            <a:endParaRPr lang="en-US" sz="2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4</a:t>
            </a:fld>
            <a:endParaRPr lang="en-US" dirty="0"/>
          </a:p>
        </p:txBody>
      </p:sp>
    </p:spTree>
    <p:extLst>
      <p:ext uri="{BB962C8B-B14F-4D97-AF65-F5344CB8AC3E}">
        <p14:creationId xmlns:p14="http://schemas.microsoft.com/office/powerpoint/2010/main" val="1301836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40</a:t>
            </a:fld>
            <a:endParaRPr lang="en-US" dirty="0"/>
          </a:p>
        </p:txBody>
      </p:sp>
    </p:spTree>
    <p:extLst>
      <p:ext uri="{BB962C8B-B14F-4D97-AF65-F5344CB8AC3E}">
        <p14:creationId xmlns:p14="http://schemas.microsoft.com/office/powerpoint/2010/main" val="240327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the objectives:</a:t>
            </a:r>
            <a:r>
              <a:rPr lang="en-US" b="1" i="1" dirty="0"/>
              <a:t> </a:t>
            </a:r>
            <a:r>
              <a:rPr lang="en-US" i="1" dirty="0"/>
              <a:t>“We will be working on developing our understanding of the </a:t>
            </a:r>
            <a:r>
              <a:rPr lang="en-US" b="1" i="1" dirty="0"/>
              <a:t>why</a:t>
            </a:r>
            <a:r>
              <a:rPr lang="en-US" i="1" dirty="0"/>
              <a:t>, </a:t>
            </a:r>
            <a:r>
              <a:rPr lang="en-US" b="1" i="1" dirty="0"/>
              <a:t>what</a:t>
            </a:r>
            <a:r>
              <a:rPr lang="en-US" i="1" dirty="0"/>
              <a:t>, and </a:t>
            </a:r>
            <a:r>
              <a:rPr lang="en-US" b="1" i="1" dirty="0"/>
              <a:t>where</a:t>
            </a:r>
            <a:r>
              <a:rPr lang="en-US" i="1" dirty="0"/>
              <a:t> of the CR-S Education Framework.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Why the Framework and how does it support students</a:t>
            </a:r>
            <a:r>
              <a:rPr lang="en-US" i="1"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what are the principles and specific strategies for school and district leaders</a:t>
            </a:r>
            <a:r>
              <a:rPr lang="en-US" i="1" dirty="0"/>
              <a:t>, and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where can I find out more and where do I go next</a:t>
            </a:r>
            <a:r>
              <a:rPr lang="en-US" i="1" dirty="0"/>
              <a:t>.</a:t>
            </a:r>
          </a:p>
          <a:p>
            <a:endParaRPr lang="en-US" dirty="0"/>
          </a:p>
          <a:p>
            <a:r>
              <a:rPr lang="en-US" i="1" dirty="0"/>
              <a:t>We are building your understanding of the C</a:t>
            </a:r>
            <a:r>
              <a:rPr lang="en-US" i="1" dirty="0">
                <a:solidFill>
                  <a:schemeClr val="tx1"/>
                </a:solidFill>
              </a:rPr>
              <a:t>R-S Education Framework and the strategies.” </a:t>
            </a:r>
            <a:endParaRPr lang="en-US" i="1" dirty="0"/>
          </a:p>
          <a:p>
            <a:endParaRPr lang="en-US" sz="1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5</a:t>
            </a:fld>
            <a:endParaRPr lang="en-US" dirty="0"/>
          </a:p>
        </p:txBody>
      </p:sp>
    </p:spTree>
    <p:extLst>
      <p:ext uri="{BB962C8B-B14F-4D97-AF65-F5344CB8AC3E}">
        <p14:creationId xmlns:p14="http://schemas.microsoft.com/office/powerpoint/2010/main" val="3866476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dirty="0"/>
              <a:t>Share how we will build community:</a:t>
            </a:r>
            <a:r>
              <a:rPr lang="en-US" b="1" i="1" dirty="0"/>
              <a:t> </a:t>
            </a:r>
            <a:r>
              <a:rPr lang="en-US" i="1" dirty="0"/>
              <a:t>“In order to build our understanding of the </a:t>
            </a:r>
            <a:r>
              <a:rPr lang="en-US" i="1" dirty="0">
                <a:solidFill>
                  <a:schemeClr val="tx1"/>
                </a:solidFill>
              </a:rPr>
              <a:t>New York CR-S Education Framework and the strategies, we need to work as a learning community. </a:t>
            </a:r>
          </a:p>
          <a:p>
            <a:endParaRPr lang="en-US" i="1" dirty="0">
              <a:solidFill>
                <a:schemeClr val="tx1"/>
              </a:solidFill>
            </a:endParaRPr>
          </a:p>
          <a:p>
            <a:r>
              <a:rPr lang="en-US" i="1" dirty="0">
                <a:solidFill>
                  <a:schemeClr val="tx1"/>
                </a:solidFill>
              </a:rPr>
              <a:t>We will follow the principles of the CR-S Education Framework in our work.</a:t>
            </a:r>
          </a:p>
          <a:p>
            <a:br>
              <a:rPr lang="en-US" i="1" dirty="0">
                <a:solidFill>
                  <a:schemeClr val="tx1"/>
                </a:solidFill>
              </a:rPr>
            </a:br>
            <a:r>
              <a:rPr lang="en-US" b="1" i="1" dirty="0">
                <a:solidFill>
                  <a:schemeClr val="tx1"/>
                </a:solidFill>
              </a:rPr>
              <a:t>The principles are</a:t>
            </a:r>
          </a:p>
          <a:p>
            <a:pPr marL="342900" indent="-342900">
              <a:buFont typeface="Arial" panose="020B0604020202020204" pitchFamily="34" charset="0"/>
              <a:buChar char="•"/>
            </a:pPr>
            <a:r>
              <a:rPr lang="en-US" b="1" i="1" kern="1200" dirty="0">
                <a:solidFill>
                  <a:schemeClr val="tx1"/>
                </a:solidFill>
                <a:effectLst/>
                <a:latin typeface="+mn-lt"/>
                <a:ea typeface="+mn-ea"/>
                <a:cs typeface="+mn-cs"/>
              </a:rPr>
              <a:t>creating a welcoming and affirming environment,</a:t>
            </a:r>
          </a:p>
          <a:p>
            <a:pPr marL="342900" indent="-342900">
              <a:buFont typeface="Arial" panose="020B0604020202020204" pitchFamily="34" charset="0"/>
              <a:buChar char="•"/>
            </a:pPr>
            <a:r>
              <a:rPr lang="en-US" b="1" i="1" kern="1200" dirty="0">
                <a:solidFill>
                  <a:schemeClr val="tx1"/>
                </a:solidFill>
                <a:effectLst/>
                <a:latin typeface="+mn-lt"/>
                <a:ea typeface="+mn-ea"/>
                <a:cs typeface="+mn-cs"/>
              </a:rPr>
              <a:t>establishing high expectations and following rigorous instruction,</a:t>
            </a:r>
          </a:p>
          <a:p>
            <a:pPr marL="342900" indent="-342900">
              <a:buFont typeface="Arial" panose="020B0604020202020204" pitchFamily="34" charset="0"/>
              <a:buChar char="•"/>
            </a:pPr>
            <a:r>
              <a:rPr lang="en-US" b="1" i="1" kern="1200" dirty="0">
                <a:solidFill>
                  <a:schemeClr val="tx1"/>
                </a:solidFill>
                <a:effectLst/>
                <a:latin typeface="+mn-lt"/>
                <a:ea typeface="+mn-ea"/>
                <a:cs typeface="+mn-cs"/>
              </a:rPr>
              <a:t>providing inclusive curriculum and assessment, </a:t>
            </a:r>
            <a:r>
              <a:rPr lang="en-US" b="0" i="1" kern="1200" dirty="0">
                <a:solidFill>
                  <a:schemeClr val="tx1"/>
                </a:solidFill>
                <a:effectLst/>
                <a:latin typeface="+mn-lt"/>
                <a:ea typeface="+mn-ea"/>
                <a:cs typeface="+mn-cs"/>
              </a:rPr>
              <a:t>and</a:t>
            </a:r>
          </a:p>
          <a:p>
            <a:pPr marL="342900" indent="-342900">
              <a:buFont typeface="Arial" panose="020B0604020202020204" pitchFamily="34" charset="0"/>
              <a:buChar char="•"/>
            </a:pPr>
            <a:r>
              <a:rPr lang="en-US" b="1" i="1" kern="1200" dirty="0">
                <a:solidFill>
                  <a:schemeClr val="tx1"/>
                </a:solidFill>
                <a:effectLst/>
                <a:latin typeface="+mn-lt"/>
                <a:ea typeface="+mn-ea"/>
                <a:cs typeface="+mn-cs"/>
              </a:rPr>
              <a:t>refining our strategies with ongoing professional learning</a:t>
            </a:r>
            <a:r>
              <a:rPr lang="en-US" b="0" i="1" kern="1200" dirty="0">
                <a:solidFill>
                  <a:schemeClr val="tx1"/>
                </a:solidFill>
                <a:effectLst/>
                <a:latin typeface="+mn-lt"/>
                <a:ea typeface="+mn-ea"/>
                <a:cs typeface="+mn-cs"/>
              </a:rPr>
              <a:t>.</a:t>
            </a:r>
          </a:p>
          <a:p>
            <a:pPr marL="342900" indent="-342900">
              <a:buFont typeface="Arial" panose="020B0604020202020204" pitchFamily="34" charset="0"/>
              <a:buChar char="•"/>
            </a:pPr>
            <a:endParaRPr lang="en-US" dirty="0">
              <a:solidFill>
                <a:schemeClr val="tx1"/>
              </a:solidFill>
            </a:endParaRPr>
          </a:p>
          <a:p>
            <a:r>
              <a:rPr lang="en-US" i="1" dirty="0"/>
              <a:t>The principles are designed to guide the implementation of policies and facilitate ideal learning environments for everyone involved.”  </a:t>
            </a:r>
          </a:p>
        </p:txBody>
      </p:sp>
      <p:sp>
        <p:nvSpPr>
          <p:cNvPr id="4" name="Slide Number Placeholder 3"/>
          <p:cNvSpPr>
            <a:spLocks noGrp="1"/>
          </p:cNvSpPr>
          <p:nvPr>
            <p:ph type="sldNum" sz="quarter" idx="5"/>
          </p:nvPr>
        </p:nvSpPr>
        <p:spPr/>
        <p:txBody>
          <a:bodyPr/>
          <a:lstStyle/>
          <a:p>
            <a:fld id="{C503BA2E-2018-A846-8DDA-546EB20EC5B4}" type="slidenum">
              <a:rPr lang="en-US" smtClean="0"/>
              <a:pPr/>
              <a:t>6</a:t>
            </a:fld>
            <a:endParaRPr lang="en-US" dirty="0"/>
          </a:p>
        </p:txBody>
      </p:sp>
    </p:spTree>
    <p:extLst>
      <p:ext uri="{BB962C8B-B14F-4D97-AF65-F5344CB8AC3E}">
        <p14:creationId xmlns:p14="http://schemas.microsoft.com/office/powerpoint/2010/main" val="310122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b="1" i="0" dirty="0">
                <a:latin typeface="Calibri" panose="020F0502020204030204" pitchFamily="34" charset="0"/>
                <a:cs typeface="Calibri" panose="020F0502020204030204" pitchFamily="34" charset="0"/>
              </a:rPr>
              <a:t>Share:</a:t>
            </a:r>
            <a:r>
              <a:rPr lang="en-US" b="1" i="1" dirty="0">
                <a:latin typeface="Calibri" panose="020F0502020204030204" pitchFamily="34" charset="0"/>
                <a:cs typeface="Calibri" panose="020F0502020204030204" pitchFamily="34" charset="0"/>
              </a:rPr>
              <a:t> </a:t>
            </a:r>
            <a:r>
              <a:rPr lang="en-US" b="0" i="1" dirty="0">
                <a:latin typeface="Calibri" panose="020F0502020204030204" pitchFamily="34" charset="0"/>
                <a:cs typeface="Calibri" panose="020F0502020204030204" pitchFamily="34" charset="0"/>
              </a:rPr>
              <a:t>“Please complete the following sentence about this session on the New York CR-S Education Framework and strategies specific to school leaders. </a:t>
            </a:r>
          </a:p>
          <a:p>
            <a:pPr marL="0" indent="0">
              <a:buFont typeface="Arial" panose="020B0604020202020204" pitchFamily="34" charset="0"/>
              <a:buNone/>
            </a:pPr>
            <a:endParaRPr lang="en-US" b="0" i="1" dirty="0">
              <a:latin typeface="Calibri" panose="020F0502020204030204" pitchFamily="34" charset="0"/>
              <a:ea typeface="Noteworthy" panose="02000400000000000000" pitchFamily="2" charset="77"/>
              <a:cs typeface="Calibri" panose="020F0502020204030204" pitchFamily="34" charset="0"/>
            </a:endParaRPr>
          </a:p>
          <a:p>
            <a:pPr marL="0" indent="0">
              <a:buFont typeface="Arial" panose="020B0604020202020204" pitchFamily="34" charset="0"/>
              <a:buNone/>
            </a:pPr>
            <a:r>
              <a:rPr lang="en-US" b="1" i="1" dirty="0">
                <a:latin typeface="Calibri" panose="020F0502020204030204" pitchFamily="34" charset="0"/>
                <a:ea typeface="Noteworthy" panose="02000400000000000000" pitchFamily="2" charset="77"/>
                <a:cs typeface="Calibri" panose="020F0502020204030204" pitchFamily="34" charset="0"/>
              </a:rPr>
              <a:t>During this session on the New York CR-S Education Framework and the strategies specific to school and district leaders, I hope to learn about . . .</a:t>
            </a:r>
            <a:endParaRPr lang="en-US" b="1" i="1" dirty="0">
              <a:latin typeface="Calibri" panose="020F0502020204030204" pitchFamily="34" charset="0"/>
              <a:cs typeface="Calibri" panose="020F0502020204030204" pitchFamily="34" charset="0"/>
            </a:endParaRPr>
          </a:p>
          <a:p>
            <a:endParaRPr lang="en-US" b="0" i="1" dirty="0">
              <a:latin typeface="Calibri" panose="020F0502020204030204" pitchFamily="34" charset="0"/>
              <a:ea typeface="Noteworthy" panose="02000400000000000000" pitchFamily="2" charset="77"/>
              <a:cs typeface="Calibri" panose="020F0502020204030204" pitchFamily="34" charset="0"/>
            </a:endParaRPr>
          </a:p>
          <a:p>
            <a:r>
              <a:rPr lang="en-US" b="0" i="1" dirty="0">
                <a:latin typeface="Calibri" panose="020F0502020204030204" pitchFamily="34" charset="0"/>
                <a:cs typeface="Calibri" panose="020F0502020204030204" pitchFamily="34" charset="0"/>
              </a:rPr>
              <a:t>Reflect privately. We will not share these at this time.”</a:t>
            </a:r>
          </a:p>
        </p:txBody>
      </p:sp>
      <p:sp>
        <p:nvSpPr>
          <p:cNvPr id="4" name="Slide Number Placeholder 3"/>
          <p:cNvSpPr>
            <a:spLocks noGrp="1"/>
          </p:cNvSpPr>
          <p:nvPr>
            <p:ph type="sldNum" sz="quarter" idx="5"/>
          </p:nvPr>
        </p:nvSpPr>
        <p:spPr/>
        <p:txBody>
          <a:bodyPr/>
          <a:lstStyle/>
          <a:p>
            <a:fld id="{C503BA2E-2018-A846-8DDA-546EB20EC5B4}" type="slidenum">
              <a:rPr lang="en-US" smtClean="0"/>
              <a:pPr/>
              <a:t>7</a:t>
            </a:fld>
            <a:endParaRPr lang="en-US" dirty="0"/>
          </a:p>
        </p:txBody>
      </p:sp>
    </p:spTree>
    <p:extLst>
      <p:ext uri="{BB962C8B-B14F-4D97-AF65-F5344CB8AC3E}">
        <p14:creationId xmlns:p14="http://schemas.microsoft.com/office/powerpoint/2010/main" val="4053093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Ask participants if they have any questions on the session agenda or objectives.</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Note that you can answer questions during the session, also designate a whiteboard or other place to post questions. </a:t>
            </a:r>
          </a:p>
          <a:p>
            <a:endParaRPr lang="en-US" sz="2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8</a:t>
            </a:fld>
            <a:endParaRPr lang="en-US" dirty="0"/>
          </a:p>
        </p:txBody>
      </p:sp>
    </p:spTree>
    <p:extLst>
      <p:ext uri="{BB962C8B-B14F-4D97-AF65-F5344CB8AC3E}">
        <p14:creationId xmlns:p14="http://schemas.microsoft.com/office/powerpoint/2010/main" val="792669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29545"/>
            <a:ext cx="5486400" cy="41148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Please refer to the </a:t>
            </a:r>
            <a:r>
              <a:rPr lang="en-US" b="1" i="1" dirty="0"/>
              <a:t>Introductions </a:t>
            </a:r>
            <a:r>
              <a:rPr lang="en-US" b="0" i="0" dirty="0"/>
              <a:t>ha</a:t>
            </a:r>
            <a:r>
              <a:rPr lang="en-US" i="0" dirty="0"/>
              <a:t>ndout and </a:t>
            </a:r>
            <a:r>
              <a:rPr lang="en-US" b="1" i="0" dirty="0"/>
              <a:t>prompt participants to complete the activity</a:t>
            </a:r>
            <a:r>
              <a:rPr lang="en-US" i="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“Please record your responses to the following prompts. You will have about two minutes to work independently.”</a:t>
            </a:r>
          </a:p>
          <a:p>
            <a:endParaRPr lang="en-US" sz="2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9</a:t>
            </a:fld>
            <a:endParaRPr lang="en-US" dirty="0"/>
          </a:p>
        </p:txBody>
      </p:sp>
    </p:spTree>
    <p:extLst>
      <p:ext uri="{BB962C8B-B14F-4D97-AF65-F5344CB8AC3E}">
        <p14:creationId xmlns:p14="http://schemas.microsoft.com/office/powerpoint/2010/main" val="141198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E59E508-E5DF-5A42-9C69-B3BE0FE951E8}"/>
              </a:ext>
            </a:extLst>
          </p:cNvPr>
          <p:cNvPicPr>
            <a:picLocks noChangeAspect="1"/>
          </p:cNvPicPr>
          <p:nvPr userDrawn="1"/>
        </p:nvPicPr>
        <p:blipFill>
          <a:blip r:embed="rId2"/>
          <a:stretch>
            <a:fillRect/>
          </a:stretch>
        </p:blipFill>
        <p:spPr>
          <a:xfrm>
            <a:off x="5112239" y="394482"/>
            <a:ext cx="4050613" cy="4742807"/>
          </a:xfrm>
          <a:prstGeom prst="rect">
            <a:avLst/>
          </a:prstGeom>
        </p:spPr>
      </p:pic>
      <p:sp>
        <p:nvSpPr>
          <p:cNvPr id="33" name="Title 1">
            <a:extLst>
              <a:ext uri="{FF2B5EF4-FFF2-40B4-BE49-F238E27FC236}">
                <a16:creationId xmlns:a16="http://schemas.microsoft.com/office/drawing/2014/main" id="{4209A691-89EB-E142-8709-BB313521960D}"/>
              </a:ext>
            </a:extLst>
          </p:cNvPr>
          <p:cNvSpPr>
            <a:spLocks noGrp="1"/>
          </p:cNvSpPr>
          <p:nvPr>
            <p:ph type="ctrTitle"/>
          </p:nvPr>
        </p:nvSpPr>
        <p:spPr>
          <a:xfrm>
            <a:off x="520727" y="1129638"/>
            <a:ext cx="4457674" cy="897469"/>
          </a:xfrm>
        </p:spPr>
        <p:txBody>
          <a:bodyPr lIns="0" tIns="0" rIns="182880" bIns="0" anchor="t" anchorCtr="0">
            <a:noAutofit/>
          </a:bodyPr>
          <a:lstStyle>
            <a:lvl1pPr algn="l">
              <a:lnSpc>
                <a:spcPct val="95000"/>
              </a:lnSpc>
              <a:defRPr sz="3400" b="1" i="0" baseline="0">
                <a:solidFill>
                  <a:srgbClr val="1C457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4" name="Subtitle 2">
            <a:extLst>
              <a:ext uri="{FF2B5EF4-FFF2-40B4-BE49-F238E27FC236}">
                <a16:creationId xmlns:a16="http://schemas.microsoft.com/office/drawing/2014/main" id="{76C1750A-7C8D-294F-9238-A9170A5FC8CE}"/>
              </a:ext>
            </a:extLst>
          </p:cNvPr>
          <p:cNvSpPr>
            <a:spLocks noGrp="1"/>
          </p:cNvSpPr>
          <p:nvPr>
            <p:ph type="subTitle" idx="1"/>
          </p:nvPr>
        </p:nvSpPr>
        <p:spPr>
          <a:xfrm>
            <a:off x="520727" y="2686999"/>
            <a:ext cx="4457674" cy="664635"/>
          </a:xfrm>
        </p:spPr>
        <p:txBody>
          <a:bodyPr lIns="0" tIns="0" rIns="182880" bIns="0">
            <a:noAutofit/>
          </a:bodyPr>
          <a:lstStyle>
            <a:lvl1pPr marL="0" indent="0" algn="l">
              <a:lnSpc>
                <a:spcPct val="95000"/>
              </a:lnSpc>
              <a:buNone/>
              <a:defRPr sz="2000" baseline="0">
                <a:solidFill>
                  <a:srgbClr val="1C4578"/>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35" name="Rectangle 34">
            <a:extLst>
              <a:ext uri="{FF2B5EF4-FFF2-40B4-BE49-F238E27FC236}">
                <a16:creationId xmlns:a16="http://schemas.microsoft.com/office/drawing/2014/main" id="{65648417-0C4C-2D45-83FC-961F6512AF1E}"/>
              </a:ext>
            </a:extLst>
          </p:cNvPr>
          <p:cNvSpPr/>
          <p:nvPr userDrawn="1"/>
        </p:nvSpPr>
        <p:spPr>
          <a:xfrm>
            <a:off x="0" y="-11379"/>
            <a:ext cx="9144000" cy="182880"/>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36" name="Rectangle 35">
            <a:extLst>
              <a:ext uri="{FF2B5EF4-FFF2-40B4-BE49-F238E27FC236}">
                <a16:creationId xmlns:a16="http://schemas.microsoft.com/office/drawing/2014/main" id="{66E8B2AC-2A77-5A4C-9230-C9A3976CEF49}"/>
              </a:ext>
            </a:extLst>
          </p:cNvPr>
          <p:cNvSpPr/>
          <p:nvPr userDrawn="1"/>
        </p:nvSpPr>
        <p:spPr>
          <a:xfrm>
            <a:off x="0" y="4992421"/>
            <a:ext cx="9144000" cy="182880"/>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9635" y="1370215"/>
            <a:ext cx="8187833" cy="3110047"/>
          </a:xfrm>
        </p:spPr>
        <p:txBody>
          <a:bodyPr>
            <a:noAutofit/>
          </a:bodyPr>
          <a:lstStyle>
            <a:lvl1pPr marL="0" indent="0">
              <a:lnSpc>
                <a:spcPct val="95000"/>
              </a:lnSpc>
              <a:spcBef>
                <a:spcPts val="1700"/>
              </a:spcBef>
              <a:spcAft>
                <a:spcPts val="0"/>
              </a:spcAft>
              <a:buNone/>
              <a:defRPr sz="18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ADB66-C32C-5848-8A8F-952A7A8DADFB}"/>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364ABD54-C1DB-9D43-954B-CF6A13911032}"/>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5" name="Text Box 42">
            <a:extLst>
              <a:ext uri="{FF2B5EF4-FFF2-40B4-BE49-F238E27FC236}">
                <a16:creationId xmlns:a16="http://schemas.microsoft.com/office/drawing/2014/main" id="{99C18D71-FC2F-064F-BA5A-BB681FE31162}"/>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0" name="Rectangle 9">
            <a:extLst>
              <a:ext uri="{FF2B5EF4-FFF2-40B4-BE49-F238E27FC236}">
                <a16:creationId xmlns:a16="http://schemas.microsoft.com/office/drawing/2014/main" id="{44B98BDD-949C-4175-88F2-BD9717E5E12D}"/>
              </a:ext>
            </a:extLst>
          </p:cNvPr>
          <p:cNvSpPr/>
          <p:nvPr userDrawn="1"/>
        </p:nvSpPr>
        <p:spPr>
          <a:xfrm>
            <a:off x="0" y="1144236"/>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12" name="Title 1">
            <a:extLst>
              <a:ext uri="{FF2B5EF4-FFF2-40B4-BE49-F238E27FC236}">
                <a16:creationId xmlns:a16="http://schemas.microsoft.com/office/drawing/2014/main" id="{97B409A7-2C51-4A04-8CD5-73AC15171D80}"/>
              </a:ext>
            </a:extLst>
          </p:cNvPr>
          <p:cNvSpPr>
            <a:spLocks noGrp="1"/>
          </p:cNvSpPr>
          <p:nvPr>
            <p:ph type="title"/>
          </p:nvPr>
        </p:nvSpPr>
        <p:spPr>
          <a:xfrm>
            <a:off x="329635" y="159193"/>
            <a:ext cx="5533284" cy="770020"/>
          </a:xfrm>
          <a:ln w="15875">
            <a:noFill/>
          </a:ln>
        </p:spPr>
        <p:txBody>
          <a:bodyPr wrap="square" lIns="0" tIns="0" rIns="0" bIns="0" anchor="ctr" anchorCtr="0">
            <a:noAutofit/>
          </a:bodyPr>
          <a:lstStyle>
            <a:lvl1pPr marL="7938" indent="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Slide 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9635" y="1370215"/>
            <a:ext cx="8187833" cy="3110047"/>
          </a:xfrm>
        </p:spPr>
        <p:txBody>
          <a:bodyPr>
            <a:noAutofit/>
          </a:bodyPr>
          <a:lstStyle>
            <a:lvl1pPr marL="0" indent="0">
              <a:lnSpc>
                <a:spcPct val="95000"/>
              </a:lnSpc>
              <a:spcBef>
                <a:spcPts val="1700"/>
              </a:spcBef>
              <a:spcAft>
                <a:spcPts val="0"/>
              </a:spcAft>
              <a:buNone/>
              <a:defRPr sz="18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ADB66-C32C-5848-8A8F-952A7A8DADFB}"/>
              </a:ext>
            </a:extLst>
          </p:cNvPr>
          <p:cNvSpPr/>
          <p:nvPr userDrawn="1"/>
        </p:nvSpPr>
        <p:spPr>
          <a:xfrm rot="10800000">
            <a:off x="0" y="4755707"/>
            <a:ext cx="9144000" cy="387792"/>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364ABD54-C1DB-9D43-954B-CF6A13911032}"/>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5" name="Text Box 42">
            <a:extLst>
              <a:ext uri="{FF2B5EF4-FFF2-40B4-BE49-F238E27FC236}">
                <a16:creationId xmlns:a16="http://schemas.microsoft.com/office/drawing/2014/main" id="{99C18D71-FC2F-064F-BA5A-BB681FE31162}"/>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0" name="Rectangle 9">
            <a:extLst>
              <a:ext uri="{FF2B5EF4-FFF2-40B4-BE49-F238E27FC236}">
                <a16:creationId xmlns:a16="http://schemas.microsoft.com/office/drawing/2014/main" id="{44B98BDD-949C-4175-88F2-BD9717E5E12D}"/>
              </a:ext>
            </a:extLst>
          </p:cNvPr>
          <p:cNvSpPr/>
          <p:nvPr userDrawn="1"/>
        </p:nvSpPr>
        <p:spPr>
          <a:xfrm>
            <a:off x="0" y="1144236"/>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12" name="Title 1">
            <a:extLst>
              <a:ext uri="{FF2B5EF4-FFF2-40B4-BE49-F238E27FC236}">
                <a16:creationId xmlns:a16="http://schemas.microsoft.com/office/drawing/2014/main" id="{97B409A7-2C51-4A04-8CD5-73AC15171D80}"/>
              </a:ext>
            </a:extLst>
          </p:cNvPr>
          <p:cNvSpPr>
            <a:spLocks noGrp="1"/>
          </p:cNvSpPr>
          <p:nvPr>
            <p:ph type="title"/>
          </p:nvPr>
        </p:nvSpPr>
        <p:spPr>
          <a:xfrm>
            <a:off x="329635" y="159193"/>
            <a:ext cx="5533284" cy="770020"/>
          </a:xfrm>
          <a:ln w="15875">
            <a:noFill/>
          </a:ln>
        </p:spPr>
        <p:txBody>
          <a:bodyPr wrap="square" lIns="0" tIns="0" rIns="0" bIns="0" anchor="ctr" anchorCtr="0">
            <a:noAutofit/>
          </a:bodyPr>
          <a:lstStyle>
            <a:lvl1pPr marL="7938" indent="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39045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 Two Column">
    <p:spTree>
      <p:nvGrpSpPr>
        <p:cNvPr id="1" name=""/>
        <p:cNvGrpSpPr/>
        <p:nvPr/>
      </p:nvGrpSpPr>
      <p:grpSpPr>
        <a:xfrm>
          <a:off x="0" y="0"/>
          <a:ext cx="0" cy="0"/>
          <a:chOff x="0" y="0"/>
          <a:chExt cx="0" cy="0"/>
        </a:xfrm>
      </p:grpSpPr>
      <p:sp>
        <p:nvSpPr>
          <p:cNvPr id="2" name="Title 1"/>
          <p:cNvSpPr>
            <a:spLocks noGrp="1"/>
          </p:cNvSpPr>
          <p:nvPr>
            <p:ph type="title"/>
          </p:nvPr>
        </p:nvSpPr>
        <p:spPr>
          <a:xfrm>
            <a:off x="694268" y="119879"/>
            <a:ext cx="7332871" cy="770020"/>
          </a:xfrm>
          <a:ln w="15875">
            <a:noFill/>
          </a:ln>
        </p:spPr>
        <p:txBody>
          <a:bodyPr wrap="square" lIns="0" tIns="0" rIns="0" bIns="0" anchor="ctr" anchorCtr="0">
            <a:noAutofit/>
          </a:bodyPr>
          <a:lstStyle>
            <a:lvl1pPr marL="58738" indent="-5080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26BF75E5-9495-094E-9D01-0411A2E5D955}"/>
              </a:ext>
            </a:extLst>
          </p:cNvPr>
          <p:cNvSpPr>
            <a:spLocks noGrp="1"/>
          </p:cNvSpPr>
          <p:nvPr>
            <p:ph idx="11" hasCustomPrompt="1"/>
          </p:nvPr>
        </p:nvSpPr>
        <p:spPr>
          <a:xfrm>
            <a:off x="685801" y="1373492"/>
            <a:ext cx="3564466" cy="2995307"/>
          </a:xfrm>
        </p:spPr>
        <p:txBody>
          <a:bodyPr>
            <a:noAutofit/>
          </a:bodyPr>
          <a:lstStyle>
            <a:lvl1pPr marL="0" indent="0">
              <a:lnSpc>
                <a:spcPct val="95000"/>
              </a:lnSpc>
              <a:spcBef>
                <a:spcPts val="1700"/>
              </a:spcBef>
              <a:spcAft>
                <a:spcPts val="0"/>
              </a:spcAft>
              <a:buNone/>
              <a:defRPr sz="18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394CB5E8-99AF-C041-AA99-8A3DDC23A77B}"/>
              </a:ext>
            </a:extLst>
          </p:cNvPr>
          <p:cNvSpPr>
            <a:spLocks noGrp="1"/>
          </p:cNvSpPr>
          <p:nvPr>
            <p:ph idx="12" hasCustomPrompt="1"/>
          </p:nvPr>
        </p:nvSpPr>
        <p:spPr>
          <a:xfrm>
            <a:off x="4478867" y="1373492"/>
            <a:ext cx="3564466" cy="2995308"/>
          </a:xfrm>
        </p:spPr>
        <p:txBody>
          <a:bodyPr>
            <a:noAutofit/>
          </a:bodyPr>
          <a:lstStyle>
            <a:lvl1pPr marL="0" indent="0">
              <a:lnSpc>
                <a:spcPct val="95000"/>
              </a:lnSpc>
              <a:spcBef>
                <a:spcPts val="1700"/>
              </a:spcBef>
              <a:spcAft>
                <a:spcPts val="0"/>
              </a:spcAft>
              <a:buNone/>
              <a:defRPr sz="18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36976995-12B8-C548-BEA7-D2AFFD330903}"/>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Slide Number Placeholder 5">
            <a:extLst>
              <a:ext uri="{FF2B5EF4-FFF2-40B4-BE49-F238E27FC236}">
                <a16:creationId xmlns:a16="http://schemas.microsoft.com/office/drawing/2014/main" id="{97259FE7-C391-4647-AC06-59A542AC2628}"/>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21" name="Text Box 42">
            <a:extLst>
              <a:ext uri="{FF2B5EF4-FFF2-40B4-BE49-F238E27FC236}">
                <a16:creationId xmlns:a16="http://schemas.microsoft.com/office/drawing/2014/main" id="{21595D81-2537-164E-AA7B-D26C29BFE0EC}"/>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1" name="Rectangle 10">
            <a:extLst>
              <a:ext uri="{FF2B5EF4-FFF2-40B4-BE49-F238E27FC236}">
                <a16:creationId xmlns:a16="http://schemas.microsoft.com/office/drawing/2014/main" id="{1BA0A183-FDA6-487F-9FF9-2263B5AD5352}"/>
              </a:ext>
            </a:extLst>
          </p:cNvPr>
          <p:cNvSpPr/>
          <p:nvPr userDrawn="1"/>
        </p:nvSpPr>
        <p:spPr>
          <a:xfrm>
            <a:off x="0" y="1147514"/>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2269599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Slide Single Column NO FRAM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8366" y="1371932"/>
            <a:ext cx="4691272" cy="2937601"/>
          </a:xfrm>
        </p:spPr>
        <p:txBody>
          <a:bodyPr>
            <a:noAutofit/>
          </a:bodyPr>
          <a:lstStyle>
            <a:lvl1pPr marL="0" indent="0">
              <a:lnSpc>
                <a:spcPct val="95000"/>
              </a:lnSpc>
              <a:spcBef>
                <a:spcPts val="1700"/>
              </a:spcBef>
              <a:spcAft>
                <a:spcPts val="0"/>
              </a:spcAft>
              <a:buNone/>
              <a:defRPr sz="1400" b="0">
                <a:solidFill>
                  <a:srgbClr val="3C4F59"/>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p:txBody>
      </p:sp>
      <p:sp>
        <p:nvSpPr>
          <p:cNvPr id="12" name="Title 1">
            <a:extLst>
              <a:ext uri="{FF2B5EF4-FFF2-40B4-BE49-F238E27FC236}">
                <a16:creationId xmlns:a16="http://schemas.microsoft.com/office/drawing/2014/main" id="{DC81DE76-470F-944F-BDC2-66B253AA0F67}"/>
              </a:ext>
            </a:extLst>
          </p:cNvPr>
          <p:cNvSpPr>
            <a:spLocks noGrp="1"/>
          </p:cNvSpPr>
          <p:nvPr>
            <p:ph type="title" hasCustomPrompt="1"/>
          </p:nvPr>
        </p:nvSpPr>
        <p:spPr>
          <a:xfrm>
            <a:off x="378366" y="96826"/>
            <a:ext cx="4691272" cy="994129"/>
          </a:xfrm>
          <a:ln w="15875">
            <a:noFill/>
          </a:ln>
        </p:spPr>
        <p:txBody>
          <a:bodyPr wrap="square" lIns="0" tIns="0" rIns="0" bIns="0" anchor="ctr" anchorCtr="0">
            <a:noAutofit/>
          </a:bodyPr>
          <a:lstStyle>
            <a:lvl1pPr marL="58738" indent="-5080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14" name="Rectangle 13">
            <a:extLst>
              <a:ext uri="{FF2B5EF4-FFF2-40B4-BE49-F238E27FC236}">
                <a16:creationId xmlns:a16="http://schemas.microsoft.com/office/drawing/2014/main" id="{2F28A935-94D3-2644-A64A-A9BF17ED81CA}"/>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19DCEFE9-EBCF-624F-ADB9-3778341A2096}"/>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380B9A97-A3E0-CD4C-89E5-966B84C09181}"/>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7" name="Content Placeholder 2">
            <a:extLst>
              <a:ext uri="{FF2B5EF4-FFF2-40B4-BE49-F238E27FC236}">
                <a16:creationId xmlns:a16="http://schemas.microsoft.com/office/drawing/2014/main" id="{A7027C1E-FFA2-6541-8236-CC3299290CA7}"/>
              </a:ext>
            </a:extLst>
          </p:cNvPr>
          <p:cNvSpPr>
            <a:spLocks noGrp="1"/>
          </p:cNvSpPr>
          <p:nvPr>
            <p:ph idx="10" hasCustomPrompt="1"/>
          </p:nvPr>
        </p:nvSpPr>
        <p:spPr>
          <a:xfrm>
            <a:off x="5218788" y="1088062"/>
            <a:ext cx="3073478" cy="3221472"/>
          </a:xfr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a:solidFill>
                  <a:srgbClr val="1C4578"/>
                </a:solidFill>
              </a:defRPr>
            </a:lvl1pPr>
          </a:lstStyle>
          <a:p>
            <a:r>
              <a:rPr lang="en-US" dirty="0"/>
              <a:t>Click to add Object</a:t>
            </a:r>
          </a:p>
        </p:txBody>
      </p:sp>
      <p:sp>
        <p:nvSpPr>
          <p:cNvPr id="19" name="Rectangle 18">
            <a:extLst>
              <a:ext uri="{FF2B5EF4-FFF2-40B4-BE49-F238E27FC236}">
                <a16:creationId xmlns:a16="http://schemas.microsoft.com/office/drawing/2014/main" id="{2636DEE8-01DF-4DEF-B1ED-F72E77EAA0A5}"/>
              </a:ext>
            </a:extLst>
          </p:cNvPr>
          <p:cNvSpPr/>
          <p:nvPr userDrawn="1"/>
        </p:nvSpPr>
        <p:spPr>
          <a:xfrm>
            <a:off x="0" y="1145953"/>
            <a:ext cx="5069638"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2876027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Slide Single Column NO FRAM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8366" y="1371932"/>
            <a:ext cx="4691272" cy="2937601"/>
          </a:xfrm>
        </p:spPr>
        <p:txBody>
          <a:bodyPr>
            <a:noAutofit/>
          </a:bodyPr>
          <a:lstStyle>
            <a:lvl1pPr marL="0" indent="0">
              <a:lnSpc>
                <a:spcPct val="95000"/>
              </a:lnSpc>
              <a:spcBef>
                <a:spcPts val="1700"/>
              </a:spcBef>
              <a:spcAft>
                <a:spcPts val="0"/>
              </a:spcAft>
              <a:buNone/>
              <a:defRPr sz="1400" b="0">
                <a:solidFill>
                  <a:srgbClr val="3C4F59"/>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p:txBody>
      </p:sp>
      <p:sp>
        <p:nvSpPr>
          <p:cNvPr id="12" name="Title 1">
            <a:extLst>
              <a:ext uri="{FF2B5EF4-FFF2-40B4-BE49-F238E27FC236}">
                <a16:creationId xmlns:a16="http://schemas.microsoft.com/office/drawing/2014/main" id="{DC81DE76-470F-944F-BDC2-66B253AA0F67}"/>
              </a:ext>
            </a:extLst>
          </p:cNvPr>
          <p:cNvSpPr>
            <a:spLocks noGrp="1"/>
          </p:cNvSpPr>
          <p:nvPr>
            <p:ph type="title" hasCustomPrompt="1"/>
          </p:nvPr>
        </p:nvSpPr>
        <p:spPr>
          <a:xfrm>
            <a:off x="378366" y="96826"/>
            <a:ext cx="4691272" cy="994129"/>
          </a:xfrm>
          <a:ln w="15875">
            <a:noFill/>
          </a:ln>
        </p:spPr>
        <p:txBody>
          <a:bodyPr wrap="square" lIns="0" tIns="0" rIns="0" bIns="0" anchor="ctr" anchorCtr="0">
            <a:noAutofit/>
          </a:bodyPr>
          <a:lstStyle>
            <a:lvl1pPr marL="58738" indent="-5080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14" name="Rectangle 13">
            <a:extLst>
              <a:ext uri="{FF2B5EF4-FFF2-40B4-BE49-F238E27FC236}">
                <a16:creationId xmlns:a16="http://schemas.microsoft.com/office/drawing/2014/main" id="{2F28A935-94D3-2644-A64A-A9BF17ED81CA}"/>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19DCEFE9-EBCF-624F-ADB9-3778341A2096}"/>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380B9A97-A3E0-CD4C-89E5-966B84C09181}"/>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7" name="Content Placeholder 2">
            <a:extLst>
              <a:ext uri="{FF2B5EF4-FFF2-40B4-BE49-F238E27FC236}">
                <a16:creationId xmlns:a16="http://schemas.microsoft.com/office/drawing/2014/main" id="{A7027C1E-FFA2-6541-8236-CC3299290CA7}"/>
              </a:ext>
            </a:extLst>
          </p:cNvPr>
          <p:cNvSpPr>
            <a:spLocks noGrp="1"/>
          </p:cNvSpPr>
          <p:nvPr>
            <p:ph idx="10" hasCustomPrompt="1"/>
          </p:nvPr>
        </p:nvSpPr>
        <p:spPr>
          <a:xfrm>
            <a:off x="5218788" y="1088062"/>
            <a:ext cx="3073478" cy="3221472"/>
          </a:xfr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a:solidFill>
                  <a:srgbClr val="1C4578"/>
                </a:solidFill>
              </a:defRPr>
            </a:lvl1pPr>
          </a:lstStyle>
          <a:p>
            <a:r>
              <a:rPr lang="en-US" dirty="0"/>
              <a:t>Click to add Object</a:t>
            </a:r>
          </a:p>
        </p:txBody>
      </p:sp>
      <p:sp>
        <p:nvSpPr>
          <p:cNvPr id="19" name="Rectangle 18">
            <a:extLst>
              <a:ext uri="{FF2B5EF4-FFF2-40B4-BE49-F238E27FC236}">
                <a16:creationId xmlns:a16="http://schemas.microsoft.com/office/drawing/2014/main" id="{2636DEE8-01DF-4DEF-B1ED-F72E77EAA0A5}"/>
              </a:ext>
            </a:extLst>
          </p:cNvPr>
          <p:cNvSpPr/>
          <p:nvPr userDrawn="1"/>
        </p:nvSpPr>
        <p:spPr>
          <a:xfrm>
            <a:off x="0" y="1145953"/>
            <a:ext cx="5069638"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1354496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Slide Single Column NO FRAM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8366" y="1371932"/>
            <a:ext cx="4691272" cy="2937601"/>
          </a:xfrm>
        </p:spPr>
        <p:txBody>
          <a:bodyPr>
            <a:noAutofit/>
          </a:bodyPr>
          <a:lstStyle>
            <a:lvl1pPr marL="0" indent="0">
              <a:lnSpc>
                <a:spcPct val="95000"/>
              </a:lnSpc>
              <a:spcBef>
                <a:spcPts val="1700"/>
              </a:spcBef>
              <a:spcAft>
                <a:spcPts val="0"/>
              </a:spcAft>
              <a:buNone/>
              <a:defRPr sz="1400" b="0">
                <a:solidFill>
                  <a:srgbClr val="3C4F59"/>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p:txBody>
      </p:sp>
      <p:sp>
        <p:nvSpPr>
          <p:cNvPr id="12" name="Title 1">
            <a:extLst>
              <a:ext uri="{FF2B5EF4-FFF2-40B4-BE49-F238E27FC236}">
                <a16:creationId xmlns:a16="http://schemas.microsoft.com/office/drawing/2014/main" id="{DC81DE76-470F-944F-BDC2-66B253AA0F67}"/>
              </a:ext>
            </a:extLst>
          </p:cNvPr>
          <p:cNvSpPr>
            <a:spLocks noGrp="1"/>
          </p:cNvSpPr>
          <p:nvPr>
            <p:ph type="title" hasCustomPrompt="1"/>
          </p:nvPr>
        </p:nvSpPr>
        <p:spPr>
          <a:xfrm>
            <a:off x="378366" y="96826"/>
            <a:ext cx="4691272" cy="994129"/>
          </a:xfrm>
          <a:ln w="15875">
            <a:noFill/>
          </a:ln>
        </p:spPr>
        <p:txBody>
          <a:bodyPr wrap="square" lIns="0" tIns="0" rIns="0" bIns="0" anchor="ctr" anchorCtr="0">
            <a:noAutofit/>
          </a:bodyPr>
          <a:lstStyle>
            <a:lvl1pPr marL="58738" indent="-5080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14" name="Rectangle 13">
            <a:extLst>
              <a:ext uri="{FF2B5EF4-FFF2-40B4-BE49-F238E27FC236}">
                <a16:creationId xmlns:a16="http://schemas.microsoft.com/office/drawing/2014/main" id="{2F28A935-94D3-2644-A64A-A9BF17ED81CA}"/>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19DCEFE9-EBCF-624F-ADB9-3778341A2096}"/>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380B9A97-A3E0-CD4C-89E5-966B84C09181}"/>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7" name="Content Placeholder 2">
            <a:extLst>
              <a:ext uri="{FF2B5EF4-FFF2-40B4-BE49-F238E27FC236}">
                <a16:creationId xmlns:a16="http://schemas.microsoft.com/office/drawing/2014/main" id="{A7027C1E-FFA2-6541-8236-CC3299290CA7}"/>
              </a:ext>
            </a:extLst>
          </p:cNvPr>
          <p:cNvSpPr>
            <a:spLocks noGrp="1"/>
          </p:cNvSpPr>
          <p:nvPr>
            <p:ph idx="10" hasCustomPrompt="1"/>
          </p:nvPr>
        </p:nvSpPr>
        <p:spPr>
          <a:xfrm>
            <a:off x="5218788" y="1088062"/>
            <a:ext cx="3073478" cy="3221472"/>
          </a:xfr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a:solidFill>
                  <a:srgbClr val="1C4578"/>
                </a:solidFill>
              </a:defRPr>
            </a:lvl1pPr>
          </a:lstStyle>
          <a:p>
            <a:r>
              <a:rPr lang="en-US" dirty="0"/>
              <a:t>Click to add Object</a:t>
            </a:r>
          </a:p>
        </p:txBody>
      </p:sp>
      <p:sp>
        <p:nvSpPr>
          <p:cNvPr id="19" name="Rectangle 18">
            <a:extLst>
              <a:ext uri="{FF2B5EF4-FFF2-40B4-BE49-F238E27FC236}">
                <a16:creationId xmlns:a16="http://schemas.microsoft.com/office/drawing/2014/main" id="{2636DEE8-01DF-4DEF-B1ED-F72E77EAA0A5}"/>
              </a:ext>
            </a:extLst>
          </p:cNvPr>
          <p:cNvSpPr/>
          <p:nvPr userDrawn="1"/>
        </p:nvSpPr>
        <p:spPr>
          <a:xfrm>
            <a:off x="0" y="1145953"/>
            <a:ext cx="5069638"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3995416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Slide 2-column with 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48586" y="760607"/>
            <a:ext cx="7643680" cy="3719656"/>
          </a:xfrm>
        </p:spPr>
        <p:txBody>
          <a:bodyPr>
            <a:noAutofit/>
          </a:bodyPr>
          <a:lstStyle>
            <a:lvl1pPr marL="0" indent="0">
              <a:lnSpc>
                <a:spcPct val="95000"/>
              </a:lnSpc>
              <a:spcBef>
                <a:spcPts val="500"/>
              </a:spcBef>
              <a:spcAft>
                <a:spcPts val="800"/>
              </a:spcAft>
              <a:buNone/>
              <a:defRPr sz="27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560052" indent="-285744">
              <a:lnSpc>
                <a:spcPct val="95000"/>
              </a:lnSpc>
              <a:spcBef>
                <a:spcPts val="300"/>
              </a:spcBef>
              <a:spcAft>
                <a:spcPts val="500"/>
              </a:spcAft>
              <a:buFont typeface="Wingdings" charset="2"/>
              <a:buChar char="§"/>
              <a:defRPr sz="2200" b="0" i="0">
                <a:solidFill>
                  <a:srgbClr val="BC7A17"/>
                </a:solidFill>
                <a:latin typeface="Arial" panose="020B0604020202020204" pitchFamily="34" charset="0"/>
                <a:ea typeface="Arial" panose="020B0604020202020204" pitchFamily="34" charset="0"/>
                <a:cs typeface="Arial" panose="020B0604020202020204" pitchFamily="34" charset="0"/>
              </a:defRPr>
            </a:lvl2pPr>
            <a:lvl3pPr marL="777240" indent="-228594">
              <a:lnSpc>
                <a:spcPct val="95000"/>
              </a:lnSpc>
              <a:spcBef>
                <a:spcPts val="300"/>
              </a:spcBef>
              <a:spcAft>
                <a:spcPts val="300"/>
              </a:spcAft>
              <a:buFont typeface="Arial" charset="0"/>
              <a:buChar char="•"/>
              <a:defRPr sz="2000">
                <a:solidFill>
                  <a:srgbClr val="5C5C5C"/>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a:solidFill>
                  <a:srgbClr val="5C5C5C"/>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a:solidFill>
                  <a:srgbClr val="5C5C5C"/>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add Object</a:t>
            </a:r>
          </a:p>
        </p:txBody>
      </p:sp>
      <p:sp>
        <p:nvSpPr>
          <p:cNvPr id="14" name="Rectangle 13">
            <a:extLst>
              <a:ext uri="{FF2B5EF4-FFF2-40B4-BE49-F238E27FC236}">
                <a16:creationId xmlns:a16="http://schemas.microsoft.com/office/drawing/2014/main" id="{02B3DD15-6971-7E41-93DF-4B5C9B3246BC}"/>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99517508-F324-F649-8869-7B49B5AC94F1}"/>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6A6C57EA-4E58-7440-9841-1B03094225E5}"/>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Tree>
    <p:extLst>
      <p:ext uri="{BB962C8B-B14F-4D97-AF65-F5344CB8AC3E}">
        <p14:creationId xmlns:p14="http://schemas.microsoft.com/office/powerpoint/2010/main" val="1668067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2-column with Object">
    <p:spTree>
      <p:nvGrpSpPr>
        <p:cNvPr id="1" name=""/>
        <p:cNvGrpSpPr/>
        <p:nvPr/>
      </p:nvGrpSpPr>
      <p:grpSpPr>
        <a:xfrm>
          <a:off x="0" y="0"/>
          <a:ext cx="0" cy="0"/>
          <a:chOff x="0" y="0"/>
          <a:chExt cx="0" cy="0"/>
        </a:xfrm>
      </p:grpSpPr>
      <p:sp>
        <p:nvSpPr>
          <p:cNvPr id="2" name="Title 1"/>
          <p:cNvSpPr>
            <a:spLocks noGrp="1"/>
          </p:cNvSpPr>
          <p:nvPr>
            <p:ph type="title"/>
          </p:nvPr>
        </p:nvSpPr>
        <p:spPr>
          <a:xfrm>
            <a:off x="4835190" y="1106867"/>
            <a:ext cx="3707600" cy="1013926"/>
          </a:xfrm>
        </p:spPr>
        <p:txBody>
          <a:bodyPr lIns="0" tIns="0" rIns="182880" bIns="0" anchor="t" anchorCtr="0">
            <a:noAutofit/>
          </a:bodyPr>
          <a:lstStyle>
            <a:lvl1pPr algn="l">
              <a:lnSpc>
                <a:spcPct val="90000"/>
              </a:lnSpc>
              <a:defRPr sz="3200" b="1">
                <a:solidFill>
                  <a:srgbClr val="1C4578"/>
                </a:solidFill>
                <a:latin typeface="+mj-lt"/>
                <a:ea typeface="Helvetica"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378366" y="220133"/>
            <a:ext cx="4257802" cy="4260130"/>
          </a:xfrm>
        </p:spPr>
        <p:txBody>
          <a:bodyPr>
            <a:noAutofit/>
          </a:bodyPr>
          <a:lstStyle>
            <a:lvl1pPr marL="0" indent="0">
              <a:lnSpc>
                <a:spcPct val="95000"/>
              </a:lnSpc>
              <a:spcBef>
                <a:spcPts val="500"/>
              </a:spcBef>
              <a:spcAft>
                <a:spcPts val="800"/>
              </a:spcAft>
              <a:buNone/>
              <a:defRPr sz="27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560052" indent="-285744">
              <a:lnSpc>
                <a:spcPct val="95000"/>
              </a:lnSpc>
              <a:spcBef>
                <a:spcPts val="300"/>
              </a:spcBef>
              <a:spcAft>
                <a:spcPts val="500"/>
              </a:spcAft>
              <a:buFont typeface="Wingdings" charset="2"/>
              <a:buChar char="§"/>
              <a:defRPr sz="2200" b="0" i="0">
                <a:solidFill>
                  <a:srgbClr val="BC7A17"/>
                </a:solidFill>
                <a:latin typeface="Arial" panose="020B0604020202020204" pitchFamily="34" charset="0"/>
                <a:ea typeface="Arial" panose="020B0604020202020204" pitchFamily="34" charset="0"/>
                <a:cs typeface="Arial" panose="020B0604020202020204" pitchFamily="34" charset="0"/>
              </a:defRPr>
            </a:lvl2pPr>
            <a:lvl3pPr marL="777240" indent="-228594">
              <a:lnSpc>
                <a:spcPct val="95000"/>
              </a:lnSpc>
              <a:spcBef>
                <a:spcPts val="300"/>
              </a:spcBef>
              <a:spcAft>
                <a:spcPts val="300"/>
              </a:spcAft>
              <a:buFont typeface="Arial" charset="0"/>
              <a:buChar char="•"/>
              <a:defRPr sz="2000">
                <a:solidFill>
                  <a:srgbClr val="5C5C5C"/>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a:solidFill>
                  <a:srgbClr val="5C5C5C"/>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a:solidFill>
                  <a:srgbClr val="5C5C5C"/>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add Object</a:t>
            </a:r>
          </a:p>
        </p:txBody>
      </p:sp>
      <p:sp>
        <p:nvSpPr>
          <p:cNvPr id="9" name="Text Placeholder 8"/>
          <p:cNvSpPr>
            <a:spLocks noGrp="1"/>
          </p:cNvSpPr>
          <p:nvPr>
            <p:ph type="body" sz="quarter" idx="10"/>
          </p:nvPr>
        </p:nvSpPr>
        <p:spPr>
          <a:xfrm>
            <a:off x="4834461" y="2255959"/>
            <a:ext cx="3708406" cy="2248331"/>
          </a:xfrm>
        </p:spPr>
        <p:txBody>
          <a:bodyPr/>
          <a:lstStyle>
            <a:lvl1pPr>
              <a:spcBef>
                <a:spcPts val="1700"/>
              </a:spcBef>
              <a:defRPr sz="1400" b="0">
                <a:solidFill>
                  <a:srgbClr val="3E535F"/>
                </a:solidFill>
              </a:defRPr>
            </a:lvl1pPr>
            <a:lvl2pPr marL="283464" indent="-182880">
              <a:spcBef>
                <a:spcPts val="900"/>
              </a:spcBef>
              <a:buNone/>
              <a:defRPr>
                <a:solidFill>
                  <a:srgbClr val="3E535F"/>
                </a:solidFill>
              </a:defRPr>
            </a:lvl2pPr>
            <a:lvl3pPr marL="594360">
              <a:spcBef>
                <a:spcPts val="500"/>
              </a:spcBef>
              <a:spcAft>
                <a:spcPts val="300"/>
              </a:spcAft>
              <a:defRPr>
                <a:solidFill>
                  <a:srgbClr val="3E535F"/>
                </a:solidFill>
              </a:defRPr>
            </a:lvl3pPr>
            <a:lvl4pPr>
              <a:defRPr sz="1200">
                <a:solidFill>
                  <a:srgbClr val="3E535F"/>
                </a:solidFill>
              </a:defRPr>
            </a:lvl4pPr>
            <a:lvl5pPr>
              <a:defRPr sz="1200">
                <a:solidFill>
                  <a:srgbClr val="3E535F"/>
                </a:solidFill>
              </a:defRPr>
            </a:lvl5pPr>
          </a:lstStyle>
          <a:p>
            <a:pPr lvl="0"/>
            <a:r>
              <a:rPr lang="en-US" dirty="0"/>
              <a:t>Click to edit Master text</a:t>
            </a:r>
          </a:p>
        </p:txBody>
      </p:sp>
      <p:sp>
        <p:nvSpPr>
          <p:cNvPr id="14" name="Rectangle 13">
            <a:extLst>
              <a:ext uri="{FF2B5EF4-FFF2-40B4-BE49-F238E27FC236}">
                <a16:creationId xmlns:a16="http://schemas.microsoft.com/office/drawing/2014/main" id="{02B3DD15-6971-7E41-93DF-4B5C9B3246BC}"/>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99517508-F324-F649-8869-7B49B5AC94F1}"/>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6A6C57EA-4E58-7440-9841-1B03094225E5}"/>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Tree>
    <p:extLst>
      <p:ext uri="{BB962C8B-B14F-4D97-AF65-F5344CB8AC3E}">
        <p14:creationId xmlns:p14="http://schemas.microsoft.com/office/powerpoint/2010/main" val="956489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C55AC6-D615-6B4B-81AF-EBA354A5E98C}"/>
              </a:ext>
            </a:extLst>
          </p:cNvPr>
          <p:cNvPicPr>
            <a:picLocks noChangeAspect="1"/>
          </p:cNvPicPr>
          <p:nvPr userDrawn="1"/>
        </p:nvPicPr>
        <p:blipFill>
          <a:blip r:embed="rId2"/>
          <a:stretch>
            <a:fillRect/>
          </a:stretch>
        </p:blipFill>
        <p:spPr>
          <a:xfrm>
            <a:off x="5093387" y="400692"/>
            <a:ext cx="4050613" cy="4742807"/>
          </a:xfrm>
          <a:prstGeom prst="rect">
            <a:avLst/>
          </a:prstGeom>
        </p:spPr>
      </p:pic>
      <p:sp>
        <p:nvSpPr>
          <p:cNvPr id="6" name="Rectangle 5">
            <a:extLst>
              <a:ext uri="{FF2B5EF4-FFF2-40B4-BE49-F238E27FC236}">
                <a16:creationId xmlns:a16="http://schemas.microsoft.com/office/drawing/2014/main" id="{B2807048-2C75-8D4F-B411-B461958B2379}"/>
              </a:ext>
            </a:extLst>
          </p:cNvPr>
          <p:cNvSpPr/>
          <p:nvPr userDrawn="1"/>
        </p:nvSpPr>
        <p:spPr>
          <a:xfrm>
            <a:off x="0" y="4992421"/>
            <a:ext cx="9144000" cy="182880"/>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2" name="Title 1"/>
          <p:cNvSpPr>
            <a:spLocks noGrp="1"/>
          </p:cNvSpPr>
          <p:nvPr>
            <p:ph type="title"/>
          </p:nvPr>
        </p:nvSpPr>
        <p:spPr>
          <a:xfrm>
            <a:off x="520726" y="2286001"/>
            <a:ext cx="4572661" cy="1725526"/>
          </a:xfrm>
        </p:spPr>
        <p:txBody>
          <a:bodyPr lIns="0" tIns="0" rIns="182880" bIns="0" anchor="t" anchorCtr="0">
            <a:normAutofit/>
          </a:bodyPr>
          <a:lstStyle>
            <a:lvl1pPr algn="l">
              <a:lnSpc>
                <a:spcPct val="95000"/>
              </a:lnSpc>
              <a:spcBef>
                <a:spcPts val="0"/>
              </a:spcBef>
              <a:spcAft>
                <a:spcPts val="600"/>
              </a:spcAft>
              <a:defRPr sz="1600" b="1" cap="none">
                <a:solidFill>
                  <a:srgbClr val="1C4578"/>
                </a:solidFill>
                <a:latin typeface="+mn-lt"/>
                <a:ea typeface="Helvetica" pitchFamily="2" charset="0"/>
                <a:cs typeface="Arial" panose="020B0604020202020204" pitchFamily="34" charset="0"/>
              </a:defRPr>
            </a:lvl1pPr>
          </a:lstStyle>
          <a:p>
            <a:r>
              <a:rPr lang="en-US" dirty="0"/>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Content Slide Single Column NO FRAM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8366" y="1371932"/>
            <a:ext cx="4691272" cy="2937601"/>
          </a:xfrm>
        </p:spPr>
        <p:txBody>
          <a:bodyPr>
            <a:noAutofit/>
          </a:bodyPr>
          <a:lstStyle>
            <a:lvl1pPr marL="0" indent="0">
              <a:lnSpc>
                <a:spcPct val="95000"/>
              </a:lnSpc>
              <a:spcBef>
                <a:spcPts val="1700"/>
              </a:spcBef>
              <a:spcAft>
                <a:spcPts val="0"/>
              </a:spcAft>
              <a:buNone/>
              <a:defRPr sz="1400" b="0">
                <a:solidFill>
                  <a:srgbClr val="3C4F59"/>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p:txBody>
      </p:sp>
      <p:sp>
        <p:nvSpPr>
          <p:cNvPr id="12" name="Title 1">
            <a:extLst>
              <a:ext uri="{FF2B5EF4-FFF2-40B4-BE49-F238E27FC236}">
                <a16:creationId xmlns:a16="http://schemas.microsoft.com/office/drawing/2014/main" id="{DC81DE76-470F-944F-BDC2-66B253AA0F67}"/>
              </a:ext>
            </a:extLst>
          </p:cNvPr>
          <p:cNvSpPr>
            <a:spLocks noGrp="1"/>
          </p:cNvSpPr>
          <p:nvPr>
            <p:ph type="title" hasCustomPrompt="1"/>
          </p:nvPr>
        </p:nvSpPr>
        <p:spPr>
          <a:xfrm>
            <a:off x="378366" y="96826"/>
            <a:ext cx="4691272" cy="994129"/>
          </a:xfrm>
          <a:ln w="15875">
            <a:noFill/>
          </a:ln>
        </p:spPr>
        <p:txBody>
          <a:bodyPr wrap="square" lIns="0" tIns="0" rIns="0" bIns="0" anchor="ctr" anchorCtr="0">
            <a:noAutofit/>
          </a:bodyPr>
          <a:lstStyle>
            <a:lvl1pPr marL="58738" indent="-5080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14" name="Rectangle 13">
            <a:extLst>
              <a:ext uri="{FF2B5EF4-FFF2-40B4-BE49-F238E27FC236}">
                <a16:creationId xmlns:a16="http://schemas.microsoft.com/office/drawing/2014/main" id="{2F28A935-94D3-2644-A64A-A9BF17ED81CA}"/>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19DCEFE9-EBCF-624F-ADB9-3778341A2096}"/>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380B9A97-A3E0-CD4C-89E5-966B84C09181}"/>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9" name="Rectangle 18">
            <a:extLst>
              <a:ext uri="{FF2B5EF4-FFF2-40B4-BE49-F238E27FC236}">
                <a16:creationId xmlns:a16="http://schemas.microsoft.com/office/drawing/2014/main" id="{2636DEE8-01DF-4DEF-B1ED-F72E77EAA0A5}"/>
              </a:ext>
            </a:extLst>
          </p:cNvPr>
          <p:cNvSpPr/>
          <p:nvPr userDrawn="1"/>
        </p:nvSpPr>
        <p:spPr>
          <a:xfrm>
            <a:off x="0" y="1145953"/>
            <a:ext cx="5069638"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10" name="Content Placeholder 2">
            <a:extLst>
              <a:ext uri="{FF2B5EF4-FFF2-40B4-BE49-F238E27FC236}">
                <a16:creationId xmlns:a16="http://schemas.microsoft.com/office/drawing/2014/main" id="{50995700-0614-2140-B722-82DB25CBF4D3}"/>
              </a:ext>
            </a:extLst>
          </p:cNvPr>
          <p:cNvSpPr>
            <a:spLocks noGrp="1"/>
          </p:cNvSpPr>
          <p:nvPr>
            <p:ph idx="10" hasCustomPrompt="1"/>
          </p:nvPr>
        </p:nvSpPr>
        <p:spPr>
          <a:xfrm>
            <a:off x="5292372" y="1420883"/>
            <a:ext cx="816366" cy="679526"/>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7B4F22DA-BC64-E743-AF92-95A268A675C4}"/>
              </a:ext>
            </a:extLst>
          </p:cNvPr>
          <p:cNvSpPr>
            <a:spLocks noGrp="1"/>
          </p:cNvSpPr>
          <p:nvPr>
            <p:ph idx="11" hasCustomPrompt="1"/>
          </p:nvPr>
        </p:nvSpPr>
        <p:spPr>
          <a:xfrm>
            <a:off x="5278725" y="2274911"/>
            <a:ext cx="816366" cy="679526"/>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E6FD63A5-10DB-6744-BEBD-A7661474029A}"/>
              </a:ext>
            </a:extLst>
          </p:cNvPr>
          <p:cNvSpPr>
            <a:spLocks noGrp="1"/>
          </p:cNvSpPr>
          <p:nvPr>
            <p:ph idx="12" hasCustomPrompt="1"/>
          </p:nvPr>
        </p:nvSpPr>
        <p:spPr>
          <a:xfrm>
            <a:off x="5276677" y="3057588"/>
            <a:ext cx="816366" cy="679526"/>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err="1"/>
              <a:t>Sec√ond</a:t>
            </a:r>
            <a:r>
              <a:rPr lang="en-US" dirty="0"/>
              <a:t>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6CCC79E4-D8E6-CB43-A9D7-FED0D81E0399}"/>
              </a:ext>
            </a:extLst>
          </p:cNvPr>
          <p:cNvSpPr>
            <a:spLocks noGrp="1"/>
          </p:cNvSpPr>
          <p:nvPr>
            <p:ph idx="13" hasCustomPrompt="1"/>
          </p:nvPr>
        </p:nvSpPr>
        <p:spPr>
          <a:xfrm>
            <a:off x="5274630" y="3843524"/>
            <a:ext cx="816366" cy="679526"/>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err="1"/>
              <a:t>Sec√ond</a:t>
            </a:r>
            <a:r>
              <a:rPr lang="en-US" dirty="0"/>
              <a:t>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C0AF5B87-5A04-E345-8129-4542B780A05A}"/>
              </a:ext>
            </a:extLst>
          </p:cNvPr>
          <p:cNvSpPr>
            <a:spLocks noGrp="1"/>
          </p:cNvSpPr>
          <p:nvPr>
            <p:ph idx="14" hasCustomPrompt="1"/>
          </p:nvPr>
        </p:nvSpPr>
        <p:spPr>
          <a:xfrm>
            <a:off x="6259053" y="1419496"/>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A0BAFA39-497D-8448-BE6E-97997C94F3BA}"/>
              </a:ext>
            </a:extLst>
          </p:cNvPr>
          <p:cNvSpPr>
            <a:spLocks noGrp="1"/>
          </p:cNvSpPr>
          <p:nvPr>
            <p:ph idx="15" hasCustomPrompt="1"/>
          </p:nvPr>
        </p:nvSpPr>
        <p:spPr>
          <a:xfrm>
            <a:off x="6259053" y="2201230"/>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a:extLst>
              <a:ext uri="{FF2B5EF4-FFF2-40B4-BE49-F238E27FC236}">
                <a16:creationId xmlns:a16="http://schemas.microsoft.com/office/drawing/2014/main" id="{71E96B20-DF8F-9F46-BE52-6CED9DEBFE2D}"/>
              </a:ext>
            </a:extLst>
          </p:cNvPr>
          <p:cNvSpPr>
            <a:spLocks noGrp="1"/>
          </p:cNvSpPr>
          <p:nvPr>
            <p:ph idx="16" hasCustomPrompt="1"/>
          </p:nvPr>
        </p:nvSpPr>
        <p:spPr>
          <a:xfrm>
            <a:off x="6259053" y="2999658"/>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a:extLst>
              <a:ext uri="{FF2B5EF4-FFF2-40B4-BE49-F238E27FC236}">
                <a16:creationId xmlns:a16="http://schemas.microsoft.com/office/drawing/2014/main" id="{B8C8E005-7AD8-6E4D-845D-DD50C77A5C19}"/>
              </a:ext>
            </a:extLst>
          </p:cNvPr>
          <p:cNvSpPr>
            <a:spLocks noGrp="1"/>
          </p:cNvSpPr>
          <p:nvPr>
            <p:ph idx="17" hasCustomPrompt="1"/>
          </p:nvPr>
        </p:nvSpPr>
        <p:spPr>
          <a:xfrm>
            <a:off x="6259053" y="3838378"/>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C5086D0-42B1-5241-98DD-E51B4721FE72}"/>
              </a:ext>
            </a:extLst>
          </p:cNvPr>
          <p:cNvSpPr>
            <a:spLocks noGrp="1"/>
          </p:cNvSpPr>
          <p:nvPr>
            <p:ph sz="quarter" idx="18"/>
          </p:nvPr>
        </p:nvSpPr>
        <p:spPr>
          <a:xfrm>
            <a:off x="5275263" y="760413"/>
            <a:ext cx="3868737" cy="611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29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97A92C-4833-0344-A5F6-13C6998F98EF}"/>
              </a:ext>
            </a:extLst>
          </p:cNvPr>
          <p:cNvSpPr/>
          <p:nvPr userDrawn="1"/>
        </p:nvSpPr>
        <p:spPr>
          <a:xfrm rot="10800000">
            <a:off x="0" y="802253"/>
            <a:ext cx="9144000" cy="4341246"/>
          </a:xfrm>
          <a:prstGeom prst="rect">
            <a:avLst/>
          </a:prstGeom>
          <a:gradFill>
            <a:gsLst>
              <a:gs pos="0">
                <a:srgbClr val="00AEE4"/>
              </a:gs>
              <a:gs pos="25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223DFAB-1B77-1349-9A44-84BE08D418DC}"/>
              </a:ext>
            </a:extLst>
          </p:cNvPr>
          <p:cNvPicPr>
            <a:picLocks noChangeAspect="1"/>
          </p:cNvPicPr>
          <p:nvPr userDrawn="1"/>
        </p:nvPicPr>
        <p:blipFill>
          <a:blip r:embed="rId2"/>
          <a:stretch>
            <a:fillRect/>
          </a:stretch>
        </p:blipFill>
        <p:spPr>
          <a:xfrm>
            <a:off x="5571067" y="1094638"/>
            <a:ext cx="3457946" cy="4048861"/>
          </a:xfrm>
          <a:prstGeom prst="rect">
            <a:avLst/>
          </a:prstGeom>
        </p:spPr>
      </p:pic>
      <p:sp>
        <p:nvSpPr>
          <p:cNvPr id="32" name="Title 1">
            <a:extLst>
              <a:ext uri="{FF2B5EF4-FFF2-40B4-BE49-F238E27FC236}">
                <a16:creationId xmlns:a16="http://schemas.microsoft.com/office/drawing/2014/main" id="{63EFA4C6-7C91-5E48-B861-652E91CA52E8}"/>
              </a:ext>
            </a:extLst>
          </p:cNvPr>
          <p:cNvSpPr>
            <a:spLocks noGrp="1"/>
          </p:cNvSpPr>
          <p:nvPr>
            <p:ph type="ctrTitle"/>
          </p:nvPr>
        </p:nvSpPr>
        <p:spPr>
          <a:xfrm>
            <a:off x="520726" y="1703186"/>
            <a:ext cx="4770941" cy="897469"/>
          </a:xfrm>
        </p:spPr>
        <p:txBody>
          <a:bodyPr lIns="0" tIns="0" rIns="182880" bIns="0" anchor="t" anchorCtr="0">
            <a:noAutofit/>
          </a:bodyPr>
          <a:lstStyle>
            <a:lvl1pPr algn="l">
              <a:lnSpc>
                <a:spcPct val="95000"/>
              </a:lnSpc>
              <a:defRPr sz="3400" b="1" i="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3" name="Subtitle 2">
            <a:extLst>
              <a:ext uri="{FF2B5EF4-FFF2-40B4-BE49-F238E27FC236}">
                <a16:creationId xmlns:a16="http://schemas.microsoft.com/office/drawing/2014/main" id="{29E95C85-883E-9346-BA0A-BB080BF2D6B1}"/>
              </a:ext>
            </a:extLst>
          </p:cNvPr>
          <p:cNvSpPr>
            <a:spLocks noGrp="1"/>
          </p:cNvSpPr>
          <p:nvPr>
            <p:ph type="subTitle" idx="1"/>
          </p:nvPr>
        </p:nvSpPr>
        <p:spPr>
          <a:xfrm>
            <a:off x="520726" y="3039393"/>
            <a:ext cx="4770941" cy="664635"/>
          </a:xfrm>
        </p:spPr>
        <p:txBody>
          <a:bodyPr lIns="0" tIns="0" rIns="182880" bIns="0">
            <a:noAutofit/>
          </a:bodyPr>
          <a:lstStyle>
            <a:lvl1pPr marL="0" indent="0" algn="l">
              <a:lnSpc>
                <a:spcPct val="95000"/>
              </a:lnSpc>
              <a:buNone/>
              <a:defRPr sz="2000"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912514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97A92C-4833-0344-A5F6-13C6998F98EF}"/>
              </a:ext>
            </a:extLst>
          </p:cNvPr>
          <p:cNvSpPr/>
          <p:nvPr userDrawn="1"/>
        </p:nvSpPr>
        <p:spPr>
          <a:xfrm rot="10800000">
            <a:off x="0" y="0"/>
            <a:ext cx="9144000" cy="5143500"/>
          </a:xfrm>
          <a:prstGeom prst="rect">
            <a:avLst/>
          </a:prstGeom>
          <a:gradFill>
            <a:gsLst>
              <a:gs pos="0">
                <a:srgbClr val="00AEE4"/>
              </a:gs>
              <a:gs pos="25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63EFA4C6-7C91-5E48-B861-652E91CA52E8}"/>
              </a:ext>
            </a:extLst>
          </p:cNvPr>
          <p:cNvSpPr>
            <a:spLocks noGrp="1"/>
          </p:cNvSpPr>
          <p:nvPr>
            <p:ph type="ctrTitle"/>
          </p:nvPr>
        </p:nvSpPr>
        <p:spPr>
          <a:xfrm>
            <a:off x="520726" y="1943725"/>
            <a:ext cx="4770941" cy="897469"/>
          </a:xfrm>
        </p:spPr>
        <p:txBody>
          <a:bodyPr lIns="0" tIns="0" rIns="182880" bIns="0" anchor="t" anchorCtr="0">
            <a:noAutofit/>
          </a:bodyPr>
          <a:lstStyle>
            <a:lvl1pPr algn="l">
              <a:lnSpc>
                <a:spcPct val="95000"/>
              </a:lnSpc>
              <a:defRPr sz="3400" b="1" i="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3" name="Subtitle 2">
            <a:extLst>
              <a:ext uri="{FF2B5EF4-FFF2-40B4-BE49-F238E27FC236}">
                <a16:creationId xmlns:a16="http://schemas.microsoft.com/office/drawing/2014/main" id="{29E95C85-883E-9346-BA0A-BB080BF2D6B1}"/>
              </a:ext>
            </a:extLst>
          </p:cNvPr>
          <p:cNvSpPr>
            <a:spLocks noGrp="1"/>
          </p:cNvSpPr>
          <p:nvPr>
            <p:ph type="subTitle" idx="1"/>
          </p:nvPr>
        </p:nvSpPr>
        <p:spPr>
          <a:xfrm>
            <a:off x="520726" y="3234126"/>
            <a:ext cx="4770941" cy="664635"/>
          </a:xfrm>
        </p:spPr>
        <p:txBody>
          <a:bodyPr lIns="0" tIns="0" rIns="182880" bIns="0">
            <a:noAutofit/>
          </a:bodyPr>
          <a:lstStyle>
            <a:lvl1pPr marL="0" indent="0" algn="l">
              <a:lnSpc>
                <a:spcPct val="95000"/>
              </a:lnSpc>
              <a:buNone/>
              <a:defRPr sz="2000"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7" name="Subtitle 2">
            <a:extLst>
              <a:ext uri="{FF2B5EF4-FFF2-40B4-BE49-F238E27FC236}">
                <a16:creationId xmlns:a16="http://schemas.microsoft.com/office/drawing/2014/main" id="{A456195E-AA1A-6640-8569-C72489BDE2D5}"/>
              </a:ext>
            </a:extLst>
          </p:cNvPr>
          <p:cNvSpPr txBox="1">
            <a:spLocks/>
          </p:cNvSpPr>
          <p:nvPr userDrawn="1"/>
        </p:nvSpPr>
        <p:spPr>
          <a:xfrm>
            <a:off x="520726" y="1566194"/>
            <a:ext cx="4770941" cy="338872"/>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chemeClr val="bg1"/>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Section divider</a:t>
            </a:r>
          </a:p>
        </p:txBody>
      </p:sp>
      <p:sp>
        <p:nvSpPr>
          <p:cNvPr id="18" name="Slide Number Placeholder 5">
            <a:extLst>
              <a:ext uri="{FF2B5EF4-FFF2-40B4-BE49-F238E27FC236}">
                <a16:creationId xmlns:a16="http://schemas.microsoft.com/office/drawing/2014/main" id="{CEA8BEBC-BF84-454D-83C1-CC4FB727EBEC}"/>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9" name="Rectangle 18">
            <a:extLst>
              <a:ext uri="{FF2B5EF4-FFF2-40B4-BE49-F238E27FC236}">
                <a16:creationId xmlns:a16="http://schemas.microsoft.com/office/drawing/2014/main" id="{0710FC86-6DFB-F64C-B983-4BEAFDDFBE37}"/>
              </a:ext>
            </a:extLst>
          </p:cNvPr>
          <p:cNvSpPr/>
          <p:nvPr userDrawn="1"/>
        </p:nvSpPr>
        <p:spPr>
          <a:xfrm>
            <a:off x="0" y="110783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pic>
        <p:nvPicPr>
          <p:cNvPr id="20" name="Picture 19">
            <a:extLst>
              <a:ext uri="{FF2B5EF4-FFF2-40B4-BE49-F238E27FC236}">
                <a16:creationId xmlns:a16="http://schemas.microsoft.com/office/drawing/2014/main" id="{2F549456-2631-BB41-A469-EAA2EC3D455D}"/>
              </a:ext>
            </a:extLst>
          </p:cNvPr>
          <p:cNvPicPr>
            <a:picLocks noChangeAspect="1"/>
          </p:cNvPicPr>
          <p:nvPr userDrawn="1"/>
        </p:nvPicPr>
        <p:blipFill>
          <a:blip r:embed="rId2"/>
          <a:stretch>
            <a:fillRect/>
          </a:stretch>
        </p:blipFill>
        <p:spPr>
          <a:xfrm>
            <a:off x="6781799" y="2553182"/>
            <a:ext cx="2226733" cy="2607251"/>
          </a:xfrm>
          <a:prstGeom prst="rect">
            <a:avLst/>
          </a:prstGeom>
        </p:spPr>
      </p:pic>
    </p:spTree>
    <p:extLst>
      <p:ext uri="{BB962C8B-B14F-4D97-AF65-F5344CB8AC3E}">
        <p14:creationId xmlns:p14="http://schemas.microsoft.com/office/powerpoint/2010/main" val="167450729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97A92C-4833-0344-A5F6-13C6998F98EF}"/>
              </a:ext>
            </a:extLst>
          </p:cNvPr>
          <p:cNvSpPr/>
          <p:nvPr userDrawn="1"/>
        </p:nvSpPr>
        <p:spPr>
          <a:xfrm rot="10800000">
            <a:off x="0" y="973666"/>
            <a:ext cx="9144000" cy="4169833"/>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63EFA4C6-7C91-5E48-B861-652E91CA52E8}"/>
              </a:ext>
            </a:extLst>
          </p:cNvPr>
          <p:cNvSpPr>
            <a:spLocks noGrp="1"/>
          </p:cNvSpPr>
          <p:nvPr>
            <p:ph type="ctrTitle"/>
          </p:nvPr>
        </p:nvSpPr>
        <p:spPr>
          <a:xfrm>
            <a:off x="520726" y="1748992"/>
            <a:ext cx="4770941" cy="897469"/>
          </a:xfrm>
        </p:spPr>
        <p:txBody>
          <a:bodyPr lIns="0" tIns="0" rIns="182880" bIns="0" anchor="t" anchorCtr="0">
            <a:noAutofit/>
          </a:bodyPr>
          <a:lstStyle>
            <a:lvl1pPr algn="l">
              <a:lnSpc>
                <a:spcPct val="95000"/>
              </a:lnSpc>
              <a:defRPr sz="3400" b="1" i="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3" name="Subtitle 2">
            <a:extLst>
              <a:ext uri="{FF2B5EF4-FFF2-40B4-BE49-F238E27FC236}">
                <a16:creationId xmlns:a16="http://schemas.microsoft.com/office/drawing/2014/main" id="{29E95C85-883E-9346-BA0A-BB080BF2D6B1}"/>
              </a:ext>
            </a:extLst>
          </p:cNvPr>
          <p:cNvSpPr>
            <a:spLocks noGrp="1"/>
          </p:cNvSpPr>
          <p:nvPr>
            <p:ph type="subTitle" idx="1"/>
          </p:nvPr>
        </p:nvSpPr>
        <p:spPr>
          <a:xfrm>
            <a:off x="520726" y="3039393"/>
            <a:ext cx="4770941" cy="664635"/>
          </a:xfrm>
        </p:spPr>
        <p:txBody>
          <a:bodyPr lIns="0" tIns="0" rIns="182880" bIns="0">
            <a:noAutofit/>
          </a:bodyPr>
          <a:lstStyle>
            <a:lvl1pPr marL="0" indent="0" algn="l">
              <a:lnSpc>
                <a:spcPct val="95000"/>
              </a:lnSpc>
              <a:buNone/>
              <a:defRPr sz="2000"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7" name="Subtitle 2">
            <a:extLst>
              <a:ext uri="{FF2B5EF4-FFF2-40B4-BE49-F238E27FC236}">
                <a16:creationId xmlns:a16="http://schemas.microsoft.com/office/drawing/2014/main" id="{A456195E-AA1A-6640-8569-C72489BDE2D5}"/>
              </a:ext>
            </a:extLst>
          </p:cNvPr>
          <p:cNvSpPr txBox="1">
            <a:spLocks/>
          </p:cNvSpPr>
          <p:nvPr userDrawn="1"/>
        </p:nvSpPr>
        <p:spPr>
          <a:xfrm>
            <a:off x="520726" y="1371461"/>
            <a:ext cx="4770941" cy="338872"/>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chemeClr val="bg1"/>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Section divider</a:t>
            </a:r>
          </a:p>
        </p:txBody>
      </p:sp>
      <p:sp>
        <p:nvSpPr>
          <p:cNvPr id="10" name="Slide Number Placeholder 5">
            <a:extLst>
              <a:ext uri="{FF2B5EF4-FFF2-40B4-BE49-F238E27FC236}">
                <a16:creationId xmlns:a16="http://schemas.microsoft.com/office/drawing/2014/main" id="{C0C3DDF2-3DA8-8140-8C3E-FA374BCDC54B}"/>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Tree>
    <p:extLst>
      <p:ext uri="{BB962C8B-B14F-4D97-AF65-F5344CB8AC3E}">
        <p14:creationId xmlns:p14="http://schemas.microsoft.com/office/powerpoint/2010/main" val="24423267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97A92C-4833-0344-A5F6-13C6998F98EF}"/>
              </a:ext>
            </a:extLst>
          </p:cNvPr>
          <p:cNvSpPr/>
          <p:nvPr userDrawn="1"/>
        </p:nvSpPr>
        <p:spPr>
          <a:xfrm rot="10800000">
            <a:off x="0" y="973666"/>
            <a:ext cx="9144000" cy="4169833"/>
          </a:xfrm>
          <a:prstGeom prst="rect">
            <a:avLst/>
          </a:prstGeom>
          <a:solidFill>
            <a:srgbClr val="0073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63EFA4C6-7C91-5E48-B861-652E91CA52E8}"/>
              </a:ext>
            </a:extLst>
          </p:cNvPr>
          <p:cNvSpPr>
            <a:spLocks noGrp="1"/>
          </p:cNvSpPr>
          <p:nvPr>
            <p:ph type="ctrTitle"/>
          </p:nvPr>
        </p:nvSpPr>
        <p:spPr>
          <a:xfrm>
            <a:off x="520726" y="1748992"/>
            <a:ext cx="4770941" cy="897469"/>
          </a:xfrm>
        </p:spPr>
        <p:txBody>
          <a:bodyPr lIns="0" tIns="0" rIns="182880" bIns="0" anchor="t" anchorCtr="0">
            <a:noAutofit/>
          </a:bodyPr>
          <a:lstStyle>
            <a:lvl1pPr algn="l">
              <a:lnSpc>
                <a:spcPct val="95000"/>
              </a:lnSpc>
              <a:defRPr sz="3400" b="1" i="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3" name="Subtitle 2">
            <a:extLst>
              <a:ext uri="{FF2B5EF4-FFF2-40B4-BE49-F238E27FC236}">
                <a16:creationId xmlns:a16="http://schemas.microsoft.com/office/drawing/2014/main" id="{29E95C85-883E-9346-BA0A-BB080BF2D6B1}"/>
              </a:ext>
            </a:extLst>
          </p:cNvPr>
          <p:cNvSpPr>
            <a:spLocks noGrp="1"/>
          </p:cNvSpPr>
          <p:nvPr>
            <p:ph type="subTitle" idx="1"/>
          </p:nvPr>
        </p:nvSpPr>
        <p:spPr>
          <a:xfrm>
            <a:off x="520726" y="3039393"/>
            <a:ext cx="4770941" cy="664635"/>
          </a:xfrm>
        </p:spPr>
        <p:txBody>
          <a:bodyPr lIns="0" tIns="0" rIns="182880" bIns="0">
            <a:noAutofit/>
          </a:bodyPr>
          <a:lstStyle>
            <a:lvl1pPr marL="0" indent="0" algn="l">
              <a:lnSpc>
                <a:spcPct val="95000"/>
              </a:lnSpc>
              <a:buNone/>
              <a:defRPr sz="2000"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7" name="Subtitle 2">
            <a:extLst>
              <a:ext uri="{FF2B5EF4-FFF2-40B4-BE49-F238E27FC236}">
                <a16:creationId xmlns:a16="http://schemas.microsoft.com/office/drawing/2014/main" id="{A456195E-AA1A-6640-8569-C72489BDE2D5}"/>
              </a:ext>
            </a:extLst>
          </p:cNvPr>
          <p:cNvSpPr txBox="1">
            <a:spLocks/>
          </p:cNvSpPr>
          <p:nvPr userDrawn="1"/>
        </p:nvSpPr>
        <p:spPr>
          <a:xfrm>
            <a:off x="520726" y="1371461"/>
            <a:ext cx="4770941" cy="338872"/>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chemeClr val="bg1"/>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Section divider</a:t>
            </a:r>
          </a:p>
        </p:txBody>
      </p:sp>
      <p:sp>
        <p:nvSpPr>
          <p:cNvPr id="10" name="Slide Number Placeholder 5">
            <a:extLst>
              <a:ext uri="{FF2B5EF4-FFF2-40B4-BE49-F238E27FC236}">
                <a16:creationId xmlns:a16="http://schemas.microsoft.com/office/drawing/2014/main" id="{C0C3DDF2-3DA8-8140-8C3E-FA374BCDC54B}"/>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Tree>
    <p:extLst>
      <p:ext uri="{BB962C8B-B14F-4D97-AF65-F5344CB8AC3E}">
        <p14:creationId xmlns:p14="http://schemas.microsoft.com/office/powerpoint/2010/main" val="25923366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3747" y="1364631"/>
            <a:ext cx="7482020" cy="366331"/>
          </a:xfrm>
        </p:spPr>
        <p:txBody>
          <a:bodyPr lIns="0" tIns="0" rIns="182880" bIns="0">
            <a:noAutofit/>
          </a:bodyPr>
          <a:lstStyle>
            <a:lvl1pPr marL="0" indent="0" algn="l">
              <a:lnSpc>
                <a:spcPct val="95000"/>
              </a:lnSpc>
              <a:buNone/>
              <a:defRPr sz="2000" baseline="0">
                <a:solidFill>
                  <a:srgbClr val="1C4578"/>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4" name="Rectangle 13">
            <a:extLst>
              <a:ext uri="{FF2B5EF4-FFF2-40B4-BE49-F238E27FC236}">
                <a16:creationId xmlns:a16="http://schemas.microsoft.com/office/drawing/2014/main" id="{ADE9EF0C-13C4-5E43-A613-1ADCE5B1BC66}"/>
              </a:ext>
            </a:extLst>
          </p:cNvPr>
          <p:cNvSpPr/>
          <p:nvPr userDrawn="1"/>
        </p:nvSpPr>
        <p:spPr>
          <a:xfrm>
            <a:off x="-3769" y="1158160"/>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16" name="Rectangle 15">
            <a:extLst>
              <a:ext uri="{FF2B5EF4-FFF2-40B4-BE49-F238E27FC236}">
                <a16:creationId xmlns:a16="http://schemas.microsoft.com/office/drawing/2014/main" id="{3A7352AF-9600-BE47-90AB-8DE5D64942D3}"/>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F062357A-EA2D-DB43-B4D9-B4347D050966}"/>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23" name="Content Placeholder 2">
            <a:extLst>
              <a:ext uri="{FF2B5EF4-FFF2-40B4-BE49-F238E27FC236}">
                <a16:creationId xmlns:a16="http://schemas.microsoft.com/office/drawing/2014/main" id="{B1E1B1C0-8624-A247-8C15-1566AF23B7C4}"/>
              </a:ext>
            </a:extLst>
          </p:cNvPr>
          <p:cNvSpPr>
            <a:spLocks noGrp="1"/>
          </p:cNvSpPr>
          <p:nvPr>
            <p:ph idx="10" hasCustomPrompt="1"/>
          </p:nvPr>
        </p:nvSpPr>
        <p:spPr>
          <a:xfrm>
            <a:off x="463747" y="2094614"/>
            <a:ext cx="7482021" cy="2385648"/>
          </a:xfrm>
        </p:spPr>
        <p:txBody>
          <a:bodyPr>
            <a:noAutofit/>
          </a:bodyPr>
          <a:lstStyle>
            <a:lvl1pPr marL="0" indent="0">
              <a:lnSpc>
                <a:spcPct val="95000"/>
              </a:lnSpc>
              <a:spcBef>
                <a:spcPts val="1700"/>
              </a:spcBef>
              <a:spcAft>
                <a:spcPts val="0"/>
              </a:spcAft>
              <a:buNone/>
              <a:defRPr sz="1400" b="0">
                <a:solidFill>
                  <a:srgbClr val="3C4F59"/>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body copy</a:t>
            </a:r>
          </a:p>
        </p:txBody>
      </p:sp>
      <p:sp>
        <p:nvSpPr>
          <p:cNvPr id="26" name="Title 1">
            <a:extLst>
              <a:ext uri="{FF2B5EF4-FFF2-40B4-BE49-F238E27FC236}">
                <a16:creationId xmlns:a16="http://schemas.microsoft.com/office/drawing/2014/main" id="{7ED1C159-32FB-804A-81BD-0799A3139EA9}"/>
              </a:ext>
            </a:extLst>
          </p:cNvPr>
          <p:cNvSpPr>
            <a:spLocks noGrp="1"/>
          </p:cNvSpPr>
          <p:nvPr>
            <p:ph type="title"/>
          </p:nvPr>
        </p:nvSpPr>
        <p:spPr>
          <a:xfrm>
            <a:off x="463747" y="82223"/>
            <a:ext cx="7482021" cy="770020"/>
          </a:xfrm>
          <a:ln w="15875">
            <a:noFill/>
          </a:ln>
        </p:spPr>
        <p:txBody>
          <a:bodyPr wrap="square" lIns="0" tIns="0" rIns="0" bIns="0" anchor="ctr" anchorCtr="0">
            <a:noAutofit/>
          </a:bodyPr>
          <a:lstStyle>
            <a:lvl1pPr marL="7938" indent="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28" name="Text Box 42">
            <a:extLst>
              <a:ext uri="{FF2B5EF4-FFF2-40B4-BE49-F238E27FC236}">
                <a16:creationId xmlns:a16="http://schemas.microsoft.com/office/drawing/2014/main" id="{182022F2-722B-C445-B521-AA99C4557C21}"/>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Tree>
    <p:extLst>
      <p:ext uri="{BB962C8B-B14F-4D97-AF65-F5344CB8AC3E}">
        <p14:creationId xmlns:p14="http://schemas.microsoft.com/office/powerpoint/2010/main" val="363472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333119" y="154406"/>
            <a:ext cx="7719748" cy="652984"/>
          </a:xfrm>
          <a:ln w="15875">
            <a:noFill/>
          </a:ln>
        </p:spPr>
        <p:txBody>
          <a:bodyPr lIns="0" tIns="0" rIns="0" bIns="0" anchor="ctr" anchorCtr="0">
            <a:noAutofit/>
          </a:bodyPr>
          <a:lstStyle>
            <a:lvl1pPr marL="7938" indent="0" algn="l">
              <a:lnSpc>
                <a:spcPct val="90000"/>
              </a:lnSpc>
              <a:spcBef>
                <a:spcPts val="600"/>
              </a:spcBef>
              <a:tabLst/>
              <a:defRPr sz="32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357113" y="1446028"/>
            <a:ext cx="7695754" cy="3034233"/>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973E8FD7-43B0-6942-8DA5-3CDC8C2F33A0}"/>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Slide Number Placeholder 5">
            <a:extLst>
              <a:ext uri="{FF2B5EF4-FFF2-40B4-BE49-F238E27FC236}">
                <a16:creationId xmlns:a16="http://schemas.microsoft.com/office/drawing/2014/main" id="{53E46A7E-2F67-0244-963D-2EFDA2F89731}"/>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25" name="Text Box 42">
            <a:extLst>
              <a:ext uri="{FF2B5EF4-FFF2-40B4-BE49-F238E27FC236}">
                <a16:creationId xmlns:a16="http://schemas.microsoft.com/office/drawing/2014/main" id="{23FE7990-4068-8844-8935-D00F4341D807}"/>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0" name="Rectangle 9">
            <a:extLst>
              <a:ext uri="{FF2B5EF4-FFF2-40B4-BE49-F238E27FC236}">
                <a16:creationId xmlns:a16="http://schemas.microsoft.com/office/drawing/2014/main" id="{D400C9FF-2385-4CFE-B215-D79E72109CC5}"/>
              </a:ext>
            </a:extLst>
          </p:cNvPr>
          <p:cNvSpPr/>
          <p:nvPr userDrawn="1"/>
        </p:nvSpPr>
        <p:spPr>
          <a:xfrm>
            <a:off x="0" y="1129650"/>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3249235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Slide 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333119" y="154406"/>
            <a:ext cx="7719748" cy="652984"/>
          </a:xfrm>
          <a:ln w="15875">
            <a:noFill/>
          </a:ln>
        </p:spPr>
        <p:txBody>
          <a:bodyPr lIns="0" tIns="0" rIns="0" bIns="0" anchor="ctr" anchorCtr="0">
            <a:noAutofit/>
          </a:bodyPr>
          <a:lstStyle>
            <a:lvl1pPr marL="7938" indent="0" algn="l">
              <a:lnSpc>
                <a:spcPct val="90000"/>
              </a:lnSpc>
              <a:spcBef>
                <a:spcPts val="600"/>
              </a:spcBef>
              <a:tabLst/>
              <a:defRPr sz="32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357113" y="1446028"/>
            <a:ext cx="4315471" cy="3034233"/>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973E8FD7-43B0-6942-8DA5-3CDC8C2F33A0}"/>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Slide Number Placeholder 5">
            <a:extLst>
              <a:ext uri="{FF2B5EF4-FFF2-40B4-BE49-F238E27FC236}">
                <a16:creationId xmlns:a16="http://schemas.microsoft.com/office/drawing/2014/main" id="{53E46A7E-2F67-0244-963D-2EFDA2F89731}"/>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25" name="Text Box 42">
            <a:extLst>
              <a:ext uri="{FF2B5EF4-FFF2-40B4-BE49-F238E27FC236}">
                <a16:creationId xmlns:a16="http://schemas.microsoft.com/office/drawing/2014/main" id="{23FE7990-4068-8844-8935-D00F4341D807}"/>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0" name="Rectangle 9">
            <a:extLst>
              <a:ext uri="{FF2B5EF4-FFF2-40B4-BE49-F238E27FC236}">
                <a16:creationId xmlns:a16="http://schemas.microsoft.com/office/drawing/2014/main" id="{D400C9FF-2385-4CFE-B215-D79E72109CC5}"/>
              </a:ext>
            </a:extLst>
          </p:cNvPr>
          <p:cNvSpPr/>
          <p:nvPr userDrawn="1"/>
        </p:nvSpPr>
        <p:spPr>
          <a:xfrm>
            <a:off x="0" y="1129650"/>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9" name="Content Placeholder 2">
            <a:extLst>
              <a:ext uri="{FF2B5EF4-FFF2-40B4-BE49-F238E27FC236}">
                <a16:creationId xmlns:a16="http://schemas.microsoft.com/office/drawing/2014/main" id="{97599411-7D91-C341-99C3-345FF37930B2}"/>
              </a:ext>
            </a:extLst>
          </p:cNvPr>
          <p:cNvSpPr>
            <a:spLocks noGrp="1"/>
          </p:cNvSpPr>
          <p:nvPr>
            <p:ph idx="10" hasCustomPrompt="1"/>
          </p:nvPr>
        </p:nvSpPr>
        <p:spPr>
          <a:xfrm>
            <a:off x="5081514" y="1268147"/>
            <a:ext cx="816366" cy="679526"/>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6293942E-7A56-994F-961A-E5D5FB5E8F54}"/>
              </a:ext>
            </a:extLst>
          </p:cNvPr>
          <p:cNvSpPr>
            <a:spLocks noGrp="1"/>
          </p:cNvSpPr>
          <p:nvPr>
            <p:ph idx="11" hasCustomPrompt="1"/>
          </p:nvPr>
        </p:nvSpPr>
        <p:spPr>
          <a:xfrm>
            <a:off x="5081514" y="2079881"/>
            <a:ext cx="816366"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2E73BF46-555C-854D-B5B3-8192C204712F}"/>
              </a:ext>
            </a:extLst>
          </p:cNvPr>
          <p:cNvSpPr>
            <a:spLocks noGrp="1"/>
          </p:cNvSpPr>
          <p:nvPr>
            <p:ph idx="12" hasCustomPrompt="1"/>
          </p:nvPr>
        </p:nvSpPr>
        <p:spPr>
          <a:xfrm>
            <a:off x="5081514" y="2891616"/>
            <a:ext cx="816366"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E5EA2CF3-0882-C642-A14C-35913A5931E6}"/>
              </a:ext>
            </a:extLst>
          </p:cNvPr>
          <p:cNvSpPr>
            <a:spLocks noGrp="1"/>
          </p:cNvSpPr>
          <p:nvPr>
            <p:ph idx="13" hasCustomPrompt="1"/>
          </p:nvPr>
        </p:nvSpPr>
        <p:spPr>
          <a:xfrm>
            <a:off x="5081514" y="3707647"/>
            <a:ext cx="816366"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A770886F-4620-A848-B208-D6FD79ADA056}"/>
              </a:ext>
            </a:extLst>
          </p:cNvPr>
          <p:cNvSpPr>
            <a:spLocks noGrp="1"/>
          </p:cNvSpPr>
          <p:nvPr>
            <p:ph idx="14" hasCustomPrompt="1"/>
          </p:nvPr>
        </p:nvSpPr>
        <p:spPr>
          <a:xfrm>
            <a:off x="6111738" y="1268147"/>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6F925586-2209-CC45-B8B2-BA09323FF607}"/>
              </a:ext>
            </a:extLst>
          </p:cNvPr>
          <p:cNvSpPr>
            <a:spLocks noGrp="1"/>
          </p:cNvSpPr>
          <p:nvPr>
            <p:ph idx="15" hasCustomPrompt="1"/>
          </p:nvPr>
        </p:nvSpPr>
        <p:spPr>
          <a:xfrm>
            <a:off x="6111738" y="2077378"/>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4C91B6DE-6836-EF49-B915-D01C4267CB32}"/>
              </a:ext>
            </a:extLst>
          </p:cNvPr>
          <p:cNvSpPr>
            <a:spLocks noGrp="1"/>
          </p:cNvSpPr>
          <p:nvPr>
            <p:ph idx="16" hasCustomPrompt="1"/>
          </p:nvPr>
        </p:nvSpPr>
        <p:spPr>
          <a:xfrm>
            <a:off x="6111738" y="2886609"/>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2B768374-DEC7-EC48-9683-DBA7AAC750E8}"/>
              </a:ext>
            </a:extLst>
          </p:cNvPr>
          <p:cNvSpPr>
            <a:spLocks noGrp="1"/>
          </p:cNvSpPr>
          <p:nvPr>
            <p:ph idx="17" hasCustomPrompt="1"/>
          </p:nvPr>
        </p:nvSpPr>
        <p:spPr>
          <a:xfrm>
            <a:off x="6111738" y="3714944"/>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838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 Slide 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333119" y="154406"/>
            <a:ext cx="7719748" cy="652984"/>
          </a:xfrm>
          <a:ln w="15875">
            <a:noFill/>
          </a:ln>
        </p:spPr>
        <p:txBody>
          <a:bodyPr lIns="0" tIns="0" rIns="0" bIns="0" anchor="ctr" anchorCtr="0">
            <a:noAutofit/>
          </a:bodyPr>
          <a:lstStyle>
            <a:lvl1pPr marL="7938" indent="0" algn="l">
              <a:lnSpc>
                <a:spcPct val="90000"/>
              </a:lnSpc>
              <a:spcBef>
                <a:spcPts val="600"/>
              </a:spcBef>
              <a:tabLst/>
              <a:defRPr sz="32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357113" y="1446029"/>
            <a:ext cx="4315471" cy="1125722"/>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973E8FD7-43B0-6942-8DA5-3CDC8C2F33A0}"/>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Slide Number Placeholder 5">
            <a:extLst>
              <a:ext uri="{FF2B5EF4-FFF2-40B4-BE49-F238E27FC236}">
                <a16:creationId xmlns:a16="http://schemas.microsoft.com/office/drawing/2014/main" id="{53E46A7E-2F67-0244-963D-2EFDA2F89731}"/>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25" name="Text Box 42">
            <a:extLst>
              <a:ext uri="{FF2B5EF4-FFF2-40B4-BE49-F238E27FC236}">
                <a16:creationId xmlns:a16="http://schemas.microsoft.com/office/drawing/2014/main" id="{23FE7990-4068-8844-8935-D00F4341D807}"/>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0" name="Rectangle 9">
            <a:extLst>
              <a:ext uri="{FF2B5EF4-FFF2-40B4-BE49-F238E27FC236}">
                <a16:creationId xmlns:a16="http://schemas.microsoft.com/office/drawing/2014/main" id="{D400C9FF-2385-4CFE-B215-D79E72109CC5}"/>
              </a:ext>
            </a:extLst>
          </p:cNvPr>
          <p:cNvSpPr/>
          <p:nvPr userDrawn="1"/>
        </p:nvSpPr>
        <p:spPr>
          <a:xfrm>
            <a:off x="0" y="1129650"/>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9" name="Content Placeholder 2">
            <a:extLst>
              <a:ext uri="{FF2B5EF4-FFF2-40B4-BE49-F238E27FC236}">
                <a16:creationId xmlns:a16="http://schemas.microsoft.com/office/drawing/2014/main" id="{97599411-7D91-C341-99C3-345FF37930B2}"/>
              </a:ext>
            </a:extLst>
          </p:cNvPr>
          <p:cNvSpPr>
            <a:spLocks noGrp="1"/>
          </p:cNvSpPr>
          <p:nvPr>
            <p:ph idx="10" hasCustomPrompt="1"/>
          </p:nvPr>
        </p:nvSpPr>
        <p:spPr>
          <a:xfrm>
            <a:off x="5081514" y="1268147"/>
            <a:ext cx="816366" cy="679526"/>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6293942E-7A56-994F-961A-E5D5FB5E8F54}"/>
              </a:ext>
            </a:extLst>
          </p:cNvPr>
          <p:cNvSpPr>
            <a:spLocks noGrp="1"/>
          </p:cNvSpPr>
          <p:nvPr>
            <p:ph idx="11" hasCustomPrompt="1"/>
          </p:nvPr>
        </p:nvSpPr>
        <p:spPr>
          <a:xfrm>
            <a:off x="5081514" y="2079881"/>
            <a:ext cx="816366"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2E73BF46-555C-854D-B5B3-8192C204712F}"/>
              </a:ext>
            </a:extLst>
          </p:cNvPr>
          <p:cNvSpPr>
            <a:spLocks noGrp="1"/>
          </p:cNvSpPr>
          <p:nvPr>
            <p:ph idx="12" hasCustomPrompt="1"/>
          </p:nvPr>
        </p:nvSpPr>
        <p:spPr>
          <a:xfrm>
            <a:off x="5081514" y="2891616"/>
            <a:ext cx="816366"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E5EA2CF3-0882-C642-A14C-35913A5931E6}"/>
              </a:ext>
            </a:extLst>
          </p:cNvPr>
          <p:cNvSpPr>
            <a:spLocks noGrp="1"/>
          </p:cNvSpPr>
          <p:nvPr>
            <p:ph idx="13" hasCustomPrompt="1"/>
          </p:nvPr>
        </p:nvSpPr>
        <p:spPr>
          <a:xfrm>
            <a:off x="5081514" y="3707647"/>
            <a:ext cx="816366"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A770886F-4620-A848-B208-D6FD79ADA056}"/>
              </a:ext>
            </a:extLst>
          </p:cNvPr>
          <p:cNvSpPr>
            <a:spLocks noGrp="1"/>
          </p:cNvSpPr>
          <p:nvPr>
            <p:ph idx="14" hasCustomPrompt="1"/>
          </p:nvPr>
        </p:nvSpPr>
        <p:spPr>
          <a:xfrm>
            <a:off x="6111738" y="1268147"/>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6F925586-2209-CC45-B8B2-BA09323FF607}"/>
              </a:ext>
            </a:extLst>
          </p:cNvPr>
          <p:cNvSpPr>
            <a:spLocks noGrp="1"/>
          </p:cNvSpPr>
          <p:nvPr>
            <p:ph idx="15" hasCustomPrompt="1"/>
          </p:nvPr>
        </p:nvSpPr>
        <p:spPr>
          <a:xfrm>
            <a:off x="6111738" y="2077378"/>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4C91B6DE-6836-EF49-B915-D01C4267CB32}"/>
              </a:ext>
            </a:extLst>
          </p:cNvPr>
          <p:cNvSpPr>
            <a:spLocks noGrp="1"/>
          </p:cNvSpPr>
          <p:nvPr>
            <p:ph idx="16" hasCustomPrompt="1"/>
          </p:nvPr>
        </p:nvSpPr>
        <p:spPr>
          <a:xfrm>
            <a:off x="6111738" y="2886609"/>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2B768374-DEC7-EC48-9683-DBA7AAC750E8}"/>
              </a:ext>
            </a:extLst>
          </p:cNvPr>
          <p:cNvSpPr>
            <a:spLocks noGrp="1"/>
          </p:cNvSpPr>
          <p:nvPr>
            <p:ph idx="17" hasCustomPrompt="1"/>
          </p:nvPr>
        </p:nvSpPr>
        <p:spPr>
          <a:xfrm>
            <a:off x="6111738" y="3714944"/>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791ABA56-8E92-544B-8275-6E628751B1D1}"/>
              </a:ext>
            </a:extLst>
          </p:cNvPr>
          <p:cNvSpPr>
            <a:spLocks noGrp="1"/>
          </p:cNvSpPr>
          <p:nvPr>
            <p:ph idx="18" hasCustomPrompt="1"/>
          </p:nvPr>
        </p:nvSpPr>
        <p:spPr>
          <a:xfrm>
            <a:off x="398498" y="2886609"/>
            <a:ext cx="4315471" cy="1125722"/>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257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14269" y="4767264"/>
            <a:ext cx="372533" cy="273844"/>
          </a:xfrm>
          <a:prstGeom prst="rect">
            <a:avLst/>
          </a:prstGeom>
        </p:spPr>
        <p:txBody>
          <a:bodyPr vert="horz" lIns="91440" tIns="45720" rIns="91440" bIns="45720" rtlCol="0" anchor="ctr"/>
          <a:lstStyle>
            <a:lvl1pPr algn="r">
              <a:defRPr sz="900">
                <a:solidFill>
                  <a:srgbClr val="1C4578"/>
                </a:solidFill>
              </a:defRPr>
            </a:lvl1pPr>
          </a:lstStyle>
          <a:p>
            <a:fld id="{B0462FEB-C181-8347-9EC4-DEDFCFCD9AD1}" type="slidenum">
              <a:rPr lang="en-US" smtClean="0"/>
              <a:pPr/>
              <a:t>‹#›</a:t>
            </a:fld>
            <a:endParaRPr lang="en-US" dirty="0"/>
          </a:p>
        </p:txBody>
      </p:sp>
      <p:sp>
        <p:nvSpPr>
          <p:cNvPr id="4" name="Footer Placeholder 3">
            <a:extLst>
              <a:ext uri="{FF2B5EF4-FFF2-40B4-BE49-F238E27FC236}">
                <a16:creationId xmlns:a16="http://schemas.microsoft.com/office/drawing/2014/main" id="{86D95956-78FA-BB47-BFC1-94C3C0DABB2D}"/>
              </a:ext>
            </a:extLst>
          </p:cNvPr>
          <p:cNvSpPr>
            <a:spLocks noGrp="1"/>
          </p:cNvSpPr>
          <p:nvPr>
            <p:ph type="ftr" sz="quarter" idx="3"/>
          </p:nvPr>
        </p:nvSpPr>
        <p:spPr>
          <a:xfrm>
            <a:off x="457198" y="4767263"/>
            <a:ext cx="5657852"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New York Culturally Responsive-Sustaining Education Framework</a:t>
            </a:r>
          </a:p>
        </p:txBody>
      </p:sp>
    </p:spTree>
  </p:cSld>
  <p:clrMap bg1="lt1" tx1="dk1" bg2="lt2" tx2="dk2" accent1="accent1" accent2="accent2" accent3="accent3" accent4="accent4" accent5="accent5" accent6="accent6" hlink="hlink" folHlink="folHlink"/>
  <p:sldLayoutIdLst>
    <p:sldLayoutId id="2147483662" r:id="rId1"/>
    <p:sldLayoutId id="2147483742" r:id="rId2"/>
    <p:sldLayoutId id="2147483743" r:id="rId3"/>
    <p:sldLayoutId id="2147483744" r:id="rId4"/>
    <p:sldLayoutId id="2147483745" r:id="rId5"/>
    <p:sldLayoutId id="2147483736" r:id="rId6"/>
    <p:sldLayoutId id="2147483738" r:id="rId7"/>
    <p:sldLayoutId id="2147483762" r:id="rId8"/>
    <p:sldLayoutId id="2147483764" r:id="rId9"/>
    <p:sldLayoutId id="2147483650" r:id="rId10"/>
    <p:sldLayoutId id="2147483749" r:id="rId11"/>
    <p:sldLayoutId id="2147483741" r:id="rId12"/>
    <p:sldLayoutId id="2147483739" r:id="rId13"/>
    <p:sldLayoutId id="2147483747" r:id="rId14"/>
    <p:sldLayoutId id="2147483748" r:id="rId15"/>
    <p:sldLayoutId id="2147483746" r:id="rId16"/>
    <p:sldLayoutId id="2147483737" r:id="rId17"/>
    <p:sldLayoutId id="2147483660" r:id="rId18"/>
    <p:sldLayoutId id="2147483763" r:id="rId19"/>
  </p:sldLayoutIdLst>
  <p:hf hdr="0" ftr="0" dt="0"/>
  <p:txStyles>
    <p:titleStyle>
      <a:lvl1pPr algn="l" defTabSz="457189" rtl="0" eaLnBrk="1" latinLnBrk="0" hangingPunct="1">
        <a:spcBef>
          <a:spcPct val="0"/>
        </a:spcBef>
        <a:buNone/>
        <a:defRPr sz="4000" b="1" kern="1200">
          <a:solidFill>
            <a:srgbClr val="1C4578"/>
          </a:solidFill>
          <a:latin typeface="+mj-lt"/>
          <a:ea typeface="Helvetica" pitchFamily="2" charset="0"/>
          <a:cs typeface="Arial" panose="020B0604020202020204" pitchFamily="34" charset="0"/>
        </a:defRPr>
      </a:lvl1pPr>
    </p:titleStyle>
    <p:body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www.nysed.gov/crs/resources"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nysed.gov/crs" TargetMode="External"/><Relationship Id="rId7" Type="http://schemas.openxmlformats.org/officeDocument/2006/relationships/hyperlink" Target="http://www.nysed.gov/common/nysed/files/programs/crs/crs-framework-roadmap.pdf"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hyperlink" Target="http://www.nysed.gov/crs/resources" TargetMode="External"/><Relationship Id="rId5" Type="http://schemas.openxmlformats.org/officeDocument/2006/relationships/hyperlink" Target="http://www.nysed.gov/common/nysed/files/programs/crs/culturally-responsive-sustaining-education-framework.pdf" TargetMode="External"/><Relationship Id="rId4" Type="http://schemas.openxmlformats.org/officeDocument/2006/relationships/hyperlink" Target="https://ies.ed.gov/ncee/edlabs/regions/appalachia" TargetMode="External"/><Relationship Id="rId9"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ies.ed.gov/ncee/edlabs/regions/appalachia"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nysed.gov/c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665DDF-DA19-4113-B70F-23AA333FFFA6}"/>
              </a:ext>
            </a:extLst>
          </p:cNvPr>
          <p:cNvSpPr>
            <a:spLocks noGrp="1"/>
          </p:cNvSpPr>
          <p:nvPr>
            <p:ph type="ctrTitle"/>
          </p:nvPr>
        </p:nvSpPr>
        <p:spPr>
          <a:xfrm>
            <a:off x="520726" y="832252"/>
            <a:ext cx="5007877" cy="2474790"/>
          </a:xfrm>
        </p:spPr>
        <p:txBody>
          <a:bodyPr/>
          <a:lstStyle/>
          <a:p>
            <a:r>
              <a:rPr lang="en-US" dirty="0"/>
              <a:t>New York Culturally Responsive-Sustaining Education Framework </a:t>
            </a:r>
          </a:p>
        </p:txBody>
      </p:sp>
      <p:sp>
        <p:nvSpPr>
          <p:cNvPr id="5" name="Subtitle 4">
            <a:extLst>
              <a:ext uri="{FF2B5EF4-FFF2-40B4-BE49-F238E27FC236}">
                <a16:creationId xmlns:a16="http://schemas.microsoft.com/office/drawing/2014/main" id="{D08ACDE9-EDB7-4F53-8D0C-4190A5745B1B}"/>
              </a:ext>
            </a:extLst>
          </p:cNvPr>
          <p:cNvSpPr>
            <a:spLocks noGrp="1"/>
          </p:cNvSpPr>
          <p:nvPr>
            <p:ph type="subTitle" idx="1"/>
          </p:nvPr>
        </p:nvSpPr>
        <p:spPr>
          <a:xfrm>
            <a:off x="520726" y="3118506"/>
            <a:ext cx="4457674" cy="664635"/>
          </a:xfrm>
        </p:spPr>
        <p:txBody>
          <a:bodyPr/>
          <a:lstStyle/>
          <a:p>
            <a:r>
              <a:rPr lang="en-US" sz="2400" dirty="0"/>
              <a:t>School Leaders Session</a:t>
            </a:r>
          </a:p>
        </p:txBody>
      </p:sp>
    </p:spTree>
    <p:extLst>
      <p:ext uri="{BB962C8B-B14F-4D97-AF65-F5344CB8AC3E}">
        <p14:creationId xmlns:p14="http://schemas.microsoft.com/office/powerpoint/2010/main" val="2798240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8B0D04-4B0E-485A-BD4E-68B2CA8B5527}"/>
              </a:ext>
            </a:extLst>
          </p:cNvPr>
          <p:cNvSpPr>
            <a:spLocks noGrp="1"/>
          </p:cNvSpPr>
          <p:nvPr>
            <p:ph type="title"/>
          </p:nvPr>
        </p:nvSpPr>
        <p:spPr>
          <a:xfrm>
            <a:off x="433138" y="207694"/>
            <a:ext cx="7332871" cy="770020"/>
          </a:xfrm>
        </p:spPr>
        <p:txBody>
          <a:bodyPr/>
          <a:lstStyle/>
          <a:p>
            <a:r>
              <a:rPr lang="en-US" dirty="0"/>
              <a:t>Introductions: Partner/Group Work</a:t>
            </a:r>
          </a:p>
        </p:txBody>
      </p:sp>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10</a:t>
            </a:fld>
            <a:endParaRPr lang="en-US" dirty="0"/>
          </a:p>
        </p:txBody>
      </p:sp>
      <p:sp>
        <p:nvSpPr>
          <p:cNvPr id="6" name="Content Placeholder 19">
            <a:extLst>
              <a:ext uri="{FF2B5EF4-FFF2-40B4-BE49-F238E27FC236}">
                <a16:creationId xmlns:a16="http://schemas.microsoft.com/office/drawing/2014/main" id="{4798CEC2-140B-2348-B1F9-8A93872CB629}"/>
              </a:ext>
            </a:extLst>
          </p:cNvPr>
          <p:cNvSpPr txBox="1">
            <a:spLocks/>
          </p:cNvSpPr>
          <p:nvPr/>
        </p:nvSpPr>
        <p:spPr>
          <a:xfrm>
            <a:off x="329635" y="1370215"/>
            <a:ext cx="8639553" cy="3378320"/>
          </a:xfrm>
          <a:prstGeom prst="rect">
            <a:avLst/>
          </a:prstGeo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tx2"/>
                </a:solidFill>
              </a:rPr>
              <a:t>Please share your responses with a partner or in a small group</a:t>
            </a:r>
            <a:r>
              <a:rPr lang="en-US" sz="2200" b="0" dirty="0">
                <a:solidFill>
                  <a:schemeClr val="tx2"/>
                </a:solidFill>
              </a:rPr>
              <a:t>.</a:t>
            </a:r>
          </a:p>
          <a:p>
            <a:endParaRPr lang="en-US" sz="1000" dirty="0">
              <a:solidFill>
                <a:schemeClr val="tx2"/>
              </a:solidFill>
            </a:endParaRPr>
          </a:p>
          <a:p>
            <a:pPr marL="342900" lvl="0" indent="-342900">
              <a:lnSpc>
                <a:spcPct val="100000"/>
              </a:lnSpc>
              <a:spcBef>
                <a:spcPts val="600"/>
              </a:spcBef>
              <a:spcAft>
                <a:spcPts val="600"/>
              </a:spcAft>
              <a:buFont typeface="+mj-lt"/>
              <a:buAutoNum type="arabicPeriod"/>
            </a:pPr>
            <a:r>
              <a:rPr lang="en-US" sz="2000" b="0" dirty="0"/>
              <a:t>What is your full name?</a:t>
            </a:r>
          </a:p>
          <a:p>
            <a:pPr marL="342900" lvl="0" indent="-342900">
              <a:lnSpc>
                <a:spcPct val="100000"/>
              </a:lnSpc>
              <a:spcBef>
                <a:spcPts val="600"/>
              </a:spcBef>
              <a:spcAft>
                <a:spcPts val="600"/>
              </a:spcAft>
              <a:buFont typeface="+mj-lt"/>
              <a:buAutoNum type="arabicPeriod"/>
            </a:pPr>
            <a:r>
              <a:rPr lang="en-US" sz="2000" b="0" dirty="0"/>
              <a:t>Do you know who chose it or why it was chosen for you?</a:t>
            </a:r>
          </a:p>
          <a:p>
            <a:pPr marL="342900" lvl="0" indent="-342900">
              <a:lnSpc>
                <a:spcPct val="100000"/>
              </a:lnSpc>
              <a:spcBef>
                <a:spcPts val="600"/>
              </a:spcBef>
              <a:spcAft>
                <a:spcPts val="600"/>
              </a:spcAft>
              <a:buFont typeface="+mj-lt"/>
              <a:buAutoNum type="arabicPeriod"/>
            </a:pPr>
            <a:r>
              <a:rPr lang="en-US" sz="2000" b="0" dirty="0"/>
              <a:t>Is there any family or ethnic significance to your name?</a:t>
            </a:r>
          </a:p>
          <a:p>
            <a:pPr>
              <a:spcBef>
                <a:spcPts val="1200"/>
              </a:spcBef>
            </a:pPr>
            <a:endParaRPr lang="en-US" dirty="0"/>
          </a:p>
        </p:txBody>
      </p:sp>
      <p:pic>
        <p:nvPicPr>
          <p:cNvPr id="5" name="Picture 4">
            <a:extLst>
              <a:ext uri="{FF2B5EF4-FFF2-40B4-BE49-F238E27FC236}">
                <a16:creationId xmlns:a16="http://schemas.microsoft.com/office/drawing/2014/main" id="{6E16D023-947D-7945-A96B-2E8E9AA958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3394" y="2925238"/>
            <a:ext cx="1580606" cy="1823297"/>
          </a:xfrm>
          <a:prstGeom prst="rect">
            <a:avLst/>
          </a:prstGeom>
        </p:spPr>
      </p:pic>
    </p:spTree>
    <p:extLst>
      <p:ext uri="{BB962C8B-B14F-4D97-AF65-F5344CB8AC3E}">
        <p14:creationId xmlns:p14="http://schemas.microsoft.com/office/powerpoint/2010/main" val="2597944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8B0D04-4B0E-485A-BD4E-68B2CA8B5527}"/>
              </a:ext>
            </a:extLst>
          </p:cNvPr>
          <p:cNvSpPr>
            <a:spLocks noGrp="1"/>
          </p:cNvSpPr>
          <p:nvPr>
            <p:ph type="title"/>
          </p:nvPr>
        </p:nvSpPr>
        <p:spPr>
          <a:xfrm>
            <a:off x="436413" y="231924"/>
            <a:ext cx="7750657" cy="770020"/>
          </a:xfrm>
        </p:spPr>
        <p:txBody>
          <a:bodyPr/>
          <a:lstStyle/>
          <a:p>
            <a:r>
              <a:rPr lang="en-US" dirty="0"/>
              <a:t>Introductions: Full Group Discussion</a:t>
            </a:r>
          </a:p>
        </p:txBody>
      </p:sp>
      <p:sp>
        <p:nvSpPr>
          <p:cNvPr id="7" name="Content Placeholder 16">
            <a:extLst>
              <a:ext uri="{FF2B5EF4-FFF2-40B4-BE49-F238E27FC236}">
                <a16:creationId xmlns:a16="http://schemas.microsoft.com/office/drawing/2014/main" id="{2815C4A5-E968-0D46-9C0A-E77C6A4FBDDF}"/>
              </a:ext>
            </a:extLst>
          </p:cNvPr>
          <p:cNvSpPr txBox="1">
            <a:spLocks/>
          </p:cNvSpPr>
          <p:nvPr/>
        </p:nvSpPr>
        <p:spPr>
          <a:xfrm>
            <a:off x="361839" y="1550588"/>
            <a:ext cx="7482021" cy="2749300"/>
          </a:xfrm>
          <a:prstGeom prst="rect">
            <a:avLst/>
          </a:prstGeo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1200"/>
              </a:spcBef>
              <a:spcAft>
                <a:spcPts val="1200"/>
              </a:spcAft>
              <a:buFont typeface="Arial" panose="020B0604020202020204" pitchFamily="34" charset="0"/>
              <a:buChar char="•"/>
            </a:pPr>
            <a:r>
              <a:rPr lang="en-US" sz="2400" b="0" dirty="0"/>
              <a:t>What did you learn about others? </a:t>
            </a:r>
          </a:p>
          <a:p>
            <a:pPr marL="285750" indent="-285750">
              <a:lnSpc>
                <a:spcPct val="100000"/>
              </a:lnSpc>
              <a:spcBef>
                <a:spcPts val="1200"/>
              </a:spcBef>
              <a:spcAft>
                <a:spcPts val="1200"/>
              </a:spcAft>
              <a:buFont typeface="Arial" panose="020B0604020202020204" pitchFamily="34" charset="0"/>
              <a:buChar char="•"/>
            </a:pPr>
            <a:r>
              <a:rPr lang="en-US" sz="2400" b="0" dirty="0"/>
              <a:t>How did it feel to share about your culture, identity, and history? </a:t>
            </a:r>
          </a:p>
        </p:txBody>
      </p:sp>
      <p:pic>
        <p:nvPicPr>
          <p:cNvPr id="5" name="Picture 4">
            <a:extLst>
              <a:ext uri="{FF2B5EF4-FFF2-40B4-BE49-F238E27FC236}">
                <a16:creationId xmlns:a16="http://schemas.microsoft.com/office/drawing/2014/main" id="{6E16D023-947D-7945-A96B-2E8E9AA958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3394" y="2925238"/>
            <a:ext cx="1580606" cy="1823297"/>
          </a:xfrm>
          <a:prstGeom prst="rect">
            <a:avLst/>
          </a:prstGeom>
        </p:spPr>
      </p:pic>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11</a:t>
            </a:fld>
            <a:endParaRPr lang="en-US" dirty="0"/>
          </a:p>
        </p:txBody>
      </p:sp>
    </p:spTree>
    <p:extLst>
      <p:ext uri="{BB962C8B-B14F-4D97-AF65-F5344CB8AC3E}">
        <p14:creationId xmlns:p14="http://schemas.microsoft.com/office/powerpoint/2010/main" val="2646531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8643810E-1134-B045-992E-3B016B415EE4}"/>
              </a:ext>
            </a:extLst>
          </p:cNvPr>
          <p:cNvSpPr>
            <a:spLocks noGrp="1"/>
          </p:cNvSpPr>
          <p:nvPr>
            <p:ph type="title"/>
          </p:nvPr>
        </p:nvSpPr>
        <p:spPr>
          <a:xfrm>
            <a:off x="436413" y="231924"/>
            <a:ext cx="7750657" cy="770020"/>
          </a:xfrm>
        </p:spPr>
        <p:txBody>
          <a:bodyPr/>
          <a:lstStyle/>
          <a:p>
            <a:r>
              <a:rPr lang="en-US" sz="3400" dirty="0"/>
              <a:t>Introductions: Debrief</a:t>
            </a:r>
          </a:p>
        </p:txBody>
      </p:sp>
      <p:sp>
        <p:nvSpPr>
          <p:cNvPr id="2" name="Content Placeholder 1">
            <a:extLst>
              <a:ext uri="{FF2B5EF4-FFF2-40B4-BE49-F238E27FC236}">
                <a16:creationId xmlns:a16="http://schemas.microsoft.com/office/drawing/2014/main" id="{DF839C05-68FB-DF47-880E-59383773DDB3}"/>
              </a:ext>
            </a:extLst>
          </p:cNvPr>
          <p:cNvSpPr>
            <a:spLocks noGrp="1"/>
          </p:cNvSpPr>
          <p:nvPr>
            <p:ph idx="1"/>
          </p:nvPr>
        </p:nvSpPr>
        <p:spPr>
          <a:xfrm>
            <a:off x="357113" y="1339703"/>
            <a:ext cx="6229425" cy="3352621"/>
          </a:xfrm>
        </p:spPr>
        <p:txBody>
          <a:bodyPr/>
          <a:lstStyle/>
          <a:p>
            <a:pPr marL="285750" indent="-285750">
              <a:spcBef>
                <a:spcPts val="600"/>
              </a:spcBef>
              <a:buFont typeface="Arial" panose="020B0604020202020204" pitchFamily="34" charset="0"/>
              <a:buChar char="•"/>
            </a:pPr>
            <a:r>
              <a:rPr lang="en-US" sz="2100" dirty="0"/>
              <a:t>Purpose of this activity:</a:t>
            </a:r>
          </a:p>
          <a:p>
            <a:pPr marL="522288" lvl="1" indent="-285750">
              <a:lnSpc>
                <a:spcPct val="100000"/>
              </a:lnSpc>
              <a:spcBef>
                <a:spcPts val="600"/>
              </a:spcBef>
              <a:buClr>
                <a:schemeClr val="tx1"/>
              </a:buClr>
              <a:buFont typeface="Courier New" panose="02070309020205020404" pitchFamily="49" charset="0"/>
              <a:buChar char="o"/>
            </a:pPr>
            <a:r>
              <a:rPr lang="en-US" sz="2000" dirty="0">
                <a:solidFill>
                  <a:schemeClr val="tx1"/>
                </a:solidFill>
              </a:rPr>
              <a:t>Bring every participant’s voice into the room</a:t>
            </a:r>
          </a:p>
          <a:p>
            <a:pPr marL="522288" lvl="1" indent="-285750">
              <a:lnSpc>
                <a:spcPct val="100000"/>
              </a:lnSpc>
              <a:spcBef>
                <a:spcPts val="600"/>
              </a:spcBef>
              <a:buClr>
                <a:schemeClr val="tx1"/>
              </a:buClr>
              <a:buFont typeface="Courier New" panose="02070309020205020404" pitchFamily="49" charset="0"/>
              <a:buChar char="o"/>
            </a:pPr>
            <a:r>
              <a:rPr lang="en-US" sz="2000" dirty="0">
                <a:solidFill>
                  <a:schemeClr val="tx1"/>
                </a:solidFill>
              </a:rPr>
              <a:t>Highlight and affirm the variety of cultures, identities, and histories that we bring to this work </a:t>
            </a:r>
          </a:p>
          <a:p>
            <a:pPr marL="522288" lvl="1" indent="-285750">
              <a:lnSpc>
                <a:spcPct val="100000"/>
              </a:lnSpc>
              <a:spcBef>
                <a:spcPts val="600"/>
              </a:spcBef>
              <a:buClr>
                <a:schemeClr val="tx1"/>
              </a:buClr>
              <a:buFont typeface="Courier New" panose="02070309020205020404" pitchFamily="49" charset="0"/>
              <a:buChar char="o"/>
            </a:pPr>
            <a:r>
              <a:rPr lang="en-US" sz="2000" dirty="0">
                <a:solidFill>
                  <a:schemeClr val="tx1"/>
                </a:solidFill>
              </a:rPr>
              <a:t>Establish a learning environment that values sharing and discussion</a:t>
            </a:r>
            <a:endParaRPr lang="en-US" sz="2300" dirty="0">
              <a:solidFill>
                <a:schemeClr val="tx1"/>
              </a:solidFill>
            </a:endParaRPr>
          </a:p>
          <a:p>
            <a:pPr marL="285750" indent="-285750">
              <a:lnSpc>
                <a:spcPct val="100000"/>
              </a:lnSpc>
              <a:spcBef>
                <a:spcPts val="800"/>
              </a:spcBef>
              <a:buFont typeface="Arial" panose="020B0604020202020204" pitchFamily="34" charset="0"/>
              <a:buChar char="•"/>
            </a:pPr>
            <a:r>
              <a:rPr lang="en-US" sz="2100" dirty="0"/>
              <a:t>How is this activity an example of engaging in CR-S education?  </a:t>
            </a:r>
          </a:p>
          <a:p>
            <a:pPr marL="285750" indent="-285750">
              <a:lnSpc>
                <a:spcPct val="100000"/>
              </a:lnSpc>
              <a:spcBef>
                <a:spcPts val="600"/>
              </a:spcBef>
              <a:buFont typeface="Arial" panose="020B0604020202020204" pitchFamily="34" charset="0"/>
              <a:buChar char="•"/>
            </a:pPr>
            <a:r>
              <a:rPr lang="en-US" sz="2100" dirty="0"/>
              <a:t>Which principles does it reference?</a:t>
            </a:r>
            <a:endParaRPr lang="en-US" sz="2100" i="1" strike="sngStrike" dirty="0"/>
          </a:p>
          <a:p>
            <a:endParaRPr lang="en-US" dirty="0"/>
          </a:p>
        </p:txBody>
      </p:sp>
      <p:pic>
        <p:nvPicPr>
          <p:cNvPr id="19" name="Content Placeholder 18" descr="Welcoming and affirming environment">
            <a:extLst>
              <a:ext uri="{FF2B5EF4-FFF2-40B4-BE49-F238E27FC236}">
                <a16:creationId xmlns:a16="http://schemas.microsoft.com/office/drawing/2014/main" id="{D7FFB8C2-AB59-DB4B-822B-EB9F742D8AFF}"/>
              </a:ext>
              <a:ext uri="{C183D7F6-B498-43B3-948B-1728B52AA6E4}">
                <adec:decorative xmlns:adec="http://schemas.microsoft.com/office/drawing/2017/decorative" val="0"/>
              </a:ext>
            </a:extLst>
          </p:cNvPr>
          <p:cNvPicPr>
            <a:picLocks noGrp="1" noChangeAspect="1"/>
          </p:cNvPicPr>
          <p:nvPr>
            <p:ph idx="10"/>
          </p:nvPr>
        </p:nvPicPr>
        <p:blipFill>
          <a:blip r:embed="rId3"/>
          <a:stretch>
            <a:fillRect/>
          </a:stretch>
        </p:blipFill>
        <p:spPr>
          <a:xfrm>
            <a:off x="6671022" y="1446028"/>
            <a:ext cx="1066800" cy="1270000"/>
          </a:xfrm>
        </p:spPr>
      </p:pic>
      <p:pic>
        <p:nvPicPr>
          <p:cNvPr id="21" name="Content Placeholder 20" descr="HIgh expectations and rigorous instruction">
            <a:extLst>
              <a:ext uri="{FF2B5EF4-FFF2-40B4-BE49-F238E27FC236}">
                <a16:creationId xmlns:a16="http://schemas.microsoft.com/office/drawing/2014/main" id="{D51672B8-6327-1443-B85E-581A3284AD81}"/>
              </a:ext>
              <a:ext uri="{C183D7F6-B498-43B3-948B-1728B52AA6E4}">
                <adec:decorative xmlns:adec="http://schemas.microsoft.com/office/drawing/2017/decorative" val="0"/>
              </a:ext>
            </a:extLst>
          </p:cNvPr>
          <p:cNvPicPr>
            <a:picLocks noGrp="1" noChangeAspect="1"/>
          </p:cNvPicPr>
          <p:nvPr>
            <p:ph idx="11"/>
          </p:nvPr>
        </p:nvPicPr>
        <p:blipFill>
          <a:blip r:embed="rId4"/>
          <a:stretch>
            <a:fillRect/>
          </a:stretch>
        </p:blipFill>
        <p:spPr>
          <a:xfrm>
            <a:off x="7815570" y="1301750"/>
            <a:ext cx="927100" cy="1270000"/>
          </a:xfrm>
        </p:spPr>
      </p:pic>
      <p:pic>
        <p:nvPicPr>
          <p:cNvPr id="23" name="Content Placeholder 22" descr="Inclusive curriculum and assessment">
            <a:extLst>
              <a:ext uri="{FF2B5EF4-FFF2-40B4-BE49-F238E27FC236}">
                <a16:creationId xmlns:a16="http://schemas.microsoft.com/office/drawing/2014/main" id="{8F57F0F7-72D7-E543-9932-BDE80F632962}"/>
              </a:ext>
              <a:ext uri="{C183D7F6-B498-43B3-948B-1728B52AA6E4}">
                <adec:decorative xmlns:adec="http://schemas.microsoft.com/office/drawing/2017/decorative" val="0"/>
              </a:ext>
            </a:extLst>
          </p:cNvPr>
          <p:cNvPicPr>
            <a:picLocks noGrp="1" noChangeAspect="1"/>
          </p:cNvPicPr>
          <p:nvPr>
            <p:ph idx="12"/>
          </p:nvPr>
        </p:nvPicPr>
        <p:blipFill>
          <a:blip r:embed="rId5"/>
          <a:stretch>
            <a:fillRect/>
          </a:stretch>
        </p:blipFill>
        <p:spPr>
          <a:xfrm>
            <a:off x="6748770" y="2875204"/>
            <a:ext cx="1066800" cy="1270000"/>
          </a:xfrm>
        </p:spPr>
      </p:pic>
      <p:pic>
        <p:nvPicPr>
          <p:cNvPr id="25" name="Content Placeholder 24" descr="Ongoing professional learning">
            <a:extLst>
              <a:ext uri="{FF2B5EF4-FFF2-40B4-BE49-F238E27FC236}">
                <a16:creationId xmlns:a16="http://schemas.microsoft.com/office/drawing/2014/main" id="{9ABC8599-72F0-2541-A7F0-A5F3B061FAF2}"/>
              </a:ext>
              <a:ext uri="{C183D7F6-B498-43B3-948B-1728B52AA6E4}">
                <adec:decorative xmlns:adec="http://schemas.microsoft.com/office/drawing/2017/decorative" val="0"/>
              </a:ext>
            </a:extLst>
          </p:cNvPr>
          <p:cNvPicPr>
            <a:picLocks noGrp="1" noChangeAspect="1"/>
          </p:cNvPicPr>
          <p:nvPr>
            <p:ph idx="13"/>
          </p:nvPr>
        </p:nvPicPr>
        <p:blipFill>
          <a:blip r:embed="rId6"/>
          <a:stretch>
            <a:fillRect/>
          </a:stretch>
        </p:blipFill>
        <p:spPr>
          <a:xfrm>
            <a:off x="7815570" y="2875204"/>
            <a:ext cx="1181100" cy="1117600"/>
          </a:xfrm>
        </p:spPr>
      </p:pic>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12</a:t>
            </a:fld>
            <a:endParaRPr lang="en-US" dirty="0"/>
          </a:p>
        </p:txBody>
      </p:sp>
    </p:spTree>
    <p:extLst>
      <p:ext uri="{BB962C8B-B14F-4D97-AF65-F5344CB8AC3E}">
        <p14:creationId xmlns:p14="http://schemas.microsoft.com/office/powerpoint/2010/main" val="648236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EF254-0EA5-4D96-A076-9C19D37B4B1F}"/>
              </a:ext>
            </a:extLst>
          </p:cNvPr>
          <p:cNvSpPr>
            <a:spLocks noGrp="1"/>
          </p:cNvSpPr>
          <p:nvPr>
            <p:ph type="ctrTitle"/>
          </p:nvPr>
        </p:nvSpPr>
        <p:spPr>
          <a:xfrm>
            <a:off x="520726" y="1703186"/>
            <a:ext cx="5048801" cy="2154439"/>
          </a:xfrm>
        </p:spPr>
        <p:txBody>
          <a:bodyPr/>
          <a:lstStyle/>
          <a:p>
            <a:r>
              <a:rPr lang="en-US" dirty="0"/>
              <a:t>Why the New York Culturally Responsive-Sustaining Education Framework</a:t>
            </a:r>
          </a:p>
        </p:txBody>
      </p:sp>
      <p:sp>
        <p:nvSpPr>
          <p:cNvPr id="3" name="Freeform 2">
            <a:extLst>
              <a:ext uri="{FF2B5EF4-FFF2-40B4-BE49-F238E27FC236}">
                <a16:creationId xmlns:a16="http://schemas.microsoft.com/office/drawing/2014/main" id="{43112C5D-A9DA-524C-92B4-D5EFDEEC0FF7}"/>
              </a:ext>
            </a:extLst>
          </p:cNvPr>
          <p:cNvSpPr/>
          <p:nvPr/>
        </p:nvSpPr>
        <p:spPr>
          <a:xfrm>
            <a:off x="4188805" y="4226848"/>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Why</a:t>
            </a:r>
          </a:p>
        </p:txBody>
      </p:sp>
      <p:sp>
        <p:nvSpPr>
          <p:cNvPr id="5" name="Freeform 4">
            <a:extLst>
              <a:ext uri="{FF2B5EF4-FFF2-40B4-BE49-F238E27FC236}">
                <a16:creationId xmlns:a16="http://schemas.microsoft.com/office/drawing/2014/main" id="{2AB64DBF-92C7-5D42-A871-0DA2F780656F}"/>
              </a:ext>
              <a:ext uri="{C183D7F6-B498-43B3-948B-1728B52AA6E4}">
                <adec:decorative xmlns:adec="http://schemas.microsoft.com/office/drawing/2017/decorative" val="1"/>
              </a:ext>
            </a:extLst>
          </p:cNvPr>
          <p:cNvSpPr/>
          <p:nvPr/>
        </p:nvSpPr>
        <p:spPr>
          <a:xfrm>
            <a:off x="4990897" y="4357692"/>
            <a:ext cx="452288" cy="452288"/>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lvl="0" indent="0" algn="ctr" defTabSz="622300">
              <a:lnSpc>
                <a:spcPct val="90000"/>
              </a:lnSpc>
              <a:spcBef>
                <a:spcPct val="0"/>
              </a:spcBef>
              <a:spcAft>
                <a:spcPct val="35000"/>
              </a:spcAft>
              <a:buNone/>
            </a:pPr>
            <a:endParaRPr lang="en-US" sz="1200" kern="1200" dirty="0"/>
          </a:p>
        </p:txBody>
      </p:sp>
      <p:sp>
        <p:nvSpPr>
          <p:cNvPr id="6" name="Freeform 5">
            <a:extLst>
              <a:ext uri="{FF2B5EF4-FFF2-40B4-BE49-F238E27FC236}">
                <a16:creationId xmlns:a16="http://schemas.microsoft.com/office/drawing/2014/main" id="{F722BFC2-F5B9-5C44-AFC4-D0955D4B6F3F}"/>
              </a:ext>
            </a:extLst>
          </p:cNvPr>
          <p:cNvSpPr/>
          <p:nvPr/>
        </p:nvSpPr>
        <p:spPr>
          <a:xfrm>
            <a:off x="5500555" y="4226849"/>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What</a:t>
            </a:r>
          </a:p>
        </p:txBody>
      </p:sp>
    </p:spTree>
    <p:extLst>
      <p:ext uri="{BB962C8B-B14F-4D97-AF65-F5344CB8AC3E}">
        <p14:creationId xmlns:p14="http://schemas.microsoft.com/office/powerpoint/2010/main" val="2003492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E3BC166E-DDDE-D846-8F53-77987BBC69CB}"/>
              </a:ext>
            </a:extLst>
          </p:cNvPr>
          <p:cNvSpPr>
            <a:spLocks noGrp="1"/>
          </p:cNvSpPr>
          <p:nvPr>
            <p:ph type="title"/>
          </p:nvPr>
        </p:nvSpPr>
        <p:spPr>
          <a:xfrm>
            <a:off x="395785" y="219892"/>
            <a:ext cx="8578094" cy="770020"/>
          </a:xfrm>
        </p:spPr>
        <p:txBody>
          <a:bodyPr/>
          <a:lstStyle/>
          <a:p>
            <a:r>
              <a:rPr lang="en-US" sz="3400" dirty="0"/>
              <a:t>Defining Culturally </a:t>
            </a:r>
            <a:br>
              <a:rPr lang="en-US" sz="3400" dirty="0"/>
            </a:br>
            <a:r>
              <a:rPr lang="en-US" sz="3400" dirty="0"/>
              <a:t>Responsive-Sustaining Education</a:t>
            </a:r>
          </a:p>
        </p:txBody>
      </p:sp>
      <p:sp>
        <p:nvSpPr>
          <p:cNvPr id="2" name="Content Placeholder 1">
            <a:extLst>
              <a:ext uri="{FF2B5EF4-FFF2-40B4-BE49-F238E27FC236}">
                <a16:creationId xmlns:a16="http://schemas.microsoft.com/office/drawing/2014/main" id="{46ED5F73-7C90-D544-B758-0541C24B32A7}"/>
              </a:ext>
            </a:extLst>
          </p:cNvPr>
          <p:cNvSpPr>
            <a:spLocks noGrp="1"/>
          </p:cNvSpPr>
          <p:nvPr>
            <p:ph idx="1"/>
          </p:nvPr>
        </p:nvSpPr>
        <p:spPr>
          <a:xfrm>
            <a:off x="333119" y="1634836"/>
            <a:ext cx="8403250" cy="2817716"/>
          </a:xfrm>
        </p:spPr>
        <p:txBody>
          <a:bodyPr/>
          <a:lstStyle/>
          <a:p>
            <a:pPr algn="ctr">
              <a:lnSpc>
                <a:spcPct val="120000"/>
              </a:lnSpc>
              <a:spcBef>
                <a:spcPts val="0"/>
              </a:spcBef>
              <a:spcAft>
                <a:spcPts val="0"/>
              </a:spcAft>
            </a:pPr>
            <a:r>
              <a:rPr lang="en-US" sz="2400" dirty="0"/>
              <a:t>Culturally responsive-sustaining education </a:t>
            </a:r>
            <a:br>
              <a:rPr lang="en-US" sz="2400" dirty="0"/>
            </a:br>
            <a:r>
              <a:rPr lang="en-US" sz="2400" b="0" dirty="0"/>
              <a:t>is grounded in a cultural view of learning and human development in which </a:t>
            </a:r>
            <a:r>
              <a:rPr lang="en-US" sz="2400" i="1" dirty="0"/>
              <a:t>multiple expressions of diversity </a:t>
            </a:r>
            <a:r>
              <a:rPr lang="en-US" sz="2400" b="0" dirty="0"/>
              <a:t>— race, social class, gender, language, sexual orientation, nationality, religion, ability — </a:t>
            </a:r>
            <a:r>
              <a:rPr lang="en-US" sz="2400" i="1" dirty="0"/>
              <a:t>are recognized and regarded as assets for teaching and learning</a:t>
            </a:r>
            <a:r>
              <a:rPr lang="en-US" sz="2400" dirty="0"/>
              <a:t>.</a:t>
            </a:r>
          </a:p>
        </p:txBody>
      </p:sp>
      <p:sp>
        <p:nvSpPr>
          <p:cNvPr id="3" name="Slide Number Placeholder 2">
            <a:extLst>
              <a:ext uri="{FF2B5EF4-FFF2-40B4-BE49-F238E27FC236}">
                <a16:creationId xmlns:a16="http://schemas.microsoft.com/office/drawing/2014/main" id="{747743DE-9A0F-3E42-BAB3-53C7CFDFDE0F}"/>
              </a:ext>
            </a:extLst>
          </p:cNvPr>
          <p:cNvSpPr>
            <a:spLocks noGrp="1"/>
          </p:cNvSpPr>
          <p:nvPr>
            <p:ph type="sldNum" sz="quarter" idx="4"/>
          </p:nvPr>
        </p:nvSpPr>
        <p:spPr/>
        <p:txBody>
          <a:bodyPr/>
          <a:lstStyle/>
          <a:p>
            <a:fld id="{B0462FEB-C181-8347-9EC4-DEDFCFCD9AD1}" type="slidenum">
              <a:rPr lang="en-US" smtClean="0"/>
              <a:pPr/>
              <a:t>14</a:t>
            </a:fld>
            <a:endParaRPr lang="en-US" dirty="0"/>
          </a:p>
        </p:txBody>
      </p:sp>
    </p:spTree>
    <p:extLst>
      <p:ext uri="{BB962C8B-B14F-4D97-AF65-F5344CB8AC3E}">
        <p14:creationId xmlns:p14="http://schemas.microsoft.com/office/powerpoint/2010/main" val="1088589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BA6E66DA-CC4C-B243-9AEB-850950C3AC5D}"/>
              </a:ext>
            </a:extLst>
          </p:cNvPr>
          <p:cNvSpPr>
            <a:spLocks noGrp="1"/>
          </p:cNvSpPr>
          <p:nvPr>
            <p:ph type="title"/>
          </p:nvPr>
        </p:nvSpPr>
        <p:spPr>
          <a:xfrm>
            <a:off x="378364" y="96826"/>
            <a:ext cx="7913901" cy="994129"/>
          </a:xfrm>
        </p:spPr>
        <p:txBody>
          <a:bodyPr/>
          <a:lstStyle/>
          <a:p>
            <a:r>
              <a:rPr lang="en-US" sz="3400" dirty="0">
                <a:latin typeface="+mj-lt"/>
                <a:cs typeface="Calibri" panose="020F0502020204030204" pitchFamily="34" charset="0"/>
              </a:rPr>
              <a:t>What is culture?</a:t>
            </a:r>
            <a:endParaRPr lang="en-US" sz="3400" dirty="0">
              <a:latin typeface="+mj-lt"/>
            </a:endParaRPr>
          </a:p>
        </p:txBody>
      </p:sp>
      <p:sp>
        <p:nvSpPr>
          <p:cNvPr id="5" name="Content Placeholder 4">
            <a:extLst>
              <a:ext uri="{FF2B5EF4-FFF2-40B4-BE49-F238E27FC236}">
                <a16:creationId xmlns:a16="http://schemas.microsoft.com/office/drawing/2014/main" id="{FE322D92-1B32-3348-92E5-F2453E3B48F7}"/>
              </a:ext>
            </a:extLst>
          </p:cNvPr>
          <p:cNvSpPr>
            <a:spLocks noGrp="1"/>
          </p:cNvSpPr>
          <p:nvPr>
            <p:ph idx="1"/>
          </p:nvPr>
        </p:nvSpPr>
        <p:spPr>
          <a:xfrm>
            <a:off x="420912" y="1446028"/>
            <a:ext cx="3968144" cy="976517"/>
          </a:xfrm>
        </p:spPr>
        <p:txBody>
          <a:bodyPr/>
          <a:lstStyle/>
          <a:p>
            <a:r>
              <a:rPr lang="en-US" sz="2200" b="0" dirty="0"/>
              <a:t>Culture includes </a:t>
            </a:r>
            <a:r>
              <a:rPr lang="en-US" sz="2200" dirty="0"/>
              <a:t>multiple components </a:t>
            </a:r>
            <a:r>
              <a:rPr lang="en-US" sz="2200" b="0" dirty="0"/>
              <a:t>of one’s identity, including but not limited to: </a:t>
            </a:r>
          </a:p>
        </p:txBody>
      </p:sp>
      <p:sp>
        <p:nvSpPr>
          <p:cNvPr id="10" name="Content Placeholder 9">
            <a:extLst>
              <a:ext uri="{FF2B5EF4-FFF2-40B4-BE49-F238E27FC236}">
                <a16:creationId xmlns:a16="http://schemas.microsoft.com/office/drawing/2014/main" id="{AD1DA033-7EE8-6D4C-B8DC-65F4F9BFEC43}"/>
              </a:ext>
            </a:extLst>
          </p:cNvPr>
          <p:cNvSpPr>
            <a:spLocks noGrp="1"/>
          </p:cNvSpPr>
          <p:nvPr>
            <p:ph idx="14"/>
          </p:nvPr>
        </p:nvSpPr>
        <p:spPr>
          <a:xfrm>
            <a:off x="420912" y="2493112"/>
            <a:ext cx="3657600" cy="1960554"/>
          </a:xfrm>
        </p:spPr>
        <p:txBody>
          <a:bodyPr numCol="2"/>
          <a:lstStyle/>
          <a:p>
            <a:pPr marL="295275" indent="-295275">
              <a:lnSpc>
                <a:spcPct val="100000"/>
              </a:lnSpc>
              <a:spcBef>
                <a:spcPts val="0"/>
              </a:spcBef>
              <a:buFont typeface="Arial" panose="020B0604020202020204" pitchFamily="34" charset="0"/>
              <a:buChar char="•"/>
            </a:pPr>
            <a:r>
              <a:rPr lang="en-US" sz="2200" b="0" dirty="0"/>
              <a:t>race</a:t>
            </a:r>
          </a:p>
          <a:p>
            <a:pPr marL="295275" indent="-295275">
              <a:lnSpc>
                <a:spcPct val="100000"/>
              </a:lnSpc>
              <a:spcBef>
                <a:spcPts val="0"/>
              </a:spcBef>
              <a:buFont typeface="Arial" panose="020B0604020202020204" pitchFamily="34" charset="0"/>
              <a:buChar char="•"/>
            </a:pPr>
            <a:r>
              <a:rPr lang="en-US" sz="2200" b="0" dirty="0"/>
              <a:t>economic status</a:t>
            </a:r>
          </a:p>
          <a:p>
            <a:pPr marL="295275" indent="-295275">
              <a:lnSpc>
                <a:spcPct val="100000"/>
              </a:lnSpc>
              <a:spcBef>
                <a:spcPts val="0"/>
              </a:spcBef>
              <a:buFont typeface="Arial" panose="020B0604020202020204" pitchFamily="34" charset="0"/>
              <a:buChar char="•"/>
            </a:pPr>
            <a:r>
              <a:rPr lang="en-US" sz="2200" b="0" dirty="0"/>
              <a:t>nationality</a:t>
            </a:r>
          </a:p>
          <a:p>
            <a:pPr marL="295275" indent="-295275">
              <a:lnSpc>
                <a:spcPct val="100000"/>
              </a:lnSpc>
              <a:spcBef>
                <a:spcPts val="0"/>
              </a:spcBef>
              <a:buFont typeface="Arial" panose="020B0604020202020204" pitchFamily="34" charset="0"/>
              <a:buChar char="•"/>
            </a:pPr>
            <a:r>
              <a:rPr lang="en-US" sz="2200" b="0" dirty="0"/>
              <a:t>religion</a:t>
            </a:r>
          </a:p>
          <a:p>
            <a:pPr marL="342900" indent="-342900">
              <a:lnSpc>
                <a:spcPct val="100000"/>
              </a:lnSpc>
              <a:spcBef>
                <a:spcPts val="0"/>
              </a:spcBef>
              <a:buFont typeface="Arial" panose="020B0604020202020204" pitchFamily="34" charset="0"/>
              <a:buChar char="•"/>
            </a:pPr>
            <a:endParaRPr lang="en-US" sz="2200" b="0" dirty="0"/>
          </a:p>
          <a:p>
            <a:pPr marL="342900" indent="-342900">
              <a:lnSpc>
                <a:spcPct val="100000"/>
              </a:lnSpc>
              <a:spcBef>
                <a:spcPts val="0"/>
              </a:spcBef>
              <a:buFont typeface="Arial" panose="020B0604020202020204" pitchFamily="34" charset="0"/>
              <a:buChar char="•"/>
            </a:pPr>
            <a:endParaRPr lang="en-US" sz="2200" b="0" dirty="0"/>
          </a:p>
          <a:p>
            <a:pPr>
              <a:lnSpc>
                <a:spcPct val="100000"/>
              </a:lnSpc>
              <a:spcBef>
                <a:spcPts val="0"/>
              </a:spcBef>
            </a:pPr>
            <a:endParaRPr lang="en-US" sz="2200" b="0" dirty="0"/>
          </a:p>
          <a:p>
            <a:pPr marL="295275" indent="-295275">
              <a:lnSpc>
                <a:spcPct val="100000"/>
              </a:lnSpc>
              <a:spcBef>
                <a:spcPts val="0"/>
              </a:spcBef>
              <a:buFont typeface="Arial" panose="020B0604020202020204" pitchFamily="34" charset="0"/>
              <a:buChar char="•"/>
            </a:pPr>
            <a:r>
              <a:rPr lang="en-US" sz="2200" b="0" dirty="0"/>
              <a:t>gender</a:t>
            </a:r>
          </a:p>
          <a:p>
            <a:pPr marL="295275" indent="-295275">
              <a:lnSpc>
                <a:spcPct val="100000"/>
              </a:lnSpc>
              <a:spcBef>
                <a:spcPts val="0"/>
              </a:spcBef>
              <a:buFont typeface="Arial" panose="020B0604020202020204" pitchFamily="34" charset="0"/>
              <a:buChar char="•"/>
            </a:pPr>
            <a:r>
              <a:rPr lang="en-US" sz="2200" b="0" dirty="0"/>
              <a:t>language</a:t>
            </a:r>
          </a:p>
          <a:p>
            <a:pPr marL="295275" indent="-295275">
              <a:lnSpc>
                <a:spcPct val="100000"/>
              </a:lnSpc>
              <a:spcBef>
                <a:spcPts val="0"/>
              </a:spcBef>
              <a:buFont typeface="Arial" panose="020B0604020202020204" pitchFamily="34" charset="0"/>
              <a:buChar char="•"/>
            </a:pPr>
            <a:r>
              <a:rPr lang="en-US" sz="2200" b="0" dirty="0"/>
              <a:t>sexual orientation</a:t>
            </a:r>
          </a:p>
          <a:p>
            <a:pPr marL="295275" indent="-295275">
              <a:lnSpc>
                <a:spcPct val="100000"/>
              </a:lnSpc>
              <a:spcBef>
                <a:spcPts val="0"/>
              </a:spcBef>
              <a:buFont typeface="Arial" panose="020B0604020202020204" pitchFamily="34" charset="0"/>
              <a:buChar char="•"/>
            </a:pPr>
            <a:r>
              <a:rPr lang="en-US" sz="2200" b="0" dirty="0"/>
              <a:t>ability</a:t>
            </a:r>
          </a:p>
          <a:p>
            <a:pPr marL="295275" indent="-295275">
              <a:lnSpc>
                <a:spcPct val="100000"/>
              </a:lnSpc>
              <a:spcBef>
                <a:spcPts val="0"/>
              </a:spcBef>
              <a:buFont typeface="Arial" panose="020B0604020202020204" pitchFamily="34" charset="0"/>
              <a:buChar char="•"/>
            </a:pPr>
            <a:endParaRPr lang="en-US" sz="2200" b="0" dirty="0"/>
          </a:p>
          <a:p>
            <a:endParaRPr lang="en-US" sz="2200" dirty="0"/>
          </a:p>
        </p:txBody>
      </p:sp>
      <p:pic>
        <p:nvPicPr>
          <p:cNvPr id="15" name="Picture 14">
            <a:extLst>
              <a:ext uri="{FF2B5EF4-FFF2-40B4-BE49-F238E27FC236}">
                <a16:creationId xmlns:a16="http://schemas.microsoft.com/office/drawing/2014/main" id="{32CEC731-4D44-724A-814E-883EB608AA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10338" y="2354203"/>
            <a:ext cx="2124846" cy="2397554"/>
          </a:xfrm>
          <a:prstGeom prst="rect">
            <a:avLst/>
          </a:prstGeom>
        </p:spPr>
      </p:pic>
      <p:sp>
        <p:nvSpPr>
          <p:cNvPr id="11" name="Content Placeholder 10">
            <a:extLst>
              <a:ext uri="{FF2B5EF4-FFF2-40B4-BE49-F238E27FC236}">
                <a16:creationId xmlns:a16="http://schemas.microsoft.com/office/drawing/2014/main" id="{EB563FA6-820B-D14F-B3F5-20C0B3F25DA0}"/>
              </a:ext>
            </a:extLst>
          </p:cNvPr>
          <p:cNvSpPr>
            <a:spLocks noGrp="1"/>
          </p:cNvSpPr>
          <p:nvPr>
            <p:ph idx="15"/>
          </p:nvPr>
        </p:nvSpPr>
        <p:spPr>
          <a:xfrm>
            <a:off x="6111738" y="1471429"/>
            <a:ext cx="2630932" cy="2913320"/>
          </a:xfrm>
        </p:spPr>
        <p:txBody>
          <a:bodyPr/>
          <a:lstStyle/>
          <a:p>
            <a:pPr algn="ctr">
              <a:lnSpc>
                <a:spcPct val="100000"/>
              </a:lnSpc>
              <a:spcBef>
                <a:spcPts val="0"/>
              </a:spcBef>
            </a:pPr>
            <a:r>
              <a:rPr lang="en-US" sz="2200" dirty="0"/>
              <a:t>Culture</a:t>
            </a:r>
            <a:r>
              <a:rPr lang="en-US" sz="2200" b="0" dirty="0"/>
              <a:t> transcends practices such as cuisines, art, music, and celebrations to include </a:t>
            </a:r>
            <a:r>
              <a:rPr lang="en-US" sz="2200" i="1" dirty="0"/>
              <a:t>ways of thinking, values, and forms of expression</a:t>
            </a:r>
            <a:r>
              <a:rPr lang="en-US" sz="2200" b="0" dirty="0"/>
              <a:t>. </a:t>
            </a:r>
          </a:p>
        </p:txBody>
      </p:sp>
      <p:sp>
        <p:nvSpPr>
          <p:cNvPr id="3" name="Slide Number Placeholder 2">
            <a:extLst>
              <a:ext uri="{FF2B5EF4-FFF2-40B4-BE49-F238E27FC236}">
                <a16:creationId xmlns:a16="http://schemas.microsoft.com/office/drawing/2014/main" id="{82519D92-037E-B841-9AA8-88C48972701A}"/>
              </a:ext>
            </a:extLst>
          </p:cNvPr>
          <p:cNvSpPr>
            <a:spLocks noGrp="1"/>
          </p:cNvSpPr>
          <p:nvPr>
            <p:ph type="sldNum" sz="quarter" idx="4"/>
          </p:nvPr>
        </p:nvSpPr>
        <p:spPr/>
        <p:txBody>
          <a:bodyPr/>
          <a:lstStyle/>
          <a:p>
            <a:fld id="{B0462FEB-C181-8347-9EC4-DEDFCFCD9AD1}" type="slidenum">
              <a:rPr lang="en-US" smtClean="0"/>
              <a:pPr/>
              <a:t>15</a:t>
            </a:fld>
            <a:endParaRPr lang="en-US" dirty="0"/>
          </a:p>
        </p:txBody>
      </p:sp>
    </p:spTree>
    <p:extLst>
      <p:ext uri="{BB962C8B-B14F-4D97-AF65-F5344CB8AC3E}">
        <p14:creationId xmlns:p14="http://schemas.microsoft.com/office/powerpoint/2010/main" val="1987210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1F38DA9C-865A-8F49-841A-506604123442}"/>
              </a:ext>
            </a:extLst>
          </p:cNvPr>
          <p:cNvSpPr>
            <a:spLocks noGrp="1"/>
          </p:cNvSpPr>
          <p:nvPr>
            <p:ph type="title"/>
          </p:nvPr>
        </p:nvSpPr>
        <p:spPr>
          <a:xfrm>
            <a:off x="378364" y="96826"/>
            <a:ext cx="7913901" cy="994129"/>
          </a:xfrm>
        </p:spPr>
        <p:txBody>
          <a:bodyPr/>
          <a:lstStyle/>
          <a:p>
            <a:r>
              <a:rPr lang="en-US" sz="3400" dirty="0">
                <a:latin typeface="+mj-lt"/>
                <a:cs typeface="Calibri" panose="020F0502020204030204" pitchFamily="34" charset="0"/>
              </a:rPr>
              <a:t>Culture in School Communities</a:t>
            </a:r>
            <a:endParaRPr lang="en-US" sz="3400" dirty="0">
              <a:latin typeface="+mj-lt"/>
            </a:endParaRPr>
          </a:p>
        </p:txBody>
      </p:sp>
      <p:sp>
        <p:nvSpPr>
          <p:cNvPr id="8" name="Content Placeholder 2">
            <a:extLst>
              <a:ext uri="{FF2B5EF4-FFF2-40B4-BE49-F238E27FC236}">
                <a16:creationId xmlns:a16="http://schemas.microsoft.com/office/drawing/2014/main" id="{46EE5457-C795-404F-8F88-81A9723C924C}"/>
              </a:ext>
            </a:extLst>
          </p:cNvPr>
          <p:cNvSpPr txBox="1">
            <a:spLocks/>
          </p:cNvSpPr>
          <p:nvPr/>
        </p:nvSpPr>
        <p:spPr>
          <a:xfrm>
            <a:off x="378366" y="1612359"/>
            <a:ext cx="4927560" cy="2988216"/>
          </a:xfrm>
          <a:prstGeom prst="rect">
            <a:avLst/>
          </a:prstGeom>
        </p:spPr>
        <p:txBody>
          <a:bodyPr>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2400" b="0" dirty="0"/>
              <a:t>The school community is representative of many cultures, and culture </a:t>
            </a:r>
            <a:r>
              <a:rPr lang="en-US" sz="2400" dirty="0"/>
              <a:t>influences</a:t>
            </a:r>
            <a:r>
              <a:rPr lang="en-US" sz="2400" b="0" dirty="0"/>
              <a:t> how students experience schools.</a:t>
            </a:r>
          </a:p>
          <a:p>
            <a:pPr>
              <a:lnSpc>
                <a:spcPct val="100000"/>
              </a:lnSpc>
              <a:spcBef>
                <a:spcPts val="400"/>
              </a:spcBef>
            </a:pPr>
            <a:endParaRPr lang="en-US" sz="2000" b="0" dirty="0"/>
          </a:p>
          <a:p>
            <a:pPr algn="ctr">
              <a:lnSpc>
                <a:spcPct val="100000"/>
              </a:lnSpc>
              <a:spcBef>
                <a:spcPts val="400"/>
              </a:spcBef>
            </a:pPr>
            <a:r>
              <a:rPr lang="en-US" sz="2000" b="0" i="1" dirty="0"/>
              <a:t>Reflect on this statement with a partner.</a:t>
            </a:r>
          </a:p>
        </p:txBody>
      </p:sp>
      <p:pic>
        <p:nvPicPr>
          <p:cNvPr id="10" name="Content Placeholder 5">
            <a:extLst>
              <a:ext uri="{FF2B5EF4-FFF2-40B4-BE49-F238E27FC236}">
                <a16:creationId xmlns:a16="http://schemas.microsoft.com/office/drawing/2014/main" id="{27C13020-A2D0-AE40-9A4C-9A4310D1465A}"/>
              </a:ext>
              <a:ext uri="{C183D7F6-B498-43B3-948B-1728B52AA6E4}">
                <adec:decorative xmlns:adec="http://schemas.microsoft.com/office/drawing/2017/decorative" val="1"/>
              </a:ext>
            </a:extLst>
          </p:cNvPr>
          <p:cNvPicPr>
            <a:picLocks noChangeAspect="1"/>
          </p:cNvPicPr>
          <p:nvPr/>
        </p:nvPicPr>
        <p:blipFill rotWithShape="1">
          <a:blip r:embed="rId3"/>
          <a:srcRect l="7886" t="6160" r="3275" b="4850"/>
          <a:stretch/>
        </p:blipFill>
        <p:spPr>
          <a:xfrm>
            <a:off x="5774832" y="1695972"/>
            <a:ext cx="2622894" cy="1751555"/>
          </a:xfrm>
          <a:prstGeom prst="rect">
            <a:avLst/>
          </a:prstGeom>
          <a:ln w="19050">
            <a:solidFill>
              <a:schemeClr val="tx2">
                <a:lumMod val="50000"/>
              </a:schemeClr>
            </a:solidFill>
          </a:ln>
        </p:spPr>
      </p:pic>
      <p:sp>
        <p:nvSpPr>
          <p:cNvPr id="4" name="Slide Number Placeholder 3">
            <a:extLst>
              <a:ext uri="{FF2B5EF4-FFF2-40B4-BE49-F238E27FC236}">
                <a16:creationId xmlns:a16="http://schemas.microsoft.com/office/drawing/2014/main" id="{1CAD47B6-2955-414E-AC6E-506430DB6C89}"/>
              </a:ext>
            </a:extLst>
          </p:cNvPr>
          <p:cNvSpPr>
            <a:spLocks noGrp="1"/>
          </p:cNvSpPr>
          <p:nvPr>
            <p:ph type="sldNum" sz="quarter" idx="4"/>
          </p:nvPr>
        </p:nvSpPr>
        <p:spPr/>
        <p:txBody>
          <a:bodyPr/>
          <a:lstStyle/>
          <a:p>
            <a:fld id="{B0462FEB-C181-8347-9EC4-DEDFCFCD9AD1}" type="slidenum">
              <a:rPr lang="en-US" smtClean="0"/>
              <a:pPr/>
              <a:t>16</a:t>
            </a:fld>
            <a:endParaRPr lang="en-US" dirty="0"/>
          </a:p>
        </p:txBody>
      </p:sp>
    </p:spTree>
    <p:extLst>
      <p:ext uri="{BB962C8B-B14F-4D97-AF65-F5344CB8AC3E}">
        <p14:creationId xmlns:p14="http://schemas.microsoft.com/office/powerpoint/2010/main" val="4282773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56264F-2B98-334D-B7D3-CB71E7DACE2D}"/>
              </a:ext>
            </a:extLst>
          </p:cNvPr>
          <p:cNvSpPr>
            <a:spLocks noGrp="1"/>
          </p:cNvSpPr>
          <p:nvPr>
            <p:ph type="title"/>
          </p:nvPr>
        </p:nvSpPr>
        <p:spPr>
          <a:xfrm>
            <a:off x="378365" y="96826"/>
            <a:ext cx="8460835" cy="994129"/>
          </a:xfrm>
        </p:spPr>
        <p:txBody>
          <a:bodyPr/>
          <a:lstStyle/>
          <a:p>
            <a:r>
              <a:rPr lang="en-US" sz="2400" b="0" i="1" dirty="0"/>
              <a:t>Our students’ cultures can be </a:t>
            </a:r>
            <a:r>
              <a:rPr lang="en-US" sz="2400" i="1" dirty="0"/>
              <a:t>positioned as strengths</a:t>
            </a:r>
            <a:r>
              <a:rPr lang="en-US" sz="2400" b="0" i="1" dirty="0"/>
              <a:t> </a:t>
            </a:r>
            <a:br>
              <a:rPr lang="en-US" sz="2400" b="0" i="1" dirty="0"/>
            </a:br>
            <a:r>
              <a:rPr lang="en-US" sz="2400" b="0" i="1" dirty="0"/>
              <a:t>and as the foundation of </a:t>
            </a:r>
            <a:r>
              <a:rPr lang="en-US" sz="2400" i="1" dirty="0"/>
              <a:t>empowering</a:t>
            </a:r>
            <a:r>
              <a:rPr lang="en-US" sz="2400" b="0" i="1" dirty="0"/>
              <a:t>, </a:t>
            </a:r>
            <a:r>
              <a:rPr lang="en-US" sz="2400" i="1" dirty="0"/>
              <a:t>rigorous</a:t>
            </a:r>
            <a:r>
              <a:rPr lang="en-US" sz="2400" b="0" i="1" dirty="0"/>
              <a:t>, and </a:t>
            </a:r>
            <a:r>
              <a:rPr lang="en-US" sz="2400" i="1" dirty="0"/>
              <a:t>innovative learning</a:t>
            </a:r>
            <a:r>
              <a:rPr lang="en-US" sz="2400" b="0" i="1" dirty="0"/>
              <a:t>. </a:t>
            </a:r>
            <a:endParaRPr lang="en-US" sz="2400" i="1" dirty="0"/>
          </a:p>
        </p:txBody>
      </p:sp>
      <p:pic>
        <p:nvPicPr>
          <p:cNvPr id="2" name="Picture 1">
            <a:extLst>
              <a:ext uri="{FF2B5EF4-FFF2-40B4-BE49-F238E27FC236}">
                <a16:creationId xmlns:a16="http://schemas.microsoft.com/office/drawing/2014/main" id="{5A4F3347-2497-EA44-BBEF-7353552F7FF7}"/>
              </a:ext>
              <a:ext uri="{C183D7F6-B498-43B3-948B-1728B52AA6E4}">
                <adec:decorative xmlns:adec="http://schemas.microsoft.com/office/drawing/2017/decorative" val="1"/>
              </a:ext>
            </a:extLst>
          </p:cNvPr>
          <p:cNvPicPr>
            <a:picLocks noChangeAspect="1"/>
          </p:cNvPicPr>
          <p:nvPr/>
        </p:nvPicPr>
        <p:blipFill rotWithShape="1">
          <a:blip r:embed="rId3"/>
          <a:srcRect l="12659" r="12657" b="-3"/>
          <a:stretch/>
        </p:blipFill>
        <p:spPr>
          <a:xfrm>
            <a:off x="378366" y="1371932"/>
            <a:ext cx="4691272" cy="2937601"/>
          </a:xfrm>
          <a:prstGeom prst="rect">
            <a:avLst/>
          </a:prstGeom>
          <a:noFill/>
          <a:ln w="19050">
            <a:solidFill>
              <a:schemeClr val="tx1">
                <a:lumMod val="50000"/>
              </a:schemeClr>
            </a:solidFill>
          </a:ln>
        </p:spPr>
      </p:pic>
      <p:sp>
        <p:nvSpPr>
          <p:cNvPr id="9" name="Content Placeholder 8">
            <a:extLst>
              <a:ext uri="{FF2B5EF4-FFF2-40B4-BE49-F238E27FC236}">
                <a16:creationId xmlns:a16="http://schemas.microsoft.com/office/drawing/2014/main" id="{A2E549A7-2C47-BD4C-B807-E687C64705A9}"/>
              </a:ext>
            </a:extLst>
          </p:cNvPr>
          <p:cNvSpPr>
            <a:spLocks noGrp="1"/>
          </p:cNvSpPr>
          <p:nvPr>
            <p:ph idx="10"/>
          </p:nvPr>
        </p:nvSpPr>
        <p:spPr>
          <a:xfrm>
            <a:off x="5218788" y="1371932"/>
            <a:ext cx="3247480" cy="2937602"/>
          </a:xfrm>
        </p:spPr>
        <p:txBody>
          <a:bodyPr>
            <a:normAutofit/>
          </a:bodyPr>
          <a:lstStyle/>
          <a:p>
            <a:pPr algn="ctr">
              <a:lnSpc>
                <a:spcPct val="100000"/>
              </a:lnSpc>
            </a:pPr>
            <a:r>
              <a:rPr lang="en-US" sz="2400" b="0" dirty="0"/>
              <a:t>Representing students’ cultures and making learning meaningful supports the students’ sense of belonging, motivation, success, and achievement. </a:t>
            </a:r>
          </a:p>
        </p:txBody>
      </p:sp>
      <p:sp>
        <p:nvSpPr>
          <p:cNvPr id="4" name="Slide Number Placeholder 3">
            <a:extLst>
              <a:ext uri="{FF2B5EF4-FFF2-40B4-BE49-F238E27FC236}">
                <a16:creationId xmlns:a16="http://schemas.microsoft.com/office/drawing/2014/main" id="{1CAD47B6-2955-414E-AC6E-506430DB6C89}"/>
              </a:ext>
            </a:extLst>
          </p:cNvPr>
          <p:cNvSpPr>
            <a:spLocks noGrp="1"/>
          </p:cNvSpPr>
          <p:nvPr>
            <p:ph type="sldNum" sz="quarter" idx="4"/>
          </p:nvPr>
        </p:nvSpPr>
        <p:spPr>
          <a:xfrm>
            <a:off x="8292266" y="4798649"/>
            <a:ext cx="450404" cy="185658"/>
          </a:xfrm>
        </p:spPr>
        <p:txBody>
          <a:bodyPr vert="horz" lIns="0" tIns="0" rIns="0" bIns="0" rtlCol="0" anchor="b">
            <a:normAutofit/>
          </a:bodyPr>
          <a:lstStyle/>
          <a:p>
            <a:fld id="{B0462FEB-C181-8347-9EC4-DEDFCFCD9AD1}" type="slidenum">
              <a:rPr lang="en-US" smtClean="0"/>
              <a:pPr/>
              <a:t>17</a:t>
            </a:fld>
            <a:endParaRPr lang="en-US" dirty="0"/>
          </a:p>
        </p:txBody>
      </p:sp>
    </p:spTree>
    <p:extLst>
      <p:ext uri="{BB962C8B-B14F-4D97-AF65-F5344CB8AC3E}">
        <p14:creationId xmlns:p14="http://schemas.microsoft.com/office/powerpoint/2010/main" val="914952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5DC76786-BC58-F04C-8C00-A32CE313E92D}"/>
              </a:ext>
            </a:extLst>
          </p:cNvPr>
          <p:cNvSpPr>
            <a:spLocks noGrp="1"/>
          </p:cNvSpPr>
          <p:nvPr>
            <p:ph type="title"/>
          </p:nvPr>
        </p:nvSpPr>
        <p:spPr>
          <a:xfrm>
            <a:off x="378364" y="96826"/>
            <a:ext cx="7913901" cy="994129"/>
          </a:xfrm>
        </p:spPr>
        <p:txBody>
          <a:bodyPr/>
          <a:lstStyle/>
          <a:p>
            <a:r>
              <a:rPr lang="en-US" sz="3400" dirty="0">
                <a:latin typeface="+mj-lt"/>
                <a:cs typeface="Calibri" panose="020F0502020204030204" pitchFamily="34" charset="0"/>
              </a:rPr>
              <a:t>Culturally Responsive-Sustaining Education in Practice</a:t>
            </a:r>
            <a:endParaRPr lang="en-US" sz="3400" dirty="0">
              <a:latin typeface="+mj-lt"/>
            </a:endParaRPr>
          </a:p>
        </p:txBody>
      </p:sp>
      <p:sp>
        <p:nvSpPr>
          <p:cNvPr id="8" name="Content Placeholder 2">
            <a:extLst>
              <a:ext uri="{FF2B5EF4-FFF2-40B4-BE49-F238E27FC236}">
                <a16:creationId xmlns:a16="http://schemas.microsoft.com/office/drawing/2014/main" id="{46EE5457-C795-404F-8F88-81A9723C924C}"/>
              </a:ext>
            </a:extLst>
          </p:cNvPr>
          <p:cNvSpPr txBox="1">
            <a:spLocks/>
          </p:cNvSpPr>
          <p:nvPr/>
        </p:nvSpPr>
        <p:spPr>
          <a:xfrm>
            <a:off x="378366" y="1656678"/>
            <a:ext cx="4395515" cy="2467197"/>
          </a:xfrm>
          <a:prstGeom prst="rect">
            <a:avLst/>
          </a:prstGeom>
        </p:spPr>
        <p:txBody>
          <a:bodyPr>
            <a:norm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10000"/>
              </a:lnSpc>
              <a:spcBef>
                <a:spcPts val="600"/>
              </a:spcBef>
            </a:pPr>
            <a:r>
              <a:rPr lang="en-US" sz="2400" b="0" dirty="0"/>
              <a:t>Culturally responsive-sustaining education </a:t>
            </a:r>
            <a:br>
              <a:rPr lang="en-US" sz="2400" b="0" dirty="0"/>
            </a:br>
            <a:r>
              <a:rPr lang="en-US" sz="2400" b="0" dirty="0"/>
              <a:t>is about teaching </a:t>
            </a:r>
            <a:br>
              <a:rPr lang="en-US" sz="2400" b="0" dirty="0"/>
            </a:br>
            <a:r>
              <a:rPr lang="en-US" sz="2400" i="1" dirty="0"/>
              <a:t>each and every student </a:t>
            </a:r>
            <a:br>
              <a:rPr lang="en-US" sz="2400" i="1" dirty="0"/>
            </a:br>
            <a:r>
              <a:rPr lang="en-US" sz="2400" b="0" dirty="0"/>
              <a:t>in front of you</a:t>
            </a:r>
            <a:r>
              <a:rPr lang="en-US" sz="2400" i="1" dirty="0"/>
              <a:t>. </a:t>
            </a:r>
          </a:p>
        </p:txBody>
      </p:sp>
      <p:pic>
        <p:nvPicPr>
          <p:cNvPr id="6" name="Content Placeholder 2">
            <a:extLst>
              <a:ext uri="{FF2B5EF4-FFF2-40B4-BE49-F238E27FC236}">
                <a16:creationId xmlns:a16="http://schemas.microsoft.com/office/drawing/2014/main" id="{A92A0EB2-ACD0-F44B-B98B-AEBABC40A51B}"/>
              </a:ext>
              <a:ext uri="{C183D7F6-B498-43B3-948B-1728B52AA6E4}">
                <adec:decorative xmlns:adec="http://schemas.microsoft.com/office/drawing/2017/decorative" val="1"/>
              </a:ext>
            </a:extLst>
          </p:cNvPr>
          <p:cNvPicPr>
            <a:picLocks noChangeAspect="1"/>
          </p:cNvPicPr>
          <p:nvPr/>
        </p:nvPicPr>
        <p:blipFill rotWithShape="1">
          <a:blip r:embed="rId3"/>
          <a:srcRect l="2503" r="29260" b="17479"/>
          <a:stretch/>
        </p:blipFill>
        <p:spPr>
          <a:xfrm>
            <a:off x="5329238" y="1371932"/>
            <a:ext cx="3413432" cy="2751943"/>
          </a:xfrm>
          <a:prstGeom prst="rect">
            <a:avLst/>
          </a:prstGeom>
          <a:ln w="19050">
            <a:solidFill>
              <a:schemeClr val="bg2">
                <a:lumMod val="10000"/>
              </a:schemeClr>
            </a:solidFill>
          </a:ln>
        </p:spPr>
      </p:pic>
      <p:sp>
        <p:nvSpPr>
          <p:cNvPr id="4" name="Slide Number Placeholder 3">
            <a:extLst>
              <a:ext uri="{FF2B5EF4-FFF2-40B4-BE49-F238E27FC236}">
                <a16:creationId xmlns:a16="http://schemas.microsoft.com/office/drawing/2014/main" id="{1CAD47B6-2955-414E-AC6E-506430DB6C89}"/>
              </a:ext>
            </a:extLst>
          </p:cNvPr>
          <p:cNvSpPr>
            <a:spLocks noGrp="1"/>
          </p:cNvSpPr>
          <p:nvPr>
            <p:ph type="sldNum" sz="quarter" idx="4"/>
          </p:nvPr>
        </p:nvSpPr>
        <p:spPr/>
        <p:txBody>
          <a:bodyPr/>
          <a:lstStyle/>
          <a:p>
            <a:fld id="{B0462FEB-C181-8347-9EC4-DEDFCFCD9AD1}" type="slidenum">
              <a:rPr lang="en-US" smtClean="0"/>
              <a:pPr/>
              <a:t>18</a:t>
            </a:fld>
            <a:endParaRPr lang="en-US" dirty="0"/>
          </a:p>
        </p:txBody>
      </p:sp>
    </p:spTree>
    <p:extLst>
      <p:ext uri="{BB962C8B-B14F-4D97-AF65-F5344CB8AC3E}">
        <p14:creationId xmlns:p14="http://schemas.microsoft.com/office/powerpoint/2010/main" val="3231415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8B0D04-4B0E-485A-BD4E-68B2CA8B5527}"/>
              </a:ext>
            </a:extLst>
          </p:cNvPr>
          <p:cNvSpPr>
            <a:spLocks noGrp="1"/>
          </p:cNvSpPr>
          <p:nvPr>
            <p:ph type="title"/>
          </p:nvPr>
        </p:nvSpPr>
        <p:spPr>
          <a:xfrm>
            <a:off x="395785" y="219892"/>
            <a:ext cx="7622887" cy="770020"/>
          </a:xfrm>
        </p:spPr>
        <p:txBody>
          <a:bodyPr/>
          <a:lstStyle/>
          <a:p>
            <a:r>
              <a:rPr lang="en-US" dirty="0"/>
              <a:t>Culturally Responsive-Sustaining Education Framework</a:t>
            </a:r>
          </a:p>
        </p:txBody>
      </p:sp>
      <p:sp>
        <p:nvSpPr>
          <p:cNvPr id="6" name="Content Placeholder 19">
            <a:extLst>
              <a:ext uri="{FF2B5EF4-FFF2-40B4-BE49-F238E27FC236}">
                <a16:creationId xmlns:a16="http://schemas.microsoft.com/office/drawing/2014/main" id="{4798CEC2-140B-2348-B1F9-8A93872CB629}"/>
              </a:ext>
            </a:extLst>
          </p:cNvPr>
          <p:cNvSpPr txBox="1">
            <a:spLocks/>
          </p:cNvSpPr>
          <p:nvPr/>
        </p:nvSpPr>
        <p:spPr>
          <a:xfrm>
            <a:off x="518616" y="1515159"/>
            <a:ext cx="5168200" cy="2838478"/>
          </a:xfrm>
          <a:prstGeom prst="rect">
            <a:avLst/>
          </a:prstGeo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Bef>
                <a:spcPts val="1200"/>
              </a:spcBef>
              <a:buFont typeface="Arial" panose="020B0604020202020204" pitchFamily="34" charset="0"/>
              <a:buChar char="•"/>
            </a:pPr>
            <a:r>
              <a:rPr lang="en-US" sz="2400" b="0" dirty="0"/>
              <a:t>Supports your continued </a:t>
            </a:r>
            <a:r>
              <a:rPr lang="en-US" sz="2400" dirty="0"/>
              <a:t>implementation of effective and equitable policies and practices </a:t>
            </a:r>
          </a:p>
          <a:p>
            <a:pPr marL="342900" indent="-342900">
              <a:spcBef>
                <a:spcPts val="1200"/>
              </a:spcBef>
              <a:buFont typeface="Arial" panose="020B0604020202020204" pitchFamily="34" charset="0"/>
              <a:buChar char="•"/>
            </a:pPr>
            <a:r>
              <a:rPr lang="en-US" sz="2400" b="0" dirty="0"/>
              <a:t>Focuses on </a:t>
            </a:r>
            <a:r>
              <a:rPr lang="en-US" sz="2400" dirty="0"/>
              <a:t>establishing learning environments </a:t>
            </a:r>
            <a:r>
              <a:rPr lang="en-US" sz="2400" b="0" dirty="0"/>
              <a:t>that support all students and their learning</a:t>
            </a:r>
          </a:p>
        </p:txBody>
      </p:sp>
      <p:pic>
        <p:nvPicPr>
          <p:cNvPr id="2" name="Picture 1" descr="A screenshot of the cover of the New York Culturally-Sustaining Education Framework">
            <a:extLst>
              <a:ext uri="{FF2B5EF4-FFF2-40B4-BE49-F238E27FC236}">
                <a16:creationId xmlns:a16="http://schemas.microsoft.com/office/drawing/2014/main" id="{42521689-EA08-0648-BB32-E02CF4D7D4D2}"/>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970170" y="1330713"/>
            <a:ext cx="2547298" cy="3256546"/>
          </a:xfrm>
          <a:prstGeom prst="rect">
            <a:avLst/>
          </a:prstGeom>
          <a:ln w="19050">
            <a:solidFill>
              <a:schemeClr val="bg2">
                <a:lumMod val="10000"/>
              </a:schemeClr>
            </a:solidFill>
          </a:ln>
        </p:spPr>
      </p:pic>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19</a:t>
            </a:fld>
            <a:endParaRPr lang="en-US" dirty="0"/>
          </a:p>
        </p:txBody>
      </p:sp>
    </p:spTree>
    <p:extLst>
      <p:ext uri="{BB962C8B-B14F-4D97-AF65-F5344CB8AC3E}">
        <p14:creationId xmlns:p14="http://schemas.microsoft.com/office/powerpoint/2010/main" val="3311367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3BE8A7F-211E-4633-A15E-4A2B646E4B15}"/>
              </a:ext>
            </a:extLst>
          </p:cNvPr>
          <p:cNvSpPr>
            <a:spLocks noGrp="1"/>
          </p:cNvSpPr>
          <p:nvPr>
            <p:ph type="title"/>
          </p:nvPr>
        </p:nvSpPr>
        <p:spPr>
          <a:xfrm>
            <a:off x="463747" y="239746"/>
            <a:ext cx="7482021" cy="770020"/>
          </a:xfrm>
        </p:spPr>
        <p:txBody>
          <a:bodyPr/>
          <a:lstStyle/>
          <a:p>
            <a:r>
              <a:rPr lang="en-US" dirty="0"/>
              <a:t>Introductions</a:t>
            </a:r>
          </a:p>
        </p:txBody>
      </p:sp>
      <p:sp>
        <p:nvSpPr>
          <p:cNvPr id="6" name="Rectangle 5">
            <a:extLst>
              <a:ext uri="{FF2B5EF4-FFF2-40B4-BE49-F238E27FC236}">
                <a16:creationId xmlns:a16="http://schemas.microsoft.com/office/drawing/2014/main" id="{3E39C531-5F6B-E340-BF42-5B9D771F29D4}"/>
              </a:ext>
              <a:ext uri="{C183D7F6-B498-43B3-948B-1728B52AA6E4}">
                <adec:decorative xmlns:adec="http://schemas.microsoft.com/office/drawing/2017/decorative" val="1"/>
              </a:ext>
            </a:extLst>
          </p:cNvPr>
          <p:cNvSpPr/>
          <p:nvPr/>
        </p:nvSpPr>
        <p:spPr>
          <a:xfrm>
            <a:off x="1805911" y="1487149"/>
            <a:ext cx="1913641" cy="166865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C64ED843-94B2-D444-B0C9-721FA9CD0A0C}"/>
              </a:ext>
            </a:extLst>
          </p:cNvPr>
          <p:cNvSpPr txBox="1"/>
          <p:nvPr/>
        </p:nvSpPr>
        <p:spPr>
          <a:xfrm>
            <a:off x="1855723" y="3234928"/>
            <a:ext cx="2716277" cy="1200329"/>
          </a:xfrm>
          <a:prstGeom prst="rect">
            <a:avLst/>
          </a:prstGeom>
          <a:noFill/>
        </p:spPr>
        <p:txBody>
          <a:bodyPr wrap="square" rtlCol="0">
            <a:spAutoFit/>
          </a:bodyPr>
          <a:lstStyle/>
          <a:p>
            <a:r>
              <a:rPr lang="en-US" sz="2400" dirty="0">
                <a:solidFill>
                  <a:schemeClr val="accent2"/>
                </a:solidFill>
              </a:rPr>
              <a:t>Name</a:t>
            </a:r>
          </a:p>
          <a:p>
            <a:r>
              <a:rPr lang="en-US" sz="2400" i="1" dirty="0">
                <a:solidFill>
                  <a:schemeClr val="accent2"/>
                </a:solidFill>
              </a:rPr>
              <a:t>Title</a:t>
            </a:r>
          </a:p>
          <a:p>
            <a:r>
              <a:rPr lang="en-US" sz="2400" i="1" dirty="0">
                <a:solidFill>
                  <a:schemeClr val="accent2"/>
                </a:solidFill>
              </a:rPr>
              <a:t>Organization</a:t>
            </a:r>
          </a:p>
        </p:txBody>
      </p:sp>
      <p:sp>
        <p:nvSpPr>
          <p:cNvPr id="8" name="Rectangle 7">
            <a:extLst>
              <a:ext uri="{FF2B5EF4-FFF2-40B4-BE49-F238E27FC236}">
                <a16:creationId xmlns:a16="http://schemas.microsoft.com/office/drawing/2014/main" id="{186AAB38-7BCD-9E42-9B39-0A92FE1C3BFA}"/>
              </a:ext>
              <a:ext uri="{C183D7F6-B498-43B3-948B-1728B52AA6E4}">
                <adec:decorative xmlns:adec="http://schemas.microsoft.com/office/drawing/2017/decorative" val="1"/>
              </a:ext>
            </a:extLst>
          </p:cNvPr>
          <p:cNvSpPr/>
          <p:nvPr/>
        </p:nvSpPr>
        <p:spPr>
          <a:xfrm>
            <a:off x="5270265" y="1487150"/>
            <a:ext cx="1913641" cy="166865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0EB050C4-A45C-8C49-88AD-FFBCB4466EA7}"/>
              </a:ext>
            </a:extLst>
          </p:cNvPr>
          <p:cNvSpPr txBox="1"/>
          <p:nvPr/>
        </p:nvSpPr>
        <p:spPr>
          <a:xfrm>
            <a:off x="5270265" y="3234928"/>
            <a:ext cx="2716277" cy="1200329"/>
          </a:xfrm>
          <a:prstGeom prst="rect">
            <a:avLst/>
          </a:prstGeom>
          <a:noFill/>
        </p:spPr>
        <p:txBody>
          <a:bodyPr wrap="square" rtlCol="0">
            <a:spAutoFit/>
          </a:bodyPr>
          <a:lstStyle/>
          <a:p>
            <a:r>
              <a:rPr lang="en-US" sz="2400" dirty="0">
                <a:solidFill>
                  <a:schemeClr val="accent2"/>
                </a:solidFill>
              </a:rPr>
              <a:t>Name</a:t>
            </a:r>
          </a:p>
          <a:p>
            <a:r>
              <a:rPr lang="en-US" sz="2400" i="1" dirty="0">
                <a:solidFill>
                  <a:schemeClr val="accent2"/>
                </a:solidFill>
              </a:rPr>
              <a:t>Title</a:t>
            </a:r>
          </a:p>
          <a:p>
            <a:r>
              <a:rPr lang="en-US" sz="2400" i="1" dirty="0">
                <a:solidFill>
                  <a:schemeClr val="accent2"/>
                </a:solidFill>
              </a:rPr>
              <a:t>Organization</a:t>
            </a:r>
          </a:p>
        </p:txBody>
      </p:sp>
      <p:sp>
        <p:nvSpPr>
          <p:cNvPr id="4" name="Slide Number Placeholder 3">
            <a:extLst>
              <a:ext uri="{FF2B5EF4-FFF2-40B4-BE49-F238E27FC236}">
                <a16:creationId xmlns:a16="http://schemas.microsoft.com/office/drawing/2014/main" id="{5D6FD62A-F7CC-C74A-8468-6D5952D4951E}"/>
              </a:ext>
            </a:extLst>
          </p:cNvPr>
          <p:cNvSpPr>
            <a:spLocks noGrp="1"/>
          </p:cNvSpPr>
          <p:nvPr>
            <p:ph type="sldNum" sz="quarter" idx="4"/>
          </p:nvPr>
        </p:nvSpPr>
        <p:spPr/>
        <p:txBody>
          <a:bodyPr/>
          <a:lstStyle/>
          <a:p>
            <a:fld id="{B0462FEB-C181-8347-9EC4-DEDFCFCD9AD1}" type="slidenum">
              <a:rPr lang="en-US" smtClean="0"/>
              <a:pPr/>
              <a:t>2</a:t>
            </a:fld>
            <a:endParaRPr lang="en-US" dirty="0"/>
          </a:p>
        </p:txBody>
      </p:sp>
    </p:spTree>
    <p:extLst>
      <p:ext uri="{BB962C8B-B14F-4D97-AF65-F5344CB8AC3E}">
        <p14:creationId xmlns:p14="http://schemas.microsoft.com/office/powerpoint/2010/main" val="3403364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A9C9D-0085-5F45-989E-9163652E8027}"/>
              </a:ext>
            </a:extLst>
          </p:cNvPr>
          <p:cNvSpPr>
            <a:spLocks noGrp="1"/>
          </p:cNvSpPr>
          <p:nvPr>
            <p:ph type="title"/>
          </p:nvPr>
        </p:nvSpPr>
        <p:spPr>
          <a:xfrm>
            <a:off x="378366" y="96826"/>
            <a:ext cx="5504668" cy="994129"/>
          </a:xfrm>
        </p:spPr>
        <p:txBody>
          <a:bodyPr/>
          <a:lstStyle/>
          <a:p>
            <a:r>
              <a:rPr lang="en-US" dirty="0"/>
              <a:t>Why: Learn more!</a:t>
            </a:r>
          </a:p>
        </p:txBody>
      </p:sp>
      <p:sp>
        <p:nvSpPr>
          <p:cNvPr id="9" name="Content Placeholder 1">
            <a:extLst>
              <a:ext uri="{FF2B5EF4-FFF2-40B4-BE49-F238E27FC236}">
                <a16:creationId xmlns:a16="http://schemas.microsoft.com/office/drawing/2014/main" id="{36C980CD-D131-FB4A-B1FD-AAD6D6DA7F22}"/>
              </a:ext>
            </a:extLst>
          </p:cNvPr>
          <p:cNvSpPr>
            <a:spLocks noGrp="1"/>
          </p:cNvSpPr>
          <p:nvPr>
            <p:ph idx="1"/>
          </p:nvPr>
        </p:nvSpPr>
        <p:spPr>
          <a:xfrm>
            <a:off x="378364" y="1339274"/>
            <a:ext cx="5490173" cy="3459375"/>
          </a:xfrm>
        </p:spPr>
        <p:txBody>
          <a:bodyPr/>
          <a:lstStyle/>
          <a:p>
            <a:r>
              <a:rPr lang="en-US" sz="2100" dirty="0">
                <a:solidFill>
                  <a:schemeClr val="tx1"/>
                </a:solidFill>
              </a:rPr>
              <a:t>The </a:t>
            </a:r>
            <a:r>
              <a:rPr lang="en-US" sz="2100" b="1" dirty="0">
                <a:solidFill>
                  <a:schemeClr val="tx1"/>
                </a:solidFill>
                <a:hlinkClick r:id="rId3"/>
              </a:rPr>
              <a:t>Framework Briefs</a:t>
            </a:r>
            <a:r>
              <a:rPr lang="en-US" sz="2100" dirty="0">
                <a:solidFill>
                  <a:schemeClr val="tx1"/>
                </a:solidFill>
              </a:rPr>
              <a:t> detail responses to:</a:t>
            </a:r>
          </a:p>
          <a:p>
            <a:pPr lvl="1"/>
            <a:r>
              <a:rPr lang="en-US" sz="1600" dirty="0">
                <a:solidFill>
                  <a:schemeClr val="tx1"/>
                </a:solidFill>
              </a:rPr>
              <a:t>What is culturally responsive-sustaining education? </a:t>
            </a:r>
          </a:p>
          <a:p>
            <a:pPr lvl="1"/>
            <a:r>
              <a:rPr lang="en-US" sz="1600" dirty="0">
                <a:solidFill>
                  <a:schemeClr val="tx1"/>
                </a:solidFill>
              </a:rPr>
              <a:t>What is the New York Culturally Responsive-Sustaining Education Framework? </a:t>
            </a:r>
          </a:p>
          <a:p>
            <a:pPr lvl="1"/>
            <a:r>
              <a:rPr lang="en-US" sz="1600" dirty="0">
                <a:solidFill>
                  <a:schemeClr val="tx1"/>
                </a:solidFill>
              </a:rPr>
              <a:t>What do students gain when culturally responsive-sustaining education guides our education system?</a:t>
            </a:r>
          </a:p>
          <a:p>
            <a:pPr lvl="1"/>
            <a:r>
              <a:rPr lang="en-US" sz="1600" dirty="0">
                <a:solidFill>
                  <a:schemeClr val="tx1"/>
                </a:solidFill>
              </a:rPr>
              <a:t>Why should schools focus on the cultures of their students?</a:t>
            </a:r>
          </a:p>
          <a:p>
            <a:pPr lvl="1"/>
            <a:r>
              <a:rPr lang="en-US" sz="1600" dirty="0">
                <a:solidFill>
                  <a:schemeClr val="tx1"/>
                </a:solidFill>
              </a:rPr>
              <a:t>How does implementing the New York Culturally Responsive-Sustaining Education Framework improve the school community as a whole?</a:t>
            </a:r>
          </a:p>
        </p:txBody>
      </p:sp>
      <p:pic>
        <p:nvPicPr>
          <p:cNvPr id="6" name="Picture 5" descr="A sreenshot of the New York Culturally-Sustaining Education Framework brief ">
            <a:extLst>
              <a:ext uri="{FF2B5EF4-FFF2-40B4-BE49-F238E27FC236}">
                <a16:creationId xmlns:a16="http://schemas.microsoft.com/office/drawing/2014/main" id="{9E7BB48E-A31A-A045-88A7-E630E36AB01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rot="738144">
            <a:off x="6345970" y="585513"/>
            <a:ext cx="2036010" cy="2693049"/>
          </a:xfrm>
          <a:prstGeom prst="rect">
            <a:avLst/>
          </a:prstGeom>
          <a:ln w="19050">
            <a:solidFill>
              <a:schemeClr val="tx1">
                <a:lumMod val="50000"/>
              </a:schemeClr>
            </a:solidFill>
          </a:ln>
        </p:spPr>
      </p:pic>
      <p:pic>
        <p:nvPicPr>
          <p:cNvPr id="7" name="Picture 6" descr="A sreenshot of the New York Culturally-Sustaining Education Framework brief ">
            <a:extLst>
              <a:ext uri="{FF2B5EF4-FFF2-40B4-BE49-F238E27FC236}">
                <a16:creationId xmlns:a16="http://schemas.microsoft.com/office/drawing/2014/main" id="{CF64F50D-BEB3-0D4C-B717-B5743BDFD779}"/>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067944" y="1825712"/>
            <a:ext cx="1986298" cy="2651067"/>
          </a:xfrm>
          <a:prstGeom prst="rect">
            <a:avLst/>
          </a:prstGeom>
          <a:ln w="19050">
            <a:solidFill>
              <a:schemeClr val="tx1">
                <a:lumMod val="50000"/>
              </a:schemeClr>
            </a:solidFill>
          </a:ln>
        </p:spPr>
      </p:pic>
      <p:sp>
        <p:nvSpPr>
          <p:cNvPr id="4" name="Slide Number Placeholder 3">
            <a:extLst>
              <a:ext uri="{FF2B5EF4-FFF2-40B4-BE49-F238E27FC236}">
                <a16:creationId xmlns:a16="http://schemas.microsoft.com/office/drawing/2014/main" id="{CAAB3575-039E-8B4C-9838-050881F88A56}"/>
              </a:ext>
            </a:extLst>
          </p:cNvPr>
          <p:cNvSpPr>
            <a:spLocks noGrp="1"/>
          </p:cNvSpPr>
          <p:nvPr>
            <p:ph type="sldNum" sz="quarter" idx="4"/>
          </p:nvPr>
        </p:nvSpPr>
        <p:spPr/>
        <p:txBody>
          <a:bodyPr/>
          <a:lstStyle/>
          <a:p>
            <a:fld id="{B0462FEB-C181-8347-9EC4-DEDFCFCD9AD1}" type="slidenum">
              <a:rPr lang="en-US" smtClean="0"/>
              <a:pPr/>
              <a:t>20</a:t>
            </a:fld>
            <a:endParaRPr lang="en-US" dirty="0"/>
          </a:p>
        </p:txBody>
      </p:sp>
    </p:spTree>
    <p:extLst>
      <p:ext uri="{BB962C8B-B14F-4D97-AF65-F5344CB8AC3E}">
        <p14:creationId xmlns:p14="http://schemas.microsoft.com/office/powerpoint/2010/main" val="875181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EF254-0EA5-4D96-A076-9C19D37B4B1F}"/>
              </a:ext>
            </a:extLst>
          </p:cNvPr>
          <p:cNvSpPr>
            <a:spLocks noGrp="1"/>
          </p:cNvSpPr>
          <p:nvPr>
            <p:ph type="ctrTitle"/>
          </p:nvPr>
        </p:nvSpPr>
        <p:spPr>
          <a:xfrm>
            <a:off x="520726" y="1703186"/>
            <a:ext cx="4770941" cy="2081736"/>
          </a:xfrm>
        </p:spPr>
        <p:txBody>
          <a:bodyPr/>
          <a:lstStyle/>
          <a:p>
            <a:r>
              <a:rPr lang="en-US" dirty="0"/>
              <a:t>Principles of the CR-S Education Framework and Strategies Specific to School and District Leaders</a:t>
            </a:r>
          </a:p>
        </p:txBody>
      </p:sp>
      <p:sp>
        <p:nvSpPr>
          <p:cNvPr id="3" name="Freeform 2">
            <a:extLst>
              <a:ext uri="{FF2B5EF4-FFF2-40B4-BE49-F238E27FC236}">
                <a16:creationId xmlns:a16="http://schemas.microsoft.com/office/drawing/2014/main" id="{E829ED6F-A019-2B4C-8C77-5EA15A87C2A4}"/>
              </a:ext>
            </a:extLst>
          </p:cNvPr>
          <p:cNvSpPr/>
          <p:nvPr/>
        </p:nvSpPr>
        <p:spPr>
          <a:xfrm>
            <a:off x="5359039" y="4229101"/>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What</a:t>
            </a:r>
          </a:p>
        </p:txBody>
      </p:sp>
    </p:spTree>
    <p:extLst>
      <p:ext uri="{BB962C8B-B14F-4D97-AF65-F5344CB8AC3E}">
        <p14:creationId xmlns:p14="http://schemas.microsoft.com/office/powerpoint/2010/main" val="1094253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8">
            <a:extLst>
              <a:ext uri="{FF2B5EF4-FFF2-40B4-BE49-F238E27FC236}">
                <a16:creationId xmlns:a16="http://schemas.microsoft.com/office/drawing/2014/main" id="{67E851DE-234D-9847-ADD8-7C5C6CB249D5}"/>
              </a:ext>
            </a:extLst>
          </p:cNvPr>
          <p:cNvSpPr>
            <a:spLocks noGrp="1"/>
          </p:cNvSpPr>
          <p:nvPr>
            <p:ph type="title"/>
          </p:nvPr>
        </p:nvSpPr>
        <p:spPr>
          <a:xfrm>
            <a:off x="442369" y="278228"/>
            <a:ext cx="8408071" cy="770020"/>
          </a:xfrm>
        </p:spPr>
        <p:txBody>
          <a:bodyPr/>
          <a:lstStyle/>
          <a:p>
            <a:r>
              <a:rPr lang="en-US" dirty="0"/>
              <a:t>Principles of CR-S Education Framework</a:t>
            </a:r>
          </a:p>
        </p:txBody>
      </p:sp>
      <p:pic>
        <p:nvPicPr>
          <p:cNvPr id="7" name="Picture 6" descr="Welcoming and affirmating environment, high expectations and rigorous instruction, inclusive curriculum and assessment, ongoing professional learning.">
            <a:extLst>
              <a:ext uri="{FF2B5EF4-FFF2-40B4-BE49-F238E27FC236}">
                <a16:creationId xmlns:a16="http://schemas.microsoft.com/office/drawing/2014/main" id="{B9C11CDD-76CE-154A-98D9-7FB3D23FC200}"/>
              </a:ext>
            </a:extLst>
          </p:cNvPr>
          <p:cNvPicPr>
            <a:picLocks noChangeAspect="1"/>
          </p:cNvPicPr>
          <p:nvPr/>
        </p:nvPicPr>
        <p:blipFill>
          <a:blip r:embed="rId3"/>
          <a:stretch>
            <a:fillRect/>
          </a:stretch>
        </p:blipFill>
        <p:spPr>
          <a:xfrm>
            <a:off x="329635" y="1719342"/>
            <a:ext cx="8408071" cy="2148500"/>
          </a:xfrm>
          <a:prstGeom prst="rect">
            <a:avLst/>
          </a:prstGeom>
        </p:spPr>
      </p:pic>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22</a:t>
            </a:fld>
            <a:endParaRPr lang="en-US" dirty="0"/>
          </a:p>
        </p:txBody>
      </p:sp>
    </p:spTree>
    <p:extLst>
      <p:ext uri="{BB962C8B-B14F-4D97-AF65-F5344CB8AC3E}">
        <p14:creationId xmlns:p14="http://schemas.microsoft.com/office/powerpoint/2010/main" val="525004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CA58AF43-A7EB-EE48-AD39-AF5DB4107658}"/>
              </a:ext>
            </a:extLst>
          </p:cNvPr>
          <p:cNvSpPr>
            <a:spLocks noGrp="1"/>
          </p:cNvSpPr>
          <p:nvPr>
            <p:ph type="title"/>
          </p:nvPr>
        </p:nvSpPr>
        <p:spPr>
          <a:xfrm>
            <a:off x="463061" y="274820"/>
            <a:ext cx="7829205" cy="770020"/>
          </a:xfrm>
        </p:spPr>
        <p:txBody>
          <a:bodyPr wrap="square" anchor="ctr">
            <a:normAutofit/>
          </a:bodyPr>
          <a:lstStyle/>
          <a:p>
            <a:r>
              <a:rPr lang="en-US" dirty="0"/>
              <a:t>Who is involved?</a:t>
            </a:r>
          </a:p>
        </p:txBody>
      </p:sp>
      <p:sp>
        <p:nvSpPr>
          <p:cNvPr id="7" name="Content Placeholder 6">
            <a:extLst>
              <a:ext uri="{FF2B5EF4-FFF2-40B4-BE49-F238E27FC236}">
                <a16:creationId xmlns:a16="http://schemas.microsoft.com/office/drawing/2014/main" id="{2DBE9C26-D21B-A24E-ABFC-9D659BA3C1C1}"/>
              </a:ext>
            </a:extLst>
          </p:cNvPr>
          <p:cNvSpPr>
            <a:spLocks noGrp="1"/>
          </p:cNvSpPr>
          <p:nvPr>
            <p:ph idx="1"/>
          </p:nvPr>
        </p:nvSpPr>
        <p:spPr>
          <a:xfrm>
            <a:off x="357112" y="1446028"/>
            <a:ext cx="5318155" cy="1021401"/>
          </a:xfrm>
        </p:spPr>
        <p:txBody>
          <a:bodyPr/>
          <a:lstStyle/>
          <a:p>
            <a:r>
              <a:rPr lang="en-US" i="1" dirty="0"/>
              <a:t>All stakeholders</a:t>
            </a:r>
            <a:r>
              <a:rPr lang="en-US" dirty="0"/>
              <a:t> </a:t>
            </a:r>
            <a:r>
              <a:rPr lang="en-US" b="0" dirty="0"/>
              <a:t>must work together to create the conditions under which our vision of education can flourish. </a:t>
            </a:r>
          </a:p>
          <a:p>
            <a:endParaRPr lang="en-US" b="0" dirty="0"/>
          </a:p>
        </p:txBody>
      </p:sp>
      <p:sp>
        <p:nvSpPr>
          <p:cNvPr id="8" name="Content Placeholder 7">
            <a:extLst>
              <a:ext uri="{FF2B5EF4-FFF2-40B4-BE49-F238E27FC236}">
                <a16:creationId xmlns:a16="http://schemas.microsoft.com/office/drawing/2014/main" id="{2AB45DF2-3903-314D-933B-6FDCE88823AF}"/>
              </a:ext>
            </a:extLst>
          </p:cNvPr>
          <p:cNvSpPr>
            <a:spLocks noGrp="1"/>
          </p:cNvSpPr>
          <p:nvPr>
            <p:ph idx="10"/>
          </p:nvPr>
        </p:nvSpPr>
        <p:spPr>
          <a:xfrm>
            <a:off x="333119" y="2727143"/>
            <a:ext cx="1186504" cy="811924"/>
          </a:xfrm>
          <a:solidFill>
            <a:srgbClr val="FF5C00"/>
          </a:solidFill>
        </p:spPr>
        <p:txBody>
          <a:bodyPr anchor="ctr"/>
          <a:lstStyle/>
          <a:p>
            <a:pPr marL="114300" algn="ctr"/>
            <a:r>
              <a:rPr lang="en-US" dirty="0">
                <a:solidFill>
                  <a:schemeClr val="bg1"/>
                </a:solidFill>
              </a:rPr>
              <a:t>Students</a:t>
            </a:r>
          </a:p>
        </p:txBody>
      </p:sp>
      <p:sp>
        <p:nvSpPr>
          <p:cNvPr id="9" name="Content Placeholder 8">
            <a:extLst>
              <a:ext uri="{FF2B5EF4-FFF2-40B4-BE49-F238E27FC236}">
                <a16:creationId xmlns:a16="http://schemas.microsoft.com/office/drawing/2014/main" id="{D9C4AFD7-DF68-4643-ABD2-7374831A3203}"/>
              </a:ext>
            </a:extLst>
          </p:cNvPr>
          <p:cNvSpPr>
            <a:spLocks noGrp="1"/>
          </p:cNvSpPr>
          <p:nvPr>
            <p:ph idx="11"/>
          </p:nvPr>
        </p:nvSpPr>
        <p:spPr>
          <a:xfrm>
            <a:off x="1581500" y="2727143"/>
            <a:ext cx="1186504" cy="811924"/>
          </a:xfrm>
          <a:solidFill>
            <a:schemeClr val="accent2">
              <a:lumMod val="75000"/>
            </a:schemeClr>
          </a:solidFill>
        </p:spPr>
        <p:txBody>
          <a:bodyPr anchor="ctr"/>
          <a:lstStyle/>
          <a:p>
            <a:pPr marL="50800" algn="ctr"/>
            <a:r>
              <a:rPr lang="en-US" dirty="0">
                <a:solidFill>
                  <a:schemeClr val="bg1"/>
                </a:solidFill>
              </a:rPr>
              <a:t>Teachers</a:t>
            </a:r>
          </a:p>
        </p:txBody>
      </p:sp>
      <p:sp>
        <p:nvSpPr>
          <p:cNvPr id="10" name="Content Placeholder 9">
            <a:extLst>
              <a:ext uri="{FF2B5EF4-FFF2-40B4-BE49-F238E27FC236}">
                <a16:creationId xmlns:a16="http://schemas.microsoft.com/office/drawing/2014/main" id="{9A090175-7CDA-E84F-B20E-7A70886FEDE8}"/>
              </a:ext>
            </a:extLst>
          </p:cNvPr>
          <p:cNvSpPr>
            <a:spLocks noGrp="1"/>
          </p:cNvSpPr>
          <p:nvPr>
            <p:ph idx="12"/>
          </p:nvPr>
        </p:nvSpPr>
        <p:spPr>
          <a:xfrm>
            <a:off x="2828582" y="2736486"/>
            <a:ext cx="1094315" cy="810966"/>
          </a:xfrm>
          <a:solidFill>
            <a:srgbClr val="4249AA"/>
          </a:solidFill>
        </p:spPr>
        <p:txBody>
          <a:bodyPr anchor="ctr"/>
          <a:lstStyle/>
          <a:p>
            <a:pPr marL="50800" algn="ctr"/>
            <a:r>
              <a:rPr lang="en-US" dirty="0">
                <a:solidFill>
                  <a:schemeClr val="bg1"/>
                </a:solidFill>
              </a:rPr>
              <a:t>District leaders</a:t>
            </a:r>
          </a:p>
        </p:txBody>
      </p:sp>
      <p:sp>
        <p:nvSpPr>
          <p:cNvPr id="11" name="Content Placeholder 10">
            <a:extLst>
              <a:ext uri="{FF2B5EF4-FFF2-40B4-BE49-F238E27FC236}">
                <a16:creationId xmlns:a16="http://schemas.microsoft.com/office/drawing/2014/main" id="{93FED48D-5A49-9F4E-8DD5-26026B25F8A7}"/>
              </a:ext>
            </a:extLst>
          </p:cNvPr>
          <p:cNvSpPr>
            <a:spLocks noGrp="1"/>
          </p:cNvSpPr>
          <p:nvPr>
            <p:ph idx="13"/>
          </p:nvPr>
        </p:nvSpPr>
        <p:spPr>
          <a:xfrm>
            <a:off x="3999463" y="2722563"/>
            <a:ext cx="1679365" cy="813816"/>
          </a:xfrm>
          <a:solidFill>
            <a:srgbClr val="005493"/>
          </a:solidFill>
        </p:spPr>
        <p:txBody>
          <a:bodyPr anchor="ctr"/>
          <a:lstStyle/>
          <a:p>
            <a:pPr algn="ctr"/>
            <a:r>
              <a:rPr lang="en-US" dirty="0">
                <a:solidFill>
                  <a:schemeClr val="bg1"/>
                </a:solidFill>
              </a:rPr>
              <a:t>Family and community members</a:t>
            </a:r>
          </a:p>
        </p:txBody>
      </p:sp>
      <p:sp>
        <p:nvSpPr>
          <p:cNvPr id="12" name="Content Placeholder 11">
            <a:extLst>
              <a:ext uri="{FF2B5EF4-FFF2-40B4-BE49-F238E27FC236}">
                <a16:creationId xmlns:a16="http://schemas.microsoft.com/office/drawing/2014/main" id="{F190136A-3BB3-234E-81B7-B453696D1C75}"/>
              </a:ext>
            </a:extLst>
          </p:cNvPr>
          <p:cNvSpPr>
            <a:spLocks noGrp="1"/>
          </p:cNvSpPr>
          <p:nvPr>
            <p:ph idx="14"/>
          </p:nvPr>
        </p:nvSpPr>
        <p:spPr>
          <a:xfrm>
            <a:off x="328155" y="3624212"/>
            <a:ext cx="1751843" cy="813816"/>
          </a:xfrm>
          <a:solidFill>
            <a:srgbClr val="0070C0"/>
          </a:solidFill>
        </p:spPr>
        <p:txBody>
          <a:bodyPr anchor="ctr"/>
          <a:lstStyle/>
          <a:p>
            <a:pPr marL="50800" algn="ctr"/>
            <a:r>
              <a:rPr lang="en-US" dirty="0">
                <a:solidFill>
                  <a:schemeClr val="bg1"/>
                </a:solidFill>
              </a:rPr>
              <a:t>Education department policy makers</a:t>
            </a:r>
          </a:p>
        </p:txBody>
      </p:sp>
      <p:sp>
        <p:nvSpPr>
          <p:cNvPr id="13" name="Content Placeholder 12">
            <a:extLst>
              <a:ext uri="{FF2B5EF4-FFF2-40B4-BE49-F238E27FC236}">
                <a16:creationId xmlns:a16="http://schemas.microsoft.com/office/drawing/2014/main" id="{7B2B29F1-8FA9-6848-B7DC-403BC30E7AC5}"/>
              </a:ext>
            </a:extLst>
          </p:cNvPr>
          <p:cNvSpPr>
            <a:spLocks noGrp="1"/>
          </p:cNvSpPr>
          <p:nvPr>
            <p:ph idx="15"/>
          </p:nvPr>
        </p:nvSpPr>
        <p:spPr>
          <a:xfrm>
            <a:off x="2158999" y="3624211"/>
            <a:ext cx="1297009" cy="813816"/>
          </a:xfrm>
          <a:solidFill>
            <a:srgbClr val="38969F"/>
          </a:solidFill>
        </p:spPr>
        <p:txBody>
          <a:bodyPr anchor="ctr"/>
          <a:lstStyle/>
          <a:p>
            <a:pPr algn="ctr"/>
            <a:r>
              <a:rPr lang="en-US" dirty="0">
                <a:solidFill>
                  <a:schemeClr val="bg1"/>
                </a:solidFill>
              </a:rPr>
              <a:t>School leaders</a:t>
            </a:r>
          </a:p>
        </p:txBody>
      </p:sp>
      <p:sp>
        <p:nvSpPr>
          <p:cNvPr id="14" name="Content Placeholder 13">
            <a:extLst>
              <a:ext uri="{FF2B5EF4-FFF2-40B4-BE49-F238E27FC236}">
                <a16:creationId xmlns:a16="http://schemas.microsoft.com/office/drawing/2014/main" id="{007F6BA8-02C4-EC49-A48A-88AE91255C2C}"/>
              </a:ext>
            </a:extLst>
          </p:cNvPr>
          <p:cNvSpPr>
            <a:spLocks noGrp="1"/>
          </p:cNvSpPr>
          <p:nvPr>
            <p:ph idx="16"/>
          </p:nvPr>
        </p:nvSpPr>
        <p:spPr>
          <a:xfrm>
            <a:off x="3519039" y="3624211"/>
            <a:ext cx="2156229" cy="813816"/>
          </a:xfrm>
          <a:solidFill>
            <a:schemeClr val="accent5"/>
          </a:solidFill>
        </p:spPr>
        <p:txBody>
          <a:bodyPr anchor="ctr"/>
          <a:lstStyle/>
          <a:p>
            <a:pPr algn="ctr"/>
            <a:r>
              <a:rPr lang="en-US" dirty="0">
                <a:solidFill>
                  <a:schemeClr val="bg1"/>
                </a:solidFill>
              </a:rPr>
              <a:t>Higher education faculty and administration </a:t>
            </a:r>
          </a:p>
        </p:txBody>
      </p:sp>
      <p:pic>
        <p:nvPicPr>
          <p:cNvPr id="17" name="Picture 16" descr="A screenshot of the New York Culturally Responsive-Sustaining Guidelines">
            <a:extLst>
              <a:ext uri="{FF2B5EF4-FFF2-40B4-BE49-F238E27FC236}">
                <a16:creationId xmlns:a16="http://schemas.microsoft.com/office/drawing/2014/main" id="{F9CB8EC8-B976-514A-8821-D223B4AC2B72}"/>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166296" y="1324842"/>
            <a:ext cx="2527300" cy="3297957"/>
          </a:xfrm>
          <a:prstGeom prst="rect">
            <a:avLst/>
          </a:prstGeom>
        </p:spPr>
      </p:pic>
      <p:sp>
        <p:nvSpPr>
          <p:cNvPr id="4" name="Slide Number Placeholder 3">
            <a:extLst>
              <a:ext uri="{FF2B5EF4-FFF2-40B4-BE49-F238E27FC236}">
                <a16:creationId xmlns:a16="http://schemas.microsoft.com/office/drawing/2014/main" id="{4CB64451-14B0-E447-9A21-4CB2840B18AB}"/>
              </a:ext>
            </a:extLst>
          </p:cNvPr>
          <p:cNvSpPr>
            <a:spLocks noGrp="1"/>
          </p:cNvSpPr>
          <p:nvPr>
            <p:ph type="sldNum" sz="quarter" idx="4"/>
          </p:nvPr>
        </p:nvSpPr>
        <p:spPr/>
        <p:txBody>
          <a:bodyPr/>
          <a:lstStyle/>
          <a:p>
            <a:fld id="{B0462FEB-C181-8347-9EC4-DEDFCFCD9AD1}" type="slidenum">
              <a:rPr lang="en-US" smtClean="0"/>
              <a:pPr/>
              <a:t>23</a:t>
            </a:fld>
            <a:endParaRPr lang="en-US" dirty="0"/>
          </a:p>
        </p:txBody>
      </p:sp>
    </p:spTree>
    <p:extLst>
      <p:ext uri="{BB962C8B-B14F-4D97-AF65-F5344CB8AC3E}">
        <p14:creationId xmlns:p14="http://schemas.microsoft.com/office/powerpoint/2010/main" val="242821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D81D196-F99A-D34B-8F77-47949C619308}"/>
              </a:ext>
            </a:extLst>
          </p:cNvPr>
          <p:cNvSpPr>
            <a:spLocks noGrp="1"/>
          </p:cNvSpPr>
          <p:nvPr>
            <p:ph type="title"/>
          </p:nvPr>
        </p:nvSpPr>
        <p:spPr>
          <a:xfrm>
            <a:off x="463061" y="274820"/>
            <a:ext cx="8087815" cy="770020"/>
          </a:xfrm>
        </p:spPr>
        <p:txBody>
          <a:bodyPr wrap="square" anchor="ctr">
            <a:normAutofit/>
          </a:bodyPr>
          <a:lstStyle/>
          <a:p>
            <a:r>
              <a:rPr lang="en-US" sz="3400" dirty="0"/>
              <a:t>Strategies Specific to School Leaders</a:t>
            </a:r>
          </a:p>
        </p:txBody>
      </p:sp>
      <p:graphicFrame>
        <p:nvGraphicFramePr>
          <p:cNvPr id="29" name="Table 29">
            <a:extLst>
              <a:ext uri="{FF2B5EF4-FFF2-40B4-BE49-F238E27FC236}">
                <a16:creationId xmlns:a16="http://schemas.microsoft.com/office/drawing/2014/main" id="{58ED0FF8-D968-7E4E-905C-25ACBD140210}"/>
              </a:ext>
            </a:extLst>
          </p:cNvPr>
          <p:cNvGraphicFramePr>
            <a:graphicFrameLocks noGrp="1"/>
          </p:cNvGraphicFramePr>
          <p:nvPr>
            <p:ph idx="1"/>
            <p:extLst>
              <p:ext uri="{D42A27DB-BD31-4B8C-83A1-F6EECF244321}">
                <p14:modId xmlns:p14="http://schemas.microsoft.com/office/powerpoint/2010/main" val="1474598642"/>
              </p:ext>
            </p:extLst>
          </p:nvPr>
        </p:nvGraphicFramePr>
        <p:xfrm>
          <a:off x="357187" y="1338394"/>
          <a:ext cx="8518640" cy="370840"/>
        </p:xfrm>
        <a:graphic>
          <a:graphicData uri="http://schemas.openxmlformats.org/drawingml/2006/table">
            <a:tbl>
              <a:tblPr firstRow="1" bandRow="1">
                <a:tableStyleId>{5C22544A-7EE6-4342-B048-85BDC9FD1C3A}</a:tableStyleId>
              </a:tblPr>
              <a:tblGrid>
                <a:gridCol w="1703728">
                  <a:extLst>
                    <a:ext uri="{9D8B030D-6E8A-4147-A177-3AD203B41FA5}">
                      <a16:colId xmlns:a16="http://schemas.microsoft.com/office/drawing/2014/main" val="4262434600"/>
                    </a:ext>
                  </a:extLst>
                </a:gridCol>
                <a:gridCol w="1703728">
                  <a:extLst>
                    <a:ext uri="{9D8B030D-6E8A-4147-A177-3AD203B41FA5}">
                      <a16:colId xmlns:a16="http://schemas.microsoft.com/office/drawing/2014/main" val="1263941387"/>
                    </a:ext>
                  </a:extLst>
                </a:gridCol>
                <a:gridCol w="1703728">
                  <a:extLst>
                    <a:ext uri="{9D8B030D-6E8A-4147-A177-3AD203B41FA5}">
                      <a16:colId xmlns:a16="http://schemas.microsoft.com/office/drawing/2014/main" val="3027415655"/>
                    </a:ext>
                  </a:extLst>
                </a:gridCol>
                <a:gridCol w="1703728">
                  <a:extLst>
                    <a:ext uri="{9D8B030D-6E8A-4147-A177-3AD203B41FA5}">
                      <a16:colId xmlns:a16="http://schemas.microsoft.com/office/drawing/2014/main" val="4224129185"/>
                    </a:ext>
                  </a:extLst>
                </a:gridCol>
                <a:gridCol w="1703728">
                  <a:extLst>
                    <a:ext uri="{9D8B030D-6E8A-4147-A177-3AD203B41FA5}">
                      <a16:colId xmlns:a16="http://schemas.microsoft.com/office/drawing/2014/main" val="2061158890"/>
                    </a:ext>
                  </a:extLst>
                </a:gridCol>
              </a:tblGrid>
              <a:tr h="370840">
                <a:tc>
                  <a:txBody>
                    <a:bodyPr/>
                    <a:lstStyle/>
                    <a:p>
                      <a:pPr algn="ctr"/>
                      <a:r>
                        <a:rPr lang="en-US" dirty="0">
                          <a:solidFill>
                            <a:srgbClr val="1C4578"/>
                          </a:solidFill>
                        </a:rPr>
                        <a:t>Page 31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rgbClr val="1C4578"/>
                          </a:solidFill>
                        </a:rPr>
                        <a:t>Page 32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rgbClr val="1C4578"/>
                          </a:solidFill>
                        </a:rPr>
                        <a:t>Page 33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rgbClr val="1C4578"/>
                          </a:solidFill>
                        </a:rPr>
                        <a:t>Page 34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rgbClr val="1C4578"/>
                          </a:solidFill>
                        </a:rPr>
                        <a:t>Page 35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4109537"/>
                  </a:ext>
                </a:extLst>
              </a:tr>
            </a:tbl>
          </a:graphicData>
        </a:graphic>
      </p:graphicFrame>
      <p:pic>
        <p:nvPicPr>
          <p:cNvPr id="31" name="Content Placeholder 30" descr="A screenshot of page 31 of the New York Culturally Responsive-Sustaining Education Framework.">
            <a:extLst>
              <a:ext uri="{FF2B5EF4-FFF2-40B4-BE49-F238E27FC236}">
                <a16:creationId xmlns:a16="http://schemas.microsoft.com/office/drawing/2014/main" id="{1948D15F-539E-8848-B978-590C93278D2D}"/>
              </a:ext>
              <a:ext uri="{C183D7F6-B498-43B3-948B-1728B52AA6E4}">
                <adec:decorative xmlns:adec="http://schemas.microsoft.com/office/drawing/2017/decorative" val="0"/>
              </a:ext>
            </a:extLst>
          </p:cNvPr>
          <p:cNvPicPr>
            <a:picLocks noGrp="1"/>
          </p:cNvPicPr>
          <p:nvPr>
            <p:ph idx="13"/>
          </p:nvPr>
        </p:nvPicPr>
        <p:blipFill>
          <a:blip r:embed="rId3"/>
          <a:stretch>
            <a:fillRect/>
          </a:stretch>
        </p:blipFill>
        <p:spPr>
          <a:xfrm>
            <a:off x="227359" y="1763205"/>
            <a:ext cx="1645920" cy="2133600"/>
          </a:xfrm>
        </p:spPr>
      </p:pic>
      <p:pic>
        <p:nvPicPr>
          <p:cNvPr id="33" name="Content Placeholder 32" descr="A screenshot of page 32 of the New York Culturally Responsive-Sustaining Education Framework.">
            <a:extLst>
              <a:ext uri="{FF2B5EF4-FFF2-40B4-BE49-F238E27FC236}">
                <a16:creationId xmlns:a16="http://schemas.microsoft.com/office/drawing/2014/main" id="{1561E703-D840-2E43-8BB1-046939B12EA8}"/>
              </a:ext>
              <a:ext uri="{C183D7F6-B498-43B3-948B-1728B52AA6E4}">
                <adec:decorative xmlns:adec="http://schemas.microsoft.com/office/drawing/2017/decorative" val="0"/>
              </a:ext>
            </a:extLst>
          </p:cNvPr>
          <p:cNvPicPr>
            <a:picLocks noGrp="1" noChangeAspect="1"/>
          </p:cNvPicPr>
          <p:nvPr>
            <p:ph idx="14"/>
          </p:nvPr>
        </p:nvPicPr>
        <p:blipFill>
          <a:blip r:embed="rId4"/>
          <a:stretch>
            <a:fillRect/>
          </a:stretch>
        </p:blipFill>
        <p:spPr>
          <a:xfrm>
            <a:off x="1979039" y="1766253"/>
            <a:ext cx="1648641" cy="2130552"/>
          </a:xfrm>
        </p:spPr>
      </p:pic>
      <p:pic>
        <p:nvPicPr>
          <p:cNvPr id="35" name="Content Placeholder 34" descr="A screenshot of page 33 of the New York Culturally Responsive-Sustaining Education Framework.">
            <a:extLst>
              <a:ext uri="{FF2B5EF4-FFF2-40B4-BE49-F238E27FC236}">
                <a16:creationId xmlns:a16="http://schemas.microsoft.com/office/drawing/2014/main" id="{F4F181AC-8685-8A4E-85E0-F23F71D055A4}"/>
              </a:ext>
              <a:ext uri="{C183D7F6-B498-43B3-948B-1728B52AA6E4}">
                <adec:decorative xmlns:adec="http://schemas.microsoft.com/office/drawing/2017/decorative" val="0"/>
              </a:ext>
            </a:extLst>
          </p:cNvPr>
          <p:cNvPicPr>
            <a:picLocks noGrp="1" noChangeAspect="1"/>
          </p:cNvPicPr>
          <p:nvPr>
            <p:ph idx="15"/>
          </p:nvPr>
        </p:nvPicPr>
        <p:blipFill>
          <a:blip r:embed="rId5"/>
          <a:stretch>
            <a:fillRect/>
          </a:stretch>
        </p:blipFill>
        <p:spPr>
          <a:xfrm>
            <a:off x="3729632" y="1766253"/>
            <a:ext cx="1642835" cy="2130552"/>
          </a:xfrm>
        </p:spPr>
      </p:pic>
      <p:pic>
        <p:nvPicPr>
          <p:cNvPr id="37" name="Content Placeholder 36" descr="A screenshot of page 34 of the New York Culturally Responsive-Sustaining Education Framework.">
            <a:extLst>
              <a:ext uri="{FF2B5EF4-FFF2-40B4-BE49-F238E27FC236}">
                <a16:creationId xmlns:a16="http://schemas.microsoft.com/office/drawing/2014/main" id="{34F4788D-C36E-6A4B-9126-B75993837308}"/>
              </a:ext>
              <a:ext uri="{C183D7F6-B498-43B3-948B-1728B52AA6E4}">
                <adec:decorative xmlns:adec="http://schemas.microsoft.com/office/drawing/2017/decorative" val="0"/>
              </a:ext>
            </a:extLst>
          </p:cNvPr>
          <p:cNvPicPr>
            <a:picLocks noGrp="1"/>
          </p:cNvPicPr>
          <p:nvPr>
            <p:ph idx="16"/>
          </p:nvPr>
        </p:nvPicPr>
        <p:blipFill>
          <a:blip r:embed="rId6"/>
          <a:stretch>
            <a:fillRect/>
          </a:stretch>
        </p:blipFill>
        <p:spPr>
          <a:xfrm>
            <a:off x="5478227" y="1766253"/>
            <a:ext cx="1645920" cy="2130552"/>
          </a:xfrm>
        </p:spPr>
      </p:pic>
      <p:pic>
        <p:nvPicPr>
          <p:cNvPr id="39" name="Content Placeholder 38" descr="A screenshot of page 36 of the New York Culturally Responsive-Sustaining Education Framework.">
            <a:extLst>
              <a:ext uri="{FF2B5EF4-FFF2-40B4-BE49-F238E27FC236}">
                <a16:creationId xmlns:a16="http://schemas.microsoft.com/office/drawing/2014/main" id="{5E639901-8BE8-B143-A823-18B47C43A394}"/>
              </a:ext>
              <a:ext uri="{C183D7F6-B498-43B3-948B-1728B52AA6E4}">
                <adec:decorative xmlns:adec="http://schemas.microsoft.com/office/drawing/2017/decorative" val="0"/>
              </a:ext>
            </a:extLst>
          </p:cNvPr>
          <p:cNvPicPr>
            <a:picLocks noGrp="1"/>
          </p:cNvPicPr>
          <p:nvPr>
            <p:ph idx="17"/>
          </p:nvPr>
        </p:nvPicPr>
        <p:blipFill>
          <a:blip r:embed="rId7"/>
          <a:stretch>
            <a:fillRect/>
          </a:stretch>
        </p:blipFill>
        <p:spPr>
          <a:xfrm>
            <a:off x="7229907" y="1766253"/>
            <a:ext cx="1645920" cy="2130552"/>
          </a:xfrm>
        </p:spPr>
      </p:pic>
      <p:sp>
        <p:nvSpPr>
          <p:cNvPr id="4" name="Slide Number Placeholder 3">
            <a:extLst>
              <a:ext uri="{FF2B5EF4-FFF2-40B4-BE49-F238E27FC236}">
                <a16:creationId xmlns:a16="http://schemas.microsoft.com/office/drawing/2014/main" id="{07589772-70CC-0342-B136-FA4E428742B0}"/>
              </a:ext>
            </a:extLst>
          </p:cNvPr>
          <p:cNvSpPr>
            <a:spLocks noGrp="1"/>
          </p:cNvSpPr>
          <p:nvPr>
            <p:ph type="sldNum" sz="quarter" idx="4"/>
          </p:nvPr>
        </p:nvSpPr>
        <p:spPr/>
        <p:txBody>
          <a:bodyPr anchor="b">
            <a:normAutofit/>
          </a:bodyPr>
          <a:lstStyle/>
          <a:p>
            <a:pPr>
              <a:spcAft>
                <a:spcPts val="600"/>
              </a:spcAft>
            </a:pPr>
            <a:fld id="{B0462FEB-C181-8347-9EC4-DEDFCFCD9AD1}" type="slidenum">
              <a:rPr lang="en-US" smtClean="0"/>
              <a:pPr>
                <a:spcAft>
                  <a:spcPts val="600"/>
                </a:spcAft>
              </a:pPr>
              <a:t>24</a:t>
            </a:fld>
            <a:endParaRPr lang="en-US" dirty="0"/>
          </a:p>
        </p:txBody>
      </p:sp>
    </p:spTree>
    <p:extLst>
      <p:ext uri="{BB962C8B-B14F-4D97-AF65-F5344CB8AC3E}">
        <p14:creationId xmlns:p14="http://schemas.microsoft.com/office/powerpoint/2010/main" val="3473943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F974502-BCC0-6948-A118-35193415B926}"/>
              </a:ext>
            </a:extLst>
          </p:cNvPr>
          <p:cNvSpPr>
            <a:spLocks noGrp="1"/>
          </p:cNvSpPr>
          <p:nvPr>
            <p:ph type="title"/>
          </p:nvPr>
        </p:nvSpPr>
        <p:spPr>
          <a:xfrm>
            <a:off x="463061" y="274820"/>
            <a:ext cx="7829205" cy="770020"/>
          </a:xfrm>
        </p:spPr>
        <p:txBody>
          <a:bodyPr wrap="square" anchor="ctr">
            <a:normAutofit/>
          </a:bodyPr>
          <a:lstStyle/>
          <a:p>
            <a:r>
              <a:rPr lang="en-US" dirty="0"/>
              <a:t>Strategies Specific to District Leaders</a:t>
            </a:r>
          </a:p>
        </p:txBody>
      </p:sp>
      <p:graphicFrame>
        <p:nvGraphicFramePr>
          <p:cNvPr id="8" name="Table 8">
            <a:extLst>
              <a:ext uri="{FF2B5EF4-FFF2-40B4-BE49-F238E27FC236}">
                <a16:creationId xmlns:a16="http://schemas.microsoft.com/office/drawing/2014/main" id="{5B33D29F-2F5B-724D-9895-226E4C0EF144}"/>
              </a:ext>
            </a:extLst>
          </p:cNvPr>
          <p:cNvGraphicFramePr>
            <a:graphicFrameLocks noGrp="1"/>
          </p:cNvGraphicFramePr>
          <p:nvPr/>
        </p:nvGraphicFramePr>
        <p:xfrm>
          <a:off x="308758" y="1264146"/>
          <a:ext cx="8526484" cy="2012840"/>
        </p:xfrm>
        <a:graphic>
          <a:graphicData uri="http://schemas.openxmlformats.org/drawingml/2006/table">
            <a:tbl>
              <a:tblPr firstRow="1" bandRow="1">
                <a:tableStyleId>{2D5ABB26-0587-4C30-8999-92F81FD0307C}</a:tableStyleId>
              </a:tblPr>
              <a:tblGrid>
                <a:gridCol w="2131621">
                  <a:extLst>
                    <a:ext uri="{9D8B030D-6E8A-4147-A177-3AD203B41FA5}">
                      <a16:colId xmlns:a16="http://schemas.microsoft.com/office/drawing/2014/main" val="1367207744"/>
                    </a:ext>
                  </a:extLst>
                </a:gridCol>
                <a:gridCol w="2131621">
                  <a:extLst>
                    <a:ext uri="{9D8B030D-6E8A-4147-A177-3AD203B41FA5}">
                      <a16:colId xmlns:a16="http://schemas.microsoft.com/office/drawing/2014/main" val="2120686941"/>
                    </a:ext>
                  </a:extLst>
                </a:gridCol>
                <a:gridCol w="2131621">
                  <a:extLst>
                    <a:ext uri="{9D8B030D-6E8A-4147-A177-3AD203B41FA5}">
                      <a16:colId xmlns:a16="http://schemas.microsoft.com/office/drawing/2014/main" val="2563589652"/>
                    </a:ext>
                  </a:extLst>
                </a:gridCol>
                <a:gridCol w="2131621">
                  <a:extLst>
                    <a:ext uri="{9D8B030D-6E8A-4147-A177-3AD203B41FA5}">
                      <a16:colId xmlns:a16="http://schemas.microsoft.com/office/drawing/2014/main" val="3497872751"/>
                    </a:ext>
                  </a:extLst>
                </a:gridCol>
              </a:tblGrid>
              <a:tr h="427494">
                <a:tc>
                  <a:txBody>
                    <a:bodyPr/>
                    <a:lstStyle/>
                    <a:p>
                      <a:pPr algn="ctr"/>
                      <a:r>
                        <a:rPr lang="en-US" b="1" dirty="0"/>
                        <a:t>Page 36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Page 37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Page 38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Page 39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0500742"/>
                  </a:ext>
                </a:extLst>
              </a:tr>
              <a:tr h="1585346">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127819"/>
                  </a:ext>
                </a:extLst>
              </a:tr>
            </a:tbl>
          </a:graphicData>
        </a:graphic>
      </p:graphicFrame>
      <p:pic>
        <p:nvPicPr>
          <p:cNvPr id="14" name="Picture 13" descr="A screenshot of page 36 of the New York Culturally Responsive-Sustaining Education Framework.">
            <a:extLst>
              <a:ext uri="{FF2B5EF4-FFF2-40B4-BE49-F238E27FC236}">
                <a16:creationId xmlns:a16="http://schemas.microsoft.com/office/drawing/2014/main" id="{74026E83-B395-9348-9D67-89D1F66D5AA4}"/>
              </a:ext>
            </a:extLst>
          </p:cNvPr>
          <p:cNvPicPr>
            <a:picLocks noChangeAspect="1"/>
          </p:cNvPicPr>
          <p:nvPr/>
        </p:nvPicPr>
        <p:blipFill>
          <a:blip r:embed="rId3"/>
          <a:stretch>
            <a:fillRect/>
          </a:stretch>
        </p:blipFill>
        <p:spPr>
          <a:xfrm>
            <a:off x="463061" y="1696760"/>
            <a:ext cx="1980479" cy="2545126"/>
          </a:xfrm>
          <a:prstGeom prst="rect">
            <a:avLst/>
          </a:prstGeom>
          <a:ln>
            <a:solidFill>
              <a:schemeClr val="bg2">
                <a:lumMod val="10000"/>
              </a:schemeClr>
            </a:solidFill>
          </a:ln>
        </p:spPr>
      </p:pic>
      <p:pic>
        <p:nvPicPr>
          <p:cNvPr id="15" name="Picture 14" descr="A screenshot of page 37 of the New York Culturally Responsive-Sustaining Education Framework.">
            <a:extLst>
              <a:ext uri="{FF2B5EF4-FFF2-40B4-BE49-F238E27FC236}">
                <a16:creationId xmlns:a16="http://schemas.microsoft.com/office/drawing/2014/main" id="{B30D6D73-D201-8249-8967-A4BF96CC0701}"/>
              </a:ext>
            </a:extLst>
          </p:cNvPr>
          <p:cNvPicPr>
            <a:picLocks noChangeAspect="1"/>
          </p:cNvPicPr>
          <p:nvPr/>
        </p:nvPicPr>
        <p:blipFill>
          <a:blip r:embed="rId4"/>
          <a:stretch>
            <a:fillRect/>
          </a:stretch>
        </p:blipFill>
        <p:spPr>
          <a:xfrm>
            <a:off x="2597843" y="1686866"/>
            <a:ext cx="1994783" cy="2555020"/>
          </a:xfrm>
          <a:prstGeom prst="rect">
            <a:avLst/>
          </a:prstGeom>
          <a:ln>
            <a:solidFill>
              <a:schemeClr val="bg2">
                <a:lumMod val="10000"/>
              </a:schemeClr>
            </a:solidFill>
          </a:ln>
        </p:spPr>
      </p:pic>
      <p:pic>
        <p:nvPicPr>
          <p:cNvPr id="16" name="Picture 15" descr="A screenshot of page 38 of the New York Culturally Responsive-Sustaining Education Framework.">
            <a:extLst>
              <a:ext uri="{FF2B5EF4-FFF2-40B4-BE49-F238E27FC236}">
                <a16:creationId xmlns:a16="http://schemas.microsoft.com/office/drawing/2014/main" id="{50B29D18-D0B9-2240-86DD-B8016E962C38}"/>
              </a:ext>
            </a:extLst>
          </p:cNvPr>
          <p:cNvPicPr>
            <a:picLocks noChangeAspect="1"/>
          </p:cNvPicPr>
          <p:nvPr/>
        </p:nvPicPr>
        <p:blipFill>
          <a:blip r:embed="rId5"/>
          <a:stretch>
            <a:fillRect/>
          </a:stretch>
        </p:blipFill>
        <p:spPr>
          <a:xfrm>
            <a:off x="4746214" y="1683846"/>
            <a:ext cx="1994783" cy="2576951"/>
          </a:xfrm>
          <a:prstGeom prst="rect">
            <a:avLst/>
          </a:prstGeom>
          <a:ln>
            <a:solidFill>
              <a:schemeClr val="bg2">
                <a:lumMod val="10000"/>
              </a:schemeClr>
            </a:solidFill>
          </a:ln>
        </p:spPr>
      </p:pic>
      <p:pic>
        <p:nvPicPr>
          <p:cNvPr id="17" name="Picture 16" descr="A screenshot of page 39 of the New York Culturally Responsive-Sustaining Education Framework.">
            <a:extLst>
              <a:ext uri="{FF2B5EF4-FFF2-40B4-BE49-F238E27FC236}">
                <a16:creationId xmlns:a16="http://schemas.microsoft.com/office/drawing/2014/main" id="{1F623A6B-6FCB-5646-80AD-33FC79E9E8BB}"/>
              </a:ext>
            </a:extLst>
          </p:cNvPr>
          <p:cNvPicPr>
            <a:picLocks noChangeAspect="1"/>
          </p:cNvPicPr>
          <p:nvPr/>
        </p:nvPicPr>
        <p:blipFill>
          <a:blip r:embed="rId6"/>
          <a:stretch>
            <a:fillRect/>
          </a:stretch>
        </p:blipFill>
        <p:spPr>
          <a:xfrm>
            <a:off x="6880996" y="1696760"/>
            <a:ext cx="1996710" cy="2576951"/>
          </a:xfrm>
          <a:prstGeom prst="rect">
            <a:avLst/>
          </a:prstGeom>
          <a:ln>
            <a:solidFill>
              <a:schemeClr val="bg2">
                <a:lumMod val="10000"/>
              </a:schemeClr>
            </a:solidFill>
          </a:ln>
        </p:spPr>
      </p:pic>
      <p:sp>
        <p:nvSpPr>
          <p:cNvPr id="4" name="Slide Number Placeholder 3">
            <a:extLst>
              <a:ext uri="{FF2B5EF4-FFF2-40B4-BE49-F238E27FC236}">
                <a16:creationId xmlns:a16="http://schemas.microsoft.com/office/drawing/2014/main" id="{07589772-70CC-0342-B136-FA4E428742B0}"/>
              </a:ext>
            </a:extLst>
          </p:cNvPr>
          <p:cNvSpPr>
            <a:spLocks noGrp="1"/>
          </p:cNvSpPr>
          <p:nvPr>
            <p:ph type="sldNum" sz="quarter" idx="4"/>
          </p:nvPr>
        </p:nvSpPr>
        <p:spPr>
          <a:xfrm>
            <a:off x="8292266" y="4798649"/>
            <a:ext cx="450404" cy="185658"/>
          </a:xfrm>
        </p:spPr>
        <p:txBody>
          <a:bodyPr anchor="b">
            <a:normAutofit/>
          </a:bodyPr>
          <a:lstStyle/>
          <a:p>
            <a:pPr>
              <a:spcAft>
                <a:spcPts val="600"/>
              </a:spcAft>
            </a:pPr>
            <a:fld id="{B0462FEB-C181-8347-9EC4-DEDFCFCD9AD1}" type="slidenum">
              <a:rPr lang="en-US" smtClean="0"/>
              <a:pPr>
                <a:spcAft>
                  <a:spcPts val="600"/>
                </a:spcAft>
              </a:pPr>
              <a:t>25</a:t>
            </a:fld>
            <a:endParaRPr lang="en-US" dirty="0"/>
          </a:p>
        </p:txBody>
      </p:sp>
    </p:spTree>
    <p:extLst>
      <p:ext uri="{BB962C8B-B14F-4D97-AF65-F5344CB8AC3E}">
        <p14:creationId xmlns:p14="http://schemas.microsoft.com/office/powerpoint/2010/main" val="3289539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5C7EEA77-6501-F242-B3E8-4CE14568DC81}"/>
              </a:ext>
            </a:extLst>
          </p:cNvPr>
          <p:cNvSpPr>
            <a:spLocks noGrp="1"/>
          </p:cNvSpPr>
          <p:nvPr>
            <p:ph type="title"/>
          </p:nvPr>
        </p:nvSpPr>
        <p:spPr>
          <a:xfrm>
            <a:off x="334074" y="274820"/>
            <a:ext cx="8637804" cy="770020"/>
          </a:xfrm>
        </p:spPr>
        <p:txBody>
          <a:bodyPr wrap="square" anchor="ctr">
            <a:noAutofit/>
          </a:bodyPr>
          <a:lstStyle/>
          <a:p>
            <a:r>
              <a:rPr lang="en-US" sz="3400" dirty="0"/>
              <a:t>Strategies for School and District Leaders</a:t>
            </a:r>
          </a:p>
        </p:txBody>
      </p:sp>
      <p:sp>
        <p:nvSpPr>
          <p:cNvPr id="15" name="Title 2">
            <a:extLst>
              <a:ext uri="{FF2B5EF4-FFF2-40B4-BE49-F238E27FC236}">
                <a16:creationId xmlns:a16="http://schemas.microsoft.com/office/drawing/2014/main" id="{4F15341D-A5D9-8C4F-B332-6C18D51751DB}"/>
              </a:ext>
            </a:extLst>
          </p:cNvPr>
          <p:cNvSpPr txBox="1">
            <a:spLocks/>
          </p:cNvSpPr>
          <p:nvPr/>
        </p:nvSpPr>
        <p:spPr>
          <a:xfrm>
            <a:off x="354711" y="1538447"/>
            <a:ext cx="1359580" cy="1312868"/>
          </a:xfrm>
          <a:prstGeom prst="rect">
            <a:avLst/>
          </a:prstGeom>
          <a:ln w="15875">
            <a:noFill/>
          </a:ln>
        </p:spPr>
        <p:txBody>
          <a:bodyPr vert="horz" wrap="square" lIns="0" tIns="0" rIns="0" bIns="0" rtlCol="0" anchor="ctr" anchorCtr="0">
            <a:noAutofit/>
          </a:bodyPr>
          <a:lstStyle>
            <a:lvl1pPr marL="7938" indent="0" algn="l" defTabSz="457189" rtl="0" eaLnBrk="1" latinLnBrk="0" hangingPunct="1">
              <a:lnSpc>
                <a:spcPct val="90000"/>
              </a:lnSpc>
              <a:spcBef>
                <a:spcPts val="600"/>
              </a:spcBef>
              <a:buNone/>
              <a:tabLst/>
              <a:defRPr sz="3200" b="1" kern="1200">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pPr>
              <a:lnSpc>
                <a:spcPct val="100000"/>
              </a:lnSpc>
              <a:spcBef>
                <a:spcPts val="0"/>
              </a:spcBef>
            </a:pPr>
            <a:r>
              <a:rPr lang="en-US" sz="2300" dirty="0"/>
              <a:t>School Leaders Example</a:t>
            </a:r>
          </a:p>
        </p:txBody>
      </p:sp>
      <p:pic>
        <p:nvPicPr>
          <p:cNvPr id="10" name="Picture 9" descr="Ongoing professional learning">
            <a:extLst>
              <a:ext uri="{FF2B5EF4-FFF2-40B4-BE49-F238E27FC236}">
                <a16:creationId xmlns:a16="http://schemas.microsoft.com/office/drawing/2014/main" id="{105D1209-9ED1-704D-81A8-5755233E74C2}"/>
              </a:ext>
            </a:extLst>
          </p:cNvPr>
          <p:cNvPicPr>
            <a:picLocks noChangeAspect="1"/>
          </p:cNvPicPr>
          <p:nvPr/>
        </p:nvPicPr>
        <p:blipFill rotWithShape="1">
          <a:blip r:embed="rId3"/>
          <a:srcRect l="76831" t="9655" r="7418" b="13211"/>
          <a:stretch/>
        </p:blipFill>
        <p:spPr>
          <a:xfrm>
            <a:off x="1693653" y="1488703"/>
            <a:ext cx="1128606" cy="1412356"/>
          </a:xfrm>
          <a:prstGeom prst="rect">
            <a:avLst/>
          </a:prstGeom>
        </p:spPr>
      </p:pic>
      <p:sp>
        <p:nvSpPr>
          <p:cNvPr id="14" name="Rounded Rectangle 13">
            <a:extLst>
              <a:ext uri="{FF2B5EF4-FFF2-40B4-BE49-F238E27FC236}">
                <a16:creationId xmlns:a16="http://schemas.microsoft.com/office/drawing/2014/main" id="{9D3C054C-31AE-D348-BC25-4EE4B7E0B4D1}"/>
              </a:ext>
            </a:extLst>
          </p:cNvPr>
          <p:cNvSpPr/>
          <p:nvPr/>
        </p:nvSpPr>
        <p:spPr>
          <a:xfrm>
            <a:off x="3053233" y="1320801"/>
            <a:ext cx="5689437" cy="1615149"/>
          </a:xfrm>
          <a:prstGeom prst="roundRect">
            <a:avLst>
              <a:gd name="adj" fmla="val 313"/>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square" lIns="0" tIns="0" rIns="0" bIns="0" anchor="ctr" anchorCtr="0">
            <a:noAutofit/>
          </a:bodyPr>
          <a:lstStyle/>
          <a:p>
            <a:pPr algn="ctr"/>
            <a:r>
              <a:rPr lang="en-US" sz="2000" dirty="0"/>
              <a:t>Use data and research to identify teachers with strong culturally responsive-sustaining practices and racial literacy skills and allow time for them </a:t>
            </a:r>
            <a:br>
              <a:rPr lang="en-US" sz="2000" dirty="0"/>
            </a:br>
            <a:r>
              <a:rPr lang="en-US" sz="2000" dirty="0"/>
              <a:t>to share their practices (i.e., peer </a:t>
            </a:r>
            <a:r>
              <a:rPr lang="en-US" sz="1900" dirty="0"/>
              <a:t>observations</a:t>
            </a:r>
            <a:r>
              <a:rPr lang="en-US" sz="2000" dirty="0"/>
              <a:t>, professional learning, etc.).  </a:t>
            </a:r>
          </a:p>
        </p:txBody>
      </p:sp>
      <p:sp>
        <p:nvSpPr>
          <p:cNvPr id="11" name="Title 2">
            <a:extLst>
              <a:ext uri="{FF2B5EF4-FFF2-40B4-BE49-F238E27FC236}">
                <a16:creationId xmlns:a16="http://schemas.microsoft.com/office/drawing/2014/main" id="{E7695262-AAEB-6942-84A7-5C83C4229D45}"/>
              </a:ext>
            </a:extLst>
          </p:cNvPr>
          <p:cNvSpPr txBox="1">
            <a:spLocks/>
          </p:cNvSpPr>
          <p:nvPr/>
        </p:nvSpPr>
        <p:spPr>
          <a:xfrm>
            <a:off x="334073" y="3216148"/>
            <a:ext cx="1359580" cy="1312868"/>
          </a:xfrm>
          <a:prstGeom prst="rect">
            <a:avLst/>
          </a:prstGeom>
          <a:ln w="15875">
            <a:noFill/>
          </a:ln>
        </p:spPr>
        <p:txBody>
          <a:bodyPr vert="horz" wrap="square" lIns="0" tIns="0" rIns="0" bIns="0" rtlCol="0" anchor="ctr" anchorCtr="0">
            <a:noAutofit/>
          </a:bodyPr>
          <a:lstStyle>
            <a:lvl1pPr marL="7938" indent="0" algn="l" defTabSz="457189" rtl="0" eaLnBrk="1" latinLnBrk="0" hangingPunct="1">
              <a:lnSpc>
                <a:spcPct val="90000"/>
              </a:lnSpc>
              <a:spcBef>
                <a:spcPts val="600"/>
              </a:spcBef>
              <a:buNone/>
              <a:tabLst/>
              <a:defRPr sz="3200" b="1" kern="1200">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pPr>
              <a:lnSpc>
                <a:spcPct val="100000"/>
              </a:lnSpc>
              <a:spcBef>
                <a:spcPts val="0"/>
              </a:spcBef>
            </a:pPr>
            <a:r>
              <a:rPr lang="en-US" sz="2300" dirty="0"/>
              <a:t>District Leaders Example</a:t>
            </a:r>
          </a:p>
        </p:txBody>
      </p:sp>
      <p:pic>
        <p:nvPicPr>
          <p:cNvPr id="8" name="Picture 7" descr="High expectations and rigorous instruction">
            <a:extLst>
              <a:ext uri="{FF2B5EF4-FFF2-40B4-BE49-F238E27FC236}">
                <a16:creationId xmlns:a16="http://schemas.microsoft.com/office/drawing/2014/main" id="{1C685887-8169-5741-92C8-7BD65CCF56B4}"/>
              </a:ext>
            </a:extLst>
          </p:cNvPr>
          <p:cNvPicPr/>
          <p:nvPr/>
        </p:nvPicPr>
        <p:blipFill rotWithShape="1">
          <a:blip r:embed="rId3">
            <a:extLst>
              <a:ext uri="{28A0092B-C50C-407E-A947-70E740481C1C}">
                <a14:useLocalDpi xmlns:a14="http://schemas.microsoft.com/office/drawing/2010/main" val="0"/>
              </a:ext>
            </a:extLst>
          </a:blip>
          <a:srcRect l="30616" t="12100" r="53696" b="7724"/>
          <a:stretch/>
        </p:blipFill>
        <p:spPr bwMode="auto">
          <a:xfrm>
            <a:off x="1693653" y="3103528"/>
            <a:ext cx="1128606" cy="1312868"/>
          </a:xfrm>
          <a:prstGeom prst="rect">
            <a:avLst/>
          </a:prstGeom>
          <a:ln>
            <a:noFill/>
          </a:ln>
          <a:extLst>
            <a:ext uri="{53640926-AAD7-44D8-BBD7-CCE9431645EC}">
              <a14:shadowObscured xmlns:a14="http://schemas.microsoft.com/office/drawing/2010/main"/>
            </a:ext>
          </a:extLst>
        </p:spPr>
      </p:pic>
      <p:sp>
        <p:nvSpPr>
          <p:cNvPr id="22" name="Rounded Rectangle 21">
            <a:extLst>
              <a:ext uri="{FF2B5EF4-FFF2-40B4-BE49-F238E27FC236}">
                <a16:creationId xmlns:a16="http://schemas.microsoft.com/office/drawing/2014/main" id="{FCEB2EC4-9D56-F847-902E-85D20E35ABF9}"/>
              </a:ext>
            </a:extLst>
          </p:cNvPr>
          <p:cNvSpPr/>
          <p:nvPr/>
        </p:nvSpPr>
        <p:spPr>
          <a:xfrm>
            <a:off x="3053233" y="3103528"/>
            <a:ext cx="5736056" cy="1527543"/>
          </a:xfrm>
          <a:prstGeom prst="roundRect">
            <a:avLst>
              <a:gd name="adj" fmla="val 313"/>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square" lIns="182880" tIns="182880" rIns="182880" bIns="182880" anchor="ctr" anchorCtr="0">
            <a:noAutofit/>
          </a:bodyPr>
          <a:lstStyle/>
          <a:p>
            <a:pPr algn="ctr"/>
            <a:r>
              <a:rPr lang="en-US" sz="2000" dirty="0"/>
              <a:t>Strategize instructional methods to disrupt any disparities in student success outcomes that exist across lines of difference — highlighting and sharing best practices from the field. </a:t>
            </a:r>
          </a:p>
        </p:txBody>
      </p:sp>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26</a:t>
            </a:fld>
            <a:endParaRPr lang="en-US" dirty="0"/>
          </a:p>
        </p:txBody>
      </p:sp>
    </p:spTree>
    <p:extLst>
      <p:ext uri="{BB962C8B-B14F-4D97-AF65-F5344CB8AC3E}">
        <p14:creationId xmlns:p14="http://schemas.microsoft.com/office/powerpoint/2010/main" val="1841130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5C7EEA77-6501-F242-B3E8-4CE14568DC81}"/>
              </a:ext>
            </a:extLst>
          </p:cNvPr>
          <p:cNvSpPr>
            <a:spLocks noGrp="1"/>
          </p:cNvSpPr>
          <p:nvPr>
            <p:ph type="title"/>
          </p:nvPr>
        </p:nvSpPr>
        <p:spPr>
          <a:xfrm>
            <a:off x="354711" y="274820"/>
            <a:ext cx="8558918" cy="770020"/>
          </a:xfrm>
        </p:spPr>
        <p:txBody>
          <a:bodyPr wrap="square" anchor="ctr">
            <a:normAutofit/>
          </a:bodyPr>
          <a:lstStyle/>
          <a:p>
            <a:r>
              <a:rPr lang="en-US" sz="3400" dirty="0"/>
              <a:t>Share Initial Impressions and Questions</a:t>
            </a:r>
          </a:p>
        </p:txBody>
      </p:sp>
      <p:sp>
        <p:nvSpPr>
          <p:cNvPr id="15" name="Title 2">
            <a:extLst>
              <a:ext uri="{FF2B5EF4-FFF2-40B4-BE49-F238E27FC236}">
                <a16:creationId xmlns:a16="http://schemas.microsoft.com/office/drawing/2014/main" id="{4F15341D-A5D9-8C4F-B332-6C18D51751DB}"/>
              </a:ext>
            </a:extLst>
          </p:cNvPr>
          <p:cNvSpPr txBox="1">
            <a:spLocks/>
          </p:cNvSpPr>
          <p:nvPr/>
        </p:nvSpPr>
        <p:spPr>
          <a:xfrm>
            <a:off x="354711" y="1538447"/>
            <a:ext cx="1359580" cy="1312868"/>
          </a:xfrm>
          <a:prstGeom prst="rect">
            <a:avLst/>
          </a:prstGeom>
          <a:ln w="15875">
            <a:noFill/>
          </a:ln>
        </p:spPr>
        <p:txBody>
          <a:bodyPr vert="horz" wrap="square" lIns="0" tIns="0" rIns="0" bIns="0" rtlCol="0" anchor="ctr" anchorCtr="0">
            <a:noAutofit/>
          </a:bodyPr>
          <a:lstStyle>
            <a:lvl1pPr marL="7938" indent="0" algn="l" defTabSz="457189" rtl="0" eaLnBrk="1" latinLnBrk="0" hangingPunct="1">
              <a:lnSpc>
                <a:spcPct val="90000"/>
              </a:lnSpc>
              <a:spcBef>
                <a:spcPts val="600"/>
              </a:spcBef>
              <a:buNone/>
              <a:tabLst/>
              <a:defRPr sz="3200" b="1" kern="1200">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pPr>
              <a:lnSpc>
                <a:spcPct val="100000"/>
              </a:lnSpc>
              <a:spcBef>
                <a:spcPts val="0"/>
              </a:spcBef>
            </a:pPr>
            <a:r>
              <a:rPr lang="en-US" sz="2300" dirty="0"/>
              <a:t>School Leaders Example</a:t>
            </a:r>
          </a:p>
        </p:txBody>
      </p:sp>
      <p:pic>
        <p:nvPicPr>
          <p:cNvPr id="10" name="Picture 9" descr="Ongoing professional learning">
            <a:extLst>
              <a:ext uri="{FF2B5EF4-FFF2-40B4-BE49-F238E27FC236}">
                <a16:creationId xmlns:a16="http://schemas.microsoft.com/office/drawing/2014/main" id="{105D1209-9ED1-704D-81A8-5755233E74C2}"/>
              </a:ext>
            </a:extLst>
          </p:cNvPr>
          <p:cNvPicPr>
            <a:picLocks noChangeAspect="1"/>
          </p:cNvPicPr>
          <p:nvPr/>
        </p:nvPicPr>
        <p:blipFill rotWithShape="1">
          <a:blip r:embed="rId3"/>
          <a:srcRect l="76831" t="9655" r="7418" b="13211"/>
          <a:stretch/>
        </p:blipFill>
        <p:spPr>
          <a:xfrm>
            <a:off x="1693653" y="1488703"/>
            <a:ext cx="1128606" cy="1412356"/>
          </a:xfrm>
          <a:prstGeom prst="rect">
            <a:avLst/>
          </a:prstGeom>
        </p:spPr>
      </p:pic>
      <p:sp>
        <p:nvSpPr>
          <p:cNvPr id="14" name="Rounded Rectangle 13">
            <a:extLst>
              <a:ext uri="{FF2B5EF4-FFF2-40B4-BE49-F238E27FC236}">
                <a16:creationId xmlns:a16="http://schemas.microsoft.com/office/drawing/2014/main" id="{9D3C054C-31AE-D348-BC25-4EE4B7E0B4D1}"/>
              </a:ext>
            </a:extLst>
          </p:cNvPr>
          <p:cNvSpPr/>
          <p:nvPr/>
        </p:nvSpPr>
        <p:spPr>
          <a:xfrm>
            <a:off x="3053233" y="1320801"/>
            <a:ext cx="5689437" cy="1615150"/>
          </a:xfrm>
          <a:prstGeom prst="roundRect">
            <a:avLst>
              <a:gd name="adj" fmla="val 313"/>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square" lIns="0" tIns="0" rIns="0" bIns="0" anchor="ctr" anchorCtr="0">
            <a:noAutofit/>
          </a:bodyPr>
          <a:lstStyle/>
          <a:p>
            <a:pPr algn="ctr"/>
            <a:r>
              <a:rPr lang="en-US" sz="2000" dirty="0"/>
              <a:t>Use data and research to identify teachers with strong culturally responsive-sustaining practices and racial literacy skills and allow time for them </a:t>
            </a:r>
            <a:br>
              <a:rPr lang="en-US" sz="2000" dirty="0"/>
            </a:br>
            <a:r>
              <a:rPr lang="en-US" sz="2000" dirty="0"/>
              <a:t>to share their practices (i.e., peer </a:t>
            </a:r>
            <a:r>
              <a:rPr lang="en-US" sz="1900" dirty="0"/>
              <a:t>observations</a:t>
            </a:r>
            <a:r>
              <a:rPr lang="en-US" sz="2000" dirty="0"/>
              <a:t>, professional learning, etc.).  </a:t>
            </a:r>
          </a:p>
        </p:txBody>
      </p:sp>
      <p:sp>
        <p:nvSpPr>
          <p:cNvPr id="11" name="Title 2">
            <a:extLst>
              <a:ext uri="{FF2B5EF4-FFF2-40B4-BE49-F238E27FC236}">
                <a16:creationId xmlns:a16="http://schemas.microsoft.com/office/drawing/2014/main" id="{E7695262-AAEB-6942-84A7-5C83C4229D45}"/>
              </a:ext>
            </a:extLst>
          </p:cNvPr>
          <p:cNvSpPr txBox="1">
            <a:spLocks/>
          </p:cNvSpPr>
          <p:nvPr/>
        </p:nvSpPr>
        <p:spPr>
          <a:xfrm>
            <a:off x="334073" y="3216148"/>
            <a:ext cx="1359580" cy="1312868"/>
          </a:xfrm>
          <a:prstGeom prst="rect">
            <a:avLst/>
          </a:prstGeom>
          <a:ln w="15875">
            <a:noFill/>
          </a:ln>
        </p:spPr>
        <p:txBody>
          <a:bodyPr vert="horz" wrap="square" lIns="0" tIns="0" rIns="0" bIns="0" rtlCol="0" anchor="ctr" anchorCtr="0">
            <a:noAutofit/>
          </a:bodyPr>
          <a:lstStyle>
            <a:lvl1pPr marL="7938" indent="0" algn="l" defTabSz="457189" rtl="0" eaLnBrk="1" latinLnBrk="0" hangingPunct="1">
              <a:lnSpc>
                <a:spcPct val="90000"/>
              </a:lnSpc>
              <a:spcBef>
                <a:spcPts val="600"/>
              </a:spcBef>
              <a:buNone/>
              <a:tabLst/>
              <a:defRPr sz="3200" b="1" kern="1200">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pPr>
              <a:lnSpc>
                <a:spcPct val="100000"/>
              </a:lnSpc>
              <a:spcBef>
                <a:spcPts val="0"/>
              </a:spcBef>
            </a:pPr>
            <a:r>
              <a:rPr lang="en-US" sz="2300" dirty="0"/>
              <a:t>District Leaders Example</a:t>
            </a:r>
          </a:p>
        </p:txBody>
      </p:sp>
      <p:pic>
        <p:nvPicPr>
          <p:cNvPr id="8" name="Picture 7" descr="High expectations and rigorous instruction">
            <a:extLst>
              <a:ext uri="{FF2B5EF4-FFF2-40B4-BE49-F238E27FC236}">
                <a16:creationId xmlns:a16="http://schemas.microsoft.com/office/drawing/2014/main" id="{1C685887-8169-5741-92C8-7BD65CCF56B4}"/>
              </a:ext>
            </a:extLst>
          </p:cNvPr>
          <p:cNvPicPr/>
          <p:nvPr/>
        </p:nvPicPr>
        <p:blipFill rotWithShape="1">
          <a:blip r:embed="rId3">
            <a:extLst>
              <a:ext uri="{28A0092B-C50C-407E-A947-70E740481C1C}">
                <a14:useLocalDpi xmlns:a14="http://schemas.microsoft.com/office/drawing/2010/main" val="0"/>
              </a:ext>
            </a:extLst>
          </a:blip>
          <a:srcRect l="30616" t="12100" r="53696" b="7724"/>
          <a:stretch/>
        </p:blipFill>
        <p:spPr bwMode="auto">
          <a:xfrm>
            <a:off x="1693653" y="3103528"/>
            <a:ext cx="1128606" cy="1312868"/>
          </a:xfrm>
          <a:prstGeom prst="rect">
            <a:avLst/>
          </a:prstGeom>
          <a:ln>
            <a:noFill/>
          </a:ln>
          <a:extLst>
            <a:ext uri="{53640926-AAD7-44D8-BBD7-CCE9431645EC}">
              <a14:shadowObscured xmlns:a14="http://schemas.microsoft.com/office/drawing/2010/main"/>
            </a:ext>
          </a:extLst>
        </p:spPr>
      </p:pic>
      <p:sp>
        <p:nvSpPr>
          <p:cNvPr id="22" name="Rounded Rectangle 21">
            <a:extLst>
              <a:ext uri="{FF2B5EF4-FFF2-40B4-BE49-F238E27FC236}">
                <a16:creationId xmlns:a16="http://schemas.microsoft.com/office/drawing/2014/main" id="{FCEB2EC4-9D56-F847-902E-85D20E35ABF9}"/>
              </a:ext>
            </a:extLst>
          </p:cNvPr>
          <p:cNvSpPr/>
          <p:nvPr/>
        </p:nvSpPr>
        <p:spPr>
          <a:xfrm>
            <a:off x="3053233" y="3103528"/>
            <a:ext cx="5736056" cy="1527543"/>
          </a:xfrm>
          <a:prstGeom prst="roundRect">
            <a:avLst>
              <a:gd name="adj" fmla="val 313"/>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square" lIns="182880" tIns="182880" rIns="182880" bIns="182880" anchor="ctr" anchorCtr="0">
            <a:noAutofit/>
          </a:bodyPr>
          <a:lstStyle/>
          <a:p>
            <a:pPr algn="ctr"/>
            <a:r>
              <a:rPr lang="en-US" sz="2000" dirty="0"/>
              <a:t>Strategize instructional methods to disrupt any disparities in student success outcomes that exist across lines of difference — highlighting and sharing best practices from the field. </a:t>
            </a:r>
          </a:p>
        </p:txBody>
      </p:sp>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27</a:t>
            </a:fld>
            <a:endParaRPr lang="en-US" dirty="0"/>
          </a:p>
        </p:txBody>
      </p:sp>
    </p:spTree>
    <p:extLst>
      <p:ext uri="{BB962C8B-B14F-4D97-AF65-F5344CB8AC3E}">
        <p14:creationId xmlns:p14="http://schemas.microsoft.com/office/powerpoint/2010/main" val="4279756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C99F5FE7-35D7-B848-B9EC-015A07C40243}"/>
              </a:ext>
            </a:extLst>
          </p:cNvPr>
          <p:cNvSpPr>
            <a:spLocks noGrp="1"/>
          </p:cNvSpPr>
          <p:nvPr>
            <p:ph type="title"/>
          </p:nvPr>
        </p:nvSpPr>
        <p:spPr>
          <a:xfrm>
            <a:off x="378366" y="96826"/>
            <a:ext cx="8045198" cy="994129"/>
          </a:xfrm>
        </p:spPr>
        <p:txBody>
          <a:bodyPr/>
          <a:lstStyle/>
          <a:p>
            <a:r>
              <a:rPr lang="en-US" i="1" dirty="0"/>
              <a:t>Example Strategies for School and District Leaders</a:t>
            </a:r>
            <a:r>
              <a:rPr lang="en-US" dirty="0"/>
              <a:t> Activity Instructions</a:t>
            </a:r>
          </a:p>
        </p:txBody>
      </p:sp>
      <p:sp>
        <p:nvSpPr>
          <p:cNvPr id="16" name="Content Placeholder 5">
            <a:extLst>
              <a:ext uri="{FF2B5EF4-FFF2-40B4-BE49-F238E27FC236}">
                <a16:creationId xmlns:a16="http://schemas.microsoft.com/office/drawing/2014/main" id="{BE5D26F0-A5E8-D040-9169-8843ADFBABF7}"/>
              </a:ext>
            </a:extLst>
          </p:cNvPr>
          <p:cNvSpPr>
            <a:spLocks noGrp="1"/>
          </p:cNvSpPr>
          <p:nvPr>
            <p:ph idx="1"/>
          </p:nvPr>
        </p:nvSpPr>
        <p:spPr>
          <a:xfrm>
            <a:off x="251366" y="1287452"/>
            <a:ext cx="3029042" cy="3360963"/>
          </a:xfrm>
        </p:spPr>
        <p:txBody>
          <a:bodyPr/>
          <a:lstStyle/>
          <a:p>
            <a:pPr>
              <a:spcBef>
                <a:spcPts val="300"/>
              </a:spcBef>
              <a:spcAft>
                <a:spcPts val="300"/>
              </a:spcAft>
            </a:pPr>
            <a:r>
              <a:rPr lang="en-US" sz="1800" b="1" dirty="0">
                <a:solidFill>
                  <a:schemeClr val="tx1"/>
                </a:solidFill>
              </a:rPr>
              <a:t>Discuss the following questions for at least one strategy:</a:t>
            </a:r>
          </a:p>
          <a:p>
            <a:pPr marL="457200" lvl="1" indent="-342900">
              <a:lnSpc>
                <a:spcPct val="100000"/>
              </a:lnSpc>
              <a:spcBef>
                <a:spcPts val="300"/>
              </a:spcBef>
              <a:spcAft>
                <a:spcPts val="300"/>
              </a:spcAft>
              <a:buClr>
                <a:schemeClr val="tx1"/>
              </a:buClr>
              <a:buFont typeface="+mj-lt"/>
              <a:buAutoNum type="arabicPeriod"/>
            </a:pPr>
            <a:r>
              <a:rPr lang="en-US" sz="1800" dirty="0">
                <a:solidFill>
                  <a:schemeClr val="tx1"/>
                </a:solidFill>
              </a:rPr>
              <a:t>Why is this strategy </a:t>
            </a:r>
            <a:r>
              <a:rPr lang="en-US" sz="1800" b="1" dirty="0">
                <a:solidFill>
                  <a:schemeClr val="tx1"/>
                </a:solidFill>
              </a:rPr>
              <a:t>important</a:t>
            </a:r>
            <a:r>
              <a:rPr lang="en-US" sz="1800" dirty="0">
                <a:solidFill>
                  <a:schemeClr val="tx1"/>
                </a:solidFill>
              </a:rPr>
              <a:t>?</a:t>
            </a:r>
          </a:p>
          <a:p>
            <a:pPr marL="457200" lvl="1" indent="-342900">
              <a:lnSpc>
                <a:spcPct val="100000"/>
              </a:lnSpc>
              <a:spcBef>
                <a:spcPts val="300"/>
              </a:spcBef>
              <a:spcAft>
                <a:spcPts val="300"/>
              </a:spcAft>
              <a:buClr>
                <a:schemeClr val="tx1"/>
              </a:buClr>
              <a:buFont typeface="+mj-lt"/>
              <a:buAutoNum type="arabicPeriod"/>
            </a:pPr>
            <a:r>
              <a:rPr lang="en-US" sz="1800" dirty="0">
                <a:solidFill>
                  <a:schemeClr val="tx1"/>
                </a:solidFill>
              </a:rPr>
              <a:t>What </a:t>
            </a:r>
            <a:r>
              <a:rPr lang="en-US" sz="1800" b="1" dirty="0">
                <a:solidFill>
                  <a:schemeClr val="tx1"/>
                </a:solidFill>
              </a:rPr>
              <a:t>questions</a:t>
            </a:r>
            <a:r>
              <a:rPr lang="en-US" sz="1800" dirty="0">
                <a:solidFill>
                  <a:schemeClr val="tx1"/>
                </a:solidFill>
              </a:rPr>
              <a:t> do you have about this strategy?</a:t>
            </a:r>
          </a:p>
          <a:p>
            <a:pPr marL="457200" lvl="1" indent="-342900">
              <a:lnSpc>
                <a:spcPct val="100000"/>
              </a:lnSpc>
              <a:spcBef>
                <a:spcPts val="300"/>
              </a:spcBef>
              <a:spcAft>
                <a:spcPts val="300"/>
              </a:spcAft>
              <a:buClr>
                <a:schemeClr val="tx1"/>
              </a:buClr>
              <a:buFont typeface="+mj-lt"/>
              <a:buAutoNum type="arabicPeriod"/>
            </a:pPr>
            <a:r>
              <a:rPr lang="en-US" sz="1800" dirty="0">
                <a:solidFill>
                  <a:schemeClr val="tx1"/>
                </a:solidFill>
              </a:rPr>
              <a:t>What </a:t>
            </a:r>
            <a:r>
              <a:rPr lang="en-US" sz="1800" b="1" dirty="0">
                <a:solidFill>
                  <a:schemeClr val="tx1"/>
                </a:solidFill>
              </a:rPr>
              <a:t>ideas</a:t>
            </a:r>
            <a:r>
              <a:rPr lang="en-US" sz="1800" dirty="0">
                <a:solidFill>
                  <a:schemeClr val="tx1"/>
                </a:solidFill>
              </a:rPr>
              <a:t> do you have about implementation? </a:t>
            </a:r>
          </a:p>
          <a:p>
            <a:pPr>
              <a:spcBef>
                <a:spcPts val="300"/>
              </a:spcBef>
              <a:spcAft>
                <a:spcPts val="300"/>
              </a:spcAft>
            </a:pPr>
            <a:endParaRPr lang="en-US" sz="2000" dirty="0"/>
          </a:p>
        </p:txBody>
      </p:sp>
      <p:pic>
        <p:nvPicPr>
          <p:cNvPr id="3" name="Picture 2" descr="A screenshot of the example strategies for school leaders activity.">
            <a:extLst>
              <a:ext uri="{FF2B5EF4-FFF2-40B4-BE49-F238E27FC236}">
                <a16:creationId xmlns:a16="http://schemas.microsoft.com/office/drawing/2014/main" id="{5337B2DD-17B7-2F42-AD74-4FA654DD157D}"/>
              </a:ext>
            </a:extLst>
          </p:cNvPr>
          <p:cNvPicPr>
            <a:picLocks noChangeAspect="1"/>
          </p:cNvPicPr>
          <p:nvPr/>
        </p:nvPicPr>
        <p:blipFill>
          <a:blip r:embed="rId3"/>
          <a:stretch>
            <a:fillRect/>
          </a:stretch>
        </p:blipFill>
        <p:spPr>
          <a:xfrm>
            <a:off x="3483021" y="1287452"/>
            <a:ext cx="2540000" cy="3378200"/>
          </a:xfrm>
          <a:prstGeom prst="rect">
            <a:avLst/>
          </a:prstGeom>
          <a:ln>
            <a:solidFill>
              <a:schemeClr val="tx2"/>
            </a:solidFill>
          </a:ln>
        </p:spPr>
      </p:pic>
      <p:pic>
        <p:nvPicPr>
          <p:cNvPr id="2" name="Picture 1" descr="A screenshot of the example strategies for district leaders activity.">
            <a:extLst>
              <a:ext uri="{FF2B5EF4-FFF2-40B4-BE49-F238E27FC236}">
                <a16:creationId xmlns:a16="http://schemas.microsoft.com/office/drawing/2014/main" id="{7E7E3A9A-9DCB-A942-8081-EDB7D14F3E59}"/>
              </a:ext>
            </a:extLst>
          </p:cNvPr>
          <p:cNvPicPr>
            <a:picLocks noChangeAspect="1"/>
          </p:cNvPicPr>
          <p:nvPr/>
        </p:nvPicPr>
        <p:blipFill>
          <a:blip r:embed="rId4"/>
          <a:stretch>
            <a:fillRect/>
          </a:stretch>
        </p:blipFill>
        <p:spPr>
          <a:xfrm>
            <a:off x="6179012" y="1304689"/>
            <a:ext cx="2656042" cy="3360963"/>
          </a:xfrm>
          <a:prstGeom prst="rect">
            <a:avLst/>
          </a:prstGeom>
          <a:ln>
            <a:solidFill>
              <a:schemeClr val="tx2"/>
            </a:solidFill>
          </a:ln>
        </p:spPr>
      </p:pic>
      <p:sp>
        <p:nvSpPr>
          <p:cNvPr id="4" name="Slide Number Placeholder 3">
            <a:extLst>
              <a:ext uri="{FF2B5EF4-FFF2-40B4-BE49-F238E27FC236}">
                <a16:creationId xmlns:a16="http://schemas.microsoft.com/office/drawing/2014/main" id="{9092252F-4CE3-E74E-88CF-DAE610FDEC2B}"/>
              </a:ext>
            </a:extLst>
          </p:cNvPr>
          <p:cNvSpPr>
            <a:spLocks noGrp="1"/>
          </p:cNvSpPr>
          <p:nvPr>
            <p:ph type="sldNum" sz="quarter" idx="4"/>
          </p:nvPr>
        </p:nvSpPr>
        <p:spPr/>
        <p:txBody>
          <a:bodyPr/>
          <a:lstStyle/>
          <a:p>
            <a:fld id="{B0462FEB-C181-8347-9EC4-DEDFCFCD9AD1}" type="slidenum">
              <a:rPr lang="en-US" smtClean="0"/>
              <a:pPr/>
              <a:t>28</a:t>
            </a:fld>
            <a:endParaRPr lang="en-US" dirty="0"/>
          </a:p>
        </p:txBody>
      </p:sp>
    </p:spTree>
    <p:extLst>
      <p:ext uri="{BB962C8B-B14F-4D97-AF65-F5344CB8AC3E}">
        <p14:creationId xmlns:p14="http://schemas.microsoft.com/office/powerpoint/2010/main" val="1196055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C99F5FE7-35D7-B848-B9EC-015A07C40243}"/>
              </a:ext>
            </a:extLst>
          </p:cNvPr>
          <p:cNvSpPr>
            <a:spLocks noGrp="1"/>
          </p:cNvSpPr>
          <p:nvPr>
            <p:ph type="title"/>
          </p:nvPr>
        </p:nvSpPr>
        <p:spPr>
          <a:xfrm>
            <a:off x="378366" y="96826"/>
            <a:ext cx="8514268" cy="994129"/>
          </a:xfrm>
        </p:spPr>
        <p:txBody>
          <a:bodyPr/>
          <a:lstStyle/>
          <a:p>
            <a:r>
              <a:rPr lang="en-US" sz="3200" i="1" dirty="0"/>
              <a:t>Example Strategies for School and District Leaders</a:t>
            </a:r>
            <a:r>
              <a:rPr lang="en-US" sz="3200" dirty="0"/>
              <a:t> Activity: Group Share</a:t>
            </a:r>
          </a:p>
        </p:txBody>
      </p:sp>
      <p:sp>
        <p:nvSpPr>
          <p:cNvPr id="16" name="Content Placeholder 5">
            <a:extLst>
              <a:ext uri="{FF2B5EF4-FFF2-40B4-BE49-F238E27FC236}">
                <a16:creationId xmlns:a16="http://schemas.microsoft.com/office/drawing/2014/main" id="{BE5D26F0-A5E8-D040-9169-8843ADFBABF7}"/>
              </a:ext>
            </a:extLst>
          </p:cNvPr>
          <p:cNvSpPr>
            <a:spLocks noGrp="1"/>
          </p:cNvSpPr>
          <p:nvPr>
            <p:ph idx="1"/>
          </p:nvPr>
        </p:nvSpPr>
        <p:spPr>
          <a:xfrm>
            <a:off x="251366" y="1658249"/>
            <a:ext cx="3029042" cy="2877906"/>
          </a:xfrm>
        </p:spPr>
        <p:txBody>
          <a:bodyPr/>
          <a:lstStyle/>
          <a:p>
            <a:pPr>
              <a:spcBef>
                <a:spcPts val="300"/>
              </a:spcBef>
              <a:spcAft>
                <a:spcPts val="300"/>
              </a:spcAft>
            </a:pPr>
            <a:r>
              <a:rPr lang="en-US" sz="1800" b="1" dirty="0">
                <a:solidFill>
                  <a:schemeClr val="tx1"/>
                </a:solidFill>
              </a:rPr>
              <a:t>Please share your ideas:</a:t>
            </a:r>
          </a:p>
          <a:p>
            <a:pPr marL="457200" lvl="1" indent="-342900">
              <a:lnSpc>
                <a:spcPct val="100000"/>
              </a:lnSpc>
              <a:spcBef>
                <a:spcPts val="300"/>
              </a:spcBef>
              <a:spcAft>
                <a:spcPts val="300"/>
              </a:spcAft>
              <a:buClr>
                <a:schemeClr val="tx1"/>
              </a:buClr>
              <a:buFont typeface="+mj-lt"/>
              <a:buAutoNum type="arabicPeriod"/>
            </a:pPr>
            <a:r>
              <a:rPr lang="en-US" sz="1800" dirty="0">
                <a:solidFill>
                  <a:schemeClr val="tx1"/>
                </a:solidFill>
              </a:rPr>
              <a:t>Why is this strategy </a:t>
            </a:r>
            <a:r>
              <a:rPr lang="en-US" sz="1800" b="1" dirty="0">
                <a:solidFill>
                  <a:schemeClr val="tx1"/>
                </a:solidFill>
              </a:rPr>
              <a:t>important</a:t>
            </a:r>
            <a:r>
              <a:rPr lang="en-US" sz="1800" dirty="0">
                <a:solidFill>
                  <a:schemeClr val="tx1"/>
                </a:solidFill>
              </a:rPr>
              <a:t>?</a:t>
            </a:r>
          </a:p>
          <a:p>
            <a:pPr marL="457200" lvl="1" indent="-342900">
              <a:lnSpc>
                <a:spcPct val="100000"/>
              </a:lnSpc>
              <a:spcBef>
                <a:spcPts val="300"/>
              </a:spcBef>
              <a:spcAft>
                <a:spcPts val="300"/>
              </a:spcAft>
              <a:buClr>
                <a:schemeClr val="tx1"/>
              </a:buClr>
              <a:buFont typeface="+mj-lt"/>
              <a:buAutoNum type="arabicPeriod"/>
            </a:pPr>
            <a:r>
              <a:rPr lang="en-US" sz="1800" dirty="0">
                <a:solidFill>
                  <a:schemeClr val="tx1"/>
                </a:solidFill>
              </a:rPr>
              <a:t>What </a:t>
            </a:r>
            <a:r>
              <a:rPr lang="en-US" sz="1800" b="1" dirty="0">
                <a:solidFill>
                  <a:schemeClr val="tx1"/>
                </a:solidFill>
              </a:rPr>
              <a:t>questions</a:t>
            </a:r>
            <a:r>
              <a:rPr lang="en-US" sz="1800" dirty="0">
                <a:solidFill>
                  <a:schemeClr val="tx1"/>
                </a:solidFill>
              </a:rPr>
              <a:t> do you have about this strategy?</a:t>
            </a:r>
          </a:p>
          <a:p>
            <a:pPr marL="457200" lvl="1" indent="-342900">
              <a:lnSpc>
                <a:spcPct val="100000"/>
              </a:lnSpc>
              <a:spcBef>
                <a:spcPts val="300"/>
              </a:spcBef>
              <a:spcAft>
                <a:spcPts val="300"/>
              </a:spcAft>
              <a:buClr>
                <a:schemeClr val="tx1"/>
              </a:buClr>
              <a:buFont typeface="+mj-lt"/>
              <a:buAutoNum type="arabicPeriod"/>
            </a:pPr>
            <a:r>
              <a:rPr lang="en-US" sz="1800" dirty="0">
                <a:solidFill>
                  <a:schemeClr val="tx1"/>
                </a:solidFill>
              </a:rPr>
              <a:t>What </a:t>
            </a:r>
            <a:r>
              <a:rPr lang="en-US" sz="1800" b="1" dirty="0">
                <a:solidFill>
                  <a:schemeClr val="tx1"/>
                </a:solidFill>
              </a:rPr>
              <a:t>ideas</a:t>
            </a:r>
            <a:r>
              <a:rPr lang="en-US" sz="1800" dirty="0">
                <a:solidFill>
                  <a:schemeClr val="tx1"/>
                </a:solidFill>
              </a:rPr>
              <a:t> do you have about how to implement it? </a:t>
            </a:r>
          </a:p>
          <a:p>
            <a:pPr>
              <a:spcBef>
                <a:spcPts val="300"/>
              </a:spcBef>
              <a:spcAft>
                <a:spcPts val="300"/>
              </a:spcAft>
            </a:pPr>
            <a:endParaRPr lang="en-US" sz="2000" dirty="0"/>
          </a:p>
        </p:txBody>
      </p:sp>
      <p:pic>
        <p:nvPicPr>
          <p:cNvPr id="8" name="Picture 7" descr="A screenshot of the example strategies for school leaders activity.">
            <a:extLst>
              <a:ext uri="{FF2B5EF4-FFF2-40B4-BE49-F238E27FC236}">
                <a16:creationId xmlns:a16="http://schemas.microsoft.com/office/drawing/2014/main" id="{3D121723-07AC-434F-93BE-C14FE57B6C52}"/>
              </a:ext>
            </a:extLst>
          </p:cNvPr>
          <p:cNvPicPr>
            <a:picLocks noChangeAspect="1"/>
          </p:cNvPicPr>
          <p:nvPr/>
        </p:nvPicPr>
        <p:blipFill>
          <a:blip r:embed="rId3"/>
          <a:stretch>
            <a:fillRect/>
          </a:stretch>
        </p:blipFill>
        <p:spPr>
          <a:xfrm>
            <a:off x="3483021" y="1287452"/>
            <a:ext cx="2540000" cy="3378200"/>
          </a:xfrm>
          <a:prstGeom prst="rect">
            <a:avLst/>
          </a:prstGeom>
          <a:ln>
            <a:solidFill>
              <a:schemeClr val="tx2"/>
            </a:solidFill>
          </a:ln>
        </p:spPr>
      </p:pic>
      <p:pic>
        <p:nvPicPr>
          <p:cNvPr id="7" name="Picture 6" descr="A screenshot of the example strategies for district leaders activity.">
            <a:extLst>
              <a:ext uri="{FF2B5EF4-FFF2-40B4-BE49-F238E27FC236}">
                <a16:creationId xmlns:a16="http://schemas.microsoft.com/office/drawing/2014/main" id="{74F37959-0DDE-3E41-BCFA-7E210D93AEC4}"/>
              </a:ext>
            </a:extLst>
          </p:cNvPr>
          <p:cNvPicPr>
            <a:picLocks noChangeAspect="1"/>
          </p:cNvPicPr>
          <p:nvPr/>
        </p:nvPicPr>
        <p:blipFill>
          <a:blip r:embed="rId4"/>
          <a:stretch>
            <a:fillRect/>
          </a:stretch>
        </p:blipFill>
        <p:spPr>
          <a:xfrm>
            <a:off x="6179012" y="1304689"/>
            <a:ext cx="2656042" cy="3360963"/>
          </a:xfrm>
          <a:prstGeom prst="rect">
            <a:avLst/>
          </a:prstGeom>
          <a:ln>
            <a:solidFill>
              <a:schemeClr val="tx2"/>
            </a:solidFill>
          </a:ln>
        </p:spPr>
      </p:pic>
      <p:sp>
        <p:nvSpPr>
          <p:cNvPr id="4" name="Slide Number Placeholder 3">
            <a:extLst>
              <a:ext uri="{FF2B5EF4-FFF2-40B4-BE49-F238E27FC236}">
                <a16:creationId xmlns:a16="http://schemas.microsoft.com/office/drawing/2014/main" id="{9092252F-4CE3-E74E-88CF-DAE610FDEC2B}"/>
              </a:ext>
            </a:extLst>
          </p:cNvPr>
          <p:cNvSpPr>
            <a:spLocks noGrp="1"/>
          </p:cNvSpPr>
          <p:nvPr>
            <p:ph type="sldNum" sz="quarter" idx="4"/>
          </p:nvPr>
        </p:nvSpPr>
        <p:spPr/>
        <p:txBody>
          <a:bodyPr/>
          <a:lstStyle/>
          <a:p>
            <a:fld id="{B0462FEB-C181-8347-9EC4-DEDFCFCD9AD1}" type="slidenum">
              <a:rPr lang="en-US" smtClean="0"/>
              <a:pPr/>
              <a:t>29</a:t>
            </a:fld>
            <a:endParaRPr lang="en-US" dirty="0"/>
          </a:p>
        </p:txBody>
      </p:sp>
    </p:spTree>
    <p:extLst>
      <p:ext uri="{BB962C8B-B14F-4D97-AF65-F5344CB8AC3E}">
        <p14:creationId xmlns:p14="http://schemas.microsoft.com/office/powerpoint/2010/main" val="3820726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EF254-0EA5-4D96-A076-9C19D37B4B1F}"/>
              </a:ext>
            </a:extLst>
          </p:cNvPr>
          <p:cNvSpPr>
            <a:spLocks noGrp="1"/>
          </p:cNvSpPr>
          <p:nvPr>
            <p:ph type="ctrTitle"/>
          </p:nvPr>
        </p:nvSpPr>
        <p:spPr>
          <a:xfrm>
            <a:off x="520726" y="1703186"/>
            <a:ext cx="5048801" cy="2154439"/>
          </a:xfrm>
        </p:spPr>
        <p:txBody>
          <a:bodyPr/>
          <a:lstStyle/>
          <a:p>
            <a:r>
              <a:rPr lang="en-US" dirty="0"/>
              <a:t>Welcome</a:t>
            </a:r>
          </a:p>
        </p:txBody>
      </p:sp>
    </p:spTree>
    <p:extLst>
      <p:ext uri="{BB962C8B-B14F-4D97-AF65-F5344CB8AC3E}">
        <p14:creationId xmlns:p14="http://schemas.microsoft.com/office/powerpoint/2010/main" val="767954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B0753A65-5D35-2C45-BF80-F1B65FEFF041}"/>
              </a:ext>
            </a:extLst>
          </p:cNvPr>
          <p:cNvSpPr>
            <a:spLocks noGrp="1"/>
          </p:cNvSpPr>
          <p:nvPr>
            <p:ph type="title"/>
          </p:nvPr>
        </p:nvSpPr>
        <p:spPr>
          <a:xfrm>
            <a:off x="333118" y="154406"/>
            <a:ext cx="8498365" cy="786384"/>
          </a:xfrm>
        </p:spPr>
        <p:txBody>
          <a:bodyPr/>
          <a:lstStyle/>
          <a:p>
            <a:r>
              <a:rPr lang="en-US" dirty="0"/>
              <a:t>Example Strategies		Example Strategies</a:t>
            </a:r>
            <a:br>
              <a:rPr lang="en-US" dirty="0"/>
            </a:br>
            <a:r>
              <a:rPr lang="en-US" dirty="0"/>
              <a:t>for School Leaders		for District Leaders</a:t>
            </a:r>
          </a:p>
        </p:txBody>
      </p:sp>
      <p:graphicFrame>
        <p:nvGraphicFramePr>
          <p:cNvPr id="17" name="Table 42" descr="A table with the principles and example strategy headers.">
            <a:extLst>
              <a:ext uri="{FF2B5EF4-FFF2-40B4-BE49-F238E27FC236}">
                <a16:creationId xmlns:a16="http://schemas.microsoft.com/office/drawing/2014/main" id="{D90E0151-7C37-A244-ACB9-CE1C25DEAEA9}"/>
              </a:ext>
            </a:extLst>
          </p:cNvPr>
          <p:cNvGraphicFramePr>
            <a:graphicFrameLocks/>
          </p:cNvGraphicFramePr>
          <p:nvPr/>
        </p:nvGraphicFramePr>
        <p:xfrm>
          <a:off x="401330" y="1255698"/>
          <a:ext cx="3868736" cy="274320"/>
        </p:xfrm>
        <a:graphic>
          <a:graphicData uri="http://schemas.openxmlformats.org/drawingml/2006/table">
            <a:tbl>
              <a:tblPr firstRow="1" bandRow="1">
                <a:tableStyleId>{5C22544A-7EE6-4342-B048-85BDC9FD1C3A}</a:tableStyleId>
              </a:tblPr>
              <a:tblGrid>
                <a:gridCol w="846253">
                  <a:extLst>
                    <a:ext uri="{9D8B030D-6E8A-4147-A177-3AD203B41FA5}">
                      <a16:colId xmlns:a16="http://schemas.microsoft.com/office/drawing/2014/main" val="47839839"/>
                    </a:ext>
                  </a:extLst>
                </a:gridCol>
                <a:gridCol w="3022483">
                  <a:extLst>
                    <a:ext uri="{9D8B030D-6E8A-4147-A177-3AD203B41FA5}">
                      <a16:colId xmlns:a16="http://schemas.microsoft.com/office/drawing/2014/main" val="1354686786"/>
                    </a:ext>
                  </a:extLst>
                </a:gridCol>
              </a:tblGrid>
              <a:tr h="182880">
                <a:tc>
                  <a:txBody>
                    <a:bodyPr/>
                    <a:lstStyle/>
                    <a:p>
                      <a:r>
                        <a:rPr lang="en-US" sz="1200" dirty="0"/>
                        <a:t>Principle</a:t>
                      </a:r>
                    </a:p>
                  </a:txBody>
                  <a:tcPr>
                    <a:solidFill>
                      <a:srgbClr val="2573B4"/>
                    </a:solidFill>
                  </a:tcPr>
                </a:tc>
                <a:tc>
                  <a:txBody>
                    <a:bodyPr/>
                    <a:lstStyle/>
                    <a:p>
                      <a:r>
                        <a:rPr lang="en-US" sz="1200" dirty="0"/>
                        <a:t>Example Strategy</a:t>
                      </a:r>
                    </a:p>
                  </a:txBody>
                  <a:tcPr>
                    <a:solidFill>
                      <a:srgbClr val="2573B4"/>
                    </a:solidFill>
                  </a:tcPr>
                </a:tc>
                <a:extLst>
                  <a:ext uri="{0D108BD9-81ED-4DB2-BD59-A6C34878D82A}">
                    <a16:rowId xmlns:a16="http://schemas.microsoft.com/office/drawing/2014/main" val="1117831771"/>
                  </a:ext>
                </a:extLst>
              </a:tr>
            </a:tbl>
          </a:graphicData>
        </a:graphic>
      </p:graphicFrame>
      <p:pic>
        <p:nvPicPr>
          <p:cNvPr id="22" name="Content Placeholder 34" descr="Welcoming and affirming environment">
            <a:extLst>
              <a:ext uri="{FF2B5EF4-FFF2-40B4-BE49-F238E27FC236}">
                <a16:creationId xmlns:a16="http://schemas.microsoft.com/office/drawing/2014/main" id="{E5CFA9F6-C407-F049-BE14-F64831C5AEE5}"/>
              </a:ext>
            </a:extLst>
          </p:cNvPr>
          <p:cNvPicPr>
            <a:picLocks noChangeAspect="1"/>
          </p:cNvPicPr>
          <p:nvPr/>
        </p:nvPicPr>
        <p:blipFill>
          <a:blip r:embed="rId3"/>
          <a:stretch>
            <a:fillRect/>
          </a:stretch>
        </p:blipFill>
        <p:spPr>
          <a:xfrm>
            <a:off x="401330" y="1610706"/>
            <a:ext cx="622300" cy="685800"/>
          </a:xfrm>
          <a:prstGeom prst="rect">
            <a:avLst/>
          </a:prstGeom>
        </p:spPr>
      </p:pic>
      <p:sp>
        <p:nvSpPr>
          <p:cNvPr id="23" name="Content Placeholder 28">
            <a:extLst>
              <a:ext uri="{FF2B5EF4-FFF2-40B4-BE49-F238E27FC236}">
                <a16:creationId xmlns:a16="http://schemas.microsoft.com/office/drawing/2014/main" id="{8AAF5283-416E-D847-A34C-AA7EDF305316}"/>
              </a:ext>
            </a:extLst>
          </p:cNvPr>
          <p:cNvSpPr txBox="1">
            <a:spLocks/>
          </p:cNvSpPr>
          <p:nvPr/>
        </p:nvSpPr>
        <p:spPr>
          <a:xfrm>
            <a:off x="1111067" y="1582149"/>
            <a:ext cx="3181834" cy="718764"/>
          </a:xfrm>
          <a:prstGeom prst="rect">
            <a:avLst/>
          </a:prstGeom>
          <a:solidFill>
            <a:schemeClr val="accent2"/>
          </a:solidFill>
        </p:spPr>
        <p:txBody>
          <a:bodyPr vert="horz" lIns="0" tIns="45720" rIns="91440" bIns="45720" rtlCol="0">
            <a:noAutofit/>
          </a:bodyPr>
          <a:lstStyle>
            <a:lvl1pPr marL="0" marR="0" indent="0" algn="l" defTabSz="457189" rtl="0" eaLnBrk="1" fontAlgn="auto" latinLnBrk="0" hangingPunct="1">
              <a:lnSpc>
                <a:spcPct val="95000"/>
              </a:lnSpc>
              <a:spcBef>
                <a:spcPts val="1700"/>
              </a:spcBef>
              <a:spcAft>
                <a:spcPts val="0"/>
              </a:spcAft>
              <a:buClrTx/>
              <a:buSzTx/>
              <a:buFont typeface="Arial"/>
              <a:buNone/>
              <a:tabLst/>
              <a:defRPr sz="1800" b="1"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marR="0" indent="-182880" algn="l" defTabSz="457189" rtl="0" eaLnBrk="1" fontAlgn="auto" latinLnBrk="0" hangingPunct="1">
              <a:lnSpc>
                <a:spcPct val="95000"/>
              </a:lnSpc>
              <a:spcBef>
                <a:spcPts val="900"/>
              </a:spcBef>
              <a:spcAft>
                <a:spcPts val="0"/>
              </a:spcAft>
              <a:buClr>
                <a:srgbClr val="00AEE4"/>
              </a:buClr>
              <a:buSzTx/>
              <a:buFont typeface="Wingdings" charset="2"/>
              <a:buChar char="§"/>
              <a:tabLst/>
              <a:defRPr sz="1400" b="0" i="0" kern="120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marR="0" indent="-228594" algn="l" defTabSz="457189" rtl="0" eaLnBrk="1" fontAlgn="auto" latinLnBrk="0" hangingPunct="1">
              <a:lnSpc>
                <a:spcPct val="95000"/>
              </a:lnSpc>
              <a:spcBef>
                <a:spcPts val="500"/>
              </a:spcBef>
              <a:spcAft>
                <a:spcPts val="300"/>
              </a:spcAft>
              <a:buClr>
                <a:srgbClr val="00AEE4"/>
              </a:buClr>
              <a:buSzPct val="80000"/>
              <a:buFont typeface="Arial" charset="0"/>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22238"/>
            <a:r>
              <a:rPr lang="en-US" sz="1050" b="0" dirty="0">
                <a:solidFill>
                  <a:schemeClr val="bg1"/>
                </a:solidFill>
              </a:rPr>
              <a:t>Create visibly multilingual and multicultural environments by posting signs, banners, and other materials throughout schools that acknowledge and celebrate identities of students. </a:t>
            </a:r>
          </a:p>
          <a:p>
            <a:pPr marL="122238"/>
            <a:endParaRPr lang="en-US" sz="1050" dirty="0"/>
          </a:p>
        </p:txBody>
      </p:sp>
      <p:pic>
        <p:nvPicPr>
          <p:cNvPr id="24" name="Content Placeholder 36" descr="Ongoing professional learning">
            <a:extLst>
              <a:ext uri="{FF2B5EF4-FFF2-40B4-BE49-F238E27FC236}">
                <a16:creationId xmlns:a16="http://schemas.microsoft.com/office/drawing/2014/main" id="{117CB5EB-1E8B-F44A-A47E-4F5125463EDB}"/>
              </a:ext>
            </a:extLst>
          </p:cNvPr>
          <p:cNvPicPr>
            <a:picLocks noChangeAspect="1"/>
          </p:cNvPicPr>
          <p:nvPr/>
        </p:nvPicPr>
        <p:blipFill>
          <a:blip r:embed="rId4"/>
          <a:stretch>
            <a:fillRect/>
          </a:stretch>
        </p:blipFill>
        <p:spPr>
          <a:xfrm>
            <a:off x="410711" y="2383938"/>
            <a:ext cx="635000" cy="787400"/>
          </a:xfrm>
          <a:prstGeom prst="rect">
            <a:avLst/>
          </a:prstGeom>
        </p:spPr>
      </p:pic>
      <p:sp>
        <p:nvSpPr>
          <p:cNvPr id="25" name="Content Placeholder 29">
            <a:extLst>
              <a:ext uri="{FF2B5EF4-FFF2-40B4-BE49-F238E27FC236}">
                <a16:creationId xmlns:a16="http://schemas.microsoft.com/office/drawing/2014/main" id="{B8CE2497-6E0B-0D4F-8ABC-5699D8708408}"/>
              </a:ext>
            </a:extLst>
          </p:cNvPr>
          <p:cNvSpPr txBox="1">
            <a:spLocks/>
          </p:cNvSpPr>
          <p:nvPr/>
        </p:nvSpPr>
        <p:spPr>
          <a:xfrm>
            <a:off x="1126797" y="2383938"/>
            <a:ext cx="3166104" cy="838200"/>
          </a:xfrm>
          <a:prstGeom prst="rect">
            <a:avLst/>
          </a:prstGeom>
          <a:solidFill>
            <a:schemeClr val="accent2"/>
          </a:solidFill>
        </p:spPr>
        <p:txBody>
          <a:bodyPr vert="horz" lIns="0" tIns="45720" rIns="91440" bIns="45720" rtlCol="0">
            <a:noAutofit/>
          </a:bodyPr>
          <a:lstStyle>
            <a:lvl1pPr marL="0" marR="0" indent="0" algn="l" defTabSz="457189" rtl="0" eaLnBrk="1" fontAlgn="auto" latinLnBrk="0" hangingPunct="1">
              <a:lnSpc>
                <a:spcPct val="95000"/>
              </a:lnSpc>
              <a:spcBef>
                <a:spcPts val="1700"/>
              </a:spcBef>
              <a:spcAft>
                <a:spcPts val="0"/>
              </a:spcAft>
              <a:buClrTx/>
              <a:buSzTx/>
              <a:buFont typeface="Arial"/>
              <a:buNone/>
              <a:tabLst/>
              <a:defRPr sz="1800" b="1"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marR="0" indent="-182880" algn="l" defTabSz="457189" rtl="0" eaLnBrk="1" fontAlgn="auto" latinLnBrk="0" hangingPunct="1">
              <a:lnSpc>
                <a:spcPct val="95000"/>
              </a:lnSpc>
              <a:spcBef>
                <a:spcPts val="900"/>
              </a:spcBef>
              <a:spcAft>
                <a:spcPts val="0"/>
              </a:spcAft>
              <a:buClr>
                <a:srgbClr val="00AEE4"/>
              </a:buClr>
              <a:buSzTx/>
              <a:buFont typeface="Wingdings" charset="2"/>
              <a:buChar char="§"/>
              <a:tabLst/>
              <a:defRPr sz="1400" b="0" i="0" kern="120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marR="0" indent="-228594" algn="l" defTabSz="457189" rtl="0" eaLnBrk="1" fontAlgn="auto" latinLnBrk="0" hangingPunct="1">
              <a:lnSpc>
                <a:spcPct val="95000"/>
              </a:lnSpc>
              <a:spcBef>
                <a:spcPts val="500"/>
              </a:spcBef>
              <a:spcAft>
                <a:spcPts val="300"/>
              </a:spcAft>
              <a:buClr>
                <a:srgbClr val="00AEE4"/>
              </a:buClr>
              <a:buSzPct val="80000"/>
              <a:buFont typeface="Arial" charset="0"/>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22238"/>
            <a:r>
              <a:rPr lang="en-US" sz="1050" b="0" dirty="0">
                <a:solidFill>
                  <a:schemeClr val="bg1"/>
                </a:solidFill>
              </a:rPr>
              <a:t>Use data and research to identify teachers with strong culturally responsive-sustaining practices and racial literacy skills and allow time for them to share their practices (i.e., peer observations, professional learning, etc.).</a:t>
            </a:r>
          </a:p>
          <a:p>
            <a:pPr marL="122238"/>
            <a:endParaRPr lang="en-US" sz="1050" dirty="0"/>
          </a:p>
        </p:txBody>
      </p:sp>
      <p:pic>
        <p:nvPicPr>
          <p:cNvPr id="27" name="Content Placeholder 38" descr="High expectations and rigorous instruction">
            <a:extLst>
              <a:ext uri="{FF2B5EF4-FFF2-40B4-BE49-F238E27FC236}">
                <a16:creationId xmlns:a16="http://schemas.microsoft.com/office/drawing/2014/main" id="{E49DBCEF-06DF-E24D-AA80-B671309CC97A}"/>
              </a:ext>
            </a:extLst>
          </p:cNvPr>
          <p:cNvPicPr>
            <a:picLocks noChangeAspect="1"/>
          </p:cNvPicPr>
          <p:nvPr/>
        </p:nvPicPr>
        <p:blipFill>
          <a:blip r:embed="rId5"/>
          <a:stretch>
            <a:fillRect/>
          </a:stretch>
        </p:blipFill>
        <p:spPr>
          <a:xfrm>
            <a:off x="414030" y="3208579"/>
            <a:ext cx="609600" cy="838200"/>
          </a:xfrm>
          <a:prstGeom prst="rect">
            <a:avLst/>
          </a:prstGeom>
        </p:spPr>
      </p:pic>
      <p:sp>
        <p:nvSpPr>
          <p:cNvPr id="28" name="Content Placeholder 30">
            <a:extLst>
              <a:ext uri="{FF2B5EF4-FFF2-40B4-BE49-F238E27FC236}">
                <a16:creationId xmlns:a16="http://schemas.microsoft.com/office/drawing/2014/main" id="{C76F26D7-2E25-0E4E-A531-84D54F71964C}"/>
              </a:ext>
            </a:extLst>
          </p:cNvPr>
          <p:cNvSpPr txBox="1">
            <a:spLocks/>
          </p:cNvSpPr>
          <p:nvPr/>
        </p:nvSpPr>
        <p:spPr>
          <a:xfrm>
            <a:off x="1140031" y="3288812"/>
            <a:ext cx="3165194" cy="718764"/>
          </a:xfrm>
          <a:prstGeom prst="rect">
            <a:avLst/>
          </a:prstGeom>
          <a:solidFill>
            <a:schemeClr val="accent2"/>
          </a:solidFill>
        </p:spPr>
        <p:txBody>
          <a:bodyPr vert="horz" lIns="0" tIns="45720" rIns="91440" bIns="45720" rtlCol="0">
            <a:noAutofit/>
          </a:bodyPr>
          <a:lstStyle>
            <a:lvl1pPr marL="0" marR="0" indent="0" algn="l" defTabSz="457189" rtl="0" eaLnBrk="1" fontAlgn="auto" latinLnBrk="0" hangingPunct="1">
              <a:lnSpc>
                <a:spcPct val="95000"/>
              </a:lnSpc>
              <a:spcBef>
                <a:spcPts val="1700"/>
              </a:spcBef>
              <a:spcAft>
                <a:spcPts val="0"/>
              </a:spcAft>
              <a:buClrTx/>
              <a:buSzTx/>
              <a:buFont typeface="Arial"/>
              <a:buNone/>
              <a:tabLst/>
              <a:defRPr sz="1800" b="1"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marR="0" indent="-182880" algn="l" defTabSz="457189" rtl="0" eaLnBrk="1" fontAlgn="auto" latinLnBrk="0" hangingPunct="1">
              <a:lnSpc>
                <a:spcPct val="95000"/>
              </a:lnSpc>
              <a:spcBef>
                <a:spcPts val="900"/>
              </a:spcBef>
              <a:spcAft>
                <a:spcPts val="0"/>
              </a:spcAft>
              <a:buClr>
                <a:srgbClr val="00AEE4"/>
              </a:buClr>
              <a:buSzTx/>
              <a:buFont typeface="Wingdings" charset="2"/>
              <a:buChar char="§"/>
              <a:tabLst/>
              <a:defRPr sz="1400" b="0" i="0" kern="120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marR="0" indent="-228594" algn="l" defTabSz="457189" rtl="0" eaLnBrk="1" fontAlgn="auto" latinLnBrk="0" hangingPunct="1">
              <a:lnSpc>
                <a:spcPct val="95000"/>
              </a:lnSpc>
              <a:spcBef>
                <a:spcPts val="500"/>
              </a:spcBef>
              <a:spcAft>
                <a:spcPts val="300"/>
              </a:spcAft>
              <a:buClr>
                <a:srgbClr val="00AEE4"/>
              </a:buClr>
              <a:buSzPct val="80000"/>
              <a:buFont typeface="Arial" charset="0"/>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22238"/>
            <a:r>
              <a:rPr lang="en-US" sz="1050" b="0" dirty="0">
                <a:solidFill>
                  <a:schemeClr val="bg1"/>
                </a:solidFill>
              </a:rPr>
              <a:t>Develop in-school inquiry-based teams to address instructional rigor, cultural responsiveness, achievement disparities, and student engagement.</a:t>
            </a:r>
          </a:p>
        </p:txBody>
      </p:sp>
      <p:pic>
        <p:nvPicPr>
          <p:cNvPr id="29" name="Content Placeholder 40" descr="Inclusive curriculum and assessment">
            <a:extLst>
              <a:ext uri="{FF2B5EF4-FFF2-40B4-BE49-F238E27FC236}">
                <a16:creationId xmlns:a16="http://schemas.microsoft.com/office/drawing/2014/main" id="{D85CCBBD-E000-2E40-AE8A-344B93482B84}"/>
              </a:ext>
            </a:extLst>
          </p:cNvPr>
          <p:cNvPicPr>
            <a:picLocks noChangeAspect="1"/>
          </p:cNvPicPr>
          <p:nvPr/>
        </p:nvPicPr>
        <p:blipFill>
          <a:blip r:embed="rId6"/>
          <a:stretch>
            <a:fillRect/>
          </a:stretch>
        </p:blipFill>
        <p:spPr>
          <a:xfrm>
            <a:off x="448658" y="4047434"/>
            <a:ext cx="622300" cy="685800"/>
          </a:xfrm>
          <a:prstGeom prst="rect">
            <a:avLst/>
          </a:prstGeom>
        </p:spPr>
      </p:pic>
      <p:sp>
        <p:nvSpPr>
          <p:cNvPr id="30" name="Content Placeholder 31">
            <a:extLst>
              <a:ext uri="{FF2B5EF4-FFF2-40B4-BE49-F238E27FC236}">
                <a16:creationId xmlns:a16="http://schemas.microsoft.com/office/drawing/2014/main" id="{4FA0FE21-839C-F642-87A9-338E5B7089D2}"/>
              </a:ext>
            </a:extLst>
          </p:cNvPr>
          <p:cNvSpPr txBox="1">
            <a:spLocks/>
          </p:cNvSpPr>
          <p:nvPr/>
        </p:nvSpPr>
        <p:spPr>
          <a:xfrm>
            <a:off x="1139121" y="4040305"/>
            <a:ext cx="3166104" cy="620204"/>
          </a:xfrm>
          <a:prstGeom prst="rect">
            <a:avLst/>
          </a:prstGeom>
          <a:solidFill>
            <a:schemeClr val="accent2"/>
          </a:solidFill>
        </p:spPr>
        <p:txBody>
          <a:bodyPr vert="horz" lIns="0" tIns="45720" rIns="91440" bIns="45720" rtlCol="0">
            <a:noAutofit/>
          </a:bodyPr>
          <a:lstStyle>
            <a:lvl1pPr marL="0" marR="0" indent="0" algn="l" defTabSz="457189" rtl="0" eaLnBrk="1" fontAlgn="auto" latinLnBrk="0" hangingPunct="1">
              <a:lnSpc>
                <a:spcPct val="95000"/>
              </a:lnSpc>
              <a:spcBef>
                <a:spcPts val="1700"/>
              </a:spcBef>
              <a:spcAft>
                <a:spcPts val="0"/>
              </a:spcAft>
              <a:buClrTx/>
              <a:buSzTx/>
              <a:buFont typeface="Arial"/>
              <a:buNone/>
              <a:tabLst/>
              <a:defRPr sz="1800" b="1"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marR="0" indent="-182880" algn="l" defTabSz="457189" rtl="0" eaLnBrk="1" fontAlgn="auto" latinLnBrk="0" hangingPunct="1">
              <a:lnSpc>
                <a:spcPct val="95000"/>
              </a:lnSpc>
              <a:spcBef>
                <a:spcPts val="900"/>
              </a:spcBef>
              <a:spcAft>
                <a:spcPts val="0"/>
              </a:spcAft>
              <a:buClr>
                <a:srgbClr val="00AEE4"/>
              </a:buClr>
              <a:buSzTx/>
              <a:buFont typeface="Wingdings" charset="2"/>
              <a:buChar char="§"/>
              <a:tabLst/>
              <a:defRPr sz="1400" b="0" i="0" kern="120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marR="0" indent="-228594" algn="l" defTabSz="457189" rtl="0" eaLnBrk="1" fontAlgn="auto" latinLnBrk="0" hangingPunct="1">
              <a:lnSpc>
                <a:spcPct val="95000"/>
              </a:lnSpc>
              <a:spcBef>
                <a:spcPts val="500"/>
              </a:spcBef>
              <a:spcAft>
                <a:spcPts val="300"/>
              </a:spcAft>
              <a:buClr>
                <a:srgbClr val="00AEE4"/>
              </a:buClr>
              <a:buSzPct val="80000"/>
              <a:buFont typeface="Arial" charset="0"/>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22238"/>
            <a:r>
              <a:rPr lang="en-US" sz="1050" b="0" dirty="0">
                <a:solidFill>
                  <a:schemeClr val="bg1"/>
                </a:solidFill>
              </a:rPr>
              <a:t>Invest in community leaders and family members as contributors to instruction by actively seeking and welcoming their history and knowledge.</a:t>
            </a:r>
          </a:p>
        </p:txBody>
      </p:sp>
      <p:graphicFrame>
        <p:nvGraphicFramePr>
          <p:cNvPr id="26" name="Table 26">
            <a:extLst>
              <a:ext uri="{FF2B5EF4-FFF2-40B4-BE49-F238E27FC236}">
                <a16:creationId xmlns:a16="http://schemas.microsoft.com/office/drawing/2014/main" id="{FFB7BC32-0DA2-0E44-9A81-85C55B6D5D15}"/>
              </a:ext>
            </a:extLst>
          </p:cNvPr>
          <p:cNvGraphicFramePr>
            <a:graphicFrameLocks noGrp="1"/>
          </p:cNvGraphicFramePr>
          <p:nvPr/>
        </p:nvGraphicFramePr>
        <p:xfrm>
          <a:off x="4572001" y="1254762"/>
          <a:ext cx="4446302" cy="275256"/>
        </p:xfrm>
        <a:graphic>
          <a:graphicData uri="http://schemas.openxmlformats.org/drawingml/2006/table">
            <a:tbl>
              <a:tblPr firstRow="1" bandRow="1">
                <a:tableStyleId>{5C22544A-7EE6-4342-B048-85BDC9FD1C3A}</a:tableStyleId>
              </a:tblPr>
              <a:tblGrid>
                <a:gridCol w="800099">
                  <a:extLst>
                    <a:ext uri="{9D8B030D-6E8A-4147-A177-3AD203B41FA5}">
                      <a16:colId xmlns:a16="http://schemas.microsoft.com/office/drawing/2014/main" val="123739"/>
                    </a:ext>
                  </a:extLst>
                </a:gridCol>
                <a:gridCol w="3646203">
                  <a:extLst>
                    <a:ext uri="{9D8B030D-6E8A-4147-A177-3AD203B41FA5}">
                      <a16:colId xmlns:a16="http://schemas.microsoft.com/office/drawing/2014/main" val="3477213564"/>
                    </a:ext>
                  </a:extLst>
                </a:gridCol>
              </a:tblGrid>
              <a:tr h="275256">
                <a:tc>
                  <a:txBody>
                    <a:bodyPr/>
                    <a:lstStyle/>
                    <a:p>
                      <a:r>
                        <a:rPr lang="en-US" sz="1200" b="1" dirty="0"/>
                        <a:t>Principle</a:t>
                      </a:r>
                    </a:p>
                  </a:txBody>
                  <a:tcPr marR="0">
                    <a:solidFill>
                      <a:srgbClr val="007D82"/>
                    </a:solidFill>
                  </a:tcPr>
                </a:tc>
                <a:tc>
                  <a:txBody>
                    <a:bodyPr/>
                    <a:lstStyle/>
                    <a:p>
                      <a:r>
                        <a:rPr lang="en-US" sz="1200" b="1" dirty="0"/>
                        <a:t>Example Strategy</a:t>
                      </a:r>
                    </a:p>
                  </a:txBody>
                  <a:tcPr>
                    <a:solidFill>
                      <a:srgbClr val="007D82"/>
                    </a:solidFill>
                  </a:tcPr>
                </a:tc>
                <a:extLst>
                  <a:ext uri="{0D108BD9-81ED-4DB2-BD59-A6C34878D82A}">
                    <a16:rowId xmlns:a16="http://schemas.microsoft.com/office/drawing/2014/main" val="2037539845"/>
                  </a:ext>
                </a:extLst>
              </a:tr>
            </a:tbl>
          </a:graphicData>
        </a:graphic>
      </p:graphicFrame>
      <p:pic>
        <p:nvPicPr>
          <p:cNvPr id="21" name="Picture 20" descr="Welcoming and affirmating environment">
            <a:extLst>
              <a:ext uri="{FF2B5EF4-FFF2-40B4-BE49-F238E27FC236}">
                <a16:creationId xmlns:a16="http://schemas.microsoft.com/office/drawing/2014/main" id="{B27ECFFE-2FA5-8241-BAD5-D9F944D81E2B}"/>
              </a:ext>
            </a:extLst>
          </p:cNvPr>
          <p:cNvPicPr>
            <a:picLocks noChangeAspect="1"/>
          </p:cNvPicPr>
          <p:nvPr/>
        </p:nvPicPr>
        <p:blipFill rotWithShape="1">
          <a:blip r:embed="rId7"/>
          <a:srcRect l="6642" t="9656" r="76189" b="17412"/>
          <a:stretch/>
        </p:blipFill>
        <p:spPr>
          <a:xfrm>
            <a:off x="4603613" y="1609436"/>
            <a:ext cx="629853" cy="683696"/>
          </a:xfrm>
          <a:prstGeom prst="rect">
            <a:avLst/>
          </a:prstGeom>
        </p:spPr>
      </p:pic>
      <p:sp>
        <p:nvSpPr>
          <p:cNvPr id="11" name="Content Placeholder 10">
            <a:extLst>
              <a:ext uri="{FF2B5EF4-FFF2-40B4-BE49-F238E27FC236}">
                <a16:creationId xmlns:a16="http://schemas.microsoft.com/office/drawing/2014/main" id="{EA38F1D2-7ECC-314E-AEF5-FB177388F2B0}"/>
              </a:ext>
            </a:extLst>
          </p:cNvPr>
          <p:cNvSpPr>
            <a:spLocks noGrp="1"/>
          </p:cNvSpPr>
          <p:nvPr>
            <p:ph idx="14"/>
          </p:nvPr>
        </p:nvSpPr>
        <p:spPr>
          <a:xfrm>
            <a:off x="5371759" y="1551636"/>
            <a:ext cx="3703320" cy="1133856"/>
          </a:xfrm>
          <a:solidFill>
            <a:schemeClr val="accent2"/>
          </a:solidFill>
        </p:spPr>
        <p:txBody>
          <a:bodyPr lIns="91440" anchor="ctr"/>
          <a:lstStyle/>
          <a:p>
            <a:r>
              <a:rPr lang="en-US" sz="1050" b="0" dirty="0">
                <a:solidFill>
                  <a:schemeClr val="bg1"/>
                </a:solidFill>
              </a:rPr>
              <a:t>Work to improve the recruitment and retention of a diverse teacher workforce (i.e., teachers who identify as people of color, LGBTQIA+, differently abled) by strengthening pipelines for teacher education and cultivating relationships with local and national partners (i.e., historically Black colleges and universities, the Hispanic association of colleges and universities, other alliance organizations).</a:t>
            </a:r>
          </a:p>
        </p:txBody>
      </p:sp>
      <p:pic>
        <p:nvPicPr>
          <p:cNvPr id="20" name="Picture 19" descr="Ongoing professional learning">
            <a:extLst>
              <a:ext uri="{FF2B5EF4-FFF2-40B4-BE49-F238E27FC236}">
                <a16:creationId xmlns:a16="http://schemas.microsoft.com/office/drawing/2014/main" id="{1611431F-48F2-3E40-AF4B-1E0893506153}"/>
              </a:ext>
            </a:extLst>
          </p:cNvPr>
          <p:cNvPicPr>
            <a:picLocks noChangeAspect="1"/>
          </p:cNvPicPr>
          <p:nvPr/>
        </p:nvPicPr>
        <p:blipFill rotWithShape="1">
          <a:blip r:embed="rId7"/>
          <a:srcRect l="76831" t="9655" r="7418" b="13211"/>
          <a:stretch/>
        </p:blipFill>
        <p:spPr>
          <a:xfrm>
            <a:off x="4617503" y="2367109"/>
            <a:ext cx="629852" cy="788207"/>
          </a:xfrm>
          <a:prstGeom prst="rect">
            <a:avLst/>
          </a:prstGeom>
        </p:spPr>
      </p:pic>
      <p:sp>
        <p:nvSpPr>
          <p:cNvPr id="12" name="Content Placeholder 11">
            <a:extLst>
              <a:ext uri="{FF2B5EF4-FFF2-40B4-BE49-F238E27FC236}">
                <a16:creationId xmlns:a16="http://schemas.microsoft.com/office/drawing/2014/main" id="{A73A367F-0DE0-6542-8470-3F4A18ED1B27}"/>
              </a:ext>
            </a:extLst>
          </p:cNvPr>
          <p:cNvSpPr>
            <a:spLocks noGrp="1"/>
          </p:cNvSpPr>
          <p:nvPr>
            <p:ph idx="15"/>
          </p:nvPr>
        </p:nvSpPr>
        <p:spPr>
          <a:xfrm>
            <a:off x="5371759" y="2723789"/>
            <a:ext cx="3703320" cy="493776"/>
          </a:xfrm>
          <a:solidFill>
            <a:schemeClr val="accent2"/>
          </a:solidFill>
        </p:spPr>
        <p:txBody>
          <a:bodyPr lIns="91440" rIns="0" anchor="ctr"/>
          <a:lstStyle/>
          <a:p>
            <a:r>
              <a:rPr lang="en-US" sz="1050" b="0" dirty="0">
                <a:solidFill>
                  <a:schemeClr val="bg1"/>
                </a:solidFill>
              </a:rPr>
              <a:t>Disseminate existing, or develop new, self-assessment tools and resources for educators to assess and reflect on their implicit biases. </a:t>
            </a:r>
          </a:p>
        </p:txBody>
      </p:sp>
      <p:pic>
        <p:nvPicPr>
          <p:cNvPr id="19" name="Picture 18" descr="High expectations and rigorous instruction">
            <a:extLst>
              <a:ext uri="{FF2B5EF4-FFF2-40B4-BE49-F238E27FC236}">
                <a16:creationId xmlns:a16="http://schemas.microsoft.com/office/drawing/2014/main" id="{3CABA0D7-6B68-6141-BD54-D4D138C4E5CF}"/>
              </a:ext>
            </a:extLst>
          </p:cNvPr>
          <p:cNvPicPr>
            <a:picLocks noChangeAspect="1"/>
          </p:cNvPicPr>
          <p:nvPr/>
        </p:nvPicPr>
        <p:blipFill rotWithShape="1">
          <a:blip r:embed="rId7"/>
          <a:srcRect l="30616" t="8048" r="53696" b="7724"/>
          <a:stretch/>
        </p:blipFill>
        <p:spPr>
          <a:xfrm>
            <a:off x="4648504" y="3130069"/>
            <a:ext cx="609703" cy="836477"/>
          </a:xfrm>
          <a:prstGeom prst="rect">
            <a:avLst/>
          </a:prstGeom>
        </p:spPr>
      </p:pic>
      <p:sp>
        <p:nvSpPr>
          <p:cNvPr id="13" name="Content Placeholder 12">
            <a:extLst>
              <a:ext uri="{FF2B5EF4-FFF2-40B4-BE49-F238E27FC236}">
                <a16:creationId xmlns:a16="http://schemas.microsoft.com/office/drawing/2014/main" id="{0E870606-6D02-A84F-BF21-F5857A83F93E}"/>
              </a:ext>
            </a:extLst>
          </p:cNvPr>
          <p:cNvSpPr>
            <a:spLocks noGrp="1"/>
          </p:cNvSpPr>
          <p:nvPr>
            <p:ph idx="16"/>
          </p:nvPr>
        </p:nvSpPr>
        <p:spPr>
          <a:xfrm>
            <a:off x="5371759" y="3279272"/>
            <a:ext cx="3703320" cy="679450"/>
          </a:xfrm>
          <a:solidFill>
            <a:schemeClr val="accent2"/>
          </a:solidFill>
        </p:spPr>
        <p:txBody>
          <a:bodyPr lIns="91440" rIns="0" anchor="ctr"/>
          <a:lstStyle/>
          <a:p>
            <a:r>
              <a:rPr lang="en-US" sz="1050" b="0" dirty="0">
                <a:solidFill>
                  <a:schemeClr val="bg1"/>
                </a:solidFill>
              </a:rPr>
              <a:t>Strategize instructional methods to disrupt any disparities in student success outcomes that exist across lines of difference, highlighting and sharing best practices from the field.</a:t>
            </a:r>
          </a:p>
        </p:txBody>
      </p:sp>
      <p:pic>
        <p:nvPicPr>
          <p:cNvPr id="18" name="Picture 17" descr="Inclusive curriculum and assessment">
            <a:extLst>
              <a:ext uri="{FF2B5EF4-FFF2-40B4-BE49-F238E27FC236}">
                <a16:creationId xmlns:a16="http://schemas.microsoft.com/office/drawing/2014/main" id="{A9D579D9-7838-6A42-B80E-7F06F8498DFB}"/>
              </a:ext>
            </a:extLst>
          </p:cNvPr>
          <p:cNvPicPr>
            <a:picLocks noChangeAspect="1"/>
          </p:cNvPicPr>
          <p:nvPr/>
        </p:nvPicPr>
        <p:blipFill>
          <a:blip r:embed="rId8"/>
          <a:stretch>
            <a:fillRect/>
          </a:stretch>
        </p:blipFill>
        <p:spPr>
          <a:xfrm>
            <a:off x="4638429" y="4013581"/>
            <a:ext cx="629852" cy="673077"/>
          </a:xfrm>
          <a:prstGeom prst="rect">
            <a:avLst/>
          </a:prstGeom>
        </p:spPr>
      </p:pic>
      <p:sp>
        <p:nvSpPr>
          <p:cNvPr id="14" name="Content Placeholder 13">
            <a:extLst>
              <a:ext uri="{FF2B5EF4-FFF2-40B4-BE49-F238E27FC236}">
                <a16:creationId xmlns:a16="http://schemas.microsoft.com/office/drawing/2014/main" id="{0C9EBE1D-A452-404D-BDD2-B6995D4924CA}"/>
              </a:ext>
            </a:extLst>
          </p:cNvPr>
          <p:cNvSpPr>
            <a:spLocks noGrp="1"/>
          </p:cNvSpPr>
          <p:nvPr>
            <p:ph idx="17"/>
          </p:nvPr>
        </p:nvSpPr>
        <p:spPr>
          <a:xfrm>
            <a:off x="5371759" y="4020429"/>
            <a:ext cx="3703320" cy="640080"/>
          </a:xfrm>
          <a:solidFill>
            <a:schemeClr val="accent2"/>
          </a:solidFill>
        </p:spPr>
        <p:txBody>
          <a:bodyPr lIns="91440" anchor="ctr"/>
          <a:lstStyle/>
          <a:p>
            <a:r>
              <a:rPr lang="en-US" sz="1050" b="0" dirty="0">
                <a:solidFill>
                  <a:schemeClr val="bg1"/>
                </a:solidFill>
              </a:rPr>
              <a:t>Adopt a curriculum that includes culturally authentic learning experiences that mirror students’ ways of learning, understanding, communicating, and demonstrating curiosity and knowledge.</a:t>
            </a:r>
          </a:p>
        </p:txBody>
      </p:sp>
      <p:sp>
        <p:nvSpPr>
          <p:cNvPr id="4" name="Slide Number Placeholder 3">
            <a:extLst>
              <a:ext uri="{FF2B5EF4-FFF2-40B4-BE49-F238E27FC236}">
                <a16:creationId xmlns:a16="http://schemas.microsoft.com/office/drawing/2014/main" id="{320327D5-8300-D44E-BA1E-F6372C786572}"/>
              </a:ext>
            </a:extLst>
          </p:cNvPr>
          <p:cNvSpPr>
            <a:spLocks noGrp="1"/>
          </p:cNvSpPr>
          <p:nvPr>
            <p:ph type="sldNum" sz="quarter" idx="4"/>
          </p:nvPr>
        </p:nvSpPr>
        <p:spPr>
          <a:xfrm>
            <a:off x="8292266" y="4798649"/>
            <a:ext cx="450404" cy="185658"/>
          </a:xfrm>
        </p:spPr>
        <p:txBody>
          <a:bodyPr/>
          <a:lstStyle/>
          <a:p>
            <a:fld id="{B0462FEB-C181-8347-9EC4-DEDFCFCD9AD1}" type="slidenum">
              <a:rPr lang="en-US" smtClean="0"/>
              <a:pPr/>
              <a:t>30</a:t>
            </a:fld>
            <a:endParaRPr lang="en-US" dirty="0"/>
          </a:p>
        </p:txBody>
      </p:sp>
    </p:spTree>
    <p:extLst>
      <p:ext uri="{BB962C8B-B14F-4D97-AF65-F5344CB8AC3E}">
        <p14:creationId xmlns:p14="http://schemas.microsoft.com/office/powerpoint/2010/main" val="3009446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846584-16EE-8147-A89D-26C460A114A2}"/>
              </a:ext>
            </a:extLst>
          </p:cNvPr>
          <p:cNvSpPr>
            <a:spLocks noGrp="1"/>
          </p:cNvSpPr>
          <p:nvPr>
            <p:ph type="title"/>
          </p:nvPr>
        </p:nvSpPr>
        <p:spPr>
          <a:xfrm>
            <a:off x="378366" y="96826"/>
            <a:ext cx="8364304" cy="994129"/>
          </a:xfrm>
        </p:spPr>
        <p:txBody>
          <a:bodyPr/>
          <a:lstStyle/>
          <a:p>
            <a:r>
              <a:rPr lang="en-US" sz="3000" dirty="0"/>
              <a:t>Prepare for Building Your Capacity for the CR-S Education Framework</a:t>
            </a:r>
          </a:p>
        </p:txBody>
      </p:sp>
      <p:sp>
        <p:nvSpPr>
          <p:cNvPr id="2" name="Content Placeholder 1">
            <a:extLst>
              <a:ext uri="{FF2B5EF4-FFF2-40B4-BE49-F238E27FC236}">
                <a16:creationId xmlns:a16="http://schemas.microsoft.com/office/drawing/2014/main" id="{5663A171-D307-D34F-809E-FF2427F01065}"/>
              </a:ext>
            </a:extLst>
          </p:cNvPr>
          <p:cNvSpPr>
            <a:spLocks noGrp="1"/>
          </p:cNvSpPr>
          <p:nvPr>
            <p:ph idx="1"/>
          </p:nvPr>
        </p:nvSpPr>
        <p:spPr>
          <a:xfrm>
            <a:off x="378366" y="1319679"/>
            <a:ext cx="8511634" cy="3368577"/>
          </a:xfrm>
        </p:spPr>
        <p:txBody>
          <a:bodyPr>
            <a:normAutofit/>
          </a:bodyPr>
          <a:lstStyle/>
          <a:p>
            <a:pPr marL="342900" indent="-342900">
              <a:lnSpc>
                <a:spcPct val="100000"/>
              </a:lnSpc>
              <a:spcBef>
                <a:spcPts val="800"/>
              </a:spcBef>
              <a:buFont typeface="Arial" panose="020B0604020202020204" pitchFamily="34" charset="0"/>
              <a:buChar char="•"/>
            </a:pPr>
            <a:r>
              <a:rPr lang="en-US" sz="2300" b="1" dirty="0">
                <a:solidFill>
                  <a:schemeClr val="tx1"/>
                </a:solidFill>
              </a:rPr>
              <a:t>Learn more about the strategies </a:t>
            </a:r>
            <a:r>
              <a:rPr lang="en-US" sz="2300" dirty="0">
                <a:solidFill>
                  <a:schemeClr val="tx1"/>
                </a:solidFill>
              </a:rPr>
              <a:t>included in the Framework.</a:t>
            </a:r>
          </a:p>
          <a:p>
            <a:pPr marL="342900" indent="-342900">
              <a:lnSpc>
                <a:spcPct val="100000"/>
              </a:lnSpc>
              <a:spcBef>
                <a:spcPts val="800"/>
              </a:spcBef>
              <a:buFont typeface="Arial" panose="020B0604020202020204" pitchFamily="34" charset="0"/>
              <a:buChar char="•"/>
            </a:pPr>
            <a:r>
              <a:rPr lang="en-US" sz="2300" b="1" dirty="0">
                <a:solidFill>
                  <a:schemeClr val="tx1"/>
                </a:solidFill>
              </a:rPr>
              <a:t>Develop an action plan</a:t>
            </a:r>
            <a:r>
              <a:rPr lang="en-US" sz="2300" dirty="0">
                <a:solidFill>
                  <a:schemeClr val="tx1"/>
                </a:solidFill>
              </a:rPr>
              <a:t>. Action plans help clarify next steps and detail each of the following elements:</a:t>
            </a:r>
          </a:p>
          <a:p>
            <a:pPr marL="628632" lvl="1" indent="-342900">
              <a:lnSpc>
                <a:spcPct val="100000"/>
              </a:lnSpc>
              <a:spcBef>
                <a:spcPts val="800"/>
              </a:spcBef>
              <a:buFont typeface="Arial" panose="020B0604020202020204" pitchFamily="34" charset="0"/>
              <a:buChar char="•"/>
            </a:pPr>
            <a:r>
              <a:rPr lang="en-US" sz="2100" dirty="0">
                <a:solidFill>
                  <a:schemeClr val="tx1"/>
                </a:solidFill>
              </a:rPr>
              <a:t>Specific steps for implementation</a:t>
            </a:r>
          </a:p>
          <a:p>
            <a:pPr marL="628632" lvl="1" indent="-342900">
              <a:lnSpc>
                <a:spcPct val="100000"/>
              </a:lnSpc>
              <a:spcBef>
                <a:spcPts val="800"/>
              </a:spcBef>
              <a:buFont typeface="Arial" panose="020B0604020202020204" pitchFamily="34" charset="0"/>
              <a:buChar char="•"/>
            </a:pPr>
            <a:r>
              <a:rPr lang="en-US" sz="2100" dirty="0">
                <a:solidFill>
                  <a:schemeClr val="tx1"/>
                </a:solidFill>
              </a:rPr>
              <a:t>Resources needed</a:t>
            </a:r>
          </a:p>
          <a:p>
            <a:pPr marL="628632" lvl="1" indent="-342900">
              <a:lnSpc>
                <a:spcPct val="100000"/>
              </a:lnSpc>
              <a:spcBef>
                <a:spcPts val="800"/>
              </a:spcBef>
              <a:buFont typeface="Arial" panose="020B0604020202020204" pitchFamily="34" charset="0"/>
              <a:buChar char="•"/>
            </a:pPr>
            <a:r>
              <a:rPr lang="en-US" sz="2100" dirty="0">
                <a:solidFill>
                  <a:schemeClr val="tx1"/>
                </a:solidFill>
              </a:rPr>
              <a:t>Who is responsible and who can help</a:t>
            </a:r>
          </a:p>
          <a:p>
            <a:pPr marL="628632" lvl="1" indent="-342900">
              <a:lnSpc>
                <a:spcPct val="100000"/>
              </a:lnSpc>
              <a:spcBef>
                <a:spcPts val="800"/>
              </a:spcBef>
              <a:buFont typeface="Arial" panose="020B0604020202020204" pitchFamily="34" charset="0"/>
              <a:buChar char="•"/>
            </a:pPr>
            <a:r>
              <a:rPr lang="en-US" sz="2100" dirty="0">
                <a:solidFill>
                  <a:schemeClr val="tx1"/>
                </a:solidFill>
              </a:rPr>
              <a:t>Evidence of implementation</a:t>
            </a:r>
          </a:p>
          <a:p>
            <a:pPr marL="628632" lvl="1" indent="-342900">
              <a:lnSpc>
                <a:spcPct val="100000"/>
              </a:lnSpc>
              <a:spcBef>
                <a:spcPts val="800"/>
              </a:spcBef>
              <a:buFont typeface="Arial" panose="020B0604020202020204" pitchFamily="34" charset="0"/>
              <a:buChar char="•"/>
            </a:pPr>
            <a:r>
              <a:rPr lang="en-US" sz="2100" dirty="0">
                <a:solidFill>
                  <a:schemeClr val="tx1"/>
                </a:solidFill>
              </a:rPr>
              <a:t>Deadlines</a:t>
            </a:r>
          </a:p>
        </p:txBody>
      </p:sp>
      <p:sp>
        <p:nvSpPr>
          <p:cNvPr id="4" name="Slide Number Placeholder 3">
            <a:extLst>
              <a:ext uri="{FF2B5EF4-FFF2-40B4-BE49-F238E27FC236}">
                <a16:creationId xmlns:a16="http://schemas.microsoft.com/office/drawing/2014/main" id="{07589772-70CC-0342-B136-FA4E428742B0}"/>
              </a:ext>
            </a:extLst>
          </p:cNvPr>
          <p:cNvSpPr>
            <a:spLocks noGrp="1"/>
          </p:cNvSpPr>
          <p:nvPr>
            <p:ph type="sldNum" sz="quarter" idx="4"/>
          </p:nvPr>
        </p:nvSpPr>
        <p:spPr/>
        <p:txBody>
          <a:bodyPr/>
          <a:lstStyle/>
          <a:p>
            <a:fld id="{B0462FEB-C181-8347-9EC4-DEDFCFCD9AD1}" type="slidenum">
              <a:rPr lang="en-US" smtClean="0"/>
              <a:pPr/>
              <a:t>31</a:t>
            </a:fld>
            <a:endParaRPr lang="en-US" dirty="0"/>
          </a:p>
        </p:txBody>
      </p:sp>
      <p:pic>
        <p:nvPicPr>
          <p:cNvPr id="8" name="Picture 7">
            <a:extLst>
              <a:ext uri="{FF2B5EF4-FFF2-40B4-BE49-F238E27FC236}">
                <a16:creationId xmlns:a16="http://schemas.microsoft.com/office/drawing/2014/main" id="{22D53E1B-DE57-4E49-A4E5-92F2547A2C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44210" y="3225799"/>
            <a:ext cx="1296111" cy="1462457"/>
          </a:xfrm>
          <a:prstGeom prst="rect">
            <a:avLst/>
          </a:prstGeom>
        </p:spPr>
      </p:pic>
    </p:spTree>
    <p:extLst>
      <p:ext uri="{BB962C8B-B14F-4D97-AF65-F5344CB8AC3E}">
        <p14:creationId xmlns:p14="http://schemas.microsoft.com/office/powerpoint/2010/main" val="2008125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EF254-0EA5-4D96-A076-9C19D37B4B1F}"/>
              </a:ext>
            </a:extLst>
          </p:cNvPr>
          <p:cNvSpPr>
            <a:spLocks noGrp="1"/>
          </p:cNvSpPr>
          <p:nvPr>
            <p:ph type="ctrTitle"/>
          </p:nvPr>
        </p:nvSpPr>
        <p:spPr>
          <a:xfrm>
            <a:off x="520727" y="1703185"/>
            <a:ext cx="3594074" cy="2440551"/>
          </a:xfrm>
        </p:spPr>
        <p:txBody>
          <a:bodyPr/>
          <a:lstStyle/>
          <a:p>
            <a:r>
              <a:rPr lang="en-US" dirty="0"/>
              <a:t>Closing and Next Steps</a:t>
            </a:r>
          </a:p>
        </p:txBody>
      </p:sp>
      <p:sp>
        <p:nvSpPr>
          <p:cNvPr id="3" name="Freeform 2">
            <a:extLst>
              <a:ext uri="{FF2B5EF4-FFF2-40B4-BE49-F238E27FC236}">
                <a16:creationId xmlns:a16="http://schemas.microsoft.com/office/drawing/2014/main" id="{A51D690E-BACE-9A4E-89D9-152FAC9BB8BA}"/>
              </a:ext>
            </a:extLst>
          </p:cNvPr>
          <p:cNvSpPr/>
          <p:nvPr/>
        </p:nvSpPr>
        <p:spPr>
          <a:xfrm>
            <a:off x="4047289" y="4229100"/>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Who</a:t>
            </a:r>
          </a:p>
        </p:txBody>
      </p:sp>
      <p:sp>
        <p:nvSpPr>
          <p:cNvPr id="5" name="Freeform 4">
            <a:extLst>
              <a:ext uri="{FF2B5EF4-FFF2-40B4-BE49-F238E27FC236}">
                <a16:creationId xmlns:a16="http://schemas.microsoft.com/office/drawing/2014/main" id="{FFD147AC-025F-1C47-A0A2-89A03CEE39FF}"/>
              </a:ext>
              <a:ext uri="{C183D7F6-B498-43B3-948B-1728B52AA6E4}">
                <adec:decorative xmlns:adec="http://schemas.microsoft.com/office/drawing/2017/decorative" val="1"/>
              </a:ext>
            </a:extLst>
          </p:cNvPr>
          <p:cNvSpPr/>
          <p:nvPr/>
        </p:nvSpPr>
        <p:spPr>
          <a:xfrm>
            <a:off x="4849381" y="4359944"/>
            <a:ext cx="452288" cy="452288"/>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lvl="0" indent="0" algn="ctr" defTabSz="622300">
              <a:lnSpc>
                <a:spcPct val="90000"/>
              </a:lnSpc>
              <a:spcBef>
                <a:spcPct val="0"/>
              </a:spcBef>
              <a:spcAft>
                <a:spcPct val="35000"/>
              </a:spcAft>
              <a:buNone/>
            </a:pPr>
            <a:endParaRPr lang="en-US" sz="1200" kern="1200" dirty="0"/>
          </a:p>
        </p:txBody>
      </p:sp>
      <p:sp>
        <p:nvSpPr>
          <p:cNvPr id="6" name="Freeform 5">
            <a:extLst>
              <a:ext uri="{FF2B5EF4-FFF2-40B4-BE49-F238E27FC236}">
                <a16:creationId xmlns:a16="http://schemas.microsoft.com/office/drawing/2014/main" id="{DB92F6FE-4D2B-4047-9E84-4ED4A4A79A4C}"/>
              </a:ext>
            </a:extLst>
          </p:cNvPr>
          <p:cNvSpPr/>
          <p:nvPr/>
        </p:nvSpPr>
        <p:spPr>
          <a:xfrm>
            <a:off x="5359039" y="4229101"/>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Where</a:t>
            </a:r>
          </a:p>
        </p:txBody>
      </p:sp>
    </p:spTree>
    <p:extLst>
      <p:ext uri="{BB962C8B-B14F-4D97-AF65-F5344CB8AC3E}">
        <p14:creationId xmlns:p14="http://schemas.microsoft.com/office/powerpoint/2010/main" val="880952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A9C9D-0085-5F45-989E-9163652E8027}"/>
              </a:ext>
            </a:extLst>
          </p:cNvPr>
          <p:cNvSpPr>
            <a:spLocks noGrp="1"/>
          </p:cNvSpPr>
          <p:nvPr>
            <p:ph type="title"/>
          </p:nvPr>
        </p:nvSpPr>
        <p:spPr/>
        <p:txBody>
          <a:bodyPr/>
          <a:lstStyle/>
          <a:p>
            <a:r>
              <a:rPr lang="en-US" dirty="0"/>
              <a:t>Learn more!</a:t>
            </a:r>
          </a:p>
        </p:txBody>
      </p:sp>
      <p:grpSp>
        <p:nvGrpSpPr>
          <p:cNvPr id="8" name="Group 7">
            <a:extLst>
              <a:ext uri="{FF2B5EF4-FFF2-40B4-BE49-F238E27FC236}">
                <a16:creationId xmlns:a16="http://schemas.microsoft.com/office/drawing/2014/main" id="{0C9A3B0A-83E9-F24D-BF28-6627943090F5}"/>
              </a:ext>
              <a:ext uri="{C183D7F6-B498-43B3-948B-1728B52AA6E4}">
                <adec:decorative xmlns:adec="http://schemas.microsoft.com/office/drawing/2017/decorative" val="1"/>
              </a:ext>
            </a:extLst>
          </p:cNvPr>
          <p:cNvGrpSpPr/>
          <p:nvPr/>
        </p:nvGrpSpPr>
        <p:grpSpPr>
          <a:xfrm>
            <a:off x="175584" y="1464372"/>
            <a:ext cx="641604" cy="617784"/>
            <a:chOff x="345077" y="1587056"/>
            <a:chExt cx="754553" cy="726540"/>
          </a:xfrm>
        </p:grpSpPr>
        <p:sp>
          <p:nvSpPr>
            <p:cNvPr id="9" name="Oval 8">
              <a:extLst>
                <a:ext uri="{FF2B5EF4-FFF2-40B4-BE49-F238E27FC236}">
                  <a16:creationId xmlns:a16="http://schemas.microsoft.com/office/drawing/2014/main" id="{E3DF5F36-D6F5-5243-A8DA-11ED9FBD5FA7}"/>
                </a:ext>
              </a:extLst>
            </p:cNvPr>
            <p:cNvSpPr/>
            <p:nvPr/>
          </p:nvSpPr>
          <p:spPr>
            <a:xfrm>
              <a:off x="345077" y="1587056"/>
              <a:ext cx="754553" cy="72654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hape 5616">
              <a:extLst>
                <a:ext uri="{FF2B5EF4-FFF2-40B4-BE49-F238E27FC236}">
                  <a16:creationId xmlns:a16="http://schemas.microsoft.com/office/drawing/2014/main" id="{2CEA1119-25EF-334F-B22B-EAFEE3A7ABE7}"/>
                </a:ext>
              </a:extLst>
            </p:cNvPr>
            <p:cNvSpPr/>
            <p:nvPr/>
          </p:nvSpPr>
          <p:spPr>
            <a:xfrm>
              <a:off x="481499" y="1692589"/>
              <a:ext cx="498216" cy="516516"/>
            </a:xfrm>
            <a:custGeom>
              <a:avLst/>
              <a:gdLst/>
              <a:ahLst/>
              <a:cxnLst>
                <a:cxn ang="0">
                  <a:pos x="wd2" y="hd2"/>
                </a:cxn>
                <a:cxn ang="5400000">
                  <a:pos x="wd2" y="hd2"/>
                </a:cxn>
                <a:cxn ang="10800000">
                  <a:pos x="wd2" y="hd2"/>
                </a:cxn>
                <a:cxn ang="16200000">
                  <a:pos x="wd2" y="hd2"/>
                </a:cxn>
              </a:cxnLst>
              <a:rect l="0" t="0" r="r" b="b"/>
              <a:pathLst>
                <a:path w="21600" h="21600" extrusionOk="0">
                  <a:moveTo>
                    <a:pt x="19248" y="0"/>
                  </a:moveTo>
                  <a:cubicBezTo>
                    <a:pt x="2308" y="0"/>
                    <a:pt x="2308" y="0"/>
                    <a:pt x="2308" y="0"/>
                  </a:cubicBezTo>
                  <a:cubicBezTo>
                    <a:pt x="1132" y="0"/>
                    <a:pt x="0" y="846"/>
                    <a:pt x="0" y="2190"/>
                  </a:cubicBezTo>
                  <a:cubicBezTo>
                    <a:pt x="0" y="15876"/>
                    <a:pt x="0" y="15876"/>
                    <a:pt x="0" y="15876"/>
                  </a:cubicBezTo>
                  <a:cubicBezTo>
                    <a:pt x="0" y="17171"/>
                    <a:pt x="740" y="18514"/>
                    <a:pt x="1916" y="18962"/>
                  </a:cubicBezTo>
                  <a:cubicBezTo>
                    <a:pt x="6968" y="19858"/>
                    <a:pt x="6968" y="19858"/>
                    <a:pt x="6968" y="19858"/>
                  </a:cubicBezTo>
                  <a:cubicBezTo>
                    <a:pt x="6968" y="19858"/>
                    <a:pt x="2700" y="21600"/>
                    <a:pt x="5356" y="21600"/>
                  </a:cubicBezTo>
                  <a:cubicBezTo>
                    <a:pt x="16200" y="21600"/>
                    <a:pt x="16200" y="21600"/>
                    <a:pt x="16200" y="21600"/>
                  </a:cubicBezTo>
                  <a:cubicBezTo>
                    <a:pt x="18900" y="21600"/>
                    <a:pt x="14632" y="19858"/>
                    <a:pt x="14632" y="19858"/>
                  </a:cubicBezTo>
                  <a:cubicBezTo>
                    <a:pt x="19640" y="18962"/>
                    <a:pt x="19640" y="18962"/>
                    <a:pt x="19640" y="18962"/>
                  </a:cubicBezTo>
                  <a:cubicBezTo>
                    <a:pt x="20860" y="18514"/>
                    <a:pt x="21600" y="17171"/>
                    <a:pt x="21600" y="15876"/>
                  </a:cubicBezTo>
                  <a:cubicBezTo>
                    <a:pt x="21600" y="2190"/>
                    <a:pt x="21600" y="2190"/>
                    <a:pt x="21600" y="2190"/>
                  </a:cubicBezTo>
                  <a:cubicBezTo>
                    <a:pt x="21600" y="846"/>
                    <a:pt x="20468" y="0"/>
                    <a:pt x="19248" y="0"/>
                  </a:cubicBezTo>
                  <a:close/>
                  <a:moveTo>
                    <a:pt x="19248" y="15876"/>
                  </a:moveTo>
                  <a:cubicBezTo>
                    <a:pt x="2308" y="15876"/>
                    <a:pt x="2308" y="15876"/>
                    <a:pt x="2308" y="15876"/>
                  </a:cubicBezTo>
                  <a:cubicBezTo>
                    <a:pt x="2308" y="2190"/>
                    <a:pt x="2308" y="2190"/>
                    <a:pt x="2308" y="2190"/>
                  </a:cubicBezTo>
                  <a:cubicBezTo>
                    <a:pt x="19248" y="2190"/>
                    <a:pt x="19248" y="2190"/>
                    <a:pt x="19248" y="2190"/>
                  </a:cubicBezTo>
                  <a:lnTo>
                    <a:pt x="19248" y="15876"/>
                  </a:lnTo>
                  <a:close/>
                </a:path>
              </a:pathLst>
            </a:custGeom>
            <a:solidFill>
              <a:srgbClr val="FFFFFF"/>
            </a:solidFill>
            <a:ln w="12700">
              <a:miter lim="400000"/>
            </a:ln>
          </p:spPr>
          <p:txBody>
            <a:bodyPr lIns="22860" rIns="22860" anchor="ctr"/>
            <a:lstStyle/>
            <a:p>
              <a:endParaRPr sz="900" dirty="0"/>
            </a:p>
          </p:txBody>
        </p:sp>
      </p:grpSp>
      <p:sp>
        <p:nvSpPr>
          <p:cNvPr id="17" name="TextBox 16">
            <a:extLst>
              <a:ext uri="{FF2B5EF4-FFF2-40B4-BE49-F238E27FC236}">
                <a16:creationId xmlns:a16="http://schemas.microsoft.com/office/drawing/2014/main" id="{6F7D97B0-03D9-BD41-95C4-C540F4E35BFA}"/>
              </a:ext>
            </a:extLst>
          </p:cNvPr>
          <p:cNvSpPr txBox="1"/>
          <p:nvPr/>
        </p:nvSpPr>
        <p:spPr>
          <a:xfrm>
            <a:off x="862166" y="1384909"/>
            <a:ext cx="5020868" cy="830997"/>
          </a:xfrm>
          <a:prstGeom prst="rect">
            <a:avLst/>
          </a:prstGeom>
          <a:noFill/>
        </p:spPr>
        <p:txBody>
          <a:bodyPr wrap="square" lIns="91440" tIns="45720" rIns="91440" bIns="45720" rtlCol="0" anchor="t">
            <a:spAutoFit/>
          </a:bodyPr>
          <a:lstStyle/>
          <a:p>
            <a:r>
              <a:rPr lang="en-US" sz="2400" b="1" dirty="0">
                <a:latin typeface="+mj-lt"/>
                <a:ea typeface="+mn-lt"/>
                <a:cs typeface="Times New Roman"/>
                <a:hlinkClick r:id="rId3"/>
              </a:rPr>
              <a:t>New York Culturally Responsive-Sustaining Education</a:t>
            </a:r>
            <a:r>
              <a:rPr lang="en-US" sz="2400" b="1" dirty="0">
                <a:latin typeface="+mj-lt"/>
                <a:ea typeface="+mn-lt"/>
                <a:cs typeface="Times New Roman"/>
              </a:rPr>
              <a:t>:</a:t>
            </a:r>
            <a:endParaRPr lang="en-US" sz="2400" b="1" dirty="0">
              <a:latin typeface="+mj-lt"/>
              <a:cs typeface="Times New Roman"/>
              <a:hlinkClick r:id="rId4">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FF5F9B49-4A6E-E94C-8EC2-3D93095675DD}"/>
              </a:ext>
            </a:extLst>
          </p:cNvPr>
          <p:cNvSpPr txBox="1"/>
          <p:nvPr/>
        </p:nvSpPr>
        <p:spPr>
          <a:xfrm>
            <a:off x="1409700" y="2245466"/>
            <a:ext cx="3659938" cy="461665"/>
          </a:xfrm>
          <a:prstGeom prst="rect">
            <a:avLst/>
          </a:prstGeom>
          <a:noFill/>
        </p:spPr>
        <p:txBody>
          <a:bodyPr wrap="square" rtlCol="0">
            <a:spAutoFit/>
          </a:bodyPr>
          <a:lstStyle/>
          <a:p>
            <a:r>
              <a:rPr lang="en-US" sz="2400" b="1" dirty="0"/>
              <a:t>http://nysed.gov/crs</a:t>
            </a:r>
          </a:p>
        </p:txBody>
      </p:sp>
      <p:sp>
        <p:nvSpPr>
          <p:cNvPr id="2" name="Content Placeholder 1">
            <a:extLst>
              <a:ext uri="{FF2B5EF4-FFF2-40B4-BE49-F238E27FC236}">
                <a16:creationId xmlns:a16="http://schemas.microsoft.com/office/drawing/2014/main" id="{9E5142DE-243A-D545-8BAD-9908866FD7D9}"/>
              </a:ext>
            </a:extLst>
          </p:cNvPr>
          <p:cNvSpPr>
            <a:spLocks noGrp="1"/>
          </p:cNvSpPr>
          <p:nvPr>
            <p:ph idx="1"/>
          </p:nvPr>
        </p:nvSpPr>
        <p:spPr>
          <a:xfrm>
            <a:off x="915331" y="2798232"/>
            <a:ext cx="4419682" cy="1863851"/>
          </a:xfrm>
        </p:spPr>
        <p:txBody>
          <a:bodyPr/>
          <a:lstStyle/>
          <a:p>
            <a:pPr marL="285750" indent="-285750">
              <a:lnSpc>
                <a:spcPct val="100000"/>
              </a:lnSpc>
              <a:spcBef>
                <a:spcPts val="1200"/>
              </a:spcBef>
              <a:buFont typeface="Arial" panose="020B0604020202020204" pitchFamily="34" charset="0"/>
              <a:buChar char="•"/>
            </a:pPr>
            <a:r>
              <a:rPr lang="en-US" sz="1800" b="1" dirty="0">
                <a:solidFill>
                  <a:schemeClr val="tx1"/>
                </a:solidFill>
                <a:hlinkClick r:id="rId5"/>
              </a:rPr>
              <a:t>Culturally Responsive-Sustaining Education Framework</a:t>
            </a:r>
            <a:endParaRPr lang="en-US" sz="1800" b="1" dirty="0">
              <a:solidFill>
                <a:schemeClr val="tx1"/>
              </a:solidFill>
            </a:endParaRPr>
          </a:p>
          <a:p>
            <a:pPr marL="285750" indent="-285750">
              <a:lnSpc>
                <a:spcPct val="100000"/>
              </a:lnSpc>
              <a:spcBef>
                <a:spcPts val="1200"/>
              </a:spcBef>
              <a:buFont typeface="Arial" panose="020B0604020202020204" pitchFamily="34" charset="0"/>
              <a:buChar char="•"/>
            </a:pPr>
            <a:r>
              <a:rPr lang="en-US" sz="1800" b="1" dirty="0">
                <a:solidFill>
                  <a:schemeClr val="tx1"/>
                </a:solidFill>
                <a:hlinkClick r:id="rId6"/>
              </a:rPr>
              <a:t>Framework Briefs</a:t>
            </a:r>
            <a:endParaRPr lang="en-US" sz="1800" b="1" dirty="0">
              <a:solidFill>
                <a:schemeClr val="tx1"/>
              </a:solidFill>
            </a:endParaRPr>
          </a:p>
          <a:p>
            <a:pPr marL="285750" indent="-285750">
              <a:lnSpc>
                <a:spcPct val="100000"/>
              </a:lnSpc>
              <a:spcBef>
                <a:spcPts val="1200"/>
              </a:spcBef>
              <a:buFont typeface="Arial" panose="020B0604020202020204" pitchFamily="34" charset="0"/>
              <a:buChar char="•"/>
            </a:pPr>
            <a:r>
              <a:rPr lang="en-US" sz="1800" b="1" dirty="0">
                <a:solidFill>
                  <a:schemeClr val="tx1"/>
                </a:solidFill>
                <a:hlinkClick r:id="rId7"/>
              </a:rPr>
              <a:t>Culturally Responsive-Sustaining Education Roadmap</a:t>
            </a:r>
            <a:endParaRPr lang="en-US" sz="1800" b="1" dirty="0">
              <a:solidFill>
                <a:schemeClr val="tx1"/>
              </a:solidFill>
            </a:endParaRPr>
          </a:p>
        </p:txBody>
      </p:sp>
      <p:sp>
        <p:nvSpPr>
          <p:cNvPr id="4" name="Slide Number Placeholder 3">
            <a:extLst>
              <a:ext uri="{FF2B5EF4-FFF2-40B4-BE49-F238E27FC236}">
                <a16:creationId xmlns:a16="http://schemas.microsoft.com/office/drawing/2014/main" id="{CAAB3575-039E-8B4C-9838-050881F88A56}"/>
              </a:ext>
            </a:extLst>
          </p:cNvPr>
          <p:cNvSpPr>
            <a:spLocks noGrp="1"/>
          </p:cNvSpPr>
          <p:nvPr>
            <p:ph type="sldNum" sz="quarter" idx="4"/>
          </p:nvPr>
        </p:nvSpPr>
        <p:spPr/>
        <p:txBody>
          <a:bodyPr/>
          <a:lstStyle/>
          <a:p>
            <a:fld id="{B0462FEB-C181-8347-9EC4-DEDFCFCD9AD1}" type="slidenum">
              <a:rPr lang="en-US" smtClean="0"/>
              <a:pPr/>
              <a:t>33</a:t>
            </a:fld>
            <a:endParaRPr lang="en-US" dirty="0"/>
          </a:p>
        </p:txBody>
      </p:sp>
      <p:pic>
        <p:nvPicPr>
          <p:cNvPr id="14" name="Picture 13">
            <a:extLst>
              <a:ext uri="{FF2B5EF4-FFF2-40B4-BE49-F238E27FC236}">
                <a16:creationId xmlns:a16="http://schemas.microsoft.com/office/drawing/2014/main" id="{894C9B6E-D2C9-C646-A95E-53EB3A3FC0B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rot="738144">
            <a:off x="6345970" y="585513"/>
            <a:ext cx="2036010" cy="2693049"/>
          </a:xfrm>
          <a:prstGeom prst="rect">
            <a:avLst/>
          </a:prstGeom>
          <a:ln w="19050">
            <a:solidFill>
              <a:schemeClr val="tx1">
                <a:lumMod val="50000"/>
              </a:schemeClr>
            </a:solidFill>
          </a:ln>
        </p:spPr>
      </p:pic>
      <p:pic>
        <p:nvPicPr>
          <p:cNvPr id="15" name="Picture 14">
            <a:extLst>
              <a:ext uri="{FF2B5EF4-FFF2-40B4-BE49-F238E27FC236}">
                <a16:creationId xmlns:a16="http://schemas.microsoft.com/office/drawing/2014/main" id="{06EBE6FC-C768-5F4A-BFB1-325B32FCAF5D}"/>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067944" y="1825712"/>
            <a:ext cx="1986298" cy="2651067"/>
          </a:xfrm>
          <a:prstGeom prst="rect">
            <a:avLst/>
          </a:prstGeom>
          <a:ln w="19050">
            <a:solidFill>
              <a:schemeClr val="tx1">
                <a:lumMod val="50000"/>
              </a:schemeClr>
            </a:solidFill>
          </a:ln>
        </p:spPr>
      </p:pic>
    </p:spTree>
    <p:extLst>
      <p:ext uri="{BB962C8B-B14F-4D97-AF65-F5344CB8AC3E}">
        <p14:creationId xmlns:p14="http://schemas.microsoft.com/office/powerpoint/2010/main" val="2801944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F442F0-C792-3943-BD28-0EF3BEA44BA0}"/>
              </a:ext>
            </a:extLst>
          </p:cNvPr>
          <p:cNvSpPr>
            <a:spLocks noGrp="1"/>
          </p:cNvSpPr>
          <p:nvPr>
            <p:ph type="title"/>
          </p:nvPr>
        </p:nvSpPr>
        <p:spPr>
          <a:xfrm>
            <a:off x="433326" y="179458"/>
            <a:ext cx="7858939" cy="840086"/>
          </a:xfrm>
        </p:spPr>
        <p:txBody>
          <a:bodyPr/>
          <a:lstStyle/>
          <a:p>
            <a:r>
              <a:rPr lang="en-US" dirty="0"/>
              <a:t>Culturally Responsive-Sustaining (CR-S) Education Roadmap</a:t>
            </a:r>
          </a:p>
        </p:txBody>
      </p:sp>
      <p:pic>
        <p:nvPicPr>
          <p:cNvPr id="16" name="Picture 15">
            <a:extLst>
              <a:ext uri="{FF2B5EF4-FFF2-40B4-BE49-F238E27FC236}">
                <a16:creationId xmlns:a16="http://schemas.microsoft.com/office/drawing/2014/main" id="{3CAB5CE6-0DB9-704D-B115-03EA0A34BC6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0693" y="1299541"/>
            <a:ext cx="1866900" cy="1092200"/>
          </a:xfrm>
          <a:prstGeom prst="rect">
            <a:avLst/>
          </a:prstGeom>
        </p:spPr>
      </p:pic>
      <p:sp>
        <p:nvSpPr>
          <p:cNvPr id="11" name="Content Placeholder 10">
            <a:extLst>
              <a:ext uri="{FF2B5EF4-FFF2-40B4-BE49-F238E27FC236}">
                <a16:creationId xmlns:a16="http://schemas.microsoft.com/office/drawing/2014/main" id="{0E5FEA58-3958-164F-B71F-A0F2341879C6}"/>
              </a:ext>
            </a:extLst>
          </p:cNvPr>
          <p:cNvSpPr>
            <a:spLocks noGrp="1"/>
          </p:cNvSpPr>
          <p:nvPr>
            <p:ph idx="14"/>
          </p:nvPr>
        </p:nvSpPr>
        <p:spPr>
          <a:xfrm>
            <a:off x="2649384" y="1447820"/>
            <a:ext cx="6014364" cy="889721"/>
          </a:xfrm>
          <a:prstGeom prst="roundRect">
            <a:avLst/>
          </a:prstGeom>
          <a:solidFill>
            <a:srgbClr val="009193"/>
          </a:solidFill>
        </p:spPr>
        <p:txBody>
          <a:bodyPr lIns="91440" anchor="ctr" anchorCtr="0"/>
          <a:lstStyle/>
          <a:p>
            <a:r>
              <a:rPr lang="en-US" sz="2000" dirty="0">
                <a:solidFill>
                  <a:schemeClr val="bg1"/>
                </a:solidFill>
              </a:rPr>
              <a:t>Phase I: </a:t>
            </a:r>
            <a:r>
              <a:rPr lang="en-US" sz="2000" b="0" dirty="0">
                <a:solidFill>
                  <a:schemeClr val="bg1"/>
                </a:solidFill>
              </a:rPr>
              <a:t>Raise awareness of and support for the CR-S Education Framework</a:t>
            </a:r>
          </a:p>
        </p:txBody>
      </p:sp>
      <p:pic>
        <p:nvPicPr>
          <p:cNvPr id="18" name="Picture 17">
            <a:extLst>
              <a:ext uri="{FF2B5EF4-FFF2-40B4-BE49-F238E27FC236}">
                <a16:creationId xmlns:a16="http://schemas.microsoft.com/office/drawing/2014/main" id="{EF22B5BD-2AE8-F14E-8A16-88E8D0B212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693" y="2432050"/>
            <a:ext cx="1866900" cy="1143000"/>
          </a:xfrm>
          <a:prstGeom prst="rect">
            <a:avLst/>
          </a:prstGeom>
        </p:spPr>
      </p:pic>
      <p:sp>
        <p:nvSpPr>
          <p:cNvPr id="12" name="Content Placeholder 11">
            <a:extLst>
              <a:ext uri="{FF2B5EF4-FFF2-40B4-BE49-F238E27FC236}">
                <a16:creationId xmlns:a16="http://schemas.microsoft.com/office/drawing/2014/main" id="{5A9E18C1-1056-574C-99B2-AD434000598A}"/>
              </a:ext>
            </a:extLst>
          </p:cNvPr>
          <p:cNvSpPr>
            <a:spLocks noGrp="1"/>
          </p:cNvSpPr>
          <p:nvPr>
            <p:ph idx="15"/>
          </p:nvPr>
        </p:nvSpPr>
        <p:spPr>
          <a:xfrm>
            <a:off x="2649384" y="2570594"/>
            <a:ext cx="6014364" cy="820037"/>
          </a:xfrm>
          <a:prstGeom prst="roundRect">
            <a:avLst/>
          </a:prstGeom>
          <a:solidFill>
            <a:srgbClr val="009193"/>
          </a:solidFill>
        </p:spPr>
        <p:txBody>
          <a:bodyPr lIns="91440" anchor="ctr" anchorCtr="0"/>
          <a:lstStyle/>
          <a:p>
            <a:r>
              <a:rPr lang="en-US" sz="2000" dirty="0">
                <a:solidFill>
                  <a:schemeClr val="bg1"/>
                </a:solidFill>
              </a:rPr>
              <a:t>Phase II: </a:t>
            </a:r>
            <a:r>
              <a:rPr lang="en-US" sz="2000" b="0" dirty="0">
                <a:solidFill>
                  <a:schemeClr val="bg1"/>
                </a:solidFill>
              </a:rPr>
              <a:t>Build capacity for the CR-S Education Framework</a:t>
            </a:r>
          </a:p>
        </p:txBody>
      </p:sp>
      <p:pic>
        <p:nvPicPr>
          <p:cNvPr id="20" name="Picture 19">
            <a:extLst>
              <a:ext uri="{FF2B5EF4-FFF2-40B4-BE49-F238E27FC236}">
                <a16:creationId xmlns:a16="http://schemas.microsoft.com/office/drawing/2014/main" id="{18BB2251-183A-D747-8250-8ADF41043A8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0693" y="3615359"/>
            <a:ext cx="1866900" cy="1028700"/>
          </a:xfrm>
          <a:prstGeom prst="rect">
            <a:avLst/>
          </a:prstGeom>
        </p:spPr>
      </p:pic>
      <p:sp>
        <p:nvSpPr>
          <p:cNvPr id="13" name="Content Placeholder 12">
            <a:extLst>
              <a:ext uri="{FF2B5EF4-FFF2-40B4-BE49-F238E27FC236}">
                <a16:creationId xmlns:a16="http://schemas.microsoft.com/office/drawing/2014/main" id="{DE2A99A4-A006-944B-9C45-3B9F2E2B5EDC}"/>
              </a:ext>
            </a:extLst>
          </p:cNvPr>
          <p:cNvSpPr>
            <a:spLocks noGrp="1"/>
          </p:cNvSpPr>
          <p:nvPr>
            <p:ph idx="16"/>
          </p:nvPr>
        </p:nvSpPr>
        <p:spPr>
          <a:xfrm>
            <a:off x="2649384" y="3695680"/>
            <a:ext cx="6014364" cy="820037"/>
          </a:xfrm>
          <a:prstGeom prst="roundRect">
            <a:avLst/>
          </a:prstGeom>
          <a:solidFill>
            <a:srgbClr val="009193"/>
          </a:solidFill>
        </p:spPr>
        <p:txBody>
          <a:bodyPr lIns="91440" rIns="91440" anchor="ctr" anchorCtr="0"/>
          <a:lstStyle/>
          <a:p>
            <a:r>
              <a:rPr lang="en-US" sz="2000" dirty="0">
                <a:solidFill>
                  <a:schemeClr val="bg1"/>
                </a:solidFill>
              </a:rPr>
              <a:t>Phase III: </a:t>
            </a:r>
            <a:r>
              <a:rPr lang="en-US" sz="2000" b="0" dirty="0">
                <a:solidFill>
                  <a:schemeClr val="bg1"/>
                </a:solidFill>
              </a:rPr>
              <a:t>Full implementation of the CR-S Education Framework</a:t>
            </a:r>
          </a:p>
        </p:txBody>
      </p:sp>
      <p:sp>
        <p:nvSpPr>
          <p:cNvPr id="4" name="Slide Number Placeholder 3">
            <a:extLst>
              <a:ext uri="{FF2B5EF4-FFF2-40B4-BE49-F238E27FC236}">
                <a16:creationId xmlns:a16="http://schemas.microsoft.com/office/drawing/2014/main" id="{3237CFCB-C128-2D4C-9693-E9A8AF9F31B3}"/>
              </a:ext>
            </a:extLst>
          </p:cNvPr>
          <p:cNvSpPr>
            <a:spLocks noGrp="1"/>
          </p:cNvSpPr>
          <p:nvPr>
            <p:ph type="sldNum" sz="quarter" idx="4"/>
          </p:nvPr>
        </p:nvSpPr>
        <p:spPr/>
        <p:txBody>
          <a:bodyPr/>
          <a:lstStyle/>
          <a:p>
            <a:fld id="{B0462FEB-C181-8347-9EC4-DEDFCFCD9AD1}" type="slidenum">
              <a:rPr lang="en-US" smtClean="0"/>
              <a:pPr/>
              <a:t>34</a:t>
            </a:fld>
            <a:endParaRPr lang="en-US" dirty="0"/>
          </a:p>
        </p:txBody>
      </p:sp>
    </p:spTree>
    <p:extLst>
      <p:ext uri="{BB962C8B-B14F-4D97-AF65-F5344CB8AC3E}">
        <p14:creationId xmlns:p14="http://schemas.microsoft.com/office/powerpoint/2010/main" val="406860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6CC7A79-648E-0546-A79C-FA0556263C77}"/>
              </a:ext>
            </a:extLst>
          </p:cNvPr>
          <p:cNvSpPr>
            <a:spLocks noGrp="1"/>
          </p:cNvSpPr>
          <p:nvPr>
            <p:ph type="title"/>
          </p:nvPr>
        </p:nvSpPr>
        <p:spPr>
          <a:xfrm>
            <a:off x="378366" y="96826"/>
            <a:ext cx="7021894" cy="994129"/>
          </a:xfrm>
        </p:spPr>
        <p:txBody>
          <a:bodyPr/>
          <a:lstStyle/>
          <a:p>
            <a:r>
              <a:rPr lang="en-US" dirty="0"/>
              <a:t>Reflect on the Session</a:t>
            </a:r>
          </a:p>
        </p:txBody>
      </p:sp>
      <p:sp>
        <p:nvSpPr>
          <p:cNvPr id="18" name="Content Placeholder 1">
            <a:extLst>
              <a:ext uri="{FF2B5EF4-FFF2-40B4-BE49-F238E27FC236}">
                <a16:creationId xmlns:a16="http://schemas.microsoft.com/office/drawing/2014/main" id="{97C8F044-2B56-D242-9CA7-933CE3FC59E7}"/>
              </a:ext>
            </a:extLst>
          </p:cNvPr>
          <p:cNvSpPr txBox="1">
            <a:spLocks/>
          </p:cNvSpPr>
          <p:nvPr/>
        </p:nvSpPr>
        <p:spPr>
          <a:xfrm>
            <a:off x="295540" y="1252770"/>
            <a:ext cx="8409552" cy="3320384"/>
          </a:xfrm>
          <a:prstGeom prst="rect">
            <a:avLst/>
          </a:prstGeom>
        </p:spPr>
        <p:txBody>
          <a:bodyPr vert="horz" lIns="0" tIns="45720" rIns="91440" bIns="45720" rtlCol="0">
            <a:noAutofit/>
          </a:bodyPr>
          <a:lstStyle>
            <a:lvl1pPr marL="0" marR="0" indent="0" algn="l" defTabSz="457189" rtl="0" eaLnBrk="1" fontAlgn="auto" latinLnBrk="0" hangingPunct="1">
              <a:lnSpc>
                <a:spcPct val="95000"/>
              </a:lnSpc>
              <a:spcBef>
                <a:spcPts val="1700"/>
              </a:spcBef>
              <a:spcAft>
                <a:spcPts val="0"/>
              </a:spcAft>
              <a:buClrTx/>
              <a:buSzTx/>
              <a:buFont typeface="Arial"/>
              <a:buNone/>
              <a:tabLst/>
              <a:defRPr sz="1800" b="1"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marR="0" indent="-182880" algn="l" defTabSz="457189" rtl="0" eaLnBrk="1" fontAlgn="auto" latinLnBrk="0" hangingPunct="1">
              <a:lnSpc>
                <a:spcPct val="95000"/>
              </a:lnSpc>
              <a:spcBef>
                <a:spcPts val="900"/>
              </a:spcBef>
              <a:spcAft>
                <a:spcPts val="0"/>
              </a:spcAft>
              <a:buClr>
                <a:srgbClr val="00AEE4"/>
              </a:buClr>
              <a:buSzTx/>
              <a:buFont typeface="Wingdings" charset="2"/>
              <a:buChar char="§"/>
              <a:tabLst/>
              <a:defRPr sz="1400" b="0" i="0" kern="120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marR="0" indent="-228594" algn="l" defTabSz="457189" rtl="0" eaLnBrk="1" fontAlgn="auto" latinLnBrk="0" hangingPunct="1">
              <a:lnSpc>
                <a:spcPct val="95000"/>
              </a:lnSpc>
              <a:spcBef>
                <a:spcPts val="500"/>
              </a:spcBef>
              <a:spcAft>
                <a:spcPts val="300"/>
              </a:spcAft>
              <a:buClr>
                <a:srgbClr val="00AEE4"/>
              </a:buClr>
              <a:buSzPct val="80000"/>
              <a:buFont typeface="Arial" charset="0"/>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800"/>
              </a:spcBef>
            </a:pPr>
            <a:r>
              <a:rPr lang="en-US" sz="2300" b="0" dirty="0">
                <a:solidFill>
                  <a:schemeClr val="tx2"/>
                </a:solidFill>
              </a:rPr>
              <a:t>Record your reflections:</a:t>
            </a:r>
          </a:p>
          <a:p>
            <a:pPr marL="457200" indent="-457200">
              <a:lnSpc>
                <a:spcPct val="100000"/>
              </a:lnSpc>
              <a:spcBef>
                <a:spcPts val="800"/>
              </a:spcBef>
              <a:buFont typeface="+mj-lt"/>
              <a:buAutoNum type="arabicPeriod" startAt="3"/>
            </a:pPr>
            <a:r>
              <a:rPr lang="en-US" sz="2200" b="0" dirty="0">
                <a:solidFill>
                  <a:schemeClr val="tx2"/>
                </a:solidFill>
              </a:rPr>
              <a:t>What are </a:t>
            </a:r>
            <a:r>
              <a:rPr lang="en-US" sz="2200" dirty="0">
                <a:solidFill>
                  <a:schemeClr val="tx2"/>
                </a:solidFill>
              </a:rPr>
              <a:t>three points that you want to remember </a:t>
            </a:r>
            <a:r>
              <a:rPr lang="en-US" sz="2200" b="0" dirty="0">
                <a:solidFill>
                  <a:schemeClr val="tx2"/>
                </a:solidFill>
              </a:rPr>
              <a:t>about culturally responsive-sustaining education </a:t>
            </a:r>
            <a:r>
              <a:rPr lang="en-US" sz="2200" b="0" i="1" dirty="0">
                <a:solidFill>
                  <a:schemeClr val="tx2"/>
                </a:solidFill>
              </a:rPr>
              <a:t>as related to your role as a school or district leader</a:t>
            </a:r>
            <a:r>
              <a:rPr lang="en-US" sz="2200" b="0" dirty="0">
                <a:solidFill>
                  <a:schemeClr val="tx2"/>
                </a:solidFill>
              </a:rPr>
              <a:t>?</a:t>
            </a:r>
          </a:p>
          <a:p>
            <a:pPr marL="457200" indent="-457200">
              <a:lnSpc>
                <a:spcPct val="100000"/>
              </a:lnSpc>
              <a:spcBef>
                <a:spcPts val="800"/>
              </a:spcBef>
              <a:buFont typeface="+mj-lt"/>
              <a:buAutoNum type="arabicPeriod" startAt="2"/>
            </a:pPr>
            <a:r>
              <a:rPr lang="en-US" sz="2200" b="0" dirty="0">
                <a:solidFill>
                  <a:schemeClr val="tx2"/>
                </a:solidFill>
              </a:rPr>
              <a:t>What are </a:t>
            </a:r>
            <a:r>
              <a:rPr lang="en-US" sz="2200" dirty="0">
                <a:solidFill>
                  <a:schemeClr val="tx2"/>
                </a:solidFill>
              </a:rPr>
              <a:t>two next steps </a:t>
            </a:r>
            <a:r>
              <a:rPr lang="en-US" sz="2200" b="0" dirty="0">
                <a:solidFill>
                  <a:schemeClr val="tx2"/>
                </a:solidFill>
              </a:rPr>
              <a:t>that you are going to take with the strategies you reviewed or with the CR-S Education Framework?</a:t>
            </a:r>
          </a:p>
          <a:p>
            <a:pPr marL="457200" indent="-457200">
              <a:lnSpc>
                <a:spcPct val="100000"/>
              </a:lnSpc>
              <a:spcBef>
                <a:spcPts val="800"/>
              </a:spcBef>
              <a:buFont typeface="+mj-lt"/>
              <a:buAutoNum type="arabicPeriod"/>
            </a:pPr>
            <a:r>
              <a:rPr lang="en-US" sz="2200" b="0" dirty="0">
                <a:solidFill>
                  <a:schemeClr val="tx2"/>
                </a:solidFill>
              </a:rPr>
              <a:t>What is </a:t>
            </a:r>
            <a:r>
              <a:rPr lang="en-US" sz="2200" dirty="0">
                <a:solidFill>
                  <a:schemeClr val="tx2"/>
                </a:solidFill>
              </a:rPr>
              <a:t>one lingering question </a:t>
            </a:r>
            <a:r>
              <a:rPr lang="en-US" sz="2200" b="0" dirty="0">
                <a:solidFill>
                  <a:schemeClr val="tx2"/>
                </a:solidFill>
              </a:rPr>
              <a:t>that you have?</a:t>
            </a:r>
          </a:p>
        </p:txBody>
      </p:sp>
      <p:pic>
        <p:nvPicPr>
          <p:cNvPr id="7" name="Content Placeholder 6">
            <a:extLst>
              <a:ext uri="{FF2B5EF4-FFF2-40B4-BE49-F238E27FC236}">
                <a16:creationId xmlns:a16="http://schemas.microsoft.com/office/drawing/2014/main" id="{35AEBB46-ED0C-7D45-AE14-F1E76AD1D3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71666" y="3331922"/>
            <a:ext cx="1145526" cy="1341281"/>
          </a:xfrm>
          <a:prstGeom prst="rect">
            <a:avLst/>
          </a:prstGeom>
        </p:spPr>
      </p:pic>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35</a:t>
            </a:fld>
            <a:endParaRPr lang="en-US" dirty="0"/>
          </a:p>
        </p:txBody>
      </p:sp>
    </p:spTree>
    <p:extLst>
      <p:ext uri="{BB962C8B-B14F-4D97-AF65-F5344CB8AC3E}">
        <p14:creationId xmlns:p14="http://schemas.microsoft.com/office/powerpoint/2010/main" val="1569785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6CC7A79-648E-0546-A79C-FA0556263C77}"/>
              </a:ext>
            </a:extLst>
          </p:cNvPr>
          <p:cNvSpPr>
            <a:spLocks noGrp="1"/>
          </p:cNvSpPr>
          <p:nvPr>
            <p:ph type="title"/>
          </p:nvPr>
        </p:nvSpPr>
        <p:spPr>
          <a:xfrm>
            <a:off x="378366" y="96826"/>
            <a:ext cx="7021894" cy="994129"/>
          </a:xfrm>
        </p:spPr>
        <p:txBody>
          <a:bodyPr/>
          <a:lstStyle/>
          <a:p>
            <a:r>
              <a:rPr lang="en-US" dirty="0"/>
              <a:t>Reflect on the Session: Share</a:t>
            </a:r>
          </a:p>
        </p:txBody>
      </p:sp>
      <p:sp>
        <p:nvSpPr>
          <p:cNvPr id="18" name="Content Placeholder 1">
            <a:extLst>
              <a:ext uri="{FF2B5EF4-FFF2-40B4-BE49-F238E27FC236}">
                <a16:creationId xmlns:a16="http://schemas.microsoft.com/office/drawing/2014/main" id="{97C8F044-2B56-D242-9CA7-933CE3FC59E7}"/>
              </a:ext>
            </a:extLst>
          </p:cNvPr>
          <p:cNvSpPr txBox="1">
            <a:spLocks/>
          </p:cNvSpPr>
          <p:nvPr/>
        </p:nvSpPr>
        <p:spPr>
          <a:xfrm>
            <a:off x="295540" y="1252770"/>
            <a:ext cx="8409552" cy="3320384"/>
          </a:xfrm>
          <a:prstGeom prst="rect">
            <a:avLst/>
          </a:prstGeom>
        </p:spPr>
        <p:txBody>
          <a:bodyPr vert="horz" lIns="0" tIns="45720" rIns="91440" bIns="45720" rtlCol="0">
            <a:noAutofit/>
          </a:bodyPr>
          <a:lstStyle>
            <a:lvl1pPr marL="0" marR="0" indent="0" algn="l" defTabSz="457189" rtl="0" eaLnBrk="1" fontAlgn="auto" latinLnBrk="0" hangingPunct="1">
              <a:lnSpc>
                <a:spcPct val="95000"/>
              </a:lnSpc>
              <a:spcBef>
                <a:spcPts val="1700"/>
              </a:spcBef>
              <a:spcAft>
                <a:spcPts val="0"/>
              </a:spcAft>
              <a:buClrTx/>
              <a:buSzTx/>
              <a:buFont typeface="Arial"/>
              <a:buNone/>
              <a:tabLst/>
              <a:defRPr sz="1800" b="1"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marR="0" indent="-182880" algn="l" defTabSz="457189" rtl="0" eaLnBrk="1" fontAlgn="auto" latinLnBrk="0" hangingPunct="1">
              <a:lnSpc>
                <a:spcPct val="95000"/>
              </a:lnSpc>
              <a:spcBef>
                <a:spcPts val="900"/>
              </a:spcBef>
              <a:spcAft>
                <a:spcPts val="0"/>
              </a:spcAft>
              <a:buClr>
                <a:srgbClr val="00AEE4"/>
              </a:buClr>
              <a:buSzTx/>
              <a:buFont typeface="Wingdings" charset="2"/>
              <a:buChar char="§"/>
              <a:tabLst/>
              <a:defRPr sz="1400" b="0" i="0" kern="120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marR="0" indent="-228594" algn="l" defTabSz="457189" rtl="0" eaLnBrk="1" fontAlgn="auto" latinLnBrk="0" hangingPunct="1">
              <a:lnSpc>
                <a:spcPct val="95000"/>
              </a:lnSpc>
              <a:spcBef>
                <a:spcPts val="500"/>
              </a:spcBef>
              <a:spcAft>
                <a:spcPts val="300"/>
              </a:spcAft>
              <a:buClr>
                <a:srgbClr val="00AEE4"/>
              </a:buClr>
              <a:buSzPct val="80000"/>
              <a:buFont typeface="Arial" charset="0"/>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800"/>
              </a:spcBef>
            </a:pPr>
            <a:r>
              <a:rPr lang="en-US" sz="2300" b="0" dirty="0">
                <a:solidFill>
                  <a:schemeClr val="tx2"/>
                </a:solidFill>
              </a:rPr>
              <a:t>Share your reflections with others:</a:t>
            </a:r>
          </a:p>
          <a:p>
            <a:pPr marL="457200" indent="-457200">
              <a:lnSpc>
                <a:spcPct val="100000"/>
              </a:lnSpc>
              <a:spcBef>
                <a:spcPts val="800"/>
              </a:spcBef>
              <a:buFont typeface="+mj-lt"/>
              <a:buAutoNum type="arabicPeriod" startAt="3"/>
            </a:pPr>
            <a:r>
              <a:rPr lang="en-US" sz="2200" b="0" dirty="0">
                <a:solidFill>
                  <a:schemeClr val="tx2"/>
                </a:solidFill>
              </a:rPr>
              <a:t>What are </a:t>
            </a:r>
            <a:r>
              <a:rPr lang="en-US" sz="2200" dirty="0">
                <a:solidFill>
                  <a:schemeClr val="tx2"/>
                </a:solidFill>
              </a:rPr>
              <a:t>three points that you want to remember </a:t>
            </a:r>
            <a:r>
              <a:rPr lang="en-US" sz="2200" b="0" dirty="0">
                <a:solidFill>
                  <a:schemeClr val="tx2"/>
                </a:solidFill>
              </a:rPr>
              <a:t>about culturally responsive-sustaining education </a:t>
            </a:r>
            <a:r>
              <a:rPr lang="en-US" sz="2200" b="0" i="1" dirty="0">
                <a:solidFill>
                  <a:schemeClr val="tx2"/>
                </a:solidFill>
              </a:rPr>
              <a:t>as related to your role as a school or district leader</a:t>
            </a:r>
            <a:r>
              <a:rPr lang="en-US" sz="2200" b="0" dirty="0">
                <a:solidFill>
                  <a:schemeClr val="tx2"/>
                </a:solidFill>
              </a:rPr>
              <a:t>?</a:t>
            </a:r>
          </a:p>
          <a:p>
            <a:pPr marL="457200" indent="-457200">
              <a:lnSpc>
                <a:spcPct val="100000"/>
              </a:lnSpc>
              <a:spcBef>
                <a:spcPts val="800"/>
              </a:spcBef>
              <a:buFont typeface="+mj-lt"/>
              <a:buAutoNum type="arabicPeriod" startAt="2"/>
            </a:pPr>
            <a:r>
              <a:rPr lang="en-US" sz="2200" b="0" dirty="0">
                <a:solidFill>
                  <a:schemeClr val="tx2"/>
                </a:solidFill>
              </a:rPr>
              <a:t>What are </a:t>
            </a:r>
            <a:r>
              <a:rPr lang="en-US" sz="2200" dirty="0">
                <a:solidFill>
                  <a:schemeClr val="tx2"/>
                </a:solidFill>
              </a:rPr>
              <a:t>two next steps </a:t>
            </a:r>
            <a:r>
              <a:rPr lang="en-US" sz="2200" b="0" dirty="0">
                <a:solidFill>
                  <a:schemeClr val="tx2"/>
                </a:solidFill>
              </a:rPr>
              <a:t>that you are going to take with the strategies you reviewed or with the CR-S Education Framework?</a:t>
            </a:r>
          </a:p>
          <a:p>
            <a:pPr marL="457200" indent="-457200">
              <a:lnSpc>
                <a:spcPct val="100000"/>
              </a:lnSpc>
              <a:spcBef>
                <a:spcPts val="800"/>
              </a:spcBef>
              <a:buFont typeface="+mj-lt"/>
              <a:buAutoNum type="arabicPeriod"/>
            </a:pPr>
            <a:r>
              <a:rPr lang="en-US" sz="2200" b="0" dirty="0">
                <a:solidFill>
                  <a:schemeClr val="tx2"/>
                </a:solidFill>
              </a:rPr>
              <a:t>What is </a:t>
            </a:r>
            <a:r>
              <a:rPr lang="en-US" sz="2200" dirty="0">
                <a:solidFill>
                  <a:schemeClr val="tx2"/>
                </a:solidFill>
              </a:rPr>
              <a:t>one lingering question </a:t>
            </a:r>
            <a:r>
              <a:rPr lang="en-US" sz="2200" b="0" dirty="0">
                <a:solidFill>
                  <a:schemeClr val="tx2"/>
                </a:solidFill>
              </a:rPr>
              <a:t>that you have?</a:t>
            </a:r>
          </a:p>
        </p:txBody>
      </p:sp>
      <p:pic>
        <p:nvPicPr>
          <p:cNvPr id="7" name="Content Placeholder 6">
            <a:extLst>
              <a:ext uri="{FF2B5EF4-FFF2-40B4-BE49-F238E27FC236}">
                <a16:creationId xmlns:a16="http://schemas.microsoft.com/office/drawing/2014/main" id="{35AEBB46-ED0C-7D45-AE14-F1E76AD1D3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71666" y="3331922"/>
            <a:ext cx="1145526" cy="1341281"/>
          </a:xfrm>
          <a:prstGeom prst="rect">
            <a:avLst/>
          </a:prstGeom>
        </p:spPr>
      </p:pic>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36</a:t>
            </a:fld>
            <a:endParaRPr lang="en-US" dirty="0"/>
          </a:p>
        </p:txBody>
      </p:sp>
    </p:spTree>
    <p:extLst>
      <p:ext uri="{BB962C8B-B14F-4D97-AF65-F5344CB8AC3E}">
        <p14:creationId xmlns:p14="http://schemas.microsoft.com/office/powerpoint/2010/main" val="2722271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6CDF4C-DA1D-8940-A52C-4A6038D0685D}"/>
              </a:ext>
            </a:extLst>
          </p:cNvPr>
          <p:cNvSpPr>
            <a:spLocks noGrp="1"/>
          </p:cNvSpPr>
          <p:nvPr>
            <p:ph type="title"/>
          </p:nvPr>
        </p:nvSpPr>
        <p:spPr>
          <a:xfrm>
            <a:off x="357188" y="154405"/>
            <a:ext cx="8385482" cy="866321"/>
          </a:xfrm>
        </p:spPr>
        <p:txBody>
          <a:bodyPr/>
          <a:lstStyle/>
          <a:p>
            <a:r>
              <a:rPr lang="en-US" sz="3000" dirty="0"/>
              <a:t>Assess Your Learning and Share Feedback</a:t>
            </a:r>
          </a:p>
        </p:txBody>
      </p:sp>
      <p:sp>
        <p:nvSpPr>
          <p:cNvPr id="5" name="Content Placeholder 1">
            <a:extLst>
              <a:ext uri="{FF2B5EF4-FFF2-40B4-BE49-F238E27FC236}">
                <a16:creationId xmlns:a16="http://schemas.microsoft.com/office/drawing/2014/main" id="{8E4DEB50-2C60-9C42-8174-0632EFF0346C}"/>
              </a:ext>
            </a:extLst>
          </p:cNvPr>
          <p:cNvSpPr>
            <a:spLocks noGrp="1"/>
          </p:cNvSpPr>
          <p:nvPr>
            <p:ph idx="1"/>
          </p:nvPr>
        </p:nvSpPr>
        <p:spPr>
          <a:xfrm>
            <a:off x="357188" y="1446213"/>
            <a:ext cx="5083052" cy="3223758"/>
          </a:xfrm>
        </p:spPr>
        <p:txBody>
          <a:bodyPr/>
          <a:lstStyle/>
          <a:p>
            <a:r>
              <a:rPr lang="en-US" sz="2000" b="0" dirty="0"/>
              <a:t>Please complete the survey to help us understand how we have supported your awareness of the New York Culturally Responsive-Sustaining Education Framework!</a:t>
            </a:r>
          </a:p>
          <a:p>
            <a:endParaRPr lang="en-US" sz="200" b="0" dirty="0"/>
          </a:p>
          <a:p>
            <a:r>
              <a:rPr lang="en-US" sz="2000" b="0" dirty="0"/>
              <a:t>Your feedback helps us continue to improve our work and meet your needs. </a:t>
            </a:r>
          </a:p>
          <a:p>
            <a:r>
              <a:rPr lang="en-US" sz="2000" b="0" dirty="0"/>
              <a:t>Thank you for sharing your learning with us!</a:t>
            </a:r>
          </a:p>
        </p:txBody>
      </p:sp>
      <p:sp>
        <p:nvSpPr>
          <p:cNvPr id="4" name="Slide Number Placeholder 3">
            <a:extLst>
              <a:ext uri="{FF2B5EF4-FFF2-40B4-BE49-F238E27FC236}">
                <a16:creationId xmlns:a16="http://schemas.microsoft.com/office/drawing/2014/main" id="{107458AE-16BE-6742-8E73-766494C39D9F}"/>
              </a:ext>
            </a:extLst>
          </p:cNvPr>
          <p:cNvSpPr>
            <a:spLocks noGrp="1"/>
          </p:cNvSpPr>
          <p:nvPr>
            <p:ph type="sldNum" sz="quarter" idx="4"/>
          </p:nvPr>
        </p:nvSpPr>
        <p:spPr>
          <a:xfrm>
            <a:off x="8292266" y="4798649"/>
            <a:ext cx="450404" cy="185658"/>
          </a:xfrm>
        </p:spPr>
        <p:txBody>
          <a:bodyPr/>
          <a:lstStyle/>
          <a:p>
            <a:fld id="{B0462FEB-C181-8347-9EC4-DEDFCFCD9AD1}" type="slidenum">
              <a:rPr lang="en-US" smtClean="0"/>
              <a:pPr/>
              <a:t>37</a:t>
            </a:fld>
            <a:endParaRPr lang="en-US" dirty="0"/>
          </a:p>
        </p:txBody>
      </p:sp>
      <p:pic>
        <p:nvPicPr>
          <p:cNvPr id="6" name="Picture 5" descr="Green plant sprouts in grow carton&#10;Photo by Markus Spiske on Unsplash">
            <a:extLst>
              <a:ext uri="{FF2B5EF4-FFF2-40B4-BE49-F238E27FC236}">
                <a16:creationId xmlns:a16="http://schemas.microsoft.com/office/drawing/2014/main" id="{77D8D757-C4DD-3B4F-A4ED-C40B21F6BF60}"/>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0240" y="1499184"/>
            <a:ext cx="3302430" cy="2328234"/>
          </a:xfrm>
          <a:prstGeom prst="rect">
            <a:avLst/>
          </a:prstGeom>
        </p:spPr>
      </p:pic>
    </p:spTree>
    <p:extLst>
      <p:ext uri="{BB962C8B-B14F-4D97-AF65-F5344CB8AC3E}">
        <p14:creationId xmlns:p14="http://schemas.microsoft.com/office/powerpoint/2010/main" val="1566377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1829801-B549-E14D-9F51-7D65D2F9B74F}"/>
              </a:ext>
            </a:extLst>
          </p:cNvPr>
          <p:cNvSpPr>
            <a:spLocks noGrp="1"/>
          </p:cNvSpPr>
          <p:nvPr>
            <p:ph type="title"/>
          </p:nvPr>
        </p:nvSpPr>
        <p:spPr>
          <a:xfrm>
            <a:off x="378366" y="96826"/>
            <a:ext cx="4691272" cy="994129"/>
          </a:xfrm>
        </p:spPr>
        <p:txBody>
          <a:bodyPr/>
          <a:lstStyle/>
          <a:p>
            <a:r>
              <a:rPr lang="en-US" sz="3400" dirty="0"/>
              <a:t>Questions?</a:t>
            </a:r>
          </a:p>
        </p:txBody>
      </p:sp>
      <p:pic>
        <p:nvPicPr>
          <p:cNvPr id="11" name="Picture 10">
            <a:extLst>
              <a:ext uri="{FF2B5EF4-FFF2-40B4-BE49-F238E27FC236}">
                <a16:creationId xmlns:a16="http://schemas.microsoft.com/office/drawing/2014/main" id="{ADBCB59B-876B-744C-982A-2C9556341D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16426" y="1311701"/>
            <a:ext cx="5311147" cy="3215029"/>
          </a:xfrm>
          <a:prstGeom prst="rect">
            <a:avLst/>
          </a:prstGeom>
        </p:spPr>
      </p:pic>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38</a:t>
            </a:fld>
            <a:endParaRPr lang="en-US" dirty="0"/>
          </a:p>
        </p:txBody>
      </p:sp>
    </p:spTree>
    <p:extLst>
      <p:ext uri="{BB962C8B-B14F-4D97-AF65-F5344CB8AC3E}">
        <p14:creationId xmlns:p14="http://schemas.microsoft.com/office/powerpoint/2010/main" val="1617554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6CC7A79-648E-0546-A79C-FA0556263C77}"/>
              </a:ext>
            </a:extLst>
          </p:cNvPr>
          <p:cNvSpPr>
            <a:spLocks noGrp="1"/>
          </p:cNvSpPr>
          <p:nvPr>
            <p:ph type="title"/>
          </p:nvPr>
        </p:nvSpPr>
        <p:spPr>
          <a:xfrm>
            <a:off x="378366" y="96826"/>
            <a:ext cx="4691272" cy="994129"/>
          </a:xfrm>
        </p:spPr>
        <p:txBody>
          <a:bodyPr/>
          <a:lstStyle/>
          <a:p>
            <a:r>
              <a:rPr lang="en-US" sz="3400" dirty="0"/>
              <a:t>Thank you!</a:t>
            </a:r>
          </a:p>
        </p:txBody>
      </p:sp>
      <p:grpSp>
        <p:nvGrpSpPr>
          <p:cNvPr id="11" name="Group 10">
            <a:extLst>
              <a:ext uri="{FF2B5EF4-FFF2-40B4-BE49-F238E27FC236}">
                <a16:creationId xmlns:a16="http://schemas.microsoft.com/office/drawing/2014/main" id="{0D9923F7-F05E-1D4A-9772-3B9338A3F85D}"/>
              </a:ext>
              <a:ext uri="{C183D7F6-B498-43B3-948B-1728B52AA6E4}">
                <adec:decorative xmlns:adec="http://schemas.microsoft.com/office/drawing/2017/decorative" val="1"/>
              </a:ext>
            </a:extLst>
          </p:cNvPr>
          <p:cNvGrpSpPr/>
          <p:nvPr/>
        </p:nvGrpSpPr>
        <p:grpSpPr>
          <a:xfrm>
            <a:off x="616206" y="1424788"/>
            <a:ext cx="798647" cy="768995"/>
            <a:chOff x="407200" y="2571750"/>
            <a:chExt cx="798647" cy="768995"/>
          </a:xfrm>
        </p:grpSpPr>
        <p:sp>
          <p:nvSpPr>
            <p:cNvPr id="12" name="Oval 11">
              <a:extLst>
                <a:ext uri="{FF2B5EF4-FFF2-40B4-BE49-F238E27FC236}">
                  <a16:creationId xmlns:a16="http://schemas.microsoft.com/office/drawing/2014/main" id="{9B947596-CB7F-C54A-9F1D-F450FF119D27}"/>
                </a:ext>
              </a:extLst>
            </p:cNvPr>
            <p:cNvSpPr/>
            <p:nvPr/>
          </p:nvSpPr>
          <p:spPr>
            <a:xfrm>
              <a:off x="407200" y="2571750"/>
              <a:ext cx="798647" cy="768995"/>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4A37211-3D10-9F42-ACD5-64B022D04E2D}"/>
                </a:ext>
              </a:extLst>
            </p:cNvPr>
            <p:cNvSpPr txBox="1"/>
            <p:nvPr/>
          </p:nvSpPr>
          <p:spPr>
            <a:xfrm>
              <a:off x="513418" y="2625254"/>
              <a:ext cx="597042" cy="592449"/>
            </a:xfrm>
            <a:prstGeom prst="rect">
              <a:avLst/>
            </a:prstGeom>
            <a:noFill/>
          </p:spPr>
          <p:txBody>
            <a:bodyPr wrap="square" rtlCol="0">
              <a:spAutoFit/>
            </a:bodyPr>
            <a:lstStyle/>
            <a:p>
              <a:r>
                <a:rPr lang="en-US" sz="3200" dirty="0">
                  <a:solidFill>
                    <a:schemeClr val="bg1"/>
                  </a:solidFill>
                </a:rPr>
                <a:t>@</a:t>
              </a:r>
            </a:p>
          </p:txBody>
        </p:sp>
      </p:grpSp>
      <p:sp>
        <p:nvSpPr>
          <p:cNvPr id="14" name="TextBox 13">
            <a:extLst>
              <a:ext uri="{FF2B5EF4-FFF2-40B4-BE49-F238E27FC236}">
                <a16:creationId xmlns:a16="http://schemas.microsoft.com/office/drawing/2014/main" id="{C2585B61-35C3-1840-8A14-91F520467AB8}"/>
              </a:ext>
            </a:extLst>
          </p:cNvPr>
          <p:cNvSpPr txBox="1"/>
          <p:nvPr/>
        </p:nvSpPr>
        <p:spPr>
          <a:xfrm>
            <a:off x="1578862" y="1593687"/>
            <a:ext cx="5510693" cy="477054"/>
          </a:xfrm>
          <a:prstGeom prst="rect">
            <a:avLst/>
          </a:prstGeom>
          <a:noFill/>
        </p:spPr>
        <p:txBody>
          <a:bodyPr wrap="square" lIns="91440" tIns="45720" rIns="91440" bIns="45720" rtlCol="0" anchor="t">
            <a:spAutoFit/>
          </a:bodyPr>
          <a:lstStyle/>
          <a:p>
            <a:r>
              <a:rPr lang="en-US" sz="2500" dirty="0">
                <a:latin typeface="+mj-lt"/>
                <a:ea typeface="+mn-lt"/>
                <a:cs typeface="Times New Roman"/>
              </a:rPr>
              <a:t>[List name and email contact]</a:t>
            </a:r>
            <a:endParaRPr lang="en-US" sz="2500" dirty="0">
              <a:latin typeface="+mj-lt"/>
              <a:cs typeface="Times New Roman"/>
              <a:hlinkClick r:id="rId3">
                <a:extLst>
                  <a:ext uri="{A12FA001-AC4F-418D-AE19-62706E023703}">
                    <ahyp:hlinkClr xmlns:ahyp="http://schemas.microsoft.com/office/drawing/2018/hyperlinkcolor" val="tx"/>
                  </a:ext>
                </a:extLst>
              </a:hlinkClick>
            </a:endParaRPr>
          </a:p>
        </p:txBody>
      </p:sp>
      <p:grpSp>
        <p:nvGrpSpPr>
          <p:cNvPr id="9" name="Group 8">
            <a:extLst>
              <a:ext uri="{FF2B5EF4-FFF2-40B4-BE49-F238E27FC236}">
                <a16:creationId xmlns:a16="http://schemas.microsoft.com/office/drawing/2014/main" id="{34BD5FE5-F592-6C49-AAB8-0703B281BDA6}"/>
              </a:ext>
              <a:ext uri="{C183D7F6-B498-43B3-948B-1728B52AA6E4}">
                <adec:decorative xmlns:adec="http://schemas.microsoft.com/office/drawing/2017/decorative" val="1"/>
              </a:ext>
            </a:extLst>
          </p:cNvPr>
          <p:cNvGrpSpPr/>
          <p:nvPr/>
        </p:nvGrpSpPr>
        <p:grpSpPr>
          <a:xfrm>
            <a:off x="616206" y="2810706"/>
            <a:ext cx="754553" cy="726540"/>
            <a:chOff x="345077" y="1587056"/>
            <a:chExt cx="754553" cy="726540"/>
          </a:xfrm>
        </p:grpSpPr>
        <p:sp>
          <p:nvSpPr>
            <p:cNvPr id="10" name="Oval 9">
              <a:extLst>
                <a:ext uri="{FF2B5EF4-FFF2-40B4-BE49-F238E27FC236}">
                  <a16:creationId xmlns:a16="http://schemas.microsoft.com/office/drawing/2014/main" id="{BCCBFC52-C8D9-3D4F-BE22-0FC8DDBB5C81}"/>
                </a:ext>
              </a:extLst>
            </p:cNvPr>
            <p:cNvSpPr/>
            <p:nvPr/>
          </p:nvSpPr>
          <p:spPr>
            <a:xfrm>
              <a:off x="345077" y="1587056"/>
              <a:ext cx="754553" cy="72654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hape 5616">
              <a:extLst>
                <a:ext uri="{FF2B5EF4-FFF2-40B4-BE49-F238E27FC236}">
                  <a16:creationId xmlns:a16="http://schemas.microsoft.com/office/drawing/2014/main" id="{B5074551-060D-EE40-9571-02D1EC397EDE}"/>
                </a:ext>
              </a:extLst>
            </p:cNvPr>
            <p:cNvSpPr/>
            <p:nvPr/>
          </p:nvSpPr>
          <p:spPr>
            <a:xfrm>
              <a:off x="481499" y="1692589"/>
              <a:ext cx="498216" cy="516516"/>
            </a:xfrm>
            <a:custGeom>
              <a:avLst/>
              <a:gdLst/>
              <a:ahLst/>
              <a:cxnLst>
                <a:cxn ang="0">
                  <a:pos x="wd2" y="hd2"/>
                </a:cxn>
                <a:cxn ang="5400000">
                  <a:pos x="wd2" y="hd2"/>
                </a:cxn>
                <a:cxn ang="10800000">
                  <a:pos x="wd2" y="hd2"/>
                </a:cxn>
                <a:cxn ang="16200000">
                  <a:pos x="wd2" y="hd2"/>
                </a:cxn>
              </a:cxnLst>
              <a:rect l="0" t="0" r="r" b="b"/>
              <a:pathLst>
                <a:path w="21600" h="21600" extrusionOk="0">
                  <a:moveTo>
                    <a:pt x="19248" y="0"/>
                  </a:moveTo>
                  <a:cubicBezTo>
                    <a:pt x="2308" y="0"/>
                    <a:pt x="2308" y="0"/>
                    <a:pt x="2308" y="0"/>
                  </a:cubicBezTo>
                  <a:cubicBezTo>
                    <a:pt x="1132" y="0"/>
                    <a:pt x="0" y="846"/>
                    <a:pt x="0" y="2190"/>
                  </a:cubicBezTo>
                  <a:cubicBezTo>
                    <a:pt x="0" y="15876"/>
                    <a:pt x="0" y="15876"/>
                    <a:pt x="0" y="15876"/>
                  </a:cubicBezTo>
                  <a:cubicBezTo>
                    <a:pt x="0" y="17171"/>
                    <a:pt x="740" y="18514"/>
                    <a:pt x="1916" y="18962"/>
                  </a:cubicBezTo>
                  <a:cubicBezTo>
                    <a:pt x="6968" y="19858"/>
                    <a:pt x="6968" y="19858"/>
                    <a:pt x="6968" y="19858"/>
                  </a:cubicBezTo>
                  <a:cubicBezTo>
                    <a:pt x="6968" y="19858"/>
                    <a:pt x="2700" y="21600"/>
                    <a:pt x="5356" y="21600"/>
                  </a:cubicBezTo>
                  <a:cubicBezTo>
                    <a:pt x="16200" y="21600"/>
                    <a:pt x="16200" y="21600"/>
                    <a:pt x="16200" y="21600"/>
                  </a:cubicBezTo>
                  <a:cubicBezTo>
                    <a:pt x="18900" y="21600"/>
                    <a:pt x="14632" y="19858"/>
                    <a:pt x="14632" y="19858"/>
                  </a:cubicBezTo>
                  <a:cubicBezTo>
                    <a:pt x="19640" y="18962"/>
                    <a:pt x="19640" y="18962"/>
                    <a:pt x="19640" y="18962"/>
                  </a:cubicBezTo>
                  <a:cubicBezTo>
                    <a:pt x="20860" y="18514"/>
                    <a:pt x="21600" y="17171"/>
                    <a:pt x="21600" y="15876"/>
                  </a:cubicBezTo>
                  <a:cubicBezTo>
                    <a:pt x="21600" y="2190"/>
                    <a:pt x="21600" y="2190"/>
                    <a:pt x="21600" y="2190"/>
                  </a:cubicBezTo>
                  <a:cubicBezTo>
                    <a:pt x="21600" y="846"/>
                    <a:pt x="20468" y="0"/>
                    <a:pt x="19248" y="0"/>
                  </a:cubicBezTo>
                  <a:close/>
                  <a:moveTo>
                    <a:pt x="19248" y="15876"/>
                  </a:moveTo>
                  <a:cubicBezTo>
                    <a:pt x="2308" y="15876"/>
                    <a:pt x="2308" y="15876"/>
                    <a:pt x="2308" y="15876"/>
                  </a:cubicBezTo>
                  <a:cubicBezTo>
                    <a:pt x="2308" y="2190"/>
                    <a:pt x="2308" y="2190"/>
                    <a:pt x="2308" y="2190"/>
                  </a:cubicBezTo>
                  <a:cubicBezTo>
                    <a:pt x="19248" y="2190"/>
                    <a:pt x="19248" y="2190"/>
                    <a:pt x="19248" y="2190"/>
                  </a:cubicBezTo>
                  <a:lnTo>
                    <a:pt x="19248" y="15876"/>
                  </a:lnTo>
                  <a:close/>
                </a:path>
              </a:pathLst>
            </a:custGeom>
            <a:solidFill>
              <a:srgbClr val="FFFFFF"/>
            </a:solidFill>
            <a:ln w="12700">
              <a:miter lim="400000"/>
            </a:ln>
          </p:spPr>
          <p:txBody>
            <a:bodyPr lIns="22860" rIns="22860" anchor="ctr"/>
            <a:lstStyle/>
            <a:p>
              <a:endParaRPr sz="900" dirty="0"/>
            </a:p>
          </p:txBody>
        </p:sp>
      </p:grpSp>
      <p:sp>
        <p:nvSpPr>
          <p:cNvPr id="17" name="TextBox 16">
            <a:extLst>
              <a:ext uri="{FF2B5EF4-FFF2-40B4-BE49-F238E27FC236}">
                <a16:creationId xmlns:a16="http://schemas.microsoft.com/office/drawing/2014/main" id="{82E6A81B-BA07-7D48-B197-DB78038DDFC8}"/>
              </a:ext>
            </a:extLst>
          </p:cNvPr>
          <p:cNvSpPr txBox="1"/>
          <p:nvPr/>
        </p:nvSpPr>
        <p:spPr>
          <a:xfrm>
            <a:off x="1642985" y="2743089"/>
            <a:ext cx="4394631" cy="861774"/>
          </a:xfrm>
          <a:prstGeom prst="rect">
            <a:avLst/>
          </a:prstGeom>
          <a:noFill/>
        </p:spPr>
        <p:txBody>
          <a:bodyPr wrap="square" lIns="91440" tIns="45720" rIns="91440" bIns="45720" rtlCol="0" anchor="t">
            <a:spAutoFit/>
          </a:bodyPr>
          <a:lstStyle/>
          <a:p>
            <a:r>
              <a:rPr lang="en-US" sz="2500" dirty="0">
                <a:latin typeface="+mj-lt"/>
                <a:ea typeface="+mn-lt"/>
                <a:cs typeface="Times New Roman"/>
                <a:hlinkClick r:id="rId4"/>
              </a:rPr>
              <a:t>NY Culturally Responsive-Sustaining Education</a:t>
            </a:r>
            <a:r>
              <a:rPr lang="en-US" sz="2500" dirty="0">
                <a:latin typeface="+mj-lt"/>
                <a:ea typeface="+mn-lt"/>
                <a:cs typeface="Times New Roman"/>
              </a:rPr>
              <a:t>:</a:t>
            </a:r>
            <a:endParaRPr lang="en-US" sz="2500" dirty="0">
              <a:latin typeface="+mj-lt"/>
              <a:cs typeface="Times New Roman"/>
              <a:hlinkClick r:id="rId3">
                <a:extLst>
                  <a:ext uri="{A12FA001-AC4F-418D-AE19-62706E023703}">
                    <ahyp:hlinkClr xmlns:ahyp="http://schemas.microsoft.com/office/drawing/2018/hyperlinkcolor" val="tx"/>
                  </a:ext>
                </a:extLst>
              </a:hlinkClick>
            </a:endParaRPr>
          </a:p>
        </p:txBody>
      </p:sp>
      <p:sp>
        <p:nvSpPr>
          <p:cNvPr id="16" name="TextBox 15">
            <a:extLst>
              <a:ext uri="{FF2B5EF4-FFF2-40B4-BE49-F238E27FC236}">
                <a16:creationId xmlns:a16="http://schemas.microsoft.com/office/drawing/2014/main" id="{7B74A2F9-D465-4F44-878F-D3325DF5545B}"/>
              </a:ext>
            </a:extLst>
          </p:cNvPr>
          <p:cNvSpPr txBox="1"/>
          <p:nvPr/>
        </p:nvSpPr>
        <p:spPr>
          <a:xfrm>
            <a:off x="1642985" y="3700550"/>
            <a:ext cx="3926903" cy="477054"/>
          </a:xfrm>
          <a:prstGeom prst="rect">
            <a:avLst/>
          </a:prstGeom>
          <a:noFill/>
        </p:spPr>
        <p:txBody>
          <a:bodyPr wrap="square" lIns="91440" tIns="45720" rIns="91440" bIns="45720" rtlCol="0" anchor="t">
            <a:spAutoFit/>
          </a:bodyPr>
          <a:lstStyle/>
          <a:p>
            <a:r>
              <a:rPr lang="en-US" sz="2500" dirty="0">
                <a:latin typeface="+mj-lt"/>
                <a:cs typeface="Times New Roman"/>
              </a:rPr>
              <a:t>http://www.nysed.gov/crs</a:t>
            </a:r>
            <a:endParaRPr lang="en-US" sz="2500" dirty="0">
              <a:latin typeface="+mj-lt"/>
              <a:cs typeface="Times New Roman"/>
              <a:hlinkClick r:id="rId3">
                <a:extLst>
                  <a:ext uri="{A12FA001-AC4F-418D-AE19-62706E023703}">
                    <ahyp:hlinkClr xmlns:ahyp="http://schemas.microsoft.com/office/drawing/2018/hyperlinkcolor" val="tx"/>
                  </a:ext>
                </a:extLst>
              </a:hlinkClick>
            </a:endParaRPr>
          </a:p>
        </p:txBody>
      </p:sp>
      <p:pic>
        <p:nvPicPr>
          <p:cNvPr id="7" name="Content Placeholder 6">
            <a:extLst>
              <a:ext uri="{FF2B5EF4-FFF2-40B4-BE49-F238E27FC236}">
                <a16:creationId xmlns:a16="http://schemas.microsoft.com/office/drawing/2014/main" id="{35AEBB46-ED0C-7D45-AE14-F1E76AD1D32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01625" y="1351831"/>
            <a:ext cx="2752295" cy="3222625"/>
          </a:xfrm>
          <a:prstGeom prst="rect">
            <a:avLst/>
          </a:prstGeom>
        </p:spPr>
      </p:pic>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39</a:t>
            </a:fld>
            <a:endParaRPr lang="en-US" dirty="0"/>
          </a:p>
        </p:txBody>
      </p:sp>
    </p:spTree>
    <p:extLst>
      <p:ext uri="{BB962C8B-B14F-4D97-AF65-F5344CB8AC3E}">
        <p14:creationId xmlns:p14="http://schemas.microsoft.com/office/powerpoint/2010/main" val="438031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4">
            <a:extLst>
              <a:ext uri="{FF2B5EF4-FFF2-40B4-BE49-F238E27FC236}">
                <a16:creationId xmlns:a16="http://schemas.microsoft.com/office/drawing/2014/main" id="{E0A2E551-4586-F24F-8495-08600B2C5624}"/>
              </a:ext>
            </a:extLst>
          </p:cNvPr>
          <p:cNvSpPr>
            <a:spLocks noGrp="1"/>
          </p:cNvSpPr>
          <p:nvPr>
            <p:ph type="title"/>
          </p:nvPr>
        </p:nvSpPr>
        <p:spPr>
          <a:xfrm>
            <a:off x="463747" y="239746"/>
            <a:ext cx="7482021" cy="770020"/>
          </a:xfrm>
        </p:spPr>
        <p:txBody>
          <a:bodyPr/>
          <a:lstStyle/>
          <a:p>
            <a:r>
              <a:rPr lang="en-US" dirty="0"/>
              <a:t>Session Agenda</a:t>
            </a:r>
          </a:p>
        </p:txBody>
      </p:sp>
      <p:sp>
        <p:nvSpPr>
          <p:cNvPr id="2" name="Content Placeholder 1">
            <a:extLst>
              <a:ext uri="{FF2B5EF4-FFF2-40B4-BE49-F238E27FC236}">
                <a16:creationId xmlns:a16="http://schemas.microsoft.com/office/drawing/2014/main" id="{5663A171-D307-D34F-809E-FF2427F01065}"/>
              </a:ext>
            </a:extLst>
          </p:cNvPr>
          <p:cNvSpPr>
            <a:spLocks noGrp="1"/>
          </p:cNvSpPr>
          <p:nvPr>
            <p:ph idx="1"/>
          </p:nvPr>
        </p:nvSpPr>
        <p:spPr>
          <a:xfrm>
            <a:off x="378365" y="1371932"/>
            <a:ext cx="5634974" cy="3222625"/>
          </a:xfrm>
        </p:spPr>
        <p:txBody>
          <a:bodyPr/>
          <a:lstStyle/>
          <a:p>
            <a:pPr marL="285750" indent="-285750">
              <a:buFont typeface="Arial" panose="020B0604020202020204" pitchFamily="34" charset="0"/>
              <a:buChar char="•"/>
            </a:pPr>
            <a:r>
              <a:rPr lang="en-US" sz="2000" dirty="0">
                <a:solidFill>
                  <a:schemeClr val="tx2"/>
                </a:solidFill>
              </a:rPr>
              <a:t>Welcome</a:t>
            </a:r>
          </a:p>
          <a:p>
            <a:pPr marL="285750" indent="-285750">
              <a:buFont typeface="Arial" panose="020B0604020202020204" pitchFamily="34" charset="0"/>
              <a:buChar char="•"/>
            </a:pPr>
            <a:r>
              <a:rPr lang="en-US" sz="2000" dirty="0">
                <a:solidFill>
                  <a:schemeClr val="tx2"/>
                </a:solidFill>
              </a:rPr>
              <a:t>Why the New York Culturally Responsive-Sustaining (CR-S) Education Framework </a:t>
            </a:r>
          </a:p>
          <a:p>
            <a:pPr marL="285750" indent="-285750">
              <a:buFont typeface="Arial" panose="020B0604020202020204" pitchFamily="34" charset="0"/>
              <a:buChar char="•"/>
            </a:pPr>
            <a:r>
              <a:rPr lang="en-US" sz="2000" dirty="0">
                <a:solidFill>
                  <a:schemeClr val="tx2"/>
                </a:solidFill>
              </a:rPr>
              <a:t>Principles of the CR-S Education Framework and Strategies Specific to School Leaders</a:t>
            </a:r>
          </a:p>
          <a:p>
            <a:pPr marL="285750" indent="-285750">
              <a:buFont typeface="Arial" panose="020B0604020202020204" pitchFamily="34" charset="0"/>
              <a:buChar char="•"/>
            </a:pPr>
            <a:r>
              <a:rPr lang="en-US" sz="2000" dirty="0">
                <a:solidFill>
                  <a:schemeClr val="tx2"/>
                </a:solidFill>
              </a:rPr>
              <a:t>Closing and Next Steps</a:t>
            </a:r>
          </a:p>
        </p:txBody>
      </p:sp>
      <p:pic>
        <p:nvPicPr>
          <p:cNvPr id="7" name="Content Placeholder 6">
            <a:extLst>
              <a:ext uri="{FF2B5EF4-FFF2-40B4-BE49-F238E27FC236}">
                <a16:creationId xmlns:a16="http://schemas.microsoft.com/office/drawing/2014/main" id="{232D176C-CCAB-9347-9632-E4870C56B250}"/>
              </a:ext>
              <a:ext uri="{C183D7F6-B498-43B3-948B-1728B52AA6E4}">
                <adec:decorative xmlns:adec="http://schemas.microsoft.com/office/drawing/2017/decorative" val="1"/>
              </a:ext>
            </a:extLst>
          </p:cNvPr>
          <p:cNvPicPr>
            <a:picLocks noGrp="1" noChangeAspect="1"/>
          </p:cNvPicPr>
          <p:nvPr>
            <p:ph idx="10"/>
          </p:nvPr>
        </p:nvPicPr>
        <p:blipFill>
          <a:blip r:embed="rId3"/>
          <a:stretch>
            <a:fillRect/>
          </a:stretch>
        </p:blipFill>
        <p:spPr>
          <a:xfrm>
            <a:off x="6013339" y="1090955"/>
            <a:ext cx="2752295" cy="3222625"/>
          </a:xfrm>
        </p:spPr>
      </p:pic>
      <p:sp>
        <p:nvSpPr>
          <p:cNvPr id="4" name="Slide Number Placeholder 3">
            <a:extLst>
              <a:ext uri="{FF2B5EF4-FFF2-40B4-BE49-F238E27FC236}">
                <a16:creationId xmlns:a16="http://schemas.microsoft.com/office/drawing/2014/main" id="{07589772-70CC-0342-B136-FA4E428742B0}"/>
              </a:ext>
            </a:extLst>
          </p:cNvPr>
          <p:cNvSpPr>
            <a:spLocks noGrp="1"/>
          </p:cNvSpPr>
          <p:nvPr>
            <p:ph type="sldNum" sz="quarter" idx="4"/>
          </p:nvPr>
        </p:nvSpPr>
        <p:spPr/>
        <p:txBody>
          <a:bodyPr/>
          <a:lstStyle/>
          <a:p>
            <a:fld id="{B0462FEB-C181-8347-9EC4-DEDFCFCD9AD1}" type="slidenum">
              <a:rPr lang="en-US" smtClean="0"/>
              <a:pPr/>
              <a:t>4</a:t>
            </a:fld>
            <a:endParaRPr lang="en-US" dirty="0"/>
          </a:p>
        </p:txBody>
      </p:sp>
    </p:spTree>
    <p:extLst>
      <p:ext uri="{BB962C8B-B14F-4D97-AF65-F5344CB8AC3E}">
        <p14:creationId xmlns:p14="http://schemas.microsoft.com/office/powerpoint/2010/main" val="778596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ED1224-A045-4A41-84A7-E3A7EA2B1F1E}"/>
              </a:ext>
            </a:extLst>
          </p:cNvPr>
          <p:cNvSpPr>
            <a:spLocks noGrp="1"/>
          </p:cNvSpPr>
          <p:nvPr>
            <p:ph type="title"/>
          </p:nvPr>
        </p:nvSpPr>
        <p:spPr/>
        <p:txBody>
          <a:bodyPr/>
          <a:lstStyle/>
          <a:p>
            <a:r>
              <a:rPr lang="en-US" dirty="0"/>
              <a:t>CR-S Education</a:t>
            </a:r>
          </a:p>
        </p:txBody>
      </p:sp>
      <p:sp>
        <p:nvSpPr>
          <p:cNvPr id="17" name="Content Placeholder 16">
            <a:extLst>
              <a:ext uri="{FF2B5EF4-FFF2-40B4-BE49-F238E27FC236}">
                <a16:creationId xmlns:a16="http://schemas.microsoft.com/office/drawing/2014/main" id="{F4114454-AB85-424D-A3D4-9E8BB921266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a:xfrm>
            <a:off x="8292266" y="4798649"/>
            <a:ext cx="450404" cy="185658"/>
          </a:xfrm>
        </p:spPr>
        <p:txBody>
          <a:bodyPr/>
          <a:lstStyle/>
          <a:p>
            <a:fld id="{B0462FEB-C181-8347-9EC4-DEDFCFCD9AD1}" type="slidenum">
              <a:rPr lang="en-US" smtClean="0"/>
              <a:pPr/>
              <a:t>40</a:t>
            </a:fld>
            <a:endParaRPr lang="en-US" dirty="0"/>
          </a:p>
        </p:txBody>
      </p:sp>
      <p:pic>
        <p:nvPicPr>
          <p:cNvPr id="10" name="Picture 9">
            <a:extLst>
              <a:ext uri="{FF2B5EF4-FFF2-40B4-BE49-F238E27FC236}">
                <a16:creationId xmlns:a16="http://schemas.microsoft.com/office/drawing/2014/main" id="{381691E6-783F-A743-8B8D-A0EB5799580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087" y="0"/>
            <a:ext cx="9091484" cy="5143500"/>
          </a:xfrm>
          <a:prstGeom prst="rect">
            <a:avLst/>
          </a:prstGeom>
        </p:spPr>
      </p:pic>
    </p:spTree>
    <p:extLst>
      <p:ext uri="{BB962C8B-B14F-4D97-AF65-F5344CB8AC3E}">
        <p14:creationId xmlns:p14="http://schemas.microsoft.com/office/powerpoint/2010/main" val="2180765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4">
            <a:extLst>
              <a:ext uri="{FF2B5EF4-FFF2-40B4-BE49-F238E27FC236}">
                <a16:creationId xmlns:a16="http://schemas.microsoft.com/office/drawing/2014/main" id="{719F52EC-22EC-9A4B-8AC9-772A2732CD4D}"/>
              </a:ext>
            </a:extLst>
          </p:cNvPr>
          <p:cNvSpPr>
            <a:spLocks noGrp="1"/>
          </p:cNvSpPr>
          <p:nvPr>
            <p:ph type="title"/>
          </p:nvPr>
        </p:nvSpPr>
        <p:spPr>
          <a:xfrm>
            <a:off x="463747" y="239746"/>
            <a:ext cx="7482021" cy="770020"/>
          </a:xfrm>
        </p:spPr>
        <p:txBody>
          <a:bodyPr/>
          <a:lstStyle/>
          <a:p>
            <a:r>
              <a:rPr lang="en-US" sz="3400" dirty="0"/>
              <a:t>Session Objectives</a:t>
            </a:r>
          </a:p>
        </p:txBody>
      </p:sp>
      <p:sp>
        <p:nvSpPr>
          <p:cNvPr id="7" name="Content Placeholder 6">
            <a:extLst>
              <a:ext uri="{FF2B5EF4-FFF2-40B4-BE49-F238E27FC236}">
                <a16:creationId xmlns:a16="http://schemas.microsoft.com/office/drawing/2014/main" id="{DDC60217-8C93-E440-9378-69E3C207F659}"/>
              </a:ext>
            </a:extLst>
          </p:cNvPr>
          <p:cNvSpPr>
            <a:spLocks noGrp="1"/>
          </p:cNvSpPr>
          <p:nvPr>
            <p:ph idx="1"/>
          </p:nvPr>
        </p:nvSpPr>
        <p:spPr>
          <a:xfrm>
            <a:off x="357113" y="1333295"/>
            <a:ext cx="8641744" cy="890772"/>
          </a:xfrm>
        </p:spPr>
        <p:txBody>
          <a:bodyPr/>
          <a:lstStyle/>
          <a:p>
            <a:r>
              <a:rPr lang="en-US" sz="2200" b="0" dirty="0"/>
              <a:t>Develop our understanding of the </a:t>
            </a:r>
            <a:r>
              <a:rPr lang="en-US" sz="2200" i="1" dirty="0"/>
              <a:t>why, what, </a:t>
            </a:r>
            <a:r>
              <a:rPr lang="en-US" sz="2200" b="0" dirty="0"/>
              <a:t>and</a:t>
            </a:r>
            <a:r>
              <a:rPr lang="en-US" sz="2200" i="1" dirty="0"/>
              <a:t> where </a:t>
            </a:r>
            <a:br>
              <a:rPr lang="en-US" sz="2200" i="1" dirty="0"/>
            </a:br>
            <a:r>
              <a:rPr lang="en-US" sz="2200" b="0" dirty="0"/>
              <a:t>of the </a:t>
            </a:r>
            <a:r>
              <a:rPr lang="en-US" sz="2200" b="0" i="1" dirty="0"/>
              <a:t>New York CR-S Education Framework </a:t>
            </a:r>
          </a:p>
          <a:p>
            <a:endParaRPr lang="en-US" dirty="0"/>
          </a:p>
        </p:txBody>
      </p:sp>
      <p:pic>
        <p:nvPicPr>
          <p:cNvPr id="17" name="Picture 16">
            <a:extLst>
              <a:ext uri="{FF2B5EF4-FFF2-40B4-BE49-F238E27FC236}">
                <a16:creationId xmlns:a16="http://schemas.microsoft.com/office/drawing/2014/main" id="{862756F1-DA2A-6341-8137-16141E48A6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68400" y="2098530"/>
            <a:ext cx="6807200" cy="1460500"/>
          </a:xfrm>
          <a:prstGeom prst="rect">
            <a:avLst/>
          </a:prstGeom>
        </p:spPr>
      </p:pic>
      <p:sp>
        <p:nvSpPr>
          <p:cNvPr id="13" name="Content Placeholder 12">
            <a:extLst>
              <a:ext uri="{FF2B5EF4-FFF2-40B4-BE49-F238E27FC236}">
                <a16:creationId xmlns:a16="http://schemas.microsoft.com/office/drawing/2014/main" id="{08516F5D-D598-D54D-B056-2E8FCBCA860D}"/>
              </a:ext>
            </a:extLst>
          </p:cNvPr>
          <p:cNvSpPr>
            <a:spLocks noGrp="1"/>
          </p:cNvSpPr>
          <p:nvPr>
            <p:ph idx="15"/>
          </p:nvPr>
        </p:nvSpPr>
        <p:spPr>
          <a:xfrm>
            <a:off x="331896" y="3694692"/>
            <a:ext cx="3032262" cy="679527"/>
          </a:xfrm>
        </p:spPr>
        <p:txBody>
          <a:bodyPr/>
          <a:lstStyle/>
          <a:p>
            <a:pPr marL="174625" indent="-174625">
              <a:spcBef>
                <a:spcPts val="0"/>
              </a:spcBef>
              <a:buFont typeface="Arial" panose="020B0604020202020204" pitchFamily="34" charset="0"/>
              <a:buChar char="•"/>
            </a:pPr>
            <a:r>
              <a:rPr lang="en-US" sz="1500" b="0" dirty="0"/>
              <a:t>Why the CR-S Education Framework?</a:t>
            </a:r>
          </a:p>
          <a:p>
            <a:pPr marL="174625" indent="-174625">
              <a:spcBef>
                <a:spcPts val="0"/>
              </a:spcBef>
              <a:buFont typeface="Arial" panose="020B0604020202020204" pitchFamily="34" charset="0"/>
              <a:buChar char="•"/>
            </a:pPr>
            <a:r>
              <a:rPr lang="en-US" sz="1500" b="0" dirty="0"/>
              <a:t>How can CR-S support students? </a:t>
            </a:r>
          </a:p>
        </p:txBody>
      </p:sp>
      <p:sp>
        <p:nvSpPr>
          <p:cNvPr id="14" name="Content Placeholder 13">
            <a:extLst>
              <a:ext uri="{FF2B5EF4-FFF2-40B4-BE49-F238E27FC236}">
                <a16:creationId xmlns:a16="http://schemas.microsoft.com/office/drawing/2014/main" id="{BF2BE812-060F-0845-A203-31E664A74D30}"/>
              </a:ext>
            </a:extLst>
          </p:cNvPr>
          <p:cNvSpPr>
            <a:spLocks noGrp="1"/>
          </p:cNvSpPr>
          <p:nvPr>
            <p:ph idx="16"/>
          </p:nvPr>
        </p:nvSpPr>
        <p:spPr>
          <a:xfrm>
            <a:off x="3161854" y="3694692"/>
            <a:ext cx="3032262" cy="679527"/>
          </a:xfrm>
        </p:spPr>
        <p:txBody>
          <a:bodyPr/>
          <a:lstStyle/>
          <a:p>
            <a:pPr marL="174625" indent="-174625">
              <a:buFont typeface="Arial" panose="020B0604020202020204" pitchFamily="34" charset="0"/>
              <a:buChar char="•"/>
            </a:pPr>
            <a:r>
              <a:rPr lang="en-US" sz="1500" b="0" dirty="0"/>
              <a:t>What are the principles of the CR-S Education Framework and the strategies specific to school and district leaders?</a:t>
            </a:r>
          </a:p>
        </p:txBody>
      </p:sp>
      <p:sp>
        <p:nvSpPr>
          <p:cNvPr id="15" name="Content Placeholder 14">
            <a:extLst>
              <a:ext uri="{FF2B5EF4-FFF2-40B4-BE49-F238E27FC236}">
                <a16:creationId xmlns:a16="http://schemas.microsoft.com/office/drawing/2014/main" id="{C833283C-55E5-7F40-A3E7-44775A6D5212}"/>
              </a:ext>
            </a:extLst>
          </p:cNvPr>
          <p:cNvSpPr>
            <a:spLocks noGrp="1"/>
          </p:cNvSpPr>
          <p:nvPr>
            <p:ph idx="17"/>
          </p:nvPr>
        </p:nvSpPr>
        <p:spPr>
          <a:xfrm>
            <a:off x="6343967" y="3694691"/>
            <a:ext cx="3032262" cy="679527"/>
          </a:xfrm>
        </p:spPr>
        <p:txBody>
          <a:bodyPr/>
          <a:lstStyle/>
          <a:p>
            <a:pPr marL="174625" indent="-174625">
              <a:spcBef>
                <a:spcPts val="0"/>
              </a:spcBef>
              <a:buFont typeface="Arial" panose="020B0604020202020204" pitchFamily="34" charset="0"/>
              <a:buChar char="•"/>
            </a:pPr>
            <a:r>
              <a:rPr lang="en-US" sz="1500" b="0" dirty="0"/>
              <a:t>Where can I find out more?</a:t>
            </a:r>
          </a:p>
          <a:p>
            <a:pPr marL="174625" indent="-174625">
              <a:spcBef>
                <a:spcPts val="0"/>
              </a:spcBef>
              <a:buFont typeface="Arial" panose="020B0604020202020204" pitchFamily="34" charset="0"/>
              <a:buChar char="•"/>
            </a:pPr>
            <a:r>
              <a:rPr lang="en-US" sz="1500" b="0" dirty="0"/>
              <a:t>Where do I go next?</a:t>
            </a:r>
          </a:p>
        </p:txBody>
      </p:sp>
      <p:sp>
        <p:nvSpPr>
          <p:cNvPr id="3" name="Slide Number Placeholder 2">
            <a:extLst>
              <a:ext uri="{FF2B5EF4-FFF2-40B4-BE49-F238E27FC236}">
                <a16:creationId xmlns:a16="http://schemas.microsoft.com/office/drawing/2014/main" id="{676B5400-3E78-984F-AFC6-B1FCFD9AC802}"/>
              </a:ext>
            </a:extLst>
          </p:cNvPr>
          <p:cNvSpPr>
            <a:spLocks noGrp="1"/>
          </p:cNvSpPr>
          <p:nvPr>
            <p:ph type="sldNum" sz="quarter" idx="4"/>
          </p:nvPr>
        </p:nvSpPr>
        <p:spPr/>
        <p:txBody>
          <a:bodyPr/>
          <a:lstStyle/>
          <a:p>
            <a:fld id="{B0462FEB-C181-8347-9EC4-DEDFCFCD9AD1}" type="slidenum">
              <a:rPr lang="en-US" smtClean="0"/>
              <a:pPr/>
              <a:t>5</a:t>
            </a:fld>
            <a:endParaRPr lang="en-US" dirty="0"/>
          </a:p>
        </p:txBody>
      </p:sp>
    </p:spTree>
    <p:extLst>
      <p:ext uri="{BB962C8B-B14F-4D97-AF65-F5344CB8AC3E}">
        <p14:creationId xmlns:p14="http://schemas.microsoft.com/office/powerpoint/2010/main" val="2432442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4">
            <a:extLst>
              <a:ext uri="{FF2B5EF4-FFF2-40B4-BE49-F238E27FC236}">
                <a16:creationId xmlns:a16="http://schemas.microsoft.com/office/drawing/2014/main" id="{719F52EC-22EC-9A4B-8AC9-772A2732CD4D}"/>
              </a:ext>
            </a:extLst>
          </p:cNvPr>
          <p:cNvSpPr>
            <a:spLocks noGrp="1"/>
          </p:cNvSpPr>
          <p:nvPr>
            <p:ph type="title"/>
          </p:nvPr>
        </p:nvSpPr>
        <p:spPr>
          <a:xfrm>
            <a:off x="463747" y="239746"/>
            <a:ext cx="7482021" cy="770020"/>
          </a:xfrm>
        </p:spPr>
        <p:txBody>
          <a:bodyPr/>
          <a:lstStyle/>
          <a:p>
            <a:r>
              <a:rPr lang="en-US" sz="3400" dirty="0"/>
              <a:t>Building Community</a:t>
            </a:r>
          </a:p>
        </p:txBody>
      </p:sp>
      <p:sp>
        <p:nvSpPr>
          <p:cNvPr id="19" name="Content Placeholder 1">
            <a:extLst>
              <a:ext uri="{FF2B5EF4-FFF2-40B4-BE49-F238E27FC236}">
                <a16:creationId xmlns:a16="http://schemas.microsoft.com/office/drawing/2014/main" id="{8F430BAD-9022-0A4D-8738-F2E4CBD84A40}"/>
              </a:ext>
            </a:extLst>
          </p:cNvPr>
          <p:cNvSpPr txBox="1">
            <a:spLocks/>
          </p:cNvSpPr>
          <p:nvPr/>
        </p:nvSpPr>
        <p:spPr>
          <a:xfrm>
            <a:off x="421056" y="1418871"/>
            <a:ext cx="8301888" cy="587497"/>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rgbClr val="1C4578"/>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0" dirty="0">
                <a:solidFill>
                  <a:schemeClr val="tx2"/>
                </a:solidFill>
              </a:rPr>
              <a:t>We will use the principles of the New York CR-S Education Framework to guide our learning today:</a:t>
            </a:r>
          </a:p>
        </p:txBody>
      </p:sp>
      <p:pic>
        <p:nvPicPr>
          <p:cNvPr id="18" name="Picture 17" descr="Welcoming and affirmating environment, high expectations and rigorous instruction, inclusive curriculum and assessment, ongoing professional learning.">
            <a:extLst>
              <a:ext uri="{FF2B5EF4-FFF2-40B4-BE49-F238E27FC236}">
                <a16:creationId xmlns:a16="http://schemas.microsoft.com/office/drawing/2014/main" id="{2454AB1E-EC64-8B49-85D2-3A0778CD5082}"/>
              </a:ext>
            </a:extLst>
          </p:cNvPr>
          <p:cNvPicPr>
            <a:picLocks noChangeAspect="1"/>
          </p:cNvPicPr>
          <p:nvPr/>
        </p:nvPicPr>
        <p:blipFill>
          <a:blip r:embed="rId3"/>
          <a:stretch>
            <a:fillRect/>
          </a:stretch>
        </p:blipFill>
        <p:spPr>
          <a:xfrm>
            <a:off x="780976" y="2321595"/>
            <a:ext cx="7284687" cy="1861444"/>
          </a:xfrm>
          <a:prstGeom prst="rect">
            <a:avLst/>
          </a:prstGeom>
        </p:spPr>
      </p:pic>
      <p:sp>
        <p:nvSpPr>
          <p:cNvPr id="3" name="Slide Number Placeholder 2">
            <a:extLst>
              <a:ext uri="{FF2B5EF4-FFF2-40B4-BE49-F238E27FC236}">
                <a16:creationId xmlns:a16="http://schemas.microsoft.com/office/drawing/2014/main" id="{676B5400-3E78-984F-AFC6-B1FCFD9AC802}"/>
              </a:ext>
            </a:extLst>
          </p:cNvPr>
          <p:cNvSpPr>
            <a:spLocks noGrp="1"/>
          </p:cNvSpPr>
          <p:nvPr>
            <p:ph type="sldNum" sz="quarter" idx="4"/>
          </p:nvPr>
        </p:nvSpPr>
        <p:spPr/>
        <p:txBody>
          <a:bodyPr/>
          <a:lstStyle/>
          <a:p>
            <a:fld id="{B0462FEB-C181-8347-9EC4-DEDFCFCD9AD1}" type="slidenum">
              <a:rPr lang="en-US" smtClean="0"/>
              <a:pPr/>
              <a:t>6</a:t>
            </a:fld>
            <a:endParaRPr lang="en-US" dirty="0"/>
          </a:p>
        </p:txBody>
      </p:sp>
    </p:spTree>
    <p:extLst>
      <p:ext uri="{BB962C8B-B14F-4D97-AF65-F5344CB8AC3E}">
        <p14:creationId xmlns:p14="http://schemas.microsoft.com/office/powerpoint/2010/main" val="593996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4">
            <a:extLst>
              <a:ext uri="{FF2B5EF4-FFF2-40B4-BE49-F238E27FC236}">
                <a16:creationId xmlns:a16="http://schemas.microsoft.com/office/drawing/2014/main" id="{24546D2F-3862-3341-8623-B3B0B264D854}"/>
              </a:ext>
            </a:extLst>
          </p:cNvPr>
          <p:cNvSpPr>
            <a:spLocks noGrp="1"/>
          </p:cNvSpPr>
          <p:nvPr>
            <p:ph type="title"/>
          </p:nvPr>
        </p:nvSpPr>
        <p:spPr>
          <a:xfrm>
            <a:off x="463747" y="239746"/>
            <a:ext cx="7482021" cy="770020"/>
          </a:xfrm>
        </p:spPr>
        <p:txBody>
          <a:bodyPr/>
          <a:lstStyle/>
          <a:p>
            <a:r>
              <a:rPr lang="en-US" dirty="0"/>
              <a:t>Getting Ready</a:t>
            </a:r>
          </a:p>
        </p:txBody>
      </p:sp>
      <p:sp>
        <p:nvSpPr>
          <p:cNvPr id="9" name="Content Placeholder 1">
            <a:extLst>
              <a:ext uri="{FF2B5EF4-FFF2-40B4-BE49-F238E27FC236}">
                <a16:creationId xmlns:a16="http://schemas.microsoft.com/office/drawing/2014/main" id="{F928C8CC-8DB6-5E46-A400-E304DE03EB5B}"/>
              </a:ext>
            </a:extLst>
          </p:cNvPr>
          <p:cNvSpPr txBox="1">
            <a:spLocks/>
          </p:cNvSpPr>
          <p:nvPr/>
        </p:nvSpPr>
        <p:spPr>
          <a:xfrm>
            <a:off x="378365" y="1371932"/>
            <a:ext cx="7024517" cy="2937601"/>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rgbClr val="1C4578"/>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400" dirty="0">
              <a:solidFill>
                <a:schemeClr val="tx2"/>
              </a:solidFill>
              <a:latin typeface="Noteworthy" panose="02000400000000000000" pitchFamily="2" charset="77"/>
              <a:ea typeface="Noteworthy" panose="02000400000000000000" pitchFamily="2" charset="77"/>
              <a:cs typeface="Big Caslon Medium" panose="02000603090000020003" pitchFamily="2" charset="-79"/>
            </a:endParaRPr>
          </a:p>
          <a:p>
            <a:r>
              <a:rPr lang="en-US" sz="2400" b="0" dirty="0">
                <a:solidFill>
                  <a:schemeClr val="tx2"/>
                </a:solidFill>
                <a:ea typeface="Noteworthy" panose="02000400000000000000" pitchFamily="2" charset="77"/>
              </a:rPr>
              <a:t>During this session on the </a:t>
            </a:r>
            <a:r>
              <a:rPr lang="en-US" sz="2400" dirty="0">
                <a:solidFill>
                  <a:schemeClr val="tx2"/>
                </a:solidFill>
                <a:ea typeface="Noteworthy" panose="02000400000000000000" pitchFamily="2" charset="77"/>
              </a:rPr>
              <a:t>New York CR-S Education Framework </a:t>
            </a:r>
            <a:r>
              <a:rPr lang="en-US" sz="2400" b="0" dirty="0">
                <a:solidFill>
                  <a:schemeClr val="tx2"/>
                </a:solidFill>
                <a:ea typeface="Noteworthy" panose="02000400000000000000" pitchFamily="2" charset="77"/>
              </a:rPr>
              <a:t>and the strategies specific to </a:t>
            </a:r>
            <a:r>
              <a:rPr lang="en-US" sz="2400" dirty="0">
                <a:solidFill>
                  <a:schemeClr val="tx2"/>
                </a:solidFill>
                <a:ea typeface="Noteworthy" panose="02000400000000000000" pitchFamily="2" charset="77"/>
              </a:rPr>
              <a:t>school and district leaders</a:t>
            </a:r>
            <a:r>
              <a:rPr lang="en-US" sz="2400" b="0" dirty="0">
                <a:solidFill>
                  <a:schemeClr val="tx2"/>
                </a:solidFill>
                <a:ea typeface="Noteworthy" panose="02000400000000000000" pitchFamily="2" charset="77"/>
              </a:rPr>
              <a:t>, </a:t>
            </a:r>
          </a:p>
          <a:p>
            <a:endParaRPr lang="en-US" sz="2400" b="0" dirty="0">
              <a:solidFill>
                <a:schemeClr val="tx2"/>
              </a:solidFill>
              <a:ea typeface="Noteworthy" panose="02000400000000000000" pitchFamily="2" charset="77"/>
            </a:endParaRPr>
          </a:p>
          <a:p>
            <a:r>
              <a:rPr lang="en-US" sz="2400" i="1" dirty="0">
                <a:solidFill>
                  <a:schemeClr val="tx2"/>
                </a:solidFill>
                <a:ea typeface="Noteworthy" panose="02000400000000000000" pitchFamily="2" charset="77"/>
              </a:rPr>
              <a:t>I hope to learn about . . .</a:t>
            </a:r>
            <a:endParaRPr lang="en-US" sz="1600" i="1" dirty="0">
              <a:solidFill>
                <a:schemeClr val="tx2"/>
              </a:solidFill>
            </a:endParaRPr>
          </a:p>
          <a:p>
            <a:pPr marL="342900" indent="-342900">
              <a:buFont typeface="Arial" panose="020B0604020202020204" pitchFamily="34" charset="0"/>
              <a:buChar char="•"/>
            </a:pPr>
            <a:endParaRPr lang="en-US" sz="1600" b="0" dirty="0">
              <a:solidFill>
                <a:schemeClr val="tx2"/>
              </a:solidFill>
            </a:endParaRPr>
          </a:p>
          <a:p>
            <a:endParaRPr lang="en-US" sz="1600" b="0" dirty="0">
              <a:solidFill>
                <a:schemeClr val="tx2"/>
              </a:solidFill>
            </a:endParaRPr>
          </a:p>
          <a:p>
            <a:endParaRPr lang="en-US" sz="2400" dirty="0">
              <a:solidFill>
                <a:schemeClr val="tx2"/>
              </a:solidFill>
            </a:endParaRPr>
          </a:p>
        </p:txBody>
      </p:sp>
      <p:pic>
        <p:nvPicPr>
          <p:cNvPr id="6" name="Content Placeholder 6">
            <a:extLst>
              <a:ext uri="{FF2B5EF4-FFF2-40B4-BE49-F238E27FC236}">
                <a16:creationId xmlns:a16="http://schemas.microsoft.com/office/drawing/2014/main" id="{08884737-B8FB-DE40-81F5-840E2BC7D0F9}"/>
              </a:ext>
              <a:ext uri="{C183D7F6-B498-43B3-948B-1728B52AA6E4}">
                <adec:decorative xmlns:adec="http://schemas.microsoft.com/office/drawing/2017/decorative" val="1"/>
              </a:ext>
            </a:extLst>
          </p:cNvPr>
          <p:cNvPicPr>
            <a:picLocks noGrp="1" noChangeAspect="1"/>
          </p:cNvPicPr>
          <p:nvPr>
            <p:ph idx="10"/>
          </p:nvPr>
        </p:nvPicPr>
        <p:blipFill>
          <a:blip r:embed="rId3"/>
          <a:stretch>
            <a:fillRect/>
          </a:stretch>
        </p:blipFill>
        <p:spPr>
          <a:xfrm>
            <a:off x="7246961" y="2455281"/>
            <a:ext cx="1832109" cy="2145192"/>
          </a:xfrm>
        </p:spPr>
      </p:pic>
      <p:sp>
        <p:nvSpPr>
          <p:cNvPr id="4" name="Slide Number Placeholder 3">
            <a:extLst>
              <a:ext uri="{FF2B5EF4-FFF2-40B4-BE49-F238E27FC236}">
                <a16:creationId xmlns:a16="http://schemas.microsoft.com/office/drawing/2014/main" id="{5D6FD62A-F7CC-C74A-8468-6D5952D4951E}"/>
              </a:ext>
            </a:extLst>
          </p:cNvPr>
          <p:cNvSpPr>
            <a:spLocks noGrp="1"/>
          </p:cNvSpPr>
          <p:nvPr>
            <p:ph type="sldNum" sz="quarter" idx="4"/>
          </p:nvPr>
        </p:nvSpPr>
        <p:spPr/>
        <p:txBody>
          <a:bodyPr/>
          <a:lstStyle/>
          <a:p>
            <a:fld id="{B0462FEB-C181-8347-9EC4-DEDFCFCD9AD1}" type="slidenum">
              <a:rPr lang="en-US" smtClean="0"/>
              <a:pPr/>
              <a:t>7</a:t>
            </a:fld>
            <a:endParaRPr lang="en-US" dirty="0"/>
          </a:p>
        </p:txBody>
      </p:sp>
    </p:spTree>
    <p:extLst>
      <p:ext uri="{BB962C8B-B14F-4D97-AF65-F5344CB8AC3E}">
        <p14:creationId xmlns:p14="http://schemas.microsoft.com/office/powerpoint/2010/main" val="3298493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4">
            <a:extLst>
              <a:ext uri="{FF2B5EF4-FFF2-40B4-BE49-F238E27FC236}">
                <a16:creationId xmlns:a16="http://schemas.microsoft.com/office/drawing/2014/main" id="{56300F4A-75A5-B64C-8381-CC59F5054D93}"/>
              </a:ext>
            </a:extLst>
          </p:cNvPr>
          <p:cNvSpPr>
            <a:spLocks noGrp="1"/>
          </p:cNvSpPr>
          <p:nvPr>
            <p:ph type="title"/>
          </p:nvPr>
        </p:nvSpPr>
        <p:spPr>
          <a:xfrm>
            <a:off x="4835190" y="1569493"/>
            <a:ext cx="3707600" cy="2361062"/>
          </a:xfrm>
        </p:spPr>
        <p:txBody>
          <a:bodyPr/>
          <a:lstStyle/>
          <a:p>
            <a:pPr algn="ctr"/>
            <a:r>
              <a:rPr lang="en-US" sz="3400" dirty="0"/>
              <a:t>Any </a:t>
            </a:r>
            <a:r>
              <a:rPr lang="en-US" sz="3400" dirty="0">
                <a:solidFill>
                  <a:schemeClr val="tx2"/>
                </a:solidFill>
              </a:rPr>
              <a:t>questions about the session agenda or objectives?</a:t>
            </a:r>
            <a:br>
              <a:rPr lang="en-US" sz="3400" dirty="0">
                <a:solidFill>
                  <a:schemeClr val="tx2"/>
                </a:solidFill>
              </a:rPr>
            </a:br>
            <a:endParaRPr lang="en-US" sz="3400" dirty="0"/>
          </a:p>
        </p:txBody>
      </p:sp>
      <p:pic>
        <p:nvPicPr>
          <p:cNvPr id="7" name="Content Placeholder 6">
            <a:extLst>
              <a:ext uri="{FF2B5EF4-FFF2-40B4-BE49-F238E27FC236}">
                <a16:creationId xmlns:a16="http://schemas.microsoft.com/office/drawing/2014/main" id="{232D176C-CCAB-9347-9632-E4870C56B250}"/>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687843" y="220663"/>
            <a:ext cx="3637639" cy="4259262"/>
          </a:xfrm>
        </p:spPr>
      </p:pic>
      <p:sp>
        <p:nvSpPr>
          <p:cNvPr id="4" name="Slide Number Placeholder 3">
            <a:extLst>
              <a:ext uri="{FF2B5EF4-FFF2-40B4-BE49-F238E27FC236}">
                <a16:creationId xmlns:a16="http://schemas.microsoft.com/office/drawing/2014/main" id="{07589772-70CC-0342-B136-FA4E428742B0}"/>
              </a:ext>
            </a:extLst>
          </p:cNvPr>
          <p:cNvSpPr>
            <a:spLocks noGrp="1"/>
          </p:cNvSpPr>
          <p:nvPr>
            <p:ph type="sldNum" sz="quarter" idx="4"/>
          </p:nvPr>
        </p:nvSpPr>
        <p:spPr/>
        <p:txBody>
          <a:bodyPr/>
          <a:lstStyle/>
          <a:p>
            <a:fld id="{B0462FEB-C181-8347-9EC4-DEDFCFCD9AD1}" type="slidenum">
              <a:rPr lang="en-US" smtClean="0"/>
              <a:pPr/>
              <a:t>8</a:t>
            </a:fld>
            <a:endParaRPr lang="en-US" dirty="0"/>
          </a:p>
        </p:txBody>
      </p:sp>
    </p:spTree>
    <p:extLst>
      <p:ext uri="{BB962C8B-B14F-4D97-AF65-F5344CB8AC3E}">
        <p14:creationId xmlns:p14="http://schemas.microsoft.com/office/powerpoint/2010/main" val="1058440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A9AEBC74-6485-BE42-BD30-E7F1114A721F}"/>
              </a:ext>
            </a:extLst>
          </p:cNvPr>
          <p:cNvSpPr>
            <a:spLocks noGrp="1"/>
          </p:cNvSpPr>
          <p:nvPr>
            <p:ph type="title"/>
          </p:nvPr>
        </p:nvSpPr>
        <p:spPr>
          <a:xfrm>
            <a:off x="433138" y="207694"/>
            <a:ext cx="7332871" cy="770020"/>
          </a:xfrm>
        </p:spPr>
        <p:txBody>
          <a:bodyPr/>
          <a:lstStyle/>
          <a:p>
            <a:r>
              <a:rPr lang="en-US" dirty="0"/>
              <a:t>Getting Ready: Introductions</a:t>
            </a:r>
          </a:p>
        </p:txBody>
      </p:sp>
      <p:sp>
        <p:nvSpPr>
          <p:cNvPr id="6" name="Content Placeholder 19">
            <a:extLst>
              <a:ext uri="{FF2B5EF4-FFF2-40B4-BE49-F238E27FC236}">
                <a16:creationId xmlns:a16="http://schemas.microsoft.com/office/drawing/2014/main" id="{4798CEC2-140B-2348-B1F9-8A93872CB629}"/>
              </a:ext>
            </a:extLst>
          </p:cNvPr>
          <p:cNvSpPr txBox="1">
            <a:spLocks/>
          </p:cNvSpPr>
          <p:nvPr/>
        </p:nvSpPr>
        <p:spPr>
          <a:xfrm>
            <a:off x="329635" y="1370215"/>
            <a:ext cx="8639553" cy="3378320"/>
          </a:xfrm>
          <a:prstGeom prst="rect">
            <a:avLst/>
          </a:prstGeo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tx2"/>
                </a:solidFill>
              </a:rPr>
              <a:t>Please record your responses to the following prompts. </a:t>
            </a:r>
            <a:r>
              <a:rPr lang="en-US" sz="2200" b="0" dirty="0">
                <a:solidFill>
                  <a:schemeClr val="tx2"/>
                </a:solidFill>
              </a:rPr>
              <a:t>Be prepared to share your responses with a partner or in a small group.</a:t>
            </a:r>
          </a:p>
          <a:p>
            <a:endParaRPr lang="en-US" sz="1000" dirty="0">
              <a:solidFill>
                <a:schemeClr val="tx2"/>
              </a:solidFill>
            </a:endParaRPr>
          </a:p>
          <a:p>
            <a:pPr marL="342900" lvl="0" indent="-342900">
              <a:lnSpc>
                <a:spcPct val="100000"/>
              </a:lnSpc>
              <a:spcBef>
                <a:spcPts val="600"/>
              </a:spcBef>
              <a:spcAft>
                <a:spcPts val="600"/>
              </a:spcAft>
              <a:buFont typeface="+mj-lt"/>
              <a:buAutoNum type="arabicPeriod"/>
            </a:pPr>
            <a:r>
              <a:rPr lang="en-US" sz="2000" b="0" dirty="0"/>
              <a:t>What is your full name?</a:t>
            </a:r>
          </a:p>
          <a:p>
            <a:pPr marL="342900" lvl="0" indent="-342900">
              <a:lnSpc>
                <a:spcPct val="100000"/>
              </a:lnSpc>
              <a:spcBef>
                <a:spcPts val="600"/>
              </a:spcBef>
              <a:spcAft>
                <a:spcPts val="600"/>
              </a:spcAft>
              <a:buFont typeface="+mj-lt"/>
              <a:buAutoNum type="arabicPeriod"/>
            </a:pPr>
            <a:r>
              <a:rPr lang="en-US" sz="2000" b="0" dirty="0"/>
              <a:t>Do you know who chose it or why it was chosen for you?</a:t>
            </a:r>
          </a:p>
          <a:p>
            <a:pPr marL="342900" lvl="0" indent="-342900">
              <a:lnSpc>
                <a:spcPct val="100000"/>
              </a:lnSpc>
              <a:spcBef>
                <a:spcPts val="600"/>
              </a:spcBef>
              <a:spcAft>
                <a:spcPts val="600"/>
              </a:spcAft>
              <a:buFont typeface="+mj-lt"/>
              <a:buAutoNum type="arabicPeriod"/>
            </a:pPr>
            <a:r>
              <a:rPr lang="en-US" sz="2000" b="0" dirty="0"/>
              <a:t>Is there any family or ethnic significance to your name?</a:t>
            </a:r>
          </a:p>
        </p:txBody>
      </p:sp>
      <p:pic>
        <p:nvPicPr>
          <p:cNvPr id="5" name="Picture 4">
            <a:extLst>
              <a:ext uri="{FF2B5EF4-FFF2-40B4-BE49-F238E27FC236}">
                <a16:creationId xmlns:a16="http://schemas.microsoft.com/office/drawing/2014/main" id="{6E16D023-947D-7945-A96B-2E8E9AA958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3394" y="2925238"/>
            <a:ext cx="1580606" cy="1823297"/>
          </a:xfrm>
          <a:prstGeom prst="rect">
            <a:avLst/>
          </a:prstGeom>
        </p:spPr>
      </p:pic>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9</a:t>
            </a:fld>
            <a:endParaRPr lang="en-US" dirty="0"/>
          </a:p>
        </p:txBody>
      </p:sp>
    </p:spTree>
    <p:extLst>
      <p:ext uri="{BB962C8B-B14F-4D97-AF65-F5344CB8AC3E}">
        <p14:creationId xmlns:p14="http://schemas.microsoft.com/office/powerpoint/2010/main" val="1133713825"/>
      </p:ext>
    </p:extLst>
  </p:cSld>
  <p:clrMapOvr>
    <a:masterClrMapping/>
  </p:clrMapOvr>
</p:sld>
</file>

<file path=ppt/theme/theme1.xml><?xml version="1.0" encoding="utf-8"?>
<a:theme xmlns:a="http://schemas.openxmlformats.org/drawingml/2006/main" name="Office Theme">
  <a:themeElements>
    <a:clrScheme name="NYSED PPT">
      <a:dk1>
        <a:srgbClr val="1C4578"/>
      </a:dk1>
      <a:lt1>
        <a:srgbClr val="FFFFFF"/>
      </a:lt1>
      <a:dk2>
        <a:srgbClr val="1C4578"/>
      </a:dk2>
      <a:lt2>
        <a:srgbClr val="DCDBDE"/>
      </a:lt2>
      <a:accent1>
        <a:srgbClr val="00AEE4"/>
      </a:accent1>
      <a:accent2>
        <a:srgbClr val="662C6A"/>
      </a:accent2>
      <a:accent3>
        <a:srgbClr val="0073B4"/>
      </a:accent3>
      <a:accent4>
        <a:srgbClr val="38969F"/>
      </a:accent4>
      <a:accent5>
        <a:srgbClr val="0E7542"/>
      </a:accent5>
      <a:accent6>
        <a:srgbClr val="B966BF"/>
      </a:accent6>
      <a:hlink>
        <a:srgbClr val="00AEE4"/>
      </a:hlink>
      <a:folHlink>
        <a:srgbClr val="3C4F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CSI_Template_2017Update" id="{37E7A85D-27CC-F247-BB4F-218933F7AE4D}" vid="{7FCA293E-E324-9847-AC1B-3C53364AE2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NCSI_Template_2017Update</Template>
  <TotalTime>16421</TotalTime>
  <Words>5078</Words>
  <Application>Microsoft Office PowerPoint</Application>
  <PresentationFormat>On-screen Show (16:9)</PresentationFormat>
  <Paragraphs>476</Paragraphs>
  <Slides>40</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Courier New</vt:lpstr>
      <vt:lpstr>Noteworthy</vt:lpstr>
      <vt:lpstr>Wingdings</vt:lpstr>
      <vt:lpstr>Office Theme</vt:lpstr>
      <vt:lpstr>New York Culturally Responsive-Sustaining Education Framework </vt:lpstr>
      <vt:lpstr>Introductions</vt:lpstr>
      <vt:lpstr>Welcome</vt:lpstr>
      <vt:lpstr>Session Agenda</vt:lpstr>
      <vt:lpstr>Session Objectives</vt:lpstr>
      <vt:lpstr>Building Community</vt:lpstr>
      <vt:lpstr>Getting Ready</vt:lpstr>
      <vt:lpstr>Any questions about the session agenda or objectives? </vt:lpstr>
      <vt:lpstr>Getting Ready: Introductions</vt:lpstr>
      <vt:lpstr>Introductions: Partner/Group Work</vt:lpstr>
      <vt:lpstr>Introductions: Full Group Discussion</vt:lpstr>
      <vt:lpstr>Introductions: Debrief</vt:lpstr>
      <vt:lpstr>Why the New York Culturally Responsive-Sustaining Education Framework</vt:lpstr>
      <vt:lpstr>Defining Culturally  Responsive-Sustaining Education</vt:lpstr>
      <vt:lpstr>What is culture?</vt:lpstr>
      <vt:lpstr>Culture in School Communities</vt:lpstr>
      <vt:lpstr>Our students’ cultures can be positioned as strengths  and as the foundation of empowering, rigorous, and innovative learning. </vt:lpstr>
      <vt:lpstr>Culturally Responsive-Sustaining Education in Practice</vt:lpstr>
      <vt:lpstr>Culturally Responsive-Sustaining Education Framework</vt:lpstr>
      <vt:lpstr>Why: Learn more!</vt:lpstr>
      <vt:lpstr>Principles of the CR-S Education Framework and Strategies Specific to School and District Leaders</vt:lpstr>
      <vt:lpstr>Principles of CR-S Education Framework</vt:lpstr>
      <vt:lpstr>Who is involved?</vt:lpstr>
      <vt:lpstr>Strategies Specific to School Leaders</vt:lpstr>
      <vt:lpstr>Strategies Specific to District Leaders</vt:lpstr>
      <vt:lpstr>Strategies for School and District Leaders</vt:lpstr>
      <vt:lpstr>Share Initial Impressions and Questions</vt:lpstr>
      <vt:lpstr>Example Strategies for School and District Leaders Activity Instructions</vt:lpstr>
      <vt:lpstr>Example Strategies for School and District Leaders Activity: Group Share</vt:lpstr>
      <vt:lpstr>Example Strategies  Example Strategies for School Leaders  for District Leaders</vt:lpstr>
      <vt:lpstr>Prepare for Building Your Capacity for the CR-S Education Framework</vt:lpstr>
      <vt:lpstr>Closing and Next Steps</vt:lpstr>
      <vt:lpstr>Learn more!</vt:lpstr>
      <vt:lpstr>Culturally Responsive-Sustaining (CR-S) Education Roadmap</vt:lpstr>
      <vt:lpstr>Reflect on the Session</vt:lpstr>
      <vt:lpstr>Reflect on the Session: Share</vt:lpstr>
      <vt:lpstr>Assess Your Learning and Share Feedback</vt:lpstr>
      <vt:lpstr>Questions?</vt:lpstr>
      <vt:lpstr>Thank you!</vt:lpstr>
      <vt:lpstr>CR-S Education</vt:lpstr>
    </vt:vector>
  </TitlesOfParts>
  <Company>WestEd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Marcelina Contreras</dc:creator>
  <cp:lastModifiedBy>Author</cp:lastModifiedBy>
  <cp:revision>305</cp:revision>
  <cp:lastPrinted>2021-07-15T15:40:48Z</cp:lastPrinted>
  <dcterms:created xsi:type="dcterms:W3CDTF">2017-07-20T17:57:32Z</dcterms:created>
  <dcterms:modified xsi:type="dcterms:W3CDTF">2021-11-04T19:37:40Z</dcterms:modified>
</cp:coreProperties>
</file>