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22"/>
  </p:notesMasterIdLst>
  <p:handoutMasterIdLst>
    <p:handoutMasterId r:id="rId23"/>
  </p:handoutMasterIdLst>
  <p:sldIdLst>
    <p:sldId id="256" r:id="rId2"/>
    <p:sldId id="257" r:id="rId3"/>
    <p:sldId id="277" r:id="rId4"/>
    <p:sldId id="278" r:id="rId5"/>
    <p:sldId id="275" r:id="rId6"/>
    <p:sldId id="258" r:id="rId7"/>
    <p:sldId id="276" r:id="rId8"/>
    <p:sldId id="259" r:id="rId9"/>
    <p:sldId id="260" r:id="rId10"/>
    <p:sldId id="261" r:id="rId11"/>
    <p:sldId id="263" r:id="rId12"/>
    <p:sldId id="269" r:id="rId13"/>
    <p:sldId id="266" r:id="rId14"/>
    <p:sldId id="268" r:id="rId15"/>
    <p:sldId id="262" r:id="rId16"/>
    <p:sldId id="271" r:id="rId17"/>
    <p:sldId id="273" r:id="rId18"/>
    <p:sldId id="279" r:id="rId19"/>
    <p:sldId id="280" r:id="rId20"/>
    <p:sldId id="281" r:id="rId21"/>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2984" autoAdjust="0"/>
  </p:normalViewPr>
  <p:slideViewPr>
    <p:cSldViewPr>
      <p:cViewPr>
        <p:scale>
          <a:sx n="75" d="100"/>
          <a:sy n="75" d="100"/>
        </p:scale>
        <p:origin x="-1746" y="4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0E5B0CD7-7F7F-4C7D-9298-A058EDA93305}" type="datetimeFigureOut">
              <a:rPr lang="en-US" smtClean="0"/>
              <a:t>6/23/2016</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00C095D5-424D-4D98-8F81-0135592125E8}" type="slidenum">
              <a:rPr lang="en-US" smtClean="0"/>
              <a:t>‹#›</a:t>
            </a:fld>
            <a:endParaRPr lang="en-US"/>
          </a:p>
        </p:txBody>
      </p:sp>
    </p:spTree>
    <p:extLst>
      <p:ext uri="{BB962C8B-B14F-4D97-AF65-F5344CB8AC3E}">
        <p14:creationId xmlns:p14="http://schemas.microsoft.com/office/powerpoint/2010/main" val="3314068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FD7ED9B8-F676-48AF-8EFB-2748A4A8C47B}" type="datetimeFigureOut">
              <a:rPr lang="en-US" smtClean="0"/>
              <a:t>6/23/2016</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9CE2E732-F471-4EC9-8068-3D0644821393}" type="slidenum">
              <a:rPr lang="en-US" smtClean="0"/>
              <a:t>‹#›</a:t>
            </a:fld>
            <a:endParaRPr lang="en-US" dirty="0"/>
          </a:p>
        </p:txBody>
      </p:sp>
    </p:spTree>
    <p:extLst>
      <p:ext uri="{BB962C8B-B14F-4D97-AF65-F5344CB8AC3E}">
        <p14:creationId xmlns:p14="http://schemas.microsoft.com/office/powerpoint/2010/main" val="216668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a:t>
            </a:fld>
            <a:endParaRPr lang="en-US" dirty="0"/>
          </a:p>
        </p:txBody>
      </p:sp>
    </p:spTree>
    <p:extLst>
      <p:ext uri="{BB962C8B-B14F-4D97-AF65-F5344CB8AC3E}">
        <p14:creationId xmlns:p14="http://schemas.microsoft.com/office/powerpoint/2010/main" val="1883993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10</a:t>
            </a:fld>
            <a:endParaRPr lang="en-US" dirty="0"/>
          </a:p>
        </p:txBody>
      </p:sp>
    </p:spTree>
    <p:extLst>
      <p:ext uri="{BB962C8B-B14F-4D97-AF65-F5344CB8AC3E}">
        <p14:creationId xmlns:p14="http://schemas.microsoft.com/office/powerpoint/2010/main" val="3613967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11</a:t>
            </a:fld>
            <a:endParaRPr lang="en-US" dirty="0"/>
          </a:p>
        </p:txBody>
      </p:sp>
    </p:spTree>
    <p:extLst>
      <p:ext uri="{BB962C8B-B14F-4D97-AF65-F5344CB8AC3E}">
        <p14:creationId xmlns:p14="http://schemas.microsoft.com/office/powerpoint/2010/main" val="1924857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12</a:t>
            </a:fld>
            <a:endParaRPr lang="en-US" dirty="0"/>
          </a:p>
        </p:txBody>
      </p:sp>
    </p:spTree>
    <p:extLst>
      <p:ext uri="{BB962C8B-B14F-4D97-AF65-F5344CB8AC3E}">
        <p14:creationId xmlns:p14="http://schemas.microsoft.com/office/powerpoint/2010/main" val="1790490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13</a:t>
            </a:fld>
            <a:endParaRPr lang="en-US" dirty="0"/>
          </a:p>
        </p:txBody>
      </p:sp>
    </p:spTree>
    <p:extLst>
      <p:ext uri="{BB962C8B-B14F-4D97-AF65-F5344CB8AC3E}">
        <p14:creationId xmlns:p14="http://schemas.microsoft.com/office/powerpoint/2010/main" val="170865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14</a:t>
            </a:fld>
            <a:endParaRPr lang="en-US" dirty="0"/>
          </a:p>
        </p:txBody>
      </p:sp>
    </p:spTree>
    <p:extLst>
      <p:ext uri="{BB962C8B-B14F-4D97-AF65-F5344CB8AC3E}">
        <p14:creationId xmlns:p14="http://schemas.microsoft.com/office/powerpoint/2010/main" val="3059449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15</a:t>
            </a:fld>
            <a:endParaRPr lang="en-US" dirty="0"/>
          </a:p>
        </p:txBody>
      </p:sp>
    </p:spTree>
    <p:extLst>
      <p:ext uri="{BB962C8B-B14F-4D97-AF65-F5344CB8AC3E}">
        <p14:creationId xmlns:p14="http://schemas.microsoft.com/office/powerpoint/2010/main" val="26875057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E2E732-F471-4EC9-8068-3D0644821393}" type="slidenum">
              <a:rPr lang="en-US" smtClean="0"/>
              <a:t>16</a:t>
            </a:fld>
            <a:endParaRPr lang="en-US" dirty="0"/>
          </a:p>
        </p:txBody>
      </p:sp>
    </p:spTree>
    <p:extLst>
      <p:ext uri="{BB962C8B-B14F-4D97-AF65-F5344CB8AC3E}">
        <p14:creationId xmlns:p14="http://schemas.microsoft.com/office/powerpoint/2010/main" val="4253134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17</a:t>
            </a:fld>
            <a:endParaRPr lang="en-US" dirty="0"/>
          </a:p>
        </p:txBody>
      </p:sp>
    </p:spTree>
    <p:extLst>
      <p:ext uri="{BB962C8B-B14F-4D97-AF65-F5344CB8AC3E}">
        <p14:creationId xmlns:p14="http://schemas.microsoft.com/office/powerpoint/2010/main" val="8812077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18</a:t>
            </a:fld>
            <a:endParaRPr lang="en-US" dirty="0"/>
          </a:p>
        </p:txBody>
      </p:sp>
    </p:spTree>
    <p:extLst>
      <p:ext uri="{BB962C8B-B14F-4D97-AF65-F5344CB8AC3E}">
        <p14:creationId xmlns:p14="http://schemas.microsoft.com/office/powerpoint/2010/main" val="3759420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E2E732-F471-4EC9-8068-3D0644821393}" type="slidenum">
              <a:rPr lang="en-US" smtClean="0"/>
              <a:t>19</a:t>
            </a:fld>
            <a:endParaRPr lang="en-US" dirty="0"/>
          </a:p>
        </p:txBody>
      </p:sp>
    </p:spTree>
    <p:extLst>
      <p:ext uri="{BB962C8B-B14F-4D97-AF65-F5344CB8AC3E}">
        <p14:creationId xmlns:p14="http://schemas.microsoft.com/office/powerpoint/2010/main" val="1612515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2</a:t>
            </a:fld>
            <a:endParaRPr lang="en-US" dirty="0"/>
          </a:p>
        </p:txBody>
      </p:sp>
    </p:spTree>
    <p:extLst>
      <p:ext uri="{BB962C8B-B14F-4D97-AF65-F5344CB8AC3E}">
        <p14:creationId xmlns:p14="http://schemas.microsoft.com/office/powerpoint/2010/main" val="36113181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20</a:t>
            </a:fld>
            <a:endParaRPr lang="en-US" dirty="0"/>
          </a:p>
        </p:txBody>
      </p:sp>
    </p:spTree>
    <p:extLst>
      <p:ext uri="{BB962C8B-B14F-4D97-AF65-F5344CB8AC3E}">
        <p14:creationId xmlns:p14="http://schemas.microsoft.com/office/powerpoint/2010/main" val="1960724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3</a:t>
            </a:fld>
            <a:endParaRPr lang="en-US" dirty="0"/>
          </a:p>
        </p:txBody>
      </p:sp>
    </p:spTree>
    <p:extLst>
      <p:ext uri="{BB962C8B-B14F-4D97-AF65-F5344CB8AC3E}">
        <p14:creationId xmlns:p14="http://schemas.microsoft.com/office/powerpoint/2010/main" val="1258704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4</a:t>
            </a:fld>
            <a:endParaRPr lang="en-US" dirty="0"/>
          </a:p>
        </p:txBody>
      </p:sp>
    </p:spTree>
    <p:extLst>
      <p:ext uri="{BB962C8B-B14F-4D97-AF65-F5344CB8AC3E}">
        <p14:creationId xmlns:p14="http://schemas.microsoft.com/office/powerpoint/2010/main" val="1579033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5</a:t>
            </a:fld>
            <a:endParaRPr lang="en-US" dirty="0"/>
          </a:p>
        </p:txBody>
      </p:sp>
    </p:spTree>
    <p:extLst>
      <p:ext uri="{BB962C8B-B14F-4D97-AF65-F5344CB8AC3E}">
        <p14:creationId xmlns:p14="http://schemas.microsoft.com/office/powerpoint/2010/main" val="1211730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just"/>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6</a:t>
            </a:fld>
            <a:endParaRPr lang="en-US" dirty="0"/>
          </a:p>
        </p:txBody>
      </p:sp>
    </p:spTree>
    <p:extLst>
      <p:ext uri="{BB962C8B-B14F-4D97-AF65-F5344CB8AC3E}">
        <p14:creationId xmlns:p14="http://schemas.microsoft.com/office/powerpoint/2010/main" val="3954208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lvl="0" indent="-273050" algn="just"/>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7</a:t>
            </a:fld>
            <a:endParaRPr lang="en-US" dirty="0"/>
          </a:p>
        </p:txBody>
      </p:sp>
    </p:spTree>
    <p:extLst>
      <p:ext uri="{BB962C8B-B14F-4D97-AF65-F5344CB8AC3E}">
        <p14:creationId xmlns:p14="http://schemas.microsoft.com/office/powerpoint/2010/main" val="1417760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8</a:t>
            </a:fld>
            <a:endParaRPr lang="en-US" dirty="0"/>
          </a:p>
        </p:txBody>
      </p:sp>
    </p:spTree>
    <p:extLst>
      <p:ext uri="{BB962C8B-B14F-4D97-AF65-F5344CB8AC3E}">
        <p14:creationId xmlns:p14="http://schemas.microsoft.com/office/powerpoint/2010/main" val="2962092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E2E732-F471-4EC9-8068-3D0644821393}" type="slidenum">
              <a:rPr lang="en-US" smtClean="0"/>
              <a:t>9</a:t>
            </a:fld>
            <a:endParaRPr lang="en-US" dirty="0"/>
          </a:p>
        </p:txBody>
      </p:sp>
    </p:spTree>
    <p:extLst>
      <p:ext uri="{BB962C8B-B14F-4D97-AF65-F5344CB8AC3E}">
        <p14:creationId xmlns:p14="http://schemas.microsoft.com/office/powerpoint/2010/main" val="2783341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6902A0A-919C-4727-B1D1-F71F4CB4BEE4}" type="datetimeFigureOut">
              <a:rPr lang="en-US" smtClean="0"/>
              <a:t>6/23/2016</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6BDF2D7D-0E3C-4F00-8E9E-8BC0E39B8782}"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DF2D7D-0E3C-4F00-8E9E-8BC0E39B878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DF2D7D-0E3C-4F00-8E9E-8BC0E39B878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DF2D7D-0E3C-4F00-8E9E-8BC0E39B878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DF2D7D-0E3C-4F00-8E9E-8BC0E39B878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DF2D7D-0E3C-4F00-8E9E-8BC0E39B8782}"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DF2D7D-0E3C-4F00-8E9E-8BC0E39B878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DF2D7D-0E3C-4F00-8E9E-8BC0E39B878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BDF2D7D-0E3C-4F00-8E9E-8BC0E39B878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7" name="Slide Number Placeholder 6"/>
          <p:cNvSpPr>
            <a:spLocks noGrp="1"/>
          </p:cNvSpPr>
          <p:nvPr>
            <p:ph type="sldNum" sz="quarter" idx="12"/>
          </p:nvPr>
        </p:nvSpPr>
        <p:spPr/>
        <p:txBody>
          <a:bodyPr/>
          <a:lstStyle/>
          <a:p>
            <a:fld id="{6BDF2D7D-0E3C-4F00-8E9E-8BC0E39B8782}"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02A0A-919C-4727-B1D1-F71F4CB4BEE4}" type="datetimeFigureOut">
              <a:rPr lang="en-US" smtClean="0"/>
              <a:t>6/23/2016</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6BDF2D7D-0E3C-4F00-8E9E-8BC0E39B878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6902A0A-919C-4727-B1D1-F71F4CB4BEE4}" type="datetimeFigureOut">
              <a:rPr lang="en-US" smtClean="0"/>
              <a:t>6/23/2016</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6BDF2D7D-0E3C-4F00-8E9E-8BC0E39B878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teaid.nysed.gov/charter/"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p12.nysed.gov/ps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mailto:CharterSchools@NYSED.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latin typeface="Arial" panose="020B0604020202020204" pitchFamily="34" charset="0"/>
                <a:cs typeface="Arial" panose="020B0604020202020204" pitchFamily="34" charset="0"/>
              </a:rPr>
              <a:t>Special Education in Charter Schools</a:t>
            </a:r>
            <a:endParaRPr lang="en-US" sz="30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472070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024744" cy="646664"/>
          </a:xfrm>
        </p:spPr>
        <p:txBody>
          <a:bodyPr>
            <a:normAutofit fontScale="90000"/>
          </a:bodyPr>
          <a:lstStyle/>
          <a:p>
            <a:pPr algn="ctr"/>
            <a:r>
              <a:rPr lang="en-US" b="1" dirty="0" smtClean="0"/>
              <a:t>Developing the IEP </a:t>
            </a:r>
            <a:endParaRPr lang="en-US" b="1" dirty="0"/>
          </a:p>
        </p:txBody>
      </p:sp>
      <p:sp>
        <p:nvSpPr>
          <p:cNvPr id="3" name="Content Placeholder 2"/>
          <p:cNvSpPr>
            <a:spLocks noGrp="1"/>
          </p:cNvSpPr>
          <p:nvPr>
            <p:ph idx="1"/>
          </p:nvPr>
        </p:nvSpPr>
        <p:spPr/>
        <p:txBody>
          <a:bodyPr>
            <a:normAutofit/>
          </a:bodyPr>
          <a:lstStyle/>
          <a:p>
            <a:pPr algn="just"/>
            <a:r>
              <a:rPr lang="en-US" sz="1600" b="1" dirty="0" smtClean="0"/>
              <a:t>What </a:t>
            </a:r>
            <a:r>
              <a:rPr lang="en-US" sz="1600" b="1" dirty="0"/>
              <a:t>procedures must be followed when the IEP of a student enrolled in a charter school requires full-time placement outside of the charter school program (e.g., in an approved private residential school, State-operated or State-supported school</a:t>
            </a:r>
            <a:r>
              <a:rPr lang="en-US" sz="1600" b="1" dirty="0" smtClean="0"/>
              <a:t>)?  </a:t>
            </a:r>
            <a:endParaRPr lang="en-US" sz="1600" b="1" dirty="0"/>
          </a:p>
          <a:p>
            <a:pPr marL="347663" indent="0" algn="just">
              <a:buNone/>
            </a:pPr>
            <a:r>
              <a:rPr lang="en-US" sz="1600" dirty="0" smtClean="0"/>
              <a:t>The </a:t>
            </a:r>
            <a:r>
              <a:rPr lang="en-US" sz="1600" dirty="0"/>
              <a:t>charter school must discharge the student to the school district of residence and may not continue to enroll the student once the new IEP is implemented</a:t>
            </a:r>
            <a:r>
              <a:rPr lang="en-US" sz="1600" dirty="0" smtClean="0"/>
              <a:t>.</a:t>
            </a:r>
          </a:p>
          <a:p>
            <a:endParaRPr lang="en-US" sz="1600" dirty="0"/>
          </a:p>
        </p:txBody>
      </p:sp>
    </p:spTree>
    <p:extLst>
      <p:ext uri="{BB962C8B-B14F-4D97-AF65-F5344CB8AC3E}">
        <p14:creationId xmlns:p14="http://schemas.microsoft.com/office/powerpoint/2010/main" val="2344345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7024744" cy="646664"/>
          </a:xfrm>
        </p:spPr>
        <p:txBody>
          <a:bodyPr>
            <a:normAutofit fontScale="90000"/>
          </a:bodyPr>
          <a:lstStyle/>
          <a:p>
            <a:pPr algn="ctr"/>
            <a:r>
              <a:rPr lang="en-US" sz="4000" b="1" dirty="0" smtClean="0"/>
              <a:t>IEP Implementation</a:t>
            </a:r>
            <a:endParaRPr lang="en-US" sz="4000" b="1" dirty="0"/>
          </a:p>
        </p:txBody>
      </p:sp>
      <p:sp>
        <p:nvSpPr>
          <p:cNvPr id="3" name="Content Placeholder 2"/>
          <p:cNvSpPr>
            <a:spLocks noGrp="1"/>
          </p:cNvSpPr>
          <p:nvPr>
            <p:ph idx="1"/>
          </p:nvPr>
        </p:nvSpPr>
        <p:spPr/>
        <p:txBody>
          <a:bodyPr>
            <a:normAutofit/>
          </a:bodyPr>
          <a:lstStyle/>
          <a:p>
            <a:r>
              <a:rPr lang="en-US" sz="1600" b="1" dirty="0" smtClean="0"/>
              <a:t>How </a:t>
            </a:r>
            <a:r>
              <a:rPr lang="en-US" sz="1600" b="1" dirty="0"/>
              <a:t>soon after the enrollment of a student with a disability or after a new or revised IEP is developed must a charter school implement the </a:t>
            </a:r>
            <a:r>
              <a:rPr lang="en-US" sz="1600" b="1" dirty="0" smtClean="0"/>
              <a:t>IEP?  </a:t>
            </a:r>
          </a:p>
          <a:p>
            <a:pPr marL="347663" indent="0">
              <a:buNone/>
            </a:pPr>
            <a:r>
              <a:rPr lang="en-US" sz="1600" dirty="0" smtClean="0"/>
              <a:t>As </a:t>
            </a:r>
            <a:r>
              <a:rPr lang="en-US" sz="1600" dirty="0"/>
              <a:t>soon as possible</a:t>
            </a:r>
            <a:r>
              <a:rPr lang="en-US" sz="1600" dirty="0" smtClean="0"/>
              <a:t>.</a:t>
            </a:r>
          </a:p>
          <a:p>
            <a:pPr marL="347663" indent="0">
              <a:buNone/>
            </a:pPr>
            <a:endParaRPr lang="en-US" sz="1600" dirty="0"/>
          </a:p>
          <a:p>
            <a:pPr marL="336550" indent="-285750"/>
            <a:r>
              <a:rPr lang="en-US" sz="1600" b="1" dirty="0" smtClean="0"/>
              <a:t>What happens if the IEP is not implemented by the School in a timely manner?</a:t>
            </a:r>
          </a:p>
          <a:p>
            <a:pPr marL="347663" indent="0">
              <a:buNone/>
            </a:pPr>
            <a:r>
              <a:rPr lang="en-US" sz="1600" dirty="0" smtClean="0"/>
              <a:t>The school may be placed on corrective action, probation, and other disciplinary measures.</a:t>
            </a:r>
            <a:endParaRPr lang="en-US" sz="1600" dirty="0"/>
          </a:p>
          <a:p>
            <a:endParaRPr lang="en-US" sz="1600" dirty="0"/>
          </a:p>
          <a:p>
            <a:endParaRPr lang="en-US" sz="1600" dirty="0"/>
          </a:p>
          <a:p>
            <a:endParaRPr lang="en-US" sz="1600" dirty="0"/>
          </a:p>
        </p:txBody>
      </p:sp>
    </p:spTree>
    <p:extLst>
      <p:ext uri="{BB962C8B-B14F-4D97-AF65-F5344CB8AC3E}">
        <p14:creationId xmlns:p14="http://schemas.microsoft.com/office/powerpoint/2010/main" val="4111323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646664"/>
          </a:xfrm>
        </p:spPr>
        <p:txBody>
          <a:bodyPr>
            <a:normAutofit fontScale="90000"/>
          </a:bodyPr>
          <a:lstStyle/>
          <a:p>
            <a:pPr algn="ctr"/>
            <a:r>
              <a:rPr lang="en-US" sz="4000" b="1" dirty="0" smtClean="0"/>
              <a:t>Payment for Services</a:t>
            </a:r>
            <a:endParaRPr lang="en-US" sz="4000" b="1" dirty="0"/>
          </a:p>
        </p:txBody>
      </p:sp>
      <p:sp>
        <p:nvSpPr>
          <p:cNvPr id="3" name="Content Placeholder 2"/>
          <p:cNvSpPr>
            <a:spLocks noGrp="1"/>
          </p:cNvSpPr>
          <p:nvPr>
            <p:ph idx="1"/>
          </p:nvPr>
        </p:nvSpPr>
        <p:spPr>
          <a:xfrm>
            <a:off x="1043492" y="1447800"/>
            <a:ext cx="6777317" cy="4384829"/>
          </a:xfrm>
        </p:spPr>
        <p:txBody>
          <a:bodyPr>
            <a:normAutofit fontScale="92500" lnSpcReduction="20000"/>
          </a:bodyPr>
          <a:lstStyle/>
          <a:p>
            <a:endParaRPr lang="en-US" sz="1600" b="1" dirty="0" smtClean="0"/>
          </a:p>
          <a:p>
            <a:pPr algn="just"/>
            <a:endParaRPr lang="en-US" sz="1600" b="1" dirty="0" smtClean="0"/>
          </a:p>
          <a:p>
            <a:pPr algn="just"/>
            <a:r>
              <a:rPr lang="en-US" sz="1600" b="1" dirty="0" smtClean="0"/>
              <a:t>How </a:t>
            </a:r>
            <a:r>
              <a:rPr lang="en-US" sz="1600" b="1" dirty="0"/>
              <a:t>is charter school tuition calculated?  </a:t>
            </a:r>
            <a:endParaRPr lang="en-US" sz="1600" b="1" dirty="0" smtClean="0"/>
          </a:p>
          <a:p>
            <a:pPr marL="347663" indent="0" algn="just">
              <a:buNone/>
            </a:pPr>
            <a:r>
              <a:rPr lang="en-US" sz="1600" dirty="0" smtClean="0"/>
              <a:t>Pursuant </a:t>
            </a:r>
            <a:r>
              <a:rPr lang="en-US" sz="1600" dirty="0"/>
              <a:t>Education Law </a:t>
            </a:r>
            <a:r>
              <a:rPr lang="en-US" sz="1600" dirty="0">
                <a:cs typeface="Aharoni"/>
              </a:rPr>
              <a:t>§</a:t>
            </a:r>
            <a:r>
              <a:rPr lang="en-US" sz="1600" dirty="0"/>
              <a:t>2856 charter school basic tuition is the sum of: </a:t>
            </a:r>
          </a:p>
          <a:p>
            <a:pPr marL="0" indent="0" algn="just">
              <a:buNone/>
            </a:pPr>
            <a:r>
              <a:rPr lang="en-US" sz="1600" dirty="0"/>
              <a:t>	1. Charter School Basic Tuition  </a:t>
            </a:r>
            <a:r>
              <a:rPr lang="en-US" sz="1500" dirty="0"/>
              <a:t>PLUS</a:t>
            </a:r>
            <a:r>
              <a:rPr lang="en-US" sz="1600" dirty="0"/>
              <a:t> </a:t>
            </a:r>
          </a:p>
          <a:p>
            <a:pPr marL="0" indent="0" algn="just">
              <a:buNone/>
            </a:pPr>
            <a:r>
              <a:rPr lang="en-US" sz="1600" dirty="0"/>
              <a:t>	2.  Supplemental Basic </a:t>
            </a:r>
            <a:r>
              <a:rPr lang="en-US" sz="1600" dirty="0" smtClean="0"/>
              <a:t>Tuition</a:t>
            </a:r>
          </a:p>
          <a:p>
            <a:pPr indent="0" algn="just">
              <a:buNone/>
            </a:pPr>
            <a:r>
              <a:rPr lang="en-US" sz="1600" dirty="0"/>
              <a:t>See </a:t>
            </a:r>
            <a:r>
              <a:rPr lang="en-US" sz="1600" dirty="0">
                <a:hlinkClick r:id="rId3"/>
              </a:rPr>
              <a:t>https://stateaid.nysed.gov/charter</a:t>
            </a:r>
            <a:r>
              <a:rPr lang="en-US" sz="1600" dirty="0" smtClean="0">
                <a:hlinkClick r:id="rId3"/>
              </a:rPr>
              <a:t>/</a:t>
            </a:r>
            <a:r>
              <a:rPr lang="en-US" sz="1600" dirty="0" smtClean="0"/>
              <a:t> </a:t>
            </a:r>
            <a:endParaRPr lang="en-US" sz="1600" dirty="0" smtClean="0"/>
          </a:p>
          <a:p>
            <a:pPr marL="0" indent="0" algn="just">
              <a:buNone/>
            </a:pPr>
            <a:endParaRPr lang="en-US" sz="1600" dirty="0"/>
          </a:p>
          <a:p>
            <a:pPr lvl="0" algn="just"/>
            <a:r>
              <a:rPr lang="en-US" sz="1600" b="1" dirty="0" smtClean="0"/>
              <a:t>How </a:t>
            </a:r>
            <a:r>
              <a:rPr lang="en-US" sz="1600" b="1" dirty="0"/>
              <a:t>are </a:t>
            </a:r>
            <a:r>
              <a:rPr lang="en-US" sz="1600" b="1" dirty="0" smtClean="0"/>
              <a:t>support services paid?</a:t>
            </a:r>
            <a:r>
              <a:rPr lang="en-US" sz="1600" dirty="0" smtClean="0"/>
              <a:t>  </a:t>
            </a:r>
          </a:p>
          <a:p>
            <a:pPr marL="347663" lvl="0" indent="0" algn="just">
              <a:buNone/>
            </a:pPr>
            <a:r>
              <a:rPr lang="en-US" sz="1600" dirty="0" smtClean="0"/>
              <a:t>The </a:t>
            </a:r>
            <a:r>
              <a:rPr lang="en-US" sz="1600" dirty="0"/>
              <a:t>school district must pay the charter school federal or state aid received for a student with disability attending the charter school, in proportion to the level of services that the school provides directly or indirectly to the </a:t>
            </a:r>
            <a:r>
              <a:rPr lang="en-US" sz="1600" dirty="0" smtClean="0"/>
              <a:t>student, see Education Law </a:t>
            </a:r>
            <a:r>
              <a:rPr lang="en-US" sz="1600" dirty="0" smtClean="0">
                <a:cs typeface="Times New Roman"/>
              </a:rPr>
              <a:t>§</a:t>
            </a:r>
            <a:r>
              <a:rPr lang="en-US" sz="1600" dirty="0" smtClean="0"/>
              <a:t>2856(1).</a:t>
            </a:r>
          </a:p>
          <a:p>
            <a:pPr marL="347663" lvl="0" indent="0" algn="just">
              <a:buNone/>
            </a:pPr>
            <a:endParaRPr lang="en-US" sz="1600" dirty="0" smtClean="0"/>
          </a:p>
          <a:p>
            <a:r>
              <a:rPr lang="en-US" sz="1600" b="1" dirty="0"/>
              <a:t>Who provides health services? </a:t>
            </a:r>
          </a:p>
          <a:p>
            <a:pPr marL="347663" indent="0">
              <a:buNone/>
            </a:pPr>
            <a:r>
              <a:rPr lang="en-US" sz="1600" dirty="0" smtClean="0"/>
              <a:t>Education Law </a:t>
            </a:r>
            <a:r>
              <a:rPr lang="en-US" sz="1600" dirty="0" smtClean="0">
                <a:latin typeface="Century Gothic"/>
              </a:rPr>
              <a:t>§912 provides that the district of residence pays for health services.</a:t>
            </a:r>
            <a:r>
              <a:rPr lang="en-US" sz="1600" dirty="0" smtClean="0"/>
              <a:t> </a:t>
            </a:r>
          </a:p>
          <a:p>
            <a:pPr marL="68580" lvl="0" indent="0">
              <a:buNone/>
            </a:pPr>
            <a:r>
              <a:rPr lang="en-US" sz="1600" dirty="0" smtClean="0"/>
              <a:t> </a:t>
            </a:r>
          </a:p>
          <a:p>
            <a:endParaRPr lang="en-US" sz="1600" dirty="0"/>
          </a:p>
        </p:txBody>
      </p:sp>
    </p:spTree>
    <p:extLst>
      <p:ext uri="{BB962C8B-B14F-4D97-AF65-F5344CB8AC3E}">
        <p14:creationId xmlns:p14="http://schemas.microsoft.com/office/powerpoint/2010/main" val="527574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722864"/>
          </a:xfrm>
        </p:spPr>
        <p:txBody>
          <a:bodyPr>
            <a:normAutofit/>
          </a:bodyPr>
          <a:lstStyle/>
          <a:p>
            <a:pPr algn="ctr"/>
            <a:r>
              <a:rPr lang="en-US" sz="4000" b="1" dirty="0" smtClean="0"/>
              <a:t>Transportation</a:t>
            </a:r>
            <a:endParaRPr lang="en-US" sz="4000" b="1" dirty="0"/>
          </a:p>
        </p:txBody>
      </p:sp>
      <p:sp>
        <p:nvSpPr>
          <p:cNvPr id="3" name="Content Placeholder 2"/>
          <p:cNvSpPr>
            <a:spLocks noGrp="1"/>
          </p:cNvSpPr>
          <p:nvPr>
            <p:ph idx="1"/>
          </p:nvPr>
        </p:nvSpPr>
        <p:spPr/>
        <p:txBody>
          <a:bodyPr>
            <a:normAutofit/>
          </a:bodyPr>
          <a:lstStyle/>
          <a:p>
            <a:pPr algn="just"/>
            <a:r>
              <a:rPr lang="en-US" sz="1600" b="1" dirty="0"/>
              <a:t>Who provides transportation for students with disabilities enrolled in a charter </a:t>
            </a:r>
            <a:r>
              <a:rPr lang="en-US" sz="1600" b="1" dirty="0" smtClean="0"/>
              <a:t>school?  </a:t>
            </a:r>
          </a:p>
          <a:p>
            <a:pPr marL="347663" indent="0" algn="just">
              <a:buNone/>
              <a:tabLst>
                <a:tab pos="457200" algn="l"/>
              </a:tabLst>
            </a:pPr>
            <a:r>
              <a:rPr lang="en-US" sz="1600" dirty="0" smtClean="0"/>
              <a:t>In many cases, the district of residence. </a:t>
            </a:r>
            <a:endParaRPr lang="en-US" sz="1600" dirty="0"/>
          </a:p>
        </p:txBody>
      </p:sp>
    </p:spTree>
    <p:extLst>
      <p:ext uri="{BB962C8B-B14F-4D97-AF65-F5344CB8AC3E}">
        <p14:creationId xmlns:p14="http://schemas.microsoft.com/office/powerpoint/2010/main" val="3913138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646664"/>
          </a:xfrm>
        </p:spPr>
        <p:txBody>
          <a:bodyPr>
            <a:normAutofit fontScale="90000"/>
          </a:bodyPr>
          <a:lstStyle/>
          <a:p>
            <a:pPr algn="ctr"/>
            <a:r>
              <a:rPr lang="en-US" sz="4000" b="1" dirty="0" smtClean="0"/>
              <a:t>Graduation Requirements</a:t>
            </a:r>
            <a:endParaRPr lang="en-US" sz="4000" b="1" dirty="0"/>
          </a:p>
        </p:txBody>
      </p:sp>
      <p:sp>
        <p:nvSpPr>
          <p:cNvPr id="3" name="Content Placeholder 2"/>
          <p:cNvSpPr>
            <a:spLocks noGrp="1"/>
          </p:cNvSpPr>
          <p:nvPr>
            <p:ph idx="1"/>
          </p:nvPr>
        </p:nvSpPr>
        <p:spPr>
          <a:xfrm>
            <a:off x="1043492" y="1447800"/>
            <a:ext cx="6777317" cy="4384829"/>
          </a:xfrm>
        </p:spPr>
        <p:txBody>
          <a:bodyPr>
            <a:normAutofit/>
          </a:bodyPr>
          <a:lstStyle/>
          <a:p>
            <a:pPr algn="just"/>
            <a:r>
              <a:rPr lang="en-US" sz="1600" b="1" dirty="0"/>
              <a:t>Is the charter school responsible for administering State </a:t>
            </a:r>
            <a:r>
              <a:rPr lang="en-US" sz="1600" b="1" dirty="0" smtClean="0"/>
              <a:t>examinations?  </a:t>
            </a:r>
          </a:p>
          <a:p>
            <a:pPr marL="347663" indent="0" algn="just">
              <a:buNone/>
            </a:pPr>
            <a:r>
              <a:rPr lang="en-US" sz="1600" dirty="0" smtClean="0"/>
              <a:t>Yes</a:t>
            </a:r>
            <a:r>
              <a:rPr lang="en-US" sz="1600" dirty="0"/>
              <a:t>, according to Education law </a:t>
            </a:r>
            <a:r>
              <a:rPr lang="en-US" sz="1600" dirty="0" smtClean="0"/>
              <a:t>§2854(d).</a:t>
            </a:r>
          </a:p>
          <a:p>
            <a:pPr marL="347663" indent="0" algn="just">
              <a:buNone/>
            </a:pPr>
            <a:endParaRPr lang="en-US" sz="1600" dirty="0" smtClean="0"/>
          </a:p>
          <a:p>
            <a:pPr algn="just"/>
            <a:r>
              <a:rPr lang="en-US" sz="1600" b="1" dirty="0"/>
              <a:t>Can the charter school issue a </a:t>
            </a:r>
            <a:r>
              <a:rPr lang="en-US" sz="1600" b="1" dirty="0" smtClean="0"/>
              <a:t>diploma or certification?  </a:t>
            </a:r>
          </a:p>
          <a:p>
            <a:pPr marL="347663" indent="0" algn="just">
              <a:buNone/>
            </a:pPr>
            <a:r>
              <a:rPr lang="en-US" sz="1600" dirty="0" smtClean="0"/>
              <a:t>Yes.</a:t>
            </a:r>
          </a:p>
          <a:p>
            <a:pPr marL="347663" indent="0" algn="just">
              <a:buNone/>
            </a:pPr>
            <a:endParaRPr lang="en-US" sz="1600" dirty="0"/>
          </a:p>
          <a:p>
            <a:pPr algn="just"/>
            <a:r>
              <a:rPr lang="en-US" sz="1600" b="1" dirty="0"/>
              <a:t>Who administers testing accommodations for students with disabilities attending a charter </a:t>
            </a:r>
            <a:r>
              <a:rPr lang="en-US" sz="1600" b="1" dirty="0" smtClean="0"/>
              <a:t>school?  </a:t>
            </a:r>
          </a:p>
          <a:p>
            <a:pPr marL="347663" indent="0" algn="just">
              <a:buNone/>
            </a:pPr>
            <a:r>
              <a:rPr lang="en-US" sz="1600" dirty="0" smtClean="0"/>
              <a:t>Whoever </a:t>
            </a:r>
            <a:r>
              <a:rPr lang="en-US" sz="1600" dirty="0"/>
              <a:t>is administering the State, local, or classroom examination implements the testing accommodations</a:t>
            </a:r>
            <a:r>
              <a:rPr lang="en-US" sz="1600" dirty="0" smtClean="0"/>
              <a:t>.</a:t>
            </a:r>
          </a:p>
          <a:p>
            <a:pPr marL="347663" indent="0" algn="just">
              <a:buNone/>
            </a:pPr>
            <a:endParaRPr lang="en-US" sz="1600" dirty="0" smtClean="0"/>
          </a:p>
          <a:p>
            <a:pPr algn="just"/>
            <a:r>
              <a:rPr lang="en-US" sz="1600" b="1" dirty="0"/>
              <a:t>Do students who attend the charter school receive the safety net provisions under Part 100 of the </a:t>
            </a:r>
            <a:r>
              <a:rPr lang="en-US" sz="1600" b="1" dirty="0" smtClean="0"/>
              <a:t>Regulations?  </a:t>
            </a:r>
          </a:p>
          <a:p>
            <a:pPr marL="347663" indent="0" algn="just">
              <a:buNone/>
            </a:pPr>
            <a:r>
              <a:rPr lang="en-US" sz="1600" dirty="0" smtClean="0"/>
              <a:t>Yes</a:t>
            </a:r>
          </a:p>
          <a:p>
            <a:endParaRPr lang="en-US" sz="1600" dirty="0"/>
          </a:p>
          <a:p>
            <a:endParaRPr lang="en-US" sz="1600" dirty="0"/>
          </a:p>
          <a:p>
            <a:endParaRPr lang="en-US" sz="1600" dirty="0"/>
          </a:p>
        </p:txBody>
      </p:sp>
    </p:spTree>
    <p:extLst>
      <p:ext uri="{BB962C8B-B14F-4D97-AF65-F5344CB8AC3E}">
        <p14:creationId xmlns:p14="http://schemas.microsoft.com/office/powerpoint/2010/main" val="24925214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0"/>
            <a:ext cx="7024744" cy="646664"/>
          </a:xfrm>
        </p:spPr>
        <p:txBody>
          <a:bodyPr>
            <a:normAutofit/>
          </a:bodyPr>
          <a:lstStyle/>
          <a:p>
            <a:pPr algn="ctr"/>
            <a:r>
              <a:rPr lang="en-US" sz="3000" b="1" dirty="0" smtClean="0"/>
              <a:t>Discipline of Students with Disabilities</a:t>
            </a:r>
            <a:endParaRPr lang="en-US" sz="3000" b="1" dirty="0"/>
          </a:p>
        </p:txBody>
      </p:sp>
      <p:sp>
        <p:nvSpPr>
          <p:cNvPr id="3" name="Content Placeholder 2"/>
          <p:cNvSpPr>
            <a:spLocks noGrp="1"/>
          </p:cNvSpPr>
          <p:nvPr>
            <p:ph idx="1"/>
          </p:nvPr>
        </p:nvSpPr>
        <p:spPr>
          <a:xfrm>
            <a:off x="685800" y="1752600"/>
            <a:ext cx="7620000" cy="4080029"/>
          </a:xfrm>
        </p:spPr>
        <p:txBody>
          <a:bodyPr>
            <a:noAutofit/>
          </a:bodyPr>
          <a:lstStyle/>
          <a:p>
            <a:pPr algn="just"/>
            <a:r>
              <a:rPr lang="en-US" sz="1300" b="1" dirty="0"/>
              <a:t>What kind of discipline plan do charter schools have to have?</a:t>
            </a:r>
            <a:r>
              <a:rPr lang="en-US" sz="1300" dirty="0"/>
              <a:t>  </a:t>
            </a:r>
            <a:endParaRPr lang="en-US" sz="1300" dirty="0" smtClean="0"/>
          </a:p>
          <a:p>
            <a:pPr marL="347663" indent="0" algn="just">
              <a:buNone/>
            </a:pPr>
            <a:r>
              <a:rPr lang="en-US" sz="1300" dirty="0" smtClean="0"/>
              <a:t>Charter </a:t>
            </a:r>
            <a:r>
              <a:rPr lang="en-US" sz="1300" dirty="0"/>
              <a:t>schools may establish their own standards for student behavior within the school. </a:t>
            </a:r>
            <a:endParaRPr lang="en-US" sz="1300" dirty="0" smtClean="0"/>
          </a:p>
          <a:p>
            <a:pPr algn="just"/>
            <a:endParaRPr lang="en-US" sz="1300" dirty="0"/>
          </a:p>
          <a:p>
            <a:pPr algn="just"/>
            <a:r>
              <a:rPr lang="en-US" sz="1300" b="1" dirty="0" smtClean="0"/>
              <a:t>What </a:t>
            </a:r>
            <a:r>
              <a:rPr lang="en-US" sz="1300" b="1" dirty="0"/>
              <a:t>due process procedures must be followed for students with disabilities pertaining to </a:t>
            </a:r>
            <a:r>
              <a:rPr lang="en-US" sz="1300" b="1" dirty="0" smtClean="0"/>
              <a:t>discipline?  </a:t>
            </a:r>
          </a:p>
          <a:p>
            <a:pPr marL="347663" indent="0" algn="just">
              <a:buNone/>
            </a:pPr>
            <a:r>
              <a:rPr lang="en-US" sz="1300" dirty="0" smtClean="0"/>
              <a:t>Charter </a:t>
            </a:r>
            <a:r>
              <a:rPr lang="en-US" sz="1300" dirty="0"/>
              <a:t>schools are required to have student discipline procedures that are consistent with due process and the discipline procedures contained in the IDEA and Federal regulations (34 C.F.R. §§ 300.519-300.529). </a:t>
            </a:r>
            <a:endParaRPr lang="en-US" sz="1300" dirty="0" smtClean="0"/>
          </a:p>
          <a:p>
            <a:pPr algn="just"/>
            <a:endParaRPr lang="en-US" sz="1300" dirty="0" smtClean="0"/>
          </a:p>
          <a:p>
            <a:pPr algn="just"/>
            <a:r>
              <a:rPr lang="en-US" sz="1300" b="1" dirty="0" smtClean="0"/>
              <a:t>To </a:t>
            </a:r>
            <a:r>
              <a:rPr lang="en-US" sz="1300" b="1" dirty="0"/>
              <a:t>what extent should charter school discipline procedures for students with disabilities be coordinated with the CSE of the student's school district of </a:t>
            </a:r>
            <a:r>
              <a:rPr lang="en-US" sz="1300" b="1" dirty="0" smtClean="0"/>
              <a:t>residence?  </a:t>
            </a:r>
          </a:p>
          <a:p>
            <a:pPr marL="347663" indent="0" algn="just">
              <a:buNone/>
            </a:pPr>
            <a:r>
              <a:rPr lang="en-US" sz="1300" dirty="0" smtClean="0"/>
              <a:t>When disciplining students with disabilities, charter schools must ensure that the student continues to receive all services specified in the IEP. </a:t>
            </a:r>
            <a:r>
              <a:rPr lang="en-US" sz="1300" dirty="0"/>
              <a:t>This will require extensive coordination between the charter school and the CSE</a:t>
            </a:r>
            <a:r>
              <a:rPr lang="en-US" sz="1300" dirty="0" smtClean="0"/>
              <a:t>. Similarly, because </a:t>
            </a:r>
            <a:r>
              <a:rPr lang="en-US" sz="1300" dirty="0"/>
              <a:t>the CSE of the school district of residence carries out all CSE functions relating to disciplinary actions taken against charter school students, charter schools and school district CSEs must develop procedures to assure that both entities are able to meet their respective obligations to charter school students under the IDEA discipline procedures. </a:t>
            </a:r>
          </a:p>
        </p:txBody>
      </p:sp>
    </p:spTree>
    <p:extLst>
      <p:ext uri="{BB962C8B-B14F-4D97-AF65-F5344CB8AC3E}">
        <p14:creationId xmlns:p14="http://schemas.microsoft.com/office/powerpoint/2010/main" val="7303777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
            <a:ext cx="8077200" cy="6781800"/>
          </a:xfrm>
        </p:spPr>
        <p:txBody>
          <a:bodyPr>
            <a:normAutofit/>
          </a:bodyPr>
          <a:lstStyle/>
          <a:p>
            <a:pPr marL="0" lvl="0" indent="0" algn="ctr">
              <a:buNone/>
            </a:pPr>
            <a:endParaRPr lang="en-US" sz="1600" b="1" dirty="0" smtClean="0"/>
          </a:p>
          <a:p>
            <a:pPr marL="0" lvl="0" indent="0" algn="ctr">
              <a:buNone/>
            </a:pPr>
            <a:endParaRPr lang="en-US" sz="1600" b="1" dirty="0" smtClean="0"/>
          </a:p>
          <a:p>
            <a:pPr marL="0" lvl="0" indent="0" algn="ctr">
              <a:buNone/>
            </a:pPr>
            <a:endParaRPr lang="en-US" sz="1600" b="1" dirty="0" smtClean="0"/>
          </a:p>
          <a:p>
            <a:pPr marL="0" lvl="0" indent="0" algn="ctr">
              <a:buNone/>
            </a:pPr>
            <a:endParaRPr lang="en-US" sz="1600" b="1" dirty="0" smtClean="0"/>
          </a:p>
          <a:p>
            <a:pPr marL="0" lvl="0" indent="0" algn="ctr">
              <a:buNone/>
            </a:pPr>
            <a:endParaRPr lang="en-US" sz="1600" b="1" dirty="0" smtClean="0"/>
          </a:p>
          <a:p>
            <a:pPr marL="0" lvl="0" indent="0" algn="ctr">
              <a:buNone/>
            </a:pPr>
            <a:endParaRPr lang="en-US" sz="1600" b="1" dirty="0" smtClean="0"/>
          </a:p>
          <a:p>
            <a:pPr marL="285750" indent="-285750" algn="ctr"/>
            <a:r>
              <a:rPr lang="en-US" sz="1600" b="1" dirty="0" smtClean="0"/>
              <a:t>What </a:t>
            </a:r>
            <a:r>
              <a:rPr lang="en-US" sz="1600" b="1" dirty="0"/>
              <a:t>do we look for when we examine charter school discipline policies?</a:t>
            </a:r>
            <a:endParaRPr lang="en-US" sz="1600" dirty="0"/>
          </a:p>
          <a:p>
            <a:pPr marL="868363" indent="-342900" algn="just">
              <a:buFont typeface="+mj-lt"/>
              <a:buAutoNum type="alphaUcPeriod"/>
            </a:pPr>
            <a:r>
              <a:rPr lang="en-US" sz="1500" dirty="0" smtClean="0"/>
              <a:t>States </a:t>
            </a:r>
            <a:r>
              <a:rPr lang="en-US" sz="1500" dirty="0"/>
              <a:t>infraction, gives an example of a specific behavior, describes intervention and or consequence, describes possible disciplinary action. Specific conduct provisions with corresponding consequences and appropriate correlation between act and </a:t>
            </a:r>
            <a:r>
              <a:rPr lang="en-US" sz="1500" dirty="0" smtClean="0"/>
              <a:t>consequence</a:t>
            </a:r>
          </a:p>
          <a:p>
            <a:pPr marL="868363" indent="-342900" algn="just">
              <a:buFont typeface="+mj-lt"/>
              <a:buAutoNum type="alphaUcPeriod"/>
            </a:pPr>
            <a:endParaRPr lang="en-US" sz="1500" dirty="0" smtClean="0"/>
          </a:p>
          <a:p>
            <a:pPr marL="868363" lvl="0" indent="-342900" algn="just">
              <a:buFont typeface="+mj-lt"/>
              <a:buAutoNum type="alphaUcPeriod"/>
            </a:pPr>
            <a:r>
              <a:rPr lang="en-US" sz="1500" dirty="0" smtClean="0"/>
              <a:t>Language in compliance with the </a:t>
            </a:r>
            <a:r>
              <a:rPr lang="en-US" sz="1500" dirty="0"/>
              <a:t>Dignity For All Students </a:t>
            </a:r>
            <a:r>
              <a:rPr lang="en-US" sz="1500" dirty="0" smtClean="0"/>
              <a:t>Act. See Article 2 of the Education Law</a:t>
            </a:r>
          </a:p>
          <a:p>
            <a:pPr marL="868363" lvl="0" indent="-342900" algn="just">
              <a:buFont typeface="+mj-lt"/>
              <a:buAutoNum type="alphaUcPeriod"/>
            </a:pPr>
            <a:endParaRPr lang="en-US" sz="1500" dirty="0" smtClean="0"/>
          </a:p>
          <a:p>
            <a:pPr marL="868363" lvl="0" indent="-342900" algn="just">
              <a:buFont typeface="+mj-lt"/>
              <a:buAutoNum type="alphaUcPeriod"/>
            </a:pPr>
            <a:r>
              <a:rPr lang="en-US" sz="1500" dirty="0" smtClean="0"/>
              <a:t>Suspensions—Short </a:t>
            </a:r>
            <a:r>
              <a:rPr lang="en-US" sz="1500" dirty="0"/>
              <a:t>and long term and Expulsions—Clearly outlines the process step by step. Also  includes information for families such as written notifications, hearings, parental rights, Due Process, and an appeals process. The hearing process should include a timeline and the school’s obligation to prove the charge at the </a:t>
            </a:r>
            <a:r>
              <a:rPr lang="en-US" sz="1500" dirty="0" smtClean="0"/>
              <a:t>hearing.</a:t>
            </a:r>
          </a:p>
          <a:p>
            <a:pPr marL="868363" lvl="0" indent="-342900">
              <a:buFont typeface="+mj-lt"/>
              <a:buAutoNum type="alphaUcPeriod"/>
            </a:pPr>
            <a:endParaRPr lang="en-US" sz="1400" dirty="0"/>
          </a:p>
          <a:p>
            <a:pPr marL="868363" indent="-342900">
              <a:buFont typeface="+mj-lt"/>
              <a:buAutoNum type="alphaUcPeriod"/>
            </a:pPr>
            <a:endParaRPr lang="en-US" sz="1500" dirty="0"/>
          </a:p>
          <a:p>
            <a:pPr>
              <a:buFont typeface="+mj-lt"/>
              <a:buAutoNum type="alphaUcPeriod"/>
            </a:pPr>
            <a:endParaRPr lang="en-US" sz="1500" dirty="0"/>
          </a:p>
        </p:txBody>
      </p:sp>
      <p:sp>
        <p:nvSpPr>
          <p:cNvPr id="4" name="Title 1"/>
          <p:cNvSpPr>
            <a:spLocks noGrp="1"/>
          </p:cNvSpPr>
          <p:nvPr>
            <p:ph type="title"/>
          </p:nvPr>
        </p:nvSpPr>
        <p:spPr>
          <a:xfrm>
            <a:off x="1066800" y="762000"/>
            <a:ext cx="7024744" cy="646664"/>
          </a:xfrm>
        </p:spPr>
        <p:txBody>
          <a:bodyPr>
            <a:normAutofit/>
          </a:bodyPr>
          <a:lstStyle/>
          <a:p>
            <a:pPr algn="ctr"/>
            <a:r>
              <a:rPr lang="en-US" sz="3000" b="1" dirty="0" smtClean="0"/>
              <a:t>Charter School Discipline Policies</a:t>
            </a:r>
            <a:endParaRPr lang="en-US" sz="3000" b="1" dirty="0"/>
          </a:p>
        </p:txBody>
      </p:sp>
    </p:spTree>
    <p:extLst>
      <p:ext uri="{BB962C8B-B14F-4D97-AF65-F5344CB8AC3E}">
        <p14:creationId xmlns:p14="http://schemas.microsoft.com/office/powerpoint/2010/main" val="15171915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lvl="0" indent="0">
              <a:buNone/>
            </a:pPr>
            <a:endParaRPr lang="en-US" sz="1600" dirty="0"/>
          </a:p>
          <a:p>
            <a:pPr marL="0" lvl="0" indent="0">
              <a:buNone/>
            </a:pPr>
            <a:endParaRPr lang="en-US" sz="1600" dirty="0" smtClean="0"/>
          </a:p>
        </p:txBody>
      </p:sp>
      <p:sp>
        <p:nvSpPr>
          <p:cNvPr id="2" name="Rectangle 1"/>
          <p:cNvSpPr/>
          <p:nvPr/>
        </p:nvSpPr>
        <p:spPr>
          <a:xfrm>
            <a:off x="914400" y="1905000"/>
            <a:ext cx="7086600" cy="4016484"/>
          </a:xfrm>
          <a:prstGeom prst="rect">
            <a:avLst/>
          </a:prstGeom>
        </p:spPr>
        <p:txBody>
          <a:bodyPr wrap="square">
            <a:spAutoFit/>
          </a:bodyPr>
          <a:lstStyle/>
          <a:p>
            <a:pPr marL="868363" lvl="0" indent="-342900" algn="just">
              <a:buFont typeface="+mj-lt"/>
              <a:buAutoNum type="alphaUcPeriod" startAt="4"/>
            </a:pPr>
            <a:r>
              <a:rPr lang="en-US" sz="1500" dirty="0"/>
              <a:t>Alternative Instruction—Must be aligned with all applicable NYS laws, regulations and the Individuals    with Disabilities Education Act. Information includes the time frame for actual instruction, location and   a description of who will provide the instruction. It should be substantially equivalent to the instruction  they would receive prior to the suspension. IEPs and 504 plans are to be implemented. Outlines additional information for families such as written notifications, hearings and an appeals process</a:t>
            </a:r>
            <a:r>
              <a:rPr lang="en-US" sz="1500" dirty="0" smtClean="0"/>
              <a:t>.</a:t>
            </a:r>
          </a:p>
          <a:p>
            <a:pPr marL="868363" lvl="0" indent="-342900" algn="just">
              <a:buFont typeface="+mj-lt"/>
              <a:buAutoNum type="alphaUcPeriod" startAt="4"/>
            </a:pPr>
            <a:endParaRPr lang="en-US" sz="1500" dirty="0"/>
          </a:p>
          <a:p>
            <a:pPr marL="868363" lvl="0" indent="-342900" algn="just">
              <a:buFont typeface="+mj-lt"/>
              <a:buAutoNum type="alphaUcPeriod" startAt="4"/>
            </a:pPr>
            <a:r>
              <a:rPr lang="en-US" sz="1500" dirty="0"/>
              <a:t>Special populations—Describes the school’s  procedures step by step, outlines the Manifestation Determination Review, and describes special circumstances for implementing an Interim Alternative Educational Setting</a:t>
            </a:r>
            <a:r>
              <a:rPr lang="en-US" sz="1500" dirty="0" smtClean="0"/>
              <a:t>.</a:t>
            </a:r>
          </a:p>
          <a:p>
            <a:pPr marL="868363" lvl="0" indent="-342900" algn="just">
              <a:buFont typeface="+mj-lt"/>
              <a:buAutoNum type="alphaUcPeriod" startAt="4"/>
            </a:pPr>
            <a:endParaRPr lang="en-US" sz="1500" dirty="0"/>
          </a:p>
          <a:p>
            <a:pPr marL="868363" lvl="0" indent="-342900" algn="just">
              <a:buFont typeface="+mj-lt"/>
              <a:buAutoNum type="alphaUcPeriod" startAt="4"/>
            </a:pPr>
            <a:r>
              <a:rPr lang="en-US" sz="1500" dirty="0" smtClean="0"/>
              <a:t>Complaint/Appeals </a:t>
            </a:r>
            <a:r>
              <a:rPr lang="en-US" sz="1500" dirty="0"/>
              <a:t>Process—Describes step by step procedures including contact information for the Board of Trustees of the charter school, and the Board of Regents.</a:t>
            </a:r>
          </a:p>
        </p:txBody>
      </p:sp>
      <p:sp>
        <p:nvSpPr>
          <p:cNvPr id="4" name="Title 1"/>
          <p:cNvSpPr>
            <a:spLocks noGrp="1"/>
          </p:cNvSpPr>
          <p:nvPr>
            <p:ph type="title"/>
          </p:nvPr>
        </p:nvSpPr>
        <p:spPr>
          <a:xfrm>
            <a:off x="1066800" y="762000"/>
            <a:ext cx="7024744" cy="646664"/>
          </a:xfrm>
        </p:spPr>
        <p:txBody>
          <a:bodyPr>
            <a:noAutofit/>
          </a:bodyPr>
          <a:lstStyle/>
          <a:p>
            <a:pPr algn="ctr"/>
            <a:r>
              <a:rPr lang="en-US" sz="2500" b="1" dirty="0" smtClean="0"/>
              <a:t>Charter School Discipline Policies Cont.…</a:t>
            </a:r>
            <a:endParaRPr lang="en-US" sz="2500" b="1" dirty="0"/>
          </a:p>
        </p:txBody>
      </p:sp>
    </p:spTree>
    <p:extLst>
      <p:ext uri="{BB962C8B-B14F-4D97-AF65-F5344CB8AC3E}">
        <p14:creationId xmlns:p14="http://schemas.microsoft.com/office/powerpoint/2010/main" val="16709405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7024744" cy="722864"/>
          </a:xfrm>
        </p:spPr>
        <p:txBody>
          <a:bodyPr/>
          <a:lstStyle/>
          <a:p>
            <a:r>
              <a:rPr lang="en-US" b="1" dirty="0" smtClean="0"/>
              <a:t>Charter School Complaints</a:t>
            </a:r>
            <a:endParaRPr lang="en-US" b="1" dirty="0"/>
          </a:p>
        </p:txBody>
      </p:sp>
      <p:sp>
        <p:nvSpPr>
          <p:cNvPr id="3" name="Content Placeholder 2"/>
          <p:cNvSpPr>
            <a:spLocks noGrp="1"/>
          </p:cNvSpPr>
          <p:nvPr>
            <p:ph idx="1"/>
          </p:nvPr>
        </p:nvSpPr>
        <p:spPr/>
        <p:txBody>
          <a:bodyPr>
            <a:normAutofit/>
          </a:bodyPr>
          <a:lstStyle/>
          <a:p>
            <a:r>
              <a:rPr lang="en-US" b="1" dirty="0" smtClean="0"/>
              <a:t>How are charter school complaints handled?</a:t>
            </a:r>
          </a:p>
          <a:p>
            <a:pPr indent="0">
              <a:buNone/>
            </a:pPr>
            <a:r>
              <a:rPr lang="en-US" sz="1600" dirty="0" smtClean="0"/>
              <a:t>Education Law §2855(4) contains a complaint process for all charter schools. Generally, the process requires three steps:</a:t>
            </a:r>
          </a:p>
          <a:p>
            <a:pPr marL="800100" indent="-457200">
              <a:buFont typeface="+mj-lt"/>
              <a:buAutoNum type="arabicPeriod"/>
            </a:pPr>
            <a:r>
              <a:rPr lang="en-US" sz="1600" dirty="0" smtClean="0"/>
              <a:t>Send a complaint to the school’s board of trustees</a:t>
            </a:r>
          </a:p>
          <a:p>
            <a:pPr marL="800100" indent="-457200">
              <a:buFont typeface="+mj-lt"/>
              <a:buAutoNum type="arabicPeriod"/>
            </a:pPr>
            <a:r>
              <a:rPr lang="en-US" sz="1600" dirty="0" smtClean="0"/>
              <a:t>Send a complaint to the charter entity</a:t>
            </a:r>
          </a:p>
          <a:p>
            <a:pPr marL="800100" indent="-457200">
              <a:buFont typeface="+mj-lt"/>
              <a:buAutoNum type="arabicPeriod"/>
            </a:pPr>
            <a:r>
              <a:rPr lang="en-US" sz="1600" dirty="0" smtClean="0"/>
              <a:t>Send a complaint to the Board of Regents (if the Board of Regents is not the charter entity).</a:t>
            </a:r>
            <a:endParaRPr lang="en-US" sz="1600" dirty="0"/>
          </a:p>
        </p:txBody>
      </p:sp>
    </p:spTree>
    <p:extLst>
      <p:ext uri="{BB962C8B-B14F-4D97-AF65-F5344CB8AC3E}">
        <p14:creationId xmlns:p14="http://schemas.microsoft.com/office/powerpoint/2010/main" val="41903828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024744" cy="722864"/>
          </a:xfrm>
        </p:spPr>
        <p:txBody>
          <a:bodyPr>
            <a:normAutofit fontScale="90000"/>
          </a:bodyPr>
          <a:lstStyle/>
          <a:p>
            <a:pPr algn="ctr"/>
            <a:r>
              <a:rPr lang="en-US" b="1" dirty="0" smtClean="0"/>
              <a:t>Charter School Office Resources</a:t>
            </a:r>
            <a:endParaRPr lang="en-US" b="1" dirty="0"/>
          </a:p>
        </p:txBody>
      </p:sp>
      <p:sp>
        <p:nvSpPr>
          <p:cNvPr id="3" name="Content Placeholder 2"/>
          <p:cNvSpPr>
            <a:spLocks noGrp="1"/>
          </p:cNvSpPr>
          <p:nvPr>
            <p:ph idx="1"/>
          </p:nvPr>
        </p:nvSpPr>
        <p:spPr/>
        <p:txBody>
          <a:bodyPr>
            <a:normAutofit fontScale="85000" lnSpcReduction="20000"/>
          </a:bodyPr>
          <a:lstStyle/>
          <a:p>
            <a:r>
              <a:rPr lang="en-US" b="1" dirty="0" smtClean="0"/>
              <a:t>NYSED Charter School Office Website</a:t>
            </a:r>
          </a:p>
          <a:p>
            <a:pPr marL="347663" indent="0">
              <a:buNone/>
            </a:pPr>
            <a:r>
              <a:rPr lang="en-US" sz="2000" dirty="0" smtClean="0">
                <a:hlinkClick r:id="rId3"/>
              </a:rPr>
              <a:t>http://www.p12.nysed.gov/psc/</a:t>
            </a:r>
            <a:endParaRPr lang="en-US" sz="2000" dirty="0" smtClean="0"/>
          </a:p>
          <a:p>
            <a:pPr marL="68580" indent="0">
              <a:buNone/>
            </a:pPr>
            <a:endParaRPr lang="en-US" dirty="0"/>
          </a:p>
          <a:p>
            <a:r>
              <a:rPr lang="en-US" b="1" dirty="0" smtClean="0"/>
              <a:t>NYSED Charter School Office Contact Info</a:t>
            </a:r>
          </a:p>
          <a:p>
            <a:pPr marL="347663" indent="0">
              <a:buNone/>
            </a:pPr>
            <a:r>
              <a:rPr lang="en-US" sz="2200" dirty="0" smtClean="0"/>
              <a:t>(</a:t>
            </a:r>
            <a:r>
              <a:rPr lang="en-US" sz="2000" dirty="0" smtClean="0"/>
              <a:t>518) 474-1762</a:t>
            </a:r>
          </a:p>
          <a:p>
            <a:pPr marL="347663" indent="0">
              <a:buNone/>
            </a:pPr>
            <a:r>
              <a:rPr lang="en-US" sz="2000" dirty="0" smtClean="0">
                <a:hlinkClick r:id="rId4"/>
              </a:rPr>
              <a:t>CharterSchools@NYSED.gov</a:t>
            </a:r>
            <a:endParaRPr lang="en-US" sz="2000" dirty="0" smtClean="0"/>
          </a:p>
          <a:p>
            <a:pPr marL="347663" indent="0">
              <a:buNone/>
            </a:pPr>
            <a:endParaRPr lang="en-US" sz="2000" dirty="0" smtClean="0"/>
          </a:p>
          <a:p>
            <a:pPr marL="347663" indent="0">
              <a:buNone/>
            </a:pPr>
            <a:r>
              <a:rPr lang="en-US" sz="2000" dirty="0" smtClean="0"/>
              <a:t>David Frank – Executive Director</a:t>
            </a:r>
          </a:p>
          <a:p>
            <a:pPr marL="347663" indent="0">
              <a:buNone/>
            </a:pPr>
            <a:r>
              <a:rPr lang="en-US" sz="2000" dirty="0" smtClean="0"/>
              <a:t>Susan Megna  - Performance Oversight Coordinator</a:t>
            </a:r>
          </a:p>
          <a:p>
            <a:pPr marL="347663" indent="0">
              <a:buNone/>
            </a:pPr>
            <a:r>
              <a:rPr lang="en-US" sz="2000" dirty="0" smtClean="0"/>
              <a:t>Vickie Smith – New Schools Coordinator</a:t>
            </a:r>
          </a:p>
          <a:p>
            <a:pPr marL="347663" indent="0">
              <a:buNone/>
            </a:pPr>
            <a:r>
              <a:rPr lang="en-US" sz="2000" dirty="0" smtClean="0"/>
              <a:t>Susan DuFour – Fiscal Oversight Coordinator</a:t>
            </a:r>
            <a:endParaRPr lang="en-US" sz="2000" dirty="0"/>
          </a:p>
          <a:p>
            <a:pPr marL="347663" indent="0">
              <a:buNone/>
            </a:pPr>
            <a:r>
              <a:rPr lang="en-US" sz="2000" dirty="0" smtClean="0"/>
              <a:t>Karonne Jarrett Watson, Esq.  - Counsel</a:t>
            </a:r>
            <a:endParaRPr lang="en-US" sz="2000" dirty="0"/>
          </a:p>
        </p:txBody>
      </p:sp>
    </p:spTree>
    <p:extLst>
      <p:ext uri="{BB962C8B-B14F-4D97-AF65-F5344CB8AC3E}">
        <p14:creationId xmlns:p14="http://schemas.microsoft.com/office/powerpoint/2010/main" val="3619025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0"/>
            <a:ext cx="7024744" cy="1143000"/>
          </a:xfrm>
        </p:spPr>
        <p:txBody>
          <a:bodyPr>
            <a:normAutofit/>
          </a:bodyPr>
          <a:lstStyle/>
          <a:p>
            <a:r>
              <a:rPr lang="en-US" sz="4000" b="1" dirty="0" smtClean="0"/>
              <a:t>Charter School Background</a:t>
            </a:r>
            <a:endParaRPr lang="en-US" sz="4000" b="1" dirty="0"/>
          </a:p>
        </p:txBody>
      </p:sp>
      <p:sp>
        <p:nvSpPr>
          <p:cNvPr id="3" name="Content Placeholder 2"/>
          <p:cNvSpPr>
            <a:spLocks noGrp="1"/>
          </p:cNvSpPr>
          <p:nvPr>
            <p:ph idx="1"/>
          </p:nvPr>
        </p:nvSpPr>
        <p:spPr/>
        <p:txBody>
          <a:bodyPr>
            <a:normAutofit lnSpcReduction="10000"/>
          </a:bodyPr>
          <a:lstStyle/>
          <a:p>
            <a:pPr lvl="0"/>
            <a:r>
              <a:rPr lang="en-US" sz="1600" b="1" dirty="0"/>
              <a:t>What is a charter </a:t>
            </a:r>
            <a:r>
              <a:rPr lang="en-US" sz="1600" b="1" dirty="0" smtClean="0"/>
              <a:t>school?</a:t>
            </a:r>
            <a:r>
              <a:rPr lang="en-US" sz="1600" dirty="0"/>
              <a:t> </a:t>
            </a:r>
            <a:endParaRPr lang="en-US" sz="1600" dirty="0" smtClean="0"/>
          </a:p>
          <a:p>
            <a:pPr marL="347663" lvl="0" indent="0" algn="just" defTabSz="346075">
              <a:buNone/>
            </a:pPr>
            <a:r>
              <a:rPr lang="en-US" sz="1600" dirty="0" smtClean="0"/>
              <a:t>Charter </a:t>
            </a:r>
            <a:r>
              <a:rPr lang="en-US" sz="1600" dirty="0"/>
              <a:t>Schools are independent and autonomous public schools established under Article 56 of the Education </a:t>
            </a:r>
            <a:r>
              <a:rPr lang="en-US" sz="1600" dirty="0" smtClean="0"/>
              <a:t>Law.</a:t>
            </a:r>
          </a:p>
          <a:p>
            <a:pPr marL="347663" lvl="0" indent="0" algn="just" defTabSz="346075">
              <a:buNone/>
            </a:pPr>
            <a:endParaRPr lang="en-US" sz="1600" dirty="0"/>
          </a:p>
          <a:p>
            <a:pPr lvl="0"/>
            <a:r>
              <a:rPr lang="en-US" sz="1600" b="1" dirty="0"/>
              <a:t>Who oversees charter </a:t>
            </a:r>
            <a:r>
              <a:rPr lang="en-US" sz="1600" b="1" dirty="0" smtClean="0"/>
              <a:t>schools?  </a:t>
            </a:r>
          </a:p>
          <a:p>
            <a:pPr marL="341313" lvl="0" indent="0" algn="just">
              <a:buNone/>
            </a:pPr>
            <a:r>
              <a:rPr lang="en-US" sz="1600" dirty="0" smtClean="0"/>
              <a:t>The </a:t>
            </a:r>
            <a:r>
              <a:rPr lang="en-US" sz="1600" dirty="0"/>
              <a:t>charter entity (“authorizer”) that approved the charter school provides </a:t>
            </a:r>
            <a:r>
              <a:rPr lang="en-US" sz="1600" dirty="0" smtClean="0"/>
              <a:t>primary oversight </a:t>
            </a:r>
            <a:r>
              <a:rPr lang="en-US" sz="1600" dirty="0"/>
              <a:t>throughout the term of the charter. </a:t>
            </a:r>
            <a:r>
              <a:rPr lang="en-US" sz="1600" dirty="0" smtClean="0"/>
              <a:t> However, the Board </a:t>
            </a:r>
            <a:r>
              <a:rPr lang="en-US" sz="1600" dirty="0"/>
              <a:t>of </a:t>
            </a:r>
            <a:r>
              <a:rPr lang="en-US" sz="1600" dirty="0" smtClean="0"/>
              <a:t>Regents also has oversight authority over every charter school. See Education Law §2853(2).</a:t>
            </a:r>
          </a:p>
          <a:p>
            <a:pPr marL="341313" lvl="0" indent="0">
              <a:buNone/>
            </a:pPr>
            <a:endParaRPr lang="en-US" sz="1600" u="sng" dirty="0" smtClean="0"/>
          </a:p>
          <a:p>
            <a:pPr lvl="0" algn="just"/>
            <a:r>
              <a:rPr lang="en-US" sz="1600" dirty="0" smtClean="0"/>
              <a:t>The Board of Regents, SUNY Trustees, the NYC Department of Education, and the Buffalo Board of Education are all charter authorizers in NYS.</a:t>
            </a:r>
            <a:endParaRPr lang="en-US" sz="1600" dirty="0"/>
          </a:p>
        </p:txBody>
      </p:sp>
    </p:spTree>
    <p:extLst>
      <p:ext uri="{BB962C8B-B14F-4D97-AF65-F5344CB8AC3E}">
        <p14:creationId xmlns:p14="http://schemas.microsoft.com/office/powerpoint/2010/main" val="17048757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90600"/>
            <a:ext cx="7024744" cy="722864"/>
          </a:xfrm>
        </p:spPr>
        <p:txBody>
          <a:bodyPr/>
          <a:lstStyle/>
          <a:p>
            <a:pPr algn="ctr"/>
            <a:r>
              <a:rPr lang="en-US" b="1" dirty="0" smtClean="0"/>
              <a:t>Questions?</a:t>
            </a:r>
            <a:endParaRPr lang="en-US" b="1"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59944" y="3006725"/>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7765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024744" cy="722864"/>
          </a:xfrm>
        </p:spPr>
        <p:txBody>
          <a:bodyPr>
            <a:normAutofit/>
          </a:bodyPr>
          <a:lstStyle/>
          <a:p>
            <a:pPr algn="ctr"/>
            <a:r>
              <a:rPr lang="en-US" sz="3000" b="1" dirty="0" smtClean="0"/>
              <a:t>How Many Charter Schools Exist?</a:t>
            </a:r>
            <a:endParaRPr lang="en-US" sz="3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21699843"/>
              </p:ext>
            </p:extLst>
          </p:nvPr>
        </p:nvGraphicFramePr>
        <p:xfrm>
          <a:off x="838200" y="1828800"/>
          <a:ext cx="7467600" cy="3505202"/>
        </p:xfrm>
        <a:graphic>
          <a:graphicData uri="http://schemas.openxmlformats.org/drawingml/2006/table">
            <a:tbl>
              <a:tblPr firstRow="1" firstCol="1" lastRow="1" lastCol="1" bandRow="1" bandCol="1">
                <a:tableStyleId>{5C22544A-7EE6-4342-B048-85BDC9FD1C3A}</a:tableStyleId>
              </a:tblPr>
              <a:tblGrid>
                <a:gridCol w="2133282"/>
                <a:gridCol w="1341366"/>
                <a:gridCol w="1463712"/>
                <a:gridCol w="1398090"/>
                <a:gridCol w="1131150"/>
              </a:tblGrid>
              <a:tr h="1633370">
                <a:tc>
                  <a:txBody>
                    <a:bodyPr/>
                    <a:lstStyle/>
                    <a:p>
                      <a:pPr marL="0" marR="0">
                        <a:lnSpc>
                          <a:spcPts val="1000"/>
                        </a:lnSpc>
                        <a:spcBef>
                          <a:spcPts val="100"/>
                        </a:spcBef>
                        <a:spcAft>
                          <a:spcPts val="0"/>
                        </a:spcAft>
                      </a:pPr>
                      <a:r>
                        <a:rPr lang="en-US" sz="900" dirty="0">
                          <a:effectLst/>
                        </a:rPr>
                        <a:t> </a:t>
                      </a:r>
                      <a:endParaRPr lang="en-US" sz="1100" dirty="0">
                        <a:effectLst/>
                      </a:endParaRPr>
                    </a:p>
                    <a:p>
                      <a:pPr marL="60325" marR="0">
                        <a:spcBef>
                          <a:spcPts val="0"/>
                        </a:spcBef>
                        <a:spcAft>
                          <a:spcPts val="0"/>
                        </a:spcAft>
                      </a:pPr>
                      <a:r>
                        <a:rPr lang="en-US" sz="900" dirty="0">
                          <a:effectLst/>
                        </a:rPr>
                        <a:t>Cha</a:t>
                      </a:r>
                      <a:r>
                        <a:rPr lang="en-US" sz="900" spc="-5" dirty="0">
                          <a:effectLst/>
                        </a:rPr>
                        <a:t>r</a:t>
                      </a:r>
                      <a:r>
                        <a:rPr lang="en-US" sz="900" dirty="0">
                          <a:effectLst/>
                        </a:rPr>
                        <a:t>ter</a:t>
                      </a:r>
                      <a:r>
                        <a:rPr lang="en-US" sz="900" spc="85" dirty="0">
                          <a:effectLst/>
                        </a:rPr>
                        <a:t> </a:t>
                      </a:r>
                      <a:r>
                        <a:rPr lang="en-US" sz="900" spc="-15" dirty="0">
                          <a:effectLst/>
                        </a:rPr>
                        <a:t>A</a:t>
                      </a:r>
                      <a:r>
                        <a:rPr lang="en-US" sz="900" dirty="0">
                          <a:effectLst/>
                        </a:rPr>
                        <a:t>utho</a:t>
                      </a:r>
                      <a:r>
                        <a:rPr lang="en-US" sz="900" spc="-5" dirty="0">
                          <a:effectLst/>
                        </a:rPr>
                        <a:t>r</a:t>
                      </a:r>
                      <a:r>
                        <a:rPr lang="en-US" sz="900" dirty="0">
                          <a:effectLst/>
                        </a:rPr>
                        <a:t>izer</a:t>
                      </a:r>
                      <a:endParaRPr lang="en-US" sz="1100" dirty="0">
                        <a:effectLst/>
                        <a:latin typeface="Calibri"/>
                        <a:ea typeface="Calibri"/>
                        <a:cs typeface="Times New Roman"/>
                      </a:endParaRPr>
                    </a:p>
                  </a:txBody>
                  <a:tcPr marL="0" marR="0" marT="0" marB="0"/>
                </a:tc>
                <a:tc>
                  <a:txBody>
                    <a:bodyPr/>
                    <a:lstStyle/>
                    <a:p>
                      <a:pPr marL="41910" marR="39370" indent="1905" algn="ctr">
                        <a:lnSpc>
                          <a:spcPct val="115000"/>
                        </a:lnSpc>
                        <a:spcBef>
                          <a:spcPts val="5"/>
                        </a:spcBef>
                        <a:spcAft>
                          <a:spcPts val="0"/>
                        </a:spcAft>
                      </a:pPr>
                      <a:r>
                        <a:rPr lang="en-US" sz="900" dirty="0">
                          <a:effectLst/>
                        </a:rPr>
                        <a:t>Cha</a:t>
                      </a:r>
                      <a:r>
                        <a:rPr lang="en-US" sz="900" spc="-5" dirty="0">
                          <a:effectLst/>
                        </a:rPr>
                        <a:t>r</a:t>
                      </a:r>
                      <a:r>
                        <a:rPr lang="en-US" sz="900" dirty="0">
                          <a:effectLst/>
                        </a:rPr>
                        <a:t>te</a:t>
                      </a:r>
                      <a:r>
                        <a:rPr lang="en-US" sz="900" spc="-5" dirty="0">
                          <a:effectLst/>
                        </a:rPr>
                        <a:t>r</a:t>
                      </a:r>
                      <a:r>
                        <a:rPr lang="en-US" sz="900" dirty="0">
                          <a:effectLst/>
                        </a:rPr>
                        <a:t>s Open</a:t>
                      </a:r>
                      <a:r>
                        <a:rPr lang="en-US" sz="900" spc="60" dirty="0">
                          <a:effectLst/>
                        </a:rPr>
                        <a:t> </a:t>
                      </a:r>
                      <a:r>
                        <a:rPr lang="en-US" sz="900" spc="20" dirty="0">
                          <a:effectLst/>
                        </a:rPr>
                        <a:t>w</a:t>
                      </a:r>
                      <a:r>
                        <a:rPr lang="en-US" sz="900" dirty="0">
                          <a:effectLst/>
                        </a:rPr>
                        <a:t>ith students</a:t>
                      </a:r>
                      <a:r>
                        <a:rPr lang="en-US" sz="900" spc="55" dirty="0">
                          <a:effectLst/>
                        </a:rPr>
                        <a:t> </a:t>
                      </a:r>
                      <a:r>
                        <a:rPr lang="en-US" sz="900" dirty="0">
                          <a:effectLst/>
                        </a:rPr>
                        <a:t>in 2</a:t>
                      </a:r>
                      <a:r>
                        <a:rPr lang="en-US" sz="900" spc="-5" dirty="0">
                          <a:effectLst/>
                        </a:rPr>
                        <a:t>0</a:t>
                      </a:r>
                      <a:r>
                        <a:rPr lang="en-US" sz="900" dirty="0">
                          <a:effectLst/>
                        </a:rPr>
                        <a:t>1</a:t>
                      </a:r>
                      <a:r>
                        <a:rPr lang="en-US" sz="900" spc="-5" dirty="0">
                          <a:effectLst/>
                        </a:rPr>
                        <a:t>5</a:t>
                      </a:r>
                      <a:r>
                        <a:rPr lang="en-US" sz="900" dirty="0">
                          <a:effectLst/>
                        </a:rPr>
                        <a:t>-16</a:t>
                      </a:r>
                      <a:endParaRPr lang="en-US" sz="1100" dirty="0">
                        <a:effectLst/>
                        <a:latin typeface="Calibri"/>
                        <a:ea typeface="Calibri"/>
                        <a:cs typeface="Times New Roman"/>
                      </a:endParaRPr>
                    </a:p>
                  </a:txBody>
                  <a:tcPr marL="0" marR="0" marT="0" marB="0"/>
                </a:tc>
                <a:tc>
                  <a:txBody>
                    <a:bodyPr/>
                    <a:lstStyle/>
                    <a:p>
                      <a:pPr marL="26670" marR="24130" indent="81915" algn="ctr">
                        <a:lnSpc>
                          <a:spcPct val="115000"/>
                        </a:lnSpc>
                        <a:spcBef>
                          <a:spcPts val="5"/>
                        </a:spcBef>
                        <a:spcAft>
                          <a:spcPts val="0"/>
                        </a:spcAft>
                      </a:pPr>
                      <a:r>
                        <a:rPr lang="en-US" sz="900" dirty="0">
                          <a:effectLst/>
                        </a:rPr>
                        <a:t>Cha</a:t>
                      </a:r>
                      <a:r>
                        <a:rPr lang="en-US" sz="900" spc="-5" dirty="0">
                          <a:effectLst/>
                        </a:rPr>
                        <a:t>r</a:t>
                      </a:r>
                      <a:r>
                        <a:rPr lang="en-US" sz="900" dirty="0">
                          <a:effectLst/>
                        </a:rPr>
                        <a:t>te</a:t>
                      </a:r>
                      <a:r>
                        <a:rPr lang="en-US" sz="900" spc="-5" dirty="0">
                          <a:effectLst/>
                        </a:rPr>
                        <a:t>r</a:t>
                      </a:r>
                      <a:r>
                        <a:rPr lang="en-US" sz="900" dirty="0">
                          <a:effectLst/>
                        </a:rPr>
                        <a:t>s </a:t>
                      </a:r>
                      <a:r>
                        <a:rPr lang="en-US" sz="900" spc="-5" dirty="0">
                          <a:effectLst/>
                        </a:rPr>
                        <a:t>S</a:t>
                      </a:r>
                      <a:r>
                        <a:rPr lang="en-US" sz="900" dirty="0">
                          <a:effectLst/>
                        </a:rPr>
                        <a:t>chedul</a:t>
                      </a:r>
                      <a:r>
                        <a:rPr lang="en-US" sz="900" spc="-5" dirty="0">
                          <a:effectLst/>
                        </a:rPr>
                        <a:t>e</a:t>
                      </a:r>
                      <a:r>
                        <a:rPr lang="en-US" sz="900" dirty="0">
                          <a:effectLst/>
                        </a:rPr>
                        <a:t>d</a:t>
                      </a:r>
                      <a:r>
                        <a:rPr lang="en-US" sz="900" spc="70" dirty="0">
                          <a:effectLst/>
                        </a:rPr>
                        <a:t> </a:t>
                      </a:r>
                      <a:r>
                        <a:rPr lang="en-US" sz="900" dirty="0">
                          <a:effectLst/>
                        </a:rPr>
                        <a:t>to open</a:t>
                      </a:r>
                      <a:r>
                        <a:rPr lang="en-US" sz="900" spc="35" dirty="0">
                          <a:effectLst/>
                        </a:rPr>
                        <a:t> </a:t>
                      </a:r>
                      <a:r>
                        <a:rPr lang="en-US" sz="900" dirty="0">
                          <a:effectLst/>
                        </a:rPr>
                        <a:t>in</a:t>
                      </a:r>
                      <a:r>
                        <a:rPr lang="en-US" sz="900" spc="35" dirty="0">
                          <a:effectLst/>
                        </a:rPr>
                        <a:t> </a:t>
                      </a:r>
                      <a:r>
                        <a:rPr lang="en-US" sz="900" spc="-5" dirty="0">
                          <a:effectLst/>
                        </a:rPr>
                        <a:t>2</a:t>
                      </a:r>
                      <a:r>
                        <a:rPr lang="en-US" sz="900" dirty="0">
                          <a:effectLst/>
                        </a:rPr>
                        <a:t>0</a:t>
                      </a:r>
                      <a:r>
                        <a:rPr lang="en-US" sz="900" spc="-5" dirty="0">
                          <a:effectLst/>
                        </a:rPr>
                        <a:t>1</a:t>
                      </a:r>
                      <a:r>
                        <a:rPr lang="en-US" sz="900" dirty="0">
                          <a:effectLst/>
                        </a:rPr>
                        <a:t>6- 17 or later</a:t>
                      </a:r>
                      <a:endParaRPr lang="en-US" sz="1100" dirty="0">
                        <a:effectLst/>
                        <a:latin typeface="Calibri"/>
                        <a:ea typeface="Calibri"/>
                        <a:cs typeface="Times New Roman"/>
                      </a:endParaRPr>
                    </a:p>
                  </a:txBody>
                  <a:tcPr marL="0" marR="0" marT="0" marB="0"/>
                </a:tc>
                <a:tc>
                  <a:txBody>
                    <a:bodyPr/>
                    <a:lstStyle/>
                    <a:p>
                      <a:pPr marL="80010" marR="82550" indent="635" algn="ctr">
                        <a:lnSpc>
                          <a:spcPct val="115000"/>
                        </a:lnSpc>
                        <a:spcBef>
                          <a:spcPts val="365"/>
                        </a:spcBef>
                        <a:spcAft>
                          <a:spcPts val="0"/>
                        </a:spcAft>
                      </a:pPr>
                      <a:r>
                        <a:rPr lang="en-US" sz="900" dirty="0">
                          <a:effectLst/>
                        </a:rPr>
                        <a:t>Cha</a:t>
                      </a:r>
                      <a:r>
                        <a:rPr lang="en-US" sz="900" spc="-5" dirty="0">
                          <a:effectLst/>
                        </a:rPr>
                        <a:t>r</a:t>
                      </a:r>
                      <a:r>
                        <a:rPr lang="en-US" sz="900" dirty="0">
                          <a:effectLst/>
                        </a:rPr>
                        <a:t>te</a:t>
                      </a:r>
                      <a:r>
                        <a:rPr lang="en-US" sz="900" spc="-5" dirty="0">
                          <a:effectLst/>
                        </a:rPr>
                        <a:t>r</a:t>
                      </a:r>
                      <a:r>
                        <a:rPr lang="en-US" sz="900" dirty="0">
                          <a:effectLst/>
                        </a:rPr>
                        <a:t>s Clos</a:t>
                      </a:r>
                      <a:r>
                        <a:rPr lang="en-US" sz="900" spc="-5" dirty="0">
                          <a:effectLst/>
                        </a:rPr>
                        <a:t>e</a:t>
                      </a:r>
                      <a:r>
                        <a:rPr lang="en-US" sz="900" dirty="0">
                          <a:effectLst/>
                        </a:rPr>
                        <a:t>d</a:t>
                      </a:r>
                      <a:r>
                        <a:rPr lang="en-US" sz="900" spc="50" dirty="0">
                          <a:effectLst/>
                        </a:rPr>
                        <a:t> </a:t>
                      </a:r>
                      <a:r>
                        <a:rPr lang="en-US" sz="900" dirty="0">
                          <a:effectLst/>
                        </a:rPr>
                        <a:t>to Date</a:t>
                      </a:r>
                      <a:r>
                        <a:rPr lang="en-US" sz="900" spc="25" dirty="0">
                          <a:effectLst/>
                        </a:rPr>
                        <a:t> </a:t>
                      </a:r>
                      <a:r>
                        <a:rPr lang="en-US" sz="900" dirty="0">
                          <a:effectLst/>
                        </a:rPr>
                        <a:t>*</a:t>
                      </a:r>
                      <a:endParaRPr lang="en-US" sz="1100" dirty="0">
                        <a:effectLst/>
                        <a:latin typeface="Calibri"/>
                        <a:ea typeface="Calibri"/>
                        <a:cs typeface="Times New Roman"/>
                      </a:endParaRPr>
                    </a:p>
                  </a:txBody>
                  <a:tcPr marL="0" marR="0" marT="0" marB="0"/>
                </a:tc>
                <a:tc>
                  <a:txBody>
                    <a:bodyPr/>
                    <a:lstStyle/>
                    <a:p>
                      <a:pPr marL="29845" marR="23495" indent="1270" algn="ctr">
                        <a:lnSpc>
                          <a:spcPct val="115000"/>
                        </a:lnSpc>
                        <a:spcBef>
                          <a:spcPts val="5"/>
                        </a:spcBef>
                        <a:spcAft>
                          <a:spcPts val="0"/>
                        </a:spcAft>
                      </a:pPr>
                      <a:r>
                        <a:rPr lang="en-US" sz="900" spc="5" dirty="0">
                          <a:effectLst/>
                        </a:rPr>
                        <a:t>T</a:t>
                      </a:r>
                      <a:r>
                        <a:rPr lang="en-US" sz="900" dirty="0">
                          <a:effectLst/>
                        </a:rPr>
                        <a:t>otal Cha</a:t>
                      </a:r>
                      <a:r>
                        <a:rPr lang="en-US" sz="900" spc="-5" dirty="0">
                          <a:effectLst/>
                        </a:rPr>
                        <a:t>r</a:t>
                      </a:r>
                      <a:r>
                        <a:rPr lang="en-US" sz="900" dirty="0">
                          <a:effectLst/>
                        </a:rPr>
                        <a:t>te</a:t>
                      </a:r>
                      <a:r>
                        <a:rPr lang="en-US" sz="900" spc="-5" dirty="0">
                          <a:effectLst/>
                        </a:rPr>
                        <a:t>r</a:t>
                      </a:r>
                      <a:r>
                        <a:rPr lang="en-US" sz="900" dirty="0">
                          <a:effectLst/>
                        </a:rPr>
                        <a:t>s </a:t>
                      </a:r>
                      <a:r>
                        <a:rPr lang="en-US" sz="900" spc="-15" dirty="0">
                          <a:effectLst/>
                        </a:rPr>
                        <a:t>A</a:t>
                      </a:r>
                      <a:r>
                        <a:rPr lang="en-US" sz="900" dirty="0">
                          <a:effectLst/>
                        </a:rPr>
                        <a:t>pp</a:t>
                      </a:r>
                      <a:r>
                        <a:rPr lang="en-US" sz="900" spc="-5" dirty="0">
                          <a:effectLst/>
                        </a:rPr>
                        <a:t>r</a:t>
                      </a:r>
                      <a:r>
                        <a:rPr lang="en-US" sz="900" dirty="0">
                          <a:effectLst/>
                        </a:rPr>
                        <a:t>o</a:t>
                      </a:r>
                      <a:r>
                        <a:rPr lang="en-US" sz="900" spc="-15" dirty="0">
                          <a:effectLst/>
                        </a:rPr>
                        <a:t>v</a:t>
                      </a:r>
                      <a:r>
                        <a:rPr lang="en-US" sz="900" dirty="0">
                          <a:effectLst/>
                        </a:rPr>
                        <a:t>ed </a:t>
                      </a:r>
                      <a:r>
                        <a:rPr lang="en-US" sz="900" spc="5" dirty="0">
                          <a:effectLst/>
                        </a:rPr>
                        <a:t>T</a:t>
                      </a:r>
                      <a:r>
                        <a:rPr lang="en-US" sz="900" dirty="0">
                          <a:effectLst/>
                        </a:rPr>
                        <a:t>o</a:t>
                      </a:r>
                      <a:r>
                        <a:rPr lang="en-US" sz="900" spc="30" dirty="0">
                          <a:effectLst/>
                        </a:rPr>
                        <a:t> </a:t>
                      </a:r>
                      <a:r>
                        <a:rPr lang="en-US" sz="900" dirty="0">
                          <a:effectLst/>
                        </a:rPr>
                        <a:t>Date</a:t>
                      </a:r>
                      <a:r>
                        <a:rPr lang="en-US" sz="900" spc="25" dirty="0">
                          <a:effectLst/>
                        </a:rPr>
                        <a:t> </a:t>
                      </a:r>
                      <a:r>
                        <a:rPr lang="en-US" sz="900" spc="-5" dirty="0">
                          <a:effectLst/>
                        </a:rPr>
                        <a:t>*</a:t>
                      </a:r>
                      <a:r>
                        <a:rPr lang="en-US" sz="900" dirty="0">
                          <a:effectLst/>
                        </a:rPr>
                        <a:t>*</a:t>
                      </a:r>
                      <a:endParaRPr lang="en-US" sz="1100" dirty="0">
                        <a:effectLst/>
                        <a:latin typeface="Calibri"/>
                        <a:ea typeface="Calibri"/>
                        <a:cs typeface="Times New Roman"/>
                      </a:endParaRPr>
                    </a:p>
                  </a:txBody>
                  <a:tcPr marL="0" marR="0" marT="0" marB="0"/>
                </a:tc>
              </a:tr>
              <a:tr h="372496">
                <a:tc>
                  <a:txBody>
                    <a:bodyPr/>
                    <a:lstStyle/>
                    <a:p>
                      <a:pPr marL="8255" marR="0">
                        <a:spcBef>
                          <a:spcPts val="80"/>
                        </a:spcBef>
                        <a:spcAft>
                          <a:spcPts val="0"/>
                        </a:spcAft>
                      </a:pPr>
                      <a:r>
                        <a:rPr lang="en-US" sz="900" dirty="0">
                          <a:effectLst/>
                        </a:rPr>
                        <a:t>Boa</a:t>
                      </a:r>
                      <a:r>
                        <a:rPr lang="en-US" sz="900" spc="-5" dirty="0">
                          <a:effectLst/>
                        </a:rPr>
                        <a:t>r</a:t>
                      </a:r>
                      <a:r>
                        <a:rPr lang="en-US" sz="900" dirty="0">
                          <a:effectLst/>
                        </a:rPr>
                        <a:t>d</a:t>
                      </a:r>
                      <a:r>
                        <a:rPr lang="en-US" sz="900" spc="45" dirty="0">
                          <a:effectLst/>
                        </a:rPr>
                        <a:t> </a:t>
                      </a:r>
                      <a:r>
                        <a:rPr lang="en-US" sz="900" dirty="0">
                          <a:effectLst/>
                        </a:rPr>
                        <a:t>of</a:t>
                      </a:r>
                      <a:r>
                        <a:rPr lang="en-US" sz="900" spc="50" dirty="0">
                          <a:effectLst/>
                        </a:rPr>
                        <a:t> </a:t>
                      </a:r>
                      <a:r>
                        <a:rPr lang="en-US" sz="900" dirty="0">
                          <a:effectLst/>
                        </a:rPr>
                        <a:t>Regents</a:t>
                      </a:r>
                      <a:endParaRPr lang="en-US" sz="1100" dirty="0">
                        <a:effectLst/>
                        <a:latin typeface="Calibri"/>
                        <a:ea typeface="Calibri"/>
                        <a:cs typeface="Times New Roman"/>
                      </a:endParaRPr>
                    </a:p>
                  </a:txBody>
                  <a:tcPr marL="0" marR="0" marT="0" marB="0"/>
                </a:tc>
                <a:tc>
                  <a:txBody>
                    <a:bodyPr/>
                    <a:lstStyle/>
                    <a:p>
                      <a:pPr marL="185420" marR="172720" algn="ctr">
                        <a:spcBef>
                          <a:spcPts val="45"/>
                        </a:spcBef>
                        <a:spcAft>
                          <a:spcPts val="0"/>
                        </a:spcAft>
                      </a:pPr>
                      <a:r>
                        <a:rPr lang="en-US" sz="900" dirty="0">
                          <a:effectLst/>
                        </a:rPr>
                        <a:t>67</a:t>
                      </a:r>
                      <a:endParaRPr lang="en-US" sz="1100" dirty="0">
                        <a:effectLst/>
                        <a:latin typeface="Calibri"/>
                        <a:ea typeface="Calibri"/>
                        <a:cs typeface="Times New Roman"/>
                      </a:endParaRPr>
                    </a:p>
                  </a:txBody>
                  <a:tcPr marL="0" marR="0" marT="0" marB="0"/>
                </a:tc>
                <a:tc>
                  <a:txBody>
                    <a:bodyPr/>
                    <a:lstStyle/>
                    <a:p>
                      <a:pPr marL="229235" marR="217170" algn="ctr">
                        <a:spcBef>
                          <a:spcPts val="45"/>
                        </a:spcBef>
                        <a:spcAft>
                          <a:spcPts val="0"/>
                        </a:spcAft>
                      </a:pPr>
                      <a:r>
                        <a:rPr lang="en-US" sz="900" dirty="0">
                          <a:effectLst/>
                        </a:rPr>
                        <a:t>7</a:t>
                      </a:r>
                      <a:endParaRPr lang="en-US" sz="1100" dirty="0">
                        <a:effectLst/>
                        <a:latin typeface="Calibri"/>
                        <a:ea typeface="Calibri"/>
                        <a:cs typeface="Times New Roman"/>
                      </a:endParaRPr>
                    </a:p>
                  </a:txBody>
                  <a:tcPr marL="0" marR="0" marT="0" marB="0"/>
                </a:tc>
                <a:tc>
                  <a:txBody>
                    <a:bodyPr/>
                    <a:lstStyle/>
                    <a:p>
                      <a:pPr marL="217170" marR="206375" algn="ctr">
                        <a:spcBef>
                          <a:spcPts val="45"/>
                        </a:spcBef>
                        <a:spcAft>
                          <a:spcPts val="0"/>
                        </a:spcAft>
                      </a:pPr>
                      <a:r>
                        <a:rPr lang="en-US" sz="900" dirty="0">
                          <a:effectLst/>
                        </a:rPr>
                        <a:t>7</a:t>
                      </a:r>
                      <a:endParaRPr lang="en-US" sz="1100" dirty="0">
                        <a:effectLst/>
                        <a:latin typeface="Calibri"/>
                        <a:ea typeface="Calibri"/>
                        <a:cs typeface="Times New Roman"/>
                      </a:endParaRPr>
                    </a:p>
                  </a:txBody>
                  <a:tcPr marL="0" marR="0" marT="0" marB="0"/>
                </a:tc>
                <a:tc>
                  <a:txBody>
                    <a:bodyPr/>
                    <a:lstStyle/>
                    <a:p>
                      <a:pPr marL="146685" marR="132715" algn="ctr">
                        <a:spcBef>
                          <a:spcPts val="45"/>
                        </a:spcBef>
                        <a:spcAft>
                          <a:spcPts val="0"/>
                        </a:spcAft>
                      </a:pPr>
                      <a:r>
                        <a:rPr lang="en-US" sz="900" dirty="0" smtClean="0">
                          <a:effectLst/>
                        </a:rPr>
                        <a:t>84</a:t>
                      </a:r>
                      <a:endParaRPr lang="en-US" sz="1100" dirty="0">
                        <a:effectLst/>
                        <a:latin typeface="Calibri"/>
                        <a:ea typeface="Calibri"/>
                        <a:cs typeface="Times New Roman"/>
                      </a:endParaRPr>
                    </a:p>
                  </a:txBody>
                  <a:tcPr marL="0" marR="0" marT="0" marB="0"/>
                </a:tc>
              </a:tr>
              <a:tr h="370938">
                <a:tc>
                  <a:txBody>
                    <a:bodyPr/>
                    <a:lstStyle/>
                    <a:p>
                      <a:pPr marL="8255" marR="0">
                        <a:spcBef>
                          <a:spcPts val="100"/>
                        </a:spcBef>
                        <a:spcAft>
                          <a:spcPts val="0"/>
                        </a:spcAft>
                      </a:pPr>
                      <a:r>
                        <a:rPr lang="en-US" sz="900" spc="-5" dirty="0">
                          <a:effectLst/>
                        </a:rPr>
                        <a:t>S</a:t>
                      </a:r>
                      <a:r>
                        <a:rPr lang="en-US" sz="900" spc="-15" dirty="0">
                          <a:effectLst/>
                        </a:rPr>
                        <a:t>UN</a:t>
                      </a:r>
                      <a:r>
                        <a:rPr lang="en-US" sz="900" dirty="0">
                          <a:effectLst/>
                        </a:rPr>
                        <a:t>Y</a:t>
                      </a:r>
                      <a:endParaRPr lang="en-US" sz="1100" dirty="0">
                        <a:effectLst/>
                        <a:latin typeface="Calibri"/>
                        <a:ea typeface="Calibri"/>
                        <a:cs typeface="Times New Roman"/>
                      </a:endParaRPr>
                    </a:p>
                  </a:txBody>
                  <a:tcPr marL="0" marR="0" marT="0" marB="0"/>
                </a:tc>
                <a:tc>
                  <a:txBody>
                    <a:bodyPr/>
                    <a:lstStyle/>
                    <a:p>
                      <a:pPr marL="162560" marR="151130" algn="ctr">
                        <a:spcBef>
                          <a:spcPts val="65"/>
                        </a:spcBef>
                        <a:spcAft>
                          <a:spcPts val="0"/>
                        </a:spcAft>
                      </a:pPr>
                      <a:r>
                        <a:rPr lang="en-US" sz="900" dirty="0">
                          <a:effectLst/>
                        </a:rPr>
                        <a:t>132</a:t>
                      </a:r>
                      <a:endParaRPr lang="en-US" sz="1100" dirty="0">
                        <a:effectLst/>
                        <a:latin typeface="Calibri"/>
                        <a:ea typeface="Calibri"/>
                        <a:cs typeface="Times New Roman"/>
                      </a:endParaRPr>
                    </a:p>
                  </a:txBody>
                  <a:tcPr marL="0" marR="0" marT="0" marB="0"/>
                </a:tc>
                <a:tc>
                  <a:txBody>
                    <a:bodyPr/>
                    <a:lstStyle/>
                    <a:p>
                      <a:pPr marL="206375" marR="195580" algn="ctr">
                        <a:spcBef>
                          <a:spcPts val="65"/>
                        </a:spcBef>
                        <a:spcAft>
                          <a:spcPts val="0"/>
                        </a:spcAft>
                      </a:pPr>
                      <a:r>
                        <a:rPr lang="en-US" sz="900" dirty="0">
                          <a:effectLst/>
                        </a:rPr>
                        <a:t>24</a:t>
                      </a:r>
                      <a:endParaRPr lang="en-US" sz="1100" dirty="0">
                        <a:effectLst/>
                        <a:latin typeface="Calibri"/>
                        <a:ea typeface="Calibri"/>
                        <a:cs typeface="Times New Roman"/>
                      </a:endParaRPr>
                    </a:p>
                  </a:txBody>
                  <a:tcPr marL="0" marR="0" marT="0" marB="0"/>
                </a:tc>
                <a:tc>
                  <a:txBody>
                    <a:bodyPr/>
                    <a:lstStyle/>
                    <a:p>
                      <a:pPr marL="194310" marR="184785" algn="ctr">
                        <a:spcBef>
                          <a:spcPts val="65"/>
                        </a:spcBef>
                        <a:spcAft>
                          <a:spcPts val="0"/>
                        </a:spcAft>
                      </a:pPr>
                      <a:r>
                        <a:rPr lang="en-US" sz="900" dirty="0">
                          <a:effectLst/>
                        </a:rPr>
                        <a:t>15</a:t>
                      </a:r>
                      <a:endParaRPr lang="en-US" sz="1100" dirty="0">
                        <a:effectLst/>
                        <a:latin typeface="Calibri"/>
                        <a:ea typeface="Calibri"/>
                        <a:cs typeface="Times New Roman"/>
                      </a:endParaRPr>
                    </a:p>
                  </a:txBody>
                  <a:tcPr marL="0" marR="0" marT="0" marB="0"/>
                </a:tc>
                <a:tc>
                  <a:txBody>
                    <a:bodyPr/>
                    <a:lstStyle/>
                    <a:p>
                      <a:pPr marL="137795" marR="0">
                        <a:spcBef>
                          <a:spcPts val="65"/>
                        </a:spcBef>
                        <a:spcAft>
                          <a:spcPts val="0"/>
                        </a:spcAft>
                      </a:pPr>
                      <a:r>
                        <a:rPr lang="en-US" sz="900" dirty="0">
                          <a:effectLst/>
                        </a:rPr>
                        <a:t>  </a:t>
                      </a:r>
                      <a:r>
                        <a:rPr lang="en-US" sz="900" dirty="0" smtClean="0">
                          <a:effectLst/>
                        </a:rPr>
                        <a:t>         171</a:t>
                      </a:r>
                      <a:endParaRPr lang="en-US" sz="1100" dirty="0">
                        <a:effectLst/>
                        <a:latin typeface="Calibri"/>
                        <a:ea typeface="Calibri"/>
                        <a:cs typeface="Times New Roman"/>
                      </a:endParaRPr>
                    </a:p>
                  </a:txBody>
                  <a:tcPr marL="0" marR="0" marT="0" marB="0"/>
                </a:tc>
              </a:tr>
              <a:tr h="370938">
                <a:tc>
                  <a:txBody>
                    <a:bodyPr/>
                    <a:lstStyle/>
                    <a:p>
                      <a:pPr marL="8255" marR="0">
                        <a:spcBef>
                          <a:spcPts val="100"/>
                        </a:spcBef>
                        <a:spcAft>
                          <a:spcPts val="0"/>
                        </a:spcAft>
                      </a:pPr>
                      <a:r>
                        <a:rPr lang="en-US" sz="900" spc="-15" dirty="0">
                          <a:effectLst/>
                        </a:rPr>
                        <a:t>N</a:t>
                      </a:r>
                      <a:r>
                        <a:rPr lang="en-US" sz="900" spc="-5" dirty="0">
                          <a:effectLst/>
                        </a:rPr>
                        <a:t>Y</a:t>
                      </a:r>
                      <a:r>
                        <a:rPr lang="en-US" sz="900" dirty="0">
                          <a:effectLst/>
                        </a:rPr>
                        <a:t>CDOE</a:t>
                      </a:r>
                      <a:endParaRPr lang="en-US" sz="1100" dirty="0">
                        <a:effectLst/>
                        <a:latin typeface="Calibri"/>
                        <a:ea typeface="Calibri"/>
                        <a:cs typeface="Times New Roman"/>
                      </a:endParaRPr>
                    </a:p>
                  </a:txBody>
                  <a:tcPr marL="0" marR="0" marT="0" marB="0"/>
                </a:tc>
                <a:tc>
                  <a:txBody>
                    <a:bodyPr/>
                    <a:lstStyle/>
                    <a:p>
                      <a:pPr marL="185420" marR="172720" algn="ctr">
                        <a:spcBef>
                          <a:spcPts val="65"/>
                        </a:spcBef>
                        <a:spcAft>
                          <a:spcPts val="0"/>
                        </a:spcAft>
                      </a:pPr>
                      <a:r>
                        <a:rPr lang="en-US" sz="900" dirty="0">
                          <a:effectLst/>
                        </a:rPr>
                        <a:t>55</a:t>
                      </a:r>
                      <a:endParaRPr lang="en-US" sz="1100" dirty="0">
                        <a:effectLst/>
                        <a:latin typeface="Calibri"/>
                        <a:ea typeface="Calibri"/>
                        <a:cs typeface="Times New Roman"/>
                      </a:endParaRPr>
                    </a:p>
                  </a:txBody>
                  <a:tcPr marL="0" marR="0" marT="0" marB="0"/>
                </a:tc>
                <a:tc>
                  <a:txBody>
                    <a:bodyPr/>
                    <a:lstStyle/>
                    <a:p>
                      <a:pPr marL="229235" marR="217170" algn="ctr">
                        <a:spcBef>
                          <a:spcPts val="65"/>
                        </a:spcBef>
                        <a:spcAft>
                          <a:spcPts val="0"/>
                        </a:spcAft>
                      </a:pPr>
                      <a:r>
                        <a:rPr lang="en-US" sz="900" dirty="0">
                          <a:effectLst/>
                        </a:rPr>
                        <a:t>0</a:t>
                      </a:r>
                      <a:endParaRPr lang="en-US" sz="1100" dirty="0">
                        <a:effectLst/>
                        <a:latin typeface="Calibri"/>
                        <a:ea typeface="Calibri"/>
                        <a:cs typeface="Times New Roman"/>
                      </a:endParaRPr>
                    </a:p>
                  </a:txBody>
                  <a:tcPr marL="0" marR="0" marT="0" marB="0"/>
                </a:tc>
                <a:tc>
                  <a:txBody>
                    <a:bodyPr/>
                    <a:lstStyle/>
                    <a:p>
                      <a:pPr marL="217170" marR="206375" algn="ctr">
                        <a:spcBef>
                          <a:spcPts val="65"/>
                        </a:spcBef>
                        <a:spcAft>
                          <a:spcPts val="0"/>
                        </a:spcAft>
                      </a:pPr>
                      <a:r>
                        <a:rPr lang="en-US" sz="900" dirty="0">
                          <a:effectLst/>
                        </a:rPr>
                        <a:t>7</a:t>
                      </a:r>
                      <a:endParaRPr lang="en-US" sz="1100" dirty="0">
                        <a:effectLst/>
                        <a:latin typeface="Calibri"/>
                        <a:ea typeface="Calibri"/>
                        <a:cs typeface="Times New Roman"/>
                      </a:endParaRPr>
                    </a:p>
                  </a:txBody>
                  <a:tcPr marL="0" marR="0" marT="0" marB="0"/>
                </a:tc>
                <a:tc>
                  <a:txBody>
                    <a:bodyPr/>
                    <a:lstStyle/>
                    <a:p>
                      <a:pPr marL="146685" marR="132715" algn="ctr">
                        <a:spcBef>
                          <a:spcPts val="65"/>
                        </a:spcBef>
                        <a:spcAft>
                          <a:spcPts val="0"/>
                        </a:spcAft>
                      </a:pPr>
                      <a:r>
                        <a:rPr lang="en-US" sz="900" dirty="0">
                          <a:effectLst/>
                        </a:rPr>
                        <a:t>62</a:t>
                      </a:r>
                      <a:endParaRPr lang="en-US" sz="1100" dirty="0">
                        <a:effectLst/>
                        <a:latin typeface="Calibri"/>
                        <a:ea typeface="Calibri"/>
                        <a:cs typeface="Times New Roman"/>
                      </a:endParaRPr>
                    </a:p>
                  </a:txBody>
                  <a:tcPr marL="0" marR="0" marT="0" marB="0"/>
                </a:tc>
              </a:tr>
              <a:tr h="370938">
                <a:tc>
                  <a:txBody>
                    <a:bodyPr/>
                    <a:lstStyle/>
                    <a:p>
                      <a:pPr marL="9525" marR="0">
                        <a:spcBef>
                          <a:spcPts val="80"/>
                        </a:spcBef>
                        <a:spcAft>
                          <a:spcPts val="0"/>
                        </a:spcAft>
                      </a:pPr>
                      <a:r>
                        <a:rPr lang="en-US" sz="900" spc="5" dirty="0">
                          <a:effectLst/>
                        </a:rPr>
                        <a:t>B</a:t>
                      </a:r>
                      <a:r>
                        <a:rPr lang="en-US" sz="900" dirty="0">
                          <a:effectLst/>
                        </a:rPr>
                        <a:t>u</a:t>
                      </a:r>
                      <a:r>
                        <a:rPr lang="en-US" sz="900" spc="-5" dirty="0">
                          <a:effectLst/>
                        </a:rPr>
                        <a:t>ff</a:t>
                      </a:r>
                      <a:r>
                        <a:rPr lang="en-US" sz="900" dirty="0">
                          <a:effectLst/>
                        </a:rPr>
                        <a:t>a</a:t>
                      </a:r>
                      <a:r>
                        <a:rPr lang="en-US" sz="900" spc="-5" dirty="0">
                          <a:effectLst/>
                        </a:rPr>
                        <a:t>l</a:t>
                      </a:r>
                      <a:r>
                        <a:rPr lang="en-US" sz="900" dirty="0">
                          <a:effectLst/>
                        </a:rPr>
                        <a:t>o</a:t>
                      </a:r>
                      <a:r>
                        <a:rPr lang="en-US" sz="900" spc="-45" dirty="0">
                          <a:effectLst/>
                        </a:rPr>
                        <a:t> </a:t>
                      </a:r>
                      <a:r>
                        <a:rPr lang="en-US" sz="900" spc="5" dirty="0">
                          <a:effectLst/>
                        </a:rPr>
                        <a:t>B</a:t>
                      </a:r>
                      <a:r>
                        <a:rPr lang="en-US" sz="900" spc="-10" dirty="0">
                          <a:effectLst/>
                        </a:rPr>
                        <a:t>O</a:t>
                      </a:r>
                      <a:r>
                        <a:rPr lang="en-US" sz="900" dirty="0">
                          <a:effectLst/>
                        </a:rPr>
                        <a:t>E</a:t>
                      </a:r>
                      <a:endParaRPr lang="en-US" sz="1100" dirty="0">
                        <a:effectLst/>
                        <a:latin typeface="Calibri"/>
                        <a:ea typeface="Calibri"/>
                        <a:cs typeface="Times New Roman"/>
                      </a:endParaRPr>
                    </a:p>
                  </a:txBody>
                  <a:tcPr marL="0" marR="0" marT="0" marB="0"/>
                </a:tc>
                <a:tc>
                  <a:txBody>
                    <a:bodyPr/>
                    <a:lstStyle/>
                    <a:p>
                      <a:pPr marL="10795" marR="0" algn="ctr">
                        <a:spcBef>
                          <a:spcPts val="65"/>
                        </a:spcBef>
                        <a:spcAft>
                          <a:spcPts val="0"/>
                        </a:spcAft>
                      </a:pPr>
                      <a:r>
                        <a:rPr lang="en-US" sz="900" dirty="0">
                          <a:effectLst/>
                        </a:rPr>
                        <a:t>2</a:t>
                      </a:r>
                      <a:endParaRPr lang="en-US" sz="1100" dirty="0">
                        <a:effectLst/>
                        <a:latin typeface="Calibri"/>
                        <a:ea typeface="Calibri"/>
                        <a:cs typeface="Times New Roman"/>
                      </a:endParaRPr>
                    </a:p>
                  </a:txBody>
                  <a:tcPr marL="0" marR="0" marT="0" marB="0"/>
                </a:tc>
                <a:tc>
                  <a:txBody>
                    <a:bodyPr/>
                    <a:lstStyle/>
                    <a:p>
                      <a:pPr marL="229235" marR="217170" algn="ctr">
                        <a:spcBef>
                          <a:spcPts val="65"/>
                        </a:spcBef>
                        <a:spcAft>
                          <a:spcPts val="0"/>
                        </a:spcAft>
                      </a:pPr>
                      <a:r>
                        <a:rPr lang="en-US" sz="900" dirty="0">
                          <a:effectLst/>
                        </a:rPr>
                        <a:t>0</a:t>
                      </a:r>
                      <a:endParaRPr lang="en-US" sz="1100" dirty="0">
                        <a:effectLst/>
                        <a:latin typeface="Calibri"/>
                        <a:ea typeface="Calibri"/>
                        <a:cs typeface="Times New Roman"/>
                      </a:endParaRPr>
                    </a:p>
                  </a:txBody>
                  <a:tcPr marL="0" marR="0" marT="0" marB="0"/>
                </a:tc>
                <a:tc>
                  <a:txBody>
                    <a:bodyPr/>
                    <a:lstStyle/>
                    <a:p>
                      <a:pPr marL="217170" marR="206375" algn="ctr">
                        <a:spcBef>
                          <a:spcPts val="65"/>
                        </a:spcBef>
                        <a:spcAft>
                          <a:spcPts val="0"/>
                        </a:spcAft>
                      </a:pPr>
                      <a:r>
                        <a:rPr lang="en-US" sz="900" dirty="0">
                          <a:effectLst/>
                        </a:rPr>
                        <a:t>0</a:t>
                      </a:r>
                      <a:endParaRPr lang="en-US" sz="1100" dirty="0">
                        <a:effectLst/>
                        <a:latin typeface="Calibri"/>
                        <a:ea typeface="Calibri"/>
                        <a:cs typeface="Times New Roman"/>
                      </a:endParaRPr>
                    </a:p>
                  </a:txBody>
                  <a:tcPr marL="0" marR="0" marT="0" marB="0"/>
                </a:tc>
                <a:tc>
                  <a:txBody>
                    <a:bodyPr/>
                    <a:lstStyle/>
                    <a:p>
                      <a:pPr marL="14605" marR="0" algn="ctr">
                        <a:spcBef>
                          <a:spcPts val="65"/>
                        </a:spcBef>
                        <a:spcAft>
                          <a:spcPts val="0"/>
                        </a:spcAft>
                      </a:pPr>
                      <a:r>
                        <a:rPr lang="en-US" sz="900" dirty="0">
                          <a:effectLst/>
                        </a:rPr>
                        <a:t>2</a:t>
                      </a:r>
                      <a:endParaRPr lang="en-US" sz="1100" dirty="0">
                        <a:effectLst/>
                        <a:latin typeface="Calibri"/>
                        <a:ea typeface="Calibri"/>
                        <a:cs typeface="Times New Roman"/>
                      </a:endParaRPr>
                    </a:p>
                  </a:txBody>
                  <a:tcPr marL="0" marR="0" marT="0" marB="0"/>
                </a:tc>
              </a:tr>
              <a:tr h="386522">
                <a:tc>
                  <a:txBody>
                    <a:bodyPr/>
                    <a:lstStyle/>
                    <a:p>
                      <a:pPr marL="0" marR="13335" algn="r">
                        <a:spcBef>
                          <a:spcPts val="105"/>
                        </a:spcBef>
                        <a:spcAft>
                          <a:spcPts val="0"/>
                        </a:spcAft>
                      </a:pPr>
                      <a:r>
                        <a:rPr lang="en-US" sz="900" dirty="0">
                          <a:effectLst/>
                        </a:rPr>
                        <a:t>To</a:t>
                      </a:r>
                      <a:r>
                        <a:rPr lang="en-US" sz="900" spc="-5" dirty="0">
                          <a:effectLst/>
                        </a:rPr>
                        <a:t>t</a:t>
                      </a:r>
                      <a:r>
                        <a:rPr lang="en-US" sz="900" dirty="0">
                          <a:effectLst/>
                        </a:rPr>
                        <a:t>al</a:t>
                      </a:r>
                      <a:endParaRPr lang="en-US" sz="1100" dirty="0">
                        <a:effectLst/>
                        <a:latin typeface="Calibri"/>
                        <a:ea typeface="Calibri"/>
                        <a:cs typeface="Times New Roman"/>
                      </a:endParaRPr>
                    </a:p>
                  </a:txBody>
                  <a:tcPr marL="0" marR="0" marT="0" marB="0"/>
                </a:tc>
                <a:tc>
                  <a:txBody>
                    <a:bodyPr/>
                    <a:lstStyle/>
                    <a:p>
                      <a:pPr marL="162560" marR="151130" algn="ctr">
                        <a:spcBef>
                          <a:spcPts val="105"/>
                        </a:spcBef>
                        <a:spcAft>
                          <a:spcPts val="0"/>
                        </a:spcAft>
                      </a:pPr>
                      <a:r>
                        <a:rPr lang="en-US" sz="900" dirty="0">
                          <a:effectLst/>
                        </a:rPr>
                        <a:t>256</a:t>
                      </a:r>
                      <a:endParaRPr lang="en-US" sz="1100" dirty="0">
                        <a:effectLst/>
                        <a:latin typeface="Calibri"/>
                        <a:ea typeface="Calibri"/>
                        <a:cs typeface="Times New Roman"/>
                      </a:endParaRPr>
                    </a:p>
                  </a:txBody>
                  <a:tcPr marL="0" marR="0" marT="0" marB="0"/>
                </a:tc>
                <a:tc>
                  <a:txBody>
                    <a:bodyPr/>
                    <a:lstStyle/>
                    <a:p>
                      <a:pPr marL="206375" marR="195580" algn="ctr">
                        <a:spcBef>
                          <a:spcPts val="105"/>
                        </a:spcBef>
                        <a:spcAft>
                          <a:spcPts val="0"/>
                        </a:spcAft>
                      </a:pPr>
                      <a:r>
                        <a:rPr lang="en-US" sz="900" dirty="0" smtClean="0">
                          <a:effectLst/>
                        </a:rPr>
                        <a:t>34</a:t>
                      </a:r>
                      <a:endParaRPr lang="en-US" sz="1100" dirty="0">
                        <a:effectLst/>
                        <a:latin typeface="Calibri"/>
                        <a:ea typeface="Calibri"/>
                        <a:cs typeface="Times New Roman"/>
                      </a:endParaRPr>
                    </a:p>
                  </a:txBody>
                  <a:tcPr marL="0" marR="0" marT="0" marB="0"/>
                </a:tc>
                <a:tc>
                  <a:txBody>
                    <a:bodyPr/>
                    <a:lstStyle/>
                    <a:p>
                      <a:pPr marL="194310" marR="184785" algn="ctr">
                        <a:spcBef>
                          <a:spcPts val="105"/>
                        </a:spcBef>
                        <a:spcAft>
                          <a:spcPts val="0"/>
                        </a:spcAft>
                      </a:pPr>
                      <a:r>
                        <a:rPr lang="en-US" sz="900" dirty="0">
                          <a:effectLst/>
                        </a:rPr>
                        <a:t>29</a:t>
                      </a:r>
                      <a:endParaRPr lang="en-US" sz="1100" dirty="0">
                        <a:effectLst/>
                        <a:latin typeface="Calibri"/>
                        <a:ea typeface="Calibri"/>
                        <a:cs typeface="Times New Roman"/>
                      </a:endParaRPr>
                    </a:p>
                  </a:txBody>
                  <a:tcPr marL="0" marR="0" marT="0" marB="0"/>
                </a:tc>
                <a:tc>
                  <a:txBody>
                    <a:bodyPr/>
                    <a:lstStyle/>
                    <a:p>
                      <a:pPr marL="137795" marR="0">
                        <a:spcBef>
                          <a:spcPts val="105"/>
                        </a:spcBef>
                        <a:spcAft>
                          <a:spcPts val="0"/>
                        </a:spcAft>
                      </a:pPr>
                      <a:r>
                        <a:rPr lang="en-US" sz="900" dirty="0">
                          <a:effectLst/>
                        </a:rPr>
                        <a:t>  </a:t>
                      </a:r>
                      <a:r>
                        <a:rPr lang="en-US" sz="900" dirty="0" smtClean="0">
                          <a:effectLst/>
                        </a:rPr>
                        <a:t>         319</a:t>
                      </a:r>
                      <a:endParaRPr lang="en-US" sz="1100" dirty="0">
                        <a:effectLst/>
                        <a:latin typeface="Calibri"/>
                        <a:ea typeface="Calibri"/>
                        <a:cs typeface="Times New Roman"/>
                      </a:endParaRPr>
                    </a:p>
                  </a:txBody>
                  <a:tcPr marL="0" marR="0" marT="0" marB="0"/>
                </a:tc>
              </a:tr>
            </a:tbl>
          </a:graphicData>
        </a:graphic>
      </p:graphicFrame>
    </p:spTree>
    <p:extLst>
      <p:ext uri="{BB962C8B-B14F-4D97-AF65-F5344CB8AC3E}">
        <p14:creationId xmlns:p14="http://schemas.microsoft.com/office/powerpoint/2010/main" val="1504092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0"/>
            <a:ext cx="7024744" cy="722864"/>
          </a:xfrm>
        </p:spPr>
        <p:txBody>
          <a:bodyPr>
            <a:normAutofit fontScale="90000"/>
          </a:bodyPr>
          <a:lstStyle/>
          <a:p>
            <a:pPr algn="ctr"/>
            <a:r>
              <a:rPr lang="en-US" sz="3000" b="1" dirty="0"/>
              <a:t>How Many Charter Schools </a:t>
            </a:r>
            <a:r>
              <a:rPr lang="en-US" sz="3000" b="1" dirty="0" smtClean="0"/>
              <a:t>Can Exist</a:t>
            </a:r>
            <a:r>
              <a:rPr lang="en-US" sz="3000" b="1" dirty="0"/>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0535005"/>
              </p:ext>
            </p:extLst>
          </p:nvPr>
        </p:nvGraphicFramePr>
        <p:xfrm>
          <a:off x="1295400" y="1981200"/>
          <a:ext cx="6705600" cy="3657600"/>
        </p:xfrm>
        <a:graphic>
          <a:graphicData uri="http://schemas.openxmlformats.org/drawingml/2006/table">
            <a:tbl>
              <a:tblPr firstRow="1" firstCol="1" lastRow="1" lastCol="1" bandRow="1" bandCol="1">
                <a:tableStyleId>{5C22544A-7EE6-4342-B048-85BDC9FD1C3A}</a:tableStyleId>
              </a:tblPr>
              <a:tblGrid>
                <a:gridCol w="1536700"/>
                <a:gridCol w="1052767"/>
                <a:gridCol w="1052767"/>
                <a:gridCol w="1005686"/>
                <a:gridCol w="1028840"/>
                <a:gridCol w="1028840"/>
              </a:tblGrid>
              <a:tr h="1748363">
                <a:tc rowSpan="2">
                  <a:txBody>
                    <a:bodyPr/>
                    <a:lstStyle/>
                    <a:p>
                      <a:pPr marL="0" marR="0">
                        <a:lnSpc>
                          <a:spcPts val="750"/>
                        </a:lnSpc>
                        <a:spcBef>
                          <a:spcPts val="30"/>
                        </a:spcBef>
                        <a:spcAft>
                          <a:spcPts val="0"/>
                        </a:spcAft>
                      </a:pPr>
                      <a:r>
                        <a:rPr lang="en-US" sz="900" dirty="0">
                          <a:effectLst/>
                        </a:rPr>
                        <a:t> </a:t>
                      </a:r>
                      <a:endParaRPr lang="en-US" sz="1100" dirty="0">
                        <a:effectLst/>
                      </a:endParaRPr>
                    </a:p>
                    <a:p>
                      <a:pPr marL="0" marR="0">
                        <a:lnSpc>
                          <a:spcPts val="1000"/>
                        </a:lnSpc>
                        <a:spcBef>
                          <a:spcPts val="0"/>
                        </a:spcBef>
                        <a:spcAft>
                          <a:spcPts val="0"/>
                        </a:spcAft>
                      </a:pPr>
                      <a:r>
                        <a:rPr lang="en-US" sz="900" dirty="0">
                          <a:effectLst/>
                        </a:rPr>
                        <a:t> </a:t>
                      </a:r>
                      <a:endParaRPr lang="en-US" sz="1100" dirty="0">
                        <a:effectLst/>
                      </a:endParaRPr>
                    </a:p>
                    <a:p>
                      <a:pPr marL="0" marR="0">
                        <a:lnSpc>
                          <a:spcPts val="1000"/>
                        </a:lnSpc>
                        <a:spcBef>
                          <a:spcPts val="0"/>
                        </a:spcBef>
                        <a:spcAft>
                          <a:spcPts val="0"/>
                        </a:spcAft>
                      </a:pPr>
                      <a:r>
                        <a:rPr lang="en-US" sz="900" dirty="0">
                          <a:effectLst/>
                        </a:rPr>
                        <a:t> </a:t>
                      </a:r>
                      <a:endParaRPr lang="en-US" sz="1100" dirty="0">
                        <a:effectLst/>
                      </a:endParaRPr>
                    </a:p>
                    <a:p>
                      <a:pPr marL="60325" marR="0">
                        <a:spcBef>
                          <a:spcPts val="0"/>
                        </a:spcBef>
                        <a:spcAft>
                          <a:spcPts val="0"/>
                        </a:spcAft>
                      </a:pPr>
                      <a:r>
                        <a:rPr lang="en-US" sz="900" dirty="0">
                          <a:effectLst/>
                        </a:rPr>
                        <a:t>Cha</a:t>
                      </a:r>
                      <a:r>
                        <a:rPr lang="en-US" sz="900" spc="-5" dirty="0">
                          <a:effectLst/>
                        </a:rPr>
                        <a:t>r</a:t>
                      </a:r>
                      <a:r>
                        <a:rPr lang="en-US" sz="900" dirty="0">
                          <a:effectLst/>
                        </a:rPr>
                        <a:t>ter</a:t>
                      </a:r>
                      <a:r>
                        <a:rPr lang="en-US" sz="900" spc="85" dirty="0">
                          <a:effectLst/>
                        </a:rPr>
                        <a:t> </a:t>
                      </a:r>
                      <a:r>
                        <a:rPr lang="en-US" sz="900" spc="-15" dirty="0">
                          <a:effectLst/>
                        </a:rPr>
                        <a:t>A</a:t>
                      </a:r>
                      <a:r>
                        <a:rPr lang="en-US" sz="900" dirty="0">
                          <a:effectLst/>
                        </a:rPr>
                        <a:t>utho</a:t>
                      </a:r>
                      <a:r>
                        <a:rPr lang="en-US" sz="900" spc="-5" dirty="0">
                          <a:effectLst/>
                        </a:rPr>
                        <a:t>r</a:t>
                      </a:r>
                      <a:r>
                        <a:rPr lang="en-US" sz="900" dirty="0">
                          <a:effectLst/>
                        </a:rPr>
                        <a:t>izer</a:t>
                      </a:r>
                      <a:endParaRPr lang="en-US" sz="1100" dirty="0">
                        <a:effectLst/>
                        <a:latin typeface="Calibri"/>
                        <a:ea typeface="Calibri"/>
                        <a:cs typeface="Times New Roman"/>
                      </a:endParaRPr>
                    </a:p>
                  </a:txBody>
                  <a:tcPr marL="0" marR="0" marT="0" marB="0"/>
                </a:tc>
                <a:tc gridSpan="2">
                  <a:txBody>
                    <a:bodyPr/>
                    <a:lstStyle/>
                    <a:p>
                      <a:pPr marL="0" marR="0">
                        <a:lnSpc>
                          <a:spcPts val="1400"/>
                        </a:lnSpc>
                        <a:spcBef>
                          <a:spcPts val="0"/>
                        </a:spcBef>
                        <a:spcAft>
                          <a:spcPts val="0"/>
                        </a:spcAft>
                      </a:pPr>
                      <a:r>
                        <a:rPr lang="en-US" sz="900" dirty="0">
                          <a:effectLst/>
                        </a:rPr>
                        <a:t> </a:t>
                      </a:r>
                      <a:endParaRPr lang="en-US" sz="1100" dirty="0">
                        <a:effectLst/>
                      </a:endParaRPr>
                    </a:p>
                    <a:p>
                      <a:pPr marL="127635" marR="16510" indent="-110490">
                        <a:lnSpc>
                          <a:spcPct val="115000"/>
                        </a:lnSpc>
                        <a:spcBef>
                          <a:spcPts val="0"/>
                        </a:spcBef>
                        <a:spcAft>
                          <a:spcPts val="0"/>
                        </a:spcAft>
                      </a:pPr>
                      <a:r>
                        <a:rPr lang="en-US" sz="900" dirty="0">
                          <a:effectLst/>
                        </a:rPr>
                        <a:t>Cha</a:t>
                      </a:r>
                      <a:r>
                        <a:rPr lang="en-US" sz="900" spc="-5" dirty="0">
                          <a:effectLst/>
                        </a:rPr>
                        <a:t>r</a:t>
                      </a:r>
                      <a:r>
                        <a:rPr lang="en-US" sz="900" dirty="0">
                          <a:effectLst/>
                        </a:rPr>
                        <a:t>te</a:t>
                      </a:r>
                      <a:r>
                        <a:rPr lang="en-US" sz="900" spc="-5" dirty="0">
                          <a:effectLst/>
                        </a:rPr>
                        <a:t>r</a:t>
                      </a:r>
                      <a:r>
                        <a:rPr lang="en-US" sz="900" dirty="0">
                          <a:effectLst/>
                        </a:rPr>
                        <a:t>s</a:t>
                      </a:r>
                      <a:r>
                        <a:rPr lang="en-US" sz="900" spc="45" dirty="0">
                          <a:effectLst/>
                        </a:rPr>
                        <a:t> </a:t>
                      </a:r>
                      <a:r>
                        <a:rPr lang="en-US" sz="900" spc="-5" dirty="0">
                          <a:effectLst/>
                        </a:rPr>
                        <a:t>P</a:t>
                      </a:r>
                      <a:r>
                        <a:rPr lang="en-US" sz="900" dirty="0">
                          <a:effectLst/>
                        </a:rPr>
                        <a:t>e</a:t>
                      </a:r>
                      <a:r>
                        <a:rPr lang="en-US" sz="900" spc="-5" dirty="0">
                          <a:effectLst/>
                        </a:rPr>
                        <a:t>r</a:t>
                      </a:r>
                      <a:r>
                        <a:rPr lang="en-US" sz="900" dirty="0">
                          <a:effectLst/>
                        </a:rPr>
                        <a:t>mitted</a:t>
                      </a:r>
                      <a:r>
                        <a:rPr lang="en-US" sz="900" spc="50" dirty="0">
                          <a:effectLst/>
                        </a:rPr>
                        <a:t> </a:t>
                      </a:r>
                      <a:r>
                        <a:rPr lang="en-US" sz="900" spc="-5" dirty="0">
                          <a:effectLst/>
                        </a:rPr>
                        <a:t>P</a:t>
                      </a:r>
                      <a:r>
                        <a:rPr lang="en-US" sz="900" dirty="0">
                          <a:effectLst/>
                        </a:rPr>
                        <a:t>er</a:t>
                      </a:r>
                      <a:r>
                        <a:rPr lang="en-US" sz="900" spc="40" dirty="0">
                          <a:effectLst/>
                        </a:rPr>
                        <a:t> </a:t>
                      </a:r>
                      <a:r>
                        <a:rPr lang="en-US" sz="900" spc="-5" dirty="0">
                          <a:effectLst/>
                        </a:rPr>
                        <a:t>2</a:t>
                      </a:r>
                      <a:r>
                        <a:rPr lang="en-US" sz="900" dirty="0">
                          <a:effectLst/>
                        </a:rPr>
                        <a:t>0</a:t>
                      </a:r>
                      <a:r>
                        <a:rPr lang="en-US" sz="900" spc="-5" dirty="0">
                          <a:effectLst/>
                        </a:rPr>
                        <a:t>1</a:t>
                      </a:r>
                      <a:r>
                        <a:rPr lang="en-US" sz="900" dirty="0">
                          <a:effectLst/>
                        </a:rPr>
                        <a:t>5 Legi</a:t>
                      </a:r>
                      <a:r>
                        <a:rPr lang="en-US" sz="900" spc="-5" dirty="0">
                          <a:effectLst/>
                        </a:rPr>
                        <a:t>s</a:t>
                      </a:r>
                      <a:r>
                        <a:rPr lang="en-US" sz="900" dirty="0">
                          <a:effectLst/>
                        </a:rPr>
                        <a:t>l</a:t>
                      </a:r>
                      <a:r>
                        <a:rPr lang="en-US" sz="900" spc="-5" dirty="0">
                          <a:effectLst/>
                        </a:rPr>
                        <a:t>a</a:t>
                      </a:r>
                      <a:r>
                        <a:rPr lang="en-US" sz="900" dirty="0">
                          <a:effectLst/>
                        </a:rPr>
                        <a:t>tion</a:t>
                      </a:r>
                      <a:r>
                        <a:rPr lang="en-US" sz="900" spc="115" dirty="0">
                          <a:effectLst/>
                        </a:rPr>
                        <a:t> </a:t>
                      </a:r>
                      <a:r>
                        <a:rPr lang="en-US" sz="900" spc="-5" dirty="0">
                          <a:effectLst/>
                        </a:rPr>
                        <a:t>S</a:t>
                      </a:r>
                      <a:r>
                        <a:rPr lang="en-US" sz="900" dirty="0">
                          <a:effectLst/>
                        </a:rPr>
                        <a:t>tate</a:t>
                      </a:r>
                      <a:r>
                        <a:rPr lang="en-US" sz="900" spc="20" dirty="0">
                          <a:effectLst/>
                        </a:rPr>
                        <a:t>w</a:t>
                      </a:r>
                      <a:r>
                        <a:rPr lang="en-US" sz="900" dirty="0">
                          <a:effectLst/>
                        </a:rPr>
                        <a:t>ide</a:t>
                      </a:r>
                      <a:endParaRPr lang="en-US" sz="1100" dirty="0">
                        <a:effectLst/>
                        <a:latin typeface="Calibri"/>
                        <a:ea typeface="Calibri"/>
                        <a:cs typeface="Times New Roman"/>
                      </a:endParaRPr>
                    </a:p>
                  </a:txBody>
                  <a:tcPr marL="0" marR="0" marT="0" marB="0"/>
                </a:tc>
                <a:tc hMerge="1">
                  <a:txBody>
                    <a:bodyPr/>
                    <a:lstStyle/>
                    <a:p>
                      <a:endParaRPr lang="en-US"/>
                    </a:p>
                  </a:txBody>
                  <a:tcPr/>
                </a:tc>
                <a:tc rowSpan="2">
                  <a:txBody>
                    <a:bodyPr/>
                    <a:lstStyle/>
                    <a:p>
                      <a:pPr marL="0" marR="0">
                        <a:lnSpc>
                          <a:spcPts val="1300"/>
                        </a:lnSpc>
                        <a:spcBef>
                          <a:spcPts val="15"/>
                        </a:spcBef>
                        <a:spcAft>
                          <a:spcPts val="0"/>
                        </a:spcAft>
                      </a:pPr>
                      <a:r>
                        <a:rPr lang="en-US" sz="900" dirty="0">
                          <a:effectLst/>
                        </a:rPr>
                        <a:t> </a:t>
                      </a:r>
                      <a:endParaRPr lang="en-US" sz="1100" dirty="0">
                        <a:effectLst/>
                      </a:endParaRPr>
                    </a:p>
                    <a:p>
                      <a:pPr marL="24765" marR="24130" indent="1270" algn="ctr">
                        <a:lnSpc>
                          <a:spcPct val="115000"/>
                        </a:lnSpc>
                        <a:spcBef>
                          <a:spcPts val="0"/>
                        </a:spcBef>
                        <a:spcAft>
                          <a:spcPts val="0"/>
                        </a:spcAft>
                      </a:pPr>
                      <a:r>
                        <a:rPr lang="en-US" sz="900" dirty="0">
                          <a:effectLst/>
                        </a:rPr>
                        <a:t>Cha</a:t>
                      </a:r>
                      <a:r>
                        <a:rPr lang="en-US" sz="900" spc="-5" dirty="0">
                          <a:effectLst/>
                        </a:rPr>
                        <a:t>r</a:t>
                      </a:r>
                      <a:r>
                        <a:rPr lang="en-US" sz="900" dirty="0">
                          <a:effectLst/>
                        </a:rPr>
                        <a:t>te</a:t>
                      </a:r>
                      <a:r>
                        <a:rPr lang="en-US" sz="900" spc="-5" dirty="0">
                          <a:effectLst/>
                        </a:rPr>
                        <a:t>r</a:t>
                      </a:r>
                      <a:r>
                        <a:rPr lang="en-US" sz="900" dirty="0">
                          <a:effectLst/>
                        </a:rPr>
                        <a:t>s </a:t>
                      </a:r>
                      <a:r>
                        <a:rPr lang="en-US" sz="900" spc="-15" dirty="0">
                          <a:effectLst/>
                        </a:rPr>
                        <a:t>A</a:t>
                      </a:r>
                      <a:r>
                        <a:rPr lang="en-US" sz="900" dirty="0">
                          <a:effectLst/>
                        </a:rPr>
                        <a:t>pp</a:t>
                      </a:r>
                      <a:r>
                        <a:rPr lang="en-US" sz="900" spc="-5" dirty="0">
                          <a:effectLst/>
                        </a:rPr>
                        <a:t>r</a:t>
                      </a:r>
                      <a:r>
                        <a:rPr lang="en-US" sz="900" dirty="0">
                          <a:effectLst/>
                        </a:rPr>
                        <a:t>o</a:t>
                      </a:r>
                      <a:r>
                        <a:rPr lang="en-US" sz="900" spc="-15" dirty="0">
                          <a:effectLst/>
                        </a:rPr>
                        <a:t>v</a:t>
                      </a:r>
                      <a:r>
                        <a:rPr lang="en-US" sz="900" dirty="0">
                          <a:effectLst/>
                        </a:rPr>
                        <a:t>ed</a:t>
                      </a:r>
                      <a:r>
                        <a:rPr lang="en-US" sz="900" spc="65" dirty="0">
                          <a:effectLst/>
                        </a:rPr>
                        <a:t> </a:t>
                      </a:r>
                      <a:r>
                        <a:rPr lang="en-US" sz="900" dirty="0">
                          <a:effectLst/>
                        </a:rPr>
                        <a:t>by </a:t>
                      </a:r>
                      <a:r>
                        <a:rPr lang="en-US" sz="900" spc="-15" dirty="0">
                          <a:effectLst/>
                        </a:rPr>
                        <a:t>A</a:t>
                      </a:r>
                      <a:r>
                        <a:rPr lang="en-US" sz="900" dirty="0">
                          <a:effectLst/>
                        </a:rPr>
                        <a:t>utho</a:t>
                      </a:r>
                      <a:r>
                        <a:rPr lang="en-US" sz="900" spc="-5" dirty="0">
                          <a:effectLst/>
                        </a:rPr>
                        <a:t>r</a:t>
                      </a:r>
                      <a:r>
                        <a:rPr lang="en-US" sz="900" dirty="0">
                          <a:effectLst/>
                        </a:rPr>
                        <a:t>izer </a:t>
                      </a:r>
                      <a:r>
                        <a:rPr lang="en-US" sz="900" spc="-15" dirty="0">
                          <a:effectLst/>
                        </a:rPr>
                        <a:t>U</a:t>
                      </a:r>
                      <a:r>
                        <a:rPr lang="en-US" sz="900" dirty="0">
                          <a:effectLst/>
                        </a:rPr>
                        <a:t>nder</a:t>
                      </a:r>
                      <a:r>
                        <a:rPr lang="en-US" sz="900" spc="50" dirty="0">
                          <a:effectLst/>
                        </a:rPr>
                        <a:t> </a:t>
                      </a:r>
                      <a:r>
                        <a:rPr lang="en-US" sz="900" spc="-5" dirty="0">
                          <a:effectLst/>
                        </a:rPr>
                        <a:t>2</a:t>
                      </a:r>
                      <a:r>
                        <a:rPr lang="en-US" sz="900" dirty="0">
                          <a:effectLst/>
                        </a:rPr>
                        <a:t>0</a:t>
                      </a:r>
                      <a:r>
                        <a:rPr lang="en-US" sz="900" spc="-5" dirty="0">
                          <a:effectLst/>
                        </a:rPr>
                        <a:t>1</a:t>
                      </a:r>
                      <a:r>
                        <a:rPr lang="en-US" sz="900" dirty="0">
                          <a:effectLst/>
                        </a:rPr>
                        <a:t>5 Legi</a:t>
                      </a:r>
                      <a:r>
                        <a:rPr lang="en-US" sz="900" spc="-5" dirty="0">
                          <a:effectLst/>
                        </a:rPr>
                        <a:t>s</a:t>
                      </a:r>
                      <a:r>
                        <a:rPr lang="en-US" sz="900" dirty="0">
                          <a:effectLst/>
                        </a:rPr>
                        <a:t>l</a:t>
                      </a:r>
                      <a:r>
                        <a:rPr lang="en-US" sz="900" spc="-5" dirty="0">
                          <a:effectLst/>
                        </a:rPr>
                        <a:t>a</a:t>
                      </a:r>
                      <a:r>
                        <a:rPr lang="en-US" sz="900" dirty="0">
                          <a:effectLst/>
                        </a:rPr>
                        <a:t>tion</a:t>
                      </a:r>
                      <a:endParaRPr lang="en-US" sz="1100" dirty="0">
                        <a:effectLst/>
                        <a:latin typeface="Calibri"/>
                        <a:ea typeface="Calibri"/>
                        <a:cs typeface="Times New Roman"/>
                      </a:endParaRPr>
                    </a:p>
                  </a:txBody>
                  <a:tcPr marL="0" marR="0" marT="0" marB="0"/>
                </a:tc>
                <a:tc gridSpan="2">
                  <a:txBody>
                    <a:bodyPr/>
                    <a:lstStyle/>
                    <a:p>
                      <a:pPr marL="0" marR="0">
                        <a:lnSpc>
                          <a:spcPts val="1400"/>
                        </a:lnSpc>
                        <a:spcBef>
                          <a:spcPts val="0"/>
                        </a:spcBef>
                        <a:spcAft>
                          <a:spcPts val="0"/>
                        </a:spcAft>
                      </a:pPr>
                      <a:r>
                        <a:rPr lang="en-US" sz="900" dirty="0">
                          <a:effectLst/>
                        </a:rPr>
                        <a:t> </a:t>
                      </a:r>
                      <a:endParaRPr lang="en-US" sz="1100" dirty="0">
                        <a:effectLst/>
                      </a:endParaRPr>
                    </a:p>
                    <a:p>
                      <a:pPr marL="264160" marR="20955" indent="-241300">
                        <a:lnSpc>
                          <a:spcPct val="115000"/>
                        </a:lnSpc>
                        <a:spcBef>
                          <a:spcPts val="0"/>
                        </a:spcBef>
                        <a:spcAft>
                          <a:spcPts val="0"/>
                        </a:spcAft>
                      </a:pPr>
                      <a:r>
                        <a:rPr lang="en-US" sz="900" dirty="0">
                          <a:effectLst/>
                        </a:rPr>
                        <a:t>Cha</a:t>
                      </a:r>
                      <a:r>
                        <a:rPr lang="en-US" sz="900" spc="-5" dirty="0">
                          <a:effectLst/>
                        </a:rPr>
                        <a:t>r</a:t>
                      </a:r>
                      <a:r>
                        <a:rPr lang="en-US" sz="900" dirty="0">
                          <a:effectLst/>
                        </a:rPr>
                        <a:t>te</a:t>
                      </a:r>
                      <a:r>
                        <a:rPr lang="en-US" sz="900" spc="-5" dirty="0">
                          <a:effectLst/>
                        </a:rPr>
                        <a:t>r</a:t>
                      </a:r>
                      <a:r>
                        <a:rPr lang="en-US" sz="900" dirty="0">
                          <a:effectLst/>
                        </a:rPr>
                        <a:t>s</a:t>
                      </a:r>
                      <a:r>
                        <a:rPr lang="en-US" sz="900" spc="60" dirty="0">
                          <a:effectLst/>
                        </a:rPr>
                        <a:t> </a:t>
                      </a:r>
                      <a:r>
                        <a:rPr lang="en-US" sz="900" dirty="0">
                          <a:effectLst/>
                        </a:rPr>
                        <a:t>Rema</a:t>
                      </a:r>
                      <a:r>
                        <a:rPr lang="en-US" sz="900" spc="-5" dirty="0">
                          <a:effectLst/>
                        </a:rPr>
                        <a:t>i</a:t>
                      </a:r>
                      <a:r>
                        <a:rPr lang="en-US" sz="900" dirty="0">
                          <a:effectLst/>
                        </a:rPr>
                        <a:t>ning</a:t>
                      </a:r>
                      <a:r>
                        <a:rPr lang="en-US" sz="900" spc="70" dirty="0">
                          <a:effectLst/>
                        </a:rPr>
                        <a:t> </a:t>
                      </a:r>
                      <a:r>
                        <a:rPr lang="en-US" sz="900" spc="-5" dirty="0">
                          <a:effectLst/>
                        </a:rPr>
                        <a:t>2</a:t>
                      </a:r>
                      <a:r>
                        <a:rPr lang="en-US" sz="900" dirty="0">
                          <a:effectLst/>
                        </a:rPr>
                        <a:t>0</a:t>
                      </a:r>
                      <a:r>
                        <a:rPr lang="en-US" sz="900" spc="-5" dirty="0">
                          <a:effectLst/>
                        </a:rPr>
                        <a:t>1</a:t>
                      </a:r>
                      <a:r>
                        <a:rPr lang="en-US" sz="900" dirty="0">
                          <a:effectLst/>
                        </a:rPr>
                        <a:t>5 Legi</a:t>
                      </a:r>
                      <a:r>
                        <a:rPr lang="en-US" sz="900" spc="-5" dirty="0">
                          <a:effectLst/>
                        </a:rPr>
                        <a:t>s</a:t>
                      </a:r>
                      <a:r>
                        <a:rPr lang="en-US" sz="900" dirty="0">
                          <a:effectLst/>
                        </a:rPr>
                        <a:t>l</a:t>
                      </a:r>
                      <a:r>
                        <a:rPr lang="en-US" sz="900" spc="-5" dirty="0">
                          <a:effectLst/>
                        </a:rPr>
                        <a:t>a</a:t>
                      </a:r>
                      <a:r>
                        <a:rPr lang="en-US" sz="900" dirty="0">
                          <a:effectLst/>
                        </a:rPr>
                        <a:t>tion</a:t>
                      </a:r>
                      <a:endParaRPr lang="en-US" sz="1100" dirty="0">
                        <a:effectLst/>
                        <a:latin typeface="Calibri"/>
                        <a:ea typeface="Calibri"/>
                        <a:cs typeface="Times New Roman"/>
                      </a:endParaRPr>
                    </a:p>
                  </a:txBody>
                  <a:tcPr marL="0" marR="0" marT="0" marB="0"/>
                </a:tc>
                <a:tc hMerge="1">
                  <a:txBody>
                    <a:bodyPr/>
                    <a:lstStyle/>
                    <a:p>
                      <a:endParaRPr lang="en-US"/>
                    </a:p>
                  </a:txBody>
                  <a:tcPr/>
                </a:tc>
              </a:tr>
              <a:tr h="808921">
                <a:tc vMerge="1">
                  <a:txBody>
                    <a:bodyPr/>
                    <a:lstStyle/>
                    <a:p>
                      <a:endParaRPr lang="en-US"/>
                    </a:p>
                  </a:txBody>
                  <a:tcPr/>
                </a:tc>
                <a:tc>
                  <a:txBody>
                    <a:bodyPr/>
                    <a:lstStyle/>
                    <a:p>
                      <a:pPr marL="0" marR="0">
                        <a:lnSpc>
                          <a:spcPts val="650"/>
                        </a:lnSpc>
                        <a:spcBef>
                          <a:spcPts val="30"/>
                        </a:spcBef>
                        <a:spcAft>
                          <a:spcPts val="0"/>
                        </a:spcAft>
                      </a:pPr>
                      <a:r>
                        <a:rPr lang="en-US" sz="900" dirty="0">
                          <a:effectLst/>
                        </a:rPr>
                        <a:t> </a:t>
                      </a:r>
                      <a:endParaRPr lang="en-US" sz="1100" dirty="0">
                        <a:effectLst/>
                      </a:endParaRPr>
                    </a:p>
                    <a:p>
                      <a:pPr marL="51435" marR="0">
                        <a:spcBef>
                          <a:spcPts val="0"/>
                        </a:spcBef>
                        <a:spcAft>
                          <a:spcPts val="0"/>
                        </a:spcAft>
                      </a:pPr>
                      <a:r>
                        <a:rPr lang="en-US" sz="900" spc="-5" dirty="0">
                          <a:effectLst/>
                        </a:rPr>
                        <a:t>S</a:t>
                      </a:r>
                      <a:r>
                        <a:rPr lang="en-US" sz="900" dirty="0">
                          <a:effectLst/>
                        </a:rPr>
                        <a:t>tate</a:t>
                      </a:r>
                      <a:r>
                        <a:rPr lang="en-US" sz="900" spc="20" dirty="0">
                          <a:effectLst/>
                        </a:rPr>
                        <a:t>w</a:t>
                      </a:r>
                      <a:r>
                        <a:rPr lang="en-US" sz="900" dirty="0">
                          <a:effectLst/>
                        </a:rPr>
                        <a:t>ide*</a:t>
                      </a:r>
                      <a:endParaRPr lang="en-US" sz="1100" dirty="0">
                        <a:effectLst/>
                        <a:latin typeface="Calibri"/>
                        <a:ea typeface="Calibri"/>
                        <a:cs typeface="Times New Roman"/>
                      </a:endParaRPr>
                    </a:p>
                  </a:txBody>
                  <a:tcPr marL="0" marR="0" marT="0" marB="0"/>
                </a:tc>
                <a:tc>
                  <a:txBody>
                    <a:bodyPr/>
                    <a:lstStyle/>
                    <a:p>
                      <a:pPr marL="0" marR="0">
                        <a:lnSpc>
                          <a:spcPts val="650"/>
                        </a:lnSpc>
                        <a:spcBef>
                          <a:spcPts val="30"/>
                        </a:spcBef>
                        <a:spcAft>
                          <a:spcPts val="0"/>
                        </a:spcAft>
                      </a:pPr>
                      <a:r>
                        <a:rPr lang="en-US" sz="900" dirty="0">
                          <a:effectLst/>
                        </a:rPr>
                        <a:t> </a:t>
                      </a:r>
                      <a:endParaRPr lang="en-US" sz="1100" dirty="0">
                        <a:effectLst/>
                      </a:endParaRPr>
                    </a:p>
                    <a:p>
                      <a:pPr marL="4445" marR="0" algn="ctr">
                        <a:spcBef>
                          <a:spcPts val="0"/>
                        </a:spcBef>
                        <a:spcAft>
                          <a:spcPts val="0"/>
                        </a:spcAft>
                      </a:pPr>
                      <a:r>
                        <a:rPr lang="en-US" sz="900" spc="-15" dirty="0">
                          <a:effectLst/>
                        </a:rPr>
                        <a:t>N</a:t>
                      </a:r>
                      <a:r>
                        <a:rPr lang="en-US" sz="900" spc="-5" dirty="0">
                          <a:effectLst/>
                        </a:rPr>
                        <a:t>Y</a:t>
                      </a:r>
                      <a:r>
                        <a:rPr lang="en-US" sz="900" dirty="0">
                          <a:effectLst/>
                        </a:rPr>
                        <a:t>C</a:t>
                      </a:r>
                      <a:endParaRPr lang="en-US" sz="1100" dirty="0">
                        <a:effectLst/>
                        <a:latin typeface="Calibri"/>
                        <a:ea typeface="Calibri"/>
                        <a:cs typeface="Times New Roman"/>
                      </a:endParaRPr>
                    </a:p>
                  </a:txBody>
                  <a:tcPr marL="0" marR="0" marT="0" marB="0"/>
                </a:tc>
                <a:tc vMerge="1">
                  <a:txBody>
                    <a:bodyPr/>
                    <a:lstStyle/>
                    <a:p>
                      <a:endParaRPr lang="en-US"/>
                    </a:p>
                  </a:txBody>
                  <a:tcPr/>
                </a:tc>
                <a:tc>
                  <a:txBody>
                    <a:bodyPr/>
                    <a:lstStyle/>
                    <a:p>
                      <a:pPr marL="0" marR="0">
                        <a:lnSpc>
                          <a:spcPts val="650"/>
                        </a:lnSpc>
                        <a:spcBef>
                          <a:spcPts val="30"/>
                        </a:spcBef>
                        <a:spcAft>
                          <a:spcPts val="0"/>
                        </a:spcAft>
                      </a:pPr>
                      <a:r>
                        <a:rPr lang="en-US" sz="900" dirty="0">
                          <a:effectLst/>
                        </a:rPr>
                        <a:t> </a:t>
                      </a:r>
                      <a:endParaRPr lang="en-US" sz="1100" dirty="0">
                        <a:effectLst/>
                      </a:endParaRPr>
                    </a:p>
                    <a:p>
                      <a:pPr marL="26670" marR="0">
                        <a:spcBef>
                          <a:spcPts val="0"/>
                        </a:spcBef>
                        <a:spcAft>
                          <a:spcPts val="0"/>
                        </a:spcAft>
                      </a:pPr>
                      <a:r>
                        <a:rPr lang="en-US" sz="900" spc="-5" dirty="0">
                          <a:effectLst/>
                        </a:rPr>
                        <a:t>S</a:t>
                      </a:r>
                      <a:r>
                        <a:rPr lang="en-US" sz="900" dirty="0">
                          <a:effectLst/>
                        </a:rPr>
                        <a:t>tate</a:t>
                      </a:r>
                      <a:r>
                        <a:rPr lang="en-US" sz="900" spc="20" dirty="0">
                          <a:effectLst/>
                        </a:rPr>
                        <a:t>w</a:t>
                      </a:r>
                      <a:r>
                        <a:rPr lang="en-US" sz="900" dirty="0">
                          <a:effectLst/>
                        </a:rPr>
                        <a:t>ide</a:t>
                      </a:r>
                      <a:endParaRPr lang="en-US" sz="1100" dirty="0">
                        <a:effectLst/>
                        <a:latin typeface="Calibri"/>
                        <a:ea typeface="Calibri"/>
                        <a:cs typeface="Times New Roman"/>
                      </a:endParaRPr>
                    </a:p>
                  </a:txBody>
                  <a:tcPr marL="0" marR="0" marT="0" marB="0"/>
                </a:tc>
                <a:tc>
                  <a:txBody>
                    <a:bodyPr/>
                    <a:lstStyle/>
                    <a:p>
                      <a:pPr marL="0" marR="0">
                        <a:lnSpc>
                          <a:spcPts val="650"/>
                        </a:lnSpc>
                        <a:spcBef>
                          <a:spcPts val="30"/>
                        </a:spcBef>
                        <a:spcAft>
                          <a:spcPts val="0"/>
                        </a:spcAft>
                      </a:pPr>
                      <a:r>
                        <a:rPr lang="en-US" sz="900" dirty="0">
                          <a:effectLst/>
                        </a:rPr>
                        <a:t> </a:t>
                      </a:r>
                      <a:endParaRPr lang="en-US" sz="1100" dirty="0">
                        <a:effectLst/>
                      </a:endParaRPr>
                    </a:p>
                    <a:p>
                      <a:pPr marL="4445" marR="0" algn="ctr">
                        <a:spcBef>
                          <a:spcPts val="0"/>
                        </a:spcBef>
                        <a:spcAft>
                          <a:spcPts val="0"/>
                        </a:spcAft>
                      </a:pPr>
                      <a:r>
                        <a:rPr lang="en-US" sz="900" spc="-15" dirty="0">
                          <a:effectLst/>
                        </a:rPr>
                        <a:t>N</a:t>
                      </a:r>
                      <a:r>
                        <a:rPr lang="en-US" sz="900" spc="-5" dirty="0">
                          <a:effectLst/>
                        </a:rPr>
                        <a:t>Y</a:t>
                      </a:r>
                      <a:r>
                        <a:rPr lang="en-US" sz="900" dirty="0">
                          <a:effectLst/>
                        </a:rPr>
                        <a:t>C</a:t>
                      </a:r>
                      <a:endParaRPr lang="en-US" sz="1100" dirty="0">
                        <a:effectLst/>
                        <a:latin typeface="Calibri"/>
                        <a:ea typeface="Calibri"/>
                        <a:cs typeface="Times New Roman"/>
                      </a:endParaRPr>
                    </a:p>
                  </a:txBody>
                  <a:tcPr marL="0" marR="0" marT="0" marB="0"/>
                </a:tc>
              </a:tr>
              <a:tr h="362725">
                <a:tc>
                  <a:txBody>
                    <a:bodyPr/>
                    <a:lstStyle/>
                    <a:p>
                      <a:pPr marL="8255" marR="0">
                        <a:spcBef>
                          <a:spcPts val="80"/>
                        </a:spcBef>
                        <a:spcAft>
                          <a:spcPts val="0"/>
                        </a:spcAft>
                      </a:pPr>
                      <a:r>
                        <a:rPr lang="en-US" sz="900" dirty="0">
                          <a:effectLst/>
                        </a:rPr>
                        <a:t>Boa</a:t>
                      </a:r>
                      <a:r>
                        <a:rPr lang="en-US" sz="900" spc="-5" dirty="0">
                          <a:effectLst/>
                        </a:rPr>
                        <a:t>r</a:t>
                      </a:r>
                      <a:r>
                        <a:rPr lang="en-US" sz="900" dirty="0">
                          <a:effectLst/>
                        </a:rPr>
                        <a:t>d</a:t>
                      </a:r>
                      <a:r>
                        <a:rPr lang="en-US" sz="900" spc="45" dirty="0">
                          <a:effectLst/>
                        </a:rPr>
                        <a:t> </a:t>
                      </a:r>
                      <a:r>
                        <a:rPr lang="en-US" sz="900" dirty="0">
                          <a:effectLst/>
                        </a:rPr>
                        <a:t>of</a:t>
                      </a:r>
                      <a:r>
                        <a:rPr lang="en-US" sz="900" spc="50" dirty="0">
                          <a:effectLst/>
                        </a:rPr>
                        <a:t> </a:t>
                      </a:r>
                      <a:r>
                        <a:rPr lang="en-US" sz="900" dirty="0">
                          <a:effectLst/>
                        </a:rPr>
                        <a:t>Regents</a:t>
                      </a:r>
                      <a:endParaRPr lang="en-US" sz="1100" dirty="0">
                        <a:effectLst/>
                        <a:latin typeface="Calibri"/>
                        <a:ea typeface="Calibri"/>
                        <a:cs typeface="Times New Roman"/>
                      </a:endParaRPr>
                    </a:p>
                  </a:txBody>
                  <a:tcPr marL="0" marR="0" marT="0" marB="0"/>
                </a:tc>
                <a:tc rowSpan="3">
                  <a:txBody>
                    <a:bodyPr/>
                    <a:lstStyle/>
                    <a:p>
                      <a:pPr marL="0" marR="0">
                        <a:lnSpc>
                          <a:spcPts val="900"/>
                        </a:lnSpc>
                        <a:spcBef>
                          <a:spcPts val="20"/>
                        </a:spcBef>
                        <a:spcAft>
                          <a:spcPts val="0"/>
                        </a:spcAft>
                      </a:pPr>
                      <a:r>
                        <a:rPr lang="en-US" sz="900" dirty="0">
                          <a:effectLst/>
                        </a:rPr>
                        <a:t> </a:t>
                      </a:r>
                      <a:endParaRPr lang="en-US" sz="1100" dirty="0">
                        <a:effectLst/>
                      </a:endParaRPr>
                    </a:p>
                    <a:p>
                      <a:pPr marL="0" marR="17780" algn="ctr">
                        <a:spcBef>
                          <a:spcPts val="0"/>
                        </a:spcBef>
                        <a:spcAft>
                          <a:spcPts val="0"/>
                        </a:spcAft>
                      </a:pPr>
                      <a:r>
                        <a:rPr lang="en-US" sz="900" dirty="0">
                          <a:effectLst/>
                        </a:rPr>
                        <a:t>181</a:t>
                      </a:r>
                      <a:endParaRPr lang="en-US" sz="1100" dirty="0">
                        <a:effectLst/>
                        <a:latin typeface="Calibri"/>
                        <a:ea typeface="Calibri"/>
                        <a:cs typeface="Times New Roman"/>
                      </a:endParaRPr>
                    </a:p>
                  </a:txBody>
                  <a:tcPr marL="0" marR="0" marT="0" marB="0"/>
                </a:tc>
                <a:tc rowSpan="3">
                  <a:txBody>
                    <a:bodyPr/>
                    <a:lstStyle/>
                    <a:p>
                      <a:pPr marL="0" marR="0">
                        <a:lnSpc>
                          <a:spcPts val="900"/>
                        </a:lnSpc>
                        <a:spcBef>
                          <a:spcPts val="20"/>
                        </a:spcBef>
                        <a:spcAft>
                          <a:spcPts val="0"/>
                        </a:spcAft>
                      </a:pPr>
                      <a:r>
                        <a:rPr lang="en-US" sz="900" dirty="0">
                          <a:effectLst/>
                        </a:rPr>
                        <a:t> </a:t>
                      </a:r>
                      <a:endParaRPr lang="en-US" sz="1100" dirty="0">
                        <a:effectLst/>
                      </a:endParaRPr>
                    </a:p>
                    <a:p>
                      <a:pPr marL="72390" marR="0">
                        <a:spcBef>
                          <a:spcPts val="0"/>
                        </a:spcBef>
                        <a:spcAft>
                          <a:spcPts val="0"/>
                        </a:spcAft>
                      </a:pPr>
                      <a:r>
                        <a:rPr lang="en-US" sz="900" dirty="0">
                          <a:effectLst/>
                        </a:rPr>
                        <a:t>50</a:t>
                      </a:r>
                      <a:r>
                        <a:rPr lang="en-US" sz="900" spc="-35" dirty="0">
                          <a:effectLst/>
                        </a:rPr>
                        <a:t> </a:t>
                      </a:r>
                      <a:r>
                        <a:rPr lang="en-US" sz="900" spc="-5" dirty="0">
                          <a:effectLst/>
                        </a:rPr>
                        <a:t>(</a:t>
                      </a:r>
                      <a:r>
                        <a:rPr lang="en-US" sz="900" dirty="0">
                          <a:effectLst/>
                        </a:rPr>
                        <a:t>of</a:t>
                      </a:r>
                      <a:r>
                        <a:rPr lang="en-US" sz="900" spc="-30" dirty="0">
                          <a:effectLst/>
                        </a:rPr>
                        <a:t> </a:t>
                      </a:r>
                      <a:r>
                        <a:rPr lang="en-US" sz="900" dirty="0">
                          <a:effectLst/>
                        </a:rPr>
                        <a:t>181)</a:t>
                      </a:r>
                      <a:endParaRPr lang="en-US" sz="1100" dirty="0">
                        <a:effectLst/>
                        <a:latin typeface="Calibri"/>
                        <a:ea typeface="Calibri"/>
                        <a:cs typeface="Times New Roman"/>
                      </a:endParaRPr>
                    </a:p>
                  </a:txBody>
                  <a:tcPr marL="0" marR="0" marT="0" marB="0"/>
                </a:tc>
                <a:tc>
                  <a:txBody>
                    <a:bodyPr/>
                    <a:lstStyle/>
                    <a:p>
                      <a:pPr marL="199390" marR="215265" algn="ctr">
                        <a:spcBef>
                          <a:spcPts val="45"/>
                        </a:spcBef>
                        <a:spcAft>
                          <a:spcPts val="0"/>
                        </a:spcAft>
                      </a:pPr>
                      <a:r>
                        <a:rPr lang="en-US" sz="900" dirty="0" smtClean="0">
                          <a:effectLst/>
                        </a:rPr>
                        <a:t>7</a:t>
                      </a:r>
                      <a:endParaRPr lang="en-US" sz="1100" dirty="0">
                        <a:effectLst/>
                        <a:latin typeface="Calibri"/>
                        <a:ea typeface="Calibri"/>
                        <a:cs typeface="Times New Roman"/>
                      </a:endParaRPr>
                    </a:p>
                  </a:txBody>
                  <a:tcPr marL="0" marR="0" marT="0" marB="0"/>
                </a:tc>
                <a:tc rowSpan="3">
                  <a:txBody>
                    <a:bodyPr/>
                    <a:lstStyle/>
                    <a:p>
                      <a:pPr marL="0" marR="0">
                        <a:lnSpc>
                          <a:spcPts val="900"/>
                        </a:lnSpc>
                        <a:spcBef>
                          <a:spcPts val="20"/>
                        </a:spcBef>
                        <a:spcAft>
                          <a:spcPts val="0"/>
                        </a:spcAft>
                      </a:pPr>
                      <a:r>
                        <a:rPr lang="en-US" sz="900" dirty="0">
                          <a:effectLst/>
                        </a:rPr>
                        <a:t> </a:t>
                      </a:r>
                      <a:endParaRPr lang="en-US" sz="1100" dirty="0">
                        <a:effectLst/>
                      </a:endParaRPr>
                    </a:p>
                    <a:p>
                      <a:pPr marL="121285" marR="0">
                        <a:spcBef>
                          <a:spcPts val="0"/>
                        </a:spcBef>
                        <a:spcAft>
                          <a:spcPts val="0"/>
                        </a:spcAft>
                      </a:pPr>
                      <a:r>
                        <a:rPr lang="en-US" sz="900" dirty="0" smtClean="0">
                          <a:effectLst/>
                        </a:rPr>
                        <a:t>172</a:t>
                      </a:r>
                      <a:endParaRPr lang="en-US" sz="1100" dirty="0">
                        <a:effectLst/>
                        <a:latin typeface="Calibri"/>
                        <a:ea typeface="Calibri"/>
                        <a:cs typeface="Times New Roman"/>
                      </a:endParaRPr>
                    </a:p>
                  </a:txBody>
                  <a:tcPr marL="0" marR="0" marT="0" marB="0"/>
                </a:tc>
                <a:tc rowSpan="3">
                  <a:txBody>
                    <a:bodyPr/>
                    <a:lstStyle/>
                    <a:p>
                      <a:pPr marL="0" marR="0">
                        <a:lnSpc>
                          <a:spcPts val="900"/>
                        </a:lnSpc>
                        <a:spcBef>
                          <a:spcPts val="20"/>
                        </a:spcBef>
                        <a:spcAft>
                          <a:spcPts val="0"/>
                        </a:spcAft>
                      </a:pPr>
                      <a:r>
                        <a:rPr lang="en-US" sz="900" dirty="0">
                          <a:effectLst/>
                        </a:rPr>
                        <a:t> </a:t>
                      </a:r>
                      <a:endParaRPr lang="en-US" sz="1100" dirty="0">
                        <a:effectLst/>
                      </a:endParaRPr>
                    </a:p>
                    <a:p>
                      <a:pPr marL="66040" marR="0">
                        <a:spcBef>
                          <a:spcPts val="0"/>
                        </a:spcBef>
                        <a:spcAft>
                          <a:spcPts val="0"/>
                        </a:spcAft>
                      </a:pPr>
                      <a:r>
                        <a:rPr lang="en-US" sz="900" dirty="0" smtClean="0">
                          <a:effectLst/>
                        </a:rPr>
                        <a:t>43</a:t>
                      </a:r>
                      <a:r>
                        <a:rPr lang="en-US" sz="900" spc="-35" dirty="0" smtClean="0">
                          <a:effectLst/>
                        </a:rPr>
                        <a:t> </a:t>
                      </a:r>
                      <a:r>
                        <a:rPr lang="en-US" sz="900" spc="-5" dirty="0">
                          <a:effectLst/>
                        </a:rPr>
                        <a:t>(</a:t>
                      </a:r>
                      <a:r>
                        <a:rPr lang="en-US" sz="900" dirty="0">
                          <a:effectLst/>
                        </a:rPr>
                        <a:t>of</a:t>
                      </a:r>
                      <a:r>
                        <a:rPr lang="en-US" sz="900" spc="-30" dirty="0">
                          <a:effectLst/>
                        </a:rPr>
                        <a:t> </a:t>
                      </a:r>
                      <a:r>
                        <a:rPr lang="en-US" sz="900" dirty="0" smtClean="0">
                          <a:effectLst/>
                        </a:rPr>
                        <a:t>172)</a:t>
                      </a:r>
                      <a:endParaRPr lang="en-US" sz="1100" dirty="0">
                        <a:effectLst/>
                        <a:latin typeface="Calibri"/>
                        <a:ea typeface="Calibri"/>
                        <a:cs typeface="Times New Roman"/>
                      </a:endParaRPr>
                    </a:p>
                  </a:txBody>
                  <a:tcPr marL="0" marR="0" marT="0" marB="0"/>
                </a:tc>
              </a:tr>
              <a:tr h="361207">
                <a:tc>
                  <a:txBody>
                    <a:bodyPr/>
                    <a:lstStyle/>
                    <a:p>
                      <a:pPr marL="8255" marR="0">
                        <a:spcBef>
                          <a:spcPts val="100"/>
                        </a:spcBef>
                        <a:spcAft>
                          <a:spcPts val="0"/>
                        </a:spcAft>
                      </a:pPr>
                      <a:r>
                        <a:rPr lang="en-US" sz="900" spc="-5" dirty="0">
                          <a:effectLst/>
                        </a:rPr>
                        <a:t>S</a:t>
                      </a:r>
                      <a:r>
                        <a:rPr lang="en-US" sz="900" spc="-15" dirty="0">
                          <a:effectLst/>
                        </a:rPr>
                        <a:t>UN</a:t>
                      </a:r>
                      <a:r>
                        <a:rPr lang="en-US" sz="900" dirty="0">
                          <a:effectLst/>
                        </a:rPr>
                        <a:t>Y</a:t>
                      </a:r>
                      <a:endParaRPr lang="en-US" sz="1100" dirty="0">
                        <a:effectLst/>
                        <a:latin typeface="Calibri"/>
                        <a:ea typeface="Calibri"/>
                        <a:cs typeface="Times New Roman"/>
                      </a:endParaRPr>
                    </a:p>
                  </a:txBody>
                  <a:tcPr marL="0" marR="0" marT="0" marB="0"/>
                </a:tc>
                <a:tc vMerge="1">
                  <a:txBody>
                    <a:bodyPr/>
                    <a:lstStyle/>
                    <a:p>
                      <a:endParaRPr lang="en-US"/>
                    </a:p>
                  </a:txBody>
                  <a:tcPr/>
                </a:tc>
                <a:tc vMerge="1">
                  <a:txBody>
                    <a:bodyPr/>
                    <a:lstStyle/>
                    <a:p>
                      <a:endParaRPr lang="en-US"/>
                    </a:p>
                  </a:txBody>
                  <a:tcPr/>
                </a:tc>
                <a:tc>
                  <a:txBody>
                    <a:bodyPr/>
                    <a:lstStyle/>
                    <a:p>
                      <a:pPr marL="199390" marR="215265" algn="ctr">
                        <a:spcBef>
                          <a:spcPts val="65"/>
                        </a:spcBef>
                        <a:spcAft>
                          <a:spcPts val="0"/>
                        </a:spcAft>
                      </a:pPr>
                      <a:r>
                        <a:rPr lang="en-US" sz="900" dirty="0">
                          <a:effectLst/>
                        </a:rPr>
                        <a:t>2</a:t>
                      </a:r>
                      <a:endParaRPr lang="en-US" sz="1100" dirty="0">
                        <a:effectLst/>
                        <a:latin typeface="Calibri"/>
                        <a:ea typeface="Calibri"/>
                        <a:cs typeface="Times New Roman"/>
                      </a:endParaRPr>
                    </a:p>
                  </a:txBody>
                  <a:tcPr marL="0" marR="0" marT="0" marB="0"/>
                </a:tc>
                <a:tc vMerge="1">
                  <a:txBody>
                    <a:bodyPr/>
                    <a:lstStyle/>
                    <a:p>
                      <a:endParaRPr lang="en-US"/>
                    </a:p>
                  </a:txBody>
                  <a:tcPr/>
                </a:tc>
                <a:tc vMerge="1">
                  <a:txBody>
                    <a:bodyPr/>
                    <a:lstStyle/>
                    <a:p>
                      <a:endParaRPr lang="en-US"/>
                    </a:p>
                  </a:txBody>
                  <a:tcPr/>
                </a:tc>
              </a:tr>
              <a:tr h="376384">
                <a:tc>
                  <a:txBody>
                    <a:bodyPr/>
                    <a:lstStyle/>
                    <a:p>
                      <a:pPr marL="10795" marR="0" algn="ctr">
                        <a:spcBef>
                          <a:spcPts val="105"/>
                        </a:spcBef>
                        <a:spcAft>
                          <a:spcPts val="0"/>
                        </a:spcAft>
                      </a:pPr>
                      <a:r>
                        <a:rPr lang="en-US" sz="900" dirty="0">
                          <a:effectLst/>
                        </a:rPr>
                        <a:t>To</a:t>
                      </a:r>
                      <a:r>
                        <a:rPr lang="en-US" sz="900" spc="-5" dirty="0">
                          <a:effectLst/>
                        </a:rPr>
                        <a:t>t</a:t>
                      </a:r>
                      <a:r>
                        <a:rPr lang="en-US" sz="900" dirty="0">
                          <a:effectLst/>
                        </a:rPr>
                        <a:t>al</a:t>
                      </a:r>
                      <a:endParaRPr lang="en-US" sz="1100" dirty="0">
                        <a:effectLst/>
                        <a:latin typeface="Calibri"/>
                        <a:ea typeface="Calibri"/>
                        <a:cs typeface="Times New Roman"/>
                      </a:endParaRPr>
                    </a:p>
                  </a:txBody>
                  <a:tcPr marL="0" marR="0" marT="0" marB="0"/>
                </a:tc>
                <a:tc vMerge="1">
                  <a:txBody>
                    <a:bodyPr/>
                    <a:lstStyle/>
                    <a:p>
                      <a:endParaRPr lang="en-US"/>
                    </a:p>
                  </a:txBody>
                  <a:tcPr/>
                </a:tc>
                <a:tc vMerge="1">
                  <a:txBody>
                    <a:bodyPr/>
                    <a:lstStyle/>
                    <a:p>
                      <a:endParaRPr lang="en-US"/>
                    </a:p>
                  </a:txBody>
                  <a:tcPr/>
                </a:tc>
                <a:tc>
                  <a:txBody>
                    <a:bodyPr/>
                    <a:lstStyle/>
                    <a:p>
                      <a:pPr marL="199390" marR="215265" algn="ctr">
                        <a:spcBef>
                          <a:spcPts val="90"/>
                        </a:spcBef>
                        <a:spcAft>
                          <a:spcPts val="0"/>
                        </a:spcAft>
                      </a:pPr>
                      <a:r>
                        <a:rPr lang="en-US" sz="900" dirty="0" smtClean="0">
                          <a:effectLst/>
                        </a:rPr>
                        <a:t>9</a:t>
                      </a:r>
                      <a:endParaRPr lang="en-US" sz="1100" dirty="0">
                        <a:effectLst/>
                        <a:latin typeface="Calibri"/>
                        <a:ea typeface="Calibri"/>
                        <a:cs typeface="Times New Roman"/>
                      </a:endParaRPr>
                    </a:p>
                  </a:txBody>
                  <a:tcPr marL="0" marR="0" marT="0" marB="0"/>
                </a:tc>
                <a:tc vMerge="1">
                  <a:txBody>
                    <a:bodyPr/>
                    <a:lstStyle/>
                    <a:p>
                      <a:endParaRPr lang="en-US"/>
                    </a:p>
                  </a:txBody>
                  <a:tcPr/>
                </a:tc>
                <a:tc vMerge="1">
                  <a:txBody>
                    <a:bodyPr/>
                    <a:lstStyle/>
                    <a:p>
                      <a:endParaRPr lang="en-US"/>
                    </a:p>
                  </a:txBody>
                  <a:tcPr/>
                </a:tc>
              </a:tr>
            </a:tbl>
          </a:graphicData>
        </a:graphic>
      </p:graphicFrame>
    </p:spTree>
    <p:extLst>
      <p:ext uri="{BB962C8B-B14F-4D97-AF65-F5344CB8AC3E}">
        <p14:creationId xmlns:p14="http://schemas.microsoft.com/office/powerpoint/2010/main" val="520967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914400"/>
            <a:ext cx="7024744" cy="646664"/>
          </a:xfrm>
        </p:spPr>
        <p:txBody>
          <a:bodyPr>
            <a:normAutofit fontScale="90000"/>
          </a:bodyPr>
          <a:lstStyle/>
          <a:p>
            <a:r>
              <a:rPr lang="en-US" b="1" dirty="0" smtClean="0"/>
              <a:t>Why Do Charter Schools Exist?</a:t>
            </a:r>
            <a:endParaRPr lang="en-US" sz="4000" b="1" dirty="0"/>
          </a:p>
        </p:txBody>
      </p:sp>
      <p:sp>
        <p:nvSpPr>
          <p:cNvPr id="3" name="Content Placeholder 2"/>
          <p:cNvSpPr>
            <a:spLocks noGrp="1"/>
          </p:cNvSpPr>
          <p:nvPr>
            <p:ph idx="1"/>
          </p:nvPr>
        </p:nvSpPr>
        <p:spPr/>
        <p:txBody>
          <a:bodyPr>
            <a:normAutofit/>
          </a:bodyPr>
          <a:lstStyle/>
          <a:p>
            <a:pPr lvl="0" algn="just"/>
            <a:r>
              <a:rPr lang="en-US" sz="1600" b="1" dirty="0"/>
              <a:t>What is the purpose of a charter school?  </a:t>
            </a:r>
          </a:p>
          <a:p>
            <a:pPr marL="344488" lvl="0" indent="0" algn="just">
              <a:buNone/>
            </a:pPr>
            <a:r>
              <a:rPr lang="en-US" sz="1600" dirty="0"/>
              <a:t>There are six statutory charter school purposes set forth in Education Law §2850</a:t>
            </a:r>
            <a:r>
              <a:rPr lang="en-US" sz="1600" dirty="0" smtClean="0"/>
              <a:t>.</a:t>
            </a:r>
          </a:p>
          <a:p>
            <a:pPr marL="344488" lvl="0" indent="0" algn="just">
              <a:buNone/>
            </a:pPr>
            <a:endParaRPr lang="en-US" sz="1600" dirty="0"/>
          </a:p>
          <a:p>
            <a:pPr marL="344488" lvl="0" indent="0" algn="just">
              <a:buNone/>
            </a:pPr>
            <a:endParaRPr lang="en-US" sz="1600" dirty="0"/>
          </a:p>
          <a:p>
            <a:pPr lvl="0" algn="just"/>
            <a:r>
              <a:rPr lang="en-US" sz="1600" b="1" dirty="0" smtClean="0"/>
              <a:t>How </a:t>
            </a:r>
            <a:r>
              <a:rPr lang="en-US" sz="1600" b="1" dirty="0"/>
              <a:t>is a charter school different than a traditional public school?</a:t>
            </a:r>
            <a:r>
              <a:rPr lang="en-US" sz="1600" dirty="0"/>
              <a:t> </a:t>
            </a:r>
          </a:p>
          <a:p>
            <a:pPr marL="628650" lvl="0" indent="-273050" algn="just">
              <a:buFont typeface="+mj-lt"/>
              <a:buAutoNum type="arabicPeriod"/>
            </a:pPr>
            <a:r>
              <a:rPr lang="en-US" sz="1600" dirty="0"/>
              <a:t>Charter schools are publicly funded, and privately </a:t>
            </a:r>
            <a:r>
              <a:rPr lang="en-US" sz="1600" dirty="0" smtClean="0"/>
              <a:t>operated. </a:t>
            </a:r>
            <a:endParaRPr lang="en-US" sz="1600" dirty="0"/>
          </a:p>
          <a:p>
            <a:pPr marL="628650" indent="-273050" algn="just">
              <a:buFont typeface="+mj-lt"/>
              <a:buAutoNum type="arabicPeriod"/>
            </a:pPr>
            <a:r>
              <a:rPr lang="en-US" sz="1600" dirty="0" smtClean="0"/>
              <a:t>Charter Schools are held to a performance contract.</a:t>
            </a:r>
          </a:p>
          <a:p>
            <a:pPr marL="628650" indent="-273050" algn="just">
              <a:buFont typeface="+mj-lt"/>
              <a:buAutoNum type="arabicPeriod"/>
            </a:pPr>
            <a:endParaRPr lang="en-US" sz="1600" dirty="0"/>
          </a:p>
          <a:p>
            <a:pPr marL="628650" indent="-273050" algn="just">
              <a:buFont typeface="+mj-lt"/>
              <a:buAutoNum type="arabicPeriod"/>
            </a:pPr>
            <a:endParaRPr lang="en-US" sz="1600" dirty="0"/>
          </a:p>
          <a:p>
            <a:endParaRPr lang="en-US" sz="1600" dirty="0"/>
          </a:p>
        </p:txBody>
      </p:sp>
    </p:spTree>
    <p:extLst>
      <p:ext uri="{BB962C8B-B14F-4D97-AF65-F5344CB8AC3E}">
        <p14:creationId xmlns:p14="http://schemas.microsoft.com/office/powerpoint/2010/main" val="2781193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6948544" cy="762000"/>
          </a:xfrm>
        </p:spPr>
        <p:txBody>
          <a:bodyPr>
            <a:normAutofit/>
          </a:bodyPr>
          <a:lstStyle/>
          <a:p>
            <a:pPr algn="ctr"/>
            <a:r>
              <a:rPr lang="en-US" b="1" dirty="0" smtClean="0"/>
              <a:t>Applicable Laws</a:t>
            </a:r>
            <a:endParaRPr lang="en-US" sz="4000" b="1" dirty="0"/>
          </a:p>
        </p:txBody>
      </p:sp>
      <p:sp>
        <p:nvSpPr>
          <p:cNvPr id="3" name="Content Placeholder 2"/>
          <p:cNvSpPr>
            <a:spLocks noGrp="1"/>
          </p:cNvSpPr>
          <p:nvPr>
            <p:ph idx="1"/>
          </p:nvPr>
        </p:nvSpPr>
        <p:spPr>
          <a:xfrm>
            <a:off x="457200" y="1447800"/>
            <a:ext cx="8229600" cy="4678363"/>
          </a:xfrm>
        </p:spPr>
        <p:txBody>
          <a:bodyPr>
            <a:noAutofit/>
          </a:bodyPr>
          <a:lstStyle/>
          <a:p>
            <a:pPr>
              <a:buFont typeface="+mj-lt"/>
              <a:buAutoNum type="arabicPeriod"/>
            </a:pPr>
            <a:endParaRPr lang="en-US" sz="1600" b="1" dirty="0" smtClean="0"/>
          </a:p>
          <a:p>
            <a:pPr>
              <a:buFont typeface="+mj-lt"/>
              <a:buAutoNum type="arabicPeriod"/>
            </a:pPr>
            <a:endParaRPr lang="en-US" sz="1600" b="1" dirty="0"/>
          </a:p>
          <a:p>
            <a:pPr lvl="0"/>
            <a:r>
              <a:rPr lang="en-US" sz="1600" b="1" dirty="0" smtClean="0"/>
              <a:t>Are </a:t>
            </a:r>
            <a:r>
              <a:rPr lang="en-US" sz="1600" b="1" dirty="0"/>
              <a:t>charter schools subject to the same laws and regulations that apply to other public </a:t>
            </a:r>
            <a:r>
              <a:rPr lang="en-US" sz="1600" b="1" dirty="0" smtClean="0"/>
              <a:t>schools?  </a:t>
            </a:r>
          </a:p>
          <a:p>
            <a:pPr marL="68580" lvl="0" indent="0" defTabSz="342900">
              <a:buNone/>
            </a:pPr>
            <a:r>
              <a:rPr lang="en-US" sz="1600" b="1" dirty="0"/>
              <a:t>	</a:t>
            </a:r>
            <a:r>
              <a:rPr lang="en-US" sz="1600" dirty="0" smtClean="0"/>
              <a:t>Yes </a:t>
            </a:r>
            <a:r>
              <a:rPr lang="en-US" sz="1600" dirty="0"/>
              <a:t>and </a:t>
            </a:r>
            <a:r>
              <a:rPr lang="en-US" sz="1600" dirty="0" smtClean="0"/>
              <a:t>no.  See Education Law §2854(1</a:t>
            </a:r>
            <a:r>
              <a:rPr lang="en-US" sz="1600" dirty="0"/>
              <a:t>)(a) and (b</a:t>
            </a:r>
            <a:r>
              <a:rPr lang="en-US" sz="1600" dirty="0" smtClean="0"/>
              <a:t>).</a:t>
            </a:r>
          </a:p>
          <a:p>
            <a:pPr marL="68580" lvl="0" indent="0" defTabSz="342900">
              <a:buNone/>
            </a:pPr>
            <a:endParaRPr lang="en-US" sz="1600" b="1" dirty="0"/>
          </a:p>
          <a:p>
            <a:pPr lvl="0"/>
            <a:r>
              <a:rPr lang="en-US" sz="1600" b="1" dirty="0"/>
              <a:t>What laws apply to charter schools?</a:t>
            </a:r>
            <a:endParaRPr lang="en-US" sz="1600" dirty="0"/>
          </a:p>
          <a:p>
            <a:pPr marL="687388" indent="-342900">
              <a:buFont typeface="+mj-lt"/>
              <a:buAutoNum type="arabicPeriod"/>
            </a:pPr>
            <a:r>
              <a:rPr lang="en-US" sz="1600" dirty="0" smtClean="0"/>
              <a:t>Relevant </a:t>
            </a:r>
            <a:r>
              <a:rPr lang="en-US" sz="1600" dirty="0"/>
              <a:t>to today’s discussion, the following laws </a:t>
            </a:r>
            <a:r>
              <a:rPr lang="en-US" sz="1600" dirty="0" smtClean="0"/>
              <a:t>apply:</a:t>
            </a:r>
            <a:endParaRPr lang="en-US" sz="1600" dirty="0"/>
          </a:p>
          <a:p>
            <a:pPr marL="687388" indent="-342900">
              <a:buFont typeface="+mj-lt"/>
              <a:buAutoNum type="arabicPeriod"/>
            </a:pPr>
            <a:r>
              <a:rPr lang="en-US" sz="1600" dirty="0"/>
              <a:t>Charter School </a:t>
            </a:r>
            <a:r>
              <a:rPr lang="en-US" sz="1600" dirty="0" smtClean="0"/>
              <a:t>Act – Article 56 of the Education Law, specifically (2851(2)(h))</a:t>
            </a:r>
            <a:endParaRPr lang="en-US" sz="1600" dirty="0"/>
          </a:p>
          <a:p>
            <a:pPr marL="687388" indent="-342900">
              <a:buFont typeface="+mj-lt"/>
              <a:buAutoNum type="arabicPeriod"/>
            </a:pPr>
            <a:r>
              <a:rPr lang="en-US" sz="1600" dirty="0" smtClean="0"/>
              <a:t>IDEA, including Child </a:t>
            </a:r>
            <a:r>
              <a:rPr lang="en-US" sz="1600" dirty="0"/>
              <a:t>F</a:t>
            </a:r>
            <a:r>
              <a:rPr lang="en-US" sz="1600" dirty="0" smtClean="0"/>
              <a:t>ind</a:t>
            </a:r>
            <a:endParaRPr lang="en-US" sz="1600" dirty="0"/>
          </a:p>
          <a:p>
            <a:pPr marL="687388" indent="-342900">
              <a:buFont typeface="+mj-lt"/>
              <a:buAutoNum type="arabicPeriod"/>
            </a:pPr>
            <a:r>
              <a:rPr lang="en-US" sz="1600" dirty="0"/>
              <a:t>DASA – </a:t>
            </a:r>
            <a:r>
              <a:rPr lang="en-US" sz="1600" dirty="0" smtClean="0"/>
              <a:t>8 NYCRR §119.6</a:t>
            </a:r>
            <a:r>
              <a:rPr lang="en-US" sz="1600" dirty="0"/>
              <a:t>, </a:t>
            </a:r>
            <a:r>
              <a:rPr lang="en-US" sz="1600" dirty="0" smtClean="0"/>
              <a:t>Education Law §10-18</a:t>
            </a:r>
            <a:endParaRPr lang="en-US" sz="1600" dirty="0"/>
          </a:p>
          <a:p>
            <a:pPr marL="687388" indent="-342900">
              <a:buFont typeface="+mj-lt"/>
              <a:buAutoNum type="arabicPeriod"/>
            </a:pPr>
            <a:r>
              <a:rPr lang="en-US" sz="1600" dirty="0" smtClean="0"/>
              <a:t>CDOS Regulations </a:t>
            </a:r>
          </a:p>
          <a:p>
            <a:pPr marL="687388" indent="-342900">
              <a:buFont typeface="+mj-lt"/>
              <a:buAutoNum type="arabicPeriod"/>
            </a:pPr>
            <a:r>
              <a:rPr lang="en-US" sz="1600" dirty="0"/>
              <a:t>Section 504 of the Rehabilitation Act of 1973</a:t>
            </a:r>
          </a:p>
          <a:p>
            <a:pPr marL="687388" indent="-342900">
              <a:buFont typeface="+mj-lt"/>
              <a:buAutoNum type="arabicPeriod"/>
            </a:pPr>
            <a:r>
              <a:rPr lang="en-US" sz="1600" dirty="0"/>
              <a:t>Some provisions of </a:t>
            </a:r>
            <a:r>
              <a:rPr lang="en-US" sz="1600" dirty="0" smtClean="0"/>
              <a:t>Education Law §3214 (see IDEA)</a:t>
            </a:r>
            <a:endParaRPr lang="en-US" sz="1600" b="1" dirty="0"/>
          </a:p>
        </p:txBody>
      </p:sp>
    </p:spTree>
    <p:extLst>
      <p:ext uri="{BB962C8B-B14F-4D97-AF65-F5344CB8AC3E}">
        <p14:creationId xmlns:p14="http://schemas.microsoft.com/office/powerpoint/2010/main" val="1198025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10600" cy="6858000"/>
          </a:xfrm>
        </p:spPr>
        <p:txBody>
          <a:bodyPr>
            <a:normAutofit/>
          </a:bodyPr>
          <a:lstStyle/>
          <a:p>
            <a:pPr lvl="0"/>
            <a:endParaRPr lang="en-US" sz="1600" b="1" dirty="0" smtClean="0"/>
          </a:p>
          <a:p>
            <a:pPr lvl="0"/>
            <a:endParaRPr lang="en-US" sz="1600" b="1" dirty="0"/>
          </a:p>
          <a:p>
            <a:pPr lvl="0"/>
            <a:endParaRPr lang="en-US" sz="1600" b="1" dirty="0" smtClean="0"/>
          </a:p>
          <a:p>
            <a:pPr lvl="0"/>
            <a:endParaRPr lang="en-US" sz="1600" b="1" dirty="0"/>
          </a:p>
          <a:p>
            <a:pPr marL="914400" lvl="0" indent="-273050"/>
            <a:endParaRPr lang="en-US" sz="1600" b="1" dirty="0" smtClean="0"/>
          </a:p>
          <a:p>
            <a:pPr marL="914400" lvl="0" indent="-273050"/>
            <a:endParaRPr lang="en-US" sz="1600" b="1" dirty="0"/>
          </a:p>
          <a:p>
            <a:pPr marL="914400" lvl="0" indent="-273050"/>
            <a:endParaRPr lang="en-US" sz="1600" b="1" dirty="0" smtClean="0"/>
          </a:p>
          <a:p>
            <a:pPr marL="914400" lvl="0" indent="-273050"/>
            <a:r>
              <a:rPr lang="en-US" sz="1600" b="1" dirty="0" smtClean="0"/>
              <a:t>Does NYS Law mandate that charter </a:t>
            </a:r>
            <a:r>
              <a:rPr lang="en-US" sz="1600" b="1" dirty="0"/>
              <a:t>school teachers be certified and/or </a:t>
            </a:r>
            <a:endParaRPr lang="en-US" sz="1600" b="1" dirty="0" smtClean="0"/>
          </a:p>
          <a:p>
            <a:pPr marL="908050" lvl="0" indent="0">
              <a:buNone/>
            </a:pPr>
            <a:r>
              <a:rPr lang="en-US" sz="1600" b="1" dirty="0" smtClean="0"/>
              <a:t>highly qualified?  </a:t>
            </a:r>
          </a:p>
          <a:p>
            <a:pPr marL="908050" lvl="0" indent="0">
              <a:buNone/>
            </a:pPr>
            <a:r>
              <a:rPr lang="en-US" sz="1600" dirty="0" smtClean="0"/>
              <a:t>Yes and No. See Education Law §2854(3)(a-1).</a:t>
            </a:r>
          </a:p>
          <a:p>
            <a:pPr marL="0" indent="0">
              <a:buNone/>
            </a:pPr>
            <a:r>
              <a:rPr lang="en-US" sz="1600" dirty="0"/>
              <a:t> </a:t>
            </a:r>
          </a:p>
          <a:p>
            <a:pPr marL="914400" lvl="0" indent="-273050"/>
            <a:r>
              <a:rPr lang="en-US" sz="1600" b="1" dirty="0"/>
              <a:t>Does </a:t>
            </a:r>
            <a:r>
              <a:rPr lang="en-US" sz="1600" b="1" dirty="0" smtClean="0"/>
              <a:t>Federal Law </a:t>
            </a:r>
            <a:r>
              <a:rPr lang="en-US" sz="1600" b="1" dirty="0"/>
              <a:t>mandate that charter school teachers be certified and/or highly qualified?  </a:t>
            </a:r>
          </a:p>
          <a:p>
            <a:pPr marL="908050" indent="0">
              <a:buNone/>
            </a:pPr>
            <a:r>
              <a:rPr lang="en-US" sz="1600" dirty="0" smtClean="0"/>
              <a:t>No. Federal </a:t>
            </a:r>
            <a:r>
              <a:rPr lang="en-US" sz="1600" dirty="0"/>
              <a:t>law </a:t>
            </a:r>
            <a:r>
              <a:rPr lang="en-US" sz="1600" dirty="0" smtClean="0"/>
              <a:t>does </a:t>
            </a:r>
            <a:r>
              <a:rPr lang="en-US" sz="1600" u="sng" dirty="0" smtClean="0"/>
              <a:t>not</a:t>
            </a:r>
            <a:r>
              <a:rPr lang="en-US" sz="1600" dirty="0" smtClean="0"/>
              <a:t> require charter school teachers to be highly qualified or certified. </a:t>
            </a:r>
          </a:p>
          <a:p>
            <a:pPr marL="0" indent="0">
              <a:buNone/>
            </a:pPr>
            <a:r>
              <a:rPr lang="en-US" sz="1600" dirty="0"/>
              <a:t> </a:t>
            </a:r>
            <a:endParaRPr lang="en-US" sz="1600" dirty="0" smtClean="0"/>
          </a:p>
          <a:p>
            <a:pPr marL="908050" indent="-285750"/>
            <a:r>
              <a:rPr lang="en-US" sz="1600" b="1" dirty="0" smtClean="0"/>
              <a:t>Are there any requirements for charter school teachers?</a:t>
            </a:r>
            <a:endParaRPr lang="en-US" sz="1600" b="1" dirty="0"/>
          </a:p>
          <a:p>
            <a:pPr marL="365760" lvl="1" indent="0">
              <a:buNone/>
            </a:pPr>
            <a:r>
              <a:rPr lang="en-US" sz="1400" dirty="0" smtClean="0"/>
              <a:t>	Yes. See, Education Law 2854(3)(a-1) and Board of Regents Policy.</a:t>
            </a:r>
            <a:endParaRPr lang="en-US" sz="1400" dirty="0"/>
          </a:p>
        </p:txBody>
      </p:sp>
      <p:sp>
        <p:nvSpPr>
          <p:cNvPr id="4" name="Title 1"/>
          <p:cNvSpPr>
            <a:spLocks noGrp="1"/>
          </p:cNvSpPr>
          <p:nvPr>
            <p:ph type="title"/>
          </p:nvPr>
        </p:nvSpPr>
        <p:spPr>
          <a:xfrm>
            <a:off x="1066800" y="838200"/>
            <a:ext cx="6948544" cy="762000"/>
          </a:xfrm>
        </p:spPr>
        <p:txBody>
          <a:bodyPr>
            <a:normAutofit/>
          </a:bodyPr>
          <a:lstStyle/>
          <a:p>
            <a:pPr algn="ctr"/>
            <a:r>
              <a:rPr lang="en-US" b="1" dirty="0" smtClean="0"/>
              <a:t>Teacher Certification</a:t>
            </a:r>
            <a:endParaRPr lang="en-US" sz="4000" b="1" dirty="0"/>
          </a:p>
        </p:txBody>
      </p:sp>
    </p:spTree>
    <p:extLst>
      <p:ext uri="{BB962C8B-B14F-4D97-AF65-F5344CB8AC3E}">
        <p14:creationId xmlns:p14="http://schemas.microsoft.com/office/powerpoint/2010/main" val="134530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534400" cy="6858000"/>
          </a:xfrm>
        </p:spPr>
        <p:txBody>
          <a:bodyPr>
            <a:normAutofit/>
          </a:bodyPr>
          <a:lstStyle/>
          <a:p>
            <a:endParaRPr lang="en-US" sz="1600" b="1" dirty="0" smtClean="0"/>
          </a:p>
          <a:p>
            <a:endParaRPr lang="en-US" sz="1600" b="1" dirty="0"/>
          </a:p>
          <a:p>
            <a:endParaRPr lang="en-US" sz="1600" b="1" dirty="0" smtClean="0"/>
          </a:p>
          <a:p>
            <a:endParaRPr lang="en-US" sz="1600" b="1" dirty="0"/>
          </a:p>
          <a:p>
            <a:pPr marL="749300" indent="-273050">
              <a:tabLst>
                <a:tab pos="8407400" algn="l"/>
              </a:tabLst>
            </a:pPr>
            <a:endParaRPr lang="en-US" sz="1600" b="1" dirty="0" smtClean="0"/>
          </a:p>
          <a:p>
            <a:pPr marL="749300" indent="-273050">
              <a:tabLst>
                <a:tab pos="8407400" algn="l"/>
              </a:tabLst>
            </a:pPr>
            <a:endParaRPr lang="en-US" sz="1600" b="1" dirty="0"/>
          </a:p>
          <a:p>
            <a:pPr marL="749300" indent="-273050">
              <a:tabLst>
                <a:tab pos="8407400" algn="l"/>
              </a:tabLst>
            </a:pPr>
            <a:r>
              <a:rPr lang="en-US" sz="1600" b="1" dirty="0" smtClean="0"/>
              <a:t>Are </a:t>
            </a:r>
            <a:r>
              <a:rPr lang="en-US" sz="1600" b="1" dirty="0"/>
              <a:t>charter schools required to enroll children with special </a:t>
            </a:r>
            <a:r>
              <a:rPr lang="en-US" sz="1600" b="1" dirty="0" smtClean="0"/>
              <a:t>needs?  </a:t>
            </a:r>
          </a:p>
          <a:p>
            <a:pPr marL="742950" indent="0" algn="just">
              <a:buNone/>
              <a:tabLst>
                <a:tab pos="8407400" algn="l"/>
              </a:tabLst>
            </a:pPr>
            <a:r>
              <a:rPr lang="en-US" sz="1600" dirty="0" smtClean="0"/>
              <a:t>Yes</a:t>
            </a:r>
            <a:r>
              <a:rPr lang="en-US" sz="1600" dirty="0"/>
              <a:t>. </a:t>
            </a:r>
            <a:r>
              <a:rPr lang="en-US" sz="1600" dirty="0" smtClean="0"/>
              <a:t>See Education Law §2854(2)(a).</a:t>
            </a:r>
          </a:p>
          <a:p>
            <a:pPr marL="749300" indent="-273050" algn="just">
              <a:tabLst>
                <a:tab pos="8407400" algn="l"/>
              </a:tabLst>
            </a:pPr>
            <a:endParaRPr lang="en-US" sz="1600" dirty="0"/>
          </a:p>
          <a:p>
            <a:pPr marL="749300" indent="-273050" algn="just">
              <a:tabLst>
                <a:tab pos="8407400" algn="l"/>
              </a:tabLst>
            </a:pPr>
            <a:r>
              <a:rPr lang="en-US" sz="1600" b="1" dirty="0" smtClean="0"/>
              <a:t>What </a:t>
            </a:r>
            <a:r>
              <a:rPr lang="en-US" sz="1600" b="1" dirty="0"/>
              <a:t>are enrollment and retention targets? </a:t>
            </a:r>
            <a:endParaRPr lang="en-US" sz="1600" b="1" dirty="0" smtClean="0"/>
          </a:p>
          <a:p>
            <a:pPr marL="742950" indent="0" algn="just">
              <a:buNone/>
              <a:tabLst>
                <a:tab pos="8407400" algn="l"/>
              </a:tabLst>
            </a:pPr>
            <a:r>
              <a:rPr lang="en-US" sz="1600" dirty="0" smtClean="0"/>
              <a:t>In </a:t>
            </a:r>
            <a:r>
              <a:rPr lang="en-US" sz="1600" dirty="0"/>
              <a:t>accordance with the 2010 revisions to the Charter Schools Act, the Board of Regents and the State University of New York have worked collaboratively to establish targets for the enrollment and retention of students with disabilities, English language learners and students who are eligible for the free and reduced price lunch program. The targets are comparable to the figures for these categories of students within the public school district of location</a:t>
            </a:r>
            <a:r>
              <a:rPr lang="en-US" sz="1600" dirty="0" smtClean="0"/>
              <a:t>.</a:t>
            </a:r>
          </a:p>
          <a:p>
            <a:pPr marL="742950" indent="0" algn="just">
              <a:buNone/>
              <a:tabLst>
                <a:tab pos="8407400" algn="l"/>
              </a:tabLst>
            </a:pPr>
            <a:endParaRPr lang="en-US" sz="1600" dirty="0" smtClean="0"/>
          </a:p>
          <a:p>
            <a:pPr marL="749300" lvl="0" indent="-273050" algn="just">
              <a:tabLst>
                <a:tab pos="8407400" algn="l"/>
              </a:tabLst>
            </a:pPr>
            <a:r>
              <a:rPr lang="en-US" sz="1600" b="1" dirty="0"/>
              <a:t>How are services provided to charter school students? </a:t>
            </a:r>
          </a:p>
          <a:p>
            <a:pPr marL="742950" lvl="0" indent="0" algn="just">
              <a:buNone/>
              <a:tabLst>
                <a:tab pos="8407400" algn="l"/>
              </a:tabLst>
            </a:pPr>
            <a:r>
              <a:rPr lang="en-US" sz="1600" dirty="0"/>
              <a:t>Pursuant to Education Law §2853(4)(a) sets forth three ways services can be provided to charter school students.  </a:t>
            </a:r>
          </a:p>
          <a:p>
            <a:pPr marL="749300" indent="-273050">
              <a:tabLst>
                <a:tab pos="8407400" algn="l"/>
              </a:tabLst>
            </a:pPr>
            <a:endParaRPr lang="en-US" sz="1600" dirty="0"/>
          </a:p>
          <a:p>
            <a:endParaRPr lang="en-US" sz="1600" dirty="0"/>
          </a:p>
        </p:txBody>
      </p:sp>
      <p:sp>
        <p:nvSpPr>
          <p:cNvPr id="4" name="Title 1"/>
          <p:cNvSpPr>
            <a:spLocks noGrp="1"/>
          </p:cNvSpPr>
          <p:nvPr>
            <p:ph type="title"/>
          </p:nvPr>
        </p:nvSpPr>
        <p:spPr>
          <a:xfrm>
            <a:off x="1066800" y="609600"/>
            <a:ext cx="6948544" cy="762000"/>
          </a:xfrm>
        </p:spPr>
        <p:txBody>
          <a:bodyPr>
            <a:normAutofit/>
          </a:bodyPr>
          <a:lstStyle/>
          <a:p>
            <a:pPr algn="ctr"/>
            <a:r>
              <a:rPr lang="en-US" b="1" dirty="0" smtClean="0"/>
              <a:t>Enrollment and Services</a:t>
            </a:r>
            <a:endParaRPr lang="en-US" sz="4000" b="1" dirty="0"/>
          </a:p>
        </p:txBody>
      </p:sp>
    </p:spTree>
    <p:extLst>
      <p:ext uri="{BB962C8B-B14F-4D97-AF65-F5344CB8AC3E}">
        <p14:creationId xmlns:p14="http://schemas.microsoft.com/office/powerpoint/2010/main" val="1296155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7024744" cy="646664"/>
          </a:xfrm>
        </p:spPr>
        <p:txBody>
          <a:bodyPr>
            <a:normAutofit fontScale="90000"/>
          </a:bodyPr>
          <a:lstStyle/>
          <a:p>
            <a:pPr algn="ctr"/>
            <a:r>
              <a:rPr lang="en-US" sz="4000" b="1" dirty="0" smtClean="0"/>
              <a:t>Developing th</a:t>
            </a:r>
            <a:r>
              <a:rPr lang="en-US" b="1" dirty="0" smtClean="0"/>
              <a:t>e IEP</a:t>
            </a:r>
            <a:endParaRPr lang="en-US" sz="4000" b="1" dirty="0"/>
          </a:p>
        </p:txBody>
      </p:sp>
      <p:sp>
        <p:nvSpPr>
          <p:cNvPr id="3" name="Content Placeholder 2"/>
          <p:cNvSpPr>
            <a:spLocks noGrp="1"/>
          </p:cNvSpPr>
          <p:nvPr>
            <p:ph idx="1"/>
          </p:nvPr>
        </p:nvSpPr>
        <p:spPr>
          <a:xfrm>
            <a:off x="1043492" y="1828800"/>
            <a:ext cx="6777317" cy="4419600"/>
          </a:xfrm>
        </p:spPr>
        <p:txBody>
          <a:bodyPr>
            <a:normAutofit fontScale="92500" lnSpcReduction="10000"/>
          </a:bodyPr>
          <a:lstStyle/>
          <a:p>
            <a:pPr algn="just"/>
            <a:r>
              <a:rPr lang="en-US" sz="1600" b="1" dirty="0" smtClean="0"/>
              <a:t>Who Develops the IEP?</a:t>
            </a:r>
          </a:p>
          <a:p>
            <a:pPr marL="347663" indent="0" algn="just">
              <a:buNone/>
            </a:pPr>
            <a:r>
              <a:rPr lang="en-US" sz="1600" dirty="0" smtClean="0"/>
              <a:t>The CSE of the Student’s District of Residence. </a:t>
            </a:r>
          </a:p>
          <a:p>
            <a:pPr marL="347663" indent="0" algn="just">
              <a:buNone/>
            </a:pPr>
            <a:endParaRPr lang="en-US" sz="1600" dirty="0" smtClean="0"/>
          </a:p>
          <a:p>
            <a:pPr algn="just"/>
            <a:r>
              <a:rPr lang="en-US" sz="1600" b="1" dirty="0" smtClean="0"/>
              <a:t>When </a:t>
            </a:r>
            <a:r>
              <a:rPr lang="en-US" sz="1600" b="1" dirty="0"/>
              <a:t>developing the IEP of a student with a disability enrolled in a charter school, is the CSE limited to only recommending special education programs and services currently offered by the charter </a:t>
            </a:r>
            <a:r>
              <a:rPr lang="en-US" sz="1600" b="1" dirty="0" smtClean="0"/>
              <a:t>school?  </a:t>
            </a:r>
          </a:p>
          <a:p>
            <a:pPr marL="347663" indent="0" algn="just">
              <a:buNone/>
            </a:pPr>
            <a:r>
              <a:rPr lang="en-US" sz="1600" dirty="0" smtClean="0"/>
              <a:t>No</a:t>
            </a:r>
            <a:r>
              <a:rPr lang="en-US" sz="1600" dirty="0"/>
              <a:t>. Pursuant to Education law § </a:t>
            </a:r>
            <a:r>
              <a:rPr lang="en-US" sz="1600" dirty="0" smtClean="0"/>
              <a:t>2853(4</a:t>
            </a:r>
            <a:r>
              <a:rPr lang="en-US" sz="1600" dirty="0"/>
              <a:t>)</a:t>
            </a:r>
            <a:r>
              <a:rPr lang="en-US" sz="1600" dirty="0" smtClean="0"/>
              <a:t>(a</a:t>
            </a:r>
            <a:r>
              <a:rPr lang="en-US" sz="1600" dirty="0"/>
              <a:t>), charter schools must comply with the student’s IEP</a:t>
            </a:r>
            <a:r>
              <a:rPr lang="en-US" sz="1600" dirty="0" smtClean="0"/>
              <a:t>.</a:t>
            </a:r>
          </a:p>
          <a:p>
            <a:pPr marL="68580" indent="0" algn="just">
              <a:buNone/>
            </a:pPr>
            <a:endParaRPr lang="en-US" sz="1600" dirty="0"/>
          </a:p>
          <a:p>
            <a:pPr algn="just"/>
            <a:r>
              <a:rPr lang="en-US" sz="1600" b="1" dirty="0"/>
              <a:t>Must the CSE ensure the participation of a representative of the charter school in the development and review of the student’s IEP?  </a:t>
            </a:r>
            <a:endParaRPr lang="en-US" sz="1600" b="1" dirty="0" smtClean="0"/>
          </a:p>
          <a:p>
            <a:pPr marL="347663" indent="0">
              <a:buNone/>
            </a:pPr>
            <a:r>
              <a:rPr lang="en-US" sz="1600" dirty="0" smtClean="0"/>
              <a:t>Yes</a:t>
            </a:r>
            <a:r>
              <a:rPr lang="en-US" sz="1600" dirty="0"/>
              <a:t>. </a:t>
            </a:r>
            <a:endParaRPr lang="en-US" sz="1600" dirty="0" smtClean="0"/>
          </a:p>
          <a:p>
            <a:pPr marL="347663" indent="0">
              <a:buNone/>
            </a:pPr>
            <a:endParaRPr lang="en-US" sz="1600" dirty="0" smtClean="0"/>
          </a:p>
          <a:p>
            <a:pPr marL="341313" indent="-285750"/>
            <a:r>
              <a:rPr lang="en-US" sz="1600" b="1" dirty="0"/>
              <a:t>Does the CSE place a student with a disability in a charter school?</a:t>
            </a:r>
            <a:r>
              <a:rPr lang="en-US" sz="1600" dirty="0"/>
              <a:t>  </a:t>
            </a:r>
            <a:endParaRPr lang="en-US" sz="1600" dirty="0" smtClean="0"/>
          </a:p>
          <a:p>
            <a:pPr marL="347663" indent="0">
              <a:buNone/>
            </a:pPr>
            <a:r>
              <a:rPr lang="en-US" sz="1600" dirty="0" smtClean="0"/>
              <a:t>No</a:t>
            </a:r>
            <a:r>
              <a:rPr lang="en-US" sz="1600" dirty="0"/>
              <a:t>. </a:t>
            </a:r>
            <a:r>
              <a:rPr lang="en-US" sz="1600" dirty="0" smtClean="0"/>
              <a:t>All charter school students are admitted by application or lottery.</a:t>
            </a:r>
            <a:endParaRPr lang="en-US" sz="1600" dirty="0"/>
          </a:p>
          <a:p>
            <a:pPr marL="347663" indent="0">
              <a:buNone/>
            </a:pPr>
            <a:endParaRPr lang="en-US" sz="1600" dirty="0"/>
          </a:p>
          <a:p>
            <a:endParaRPr lang="en-US" sz="1600" dirty="0"/>
          </a:p>
        </p:txBody>
      </p:sp>
    </p:spTree>
    <p:extLst>
      <p:ext uri="{BB962C8B-B14F-4D97-AF65-F5344CB8AC3E}">
        <p14:creationId xmlns:p14="http://schemas.microsoft.com/office/powerpoint/2010/main" val="15903266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0</TotalTime>
  <Words>1405</Words>
  <Application>Microsoft Office PowerPoint</Application>
  <PresentationFormat>On-screen Show (4:3)</PresentationFormat>
  <Paragraphs>251</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Austin</vt:lpstr>
      <vt:lpstr>Special Education in Charter Schools</vt:lpstr>
      <vt:lpstr>Charter School Background</vt:lpstr>
      <vt:lpstr>How Many Charter Schools Exist?</vt:lpstr>
      <vt:lpstr>How Many Charter Schools Can Exist?</vt:lpstr>
      <vt:lpstr>Why Do Charter Schools Exist?</vt:lpstr>
      <vt:lpstr>Applicable Laws</vt:lpstr>
      <vt:lpstr>Teacher Certification</vt:lpstr>
      <vt:lpstr>Enrollment and Services</vt:lpstr>
      <vt:lpstr>Developing the IEP</vt:lpstr>
      <vt:lpstr>Developing the IEP </vt:lpstr>
      <vt:lpstr>IEP Implementation</vt:lpstr>
      <vt:lpstr>Payment for Services</vt:lpstr>
      <vt:lpstr>Transportation</vt:lpstr>
      <vt:lpstr>Graduation Requirements</vt:lpstr>
      <vt:lpstr>Discipline of Students with Disabilities</vt:lpstr>
      <vt:lpstr>Charter School Discipline Policies</vt:lpstr>
      <vt:lpstr>Charter School Discipline Policies Cont.…</vt:lpstr>
      <vt:lpstr>Charter School Complaints</vt:lpstr>
      <vt:lpstr>Charter School Office Resources</vt:lpstr>
      <vt:lpstr>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2016-06-23T15:02:10Z</dcterms:created>
  <dcterms:modified xsi:type="dcterms:W3CDTF">2016-06-23T15:02:36Z</dcterms:modified>
</cp:coreProperties>
</file>