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sldIdLst>
    <p:sldId id="256" r:id="rId2"/>
    <p:sldId id="257" r:id="rId3"/>
    <p:sldId id="258" r:id="rId4"/>
    <p:sldId id="259" r:id="rId5"/>
    <p:sldId id="260" r:id="rId6"/>
    <p:sldId id="290" r:id="rId7"/>
    <p:sldId id="282" r:id="rId8"/>
    <p:sldId id="283" r:id="rId9"/>
    <p:sldId id="261" r:id="rId10"/>
    <p:sldId id="262" r:id="rId11"/>
    <p:sldId id="266" r:id="rId12"/>
    <p:sldId id="263" r:id="rId13"/>
    <p:sldId id="265" r:id="rId14"/>
    <p:sldId id="264" r:id="rId15"/>
    <p:sldId id="267" r:id="rId16"/>
    <p:sldId id="268" r:id="rId17"/>
    <p:sldId id="269" r:id="rId18"/>
    <p:sldId id="270" r:id="rId19"/>
    <p:sldId id="271" r:id="rId20"/>
    <p:sldId id="286" r:id="rId21"/>
    <p:sldId id="288" r:id="rId22"/>
    <p:sldId id="289" r:id="rId23"/>
    <p:sldId id="272" r:id="rId24"/>
    <p:sldId id="273" r:id="rId25"/>
    <p:sldId id="275" r:id="rId26"/>
    <p:sldId id="284" r:id="rId27"/>
    <p:sldId id="285" r:id="rId28"/>
    <p:sldId id="287" r:id="rId29"/>
    <p:sldId id="276" r:id="rId30"/>
    <p:sldId id="277" r:id="rId31"/>
    <p:sldId id="278" r:id="rId32"/>
    <p:sldId id="279" r:id="rId33"/>
    <p:sldId id="281"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D0461A-CBCE-7212-CA7C-32973FE8F236}" v="2" dt="2019-03-11T19:13:01.3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autoAdjust="0"/>
    <p:restoredTop sz="83666" autoAdjust="0"/>
  </p:normalViewPr>
  <p:slideViewPr>
    <p:cSldViewPr snapToGrid="0">
      <p:cViewPr varScale="1">
        <p:scale>
          <a:sx n="63" d="100"/>
          <a:sy n="63" d="100"/>
        </p:scale>
        <p:origin x="528" y="78"/>
      </p:cViewPr>
      <p:guideLst/>
    </p:cSldViewPr>
  </p:slideViewPr>
  <p:outlineViewPr>
    <p:cViewPr>
      <p:scale>
        <a:sx n="33" d="100"/>
        <a:sy n="33" d="100"/>
      </p:scale>
      <p:origin x="0" y="-427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FCA22E-C9A9-49A6-B334-E42CA30066D8}" type="doc">
      <dgm:prSet loTypeId="urn:microsoft.com/office/officeart/2005/8/layout/pyramid1" loCatId="pyramid" qsTypeId="urn:microsoft.com/office/officeart/2005/8/quickstyle/simple1" qsCatId="simple" csTypeId="urn:microsoft.com/office/officeart/2005/8/colors/accent1_2" csCatId="accent1" phldr="1"/>
      <dgm:spPr/>
    </dgm:pt>
    <dgm:pt modelId="{3CF0A4EA-1BCF-4C97-BA71-42853A46C6F0}">
      <dgm:prSet/>
      <dgm:spPr/>
      <dgm:t>
        <a:bodyPr/>
        <a:lstStyle/>
        <a:p>
          <a:r>
            <a:rPr lang="en-US"/>
            <a:t>Advanced Regents Diploma with 5-unit Local Sequence</a:t>
          </a:r>
        </a:p>
      </dgm:t>
    </dgm:pt>
    <dgm:pt modelId="{957937D0-B2C0-4890-8C0C-652752C3B4E9}" type="parTrans" cxnId="{FA5224FC-2F4F-430A-AE2E-69ACF1DF6D4F}">
      <dgm:prSet/>
      <dgm:spPr/>
      <dgm:t>
        <a:bodyPr/>
        <a:lstStyle/>
        <a:p>
          <a:endParaRPr lang="en-US"/>
        </a:p>
      </dgm:t>
    </dgm:pt>
    <dgm:pt modelId="{9B57E661-3A5D-4F46-B0E1-2A03FB2A4B02}" type="sibTrans" cxnId="{FA5224FC-2F4F-430A-AE2E-69ACF1DF6D4F}">
      <dgm:prSet/>
      <dgm:spPr/>
      <dgm:t>
        <a:bodyPr/>
        <a:lstStyle/>
        <a:p>
          <a:endParaRPr lang="en-US"/>
        </a:p>
      </dgm:t>
    </dgm:pt>
    <dgm:pt modelId="{7758C949-39DD-4E8E-8B8E-FAE3C7ED5547}">
      <dgm:prSet phldrT="[Text]"/>
      <dgm:spPr/>
      <dgm:t>
        <a:bodyPr/>
        <a:lstStyle/>
        <a:p>
          <a:r>
            <a:rPr lang="en-US"/>
            <a:t>Regents Diploma with CDOS Pathway</a:t>
          </a:r>
        </a:p>
      </dgm:t>
    </dgm:pt>
    <dgm:pt modelId="{5CA641D7-19D1-4696-84F9-7CAA0BFD0E1A}" type="parTrans" cxnId="{95B5D0CC-191E-4341-AC93-5BD2E2F90567}">
      <dgm:prSet/>
      <dgm:spPr/>
      <dgm:t>
        <a:bodyPr/>
        <a:lstStyle/>
        <a:p>
          <a:endParaRPr lang="en-US"/>
        </a:p>
      </dgm:t>
    </dgm:pt>
    <dgm:pt modelId="{9C86C3E0-FECD-4926-B834-A2B8D3D50A7F}" type="sibTrans" cxnId="{95B5D0CC-191E-4341-AC93-5BD2E2F90567}">
      <dgm:prSet/>
      <dgm:spPr/>
      <dgm:t>
        <a:bodyPr/>
        <a:lstStyle/>
        <a:p>
          <a:endParaRPr lang="en-US"/>
        </a:p>
      </dgm:t>
    </dgm:pt>
    <dgm:pt modelId="{DA82E28F-34E1-4847-A377-D6B77C59612C}">
      <dgm:prSet/>
      <dgm:spPr/>
      <dgm:t>
        <a:bodyPr/>
        <a:lstStyle/>
        <a:p>
          <a:r>
            <a:rPr lang="en-US"/>
            <a:t>Regents Diploma with CTE Approved Program and technical endorsement</a:t>
          </a:r>
        </a:p>
      </dgm:t>
    </dgm:pt>
    <dgm:pt modelId="{727843D4-F0A3-4429-A830-FED9C571D4B9}" type="parTrans" cxnId="{BFA2947E-FD8C-4CD6-A565-9E8053A8E1D6}">
      <dgm:prSet/>
      <dgm:spPr/>
      <dgm:t>
        <a:bodyPr/>
        <a:lstStyle/>
        <a:p>
          <a:endParaRPr lang="en-US"/>
        </a:p>
      </dgm:t>
    </dgm:pt>
    <dgm:pt modelId="{38D8F2C5-F746-47FC-A583-CA6D05FE939E}" type="sibTrans" cxnId="{BFA2947E-FD8C-4CD6-A565-9E8053A8E1D6}">
      <dgm:prSet/>
      <dgm:spPr/>
      <dgm:t>
        <a:bodyPr/>
        <a:lstStyle/>
        <a:p>
          <a:endParaRPr lang="en-US"/>
        </a:p>
      </dgm:t>
    </dgm:pt>
    <dgm:pt modelId="{AFE2CF0C-3DD9-4113-AC2F-6FCFC26AC204}">
      <dgm:prSet phldrT="[Text]" custT="1"/>
      <dgm:spPr/>
      <dgm:t>
        <a:bodyPr/>
        <a:lstStyle/>
        <a:p>
          <a:endParaRPr lang="en-US" sz="1400"/>
        </a:p>
        <a:p>
          <a:endParaRPr lang="en-US" sz="1400"/>
        </a:p>
        <a:p>
          <a:endParaRPr lang="en-US" sz="1400"/>
        </a:p>
        <a:p>
          <a:r>
            <a:rPr lang="en-US" sz="1600"/>
            <a:t>Advanced</a:t>
          </a:r>
        </a:p>
        <a:p>
          <a:r>
            <a:rPr lang="en-US" sz="1600" baseline="0"/>
            <a:t> Regents Diploma </a:t>
          </a:r>
        </a:p>
        <a:p>
          <a:r>
            <a:rPr lang="en-US" sz="1600" baseline="0"/>
            <a:t>with CTE Approved Program and </a:t>
          </a:r>
        </a:p>
        <a:p>
          <a:r>
            <a:rPr lang="en-US" sz="1600" baseline="0"/>
            <a:t>technical endorsement</a:t>
          </a:r>
          <a:endParaRPr lang="en-US" sz="1600"/>
        </a:p>
      </dgm:t>
    </dgm:pt>
    <dgm:pt modelId="{B7D87293-41CD-43CE-B46B-469997A1E9E9}" type="sibTrans" cxnId="{40E93B7D-7412-4147-828F-63FC9EC8B1A6}">
      <dgm:prSet/>
      <dgm:spPr/>
      <dgm:t>
        <a:bodyPr/>
        <a:lstStyle/>
        <a:p>
          <a:endParaRPr lang="en-US"/>
        </a:p>
      </dgm:t>
    </dgm:pt>
    <dgm:pt modelId="{761129B5-F416-487C-99B1-683175145100}" type="parTrans" cxnId="{40E93B7D-7412-4147-828F-63FC9EC8B1A6}">
      <dgm:prSet/>
      <dgm:spPr/>
      <dgm:t>
        <a:bodyPr/>
        <a:lstStyle/>
        <a:p>
          <a:endParaRPr lang="en-US"/>
        </a:p>
      </dgm:t>
    </dgm:pt>
    <dgm:pt modelId="{27F3A879-FE7D-4F94-B9D0-687A7C885652}" type="pres">
      <dgm:prSet presAssocID="{CFFCA22E-C9A9-49A6-B334-E42CA30066D8}" presName="Name0" presStyleCnt="0">
        <dgm:presLayoutVars>
          <dgm:dir/>
          <dgm:animLvl val="lvl"/>
          <dgm:resizeHandles val="exact"/>
        </dgm:presLayoutVars>
      </dgm:prSet>
      <dgm:spPr/>
    </dgm:pt>
    <dgm:pt modelId="{C39CB90B-F179-439B-8A99-461D618C40BF}" type="pres">
      <dgm:prSet presAssocID="{AFE2CF0C-3DD9-4113-AC2F-6FCFC26AC204}" presName="Name8" presStyleCnt="0"/>
      <dgm:spPr/>
    </dgm:pt>
    <dgm:pt modelId="{8AE7C99C-9E06-4D43-9361-5EEEF8CBAD3A}" type="pres">
      <dgm:prSet presAssocID="{AFE2CF0C-3DD9-4113-AC2F-6FCFC26AC204}" presName="level" presStyleLbl="node1" presStyleIdx="0" presStyleCnt="4" custScaleX="99868" custScaleY="332760">
        <dgm:presLayoutVars>
          <dgm:chMax val="1"/>
          <dgm:bulletEnabled val="1"/>
        </dgm:presLayoutVars>
      </dgm:prSet>
      <dgm:spPr/>
    </dgm:pt>
    <dgm:pt modelId="{BB6E1B83-2F14-49F1-98D7-7BE08EFFABDB}" type="pres">
      <dgm:prSet presAssocID="{AFE2CF0C-3DD9-4113-AC2F-6FCFC26AC204}" presName="levelTx" presStyleLbl="revTx" presStyleIdx="0" presStyleCnt="0">
        <dgm:presLayoutVars>
          <dgm:chMax val="1"/>
          <dgm:bulletEnabled val="1"/>
        </dgm:presLayoutVars>
      </dgm:prSet>
      <dgm:spPr/>
    </dgm:pt>
    <dgm:pt modelId="{8C0A2780-7804-4833-8685-00511C395C98}" type="pres">
      <dgm:prSet presAssocID="{3CF0A4EA-1BCF-4C97-BA71-42853A46C6F0}" presName="Name8" presStyleCnt="0"/>
      <dgm:spPr/>
    </dgm:pt>
    <dgm:pt modelId="{B0C970F2-2B86-427A-9070-CDBAE641014A}" type="pres">
      <dgm:prSet presAssocID="{3CF0A4EA-1BCF-4C97-BA71-42853A46C6F0}" presName="level" presStyleLbl="node1" presStyleIdx="1" presStyleCnt="4">
        <dgm:presLayoutVars>
          <dgm:chMax val="1"/>
          <dgm:bulletEnabled val="1"/>
        </dgm:presLayoutVars>
      </dgm:prSet>
      <dgm:spPr/>
    </dgm:pt>
    <dgm:pt modelId="{6D550901-9443-40EE-9DE1-72CAB91D1633}" type="pres">
      <dgm:prSet presAssocID="{3CF0A4EA-1BCF-4C97-BA71-42853A46C6F0}" presName="levelTx" presStyleLbl="revTx" presStyleIdx="0" presStyleCnt="0">
        <dgm:presLayoutVars>
          <dgm:chMax val="1"/>
          <dgm:bulletEnabled val="1"/>
        </dgm:presLayoutVars>
      </dgm:prSet>
      <dgm:spPr/>
    </dgm:pt>
    <dgm:pt modelId="{9D2E47F9-CDF9-428D-9A7F-A705074B904E}" type="pres">
      <dgm:prSet presAssocID="{DA82E28F-34E1-4847-A377-D6B77C59612C}" presName="Name8" presStyleCnt="0"/>
      <dgm:spPr/>
    </dgm:pt>
    <dgm:pt modelId="{AC448221-234F-4B53-A946-79D7C206D9A3}" type="pres">
      <dgm:prSet presAssocID="{DA82E28F-34E1-4847-A377-D6B77C59612C}" presName="level" presStyleLbl="node1" presStyleIdx="2" presStyleCnt="4">
        <dgm:presLayoutVars>
          <dgm:chMax val="1"/>
          <dgm:bulletEnabled val="1"/>
        </dgm:presLayoutVars>
      </dgm:prSet>
      <dgm:spPr/>
    </dgm:pt>
    <dgm:pt modelId="{B6A1F731-4D9E-4264-BF4D-CE9CA4A449BC}" type="pres">
      <dgm:prSet presAssocID="{DA82E28F-34E1-4847-A377-D6B77C59612C}" presName="levelTx" presStyleLbl="revTx" presStyleIdx="0" presStyleCnt="0">
        <dgm:presLayoutVars>
          <dgm:chMax val="1"/>
          <dgm:bulletEnabled val="1"/>
        </dgm:presLayoutVars>
      </dgm:prSet>
      <dgm:spPr/>
    </dgm:pt>
    <dgm:pt modelId="{7DEA606F-79E3-4062-B227-EB573FCD9CA6}" type="pres">
      <dgm:prSet presAssocID="{7758C949-39DD-4E8E-8B8E-FAE3C7ED5547}" presName="Name8" presStyleCnt="0"/>
      <dgm:spPr/>
    </dgm:pt>
    <dgm:pt modelId="{5C4F5B0E-3C2A-49D5-96B0-A6147F9D4AE9}" type="pres">
      <dgm:prSet presAssocID="{7758C949-39DD-4E8E-8B8E-FAE3C7ED5547}" presName="level" presStyleLbl="node1" presStyleIdx="3" presStyleCnt="4">
        <dgm:presLayoutVars>
          <dgm:chMax val="1"/>
          <dgm:bulletEnabled val="1"/>
        </dgm:presLayoutVars>
      </dgm:prSet>
      <dgm:spPr/>
    </dgm:pt>
    <dgm:pt modelId="{64CF4BA4-FF20-4565-AA57-9F72E34A64CB}" type="pres">
      <dgm:prSet presAssocID="{7758C949-39DD-4E8E-8B8E-FAE3C7ED5547}" presName="levelTx" presStyleLbl="revTx" presStyleIdx="0" presStyleCnt="0">
        <dgm:presLayoutVars>
          <dgm:chMax val="1"/>
          <dgm:bulletEnabled val="1"/>
        </dgm:presLayoutVars>
      </dgm:prSet>
      <dgm:spPr/>
    </dgm:pt>
  </dgm:ptLst>
  <dgm:cxnLst>
    <dgm:cxn modelId="{18DFBF08-15DA-4E2C-B229-D7227D6E9FA3}" type="presOf" srcId="{CFFCA22E-C9A9-49A6-B334-E42CA30066D8}" destId="{27F3A879-FE7D-4F94-B9D0-687A7C885652}" srcOrd="0" destOrd="0" presId="urn:microsoft.com/office/officeart/2005/8/layout/pyramid1"/>
    <dgm:cxn modelId="{C4941A3E-BA1B-4E2C-8324-008869065408}" type="presOf" srcId="{7758C949-39DD-4E8E-8B8E-FAE3C7ED5547}" destId="{5C4F5B0E-3C2A-49D5-96B0-A6147F9D4AE9}" srcOrd="0" destOrd="0" presId="urn:microsoft.com/office/officeart/2005/8/layout/pyramid1"/>
    <dgm:cxn modelId="{D416C94E-FFBB-400D-90D3-285E89C3EF35}" type="presOf" srcId="{7758C949-39DD-4E8E-8B8E-FAE3C7ED5547}" destId="{64CF4BA4-FF20-4565-AA57-9F72E34A64CB}" srcOrd="1" destOrd="0" presId="urn:microsoft.com/office/officeart/2005/8/layout/pyramid1"/>
    <dgm:cxn modelId="{743F0074-CB9C-4191-9FC3-F05DE23CB418}" type="presOf" srcId="{AFE2CF0C-3DD9-4113-AC2F-6FCFC26AC204}" destId="{8AE7C99C-9E06-4D43-9361-5EEEF8CBAD3A}" srcOrd="0" destOrd="0" presId="urn:microsoft.com/office/officeart/2005/8/layout/pyramid1"/>
    <dgm:cxn modelId="{BF3D3C55-A4C1-4266-86B8-85DC1869FB8F}" type="presOf" srcId="{3CF0A4EA-1BCF-4C97-BA71-42853A46C6F0}" destId="{6D550901-9443-40EE-9DE1-72CAB91D1633}" srcOrd="1" destOrd="0" presId="urn:microsoft.com/office/officeart/2005/8/layout/pyramid1"/>
    <dgm:cxn modelId="{40E93B7D-7412-4147-828F-63FC9EC8B1A6}" srcId="{CFFCA22E-C9A9-49A6-B334-E42CA30066D8}" destId="{AFE2CF0C-3DD9-4113-AC2F-6FCFC26AC204}" srcOrd="0" destOrd="0" parTransId="{761129B5-F416-487C-99B1-683175145100}" sibTransId="{B7D87293-41CD-43CE-B46B-469997A1E9E9}"/>
    <dgm:cxn modelId="{BFA2947E-FD8C-4CD6-A565-9E8053A8E1D6}" srcId="{CFFCA22E-C9A9-49A6-B334-E42CA30066D8}" destId="{DA82E28F-34E1-4847-A377-D6B77C59612C}" srcOrd="2" destOrd="0" parTransId="{727843D4-F0A3-4429-A830-FED9C571D4B9}" sibTransId="{38D8F2C5-F746-47FC-A583-CA6D05FE939E}"/>
    <dgm:cxn modelId="{B7F89081-60A4-4010-86CE-24468AFCE4BF}" type="presOf" srcId="{AFE2CF0C-3DD9-4113-AC2F-6FCFC26AC204}" destId="{BB6E1B83-2F14-49F1-98D7-7BE08EFFABDB}" srcOrd="1" destOrd="0" presId="urn:microsoft.com/office/officeart/2005/8/layout/pyramid1"/>
    <dgm:cxn modelId="{D6E13BA5-29BE-4F80-863E-900B2556EA85}" type="presOf" srcId="{DA82E28F-34E1-4847-A377-D6B77C59612C}" destId="{B6A1F731-4D9E-4264-BF4D-CE9CA4A449BC}" srcOrd="1" destOrd="0" presId="urn:microsoft.com/office/officeart/2005/8/layout/pyramid1"/>
    <dgm:cxn modelId="{95B5D0CC-191E-4341-AC93-5BD2E2F90567}" srcId="{CFFCA22E-C9A9-49A6-B334-E42CA30066D8}" destId="{7758C949-39DD-4E8E-8B8E-FAE3C7ED5547}" srcOrd="3" destOrd="0" parTransId="{5CA641D7-19D1-4696-84F9-7CAA0BFD0E1A}" sibTransId="{9C86C3E0-FECD-4926-B834-A2B8D3D50A7F}"/>
    <dgm:cxn modelId="{52E859DE-C578-451B-BE48-5C7C76E544CD}" type="presOf" srcId="{3CF0A4EA-1BCF-4C97-BA71-42853A46C6F0}" destId="{B0C970F2-2B86-427A-9070-CDBAE641014A}" srcOrd="0" destOrd="0" presId="urn:microsoft.com/office/officeart/2005/8/layout/pyramid1"/>
    <dgm:cxn modelId="{6D2E7AF0-8B26-4FF3-B82B-05C4F578DAFC}" type="presOf" srcId="{DA82E28F-34E1-4847-A377-D6B77C59612C}" destId="{AC448221-234F-4B53-A946-79D7C206D9A3}" srcOrd="0" destOrd="0" presId="urn:microsoft.com/office/officeart/2005/8/layout/pyramid1"/>
    <dgm:cxn modelId="{FA5224FC-2F4F-430A-AE2E-69ACF1DF6D4F}" srcId="{CFFCA22E-C9A9-49A6-B334-E42CA30066D8}" destId="{3CF0A4EA-1BCF-4C97-BA71-42853A46C6F0}" srcOrd="1" destOrd="0" parTransId="{957937D0-B2C0-4890-8C0C-652752C3B4E9}" sibTransId="{9B57E661-3A5D-4F46-B0E1-2A03FB2A4B02}"/>
    <dgm:cxn modelId="{B5D618EB-58F6-40DC-BB53-E44C908A3357}" type="presParOf" srcId="{27F3A879-FE7D-4F94-B9D0-687A7C885652}" destId="{C39CB90B-F179-439B-8A99-461D618C40BF}" srcOrd="0" destOrd="0" presId="urn:microsoft.com/office/officeart/2005/8/layout/pyramid1"/>
    <dgm:cxn modelId="{2D05EC16-CA5E-4BA5-B2A1-8A24FF5EF642}" type="presParOf" srcId="{C39CB90B-F179-439B-8A99-461D618C40BF}" destId="{8AE7C99C-9E06-4D43-9361-5EEEF8CBAD3A}" srcOrd="0" destOrd="0" presId="urn:microsoft.com/office/officeart/2005/8/layout/pyramid1"/>
    <dgm:cxn modelId="{2F5C1D14-6C4C-4D11-A913-401ED132ACCB}" type="presParOf" srcId="{C39CB90B-F179-439B-8A99-461D618C40BF}" destId="{BB6E1B83-2F14-49F1-98D7-7BE08EFFABDB}" srcOrd="1" destOrd="0" presId="urn:microsoft.com/office/officeart/2005/8/layout/pyramid1"/>
    <dgm:cxn modelId="{417CACB8-FED1-43C5-A70E-1355381A3646}" type="presParOf" srcId="{27F3A879-FE7D-4F94-B9D0-687A7C885652}" destId="{8C0A2780-7804-4833-8685-00511C395C98}" srcOrd="1" destOrd="0" presId="urn:microsoft.com/office/officeart/2005/8/layout/pyramid1"/>
    <dgm:cxn modelId="{BBEA8D8C-2DFB-4282-924E-AAF7BD3F3F20}" type="presParOf" srcId="{8C0A2780-7804-4833-8685-00511C395C98}" destId="{B0C970F2-2B86-427A-9070-CDBAE641014A}" srcOrd="0" destOrd="0" presId="urn:microsoft.com/office/officeart/2005/8/layout/pyramid1"/>
    <dgm:cxn modelId="{0085EC9F-CD4D-46AE-8657-0B851FBE20F3}" type="presParOf" srcId="{8C0A2780-7804-4833-8685-00511C395C98}" destId="{6D550901-9443-40EE-9DE1-72CAB91D1633}" srcOrd="1" destOrd="0" presId="urn:microsoft.com/office/officeart/2005/8/layout/pyramid1"/>
    <dgm:cxn modelId="{9A94DD6D-A2DB-4632-91D6-C89A42599CE4}" type="presParOf" srcId="{27F3A879-FE7D-4F94-B9D0-687A7C885652}" destId="{9D2E47F9-CDF9-428D-9A7F-A705074B904E}" srcOrd="2" destOrd="0" presId="urn:microsoft.com/office/officeart/2005/8/layout/pyramid1"/>
    <dgm:cxn modelId="{334431F6-D6C5-4CE7-A81C-9BE3E56684D9}" type="presParOf" srcId="{9D2E47F9-CDF9-428D-9A7F-A705074B904E}" destId="{AC448221-234F-4B53-A946-79D7C206D9A3}" srcOrd="0" destOrd="0" presId="urn:microsoft.com/office/officeart/2005/8/layout/pyramid1"/>
    <dgm:cxn modelId="{0870A2E6-17ED-4A33-9C37-B69B7D7C2B53}" type="presParOf" srcId="{9D2E47F9-CDF9-428D-9A7F-A705074B904E}" destId="{B6A1F731-4D9E-4264-BF4D-CE9CA4A449BC}" srcOrd="1" destOrd="0" presId="urn:microsoft.com/office/officeart/2005/8/layout/pyramid1"/>
    <dgm:cxn modelId="{3D06B5B6-412B-430C-A158-24A4994AEDB6}" type="presParOf" srcId="{27F3A879-FE7D-4F94-B9D0-687A7C885652}" destId="{7DEA606F-79E3-4062-B227-EB573FCD9CA6}" srcOrd="3" destOrd="0" presId="urn:microsoft.com/office/officeart/2005/8/layout/pyramid1"/>
    <dgm:cxn modelId="{3C13A5D4-4459-4A16-8049-34CDE00A1572}" type="presParOf" srcId="{7DEA606F-79E3-4062-B227-EB573FCD9CA6}" destId="{5C4F5B0E-3C2A-49D5-96B0-A6147F9D4AE9}" srcOrd="0" destOrd="0" presId="urn:microsoft.com/office/officeart/2005/8/layout/pyramid1"/>
    <dgm:cxn modelId="{F7206176-994B-400D-9973-25DF4DF21D9D}" type="presParOf" srcId="{7DEA606F-79E3-4062-B227-EB573FCD9CA6}" destId="{64CF4BA4-FF20-4565-AA57-9F72E34A64CB}"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E7C99C-9E06-4D43-9361-5EEEF8CBAD3A}">
      <dsp:nvSpPr>
        <dsp:cNvPr id="0" name=""/>
        <dsp:cNvSpPr/>
      </dsp:nvSpPr>
      <dsp:spPr>
        <a:xfrm>
          <a:off x="2118454" y="0"/>
          <a:ext cx="4686514" cy="1971676"/>
        </a:xfrm>
        <a:prstGeom prst="trapezoid">
          <a:avLst>
            <a:gd name="adj" fmla="val 119003"/>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endParaRPr lang="en-US" sz="1400" kern="1200"/>
        </a:p>
        <a:p>
          <a:pPr marL="0" lvl="0" indent="0" algn="ctr" defTabSz="622300">
            <a:lnSpc>
              <a:spcPct val="90000"/>
            </a:lnSpc>
            <a:spcBef>
              <a:spcPct val="0"/>
            </a:spcBef>
            <a:spcAft>
              <a:spcPct val="35000"/>
            </a:spcAft>
            <a:buNone/>
          </a:pPr>
          <a:endParaRPr lang="en-US" sz="1400" kern="1200"/>
        </a:p>
        <a:p>
          <a:pPr marL="0" lvl="0" indent="0" algn="ctr" defTabSz="622300">
            <a:lnSpc>
              <a:spcPct val="90000"/>
            </a:lnSpc>
            <a:spcBef>
              <a:spcPct val="0"/>
            </a:spcBef>
            <a:spcAft>
              <a:spcPct val="35000"/>
            </a:spcAft>
            <a:buNone/>
          </a:pPr>
          <a:endParaRPr lang="en-US" sz="1400" kern="1200"/>
        </a:p>
        <a:p>
          <a:pPr marL="0" lvl="0" indent="0" algn="ctr" defTabSz="622300">
            <a:lnSpc>
              <a:spcPct val="90000"/>
            </a:lnSpc>
            <a:spcBef>
              <a:spcPct val="0"/>
            </a:spcBef>
            <a:spcAft>
              <a:spcPct val="35000"/>
            </a:spcAft>
            <a:buNone/>
          </a:pPr>
          <a:r>
            <a:rPr lang="en-US" sz="1600" kern="1200"/>
            <a:t>Advanced</a:t>
          </a:r>
        </a:p>
        <a:p>
          <a:pPr marL="0" lvl="0" indent="0" algn="ctr" defTabSz="622300">
            <a:lnSpc>
              <a:spcPct val="90000"/>
            </a:lnSpc>
            <a:spcBef>
              <a:spcPct val="0"/>
            </a:spcBef>
            <a:spcAft>
              <a:spcPct val="35000"/>
            </a:spcAft>
            <a:buNone/>
          </a:pPr>
          <a:r>
            <a:rPr lang="en-US" sz="1600" kern="1200" baseline="0"/>
            <a:t> Regents Diploma </a:t>
          </a:r>
        </a:p>
        <a:p>
          <a:pPr marL="0" lvl="0" indent="0" algn="ctr" defTabSz="622300">
            <a:lnSpc>
              <a:spcPct val="90000"/>
            </a:lnSpc>
            <a:spcBef>
              <a:spcPct val="0"/>
            </a:spcBef>
            <a:spcAft>
              <a:spcPct val="35000"/>
            </a:spcAft>
            <a:buNone/>
          </a:pPr>
          <a:r>
            <a:rPr lang="en-US" sz="1600" kern="1200" baseline="0"/>
            <a:t>with CTE Approved Program and </a:t>
          </a:r>
        </a:p>
        <a:p>
          <a:pPr marL="0" lvl="0" indent="0" algn="ctr" defTabSz="622300">
            <a:lnSpc>
              <a:spcPct val="90000"/>
            </a:lnSpc>
            <a:spcBef>
              <a:spcPct val="0"/>
            </a:spcBef>
            <a:spcAft>
              <a:spcPct val="35000"/>
            </a:spcAft>
            <a:buNone/>
          </a:pPr>
          <a:r>
            <a:rPr lang="en-US" sz="1600" kern="1200" baseline="0"/>
            <a:t>technical endorsement</a:t>
          </a:r>
          <a:endParaRPr lang="en-US" sz="1600" kern="1200"/>
        </a:p>
      </dsp:txBody>
      <dsp:txXfrm>
        <a:off x="2118454" y="0"/>
        <a:ext cx="4686514" cy="1971676"/>
      </dsp:txXfrm>
    </dsp:sp>
    <dsp:sp modelId="{B0C970F2-2B86-427A-9070-CDBAE641014A}">
      <dsp:nvSpPr>
        <dsp:cNvPr id="0" name=""/>
        <dsp:cNvSpPr/>
      </dsp:nvSpPr>
      <dsp:spPr>
        <a:xfrm>
          <a:off x="1410238" y="1971676"/>
          <a:ext cx="6102946" cy="592522"/>
        </a:xfrm>
        <a:prstGeom prst="trapezoid">
          <a:avLst>
            <a:gd name="adj" fmla="val 119003"/>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a:t>Advanced Regents Diploma with 5-unit Local Sequence</a:t>
          </a:r>
        </a:p>
      </dsp:txBody>
      <dsp:txXfrm>
        <a:off x="2478253" y="1971676"/>
        <a:ext cx="3966915" cy="592522"/>
      </dsp:txXfrm>
    </dsp:sp>
    <dsp:sp modelId="{AC448221-234F-4B53-A946-79D7C206D9A3}">
      <dsp:nvSpPr>
        <dsp:cNvPr id="0" name=""/>
        <dsp:cNvSpPr/>
      </dsp:nvSpPr>
      <dsp:spPr>
        <a:xfrm>
          <a:off x="705119" y="2564198"/>
          <a:ext cx="7513184" cy="592522"/>
        </a:xfrm>
        <a:prstGeom prst="trapezoid">
          <a:avLst>
            <a:gd name="adj" fmla="val 119003"/>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a:t>Regents Diploma with CTE Approved Program and technical endorsement</a:t>
          </a:r>
        </a:p>
      </dsp:txBody>
      <dsp:txXfrm>
        <a:off x="2019926" y="2564198"/>
        <a:ext cx="4883570" cy="592522"/>
      </dsp:txXfrm>
    </dsp:sp>
    <dsp:sp modelId="{5C4F5B0E-3C2A-49D5-96B0-A6147F9D4AE9}">
      <dsp:nvSpPr>
        <dsp:cNvPr id="0" name=""/>
        <dsp:cNvSpPr/>
      </dsp:nvSpPr>
      <dsp:spPr>
        <a:xfrm>
          <a:off x="0" y="3156720"/>
          <a:ext cx="8923423" cy="592522"/>
        </a:xfrm>
        <a:prstGeom prst="trapezoid">
          <a:avLst>
            <a:gd name="adj" fmla="val 119003"/>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a:t>Regents Diploma with CDOS Pathway</a:t>
          </a:r>
        </a:p>
      </dsp:txBody>
      <dsp:txXfrm>
        <a:off x="1561599" y="3156720"/>
        <a:ext cx="5800224" cy="59252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52C013-8610-4433-895B-CF038CB469E7}" type="datetimeFigureOut">
              <a:rPr lang="en-US"/>
              <a:t>3/19/2021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AAC0C3-AACC-42D7-9548-75D44C7B9F4A}" type="slidenum">
              <a:rPr lang="en-US"/>
              <a:t>‹#›</a:t>
            </a:fld>
            <a:endParaRPr lang="en-US"/>
          </a:p>
        </p:txBody>
      </p:sp>
    </p:spTree>
    <p:extLst>
      <p:ext uri="{BB962C8B-B14F-4D97-AF65-F5344CB8AC3E}">
        <p14:creationId xmlns:p14="http://schemas.microsoft.com/office/powerpoint/2010/main" val="1470438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With the correct elements in place, a NAF program can meet all of these options for high school graduation and success in college and careers.</a:t>
            </a:r>
          </a:p>
        </p:txBody>
      </p:sp>
      <p:sp>
        <p:nvSpPr>
          <p:cNvPr id="4" name="Slide Number Placeholder 3"/>
          <p:cNvSpPr>
            <a:spLocks noGrp="1"/>
          </p:cNvSpPr>
          <p:nvPr>
            <p:ph type="sldNum" sz="quarter" idx="5"/>
          </p:nvPr>
        </p:nvSpPr>
        <p:spPr/>
        <p:txBody>
          <a:bodyPr/>
          <a:lstStyle/>
          <a:p>
            <a:fld id="{26AAC0C3-AACC-42D7-9548-75D44C7B9F4A}" type="slidenum">
              <a:rPr lang="en-US"/>
              <a:t>9</a:t>
            </a:fld>
            <a:endParaRPr lang="en-US"/>
          </a:p>
        </p:txBody>
      </p:sp>
    </p:spTree>
    <p:extLst>
      <p:ext uri="{BB962C8B-B14F-4D97-AF65-F5344CB8AC3E}">
        <p14:creationId xmlns:p14="http://schemas.microsoft.com/office/powerpoint/2010/main" val="1247163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CIP code chosen should be reflective of what the program's content and courses are.</a:t>
            </a:r>
          </a:p>
        </p:txBody>
      </p:sp>
      <p:sp>
        <p:nvSpPr>
          <p:cNvPr id="4" name="Slide Number Placeholder 3"/>
          <p:cNvSpPr>
            <a:spLocks noGrp="1"/>
          </p:cNvSpPr>
          <p:nvPr>
            <p:ph type="sldNum" sz="quarter" idx="5"/>
          </p:nvPr>
        </p:nvSpPr>
        <p:spPr/>
        <p:txBody>
          <a:bodyPr/>
          <a:lstStyle/>
          <a:p>
            <a:fld id="{26AAC0C3-AACC-42D7-9548-75D44C7B9F4A}" type="slidenum">
              <a:rPr lang="en-US"/>
              <a:t>15</a:t>
            </a:fld>
            <a:endParaRPr lang="en-US"/>
          </a:p>
        </p:txBody>
      </p:sp>
    </p:spTree>
    <p:extLst>
      <p:ext uri="{BB962C8B-B14F-4D97-AF65-F5344CB8AC3E}">
        <p14:creationId xmlns:p14="http://schemas.microsoft.com/office/powerpoint/2010/main" val="4113288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-All three units must fit the theme of the program being registered.  For Academy of Finance programs, two of the three units must be in accounting/finance courses.  </a:t>
            </a:r>
          </a:p>
          <a:p>
            <a:r>
              <a:rPr lang="en-US">
                <a:cs typeface="Calibri"/>
              </a:rPr>
              <a:t>-Courses registered in BEDS (soon to be SCED) as business must be taught by business-certified teachers.  The same goes with any other CTE content areas.  A program cannot include courses taught by a non-CTE teacher.  For example, if economics is included in a CTE approved program, it must be taught by a business teacher.  </a:t>
            </a:r>
            <a:endParaRPr lang="en-US"/>
          </a:p>
        </p:txBody>
      </p:sp>
      <p:sp>
        <p:nvSpPr>
          <p:cNvPr id="4" name="Slide Number Placeholder 3"/>
          <p:cNvSpPr>
            <a:spLocks noGrp="1"/>
          </p:cNvSpPr>
          <p:nvPr>
            <p:ph type="sldNum" sz="quarter" idx="5"/>
          </p:nvPr>
        </p:nvSpPr>
        <p:spPr/>
        <p:txBody>
          <a:bodyPr/>
          <a:lstStyle/>
          <a:p>
            <a:fld id="{26AAC0C3-AACC-42D7-9548-75D44C7B9F4A}" type="slidenum">
              <a:rPr lang="en-US"/>
              <a:t>18</a:t>
            </a:fld>
            <a:endParaRPr lang="en-US"/>
          </a:p>
        </p:txBody>
      </p:sp>
    </p:spTree>
    <p:extLst>
      <p:ext uri="{BB962C8B-B14F-4D97-AF65-F5344CB8AC3E}">
        <p14:creationId xmlns:p14="http://schemas.microsoft.com/office/powerpoint/2010/main" val="3470920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Course names and titles may vary by district.  The four NAF-Track courses (Principles of Finance, Financial Services, Principles of Accounting, and Financial planning etc.) will count as two units of accounting/finance courses-more if locally utilized as full-year courses.</a:t>
            </a:r>
          </a:p>
        </p:txBody>
      </p:sp>
      <p:sp>
        <p:nvSpPr>
          <p:cNvPr id="4" name="Slide Number Placeholder 3"/>
          <p:cNvSpPr>
            <a:spLocks noGrp="1"/>
          </p:cNvSpPr>
          <p:nvPr>
            <p:ph type="sldNum" sz="quarter" idx="5"/>
          </p:nvPr>
        </p:nvSpPr>
        <p:spPr/>
        <p:txBody>
          <a:bodyPr/>
          <a:lstStyle/>
          <a:p>
            <a:fld id="{26AAC0C3-AACC-42D7-9548-75D44C7B9F4A}" type="slidenum">
              <a:rPr lang="en-US"/>
              <a:t>21</a:t>
            </a:fld>
            <a:endParaRPr lang="en-US"/>
          </a:p>
        </p:txBody>
      </p:sp>
    </p:spTree>
    <p:extLst>
      <p:ext uri="{BB962C8B-B14F-4D97-AF65-F5344CB8AC3E}">
        <p14:creationId xmlns:p14="http://schemas.microsoft.com/office/powerpoint/2010/main" val="1114960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Assessment must be appropriate for the focus of the program.</a:t>
            </a:r>
          </a:p>
        </p:txBody>
      </p:sp>
      <p:sp>
        <p:nvSpPr>
          <p:cNvPr id="4" name="Slide Number Placeholder 3"/>
          <p:cNvSpPr>
            <a:spLocks noGrp="1"/>
          </p:cNvSpPr>
          <p:nvPr>
            <p:ph type="sldNum" sz="quarter" idx="5"/>
          </p:nvPr>
        </p:nvSpPr>
        <p:spPr/>
        <p:txBody>
          <a:bodyPr/>
          <a:lstStyle/>
          <a:p>
            <a:fld id="{26AAC0C3-AACC-42D7-9548-75D44C7B9F4A}" type="slidenum">
              <a:rPr lang="en-US"/>
              <a:t>28</a:t>
            </a:fld>
            <a:endParaRPr lang="en-US"/>
          </a:p>
        </p:txBody>
      </p:sp>
    </p:spTree>
    <p:extLst>
      <p:ext uri="{BB962C8B-B14F-4D97-AF65-F5344CB8AC3E}">
        <p14:creationId xmlns:p14="http://schemas.microsoft.com/office/powerpoint/2010/main" val="3538037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Business-certified teachers for business courses, FACS-certified teachers for any culinary courses, etc.</a:t>
            </a:r>
          </a:p>
        </p:txBody>
      </p:sp>
      <p:sp>
        <p:nvSpPr>
          <p:cNvPr id="4" name="Slide Number Placeholder 3"/>
          <p:cNvSpPr>
            <a:spLocks noGrp="1"/>
          </p:cNvSpPr>
          <p:nvPr>
            <p:ph type="sldNum" sz="quarter" idx="5"/>
          </p:nvPr>
        </p:nvSpPr>
        <p:spPr/>
        <p:txBody>
          <a:bodyPr/>
          <a:lstStyle/>
          <a:p>
            <a:fld id="{26AAC0C3-AACC-42D7-9548-75D44C7B9F4A}" type="slidenum">
              <a:rPr lang="en-US"/>
              <a:t>30</a:t>
            </a:fld>
            <a:endParaRPr lang="en-US"/>
          </a:p>
        </p:txBody>
      </p:sp>
    </p:spTree>
    <p:extLst>
      <p:ext uri="{BB962C8B-B14F-4D97-AF65-F5344CB8AC3E}">
        <p14:creationId xmlns:p14="http://schemas.microsoft.com/office/powerpoint/2010/main" val="1963107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55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64938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91533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ctr">
              <a:defRPr/>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313571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370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3/19/2021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659146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3/19/2021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489415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3/19/2021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68773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46CE7D5-CF57-46EF-B807-FDD0502418D4}" type="datetimeFigureOut">
              <a:rPr lang="en-US" smtClean="0"/>
              <a:t>3/19/2021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968831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46CE7D5-CF57-46EF-B807-FDD0502418D4}" type="datetimeFigureOut">
              <a:rPr lang="en-US" smtClean="0"/>
              <a:t>3/19/2021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247311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041435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46CE7D5-CF57-46EF-B807-FDD0502418D4}" type="datetimeFigureOut">
              <a:rPr lang="en-US" smtClean="0"/>
              <a:t>3/19/2021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30EA680-D336-4FF7-8B7A-9848BB0A1C32}"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23651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nysed.gov/common/nysed/files/programs/curriculum-instruction/diploma-and-credentials-summary-requirement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nysed.gov/career-technical-education/guidelines-cte-program-approva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nysed-my.sharepoint.com/personal/michael_lamastra_nysed_gov/Documents/Technical%20Assistance/Embedded%20Career%20and%20Financial%20Management%20Crosswalk%20Document.docx" TargetMode="External"/><Relationship Id="rId2" Type="http://schemas.openxmlformats.org/officeDocument/2006/relationships/hyperlink" Target="https://nyctecenter.org/images/CFM.New_508.pdf"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areertech.org/hospitality-touris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nysed.gov/common/nysed/files/programs/career-technical-education/wbl-manual.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p12.nysed.gov/specialed/publications/CDOScredential-att4.pdf" TargetMode="External"/><Relationship Id="rId2" Type="http://schemas.openxmlformats.org/officeDocument/2006/relationships/hyperlink" Target="https://docs.google.com/document/d/1KqT5vZ_1WUDKdGAGQSMJfL6efeECIKcg7bvOWvsjH1A/edit?usp=sharin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emsscte@nysed.gov"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nysed.gov/curriculum-instruction/multiple-pathway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p12.nysed.gov/part100/pages/1005.html#carteche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a:t>CTE Program Approval Process-As it Pertains to NAF Programs</a:t>
            </a:r>
          </a:p>
        </p:txBody>
      </p:sp>
      <p:sp>
        <p:nvSpPr>
          <p:cNvPr id="3" name="Subtitle 2"/>
          <p:cNvSpPr>
            <a:spLocks noGrp="1"/>
          </p:cNvSpPr>
          <p:nvPr>
            <p:ph type="subTitle" idx="1"/>
          </p:nvPr>
        </p:nvSpPr>
        <p:spPr/>
        <p:txBody>
          <a:bodyPr>
            <a:normAutofit fontScale="85000" lnSpcReduction="20000"/>
          </a:bodyPr>
          <a:lstStyle/>
          <a:p>
            <a:r>
              <a:rPr lang="en-US"/>
              <a:t>Michael </a:t>
            </a:r>
            <a:r>
              <a:rPr lang="en-US" err="1"/>
              <a:t>lamastra</a:t>
            </a:r>
            <a:endParaRPr lang="en-US"/>
          </a:p>
          <a:p>
            <a:r>
              <a:rPr lang="en-US"/>
              <a:t>Associate in business and marketing education</a:t>
            </a:r>
          </a:p>
          <a:p>
            <a:r>
              <a:rPr lang="en-US"/>
              <a:t>New York state Education department</a:t>
            </a:r>
          </a:p>
        </p:txBody>
      </p:sp>
      <p:pic>
        <p:nvPicPr>
          <p:cNvPr id="1026" name="Picture 2" descr="Image result for NAF">
            <a:extLst>
              <a:ext uri="{FF2B5EF4-FFF2-40B4-BE49-F238E27FC236}">
                <a16:creationId xmlns:a16="http://schemas.microsoft.com/office/drawing/2014/main" id="{6D7D06BE-0EA9-4291-AF84-22A7464A578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1334" y="4752760"/>
            <a:ext cx="2119052" cy="154799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new york state education department">
            <a:extLst>
              <a:ext uri="{FF2B5EF4-FFF2-40B4-BE49-F238E27FC236}">
                <a16:creationId xmlns:a16="http://schemas.microsoft.com/office/drawing/2014/main" id="{2523252A-0E23-419F-9244-6AD721DBDD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87D6F-1898-43A7-951B-5BC7287FE540}"/>
              </a:ext>
            </a:extLst>
          </p:cNvPr>
          <p:cNvSpPr>
            <a:spLocks noGrp="1"/>
          </p:cNvSpPr>
          <p:nvPr>
            <p:ph type="title"/>
          </p:nvPr>
        </p:nvSpPr>
        <p:spPr/>
        <p:txBody>
          <a:bodyPr/>
          <a:lstStyle/>
          <a:p>
            <a:r>
              <a:rPr lang="en-US"/>
              <a:t>CDOS Pathway for Graduation</a:t>
            </a:r>
          </a:p>
        </p:txBody>
      </p:sp>
      <p:sp>
        <p:nvSpPr>
          <p:cNvPr id="3" name="Content Placeholder 2">
            <a:extLst>
              <a:ext uri="{FF2B5EF4-FFF2-40B4-BE49-F238E27FC236}">
                <a16:creationId xmlns:a16="http://schemas.microsoft.com/office/drawing/2014/main" id="{C30229AB-DEB1-4BFA-B7EA-AEE536D69FB2}"/>
              </a:ext>
            </a:extLst>
          </p:cNvPr>
          <p:cNvSpPr>
            <a:spLocks noGrp="1"/>
          </p:cNvSpPr>
          <p:nvPr>
            <p:ph idx="1"/>
          </p:nvPr>
        </p:nvSpPr>
        <p:spPr/>
        <p:txBody>
          <a:bodyPr vert="horz" lIns="0" tIns="45720" rIns="0" bIns="45720" rtlCol="0" anchor="t">
            <a:noAutofit/>
          </a:bodyPr>
          <a:lstStyle/>
          <a:p>
            <a:pPr marL="0" lvl="0" indent="0">
              <a:spcBef>
                <a:spcPts val="0"/>
              </a:spcBef>
              <a:spcAft>
                <a:spcPts val="0"/>
              </a:spcAft>
              <a:buNone/>
            </a:pPr>
            <a:r>
              <a:rPr lang="en-US" sz="2800">
                <a:solidFill>
                  <a:schemeClr val="tx1"/>
                </a:solidFill>
              </a:rPr>
              <a:t>-May be used for </a:t>
            </a:r>
            <a:r>
              <a:rPr lang="en-US" sz="2800" b="1">
                <a:solidFill>
                  <a:schemeClr val="tx1"/>
                </a:solidFill>
              </a:rPr>
              <a:t>all</a:t>
            </a:r>
            <a:r>
              <a:rPr lang="en-US" sz="2800">
                <a:solidFill>
                  <a:schemeClr val="tx1"/>
                </a:solidFill>
              </a:rPr>
              <a:t> students as a 4+1 pathway</a:t>
            </a:r>
          </a:p>
          <a:p>
            <a:pPr marL="0" lvl="0" indent="0">
              <a:spcBef>
                <a:spcPts val="1600"/>
              </a:spcBef>
              <a:spcAft>
                <a:spcPts val="0"/>
              </a:spcAft>
              <a:buNone/>
            </a:pPr>
            <a:r>
              <a:rPr lang="en-US" sz="2800">
                <a:solidFill>
                  <a:schemeClr val="tx1"/>
                </a:solidFill>
              </a:rPr>
              <a:t>-216 hours (2 credits) of CTE instruction</a:t>
            </a:r>
          </a:p>
          <a:p>
            <a:pPr marL="0" lvl="0" indent="0">
              <a:spcBef>
                <a:spcPts val="1600"/>
              </a:spcBef>
              <a:spcAft>
                <a:spcPts val="0"/>
              </a:spcAft>
              <a:buNone/>
            </a:pPr>
            <a:r>
              <a:rPr lang="en-US" sz="2800">
                <a:solidFill>
                  <a:schemeClr val="tx1"/>
                </a:solidFill>
              </a:rPr>
              <a:t>-54 hours of which must be work-based learning</a:t>
            </a:r>
          </a:p>
          <a:p>
            <a:pPr marL="0" lvl="0" indent="0">
              <a:spcBef>
                <a:spcPts val="1600"/>
              </a:spcBef>
              <a:spcAft>
                <a:spcPts val="0"/>
              </a:spcAft>
              <a:buNone/>
            </a:pPr>
            <a:r>
              <a:rPr lang="en-US" sz="2800">
                <a:solidFill>
                  <a:schemeClr val="tx1"/>
                </a:solidFill>
              </a:rPr>
              <a:t>-Would strongly encourage individuals to obtain work-based learning certification if you do not already have it</a:t>
            </a:r>
          </a:p>
          <a:p>
            <a:pPr marL="0" indent="0">
              <a:buNone/>
            </a:pPr>
            <a:r>
              <a:rPr lang="en-US" sz="2800">
                <a:solidFill>
                  <a:schemeClr val="tx1"/>
                </a:solidFill>
              </a:rPr>
              <a:t>-All coursework must be taught by a CTE teacher (agriculture, business, FACS, health </a:t>
            </a:r>
          </a:p>
          <a:p>
            <a:pPr marL="0" indent="0">
              <a:buNone/>
            </a:pPr>
            <a:r>
              <a:rPr lang="en-US" sz="2800">
                <a:solidFill>
                  <a:schemeClr val="tx1"/>
                </a:solidFill>
              </a:rPr>
              <a:t>sciences, technology education, trade and technical</a:t>
            </a:r>
            <a:r>
              <a:rPr lang="en-US" sz="2800"/>
              <a:t>)</a:t>
            </a:r>
            <a:endParaRPr lang="en-US" sz="2800">
              <a:cs typeface="Calibri"/>
            </a:endParaRPr>
          </a:p>
        </p:txBody>
      </p:sp>
      <p:pic>
        <p:nvPicPr>
          <p:cNvPr id="4" name="Picture 4" descr="Image result for new york state education department">
            <a:extLst>
              <a:ext uri="{FF2B5EF4-FFF2-40B4-BE49-F238E27FC236}">
                <a16:creationId xmlns:a16="http://schemas.microsoft.com/office/drawing/2014/main" id="{FEFFED69-13F4-46B5-AE0F-187F5A7A76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0719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F0EA2-38C0-4858-A290-EBA8073CC22E}"/>
              </a:ext>
            </a:extLst>
          </p:cNvPr>
          <p:cNvSpPr>
            <a:spLocks noGrp="1"/>
          </p:cNvSpPr>
          <p:nvPr>
            <p:ph type="title"/>
          </p:nvPr>
        </p:nvSpPr>
        <p:spPr/>
        <p:txBody>
          <a:bodyPr/>
          <a:lstStyle/>
          <a:p>
            <a:r>
              <a:rPr lang="en-US"/>
              <a:t>Components of a CTE-Approved Program</a:t>
            </a:r>
          </a:p>
        </p:txBody>
      </p:sp>
      <p:sp>
        <p:nvSpPr>
          <p:cNvPr id="3" name="Content Placeholder 2">
            <a:extLst>
              <a:ext uri="{FF2B5EF4-FFF2-40B4-BE49-F238E27FC236}">
                <a16:creationId xmlns:a16="http://schemas.microsoft.com/office/drawing/2014/main" id="{36D76FA1-B4C3-4C71-8BD7-1EB37D7ABFC0}"/>
              </a:ext>
            </a:extLst>
          </p:cNvPr>
          <p:cNvSpPr>
            <a:spLocks noGrp="1"/>
          </p:cNvSpPr>
          <p:nvPr>
            <p:ph idx="1"/>
          </p:nvPr>
        </p:nvSpPr>
        <p:spPr/>
        <p:txBody>
          <a:bodyPr vert="horz" lIns="0" tIns="45720" rIns="0" bIns="45720" rtlCol="0" anchor="t">
            <a:normAutofit/>
          </a:bodyPr>
          <a:lstStyle/>
          <a:p>
            <a:r>
              <a:rPr lang="en-US"/>
              <a:t>1. Career development and employability skills (CFM or its equivalent)</a:t>
            </a:r>
          </a:p>
          <a:p>
            <a:r>
              <a:rPr lang="en-US"/>
              <a:t>2. Coursework concentrated in a particular CTE area of study (at least three full units of instruction).  </a:t>
            </a:r>
            <a:endParaRPr lang="en-US">
              <a:cs typeface="Calibri"/>
            </a:endParaRPr>
          </a:p>
          <a:p>
            <a:r>
              <a:rPr lang="en-US"/>
              <a:t>3. Access to work-based learning</a:t>
            </a:r>
            <a:endParaRPr lang="en-US">
              <a:cs typeface="Calibri"/>
            </a:endParaRPr>
          </a:p>
          <a:p>
            <a:r>
              <a:rPr lang="en-US"/>
              <a:t>4. A three-part, end-of-program, industry standards-based technical assessment</a:t>
            </a:r>
            <a:endParaRPr lang="en-US">
              <a:cs typeface="Calibri"/>
            </a:endParaRPr>
          </a:p>
          <a:p>
            <a:r>
              <a:rPr lang="en-US"/>
              <a:t>5.Employability profiles (technical and professional skills)</a:t>
            </a:r>
            <a:endParaRPr lang="en-US">
              <a:cs typeface="Calibri"/>
            </a:endParaRPr>
          </a:p>
          <a:p>
            <a:r>
              <a:rPr lang="en-US"/>
              <a:t>6. Thoughtful internal and external review-to ensure it meets current industry and local labor market standards</a:t>
            </a:r>
            <a:endParaRPr lang="en-US">
              <a:cs typeface="Calibri" panose="020F0502020204030204"/>
            </a:endParaRPr>
          </a:p>
          <a:p>
            <a:r>
              <a:rPr lang="en-US"/>
              <a:t>7. Reapproval every five years</a:t>
            </a:r>
            <a:endParaRPr lang="en-US">
              <a:cs typeface="Calibri"/>
            </a:endParaRPr>
          </a:p>
        </p:txBody>
      </p:sp>
      <p:pic>
        <p:nvPicPr>
          <p:cNvPr id="4" name="Picture 4" descr="Image result for new york state education department">
            <a:extLst>
              <a:ext uri="{FF2B5EF4-FFF2-40B4-BE49-F238E27FC236}">
                <a16:creationId xmlns:a16="http://schemas.microsoft.com/office/drawing/2014/main" id="{47FC041C-1AE8-478A-A342-96AB3F195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98879" y="4789298"/>
            <a:ext cx="1464632" cy="1464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8227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2ECE9-DF91-40E9-88D4-C350C8827F66}"/>
              </a:ext>
            </a:extLst>
          </p:cNvPr>
          <p:cNvSpPr>
            <a:spLocks noGrp="1"/>
          </p:cNvSpPr>
          <p:nvPr>
            <p:ph type="title"/>
          </p:nvPr>
        </p:nvSpPr>
        <p:spPr/>
        <p:txBody>
          <a:bodyPr/>
          <a:lstStyle/>
          <a:p>
            <a:r>
              <a:rPr lang="en-US"/>
              <a:t>Regents Diploma + CTE Program</a:t>
            </a:r>
          </a:p>
        </p:txBody>
      </p:sp>
      <p:sp>
        <p:nvSpPr>
          <p:cNvPr id="3" name="Content Placeholder 2">
            <a:extLst>
              <a:ext uri="{FF2B5EF4-FFF2-40B4-BE49-F238E27FC236}">
                <a16:creationId xmlns:a16="http://schemas.microsoft.com/office/drawing/2014/main" id="{964ED065-E9E4-4970-A433-09E312E43A10}"/>
              </a:ext>
            </a:extLst>
          </p:cNvPr>
          <p:cNvSpPr>
            <a:spLocks noGrp="1"/>
          </p:cNvSpPr>
          <p:nvPr>
            <p:ph idx="1"/>
          </p:nvPr>
        </p:nvSpPr>
        <p:spPr/>
        <p:txBody>
          <a:bodyPr vert="horz" lIns="0" tIns="45720" rIns="0" bIns="45720" rtlCol="0" anchor="t">
            <a:normAutofit fontScale="77500" lnSpcReduction="20000"/>
          </a:bodyPr>
          <a:lstStyle/>
          <a:p>
            <a:r>
              <a:rPr lang="en-US"/>
              <a:t>Complete all requirements for graduation (22.5 units) and 5 Regents Exams (1 exam each in ELA, math, social studies, and science) and +1</a:t>
            </a:r>
          </a:p>
          <a:p>
            <a:r>
              <a:rPr lang="en-US"/>
              <a:t>-4 units of English</a:t>
            </a:r>
          </a:p>
          <a:p>
            <a:r>
              <a:rPr lang="en-US"/>
              <a:t>-4 units of social studies</a:t>
            </a:r>
          </a:p>
          <a:p>
            <a:r>
              <a:rPr lang="en-US"/>
              <a:t>-3 units of mathematics</a:t>
            </a:r>
          </a:p>
          <a:p>
            <a:r>
              <a:rPr lang="en-US"/>
              <a:t>-3 units of science</a:t>
            </a:r>
          </a:p>
          <a:p>
            <a:r>
              <a:rPr lang="en-US"/>
              <a:t>-1 unit of LOTE</a:t>
            </a:r>
          </a:p>
          <a:p>
            <a:r>
              <a:rPr lang="en-US"/>
              <a:t>-1 unit of fine/performing arts</a:t>
            </a:r>
          </a:p>
          <a:p>
            <a:r>
              <a:rPr lang="en-US"/>
              <a:t>-.5 unit of health education</a:t>
            </a:r>
          </a:p>
          <a:p>
            <a:r>
              <a:rPr lang="en-US"/>
              <a:t>-2 units of physical education</a:t>
            </a:r>
          </a:p>
          <a:p>
            <a:r>
              <a:rPr lang="en-US"/>
              <a:t>-4 units of electives</a:t>
            </a:r>
          </a:p>
          <a:p>
            <a:r>
              <a:rPr lang="en-US"/>
              <a:t>Plus successfully complete a CTE-approved program pathway (can fill in electives)</a:t>
            </a:r>
            <a:endParaRPr lang="en-US">
              <a:cs typeface="Calibri"/>
            </a:endParaRPr>
          </a:p>
        </p:txBody>
      </p:sp>
      <p:pic>
        <p:nvPicPr>
          <p:cNvPr id="4" name="Picture 4" descr="Image result for new york state education department">
            <a:extLst>
              <a:ext uri="{FF2B5EF4-FFF2-40B4-BE49-F238E27FC236}">
                <a16:creationId xmlns:a16="http://schemas.microsoft.com/office/drawing/2014/main" id="{E8DCDFAB-D1C6-40D9-A075-BB30F5F466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8600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335C2-59DB-47B2-9A7D-D1F022C638C1}"/>
              </a:ext>
            </a:extLst>
          </p:cNvPr>
          <p:cNvSpPr>
            <a:spLocks noGrp="1"/>
          </p:cNvSpPr>
          <p:nvPr>
            <p:ph type="title"/>
          </p:nvPr>
        </p:nvSpPr>
        <p:spPr/>
        <p:txBody>
          <a:bodyPr/>
          <a:lstStyle/>
          <a:p>
            <a:r>
              <a:rPr lang="en-US"/>
              <a:t>Advanced Regents Diploma (via a local business sequence)</a:t>
            </a:r>
          </a:p>
        </p:txBody>
      </p:sp>
      <p:sp>
        <p:nvSpPr>
          <p:cNvPr id="3" name="Content Placeholder 2">
            <a:extLst>
              <a:ext uri="{FF2B5EF4-FFF2-40B4-BE49-F238E27FC236}">
                <a16:creationId xmlns:a16="http://schemas.microsoft.com/office/drawing/2014/main" id="{853F2E73-305C-4004-9D3A-8F9157A5CFA0}"/>
              </a:ext>
            </a:extLst>
          </p:cNvPr>
          <p:cNvSpPr>
            <a:spLocks noGrp="1"/>
          </p:cNvSpPr>
          <p:nvPr>
            <p:ph idx="1"/>
          </p:nvPr>
        </p:nvSpPr>
        <p:spPr/>
        <p:txBody>
          <a:bodyPr vert="horz" lIns="0" tIns="45720" rIns="0" bIns="45720" rtlCol="0" anchor="t">
            <a:normAutofit/>
          </a:bodyPr>
          <a:lstStyle/>
          <a:p>
            <a:r>
              <a:rPr lang="en-US"/>
              <a:t>-Complete all requirements for a Regents diploma (prior slide)</a:t>
            </a:r>
          </a:p>
          <a:p>
            <a:r>
              <a:rPr lang="en-US"/>
              <a:t>-Two additional math Regents (Geometry and Algebra II/Trig)</a:t>
            </a:r>
            <a:endParaRPr lang="en-US">
              <a:cs typeface="Calibri"/>
            </a:endParaRPr>
          </a:p>
          <a:p>
            <a:r>
              <a:rPr lang="en-US"/>
              <a:t>-Two Regents exams total in science (one life and one physical science)</a:t>
            </a:r>
            <a:endParaRPr lang="en-US">
              <a:cs typeface="Calibri"/>
            </a:endParaRPr>
          </a:p>
          <a:p>
            <a:r>
              <a:rPr lang="en-US"/>
              <a:t>-Five-unit sequence in an art or CTE area</a:t>
            </a:r>
            <a:endParaRPr lang="en-US">
              <a:cs typeface="Calibri"/>
            </a:endParaRPr>
          </a:p>
          <a:p>
            <a:r>
              <a:rPr lang="en-US"/>
              <a:t>-No specific course requirements for the five units, but CFM or its equivalent is recommended</a:t>
            </a:r>
            <a:endParaRPr lang="en-US">
              <a:cs typeface="Calibri"/>
            </a:endParaRPr>
          </a:p>
          <a:p>
            <a:r>
              <a:rPr lang="en-US">
                <a:cs typeface="Calibri"/>
              </a:rPr>
              <a:t>-There are good CTE programs that are not NYS approved</a:t>
            </a:r>
            <a:endParaRPr lang="en-US"/>
          </a:p>
          <a:p>
            <a:r>
              <a:rPr lang="en-US">
                <a:hlinkClick r:id="rId2"/>
              </a:rPr>
              <a:t>More information</a:t>
            </a:r>
            <a:endParaRPr lang="en-US"/>
          </a:p>
        </p:txBody>
      </p:sp>
      <p:pic>
        <p:nvPicPr>
          <p:cNvPr id="4" name="Picture 4" descr="Image result for new york state education department">
            <a:extLst>
              <a:ext uri="{FF2B5EF4-FFF2-40B4-BE49-F238E27FC236}">
                <a16:creationId xmlns:a16="http://schemas.microsoft.com/office/drawing/2014/main" id="{422F5F47-0FD8-493E-AEA2-25983E332A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3555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D365F-4DBE-4C27-B53C-F60F16A1A6CD}"/>
              </a:ext>
            </a:extLst>
          </p:cNvPr>
          <p:cNvSpPr>
            <a:spLocks noGrp="1"/>
          </p:cNvSpPr>
          <p:nvPr>
            <p:ph type="title"/>
          </p:nvPr>
        </p:nvSpPr>
        <p:spPr/>
        <p:txBody>
          <a:bodyPr/>
          <a:lstStyle/>
          <a:p>
            <a:r>
              <a:rPr lang="en-US"/>
              <a:t>Advanced Regents Diploma + CTE</a:t>
            </a:r>
          </a:p>
        </p:txBody>
      </p:sp>
      <p:sp>
        <p:nvSpPr>
          <p:cNvPr id="3" name="Content Placeholder 2">
            <a:extLst>
              <a:ext uri="{FF2B5EF4-FFF2-40B4-BE49-F238E27FC236}">
                <a16:creationId xmlns:a16="http://schemas.microsoft.com/office/drawing/2014/main" id="{048B29C2-D040-47BB-9115-F6704B782F3C}"/>
              </a:ext>
            </a:extLst>
          </p:cNvPr>
          <p:cNvSpPr>
            <a:spLocks noGrp="1"/>
          </p:cNvSpPr>
          <p:nvPr>
            <p:ph idx="1"/>
          </p:nvPr>
        </p:nvSpPr>
        <p:spPr/>
        <p:txBody>
          <a:bodyPr vert="horz" lIns="0" tIns="45720" rIns="0" bIns="45720" rtlCol="0" anchor="t">
            <a:normAutofit/>
          </a:bodyPr>
          <a:lstStyle/>
          <a:p>
            <a:r>
              <a:rPr lang="en-US"/>
              <a:t>-CTE technical assessment can replace the Global History Regents only</a:t>
            </a:r>
          </a:p>
          <a:p>
            <a:r>
              <a:rPr lang="en-US"/>
              <a:t>-It is a recommended practice to build in five units to provide students with the advanced Regents diploma even if they do not pass the technical assessment.</a:t>
            </a:r>
            <a:endParaRPr lang="en-US">
              <a:cs typeface="Calibri"/>
            </a:endParaRPr>
          </a:p>
          <a:p>
            <a:r>
              <a:rPr lang="en-US"/>
              <a:t>-Kids can always do more, but not less</a:t>
            </a:r>
            <a:endParaRPr lang="en-US">
              <a:cs typeface="Calibri"/>
            </a:endParaRPr>
          </a:p>
          <a:p>
            <a:r>
              <a:rPr lang="en-US"/>
              <a:t>-A technical endorsement may be given only if all approved parts of the program are met</a:t>
            </a:r>
            <a:endParaRPr lang="en-US">
              <a:cs typeface="Calibri"/>
            </a:endParaRPr>
          </a:p>
        </p:txBody>
      </p:sp>
      <p:pic>
        <p:nvPicPr>
          <p:cNvPr id="4" name="Picture 4" descr="Image result for new york state education department">
            <a:extLst>
              <a:ext uri="{FF2B5EF4-FFF2-40B4-BE49-F238E27FC236}">
                <a16:creationId xmlns:a16="http://schemas.microsoft.com/office/drawing/2014/main" id="{8FBD48F8-0DEE-480C-A1B3-38CAD5851C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2382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D745C-53CF-4746-B641-EE99494E0B73}"/>
              </a:ext>
            </a:extLst>
          </p:cNvPr>
          <p:cNvSpPr>
            <a:spLocks noGrp="1"/>
          </p:cNvSpPr>
          <p:nvPr>
            <p:ph type="title"/>
          </p:nvPr>
        </p:nvSpPr>
        <p:spPr/>
        <p:txBody>
          <a:bodyPr/>
          <a:lstStyle/>
          <a:p>
            <a:r>
              <a:rPr lang="en-US"/>
              <a:t>Part A: Program Information</a:t>
            </a:r>
          </a:p>
        </p:txBody>
      </p:sp>
      <p:sp>
        <p:nvSpPr>
          <p:cNvPr id="3" name="Content Placeholder 2">
            <a:extLst>
              <a:ext uri="{FF2B5EF4-FFF2-40B4-BE49-F238E27FC236}">
                <a16:creationId xmlns:a16="http://schemas.microsoft.com/office/drawing/2014/main" id="{578183FB-CFEB-4B0C-89DE-BDA0CB37C568}"/>
              </a:ext>
            </a:extLst>
          </p:cNvPr>
          <p:cNvSpPr>
            <a:spLocks noGrp="1"/>
          </p:cNvSpPr>
          <p:nvPr>
            <p:ph idx="1"/>
          </p:nvPr>
        </p:nvSpPr>
        <p:spPr/>
        <p:txBody>
          <a:bodyPr/>
          <a:lstStyle/>
          <a:p>
            <a:r>
              <a:rPr lang="en-US"/>
              <a:t>-May use vendor content, but vendor names cannot be included in the NYSED registered title</a:t>
            </a:r>
          </a:p>
          <a:p>
            <a:r>
              <a:rPr lang="en-US"/>
              <a:t>-Internally, call the program whatever entices students to take it!</a:t>
            </a:r>
          </a:p>
          <a:p>
            <a:r>
              <a:rPr lang="en-US"/>
              <a:t>-One contact person per site</a:t>
            </a:r>
          </a:p>
          <a:p>
            <a:r>
              <a:rPr lang="en-US"/>
              <a:t>-Recommended CIP Codes</a:t>
            </a:r>
          </a:p>
          <a:p>
            <a:pPr lvl="1"/>
            <a:r>
              <a:rPr lang="en-US"/>
              <a:t>-52.0301 Accounting (Academy of Finance)</a:t>
            </a:r>
          </a:p>
          <a:p>
            <a:pPr lvl="1"/>
            <a:r>
              <a:rPr lang="en-US"/>
              <a:t>52.0304 Accounting and Finance (Academy of Finance)</a:t>
            </a:r>
          </a:p>
          <a:p>
            <a:pPr lvl="1"/>
            <a:r>
              <a:rPr lang="en-US"/>
              <a:t>52.0899 Finance and Financial Services, other (Academy of Finance)</a:t>
            </a:r>
          </a:p>
          <a:p>
            <a:pPr lvl="1"/>
            <a:r>
              <a:rPr lang="en-US"/>
              <a:t>52.0901 Hospitality Services Management (Academy of Hospitality and Tourism)</a:t>
            </a:r>
          </a:p>
          <a:p>
            <a:pPr lvl="1"/>
            <a:r>
              <a:rPr lang="en-US"/>
              <a:t>11.0101 Computer and Information Sciences, General (Academy of Information Technology)</a:t>
            </a:r>
          </a:p>
          <a:p>
            <a:pPr lvl="1"/>
            <a:r>
              <a:rPr lang="en-US"/>
              <a:t>11.0801 Web Page, Digital Multimedia, and Information Resources Design (Academy of </a:t>
            </a:r>
          </a:p>
          <a:p>
            <a:pPr marL="201168" lvl="1" indent="0">
              <a:buNone/>
            </a:pPr>
            <a:r>
              <a:rPr lang="en-US"/>
              <a:t>Information Technology)</a:t>
            </a:r>
          </a:p>
          <a:p>
            <a:pPr lvl="1"/>
            <a:endParaRPr lang="en-US"/>
          </a:p>
        </p:txBody>
      </p:sp>
      <p:pic>
        <p:nvPicPr>
          <p:cNvPr id="4" name="Picture 4" descr="Image result for new york state education department">
            <a:extLst>
              <a:ext uri="{FF2B5EF4-FFF2-40B4-BE49-F238E27FC236}">
                <a16:creationId xmlns:a16="http://schemas.microsoft.com/office/drawing/2014/main" id="{B3F80FC4-456A-43C2-BBF5-1ED67469C0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680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C42B0-7F9D-4FCD-A50A-115B2F8923A2}"/>
              </a:ext>
            </a:extLst>
          </p:cNvPr>
          <p:cNvSpPr>
            <a:spLocks noGrp="1"/>
          </p:cNvSpPr>
          <p:nvPr>
            <p:ph type="title"/>
          </p:nvPr>
        </p:nvSpPr>
        <p:spPr/>
        <p:txBody>
          <a:bodyPr/>
          <a:lstStyle/>
          <a:p>
            <a:r>
              <a:rPr lang="en-US"/>
              <a:t>Part B: Program Data</a:t>
            </a:r>
          </a:p>
        </p:txBody>
      </p:sp>
      <p:sp>
        <p:nvSpPr>
          <p:cNvPr id="3" name="Content Placeholder 2">
            <a:extLst>
              <a:ext uri="{FF2B5EF4-FFF2-40B4-BE49-F238E27FC236}">
                <a16:creationId xmlns:a16="http://schemas.microsoft.com/office/drawing/2014/main" id="{8E1834AA-3C5A-46CF-AE87-01B674C84B17}"/>
              </a:ext>
            </a:extLst>
          </p:cNvPr>
          <p:cNvSpPr>
            <a:spLocks noGrp="1"/>
          </p:cNvSpPr>
          <p:nvPr>
            <p:ph idx="1"/>
          </p:nvPr>
        </p:nvSpPr>
        <p:spPr/>
        <p:txBody>
          <a:bodyPr>
            <a:normAutofit/>
          </a:bodyPr>
          <a:lstStyle/>
          <a:p>
            <a:r>
              <a:rPr lang="en-US" sz="3600"/>
              <a:t>-Projected program enrollments</a:t>
            </a:r>
          </a:p>
          <a:p>
            <a:r>
              <a:rPr lang="en-US" sz="3600"/>
              <a:t>-IEP/504 numbers</a:t>
            </a:r>
          </a:p>
          <a:p>
            <a:r>
              <a:rPr lang="en-US" sz="3600"/>
              <a:t>-For reapprovals, be prepared to clarify any discrepancies in the numbers of students taking or passing the technical endorsement</a:t>
            </a:r>
          </a:p>
        </p:txBody>
      </p:sp>
      <p:pic>
        <p:nvPicPr>
          <p:cNvPr id="4" name="Picture 4" descr="Image result for new york state education department">
            <a:extLst>
              <a:ext uri="{FF2B5EF4-FFF2-40B4-BE49-F238E27FC236}">
                <a16:creationId xmlns:a16="http://schemas.microsoft.com/office/drawing/2014/main" id="{D72F8876-D1F0-4E5F-B6D4-494D2B38C8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2999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D5084-8E50-4F89-A5B9-BAC992AB49F5}"/>
              </a:ext>
            </a:extLst>
          </p:cNvPr>
          <p:cNvSpPr>
            <a:spLocks noGrp="1"/>
          </p:cNvSpPr>
          <p:nvPr>
            <p:ph type="title"/>
          </p:nvPr>
        </p:nvSpPr>
        <p:spPr/>
        <p:txBody>
          <a:bodyPr/>
          <a:lstStyle/>
          <a:p>
            <a:r>
              <a:rPr lang="en-US"/>
              <a:t>Part C: Self-Study</a:t>
            </a:r>
          </a:p>
        </p:txBody>
      </p:sp>
      <p:sp>
        <p:nvSpPr>
          <p:cNvPr id="3" name="Content Placeholder 2">
            <a:extLst>
              <a:ext uri="{FF2B5EF4-FFF2-40B4-BE49-F238E27FC236}">
                <a16:creationId xmlns:a16="http://schemas.microsoft.com/office/drawing/2014/main" id="{DBEE5CFA-0B7E-4D74-AA55-A46DD0A02FEF}"/>
              </a:ext>
            </a:extLst>
          </p:cNvPr>
          <p:cNvSpPr>
            <a:spLocks noGrp="1"/>
          </p:cNvSpPr>
          <p:nvPr>
            <p:ph idx="1"/>
          </p:nvPr>
        </p:nvSpPr>
        <p:spPr/>
        <p:txBody>
          <a:bodyPr vert="horz" lIns="0" tIns="45720" rIns="0" bIns="45720" rtlCol="0" anchor="t">
            <a:normAutofit/>
          </a:bodyPr>
          <a:lstStyle/>
          <a:p>
            <a:r>
              <a:rPr lang="en-US" dirty="0"/>
              <a:t>-Reference </a:t>
            </a:r>
            <a:r>
              <a:rPr lang="en-US" dirty="0">
                <a:hlinkClick r:id="rId2"/>
              </a:rPr>
              <a:t>implementation guide</a:t>
            </a:r>
            <a:r>
              <a:rPr lang="en-US" dirty="0"/>
              <a:t> for specifics</a:t>
            </a:r>
          </a:p>
          <a:p>
            <a:r>
              <a:rPr lang="en-US" dirty="0"/>
              <a:t>-Where we are now and where do we need to be</a:t>
            </a:r>
          </a:p>
          <a:p>
            <a:r>
              <a:rPr lang="en-US" dirty="0"/>
              <a:t>-First step once the school has decided pursuing an approved program</a:t>
            </a:r>
            <a:endParaRPr lang="en-US" dirty="0">
              <a:cs typeface="Calibri"/>
            </a:endParaRPr>
          </a:p>
          <a:p>
            <a:r>
              <a:rPr lang="en-US" dirty="0"/>
              <a:t>-Should include</a:t>
            </a:r>
          </a:p>
          <a:p>
            <a:pPr marL="383540" lvl="1"/>
            <a:r>
              <a:rPr lang="en-US" dirty="0"/>
              <a:t>Review of current curriculum</a:t>
            </a:r>
            <a:endParaRPr lang="en-US" dirty="0">
              <a:cs typeface="Calibri" panose="020F0502020204030204"/>
            </a:endParaRPr>
          </a:p>
          <a:p>
            <a:pPr marL="383540" lvl="1"/>
            <a:r>
              <a:rPr lang="en-US" dirty="0"/>
              <a:t>Review of current performance assessment (if reapproval)</a:t>
            </a:r>
            <a:endParaRPr lang="en-US" dirty="0">
              <a:cs typeface="Calibri" panose="020F0502020204030204"/>
            </a:endParaRPr>
          </a:p>
          <a:p>
            <a:pPr marL="383540" lvl="1"/>
            <a:r>
              <a:rPr lang="en-US" dirty="0"/>
              <a:t>Review of resources and content</a:t>
            </a:r>
            <a:endParaRPr lang="en-US" dirty="0">
              <a:cs typeface="Calibri" panose="020F0502020204030204"/>
            </a:endParaRPr>
          </a:p>
          <a:p>
            <a:pPr marL="383540" lvl="1"/>
            <a:r>
              <a:rPr lang="en-US" dirty="0"/>
              <a:t>Availability of work-based learning</a:t>
            </a:r>
            <a:endParaRPr lang="en-US" dirty="0">
              <a:cs typeface="Calibri" panose="020F0502020204030204"/>
            </a:endParaRPr>
          </a:p>
          <a:p>
            <a:pPr marL="383540" lvl="1"/>
            <a:r>
              <a:rPr lang="en-US" dirty="0"/>
              <a:t>Minutes and signatures should be kept</a:t>
            </a:r>
            <a:endParaRPr lang="en-US" dirty="0">
              <a:cs typeface="Calibri" panose="020F0502020204030204"/>
            </a:endParaRPr>
          </a:p>
          <a:p>
            <a:pPr marL="383540" lvl="1"/>
            <a:r>
              <a:rPr lang="en-US" dirty="0"/>
              <a:t>Clear recommendations for next steps</a:t>
            </a:r>
            <a:endParaRPr lang="en-US" dirty="0">
              <a:cs typeface="Calibri" panose="020F0502020204030204"/>
            </a:endParaRPr>
          </a:p>
        </p:txBody>
      </p:sp>
      <p:pic>
        <p:nvPicPr>
          <p:cNvPr id="4" name="Picture 4" descr="Image result for new york state education department">
            <a:extLst>
              <a:ext uri="{FF2B5EF4-FFF2-40B4-BE49-F238E27FC236}">
                <a16:creationId xmlns:a16="http://schemas.microsoft.com/office/drawing/2014/main" id="{26BC209A-57AD-492E-AE99-D53D667929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462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EB173-13CE-41BF-8E40-5005F46B92FE}"/>
              </a:ext>
            </a:extLst>
          </p:cNvPr>
          <p:cNvSpPr>
            <a:spLocks noGrp="1"/>
          </p:cNvSpPr>
          <p:nvPr>
            <p:ph type="title"/>
          </p:nvPr>
        </p:nvSpPr>
        <p:spPr/>
        <p:txBody>
          <a:bodyPr/>
          <a:lstStyle/>
          <a:p>
            <a:r>
              <a:rPr lang="en-US" dirty="0"/>
              <a:t>Part D: Content Requirements</a:t>
            </a:r>
          </a:p>
        </p:txBody>
      </p:sp>
      <p:sp>
        <p:nvSpPr>
          <p:cNvPr id="3" name="Content Placeholder 2">
            <a:extLst>
              <a:ext uri="{FF2B5EF4-FFF2-40B4-BE49-F238E27FC236}">
                <a16:creationId xmlns:a16="http://schemas.microsoft.com/office/drawing/2014/main" id="{A28FCCDE-74FD-48F4-BEC8-6B30D271D27E}"/>
              </a:ext>
            </a:extLst>
          </p:cNvPr>
          <p:cNvSpPr>
            <a:spLocks noGrp="1"/>
          </p:cNvSpPr>
          <p:nvPr>
            <p:ph idx="1"/>
          </p:nvPr>
        </p:nvSpPr>
        <p:spPr/>
        <p:txBody>
          <a:bodyPr>
            <a:normAutofit/>
          </a:bodyPr>
          <a:lstStyle/>
          <a:p>
            <a:r>
              <a:rPr lang="en-US" sz="3600"/>
              <a:t>-Career and Financial Management (.5 unit)</a:t>
            </a:r>
          </a:p>
          <a:p>
            <a:r>
              <a:rPr lang="en-US" sz="3600"/>
              <a:t>-At least three units of appropriate CTE content</a:t>
            </a:r>
          </a:p>
          <a:p>
            <a:r>
              <a:rPr lang="en-US" sz="3600"/>
              <a:t>-All content must be taught by an appropriately certified CTE teacher</a:t>
            </a:r>
          </a:p>
        </p:txBody>
      </p:sp>
      <p:pic>
        <p:nvPicPr>
          <p:cNvPr id="4" name="Picture 4" descr="Image result for new york state education department">
            <a:extLst>
              <a:ext uri="{FF2B5EF4-FFF2-40B4-BE49-F238E27FC236}">
                <a16:creationId xmlns:a16="http://schemas.microsoft.com/office/drawing/2014/main" id="{C840D814-157D-4D77-9EFC-14CB74E1D6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9353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7B3EB-6B64-49EE-988C-DD9D3AFA159F}"/>
              </a:ext>
            </a:extLst>
          </p:cNvPr>
          <p:cNvSpPr>
            <a:spLocks noGrp="1"/>
          </p:cNvSpPr>
          <p:nvPr>
            <p:ph type="title"/>
          </p:nvPr>
        </p:nvSpPr>
        <p:spPr/>
        <p:txBody>
          <a:bodyPr/>
          <a:lstStyle/>
          <a:p>
            <a:r>
              <a:rPr lang="en-US" dirty="0"/>
              <a:t>Part D: Career and Financial Management</a:t>
            </a:r>
          </a:p>
        </p:txBody>
      </p:sp>
      <p:sp>
        <p:nvSpPr>
          <p:cNvPr id="3" name="Content Placeholder 2">
            <a:extLst>
              <a:ext uri="{FF2B5EF4-FFF2-40B4-BE49-F238E27FC236}">
                <a16:creationId xmlns:a16="http://schemas.microsoft.com/office/drawing/2014/main" id="{7F8F0306-9881-42A4-B77A-8636478BD4CE}"/>
              </a:ext>
            </a:extLst>
          </p:cNvPr>
          <p:cNvSpPr>
            <a:spLocks noGrp="1"/>
          </p:cNvSpPr>
          <p:nvPr>
            <p:ph idx="1"/>
          </p:nvPr>
        </p:nvSpPr>
        <p:spPr/>
        <p:txBody>
          <a:bodyPr>
            <a:normAutofit/>
          </a:bodyPr>
          <a:lstStyle/>
          <a:p>
            <a:r>
              <a:rPr lang="en-US" sz="2800" dirty="0"/>
              <a:t>-CFM can be taught as a stand-alone course or embedded throughout courses in the program.</a:t>
            </a:r>
          </a:p>
          <a:p>
            <a:r>
              <a:rPr lang="en-US" sz="2800" dirty="0"/>
              <a:t>-</a:t>
            </a:r>
            <a:r>
              <a:rPr lang="en-US" sz="2800" dirty="0">
                <a:hlinkClick r:id="rId2"/>
              </a:rPr>
              <a:t>New 2018 CFM Framework</a:t>
            </a:r>
            <a:r>
              <a:rPr lang="en-US" sz="2800" dirty="0"/>
              <a:t>-ensure what is taught matches up.</a:t>
            </a:r>
          </a:p>
          <a:p>
            <a:r>
              <a:rPr lang="en-US" sz="2800" dirty="0"/>
              <a:t>-I have included a </a:t>
            </a:r>
            <a:r>
              <a:rPr lang="en-US" sz="2800" dirty="0">
                <a:hlinkClick r:id="rId3"/>
              </a:rPr>
              <a:t>crosswalk document </a:t>
            </a:r>
            <a:r>
              <a:rPr lang="en-US" sz="2800" dirty="0"/>
              <a:t>that can aid with embedding CFM in the program.</a:t>
            </a:r>
          </a:p>
        </p:txBody>
      </p:sp>
      <p:pic>
        <p:nvPicPr>
          <p:cNvPr id="4" name="Picture 4" descr="Image result for new york state education department">
            <a:extLst>
              <a:ext uri="{FF2B5EF4-FFF2-40B4-BE49-F238E27FC236}">
                <a16:creationId xmlns:a16="http://schemas.microsoft.com/office/drawing/2014/main" id="{DE778A81-B4DA-47FD-B49D-67F87EDD5E8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1199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190D1-1ABB-443B-9DE1-CBE2093475C1}"/>
              </a:ext>
            </a:extLst>
          </p:cNvPr>
          <p:cNvSpPr>
            <a:spLocks noGrp="1"/>
          </p:cNvSpPr>
          <p:nvPr>
            <p:ph type="title"/>
          </p:nvPr>
        </p:nvSpPr>
        <p:spPr/>
        <p:txBody>
          <a:bodyPr/>
          <a:lstStyle/>
          <a:p>
            <a:r>
              <a:rPr lang="en-US"/>
              <a:t>Goals of Presentation</a:t>
            </a:r>
          </a:p>
        </p:txBody>
      </p:sp>
      <p:sp>
        <p:nvSpPr>
          <p:cNvPr id="3" name="Content Placeholder 2">
            <a:extLst>
              <a:ext uri="{FF2B5EF4-FFF2-40B4-BE49-F238E27FC236}">
                <a16:creationId xmlns:a16="http://schemas.microsoft.com/office/drawing/2014/main" id="{474FF477-61AD-4D62-9D63-43709388DE6D}"/>
              </a:ext>
            </a:extLst>
          </p:cNvPr>
          <p:cNvSpPr>
            <a:spLocks noGrp="1"/>
          </p:cNvSpPr>
          <p:nvPr>
            <p:ph idx="1"/>
          </p:nvPr>
        </p:nvSpPr>
        <p:spPr/>
        <p:txBody>
          <a:bodyPr>
            <a:normAutofit/>
          </a:bodyPr>
          <a:lstStyle/>
          <a:p>
            <a:r>
              <a:rPr lang="en-US" sz="2400"/>
              <a:t>1. To provide education on the multiple pathways for graduation in New York and how a NAF program can satisfy multiple pathways</a:t>
            </a:r>
          </a:p>
          <a:p>
            <a:r>
              <a:rPr lang="en-US" sz="2400"/>
              <a:t>2. To review the requirements for a CTE Approved Program in New York</a:t>
            </a:r>
          </a:p>
          <a:p>
            <a:r>
              <a:rPr lang="en-US" sz="2400"/>
              <a:t>3. (Overarching) to find common ground where NAF programs align with the program approval process.  This way successful practices can be duplicated</a:t>
            </a:r>
          </a:p>
        </p:txBody>
      </p:sp>
      <p:pic>
        <p:nvPicPr>
          <p:cNvPr id="4" name="Picture 4" descr="Image result for new york state education department">
            <a:extLst>
              <a:ext uri="{FF2B5EF4-FFF2-40B4-BE49-F238E27FC236}">
                <a16:creationId xmlns:a16="http://schemas.microsoft.com/office/drawing/2014/main" id="{23FD98C4-B16A-4C4C-BF96-7F33DBA13B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4754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A271DA-BCA7-409B-86E0-0240DB2F910C}"/>
              </a:ext>
            </a:extLst>
          </p:cNvPr>
          <p:cNvSpPr>
            <a:spLocks noGrp="1"/>
          </p:cNvSpPr>
          <p:nvPr>
            <p:ph idx="1"/>
          </p:nvPr>
        </p:nvSpPr>
        <p:spPr/>
        <p:txBody>
          <a:bodyPr/>
          <a:lstStyle/>
          <a:p>
            <a:endParaRPr lang="en-US"/>
          </a:p>
        </p:txBody>
      </p:sp>
      <p:pic>
        <p:nvPicPr>
          <p:cNvPr id="4" name="Picture 3" descr="Frame Work Standard">
            <a:extLst>
              <a:ext uri="{FF2B5EF4-FFF2-40B4-BE49-F238E27FC236}">
                <a16:creationId xmlns:a16="http://schemas.microsoft.com/office/drawing/2014/main" id="{AA7FB71F-54F5-4934-951E-B4722D3D3C32}"/>
              </a:ext>
            </a:extLst>
          </p:cNvPr>
          <p:cNvPicPr>
            <a:picLocks noChangeAspect="1"/>
          </p:cNvPicPr>
          <p:nvPr/>
        </p:nvPicPr>
        <p:blipFill rotWithShape="1">
          <a:blip r:embed="rId2"/>
          <a:srcRect l="22187" t="37778" r="24219" b="12840"/>
          <a:stretch/>
        </p:blipFill>
        <p:spPr>
          <a:xfrm>
            <a:off x="134719" y="323454"/>
            <a:ext cx="11983521" cy="6211092"/>
          </a:xfrm>
          <a:prstGeom prst="rect">
            <a:avLst/>
          </a:prstGeom>
        </p:spPr>
      </p:pic>
      <p:sp>
        <p:nvSpPr>
          <p:cNvPr id="5" name="Title 4">
            <a:extLst>
              <a:ext uri="{FF2B5EF4-FFF2-40B4-BE49-F238E27FC236}">
                <a16:creationId xmlns:a16="http://schemas.microsoft.com/office/drawing/2014/main" id="{F1025D32-A1D4-4B0E-A747-FF712F6BE8FC}"/>
              </a:ext>
              <a:ext uri="{C183D7F6-B498-43B3-948B-1728B52AA6E4}">
                <adec:decorative xmlns:adec="http://schemas.microsoft.com/office/drawing/2017/decorative" val="0"/>
              </a:ext>
            </a:extLst>
          </p:cNvPr>
          <p:cNvSpPr>
            <a:spLocks noGrp="1"/>
          </p:cNvSpPr>
          <p:nvPr>
            <p:ph type="title"/>
          </p:nvPr>
        </p:nvSpPr>
        <p:spPr>
          <a:xfrm>
            <a:off x="1097280" y="-1450757"/>
            <a:ext cx="10058400" cy="1450757"/>
          </a:xfrm>
        </p:spPr>
        <p:txBody>
          <a:bodyPr vert="horz" lIns="91440" tIns="45720" rIns="91440" bIns="45720" rtlCol="0" anchor="b">
            <a:normAutofit/>
          </a:bodyPr>
          <a:lstStyle/>
          <a:p>
            <a:r>
              <a:rPr lang="en-US" dirty="0"/>
              <a:t>Framework Standard</a:t>
            </a:r>
          </a:p>
        </p:txBody>
      </p:sp>
    </p:spTree>
    <p:extLst>
      <p:ext uri="{BB962C8B-B14F-4D97-AF65-F5344CB8AC3E}">
        <p14:creationId xmlns:p14="http://schemas.microsoft.com/office/powerpoint/2010/main" val="925128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62591-EF88-4C97-8AFD-8BD6683144CB}"/>
              </a:ext>
            </a:extLst>
          </p:cNvPr>
          <p:cNvSpPr>
            <a:spLocks noGrp="1"/>
          </p:cNvSpPr>
          <p:nvPr>
            <p:ph type="title"/>
          </p:nvPr>
        </p:nvSpPr>
        <p:spPr/>
        <p:txBody>
          <a:bodyPr/>
          <a:lstStyle/>
          <a:p>
            <a:r>
              <a:rPr lang="en-US" dirty="0"/>
              <a:t>Part D: Content Requirements</a:t>
            </a:r>
          </a:p>
        </p:txBody>
      </p:sp>
      <p:sp>
        <p:nvSpPr>
          <p:cNvPr id="3" name="Content Placeholder 2">
            <a:extLst>
              <a:ext uri="{FF2B5EF4-FFF2-40B4-BE49-F238E27FC236}">
                <a16:creationId xmlns:a16="http://schemas.microsoft.com/office/drawing/2014/main" id="{68090F7C-5A9B-402A-ADF2-9FDE586C0B4D}"/>
              </a:ext>
            </a:extLst>
          </p:cNvPr>
          <p:cNvSpPr>
            <a:spLocks noGrp="1"/>
          </p:cNvSpPr>
          <p:nvPr>
            <p:ph idx="1"/>
          </p:nvPr>
        </p:nvSpPr>
        <p:spPr/>
        <p:txBody>
          <a:bodyPr/>
          <a:lstStyle/>
          <a:p>
            <a:r>
              <a:rPr lang="en-US"/>
              <a:t>Approvable Accounting/Finance Programs must have at least two units of accounting/finance course content.  These courses can include</a:t>
            </a:r>
          </a:p>
          <a:p>
            <a:r>
              <a:rPr lang="en-US"/>
              <a:t>-Accounting</a:t>
            </a:r>
          </a:p>
          <a:p>
            <a:r>
              <a:rPr lang="en-US"/>
              <a:t>-College Accounting</a:t>
            </a:r>
          </a:p>
          <a:p>
            <a:r>
              <a:rPr lang="en-US"/>
              <a:t>-Business/Financial Math</a:t>
            </a:r>
          </a:p>
          <a:p>
            <a:r>
              <a:rPr lang="en-US"/>
              <a:t>-Business Finance</a:t>
            </a:r>
          </a:p>
          <a:p>
            <a:r>
              <a:rPr lang="en-US"/>
              <a:t>-Personal Finance (Beyond CFM requirement)</a:t>
            </a:r>
          </a:p>
        </p:txBody>
      </p:sp>
      <p:pic>
        <p:nvPicPr>
          <p:cNvPr id="4" name="Picture 4" descr="Image result for new york state education department">
            <a:extLst>
              <a:ext uri="{FF2B5EF4-FFF2-40B4-BE49-F238E27FC236}">
                <a16:creationId xmlns:a16="http://schemas.microsoft.com/office/drawing/2014/main" id="{C36794E0-6ED8-4E0A-8BFA-263CE52073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3943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6F039-3E6C-4AF3-8268-6BBF576A05F0}"/>
              </a:ext>
            </a:extLst>
          </p:cNvPr>
          <p:cNvSpPr>
            <a:spLocks noGrp="1"/>
          </p:cNvSpPr>
          <p:nvPr>
            <p:ph type="title"/>
          </p:nvPr>
        </p:nvSpPr>
        <p:spPr/>
        <p:txBody>
          <a:bodyPr/>
          <a:lstStyle/>
          <a:p>
            <a:r>
              <a:rPr lang="en-US" dirty="0"/>
              <a:t>Part D: Hospitality Programs</a:t>
            </a:r>
          </a:p>
        </p:txBody>
      </p:sp>
      <p:sp>
        <p:nvSpPr>
          <p:cNvPr id="3" name="Content Placeholder 2">
            <a:extLst>
              <a:ext uri="{FF2B5EF4-FFF2-40B4-BE49-F238E27FC236}">
                <a16:creationId xmlns:a16="http://schemas.microsoft.com/office/drawing/2014/main" id="{510C7176-2831-4448-9AB4-5329B23F404E}"/>
              </a:ext>
            </a:extLst>
          </p:cNvPr>
          <p:cNvSpPr>
            <a:spLocks noGrp="1"/>
          </p:cNvSpPr>
          <p:nvPr>
            <p:ph idx="1"/>
          </p:nvPr>
        </p:nvSpPr>
        <p:spPr/>
        <p:txBody>
          <a:bodyPr vert="horz" lIns="0" tIns="45720" rIns="0" bIns="45720" rtlCol="0" anchor="t">
            <a:normAutofit/>
          </a:bodyPr>
          <a:lstStyle/>
          <a:p>
            <a:r>
              <a:rPr lang="en-US" dirty="0"/>
              <a:t>-Hospitality and tourism encompasses the management, marketing, and operations of restaurants and other food services, lodging, attractions, recreation events, and travel-related services (Advance CTE, 2019)</a:t>
            </a:r>
          </a:p>
          <a:p>
            <a:endParaRPr lang="en-US" dirty="0"/>
          </a:p>
          <a:p>
            <a:r>
              <a:rPr lang="en-US" dirty="0"/>
              <a:t>-</a:t>
            </a:r>
            <a:r>
              <a:rPr lang="en-US" dirty="0">
                <a:hlinkClick r:id="rId2"/>
              </a:rPr>
              <a:t>Suggested Program Options (based off Career Cluster Pathways)</a:t>
            </a:r>
            <a:endParaRPr lang="en-US" dirty="0"/>
          </a:p>
          <a:p>
            <a:pPr marL="383540" lvl="1"/>
            <a:r>
              <a:rPr lang="en-US" dirty="0"/>
              <a:t>Restaurants and Food/Beverage Services</a:t>
            </a:r>
            <a:endParaRPr lang="en-US" dirty="0">
              <a:cs typeface="Calibri" panose="020F0502020204030204"/>
            </a:endParaRPr>
          </a:p>
          <a:p>
            <a:pPr marL="383540" lvl="1"/>
            <a:r>
              <a:rPr lang="en-US" dirty="0"/>
              <a:t>Lodging</a:t>
            </a:r>
            <a:endParaRPr lang="en-US" dirty="0">
              <a:cs typeface="Calibri" panose="020F0502020204030204"/>
            </a:endParaRPr>
          </a:p>
          <a:p>
            <a:pPr marL="383540" lvl="1"/>
            <a:r>
              <a:rPr lang="en-US" dirty="0"/>
              <a:t>Travel and Tourism</a:t>
            </a:r>
            <a:endParaRPr lang="en-US" dirty="0">
              <a:cs typeface="Calibri" panose="020F0502020204030204"/>
            </a:endParaRPr>
          </a:p>
          <a:p>
            <a:pPr marL="383540" lvl="1"/>
            <a:r>
              <a:rPr lang="en-US" dirty="0"/>
              <a:t>Recreation, Amusements, and Attractions</a:t>
            </a:r>
            <a:endParaRPr lang="en-US" dirty="0">
              <a:cs typeface="Calibri"/>
            </a:endParaRPr>
          </a:p>
          <a:p>
            <a:pPr marL="383540" lvl="1"/>
            <a:r>
              <a:rPr lang="en-US" dirty="0"/>
              <a:t>General Hospitality &amp; Tourism Industry (should include exposure to all four areas above)</a:t>
            </a:r>
            <a:endParaRPr lang="en-US" dirty="0">
              <a:cs typeface="Calibri" panose="020F0502020204030204"/>
            </a:endParaRPr>
          </a:p>
          <a:p>
            <a:endParaRPr lang="en-US" dirty="0"/>
          </a:p>
        </p:txBody>
      </p:sp>
      <p:pic>
        <p:nvPicPr>
          <p:cNvPr id="4" name="Picture 4" descr="Image result for new york state education department">
            <a:extLst>
              <a:ext uri="{FF2B5EF4-FFF2-40B4-BE49-F238E27FC236}">
                <a16:creationId xmlns:a16="http://schemas.microsoft.com/office/drawing/2014/main" id="{78DE064B-CA2F-47D6-9133-B580AF52BE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280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899A6-D3C3-4BDD-B873-C49B9D158BD7}"/>
              </a:ext>
            </a:extLst>
          </p:cNvPr>
          <p:cNvSpPr>
            <a:spLocks noGrp="1"/>
          </p:cNvSpPr>
          <p:nvPr>
            <p:ph type="title"/>
          </p:nvPr>
        </p:nvSpPr>
        <p:spPr/>
        <p:txBody>
          <a:bodyPr/>
          <a:lstStyle/>
          <a:p>
            <a:r>
              <a:rPr lang="en-US"/>
              <a:t>Part E: Work-Based Learning and NAF Internship</a:t>
            </a:r>
          </a:p>
        </p:txBody>
      </p:sp>
      <p:sp>
        <p:nvSpPr>
          <p:cNvPr id="3" name="Content Placeholder 2">
            <a:extLst>
              <a:ext uri="{FF2B5EF4-FFF2-40B4-BE49-F238E27FC236}">
                <a16:creationId xmlns:a16="http://schemas.microsoft.com/office/drawing/2014/main" id="{C6817B22-1278-4258-8181-134C939734B6}"/>
              </a:ext>
            </a:extLst>
          </p:cNvPr>
          <p:cNvSpPr>
            <a:spLocks noGrp="1"/>
          </p:cNvSpPr>
          <p:nvPr>
            <p:ph idx="1"/>
          </p:nvPr>
        </p:nvSpPr>
        <p:spPr/>
        <p:txBody>
          <a:bodyPr>
            <a:normAutofit lnSpcReduction="10000"/>
          </a:bodyPr>
          <a:lstStyle/>
          <a:p>
            <a:r>
              <a:rPr lang="en-US" dirty="0"/>
              <a:t>-Two types of programs: registered and non-registered</a:t>
            </a:r>
          </a:p>
          <a:p>
            <a:endParaRPr lang="en-US" dirty="0"/>
          </a:p>
          <a:p>
            <a:r>
              <a:rPr lang="en-US" dirty="0"/>
              <a:t>-Would highly suggest registering as a co-op</a:t>
            </a:r>
          </a:p>
          <a:p>
            <a:pPr lvl="1"/>
            <a:r>
              <a:rPr lang="en-US" dirty="0"/>
              <a:t>Requires a certified work-based learning coordinator</a:t>
            </a:r>
          </a:p>
          <a:p>
            <a:pPr lvl="1"/>
            <a:r>
              <a:rPr lang="en-US" dirty="0"/>
              <a:t>Must allow coordinator time for at least two visits</a:t>
            </a:r>
          </a:p>
          <a:p>
            <a:pPr lvl="1"/>
            <a:r>
              <a:rPr lang="en-US" dirty="0"/>
              <a:t>Allows for extra elective credit</a:t>
            </a:r>
          </a:p>
          <a:p>
            <a:pPr lvl="1"/>
            <a:r>
              <a:rPr lang="en-US" dirty="0"/>
              <a:t>Allows for job-specific supervision and coaching</a:t>
            </a:r>
          </a:p>
          <a:p>
            <a:pPr lvl="1"/>
            <a:r>
              <a:rPr lang="en-US" dirty="0"/>
              <a:t>Co-op=108 hours for 1 credit.  NAF internship=120 hours</a:t>
            </a:r>
          </a:p>
          <a:p>
            <a:endParaRPr lang="en-US" dirty="0"/>
          </a:p>
          <a:p>
            <a:r>
              <a:rPr lang="en-US" dirty="0"/>
              <a:t>-If not, then it can be an unregistered school year/summer internship</a:t>
            </a:r>
          </a:p>
          <a:p>
            <a:r>
              <a:rPr lang="en-US" dirty="0"/>
              <a:t>-Additional information is available in the </a:t>
            </a:r>
            <a:r>
              <a:rPr lang="en-US" dirty="0">
                <a:hlinkClick r:id="rId2"/>
              </a:rPr>
              <a:t>Work-Based Learning Manual</a:t>
            </a:r>
            <a:endParaRPr lang="en-US" dirty="0"/>
          </a:p>
        </p:txBody>
      </p:sp>
      <p:pic>
        <p:nvPicPr>
          <p:cNvPr id="4" name="Picture 4" descr="Image result for new york state education department">
            <a:extLst>
              <a:ext uri="{FF2B5EF4-FFF2-40B4-BE49-F238E27FC236}">
                <a16:creationId xmlns:a16="http://schemas.microsoft.com/office/drawing/2014/main" id="{14124E03-5AFA-47AC-B85B-EF08D5E774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1721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108A4-8A2B-4BAA-8EF8-F996259E0F4D}"/>
              </a:ext>
            </a:extLst>
          </p:cNvPr>
          <p:cNvSpPr>
            <a:spLocks noGrp="1"/>
          </p:cNvSpPr>
          <p:nvPr>
            <p:ph type="title"/>
          </p:nvPr>
        </p:nvSpPr>
        <p:spPr/>
        <p:txBody>
          <a:bodyPr/>
          <a:lstStyle/>
          <a:p>
            <a:r>
              <a:rPr lang="en-US"/>
              <a:t>Part F: Employability Profiles</a:t>
            </a:r>
          </a:p>
        </p:txBody>
      </p:sp>
      <p:sp>
        <p:nvSpPr>
          <p:cNvPr id="3" name="Content Placeholder 2">
            <a:extLst>
              <a:ext uri="{FF2B5EF4-FFF2-40B4-BE49-F238E27FC236}">
                <a16:creationId xmlns:a16="http://schemas.microsoft.com/office/drawing/2014/main" id="{EB79376C-8C45-42E2-A9BB-65F5572EA96C}"/>
              </a:ext>
            </a:extLst>
          </p:cNvPr>
          <p:cNvSpPr>
            <a:spLocks noGrp="1"/>
          </p:cNvSpPr>
          <p:nvPr>
            <p:ph idx="1"/>
          </p:nvPr>
        </p:nvSpPr>
        <p:spPr/>
        <p:txBody>
          <a:bodyPr vert="horz" lIns="0" tIns="45720" rIns="0" bIns="45720" rtlCol="0" anchor="t">
            <a:normAutofit/>
          </a:bodyPr>
          <a:lstStyle/>
          <a:p>
            <a:r>
              <a:rPr lang="en-US" dirty="0"/>
              <a:t>-For NYSED, summative employability profiles are required assessing both technical and professional (21</a:t>
            </a:r>
            <a:r>
              <a:rPr lang="en-US" baseline="30000" dirty="0"/>
              <a:t>st</a:t>
            </a:r>
            <a:r>
              <a:rPr lang="en-US" dirty="0"/>
              <a:t> century skills)</a:t>
            </a:r>
          </a:p>
          <a:p>
            <a:r>
              <a:rPr lang="en-US" dirty="0"/>
              <a:t>-1-2 pages</a:t>
            </a:r>
          </a:p>
          <a:p>
            <a:r>
              <a:rPr lang="en-US" dirty="0"/>
              <a:t>-Almost like a resume</a:t>
            </a:r>
          </a:p>
          <a:p>
            <a:r>
              <a:rPr lang="en-US" b="1" dirty="0"/>
              <a:t>-Formative employability profiles are useful tools for teachers, but are not required for NYSED registration</a:t>
            </a:r>
            <a:endParaRPr lang="en-US" b="1" dirty="0">
              <a:cs typeface="Calibri"/>
            </a:endParaRPr>
          </a:p>
          <a:p>
            <a:r>
              <a:rPr lang="en-US" dirty="0">
                <a:hlinkClick r:id="rId2"/>
              </a:rPr>
              <a:t>Sample accounting/finance employability profile</a:t>
            </a:r>
            <a:endParaRPr lang="en-US" dirty="0"/>
          </a:p>
          <a:p>
            <a:r>
              <a:rPr lang="en-US" dirty="0">
                <a:hlinkClick r:id="rId3"/>
              </a:rPr>
              <a:t>Sample 21</a:t>
            </a:r>
            <a:r>
              <a:rPr lang="en-US" baseline="30000" dirty="0">
                <a:hlinkClick r:id="rId3"/>
              </a:rPr>
              <a:t>st</a:t>
            </a:r>
            <a:r>
              <a:rPr lang="en-US" dirty="0">
                <a:hlinkClick r:id="rId3"/>
              </a:rPr>
              <a:t> century skill employability profile</a:t>
            </a:r>
            <a:endParaRPr lang="en-US" dirty="0"/>
          </a:p>
        </p:txBody>
      </p:sp>
      <p:pic>
        <p:nvPicPr>
          <p:cNvPr id="4" name="Picture 4" descr="Image result for new york state education department">
            <a:extLst>
              <a:ext uri="{FF2B5EF4-FFF2-40B4-BE49-F238E27FC236}">
                <a16:creationId xmlns:a16="http://schemas.microsoft.com/office/drawing/2014/main" id="{0623CC50-8FFA-4E06-9AE0-D5B25ABFF1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53830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21140-96CB-4998-89B7-3528CC3172C8}"/>
              </a:ext>
            </a:extLst>
          </p:cNvPr>
          <p:cNvSpPr>
            <a:spLocks noGrp="1"/>
          </p:cNvSpPr>
          <p:nvPr>
            <p:ph type="title"/>
          </p:nvPr>
        </p:nvSpPr>
        <p:spPr/>
        <p:txBody>
          <a:bodyPr/>
          <a:lstStyle/>
          <a:p>
            <a:r>
              <a:rPr lang="en-US"/>
              <a:t>Part G: Technical Assessment</a:t>
            </a:r>
          </a:p>
        </p:txBody>
      </p:sp>
      <p:sp>
        <p:nvSpPr>
          <p:cNvPr id="3" name="Content Placeholder 2">
            <a:extLst>
              <a:ext uri="{FF2B5EF4-FFF2-40B4-BE49-F238E27FC236}">
                <a16:creationId xmlns:a16="http://schemas.microsoft.com/office/drawing/2014/main" id="{35C51B6D-67F0-4537-8AB1-D9ECB4D41F46}"/>
              </a:ext>
            </a:extLst>
          </p:cNvPr>
          <p:cNvSpPr>
            <a:spLocks noGrp="1"/>
          </p:cNvSpPr>
          <p:nvPr>
            <p:ph idx="1"/>
          </p:nvPr>
        </p:nvSpPr>
        <p:spPr/>
        <p:txBody>
          <a:bodyPr/>
          <a:lstStyle/>
          <a:p>
            <a:r>
              <a:rPr lang="en-US"/>
              <a:t>“A technical assessment is an industry-developed assessment consisting of written examination(s), student project(s) and student demonstration(s) of technical skills to measure proficiency in a specific technical field through the application of national standards in such technical field. If no assessment exists in a particular technical field, a school district and/or board of cooperative educational services may form a consortium to solicit local, regional or national businesses or related professional organizations to create an assessment.”</a:t>
            </a:r>
          </a:p>
          <a:p>
            <a:r>
              <a:rPr lang="en-US"/>
              <a:t>(Commissioner’s Regulations 100.5(d)(6)(b))</a:t>
            </a:r>
          </a:p>
          <a:p>
            <a:endParaRPr lang="en-US"/>
          </a:p>
        </p:txBody>
      </p:sp>
      <p:pic>
        <p:nvPicPr>
          <p:cNvPr id="4" name="Picture 4" descr="Image result for new york state education department">
            <a:extLst>
              <a:ext uri="{FF2B5EF4-FFF2-40B4-BE49-F238E27FC236}">
                <a16:creationId xmlns:a16="http://schemas.microsoft.com/office/drawing/2014/main" id="{9B13E91D-56D2-4722-97DA-EFB2F410A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63318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BB239-64CF-4211-BC7F-05591E952576}"/>
              </a:ext>
            </a:extLst>
          </p:cNvPr>
          <p:cNvSpPr>
            <a:spLocks noGrp="1"/>
          </p:cNvSpPr>
          <p:nvPr>
            <p:ph type="title"/>
          </p:nvPr>
        </p:nvSpPr>
        <p:spPr/>
        <p:txBody>
          <a:bodyPr/>
          <a:lstStyle/>
          <a:p>
            <a:r>
              <a:rPr lang="en-US"/>
              <a:t>Part G: Technical Assessment</a:t>
            </a:r>
          </a:p>
        </p:txBody>
      </p:sp>
      <p:sp>
        <p:nvSpPr>
          <p:cNvPr id="3" name="Content Placeholder 2">
            <a:extLst>
              <a:ext uri="{FF2B5EF4-FFF2-40B4-BE49-F238E27FC236}">
                <a16:creationId xmlns:a16="http://schemas.microsoft.com/office/drawing/2014/main" id="{5AE2BA9C-F75D-43C0-ABA0-810199DD63F4}"/>
              </a:ext>
            </a:extLst>
          </p:cNvPr>
          <p:cNvSpPr>
            <a:spLocks noGrp="1"/>
          </p:cNvSpPr>
          <p:nvPr>
            <p:ph idx="1"/>
          </p:nvPr>
        </p:nvSpPr>
        <p:spPr/>
        <p:txBody>
          <a:bodyPr vert="horz" lIns="0" tIns="45720" rIns="0" bIns="45720" rtlCol="0" anchor="t">
            <a:normAutofit/>
          </a:bodyPr>
          <a:lstStyle/>
          <a:p>
            <a:pPr marL="0" indent="0">
              <a:buNone/>
            </a:pPr>
            <a:r>
              <a:rPr lang="en-US" b="1"/>
              <a:t>Written and Performance Component</a:t>
            </a:r>
          </a:p>
          <a:p>
            <a:r>
              <a:rPr lang="en-US"/>
              <a:t>-Third party developed</a:t>
            </a:r>
          </a:p>
          <a:p>
            <a:r>
              <a:rPr lang="en-US"/>
              <a:t>-Aligned with industry standards, psychometrically evaluated</a:t>
            </a:r>
          </a:p>
          <a:p>
            <a:r>
              <a:rPr lang="en-US"/>
              <a:t>-Must assess the entire program’s content, not just one course’s content</a:t>
            </a:r>
          </a:p>
          <a:p>
            <a:pPr marL="0" indent="0">
              <a:buNone/>
            </a:pPr>
            <a:r>
              <a:rPr lang="en-US" b="1"/>
              <a:t>Locally Developed Project/Portfolio</a:t>
            </a:r>
            <a:endParaRPr lang="en-US" b="1">
              <a:cs typeface="Calibri"/>
            </a:endParaRPr>
          </a:p>
          <a:p>
            <a:r>
              <a:rPr lang="en-US"/>
              <a:t>-Locally developed and approved</a:t>
            </a:r>
            <a:endParaRPr lang="en-US">
              <a:cs typeface="Calibri"/>
            </a:endParaRPr>
          </a:p>
          <a:p>
            <a:r>
              <a:rPr lang="en-US"/>
              <a:t>-Can include projects, </a:t>
            </a:r>
            <a:r>
              <a:rPr lang="en-US" err="1"/>
              <a:t>NAFTrack</a:t>
            </a:r>
            <a:r>
              <a:rPr lang="en-US"/>
              <a:t> Exam Scores, and other items indicative of</a:t>
            </a:r>
            <a:endParaRPr lang="en-US">
              <a:cs typeface="Calibri"/>
            </a:endParaRPr>
          </a:p>
          <a:p>
            <a:r>
              <a:rPr lang="en-US"/>
              <a:t> student success.</a:t>
            </a:r>
            <a:endParaRPr lang="en-US">
              <a:cs typeface="Calibri"/>
            </a:endParaRPr>
          </a:p>
          <a:p>
            <a:pPr marL="0" indent="0">
              <a:buNone/>
            </a:pPr>
            <a:endParaRPr lang="en-US"/>
          </a:p>
        </p:txBody>
      </p:sp>
      <p:pic>
        <p:nvPicPr>
          <p:cNvPr id="4" name="Picture 4" descr="Image result for new york state education department">
            <a:extLst>
              <a:ext uri="{FF2B5EF4-FFF2-40B4-BE49-F238E27FC236}">
                <a16:creationId xmlns:a16="http://schemas.microsoft.com/office/drawing/2014/main" id="{16113CFD-63A1-4506-9346-17A0C68612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95880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4EC27-19B8-459A-BDB4-41A9CE63C2C0}"/>
              </a:ext>
            </a:extLst>
          </p:cNvPr>
          <p:cNvSpPr>
            <a:spLocks noGrp="1"/>
          </p:cNvSpPr>
          <p:nvPr>
            <p:ph type="title"/>
          </p:nvPr>
        </p:nvSpPr>
        <p:spPr/>
        <p:txBody>
          <a:bodyPr>
            <a:normAutofit fontScale="90000"/>
          </a:bodyPr>
          <a:lstStyle/>
          <a:p>
            <a:r>
              <a:rPr lang="en-US"/>
              <a:t>Technical Assessments that are approvable by NYSED for Finance Programs</a:t>
            </a:r>
          </a:p>
        </p:txBody>
      </p:sp>
      <p:sp>
        <p:nvSpPr>
          <p:cNvPr id="3" name="Content Placeholder 2">
            <a:extLst>
              <a:ext uri="{FF2B5EF4-FFF2-40B4-BE49-F238E27FC236}">
                <a16:creationId xmlns:a16="http://schemas.microsoft.com/office/drawing/2014/main" id="{6EAA82D7-5728-4894-BD90-FB891425C2B8}"/>
              </a:ext>
            </a:extLst>
          </p:cNvPr>
          <p:cNvSpPr>
            <a:spLocks noGrp="1"/>
          </p:cNvSpPr>
          <p:nvPr>
            <p:ph idx="1"/>
          </p:nvPr>
        </p:nvSpPr>
        <p:spPr/>
        <p:txBody>
          <a:bodyPr vert="horz" lIns="0" tIns="45720" rIns="0" bIns="45720" rtlCol="0" anchor="t">
            <a:normAutofit/>
          </a:bodyPr>
          <a:lstStyle/>
          <a:p>
            <a:r>
              <a:rPr lang="en-US" b="1"/>
              <a:t>DISCLAIMER:  This is not an exhaustive list.  NYSED does not officially endorse any particular exam.  There may be others that are not listed here</a:t>
            </a:r>
          </a:p>
          <a:p>
            <a:r>
              <a:rPr lang="en-US"/>
              <a:t>-NOCTI Accounting Basic (4100)</a:t>
            </a:r>
            <a:endParaRPr lang="en-US">
              <a:cs typeface="Calibri"/>
            </a:endParaRPr>
          </a:p>
          <a:p>
            <a:r>
              <a:rPr lang="en-US"/>
              <a:t>- Accounting Advanced (4900)</a:t>
            </a:r>
          </a:p>
          <a:p>
            <a:r>
              <a:rPr lang="en-US"/>
              <a:t>-Precision Accounting I (210)</a:t>
            </a:r>
          </a:p>
          <a:p>
            <a:r>
              <a:rPr lang="en-US"/>
              <a:t>-Precision Banking and Finance (235)</a:t>
            </a:r>
          </a:p>
          <a:p>
            <a:r>
              <a:rPr lang="en-US"/>
              <a:t>-Microsoft Office User Specialist-Excel (Performance Only)</a:t>
            </a:r>
          </a:p>
          <a:p>
            <a:r>
              <a:rPr lang="en-US"/>
              <a:t>-NOCTI Banking and Related Services (1096) (Written Only)</a:t>
            </a:r>
            <a:endParaRPr lang="en-US">
              <a:cs typeface="Calibri"/>
            </a:endParaRPr>
          </a:p>
          <a:p>
            <a:r>
              <a:rPr lang="en-US"/>
              <a:t>-NOCTI Business Financial Management (1095) (Written Only)</a:t>
            </a:r>
            <a:endParaRPr lang="en-US">
              <a:cs typeface="Calibri"/>
            </a:endParaRPr>
          </a:p>
        </p:txBody>
      </p:sp>
      <p:pic>
        <p:nvPicPr>
          <p:cNvPr id="4" name="Picture 4" descr="Image result for new york state education department">
            <a:extLst>
              <a:ext uri="{FF2B5EF4-FFF2-40B4-BE49-F238E27FC236}">
                <a16:creationId xmlns:a16="http://schemas.microsoft.com/office/drawing/2014/main" id="{BF06A4AC-DC0E-4BC1-9730-93FE448AE2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020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FAF1A-92F3-473C-988E-2752B9F1A991}"/>
              </a:ext>
            </a:extLst>
          </p:cNvPr>
          <p:cNvSpPr>
            <a:spLocks noGrp="1"/>
          </p:cNvSpPr>
          <p:nvPr>
            <p:ph type="title"/>
          </p:nvPr>
        </p:nvSpPr>
        <p:spPr/>
        <p:txBody>
          <a:bodyPr>
            <a:normAutofit fontScale="90000"/>
          </a:bodyPr>
          <a:lstStyle/>
          <a:p>
            <a:pPr algn="ctr"/>
            <a:r>
              <a:rPr lang="en-US"/>
              <a:t>Technical Assessments that are approvable by NYSED for Hospitality Programs</a:t>
            </a:r>
          </a:p>
        </p:txBody>
      </p:sp>
      <p:sp>
        <p:nvSpPr>
          <p:cNvPr id="3" name="Content Placeholder 2">
            <a:extLst>
              <a:ext uri="{FF2B5EF4-FFF2-40B4-BE49-F238E27FC236}">
                <a16:creationId xmlns:a16="http://schemas.microsoft.com/office/drawing/2014/main" id="{B1F46770-BD8E-4F0A-BE16-0DE7026E999F}"/>
              </a:ext>
            </a:extLst>
          </p:cNvPr>
          <p:cNvSpPr>
            <a:spLocks noGrp="1"/>
          </p:cNvSpPr>
          <p:nvPr>
            <p:ph sz="half" idx="1"/>
          </p:nvPr>
        </p:nvSpPr>
        <p:spPr/>
        <p:txBody>
          <a:bodyPr>
            <a:normAutofit/>
          </a:bodyPr>
          <a:lstStyle/>
          <a:p>
            <a:pPr fontAlgn="base"/>
            <a:r>
              <a:rPr lang="en-US"/>
              <a:t>-NOCTI 4436 Culinary Arts I (Prep Cook) </a:t>
            </a:r>
          </a:p>
          <a:p>
            <a:pPr fontAlgn="base"/>
            <a:r>
              <a:rPr lang="en-US"/>
              <a:t>-NOCTI 4536 Culinary Arts, Level II (Cook) </a:t>
            </a:r>
          </a:p>
          <a:p>
            <a:pPr fontAlgn="base"/>
            <a:r>
              <a:rPr lang="en-US"/>
              <a:t>-NOCTI 4120 Commercial Foods </a:t>
            </a:r>
          </a:p>
          <a:p>
            <a:pPr fontAlgn="base"/>
            <a:r>
              <a:rPr lang="en-US"/>
              <a:t>-NOCTI 3079 Hospitality Management, Food and Beverage </a:t>
            </a:r>
          </a:p>
          <a:p>
            <a:pPr fontAlgn="base"/>
            <a:r>
              <a:rPr lang="en-US"/>
              <a:t>-NOCTI 3080 Hospitality Management, Lodging </a:t>
            </a:r>
          </a:p>
          <a:p>
            <a:pPr fontAlgn="base"/>
            <a:r>
              <a:rPr lang="en-US"/>
              <a:t>-NOCTI 1287 Lodging (written only) </a:t>
            </a:r>
          </a:p>
          <a:p>
            <a:pPr fontAlgn="base"/>
            <a:r>
              <a:rPr lang="en-US"/>
              <a:t> </a:t>
            </a:r>
          </a:p>
          <a:p>
            <a:endParaRPr lang="en-US"/>
          </a:p>
        </p:txBody>
      </p:sp>
      <p:sp>
        <p:nvSpPr>
          <p:cNvPr id="4" name="Content Placeholder 3">
            <a:extLst>
              <a:ext uri="{FF2B5EF4-FFF2-40B4-BE49-F238E27FC236}">
                <a16:creationId xmlns:a16="http://schemas.microsoft.com/office/drawing/2014/main" id="{F7535ED9-D066-4FAD-BCD1-C43D2F1E320C}"/>
              </a:ext>
            </a:extLst>
          </p:cNvPr>
          <p:cNvSpPr>
            <a:spLocks noGrp="1"/>
          </p:cNvSpPr>
          <p:nvPr>
            <p:ph sz="half" idx="2"/>
          </p:nvPr>
        </p:nvSpPr>
        <p:spPr/>
        <p:txBody>
          <a:bodyPr/>
          <a:lstStyle/>
          <a:p>
            <a:pPr fontAlgn="base"/>
            <a:r>
              <a:rPr lang="en-US"/>
              <a:t>-NOCTI 1289 Recreation, Amusement, and Attractions (written only) </a:t>
            </a:r>
          </a:p>
          <a:p>
            <a:pPr fontAlgn="base"/>
            <a:r>
              <a:rPr lang="en-US"/>
              <a:t>-NOCTI 1288 Travel and Tourism </a:t>
            </a:r>
          </a:p>
          <a:p>
            <a:pPr fontAlgn="base"/>
            <a:r>
              <a:rPr lang="en-US"/>
              <a:t>-Precision 410 Hospitality and Tourism </a:t>
            </a:r>
          </a:p>
          <a:p>
            <a:pPr fontAlgn="base"/>
            <a:r>
              <a:rPr lang="en-US"/>
              <a:t>-Precision 414 Lodging and Recreation </a:t>
            </a:r>
          </a:p>
          <a:p>
            <a:pPr fontAlgn="base"/>
            <a:r>
              <a:rPr lang="en-US"/>
              <a:t>-Precision 340 Food and Nutrition </a:t>
            </a:r>
          </a:p>
          <a:p>
            <a:pPr fontAlgn="base"/>
            <a:r>
              <a:rPr lang="en-US"/>
              <a:t>-Precision 345 Food Service/Culinary Arts</a:t>
            </a:r>
          </a:p>
        </p:txBody>
      </p:sp>
      <p:pic>
        <p:nvPicPr>
          <p:cNvPr id="5" name="Picture 4" descr="Image result for new york state education department">
            <a:extLst>
              <a:ext uri="{FF2B5EF4-FFF2-40B4-BE49-F238E27FC236}">
                <a16:creationId xmlns:a16="http://schemas.microsoft.com/office/drawing/2014/main" id="{7B8F9742-3663-4ABC-AA4C-06198AD786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27524" y="4717943"/>
            <a:ext cx="1570106" cy="1535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48801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0BDCE-631E-44CC-8318-F2D266D544AA}"/>
              </a:ext>
            </a:extLst>
          </p:cNvPr>
          <p:cNvSpPr>
            <a:spLocks noGrp="1"/>
          </p:cNvSpPr>
          <p:nvPr>
            <p:ph type="title"/>
          </p:nvPr>
        </p:nvSpPr>
        <p:spPr/>
        <p:txBody>
          <a:bodyPr/>
          <a:lstStyle/>
          <a:p>
            <a:r>
              <a:rPr lang="en-US"/>
              <a:t>Part H: Postsecondary Articulation Agreement</a:t>
            </a:r>
          </a:p>
        </p:txBody>
      </p:sp>
      <p:sp>
        <p:nvSpPr>
          <p:cNvPr id="3" name="Content Placeholder 2">
            <a:extLst>
              <a:ext uri="{FF2B5EF4-FFF2-40B4-BE49-F238E27FC236}">
                <a16:creationId xmlns:a16="http://schemas.microsoft.com/office/drawing/2014/main" id="{976A88BA-7C51-4240-A51A-7E814F9070B3}"/>
              </a:ext>
            </a:extLst>
          </p:cNvPr>
          <p:cNvSpPr>
            <a:spLocks noGrp="1"/>
          </p:cNvSpPr>
          <p:nvPr>
            <p:ph idx="1"/>
          </p:nvPr>
        </p:nvSpPr>
        <p:spPr/>
        <p:txBody>
          <a:bodyPr/>
          <a:lstStyle/>
          <a:p>
            <a:r>
              <a:rPr lang="en-US"/>
              <a:t>Must Include:</a:t>
            </a:r>
          </a:p>
          <a:p>
            <a:r>
              <a:rPr lang="en-US"/>
              <a:t>-Beginning and end date (it can say something to the extent of “will be reviewed annually” or “until both parties agree to end”</a:t>
            </a:r>
          </a:p>
          <a:p>
            <a:r>
              <a:rPr lang="en-US"/>
              <a:t>-Signatures from both the school district and college</a:t>
            </a:r>
          </a:p>
          <a:p>
            <a:r>
              <a:rPr lang="en-US"/>
              <a:t>-A statement of what students will particularly get (college credit, advanced standing, etc.)</a:t>
            </a:r>
          </a:p>
          <a:p>
            <a:endParaRPr lang="en-US"/>
          </a:p>
          <a:p>
            <a:endParaRPr lang="en-US"/>
          </a:p>
          <a:p>
            <a:r>
              <a:rPr lang="en-US"/>
              <a:t>-See guidance or administrator for assistance as they will most likely have this </a:t>
            </a:r>
          </a:p>
          <a:p>
            <a:r>
              <a:rPr lang="en-US"/>
              <a:t>information</a:t>
            </a:r>
          </a:p>
        </p:txBody>
      </p:sp>
      <p:pic>
        <p:nvPicPr>
          <p:cNvPr id="4" name="Picture 4" descr="Image result for new york state education department">
            <a:extLst>
              <a:ext uri="{FF2B5EF4-FFF2-40B4-BE49-F238E27FC236}">
                <a16:creationId xmlns:a16="http://schemas.microsoft.com/office/drawing/2014/main" id="{BF348400-025A-43CA-9067-918AC2AD2F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46499" y="4436918"/>
            <a:ext cx="1817012" cy="1817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3144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4CA52-7D4E-4597-A7D6-ABA800FEB8D4}"/>
              </a:ext>
            </a:extLst>
          </p:cNvPr>
          <p:cNvSpPr>
            <a:spLocks noGrp="1"/>
          </p:cNvSpPr>
          <p:nvPr>
            <p:ph type="title"/>
          </p:nvPr>
        </p:nvSpPr>
        <p:spPr/>
        <p:txBody>
          <a:bodyPr/>
          <a:lstStyle/>
          <a:p>
            <a:r>
              <a:rPr lang="en-US"/>
              <a:t>Acknowledgements</a:t>
            </a:r>
          </a:p>
        </p:txBody>
      </p:sp>
      <p:sp>
        <p:nvSpPr>
          <p:cNvPr id="3" name="Content Placeholder 2">
            <a:extLst>
              <a:ext uri="{FF2B5EF4-FFF2-40B4-BE49-F238E27FC236}">
                <a16:creationId xmlns:a16="http://schemas.microsoft.com/office/drawing/2014/main" id="{84EB1B9D-7CC2-42B8-96BC-5885E4BE1189}"/>
              </a:ext>
            </a:extLst>
          </p:cNvPr>
          <p:cNvSpPr>
            <a:spLocks noGrp="1"/>
          </p:cNvSpPr>
          <p:nvPr>
            <p:ph idx="1"/>
          </p:nvPr>
        </p:nvSpPr>
        <p:spPr/>
        <p:txBody>
          <a:bodyPr/>
          <a:lstStyle/>
          <a:p>
            <a:pPr marL="0" indent="0">
              <a:buNone/>
            </a:pPr>
            <a:r>
              <a:rPr lang="en-US"/>
              <a:t>-</a:t>
            </a:r>
            <a:r>
              <a:rPr lang="en-US" sz="2800"/>
              <a:t>National Academy Foundation</a:t>
            </a:r>
          </a:p>
          <a:p>
            <a:pPr marL="0" indent="0">
              <a:buNone/>
            </a:pPr>
            <a:endParaRPr lang="en-US" sz="2800"/>
          </a:p>
          <a:p>
            <a:pPr marL="0" indent="0">
              <a:buNone/>
            </a:pPr>
            <a:r>
              <a:rPr lang="en-US" sz="2800"/>
              <a:t>-Heather Hartmann and the other academy teachers</a:t>
            </a:r>
          </a:p>
        </p:txBody>
      </p:sp>
      <p:pic>
        <p:nvPicPr>
          <p:cNvPr id="4" name="Picture 4" descr="Image result for new york state education department">
            <a:extLst>
              <a:ext uri="{FF2B5EF4-FFF2-40B4-BE49-F238E27FC236}">
                <a16:creationId xmlns:a16="http://schemas.microsoft.com/office/drawing/2014/main" id="{1A9E013E-F835-4824-B08D-2AED71621E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39755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0F46F-B977-4ABA-BAAC-4B189EB55B90}"/>
              </a:ext>
            </a:extLst>
          </p:cNvPr>
          <p:cNvSpPr>
            <a:spLocks noGrp="1"/>
          </p:cNvSpPr>
          <p:nvPr>
            <p:ph type="title"/>
          </p:nvPr>
        </p:nvSpPr>
        <p:spPr/>
        <p:txBody>
          <a:bodyPr/>
          <a:lstStyle/>
          <a:p>
            <a:r>
              <a:rPr lang="en-US"/>
              <a:t>Part I: Faculty</a:t>
            </a:r>
          </a:p>
        </p:txBody>
      </p:sp>
      <p:sp>
        <p:nvSpPr>
          <p:cNvPr id="3" name="Content Placeholder 2">
            <a:extLst>
              <a:ext uri="{FF2B5EF4-FFF2-40B4-BE49-F238E27FC236}">
                <a16:creationId xmlns:a16="http://schemas.microsoft.com/office/drawing/2014/main" id="{719217FF-5881-470E-835C-631A714D8A4F}"/>
              </a:ext>
            </a:extLst>
          </p:cNvPr>
          <p:cNvSpPr>
            <a:spLocks noGrp="1"/>
          </p:cNvSpPr>
          <p:nvPr>
            <p:ph idx="1"/>
          </p:nvPr>
        </p:nvSpPr>
        <p:spPr/>
        <p:txBody>
          <a:bodyPr/>
          <a:lstStyle/>
          <a:p>
            <a:r>
              <a:rPr lang="en-US"/>
              <a:t>-Must be appropriately certified CTE teachers in the content that you are teaching</a:t>
            </a:r>
          </a:p>
          <a:p>
            <a:r>
              <a:rPr lang="en-US"/>
              <a:t>-Include copies of your certificates or a printout from TEACH with your application</a:t>
            </a:r>
          </a:p>
          <a:p>
            <a:r>
              <a:rPr lang="en-US"/>
              <a:t>-Remove social security numbers</a:t>
            </a:r>
          </a:p>
          <a:p>
            <a:pPr marL="0" indent="0">
              <a:buNone/>
            </a:pPr>
            <a:endParaRPr lang="en-US"/>
          </a:p>
        </p:txBody>
      </p:sp>
      <p:pic>
        <p:nvPicPr>
          <p:cNvPr id="4" name="Picture 4" descr="Image result for new york state education department">
            <a:extLst>
              <a:ext uri="{FF2B5EF4-FFF2-40B4-BE49-F238E27FC236}">
                <a16:creationId xmlns:a16="http://schemas.microsoft.com/office/drawing/2014/main" id="{6305E9E8-8117-4794-BD5D-57A12F556A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00216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B1385-9D44-4290-B59D-41E9FD4E9984}"/>
              </a:ext>
            </a:extLst>
          </p:cNvPr>
          <p:cNvSpPr>
            <a:spLocks noGrp="1"/>
          </p:cNvSpPr>
          <p:nvPr>
            <p:ph type="title"/>
          </p:nvPr>
        </p:nvSpPr>
        <p:spPr/>
        <p:txBody>
          <a:bodyPr/>
          <a:lstStyle/>
          <a:p>
            <a:r>
              <a:rPr lang="en-US"/>
              <a:t>Part J: External Review</a:t>
            </a:r>
          </a:p>
        </p:txBody>
      </p:sp>
      <p:sp>
        <p:nvSpPr>
          <p:cNvPr id="3" name="Content Placeholder 2">
            <a:extLst>
              <a:ext uri="{FF2B5EF4-FFF2-40B4-BE49-F238E27FC236}">
                <a16:creationId xmlns:a16="http://schemas.microsoft.com/office/drawing/2014/main" id="{6FAA561A-EA6C-4851-AE1A-CB3C80A468AE}"/>
              </a:ext>
            </a:extLst>
          </p:cNvPr>
          <p:cNvSpPr>
            <a:spLocks noGrp="1"/>
          </p:cNvSpPr>
          <p:nvPr>
            <p:ph idx="1"/>
          </p:nvPr>
        </p:nvSpPr>
        <p:spPr/>
        <p:txBody>
          <a:bodyPr vert="horz" lIns="0" tIns="45720" rIns="0" bIns="45720" rtlCol="0" anchor="t">
            <a:normAutofit/>
          </a:bodyPr>
          <a:lstStyle/>
          <a:p>
            <a:r>
              <a:rPr lang="en-US"/>
              <a:t>-Reviews recommendations of the self-study team and proposed program changes</a:t>
            </a:r>
          </a:p>
          <a:p>
            <a:r>
              <a:rPr lang="en-US"/>
              <a:t>-Signatures must be submitted with NYSED Application</a:t>
            </a:r>
          </a:p>
          <a:p>
            <a:r>
              <a:rPr lang="en-US"/>
              <a:t>-Keep agenda and minutes of meetings along with clear feedback</a:t>
            </a:r>
          </a:p>
          <a:p>
            <a:r>
              <a:rPr lang="en-US"/>
              <a:t>-Should include:</a:t>
            </a:r>
          </a:p>
          <a:p>
            <a:pPr marL="383540" lvl="1"/>
            <a:r>
              <a:rPr lang="en-US"/>
              <a:t>Secondary teachers (both CTE and non-CTE)</a:t>
            </a:r>
            <a:endParaRPr lang="en-US">
              <a:cs typeface="Calibri" panose="020F0502020204030204"/>
            </a:endParaRPr>
          </a:p>
          <a:p>
            <a:pPr marL="383540" lvl="1"/>
            <a:r>
              <a:rPr lang="en-US"/>
              <a:t>Industry representatives</a:t>
            </a:r>
            <a:endParaRPr lang="en-US">
              <a:cs typeface="Calibri" panose="020F0502020204030204"/>
            </a:endParaRPr>
          </a:p>
          <a:p>
            <a:pPr marL="383540" lvl="1"/>
            <a:r>
              <a:rPr lang="en-US"/>
              <a:t>Postsecondary representatives</a:t>
            </a:r>
            <a:endParaRPr lang="en-US">
              <a:cs typeface="Calibri" panose="020F0502020204030204"/>
            </a:endParaRPr>
          </a:p>
          <a:p>
            <a:pPr marL="383540" lvl="1"/>
            <a:r>
              <a:rPr lang="en-US"/>
              <a:t>Not people from the self-study team, where possible</a:t>
            </a:r>
            <a:endParaRPr lang="en-US">
              <a:cs typeface="Calibri"/>
            </a:endParaRPr>
          </a:p>
        </p:txBody>
      </p:sp>
      <p:pic>
        <p:nvPicPr>
          <p:cNvPr id="4" name="Picture 4" descr="Image result for new york state education department">
            <a:extLst>
              <a:ext uri="{FF2B5EF4-FFF2-40B4-BE49-F238E27FC236}">
                <a16:creationId xmlns:a16="http://schemas.microsoft.com/office/drawing/2014/main" id="{F2DF8AB4-2505-4E89-A46F-B14B099886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54712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BECBB-6031-4020-888D-F7B9AE2323AB}"/>
              </a:ext>
            </a:extLst>
          </p:cNvPr>
          <p:cNvSpPr>
            <a:spLocks noGrp="1"/>
          </p:cNvSpPr>
          <p:nvPr>
            <p:ph type="title"/>
          </p:nvPr>
        </p:nvSpPr>
        <p:spPr/>
        <p:txBody>
          <a:bodyPr/>
          <a:lstStyle/>
          <a:p>
            <a:r>
              <a:rPr lang="en-US"/>
              <a:t>Part K: Administrative Signature</a:t>
            </a:r>
          </a:p>
        </p:txBody>
      </p:sp>
      <p:sp>
        <p:nvSpPr>
          <p:cNvPr id="3" name="Content Placeholder 2">
            <a:extLst>
              <a:ext uri="{FF2B5EF4-FFF2-40B4-BE49-F238E27FC236}">
                <a16:creationId xmlns:a16="http://schemas.microsoft.com/office/drawing/2014/main" id="{0EFF647C-9CD6-43C4-95A9-ACC590A65CCA}"/>
              </a:ext>
            </a:extLst>
          </p:cNvPr>
          <p:cNvSpPr>
            <a:spLocks noGrp="1"/>
          </p:cNvSpPr>
          <p:nvPr>
            <p:ph idx="1"/>
          </p:nvPr>
        </p:nvSpPr>
        <p:spPr/>
        <p:txBody>
          <a:bodyPr/>
          <a:lstStyle/>
          <a:p>
            <a:r>
              <a:rPr lang="en-US"/>
              <a:t>-Ensure that this is not forgotten</a:t>
            </a:r>
          </a:p>
          <a:p>
            <a:r>
              <a:rPr lang="en-US"/>
              <a:t>-Send in both a paper copy and an e-mail of all application materials to </a:t>
            </a:r>
            <a:r>
              <a:rPr lang="en-US">
                <a:hlinkClick r:id="rId2"/>
              </a:rPr>
              <a:t>emsscte@nysed.gov</a:t>
            </a:r>
            <a:endParaRPr lang="en-US"/>
          </a:p>
          <a:p>
            <a:r>
              <a:rPr lang="en-US"/>
              <a:t>-Application itself needs to be in MS Word</a:t>
            </a:r>
          </a:p>
          <a:p>
            <a:r>
              <a:rPr lang="en-US"/>
              <a:t>-Part 2 and any accompanying materials can be in PDF</a:t>
            </a:r>
          </a:p>
        </p:txBody>
      </p:sp>
      <p:pic>
        <p:nvPicPr>
          <p:cNvPr id="4" name="Picture 4" descr="Image result for new york state education department">
            <a:extLst>
              <a:ext uri="{FF2B5EF4-FFF2-40B4-BE49-F238E27FC236}">
                <a16:creationId xmlns:a16="http://schemas.microsoft.com/office/drawing/2014/main" id="{10C330F9-4DC5-41CF-941B-9CC663F61B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5737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F3B93-07B3-4F6E-A985-75C61CB9EE4B}"/>
              </a:ext>
            </a:extLst>
          </p:cNvPr>
          <p:cNvSpPr>
            <a:spLocks noGrp="1"/>
          </p:cNvSpPr>
          <p:nvPr>
            <p:ph type="title"/>
          </p:nvPr>
        </p:nvSpPr>
        <p:spPr/>
        <p:txBody>
          <a:bodyPr/>
          <a:lstStyle/>
          <a:p>
            <a:r>
              <a:rPr lang="en-US"/>
              <a:t>Questions</a:t>
            </a:r>
          </a:p>
        </p:txBody>
      </p:sp>
      <p:pic>
        <p:nvPicPr>
          <p:cNvPr id="2052" name="Picture 4" descr="Image result for question mark clip art">
            <a:extLst>
              <a:ext uri="{FF2B5EF4-FFF2-40B4-BE49-F238E27FC236}">
                <a16:creationId xmlns:a16="http://schemas.microsoft.com/office/drawing/2014/main" id="{66C13299-D87F-49FB-B43D-267994F8EA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8145" y="2005013"/>
            <a:ext cx="2480830" cy="374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6899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3FD8C-C077-46D3-9B38-2AD1A7F828C0}"/>
              </a:ext>
            </a:extLst>
          </p:cNvPr>
          <p:cNvSpPr>
            <a:spLocks noGrp="1"/>
          </p:cNvSpPr>
          <p:nvPr>
            <p:ph type="title"/>
          </p:nvPr>
        </p:nvSpPr>
        <p:spPr/>
        <p:txBody>
          <a:bodyPr/>
          <a:lstStyle/>
          <a:p>
            <a:r>
              <a:rPr lang="en-US">
                <a:hlinkClick r:id="rId2"/>
              </a:rPr>
              <a:t>Multiple Pathways to Graduation</a:t>
            </a:r>
            <a:endParaRPr lang="en-US"/>
          </a:p>
        </p:txBody>
      </p:sp>
      <p:sp>
        <p:nvSpPr>
          <p:cNvPr id="3" name="Content Placeholder 2">
            <a:extLst>
              <a:ext uri="{FF2B5EF4-FFF2-40B4-BE49-F238E27FC236}">
                <a16:creationId xmlns:a16="http://schemas.microsoft.com/office/drawing/2014/main" id="{865A05ED-11A5-485A-9663-12973FC75586}"/>
              </a:ext>
            </a:extLst>
          </p:cNvPr>
          <p:cNvSpPr>
            <a:spLocks noGrp="1"/>
          </p:cNvSpPr>
          <p:nvPr>
            <p:ph idx="1"/>
          </p:nvPr>
        </p:nvSpPr>
        <p:spPr/>
        <p:txBody>
          <a:bodyPr>
            <a:normAutofit/>
          </a:bodyPr>
          <a:lstStyle/>
          <a:p>
            <a:r>
              <a:rPr lang="en-US" sz="3200"/>
              <a:t>-Arts</a:t>
            </a:r>
          </a:p>
          <a:p>
            <a:r>
              <a:rPr lang="en-US" sz="3200"/>
              <a:t>-Bi-Literacy</a:t>
            </a:r>
          </a:p>
          <a:p>
            <a:r>
              <a:rPr lang="en-US" sz="3200" b="1"/>
              <a:t>-CDOS</a:t>
            </a:r>
            <a:br>
              <a:rPr lang="en-US" sz="3200"/>
            </a:br>
            <a:br>
              <a:rPr lang="en-US" sz="3200"/>
            </a:br>
            <a:r>
              <a:rPr lang="en-US" sz="3200"/>
              <a:t>-</a:t>
            </a:r>
            <a:r>
              <a:rPr lang="en-US" sz="3200" b="1"/>
              <a:t>CTE Approved Program</a:t>
            </a:r>
          </a:p>
          <a:p>
            <a:r>
              <a:rPr lang="en-US" sz="3200"/>
              <a:t>-Humanities</a:t>
            </a:r>
          </a:p>
          <a:p>
            <a:r>
              <a:rPr lang="en-US" sz="3200"/>
              <a:t>-STEM</a:t>
            </a:r>
          </a:p>
        </p:txBody>
      </p:sp>
      <p:pic>
        <p:nvPicPr>
          <p:cNvPr id="4" name="Picture 4" descr="Image result for new york state education department">
            <a:extLst>
              <a:ext uri="{FF2B5EF4-FFF2-40B4-BE49-F238E27FC236}">
                <a16:creationId xmlns:a16="http://schemas.microsoft.com/office/drawing/2014/main" id="{92F926A8-FFE9-4FE1-9F28-32A69C6E2A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9631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6A114-AE74-42F4-B245-0675D0A46279}"/>
              </a:ext>
            </a:extLst>
          </p:cNvPr>
          <p:cNvSpPr>
            <a:spLocks noGrp="1"/>
          </p:cNvSpPr>
          <p:nvPr>
            <p:ph type="title"/>
          </p:nvPr>
        </p:nvSpPr>
        <p:spPr/>
        <p:txBody>
          <a:bodyPr/>
          <a:lstStyle/>
          <a:p>
            <a:r>
              <a:rPr lang="en-US"/>
              <a:t>Definition of an Approved Program of Study (Federal)</a:t>
            </a:r>
          </a:p>
        </p:txBody>
      </p:sp>
      <p:sp>
        <p:nvSpPr>
          <p:cNvPr id="3" name="Content Placeholder 2">
            <a:extLst>
              <a:ext uri="{FF2B5EF4-FFF2-40B4-BE49-F238E27FC236}">
                <a16:creationId xmlns:a16="http://schemas.microsoft.com/office/drawing/2014/main" id="{2DB241FF-8FAB-463E-BE0D-D00F4AADE054}"/>
              </a:ext>
            </a:extLst>
          </p:cNvPr>
          <p:cNvSpPr>
            <a:spLocks noGrp="1"/>
          </p:cNvSpPr>
          <p:nvPr>
            <p:ph idx="1"/>
          </p:nvPr>
        </p:nvSpPr>
        <p:spPr/>
        <p:txBody>
          <a:bodyPr vert="horz" lIns="0" tIns="45720" rIns="0" bIns="45720" rtlCol="0" anchor="t">
            <a:normAutofit fontScale="92500" lnSpcReduction="20000"/>
          </a:bodyPr>
          <a:lstStyle/>
          <a:p>
            <a:r>
              <a:rPr lang="en-US" sz="3600"/>
              <a:t>…</a:t>
            </a:r>
            <a:r>
              <a:rPr lang="en-US" sz="3600" i="1"/>
              <a:t> CTE program of study as a </a:t>
            </a:r>
            <a:r>
              <a:rPr lang="en-US" sz="3600" i="1">
                <a:highlight>
                  <a:srgbClr val="FFFF00"/>
                </a:highlight>
              </a:rPr>
              <a:t>coordinated, non-duplicative sequence of academic and technical content </a:t>
            </a:r>
            <a:r>
              <a:rPr lang="en-US" sz="3600" i="1"/>
              <a:t>at the secondary and postsecondary level that incorporates challenging, state-identified academic standards; addresses academic and technical knowledge, as well as employability skills (a purposefully undefined term in the law); is aligned to the needs of industries in the state, region, Tribal community, or local area; progresses in content specificity; has multiple “entry and exit points” that allow for credentialing; </a:t>
            </a:r>
            <a:r>
              <a:rPr lang="en-US" sz="3600" i="1">
                <a:highlight>
                  <a:srgbClr val="FFFF00"/>
                </a:highlight>
              </a:rPr>
              <a:t>and ultimately culminates in the attainment of a recognized postsecondary credential.</a:t>
            </a:r>
            <a:r>
              <a:rPr lang="en-US" sz="3600">
                <a:highlight>
                  <a:srgbClr val="FFFF00"/>
                </a:highlight>
              </a:rPr>
              <a:t> </a:t>
            </a:r>
          </a:p>
        </p:txBody>
      </p:sp>
    </p:spTree>
    <p:extLst>
      <p:ext uri="{BB962C8B-B14F-4D97-AF65-F5344CB8AC3E}">
        <p14:creationId xmlns:p14="http://schemas.microsoft.com/office/powerpoint/2010/main" val="357734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10FC8-4681-4C0E-B2C7-C28249F434BD}"/>
              </a:ext>
            </a:extLst>
          </p:cNvPr>
          <p:cNvSpPr>
            <a:spLocks noGrp="1"/>
          </p:cNvSpPr>
          <p:nvPr>
            <p:ph type="title"/>
          </p:nvPr>
        </p:nvSpPr>
        <p:spPr/>
        <p:txBody>
          <a:bodyPr/>
          <a:lstStyle/>
          <a:p>
            <a:r>
              <a:rPr lang="en-US">
                <a:cs typeface="Calibri Light"/>
              </a:rPr>
              <a:t>Definition of "Postsecondary Credential"</a:t>
            </a:r>
            <a:endParaRPr lang="en-US"/>
          </a:p>
        </p:txBody>
      </p:sp>
      <p:sp>
        <p:nvSpPr>
          <p:cNvPr id="3" name="Content Placeholder 2">
            <a:extLst>
              <a:ext uri="{FF2B5EF4-FFF2-40B4-BE49-F238E27FC236}">
                <a16:creationId xmlns:a16="http://schemas.microsoft.com/office/drawing/2014/main" id="{DEEF2111-150C-4151-B622-0D39B48DB15E}"/>
              </a:ext>
            </a:extLst>
          </p:cNvPr>
          <p:cNvSpPr>
            <a:spLocks noGrp="1"/>
          </p:cNvSpPr>
          <p:nvPr>
            <p:ph idx="1"/>
          </p:nvPr>
        </p:nvSpPr>
        <p:spPr/>
        <p:txBody>
          <a:bodyPr vert="horz" lIns="0" tIns="45720" rIns="0" bIns="45720" rtlCol="0" anchor="t">
            <a:normAutofit lnSpcReduction="10000"/>
          </a:bodyPr>
          <a:lstStyle/>
          <a:p>
            <a:r>
              <a:rPr lang="en-US" sz="2800">
                <a:cs typeface="Calibri"/>
              </a:rPr>
              <a:t>industry-recognized credentials, certificates, or associate degrees to ensure funding remains focused on sub-baccalaureate credentials</a:t>
            </a:r>
          </a:p>
          <a:p>
            <a:endParaRPr lang="en-US" sz="2800">
              <a:cs typeface="Calibri"/>
            </a:endParaRPr>
          </a:p>
          <a:p>
            <a:r>
              <a:rPr lang="en-US" sz="2800">
                <a:cs typeface="Calibri"/>
              </a:rPr>
              <a:t>This measure is used by the Federal Government as well as New York State in the use of industry-based technical assessments in approved programs.</a:t>
            </a:r>
          </a:p>
          <a:p>
            <a:endParaRPr lang="en-US" sz="2800">
              <a:cs typeface="Calibri"/>
            </a:endParaRPr>
          </a:p>
          <a:p>
            <a:r>
              <a:rPr lang="en-US" sz="2800">
                <a:cs typeface="Calibri"/>
              </a:rPr>
              <a:t>With the transition to Perkins V, we will be seeking input from stakeholders about the state of CTE in New York.  </a:t>
            </a:r>
          </a:p>
        </p:txBody>
      </p:sp>
      <p:pic>
        <p:nvPicPr>
          <p:cNvPr id="5" name="Picture 4" descr="Image result for new york state education department">
            <a:extLst>
              <a:ext uri="{FF2B5EF4-FFF2-40B4-BE49-F238E27FC236}">
                <a16:creationId xmlns:a16="http://schemas.microsoft.com/office/drawing/2014/main" id="{EDF5D99C-5163-4869-BBDA-C9C1D25322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07933" y="4398352"/>
            <a:ext cx="1884332" cy="1855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6652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8D6A0-A210-44E0-8550-9D56EEDCDDED}"/>
              </a:ext>
            </a:extLst>
          </p:cNvPr>
          <p:cNvSpPr>
            <a:spLocks noGrp="1"/>
          </p:cNvSpPr>
          <p:nvPr>
            <p:ph type="title"/>
          </p:nvPr>
        </p:nvSpPr>
        <p:spPr/>
        <p:txBody>
          <a:bodyPr/>
          <a:lstStyle/>
          <a:p>
            <a:r>
              <a:rPr lang="en-US" dirty="0">
                <a:hlinkClick r:id="rId2"/>
              </a:rPr>
              <a:t>New York Requirements for a Program of Study (Section 100.5 Regulations)</a:t>
            </a:r>
            <a:endParaRPr lang="en-US" dirty="0"/>
          </a:p>
        </p:txBody>
      </p:sp>
      <p:sp>
        <p:nvSpPr>
          <p:cNvPr id="3" name="Content Placeholder 2">
            <a:extLst>
              <a:ext uri="{FF2B5EF4-FFF2-40B4-BE49-F238E27FC236}">
                <a16:creationId xmlns:a16="http://schemas.microsoft.com/office/drawing/2014/main" id="{2F15A7A0-F559-4A31-8E4B-45669E2EBC47}"/>
              </a:ext>
            </a:extLst>
          </p:cNvPr>
          <p:cNvSpPr>
            <a:spLocks noGrp="1"/>
          </p:cNvSpPr>
          <p:nvPr>
            <p:ph idx="1"/>
          </p:nvPr>
        </p:nvSpPr>
        <p:spPr/>
        <p:txBody>
          <a:bodyPr>
            <a:normAutofit/>
          </a:bodyPr>
          <a:lstStyle/>
          <a:p>
            <a:r>
              <a:rPr lang="en-US" sz="2400"/>
              <a:t>“A technical and academic curriculum that achieves the commencement level of the appropriate New York State learning standards for all courses in the career and technical education program, including integrated and/or specialized English, mathematics, science, economics and government, and faculty with state certification in appropriate academic and/or technical subjects;”</a:t>
            </a:r>
          </a:p>
          <a:p>
            <a:r>
              <a:rPr lang="en-US" sz="2400"/>
              <a:t>“identification of the technical assessment to be used for each career and technical education program area”</a:t>
            </a:r>
          </a:p>
          <a:p>
            <a:r>
              <a:rPr lang="en-US" sz="2400"/>
              <a:t>“identification of any postsecondary articulation agreements”</a:t>
            </a:r>
          </a:p>
          <a:p>
            <a:endParaRPr lang="en-US"/>
          </a:p>
        </p:txBody>
      </p:sp>
      <p:pic>
        <p:nvPicPr>
          <p:cNvPr id="4" name="Picture 4" descr="Image result for new york state education department">
            <a:extLst>
              <a:ext uri="{FF2B5EF4-FFF2-40B4-BE49-F238E27FC236}">
                <a16:creationId xmlns:a16="http://schemas.microsoft.com/office/drawing/2014/main" id="{B4E9AAC4-A75C-4B51-A125-B92D388A0D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6997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C7A79-C8EB-4C86-A4AB-2CB51F1624D2}"/>
              </a:ext>
            </a:extLst>
          </p:cNvPr>
          <p:cNvSpPr>
            <a:spLocks noGrp="1"/>
          </p:cNvSpPr>
          <p:nvPr>
            <p:ph type="title"/>
          </p:nvPr>
        </p:nvSpPr>
        <p:spPr/>
        <p:txBody>
          <a:bodyPr/>
          <a:lstStyle/>
          <a:p>
            <a:r>
              <a:rPr lang="en-US"/>
              <a:t>New York Requirements (continued)</a:t>
            </a:r>
          </a:p>
        </p:txBody>
      </p:sp>
      <p:sp>
        <p:nvSpPr>
          <p:cNvPr id="3" name="Content Placeholder 2">
            <a:extLst>
              <a:ext uri="{FF2B5EF4-FFF2-40B4-BE49-F238E27FC236}">
                <a16:creationId xmlns:a16="http://schemas.microsoft.com/office/drawing/2014/main" id="{C08AD1E9-EC4A-4CB6-B6B8-FA4A64570638}"/>
              </a:ext>
            </a:extLst>
          </p:cNvPr>
          <p:cNvSpPr>
            <a:spLocks noGrp="1"/>
          </p:cNvSpPr>
          <p:nvPr>
            <p:ph idx="1"/>
          </p:nvPr>
        </p:nvSpPr>
        <p:spPr/>
        <p:txBody>
          <a:bodyPr/>
          <a:lstStyle/>
          <a:p>
            <a:r>
              <a:rPr lang="en-US" sz="2400"/>
              <a:t>-Identification of work-based learning experiences for students;</a:t>
            </a:r>
          </a:p>
          <a:p>
            <a:r>
              <a:rPr lang="en-US" sz="2400"/>
              <a:t>-A work skills employability profile to document student attainment of technical knowledge, work-related skills, endorsements and licenses; and</a:t>
            </a:r>
          </a:p>
          <a:p>
            <a:r>
              <a:rPr lang="en-US" sz="2400"/>
              <a:t>-An assurance that data on student progress and performance will be made available to evaluate success on Regents examinations or approved alternatives, technical assessments, and placement in employment, the military or postsecondary education programs;</a:t>
            </a:r>
          </a:p>
          <a:p>
            <a:endParaRPr lang="en-US"/>
          </a:p>
        </p:txBody>
      </p:sp>
      <p:pic>
        <p:nvPicPr>
          <p:cNvPr id="4" name="Picture 4" descr="Image result for new york state education department">
            <a:extLst>
              <a:ext uri="{FF2B5EF4-FFF2-40B4-BE49-F238E27FC236}">
                <a16:creationId xmlns:a16="http://schemas.microsoft.com/office/drawing/2014/main" id="{0852D4D8-60AA-4200-988E-A4F6BF1AA4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5386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7D14B-77E4-457F-B1E3-3F17A750DE0F}"/>
              </a:ext>
            </a:extLst>
          </p:cNvPr>
          <p:cNvSpPr>
            <a:spLocks noGrp="1"/>
          </p:cNvSpPr>
          <p:nvPr>
            <p:ph type="title"/>
          </p:nvPr>
        </p:nvSpPr>
        <p:spPr/>
        <p:txBody>
          <a:bodyPr/>
          <a:lstStyle/>
          <a:p>
            <a:r>
              <a:rPr lang="en-US" dirty="0"/>
              <a:t>Stackable Credentials</a:t>
            </a:r>
          </a:p>
        </p:txBody>
      </p:sp>
      <p:graphicFrame>
        <p:nvGraphicFramePr>
          <p:cNvPr id="5" name="Content Placeholder 4" descr="Stackable Credentials pyramid image">
            <a:extLst>
              <a:ext uri="{FF2B5EF4-FFF2-40B4-BE49-F238E27FC236}">
                <a16:creationId xmlns:a16="http://schemas.microsoft.com/office/drawing/2014/main" id="{EB23C67B-AE67-4683-B4C2-A377615641EF}"/>
              </a:ext>
            </a:extLst>
          </p:cNvPr>
          <p:cNvGraphicFramePr>
            <a:graphicFrameLocks noGrp="1"/>
          </p:cNvGraphicFramePr>
          <p:nvPr>
            <p:ph idx="1"/>
            <p:extLst>
              <p:ext uri="{D42A27DB-BD31-4B8C-83A1-F6EECF244321}">
                <p14:modId xmlns:p14="http://schemas.microsoft.com/office/powerpoint/2010/main" val="1929085861"/>
              </p:ext>
            </p:extLst>
          </p:nvPr>
        </p:nvGraphicFramePr>
        <p:xfrm>
          <a:off x="1097280" y="2236183"/>
          <a:ext cx="8923423" cy="37492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4" descr="Image result for new york state education department">
            <a:extLst>
              <a:ext uri="{FF2B5EF4-FFF2-40B4-BE49-F238E27FC236}">
                <a16:creationId xmlns:a16="http://schemas.microsoft.com/office/drawing/2014/main" id="{061D4D84-97EC-4CD5-9FB7-110A40C9409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020386" y="411080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45024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19</TotalTime>
  <Words>2346</Words>
  <Application>Microsoft Office PowerPoint</Application>
  <PresentationFormat>Widescreen</PresentationFormat>
  <Paragraphs>232</Paragraphs>
  <Slides>33</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Calibri</vt:lpstr>
      <vt:lpstr>Calibri Light</vt:lpstr>
      <vt:lpstr>Retrospect</vt:lpstr>
      <vt:lpstr>CTE Program Approval Process-As it Pertains to NAF Programs</vt:lpstr>
      <vt:lpstr>Goals of Presentation</vt:lpstr>
      <vt:lpstr>Acknowledgements</vt:lpstr>
      <vt:lpstr>Multiple Pathways to Graduation</vt:lpstr>
      <vt:lpstr>Definition of an Approved Program of Study (Federal)</vt:lpstr>
      <vt:lpstr>Definition of "Postsecondary Credential"</vt:lpstr>
      <vt:lpstr>New York Requirements for a Program of Study (Section 100.5 Regulations)</vt:lpstr>
      <vt:lpstr>New York Requirements (continued)</vt:lpstr>
      <vt:lpstr>Stackable Credentials</vt:lpstr>
      <vt:lpstr>CDOS Pathway for Graduation</vt:lpstr>
      <vt:lpstr>Components of a CTE-Approved Program</vt:lpstr>
      <vt:lpstr>Regents Diploma + CTE Program</vt:lpstr>
      <vt:lpstr>Advanced Regents Diploma (via a local business sequence)</vt:lpstr>
      <vt:lpstr>Advanced Regents Diploma + CTE</vt:lpstr>
      <vt:lpstr>Part A: Program Information</vt:lpstr>
      <vt:lpstr>Part B: Program Data</vt:lpstr>
      <vt:lpstr>Part C: Self-Study</vt:lpstr>
      <vt:lpstr>Part D: Content Requirements</vt:lpstr>
      <vt:lpstr>Part D: Career and Financial Management</vt:lpstr>
      <vt:lpstr>Framework Standard</vt:lpstr>
      <vt:lpstr>Part D: Content Requirements</vt:lpstr>
      <vt:lpstr>Part D: Hospitality Programs</vt:lpstr>
      <vt:lpstr>Part E: Work-Based Learning and NAF Internship</vt:lpstr>
      <vt:lpstr>Part F: Employability Profiles</vt:lpstr>
      <vt:lpstr>Part G: Technical Assessment</vt:lpstr>
      <vt:lpstr>Part G: Technical Assessment</vt:lpstr>
      <vt:lpstr>Technical Assessments that are approvable by NYSED for Finance Programs</vt:lpstr>
      <vt:lpstr>Technical Assessments that are approvable by NYSED for Hospitality Programs</vt:lpstr>
      <vt:lpstr>Part H: Postsecondary Articulation Agreement</vt:lpstr>
      <vt:lpstr>Part I: Faculty</vt:lpstr>
      <vt:lpstr>Part J: External Review</vt:lpstr>
      <vt:lpstr>Part K: Administrative Signature</vt:lpstr>
      <vt:lpstr>Questions</vt:lpstr>
    </vt:vector>
  </TitlesOfParts>
  <Company>NYSED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Presentation-to-NAF-Academy-Directors-Meeting-in-Buffalo-on-March-12-2019</dc:title>
  <dc:subject>CTE</dc:subject>
  <dc:creator>Michael.LaMastra@nysed.gov</dc:creator>
  <cp:keywords>CTE, Business, NAF, Directors Meeting,  Presentation</cp:keywords>
  <cp:lastModifiedBy>Jordan Fields</cp:lastModifiedBy>
  <cp:revision>5</cp:revision>
  <dcterms:created xsi:type="dcterms:W3CDTF">2013-07-15T20:26:40Z</dcterms:created>
  <dcterms:modified xsi:type="dcterms:W3CDTF">2021-03-19T17:48:00Z</dcterms:modified>
  <cp:category>Resource</cp:category>
</cp:coreProperties>
</file>