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5143500" type="screen16x9"/>
  <p:notesSz cx="6858000" cy="9144000"/>
  <p:embeddedFontLst>
    <p:embeddedFont>
      <p:font typeface="Oswald" panose="020B0604020202020204" charset="0"/>
      <p:regular r:id="rId44"/>
      <p:bold r:id="rId45"/>
    </p:embeddedFont>
    <p:embeddedFont>
      <p:font typeface="Source Code Pro" panose="020B0604020202020204" charset="0"/>
      <p:regular r:id="rId46"/>
      <p:bold r:id="rId4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4.fntdata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008f695b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008f695b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008f695b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008f695b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008f695bc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008f695bc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008f695b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008f695b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008f695b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008f695bc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008f695bc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5008f695bc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5008f695bc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5008f695bc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008f695b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008f695bc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5008f695bc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5008f695bc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008f695bc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5008f695bc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c9867936d_1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c9867936d_1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008f695bc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5008f695bc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008f695bc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5008f695bc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5008f695bc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5008f695bc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5008f695bc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5008f695bc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5008f695bc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5008f695bc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008f695bc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5008f695bc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008f695bc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008f695bc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5008f695bc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5008f695bc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5008f695bc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5008f695bc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5008f695bc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5008f695bc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c9867936d_1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c9867936d_1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5008f695bc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5008f695bc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4c9867936d_1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4c9867936d_1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4f90ead5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4f90ead5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4f90ead5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4f90ead5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4fbba8929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4fbba8929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4fbba8929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4fbba8929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4c9867936d_1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4c9867936d_1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4cca73946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4cca73946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4cca73946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4cca73946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4cca73946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4cca73946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c9867936d_1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c9867936d_1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4c9867936d_1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4c9867936d_1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507cded79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507cded79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c9867936d_1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c9867936d_1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f8be40f9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f8be40f9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cacbce0da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cacbce0da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008f695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008f695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5008f695b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5008f695b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ed.gov/curriculum-instruction/cdos-pathway-regents-or-local-diploma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nysed.gov/common/nysed/files/programs/curriculum-instruction/cdos-approved-assessments-2017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ed.gov/career-technical-education/guidelines-cte-program-approva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ed.gov/career-technical-education/cte-policy-and-guidance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nyctecenter.or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emsccte@nysed.gov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ed.gov/college-university-evaluation/computer-science-certificate-coursework-guidance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lamastra@nysed.gov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LIBTA State Update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March 19, 2019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4" name="Google Shape;64;p13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8770" y="3161045"/>
            <a:ext cx="1864800" cy="18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311700" y="11865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CDOS Pathway Option</a:t>
            </a:r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body" idx="1"/>
          </p:nvPr>
        </p:nvSpPr>
        <p:spPr>
          <a:xfrm>
            <a:off x="311700" y="852150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-May be used for </a:t>
            </a:r>
            <a:r>
              <a:rPr lang="en" b="1" u="sng">
                <a:solidFill>
                  <a:schemeClr val="hlink"/>
                </a:solidFill>
                <a:hlinkClick r:id="rId3"/>
              </a:rPr>
              <a:t>all students</a:t>
            </a:r>
            <a:r>
              <a:rPr lang="en">
                <a:solidFill>
                  <a:srgbClr val="000000"/>
                </a:solidFill>
              </a:rPr>
              <a:t> as a 4+1 pathway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-MUST be taught by a CTE teacher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-Option 1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Code Pro"/>
              <a:buChar char="●"/>
            </a:pPr>
            <a:r>
              <a:rPr lang="en">
                <a:solidFill>
                  <a:srgbClr val="000000"/>
                </a:solidFill>
              </a:rPr>
              <a:t>Development of a career plan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Code Pro"/>
              <a:buChar char="●"/>
            </a:pPr>
            <a:r>
              <a:rPr lang="en">
                <a:solidFill>
                  <a:srgbClr val="000000"/>
                </a:solidFill>
              </a:rPr>
              <a:t>Demonstrated achievement of New York State CDOS Standards 1,2, and 3a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Code Pro"/>
              <a:buChar char="●"/>
            </a:pPr>
            <a:r>
              <a:rPr lang="en">
                <a:solidFill>
                  <a:srgbClr val="000000"/>
                </a:solidFill>
              </a:rPr>
              <a:t>Completion of 216 hours (2 units) of CTE content and work based learning.   54 hours must be work-based learning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-Option 2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Code Pro"/>
              <a:buChar char="●"/>
            </a:pPr>
            <a:r>
              <a:rPr lang="en" u="sng">
                <a:solidFill>
                  <a:srgbClr val="000000"/>
                </a:solidFill>
                <a:hlinkClick r:id="rId4"/>
              </a:rPr>
              <a:t>Passing a NYS-approved work readiness examination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Advanced Regents Diploma Options</a:t>
            </a:r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-Local sequence in business education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-CTE approved program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-Stackable credentials</a:t>
            </a:r>
            <a:endParaRPr/>
          </a:p>
        </p:txBody>
      </p:sp>
      <p:pic>
        <p:nvPicPr>
          <p:cNvPr id="133" name="Google Shape;133;p23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Local Business Education Sequence</a:t>
            </a:r>
            <a:endParaRPr/>
          </a:p>
        </p:txBody>
      </p:sp>
      <p:sp>
        <p:nvSpPr>
          <p:cNvPr id="139" name="Google Shape;139;p2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-Five units of business courses (taught by a certified CTE teacher) may be taken to replace the LOTE requirement for an advanced regents diploma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-There are no specific course requirements from NYSED, however we do recommend that CFM or it’s equivalent be included, if possible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40" name="Google Shape;140;p24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CTE Approved Programs</a:t>
            </a:r>
            <a:endParaRPr/>
          </a:p>
        </p:txBody>
      </p:sp>
      <p:sp>
        <p:nvSpPr>
          <p:cNvPr id="146" name="Google Shape;146;p2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-Refer to application in folder as a reference</a:t>
            </a:r>
            <a:endParaRPr/>
          </a:p>
        </p:txBody>
      </p:sp>
      <p:pic>
        <p:nvPicPr>
          <p:cNvPr id="147" name="Google Shape;147;p25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 Theme and Title</a:t>
            </a:r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-Assessment, coursework, and title must be aligned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-Program may not be named on NYSED’s end after a vendor (Microsoft Office, Virtual Enterprises, NAF, etc.)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-Must be one contact person for all CTE programs to list on the NYSED web site</a:t>
            </a:r>
            <a:endParaRPr/>
          </a:p>
        </p:txBody>
      </p:sp>
      <p:pic>
        <p:nvPicPr>
          <p:cNvPr id="154" name="Google Shape;154;p26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Program Titles and CIP Codes</a:t>
            </a:r>
            <a:endParaRPr/>
          </a:p>
        </p:txBody>
      </p:sp>
      <p:sp>
        <p:nvSpPr>
          <p:cNvPr id="160" name="Google Shape;160;p2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52.0301/52.0304: Accounting/Finance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52.0204: Business Administrative Studies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52.0201: Business Administration/Management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52.0701: Entrepreneurship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52.1401: Marketing</a:t>
            </a:r>
            <a:endParaRPr/>
          </a:p>
        </p:txBody>
      </p:sp>
      <p:pic>
        <p:nvPicPr>
          <p:cNvPr id="161" name="Google Shape;161;p27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B: Program Data</a:t>
            </a:r>
            <a:endParaRPr/>
          </a:p>
        </p:txBody>
      </p:sp>
      <p:sp>
        <p:nvSpPr>
          <p:cNvPr id="167" name="Google Shape;167;p28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Should be based on program enrollment, not school enrollment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Numbers of students in the program with IEPs/504s are needed for data purposes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 ready to justify low numbers on a reapproval application</a:t>
            </a:r>
            <a:endParaRPr/>
          </a:p>
        </p:txBody>
      </p:sp>
      <p:pic>
        <p:nvPicPr>
          <p:cNvPr id="168" name="Google Shape;168;p28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C: Self-Study</a:t>
            </a:r>
            <a:endParaRPr/>
          </a:p>
        </p:txBody>
      </p:sp>
      <p:sp>
        <p:nvSpPr>
          <p:cNvPr id="174" name="Google Shape;174;p2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442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dirty="0">
                <a:solidFill>
                  <a:srgbClr val="3F3F3F"/>
                </a:solidFill>
              </a:rPr>
              <a:t>First step once you decide to pursue an approved program</a:t>
            </a:r>
            <a:endParaRPr dirty="0">
              <a:solidFill>
                <a:srgbClr val="3F3F3F"/>
              </a:solidFill>
            </a:endParaRPr>
          </a:p>
          <a:p>
            <a:pPr marL="342900" lvl="0" indent="-34442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dirty="0">
                <a:solidFill>
                  <a:srgbClr val="3F3F3F"/>
                </a:solidFill>
              </a:rPr>
              <a:t>Reference </a:t>
            </a:r>
            <a:r>
              <a:rPr lang="en" u="sng" dirty="0">
                <a:solidFill>
                  <a:srgbClr val="58C1BA"/>
                </a:solidFill>
                <a:hlinkClick r:id="rId3"/>
              </a:rPr>
              <a:t>implementation guide</a:t>
            </a:r>
            <a:r>
              <a:rPr lang="en" dirty="0">
                <a:solidFill>
                  <a:srgbClr val="58C1BA"/>
                </a:solidFill>
                <a:hlinkClick r:id="rId3"/>
              </a:rPr>
              <a:t> </a:t>
            </a:r>
            <a:r>
              <a:rPr lang="en" dirty="0">
                <a:solidFill>
                  <a:srgbClr val="3F3F3F"/>
                </a:solidFill>
              </a:rPr>
              <a:t>for specifics</a:t>
            </a:r>
            <a:endParaRPr dirty="0">
              <a:solidFill>
                <a:srgbClr val="3F3F3F"/>
              </a:solidFill>
            </a:endParaRPr>
          </a:p>
          <a:p>
            <a:pPr marL="342900" lvl="0" indent="-34442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dirty="0">
                <a:solidFill>
                  <a:srgbClr val="3F3F3F"/>
                </a:solidFill>
              </a:rPr>
              <a:t>Where we are now and where do we need to be?</a:t>
            </a:r>
            <a:endParaRPr dirty="0">
              <a:solidFill>
                <a:srgbClr val="3F3F3F"/>
              </a:solidFill>
            </a:endParaRPr>
          </a:p>
          <a:p>
            <a:pPr marL="342900" lvl="0" indent="-34442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dirty="0">
                <a:solidFill>
                  <a:srgbClr val="3F3F3F"/>
                </a:solidFill>
              </a:rPr>
              <a:t>An acceptable self-study needs to include:</a:t>
            </a:r>
            <a:endParaRPr dirty="0">
              <a:solidFill>
                <a:srgbClr val="3F3F3F"/>
              </a:solidFill>
            </a:endParaRPr>
          </a:p>
          <a:p>
            <a:pPr marL="742950" lvl="1" indent="-28727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 dirty="0">
                <a:solidFill>
                  <a:srgbClr val="3F3F3F"/>
                </a:solidFill>
              </a:rPr>
              <a:t>Curriculum review</a:t>
            </a:r>
            <a:endParaRPr sz="1800" dirty="0">
              <a:solidFill>
                <a:srgbClr val="3F3F3F"/>
              </a:solidFill>
            </a:endParaRPr>
          </a:p>
          <a:p>
            <a:pPr marL="742950" lvl="1" indent="-28727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 dirty="0">
                <a:solidFill>
                  <a:srgbClr val="3F3F3F"/>
                </a:solidFill>
              </a:rPr>
              <a:t>Performance assessment review</a:t>
            </a:r>
            <a:endParaRPr sz="1800" dirty="0">
              <a:solidFill>
                <a:srgbClr val="3F3F3F"/>
              </a:solidFill>
            </a:endParaRPr>
          </a:p>
          <a:p>
            <a:pPr marL="742950" lvl="1" indent="-28727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 dirty="0">
                <a:solidFill>
                  <a:srgbClr val="3F3F3F"/>
                </a:solidFill>
              </a:rPr>
              <a:t>Review of resources and content</a:t>
            </a:r>
            <a:endParaRPr sz="1800" dirty="0">
              <a:solidFill>
                <a:srgbClr val="3F3F3F"/>
              </a:solidFill>
            </a:endParaRPr>
          </a:p>
          <a:p>
            <a:pPr marL="742950" lvl="1" indent="-28727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 dirty="0">
                <a:solidFill>
                  <a:srgbClr val="3F3F3F"/>
                </a:solidFill>
              </a:rPr>
              <a:t>Availability of work-based learning</a:t>
            </a:r>
            <a:endParaRPr sz="1800" dirty="0"/>
          </a:p>
        </p:txBody>
      </p:sp>
      <p:pic>
        <p:nvPicPr>
          <p:cNvPr id="175" name="Google Shape;175;p29" descr="NYSED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D: Program Content</a:t>
            </a:r>
            <a:endParaRPr/>
          </a:p>
        </p:txBody>
      </p:sp>
      <p:sp>
        <p:nvSpPr>
          <p:cNvPr id="181" name="Google Shape;181;p30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7261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Two Components</a:t>
            </a:r>
            <a:endParaRPr>
              <a:solidFill>
                <a:srgbClr val="3F3F3F"/>
              </a:solidFill>
            </a:endParaRPr>
          </a:p>
          <a:p>
            <a:pPr marL="742950" lvl="1" indent="-28727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Career and Financial Management</a:t>
            </a:r>
            <a:endParaRPr sz="1800">
              <a:solidFill>
                <a:srgbClr val="3F3F3F"/>
              </a:solidFill>
            </a:endParaRPr>
          </a:p>
          <a:p>
            <a:pPr marL="742950" lvl="1" indent="-28727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A three credit sequence in the business content specific area </a:t>
            </a:r>
            <a:endParaRPr sz="1800">
              <a:solidFill>
                <a:srgbClr val="3F3F3F"/>
              </a:solidFill>
            </a:endParaRPr>
          </a:p>
          <a:p>
            <a:pPr marL="742950" lvl="1" indent="-28727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The three credit sequence must be a meaningful themed sequence of courses in a specific area of business (accounting/finance, business information systems, business administration/management, entrepreneurship, or marketing)</a:t>
            </a:r>
            <a:endParaRPr sz="1800">
              <a:solidFill>
                <a:srgbClr val="3F3F3F"/>
              </a:solidFill>
            </a:endParaRPr>
          </a:p>
          <a:p>
            <a:pPr marL="742950" lvl="1" indent="-28727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Increasing complexity and depth</a:t>
            </a:r>
            <a:endParaRPr sz="1800"/>
          </a:p>
        </p:txBody>
      </p:sp>
      <p:pic>
        <p:nvPicPr>
          <p:cNvPr id="182" name="Google Shape;182;p30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35050" y="4170775"/>
            <a:ext cx="950450" cy="89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Part D: Program Content (Career and Financial Management)</a:t>
            </a:r>
            <a:endParaRPr sz="2800"/>
          </a:p>
        </p:txBody>
      </p:sp>
      <p:sp>
        <p:nvSpPr>
          <p:cNvPr id="188" name="Google Shape;188;p3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440"/>
              <a:buFont typeface="Source Code Pro"/>
              <a:buChar char="▶"/>
            </a:pPr>
            <a:r>
              <a:rPr lang="en" dirty="0">
                <a:solidFill>
                  <a:srgbClr val="3F3F3F"/>
                </a:solidFill>
              </a:rPr>
              <a:t>Should review to ensure the outcomes in the </a:t>
            </a:r>
            <a:r>
              <a:rPr lang="en" u="sng" dirty="0">
                <a:solidFill>
                  <a:srgbClr val="58C1BA"/>
                </a:solidFill>
                <a:hlinkClick r:id="rId3"/>
              </a:rPr>
              <a:t>2018 Curriculum framework are being addressed</a:t>
            </a:r>
            <a:endParaRPr dirty="0">
              <a:solidFill>
                <a:srgbClr val="3F3F3F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440"/>
              <a:buFont typeface="Source Code Pro"/>
              <a:buChar char="▶"/>
            </a:pPr>
            <a:r>
              <a:rPr lang="en" dirty="0">
                <a:solidFill>
                  <a:srgbClr val="3F3F3F"/>
                </a:solidFill>
              </a:rPr>
              <a:t>At least one half unit of CFM is required.  In New York City, one credit is required.</a:t>
            </a:r>
            <a:endParaRPr dirty="0">
              <a:solidFill>
                <a:srgbClr val="3F3F3F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440"/>
              <a:buFont typeface="Source Code Pro"/>
              <a:buChar char="▶"/>
            </a:pPr>
            <a:r>
              <a:rPr lang="en" dirty="0">
                <a:solidFill>
                  <a:srgbClr val="3F3F3F"/>
                </a:solidFill>
              </a:rPr>
              <a:t>If the CFM course is a full year course, the second half is not part of the three unit content sequence</a:t>
            </a:r>
            <a:endParaRPr dirty="0">
              <a:solidFill>
                <a:srgbClr val="3F3F3F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440"/>
              <a:buFont typeface="Source Code Pro"/>
              <a:buChar char="▶"/>
            </a:pPr>
            <a:r>
              <a:rPr lang="en" dirty="0">
                <a:solidFill>
                  <a:srgbClr val="3F3F3F"/>
                </a:solidFill>
              </a:rPr>
              <a:t>If CFM is embedded, which is very difficult to do in an LEA model, a crosswalk should be provided showing where the CFM objectives are being addressed throughout the program.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(see Google Folder)</a:t>
            </a: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en"/>
              <a:t>Introduction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en"/>
              <a:t>Fun Facts (Where we were ten years ago vs. now)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en"/>
              <a:t>Program Approvals and Reapprovals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en"/>
              <a:t>Computer Science Curriculum Framework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en"/>
              <a:t>Perkins V Update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romanUcPeriod"/>
            </a:pPr>
            <a:r>
              <a:rPr lang="en"/>
              <a:t>Parking Lot Issues/other questions</a:t>
            </a:r>
            <a:endParaRPr/>
          </a:p>
        </p:txBody>
      </p:sp>
      <p:pic>
        <p:nvPicPr>
          <p:cNvPr id="71" name="Google Shape;71;p14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8770" y="3161045"/>
            <a:ext cx="1864800" cy="18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 Theme and Content (Refer to Guide in Folder)</a:t>
            </a:r>
            <a:endParaRPr/>
          </a:p>
        </p:txBody>
      </p:sp>
      <p:pic>
        <p:nvPicPr>
          <p:cNvPr id="194" name="Google Shape;194;p32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9925"/>
            <a:ext cx="8922023" cy="49569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E: Work-Based Learning</a:t>
            </a:r>
            <a:endParaRPr/>
          </a:p>
        </p:txBody>
      </p:sp>
      <p:sp>
        <p:nvSpPr>
          <p:cNvPr id="200" name="Google Shape;200;p3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920"/>
              <a:buFont typeface="Source Code Pro"/>
              <a:buChar char="▶"/>
            </a:pPr>
            <a:r>
              <a:rPr lang="en" sz="2400">
                <a:solidFill>
                  <a:srgbClr val="3F3F3F"/>
                </a:solidFill>
              </a:rPr>
              <a:t>Two Categories: Registered and Unregistered</a:t>
            </a:r>
            <a:endParaRPr/>
          </a:p>
        </p:txBody>
      </p:sp>
      <p:pic>
        <p:nvPicPr>
          <p:cNvPr id="201" name="Google Shape;201;p33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Registered Work-Based Learning Programs</a:t>
            </a:r>
            <a:endParaRPr/>
          </a:p>
        </p:txBody>
      </p:sp>
      <p:sp>
        <p:nvSpPr>
          <p:cNvPr id="207" name="Google Shape;207;p34"/>
          <p:cNvSpPr txBox="1"/>
          <p:nvPr/>
        </p:nvSpPr>
        <p:spPr>
          <a:xfrm>
            <a:off x="173225" y="1345825"/>
            <a:ext cx="7995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5280" algn="l" rtl="0"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Co-op</a:t>
            </a:r>
            <a:endParaRPr sz="1800">
              <a:solidFill>
                <a:srgbClr val="3F3F3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35280" algn="l" rtl="0"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CEIP</a:t>
            </a:r>
            <a:endParaRPr sz="1800">
              <a:solidFill>
                <a:srgbClr val="3F3F3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35280" algn="l" rtl="0"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GEWEP</a:t>
            </a:r>
            <a:endParaRPr sz="1800">
              <a:solidFill>
                <a:srgbClr val="3F3F3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335280" algn="l" rtl="0"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WECEP</a:t>
            </a:r>
            <a:endParaRPr sz="1800">
              <a:solidFill>
                <a:srgbClr val="3F3F3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342900" lvl="0" indent="-22098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solidFill>
                <a:srgbClr val="3F3F3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F3F3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All of these programs must be taught by a certified work-based learning coordinator.  If the program is not registered, you will need to submit registration with your application.</a:t>
            </a:r>
            <a:endParaRPr sz="18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208" name="Google Shape;208;p34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Non-registered Work-Based Learning Programs</a:t>
            </a:r>
            <a:endParaRPr/>
          </a:p>
        </p:txBody>
      </p:sp>
      <p:sp>
        <p:nvSpPr>
          <p:cNvPr id="214" name="Google Shape;214;p3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52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School-based enterprise (EX: school store or credit union)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Job shadowing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On-site projects (done for an outside client and/or public display, not class assignments)</a:t>
            </a:r>
            <a:endParaRPr/>
          </a:p>
        </p:txBody>
      </p:sp>
      <p:pic>
        <p:nvPicPr>
          <p:cNvPr id="215" name="Google Shape;215;p35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F Employability Profiles</a:t>
            </a:r>
            <a:endParaRPr/>
          </a:p>
        </p:txBody>
      </p:sp>
      <p:sp>
        <p:nvSpPr>
          <p:cNvPr id="221" name="Google Shape;221;p36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52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Should be no more than 1-2 pages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Should reflect end-of-program outcomes only (almost like a resume for what a student can do when entering college/a career)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Needs professional (21st century) and technical skills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Examples are on the </a:t>
            </a:r>
            <a:r>
              <a:rPr lang="en" u="sng">
                <a:solidFill>
                  <a:srgbClr val="58C1BA"/>
                </a:solidFill>
                <a:hlinkClick r:id="rId3"/>
              </a:rPr>
              <a:t>CTE TAC </a:t>
            </a:r>
            <a:r>
              <a:rPr lang="en">
                <a:solidFill>
                  <a:srgbClr val="3F3F3F"/>
                </a:solidFill>
              </a:rPr>
              <a:t>Web Site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See folder for some free, formattable examples.</a:t>
            </a:r>
            <a:endParaRPr>
              <a:solidFill>
                <a:srgbClr val="3F3F3F"/>
              </a:solidFill>
            </a:endParaRPr>
          </a:p>
        </p:txBody>
      </p:sp>
      <p:pic>
        <p:nvPicPr>
          <p:cNvPr id="222" name="Google Shape;222;p36" descr="NYSED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G: Technical Assessment</a:t>
            </a:r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52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With a pathway counting as a 4+1 for graduation credit, our office is looking more closely to ensure that the technical assessment matches the rigor required to be equivalent to a regents examination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Tests that will not be approvable going forward:</a:t>
            </a:r>
            <a:endParaRPr>
              <a:solidFill>
                <a:srgbClr val="3F3F3F"/>
              </a:solidFill>
            </a:endParaRPr>
          </a:p>
          <a:p>
            <a:pPr marL="742950" lvl="1" indent="-30861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NOCTI Workplace Readiness</a:t>
            </a:r>
            <a:endParaRPr sz="1800">
              <a:solidFill>
                <a:srgbClr val="3F3F3F"/>
              </a:solidFill>
            </a:endParaRPr>
          </a:p>
          <a:p>
            <a:pPr marL="742950" lvl="1" indent="-30861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Skills USA Job Interview</a:t>
            </a:r>
            <a:endParaRPr sz="1800">
              <a:solidFill>
                <a:srgbClr val="3F3F3F"/>
              </a:solidFill>
            </a:endParaRPr>
          </a:p>
          <a:p>
            <a:pPr marL="742950" lvl="1" indent="-30861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W!SE Financial Literacy</a:t>
            </a:r>
            <a:endParaRPr sz="1800">
              <a:solidFill>
                <a:srgbClr val="3F3F3F"/>
              </a:solidFill>
            </a:endParaRPr>
          </a:p>
          <a:p>
            <a:pPr marL="742950" lvl="1" indent="-30861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CLEP Exams (specific to courses-not entire programs)</a:t>
            </a:r>
            <a:endParaRPr sz="1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H: Postsecondary Articulation</a:t>
            </a:r>
            <a:endParaRPr/>
          </a:p>
        </p:txBody>
      </p:sp>
      <p:sp>
        <p:nvSpPr>
          <p:cNvPr id="234" name="Google Shape;234;p38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52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Must include</a:t>
            </a:r>
            <a:endParaRPr>
              <a:solidFill>
                <a:srgbClr val="3F3F3F"/>
              </a:solidFill>
            </a:endParaRPr>
          </a:p>
          <a:p>
            <a:pPr marL="742950" lvl="1" indent="-2781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Beginning and end date (it can say something to the extent of “will be reviewed annually”, or “until both parties agree to end”</a:t>
            </a:r>
            <a:endParaRPr sz="1800">
              <a:solidFill>
                <a:srgbClr val="3F3F3F"/>
              </a:solidFill>
            </a:endParaRPr>
          </a:p>
          <a:p>
            <a:pPr marL="742950" lvl="1" indent="-2781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Must be signed by both officials from the school district and college</a:t>
            </a:r>
            <a:endParaRPr sz="1800">
              <a:solidFill>
                <a:srgbClr val="3F3F3F"/>
              </a:solidFill>
            </a:endParaRPr>
          </a:p>
          <a:p>
            <a:pPr marL="742950" lvl="1" indent="-2781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Must specify what benefit students will get (college credit, advanced standing, etc.)</a:t>
            </a:r>
            <a:endParaRPr sz="1800"/>
          </a:p>
        </p:txBody>
      </p:sp>
      <p:pic>
        <p:nvPicPr>
          <p:cNvPr id="235" name="Google Shape;235;p38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08525" y="3883450"/>
            <a:ext cx="1176975" cy="118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I: Faculty Certifications</a:t>
            </a:r>
            <a:endParaRPr/>
          </a:p>
        </p:txBody>
      </p:sp>
      <p:sp>
        <p:nvSpPr>
          <p:cNvPr id="241" name="Google Shape;241;p3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52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Include copies or certificates or printout from TEACH with your application.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Omit social security numbers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All coursework must be taught by an appropriately certified CTE teacher. </a:t>
            </a:r>
            <a:endParaRPr/>
          </a:p>
        </p:txBody>
      </p:sp>
      <p:pic>
        <p:nvPicPr>
          <p:cNvPr id="242" name="Google Shape;242;p39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J: External Review</a:t>
            </a:r>
            <a:endParaRPr/>
          </a:p>
        </p:txBody>
      </p:sp>
      <p:sp>
        <p:nvSpPr>
          <p:cNvPr id="248" name="Google Shape;248;p40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52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Reviews self study and proposed program changes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Must list recommendations from the committee</a:t>
            </a:r>
            <a:endParaRPr>
              <a:solidFill>
                <a:srgbClr val="3F3F3F"/>
              </a:solidFill>
            </a:endParaRPr>
          </a:p>
          <a:p>
            <a:pPr marL="342900" lvl="0" indent="-31241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440"/>
              <a:buFont typeface="Noto Sans Symbols"/>
              <a:buChar char="▶"/>
            </a:pPr>
            <a:r>
              <a:rPr lang="en">
                <a:solidFill>
                  <a:srgbClr val="3F3F3F"/>
                </a:solidFill>
              </a:rPr>
              <a:t>Signatures are required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Should NOT be all the same people as the self study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Should include</a:t>
            </a:r>
            <a:endParaRPr>
              <a:solidFill>
                <a:srgbClr val="3F3F3F"/>
              </a:solidFill>
            </a:endParaRPr>
          </a:p>
          <a:p>
            <a:pPr marL="742950" lvl="1" indent="-2781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Secondary teachers (both CTE and core teachers)</a:t>
            </a:r>
            <a:endParaRPr sz="1800">
              <a:solidFill>
                <a:srgbClr val="3F3F3F"/>
              </a:solidFill>
            </a:endParaRPr>
          </a:p>
          <a:p>
            <a:pPr marL="742950" lvl="1" indent="-2781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Industry representatives</a:t>
            </a:r>
            <a:endParaRPr sz="1800">
              <a:solidFill>
                <a:srgbClr val="3F3F3F"/>
              </a:solidFill>
            </a:endParaRPr>
          </a:p>
          <a:p>
            <a:pPr marL="742950" lvl="1" indent="-2781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 sz="1800">
                <a:solidFill>
                  <a:srgbClr val="3F3F3F"/>
                </a:solidFill>
              </a:rPr>
              <a:t>Postsecondary representatives</a:t>
            </a:r>
            <a:endParaRPr sz="1800"/>
          </a:p>
        </p:txBody>
      </p:sp>
      <p:pic>
        <p:nvPicPr>
          <p:cNvPr id="249" name="Google Shape;249;p40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K: Chief Administrator’s Signature</a:t>
            </a:r>
            <a:endParaRPr/>
          </a:p>
        </p:txBody>
      </p:sp>
      <p:sp>
        <p:nvSpPr>
          <p:cNvPr id="255" name="Google Shape;255;p4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52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Make sure that this is not forgotten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Send in both a paper copy and an e-mail of all application materials to </a:t>
            </a:r>
            <a:r>
              <a:rPr lang="en" u="sng">
                <a:solidFill>
                  <a:srgbClr val="58C1BA"/>
                </a:solidFill>
                <a:hlinkClick r:id="rId3"/>
              </a:rPr>
              <a:t>emsccte@nysed.gov</a:t>
            </a:r>
            <a:r>
              <a:rPr lang="en">
                <a:solidFill>
                  <a:srgbClr val="3F3F3F"/>
                </a:solidFill>
              </a:rPr>
              <a:t>.</a:t>
            </a:r>
            <a:endParaRPr>
              <a:solidFill>
                <a:srgbClr val="3F3F3F"/>
              </a:solidFill>
            </a:endParaRPr>
          </a:p>
          <a:p>
            <a:pPr marL="34290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ts val="1800"/>
              <a:buFont typeface="Source Code Pro"/>
              <a:buChar char="▶"/>
            </a:pPr>
            <a:r>
              <a:rPr lang="en">
                <a:solidFill>
                  <a:srgbClr val="3F3F3F"/>
                </a:solidFill>
              </a:rPr>
              <a:t>Application needs to be sent in Word.  Supporting materials can be in PDF</a:t>
            </a:r>
            <a:endParaRPr/>
          </a:p>
        </p:txBody>
      </p:sp>
      <p:pic>
        <p:nvPicPr>
          <p:cNvPr id="256" name="Google Shape;256;p41" descr="NYSED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 Facts</a:t>
            </a: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2017-18 237,075 students took a business education course (BEDS Data).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2017-18, there were 1,892 individuals who reported teaching a business education course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2009, 147,563 students took a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business education course.</a:t>
            </a:r>
            <a:endParaRPr/>
          </a:p>
        </p:txBody>
      </p:sp>
      <p:pic>
        <p:nvPicPr>
          <p:cNvPr id="78" name="Google Shape;78;p15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8770" y="3161045"/>
            <a:ext cx="1864800" cy="18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on Program Approvals</a:t>
            </a:r>
            <a:endParaRPr/>
          </a:p>
        </p:txBody>
      </p:sp>
      <p:pic>
        <p:nvPicPr>
          <p:cNvPr id="262" name="Google Shape;262;p42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8150" y="1205450"/>
            <a:ext cx="2949849" cy="393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42" descr="NYSED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Computer Science Certification/Standards</a:t>
            </a:r>
            <a:endParaRPr/>
          </a:p>
        </p:txBody>
      </p:sp>
      <p:sp>
        <p:nvSpPr>
          <p:cNvPr id="269" name="Google Shape;269;p4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-Beginning in fiscal 2019, an effort commenced to write a framework for K-12 computer science standards across the State of New York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-A new certification was created in K-12 computer science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-Preliminary standards expected to be complete by May 2019 with an opportunity for public comment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70" name="Google Shape;270;p43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Computer Science Certification/Standards</a:t>
            </a:r>
            <a:endParaRPr/>
          </a:p>
        </p:txBody>
      </p:sp>
      <p:sp>
        <p:nvSpPr>
          <p:cNvPr id="276" name="Google Shape;276;p4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-Teachers who hold a certificate in any area can continue teaching computer science courses until September 1, 2022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-After this date, teachers may be issued a statement of continued eligibility </a:t>
            </a:r>
            <a:endParaRPr/>
          </a:p>
        </p:txBody>
      </p:sp>
      <p:pic>
        <p:nvPicPr>
          <p:cNvPr id="277" name="Google Shape;277;p44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Computer Science Statement of Continuing Eligibility</a:t>
            </a:r>
            <a:endParaRPr/>
          </a:p>
        </p:txBody>
      </p:sp>
      <p:sp>
        <p:nvSpPr>
          <p:cNvPr id="283" name="Google Shape;283;p4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Teachers employed within the five years immediately preceding September 1, 2022 as a teacher of computer science courses in New York State are eligible for the SOCE provided that they hold a permanent or professional certificate in another certification area.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Applications must be submitted on or before September 1, 2022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Valid for ten years from when the SOCE is issued.</a:t>
            </a:r>
            <a:endParaRPr/>
          </a:p>
        </p:txBody>
      </p:sp>
      <p:pic>
        <p:nvPicPr>
          <p:cNvPr id="284" name="Google Shape;284;p45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Pathways to Computer Science Certification</a:t>
            </a:r>
            <a:endParaRPr/>
          </a:p>
        </p:txBody>
      </p:sp>
      <p:sp>
        <p:nvSpPr>
          <p:cNvPr id="290" name="Google Shape;290;p46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-Approved teacher preparation program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-Individual evaluation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-Additional certificate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-Industry experience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Will also require a Content Specialty Test (which is yet to be developed)</a:t>
            </a:r>
            <a:endParaRPr/>
          </a:p>
        </p:txBody>
      </p:sp>
      <p:pic>
        <p:nvPicPr>
          <p:cNvPr id="291" name="Google Shape;291;p46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30350" y="1916637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Additional Certificate Pathway</a:t>
            </a:r>
            <a:endParaRPr/>
          </a:p>
        </p:txBody>
      </p:sp>
      <p:sp>
        <p:nvSpPr>
          <p:cNvPr id="297" name="Google Shape;297;p4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-Must hold a valid teaching certificate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-Must have at least 12 semester hours of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specified computer science coursework</a:t>
            </a:r>
            <a:r>
              <a:rPr lang="en" dirty="0"/>
              <a:t> touching on the following five areas: algorithms and programming, computing systems, data and analysis, impacts of computing, and networks and the Internet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-CST (when available)</a:t>
            </a:r>
            <a:endParaRPr dirty="0"/>
          </a:p>
        </p:txBody>
      </p:sp>
      <p:pic>
        <p:nvPicPr>
          <p:cNvPr id="298" name="Google Shape;298;p47" descr="NYSED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Perkins Funding</a:t>
            </a:r>
            <a:endParaRPr/>
          </a:p>
        </p:txBody>
      </p:sp>
      <p:sp>
        <p:nvSpPr>
          <p:cNvPr id="304" name="Google Shape;304;p48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-A reauthorization of the Carl D. Perkins Career and Technical Education Improvement Act was signed into law in July 2018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-An initial planning meeting was held between department staff and CTE-TAC staff in December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-A transition plan will be complete by May 24, 2019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-BTA and other stakeholders will be asked for help with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four-year plan.</a:t>
            </a:r>
            <a:endParaRPr/>
          </a:p>
        </p:txBody>
      </p:sp>
      <p:pic>
        <p:nvPicPr>
          <p:cNvPr id="305" name="Google Shape;305;p48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2622" y="4179723"/>
            <a:ext cx="862575" cy="86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Points of thought with new Perkins</a:t>
            </a:r>
            <a:endParaRPr/>
          </a:p>
        </p:txBody>
      </p:sp>
      <p:sp>
        <p:nvSpPr>
          <p:cNvPr id="311" name="Google Shape;311;p4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-No decisions have been made yet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-Program quality indicator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-Definition of a “program of study”</a:t>
            </a:r>
            <a:endParaRPr dirty="0"/>
          </a:p>
        </p:txBody>
      </p:sp>
      <p:pic>
        <p:nvPicPr>
          <p:cNvPr id="312" name="Google Shape;312;p49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 Quality Indicator</a:t>
            </a:r>
            <a:endParaRPr/>
          </a:p>
        </p:txBody>
      </p:sp>
      <p:sp>
        <p:nvSpPr>
          <p:cNvPr id="318" name="Google Shape;318;p50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York must choose between: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Attainment of recognized postsecondary credentials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Attainment of postsecondary credit in the CTE program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Participation in work-based learning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319" name="Google Shape;319;p50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 of Study Definition</a:t>
            </a:r>
            <a:endParaRPr/>
          </a:p>
        </p:txBody>
      </p:sp>
      <p:sp>
        <p:nvSpPr>
          <p:cNvPr id="325" name="Google Shape;325;p5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requirements: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“Progresses in specificity (beginning with all aspects of an industry or career cluster and leading to more occupation-specific instruction)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Has multiple entry and exit points that incorporate credentialing </a:t>
            </a:r>
            <a:endParaRPr/>
          </a:p>
        </p:txBody>
      </p:sp>
      <p:pic>
        <p:nvPicPr>
          <p:cNvPr id="326" name="Google Shape;326;p51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 Facts</a:t>
            </a:r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Since 2009, Top five largest gains (based on BEDS data):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Business Management (+59%)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Entrepreneurship (+59%)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Sports/Ent. Marketing (+30%)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Fashion Marketing (+27%)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Keyboarding (+20%)</a:t>
            </a:r>
            <a:endParaRPr/>
          </a:p>
        </p:txBody>
      </p:sp>
      <p:pic>
        <p:nvPicPr>
          <p:cNvPr id="85" name="Google Shape;85;p16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8770" y="3161045"/>
            <a:ext cx="1864800" cy="18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Questions/Other Issues</a:t>
            </a:r>
            <a:endParaRPr/>
          </a:p>
        </p:txBody>
      </p:sp>
      <p:pic>
        <p:nvPicPr>
          <p:cNvPr id="332" name="Google Shape;332;p52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0270" y="3130845"/>
            <a:ext cx="1864800" cy="187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52" descr="Question mark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29950" y="1399275"/>
            <a:ext cx="2305400" cy="343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 Information	</a:t>
            </a:r>
            <a:endParaRPr/>
          </a:p>
        </p:txBody>
      </p:sp>
      <p:sp>
        <p:nvSpPr>
          <p:cNvPr id="339" name="Google Shape;339;p5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Michael LaMastra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Associate in Business Education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New York State Education Department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E-mail: </a:t>
            </a:r>
            <a:r>
              <a:rPr lang="en" u="sng">
                <a:solidFill>
                  <a:schemeClr val="hlink"/>
                </a:solidFill>
                <a:hlinkClick r:id="rId3"/>
              </a:rPr>
              <a:t>michael.lamastra@nysed.gov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Phone: 518-474-7551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Join the updated CTE Business Listserv for monthly updates</a:t>
            </a:r>
            <a:endParaRPr/>
          </a:p>
        </p:txBody>
      </p:sp>
      <p:pic>
        <p:nvPicPr>
          <p:cNvPr id="340" name="Google Shape;340;p53" descr="NYSED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3695" y="2158120"/>
            <a:ext cx="1864800" cy="18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 Facts</a:t>
            </a:r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Since 2009, Five Biggest Losses (based on BEDS data)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Business Communications (-109%)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Hospitality and Tourism (-82%)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Computer Applications (-33%)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Principles of Marketing (-25%)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Business Law (-21%)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2" name="Google Shape;92;p17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8770" y="3161045"/>
            <a:ext cx="1864800" cy="18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 Facts</a:t>
            </a: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311700" y="15281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37 approved CTE business programs on Long Island and growing (New York State Ed CTE Web Site, 2019)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92% of school districts that serve 9-12 employ at least one business teacher (BEDS Data)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According to BEDS data, there are 353 business teachers on Long Island</a:t>
            </a:r>
            <a:endParaRPr/>
          </a:p>
        </p:txBody>
      </p:sp>
      <p:pic>
        <p:nvPicPr>
          <p:cNvPr id="99" name="Google Shape;99;p18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in Business Education’s Favor</a:t>
            </a:r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CTE Program Approval Process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CDOS Credential or pathway for graduation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Middle-level instruction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Computerized testing-students have to have good keyboarding skills, right?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Continued advocacy from NYSACTE and BTA bringing CTE and business to the table</a:t>
            </a:r>
            <a:endParaRPr/>
          </a:p>
        </p:txBody>
      </p:sp>
      <p:pic>
        <p:nvPicPr>
          <p:cNvPr id="106" name="Google Shape;106;p19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Pathways to Graduation (4+1 option)</a:t>
            </a:r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a Regents diploma, students must pass one regents exam in: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English Language Arts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Mathematics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Science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 Studies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For the fifth required assessment, students have options</a:t>
            </a:r>
            <a:endParaRPr/>
          </a:p>
        </p:txBody>
      </p:sp>
      <p:pic>
        <p:nvPicPr>
          <p:cNvPr id="113" name="Google Shape;113;p20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7550" y="4144125"/>
            <a:ext cx="917950" cy="92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Pathway Options for Graduation</a:t>
            </a:r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Bi-literacy (LOTE)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Humanities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STEM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CDOS</a:t>
            </a: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CTE Approved Program</a:t>
            </a:r>
            <a:endParaRPr b="1"/>
          </a:p>
        </p:txBody>
      </p:sp>
      <p:pic>
        <p:nvPicPr>
          <p:cNvPr id="120" name="Google Shape;120;p21" descr="NYSED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550" y="3757675"/>
            <a:ext cx="1301950" cy="13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1675</Words>
  <Application>Microsoft Office PowerPoint</Application>
  <PresentationFormat>On-screen Show (16:9)</PresentationFormat>
  <Paragraphs>204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Source Code Pro</vt:lpstr>
      <vt:lpstr>Arial</vt:lpstr>
      <vt:lpstr>Oswald</vt:lpstr>
      <vt:lpstr>Noto Sans Symbols</vt:lpstr>
      <vt:lpstr>Modern Writer</vt:lpstr>
      <vt:lpstr>LIBTA State Update</vt:lpstr>
      <vt:lpstr>Agenda (see Google Folder)</vt:lpstr>
      <vt:lpstr>Fun Facts</vt:lpstr>
      <vt:lpstr>Fun Facts</vt:lpstr>
      <vt:lpstr>Fun Facts</vt:lpstr>
      <vt:lpstr>Fun Facts</vt:lpstr>
      <vt:lpstr>Things in Business Education’s Favor</vt:lpstr>
      <vt:lpstr>Multiple Pathways to Graduation (4+1 option)</vt:lpstr>
      <vt:lpstr>Pathway Options for Graduation</vt:lpstr>
      <vt:lpstr>CDOS Pathway Option</vt:lpstr>
      <vt:lpstr>Advanced Regents Diploma Options</vt:lpstr>
      <vt:lpstr>Local Business Education Sequence</vt:lpstr>
      <vt:lpstr>CTE Approved Programs</vt:lpstr>
      <vt:lpstr>Program Theme and Title</vt:lpstr>
      <vt:lpstr>Common Program Titles and CIP Codes</vt:lpstr>
      <vt:lpstr>Part B: Program Data</vt:lpstr>
      <vt:lpstr>Part C: Self-Study</vt:lpstr>
      <vt:lpstr>Part D: Program Content</vt:lpstr>
      <vt:lpstr>Part D: Program Content (Career and Financial Management)</vt:lpstr>
      <vt:lpstr>Program Theme and Content (Refer to Guide in Folder)</vt:lpstr>
      <vt:lpstr>Part E: Work-Based Learning</vt:lpstr>
      <vt:lpstr>Registered Work-Based Learning Programs</vt:lpstr>
      <vt:lpstr>Non-registered Work-Based Learning Programs</vt:lpstr>
      <vt:lpstr>Part F Employability Profiles</vt:lpstr>
      <vt:lpstr>Part G: Technical Assessment</vt:lpstr>
      <vt:lpstr>Part H: Postsecondary Articulation</vt:lpstr>
      <vt:lpstr>Part I: Faculty Certifications</vt:lpstr>
      <vt:lpstr>Part J: External Review</vt:lpstr>
      <vt:lpstr>Part K: Chief Administrator’s Signature</vt:lpstr>
      <vt:lpstr>Questions on Program Approvals</vt:lpstr>
      <vt:lpstr>Computer Science Certification/Standards</vt:lpstr>
      <vt:lpstr>Computer Science Certification/Standards</vt:lpstr>
      <vt:lpstr>Computer Science Statement of Continuing Eligibility</vt:lpstr>
      <vt:lpstr>Pathways to Computer Science Certification</vt:lpstr>
      <vt:lpstr>Additional Certificate Pathway</vt:lpstr>
      <vt:lpstr>Perkins Funding</vt:lpstr>
      <vt:lpstr>Points of thought with new Perkins</vt:lpstr>
      <vt:lpstr>Program Quality Indicator</vt:lpstr>
      <vt:lpstr>Program of Study Definition</vt:lpstr>
      <vt:lpstr>Questions/Other Issues</vt:lpstr>
      <vt:lpstr>Contact Information </vt:lpstr>
    </vt:vector>
  </TitlesOfParts>
  <Company>NYSED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Update for LIBTA (4)</dc:title>
  <dc:subject>CTE, Business</dc:subject>
  <dc:creator>Michael.LaMastra@nysed.gov</dc:creator>
  <cp:keywords>CTE, Business, Presentation, Long Island</cp:keywords>
  <cp:lastModifiedBy>Jordan Fields</cp:lastModifiedBy>
  <cp:revision>2</cp:revision>
  <dcterms:modified xsi:type="dcterms:W3CDTF">2021-03-19T15:04:46Z</dcterms:modified>
  <cp:category>Resource</cp:category>
</cp:coreProperties>
</file>