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4712" autoAdjust="0"/>
  </p:normalViewPr>
  <p:slideViewPr>
    <p:cSldViewPr snapToGrid="0">
      <p:cViewPr varScale="1">
        <p:scale>
          <a:sx n="70" d="100"/>
          <a:sy n="7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0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2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23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91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73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65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5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45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5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2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2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9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5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9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4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28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regents.nysed.gov/common/regents/files/1119p12d4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ents.nysed.gov/" TargetMode="External"/><Relationship Id="rId2" Type="http://schemas.openxmlformats.org/officeDocument/2006/relationships/hyperlink" Target="http://www.nysed.gov/grad-measur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serv.nysed.gov/cgi-bin/wa?SUBED1=CTEBIZ&amp;X=O85BD60CCA7D7571AE8&amp;Y=michael.lamastra%40nysed.gov" TargetMode="External"/><Relationship Id="rId2" Type="http://schemas.openxmlformats.org/officeDocument/2006/relationships/hyperlink" Target="http://www.nysed.gov/curriculum-instruction/computer-science-and-digital-fluency-revie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sed.gov/career-technical-education/commissioners-regulation-specialized-courses-business-and-marketing" TargetMode="External"/><Relationship Id="rId7" Type="http://schemas.openxmlformats.org/officeDocument/2006/relationships/image" Target="../media/image2.gif"/><Relationship Id="rId2" Type="http://schemas.openxmlformats.org/officeDocument/2006/relationships/hyperlink" Target="http://www.nysed.gov/career-technical-education/new-york-state-middle-level-cte-require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ysed.gov/edtech/guidance-keyboarding-instruction-0" TargetMode="External"/><Relationship Id="rId5" Type="http://schemas.openxmlformats.org/officeDocument/2006/relationships/hyperlink" Target="http://www.nysed.gov/career-technical-education/business-and-marketing-program-approval-information" TargetMode="External"/><Relationship Id="rId4" Type="http://schemas.openxmlformats.org/officeDocument/2006/relationships/hyperlink" Target="http://www.nysed.gov/career-technical-education/cte-policy-and-guidanc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istserv.nysed.gov/cgi-bin/wa?SUBED1=CTEBIZ&amp;X=O54DA4AAA2CB2BC1F53&amp;Y=michael.lamastra%40nysed.gov" TargetMode="External"/><Relationship Id="rId2" Type="http://schemas.openxmlformats.org/officeDocument/2006/relationships/hyperlink" Target="mailto:michael.lamastra@nysed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255287"/>
            <a:ext cx="8825658" cy="2259325"/>
          </a:xfrm>
        </p:spPr>
        <p:txBody>
          <a:bodyPr/>
          <a:lstStyle/>
          <a:p>
            <a:r>
              <a:rPr lang="en-US" dirty="0"/>
              <a:t>New York State Education Department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79"/>
            <a:ext cx="9755215" cy="128521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Michael </a:t>
            </a:r>
            <a:r>
              <a:rPr lang="en-US" dirty="0" err="1"/>
              <a:t>lamastra</a:t>
            </a:r>
            <a:endParaRPr lang="en-US" dirty="0"/>
          </a:p>
          <a:p>
            <a:r>
              <a:rPr lang="en-US" dirty="0"/>
              <a:t>Associate in business and marketing education</a:t>
            </a:r>
          </a:p>
          <a:p>
            <a:r>
              <a:rPr lang="en-US" dirty="0"/>
              <a:t>New York state education department</a:t>
            </a:r>
          </a:p>
          <a:p>
            <a:r>
              <a:rPr lang="en-US" dirty="0"/>
              <a:t>December 5, 2019</a:t>
            </a:r>
          </a:p>
        </p:txBody>
      </p:sp>
      <p:pic>
        <p:nvPicPr>
          <p:cNvPr id="1026" name="Picture 2" descr="Image result for new york state education department seal">
            <a:extLst>
              <a:ext uri="{FF2B5EF4-FFF2-40B4-BE49-F238E27FC236}">
                <a16:creationId xmlns:a16="http://schemas.microsoft.com/office/drawing/2014/main" id="{5E2EAF38-8756-4AC0-A037-8D3F4AE63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259" y="971118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3A5E-2793-4E30-853A-5F3AF1AE5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Update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B3598-EDEB-4615-ABBF-C467D2137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400" dirty="0"/>
              <a:t>State CTE Priorities (with reauthorization of Perkins)</a:t>
            </a:r>
          </a:p>
          <a:p>
            <a:pPr>
              <a:buAutoNum type="arabicPeriod"/>
            </a:pPr>
            <a:r>
              <a:rPr lang="en-US" sz="2400" dirty="0"/>
              <a:t>Graduation Requirements</a:t>
            </a:r>
          </a:p>
          <a:p>
            <a:pPr>
              <a:buAutoNum type="arabicPeriod"/>
            </a:pPr>
            <a:r>
              <a:rPr lang="en-US" sz="2400" dirty="0"/>
              <a:t>Computer Science Requirements</a:t>
            </a:r>
          </a:p>
          <a:p>
            <a:pPr>
              <a:buAutoNum type="arabicPeriod"/>
            </a:pPr>
            <a:r>
              <a:rPr lang="en-US" sz="2400" dirty="0"/>
              <a:t>Boosting the Profile of Business Education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697422CD-8E76-44D7-9260-7BB809765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509" y="4841660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56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A8631-7798-43FE-8E84-572491998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Reauthorization of Perkins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FD3FA-ECE4-4814-848E-DCDFC7D65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Primary federal legislation providing funding for Career and Technical Education</a:t>
            </a:r>
          </a:p>
          <a:p>
            <a:r>
              <a:rPr lang="en-US" sz="2400" dirty="0"/>
              <a:t>Sets roadmap for New York State CTE policy</a:t>
            </a:r>
          </a:p>
          <a:p>
            <a:r>
              <a:rPr lang="en-US" sz="2400" dirty="0"/>
              <a:t>Everyone is impacted by Perkins funding</a:t>
            </a:r>
          </a:p>
          <a:p>
            <a:pPr lvl="1"/>
            <a:r>
              <a:rPr lang="en-US" sz="2400" dirty="0"/>
              <a:t>CTE Technical Assistance Center</a:t>
            </a:r>
          </a:p>
          <a:p>
            <a:pPr lvl="1"/>
            <a:r>
              <a:rPr lang="en-US" sz="2400" dirty="0"/>
              <a:t>NYSED support</a:t>
            </a:r>
          </a:p>
          <a:p>
            <a:pPr lvl="1"/>
            <a:r>
              <a:rPr lang="en-US" sz="2400" dirty="0"/>
              <a:t>Program approval process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F8174AAA-B8B4-4432-B465-EBF3B8719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456" y="4936594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662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8140A-DC8E-46B8-9A98-128546D0F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New Program Quality Indicator: Work-Based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8DE5E-711A-4FDC-A8EB-76FA8CAF5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Proposed in new Perkins plan</a:t>
            </a:r>
          </a:p>
          <a:p>
            <a:r>
              <a:rPr lang="en-US" sz="2400" dirty="0"/>
              <a:t>Will lead to discussions of what exactly is “quality” work-based learning</a:t>
            </a:r>
          </a:p>
          <a:p>
            <a:r>
              <a:rPr lang="en-US" sz="2400" dirty="0"/>
              <a:t>Consider the work-based learning experiences that you currently provide or would like to be able to provide?</a:t>
            </a:r>
          </a:p>
          <a:p>
            <a:r>
              <a:rPr lang="en-US" sz="2400" dirty="0"/>
              <a:t>Comments are being accepted on </a:t>
            </a:r>
            <a:r>
              <a:rPr lang="en-US" sz="2400" dirty="0">
                <a:hlinkClick r:id="rId2"/>
              </a:rPr>
              <a:t>the plan</a:t>
            </a:r>
            <a:r>
              <a:rPr lang="en-US" sz="2400" dirty="0"/>
              <a:t> at cteperkins@nysed.gov.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9F1C99AD-5FEA-4098-82D7-010C2ADF2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4936594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76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8BA86-5E52-4FAC-B821-0D1ECF858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New York State CTE Priorities (2020-2024)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E4F24-9DAF-4943-90F6-7CECDC090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AutoNum type="arabicPeriod"/>
            </a:pPr>
            <a:r>
              <a:rPr lang="en-US" sz="2400" dirty="0"/>
              <a:t>Increase access to high-quality CTE programs</a:t>
            </a:r>
          </a:p>
          <a:p>
            <a:pPr>
              <a:buAutoNum type="arabicPeriod"/>
            </a:pPr>
            <a:r>
              <a:rPr lang="en-US" sz="2400" dirty="0"/>
              <a:t>Support at risk students enrolled in CTE programs</a:t>
            </a:r>
          </a:p>
          <a:p>
            <a:pPr>
              <a:buAutoNum type="arabicPeriod"/>
            </a:pPr>
            <a:r>
              <a:rPr lang="en-US" sz="2400" dirty="0"/>
              <a:t>Improve career development for all students</a:t>
            </a:r>
          </a:p>
          <a:p>
            <a:pPr>
              <a:buAutoNum type="arabicPeriod"/>
            </a:pPr>
            <a:r>
              <a:rPr lang="en-US" sz="2400" dirty="0"/>
              <a:t>Build regional collaboration </a:t>
            </a:r>
          </a:p>
          <a:p>
            <a:pPr lvl="1">
              <a:buAutoNum type="arabicPeriod"/>
            </a:pPr>
            <a:r>
              <a:rPr lang="en-US" sz="2400" dirty="0"/>
              <a:t>Secondary and postsecondary education</a:t>
            </a:r>
          </a:p>
          <a:p>
            <a:pPr lvl="1">
              <a:buAutoNum type="arabicPeriod"/>
            </a:pPr>
            <a:r>
              <a:rPr lang="en-US" sz="2400" dirty="0"/>
              <a:t>Business/industry and education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DBCE861B-0176-425C-995E-9DE020330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456" y="4936594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20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E1E6-97C9-4858-BD19-EBDA058B3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Graduation Requirements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E2E98-044C-4ED1-B800-C24CB9D9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Work has commenced on evaluation of graduation requirements</a:t>
            </a:r>
          </a:p>
          <a:p>
            <a:r>
              <a:rPr lang="en-US" sz="2400" dirty="0"/>
              <a:t>Literature review and research of practices in other states is ongoing</a:t>
            </a:r>
          </a:p>
          <a:p>
            <a:r>
              <a:rPr lang="en-US" sz="2400" dirty="0"/>
              <a:t>Listening sessions-dates TBD.</a:t>
            </a:r>
            <a:endParaRPr lang="en-US" dirty="0"/>
          </a:p>
          <a:p>
            <a:r>
              <a:rPr lang="en-US" sz="2400" dirty="0"/>
              <a:t>No indication yet as to how business education or CTE in general will be impacted</a:t>
            </a:r>
          </a:p>
          <a:p>
            <a:r>
              <a:rPr lang="en-US" sz="2400" dirty="0"/>
              <a:t>Progress can be followed at the </a:t>
            </a:r>
            <a:r>
              <a:rPr lang="en-US" sz="2400" dirty="0">
                <a:hlinkClick r:id="rId2"/>
              </a:rPr>
              <a:t>Graduation Requirements web page </a:t>
            </a:r>
            <a:r>
              <a:rPr lang="en-US" sz="2400" dirty="0"/>
              <a:t>and through regular presentations at </a:t>
            </a:r>
            <a:r>
              <a:rPr lang="en-US" sz="2400" dirty="0">
                <a:hlinkClick r:id="rId3"/>
              </a:rPr>
              <a:t>Board of Regents meetings</a:t>
            </a:r>
            <a:r>
              <a:rPr lang="en-US" sz="2400" dirty="0"/>
              <a:t>.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2830117A-9F92-4E85-A280-3F2E6D36A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4936594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82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C67F5-4F5D-418E-8E3C-F199E39C5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Science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E9543-D9CB-4E0F-A29B-29235BDAE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sz="2400" dirty="0"/>
              <a:t>Will become its own certification area as of September 2022.</a:t>
            </a:r>
          </a:p>
          <a:p>
            <a:r>
              <a:rPr lang="en-US" sz="2400" dirty="0"/>
              <a:t>Teachers who currently teach computer science courses may apply for a ten-year statement of continued eligibility (SOCE) to continue teaching.  Once the SOCE expires, all computer science teachers must be certified in computer science.</a:t>
            </a:r>
          </a:p>
          <a:p>
            <a:r>
              <a:rPr lang="en-US" sz="2400" dirty="0">
                <a:hlinkClick r:id="rId2"/>
              </a:rPr>
              <a:t>Draft K-12 Computer Science and Digital Fluency standards </a:t>
            </a:r>
            <a:r>
              <a:rPr lang="en-US" sz="2400" dirty="0"/>
              <a:t>have been released.</a:t>
            </a:r>
          </a:p>
          <a:p>
            <a:r>
              <a:rPr lang="en-US" sz="2400" dirty="0"/>
              <a:t>Updates provided via bi-monthly state newsletters.  Join the </a:t>
            </a:r>
            <a:r>
              <a:rPr lang="en-US" sz="2400" dirty="0">
                <a:hlinkClick r:id="rId3"/>
              </a:rPr>
              <a:t>Listserv</a:t>
            </a:r>
            <a:r>
              <a:rPr lang="en-US" sz="2400" dirty="0"/>
              <a:t> to receive regular updates on how this and other policies may impact business education teachers</a:t>
            </a:r>
            <a:r>
              <a:rPr lang="en-US" dirty="0"/>
              <a:t>.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F29D5CEA-2B33-4CEE-9C35-C34DF8D7A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366" y="4936594"/>
            <a:ext cx="2275634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442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152C-D69F-4580-BCFA-C7387161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Boosting the Profile of Business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D26E-8B6D-4151-8455-C8E1131EB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Business education can be used to meet the </a:t>
            </a:r>
            <a:r>
              <a:rPr lang="en-US" dirty="0">
                <a:hlinkClick r:id="rId2"/>
              </a:rPr>
              <a:t>1 ¾ unit middle level CTE requirement</a:t>
            </a:r>
            <a:endParaRPr lang="en-US" dirty="0"/>
          </a:p>
          <a:p>
            <a:r>
              <a:rPr lang="en-US" dirty="0">
                <a:hlinkClick r:id="rId3"/>
              </a:rPr>
              <a:t>Interdisciplinary specialized courses </a:t>
            </a:r>
            <a:r>
              <a:rPr lang="en-US" dirty="0"/>
              <a:t>can count for credit towards English, math, and economics requirements for graduation</a:t>
            </a:r>
          </a:p>
          <a:p>
            <a:r>
              <a:rPr lang="en-US" dirty="0"/>
              <a:t>Participation in a chartered CTSO (DECA or FBLA) </a:t>
            </a:r>
            <a:r>
              <a:rPr lang="en-US" dirty="0">
                <a:hlinkClick r:id="rId4"/>
              </a:rPr>
              <a:t>can count towards Participation in Government requirements.</a:t>
            </a:r>
            <a:endParaRPr lang="en-US" dirty="0"/>
          </a:p>
          <a:p>
            <a:r>
              <a:rPr lang="en-US" dirty="0"/>
              <a:t>A NYSED approved program is a pathway that offers students added options to fulfill graduation requirements.  See </a:t>
            </a:r>
            <a:r>
              <a:rPr lang="en-US" dirty="0">
                <a:hlinkClick r:id="rId5"/>
              </a:rPr>
              <a:t>program approval page </a:t>
            </a:r>
            <a:r>
              <a:rPr lang="en-US" dirty="0"/>
              <a:t> for more information.</a:t>
            </a:r>
          </a:p>
          <a:p>
            <a:r>
              <a:rPr lang="en-US" dirty="0">
                <a:hlinkClick r:id="rId6"/>
              </a:rPr>
              <a:t>K-12 Keyboarding Guidance</a:t>
            </a:r>
            <a:r>
              <a:rPr lang="en-US" dirty="0"/>
              <a:t>.  Eventual shift to computer-based testing.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2539546B-4140-4458-BFB0-7F2A77B9F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4962525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30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0252A-E30C-4B53-85C0-11B972CB3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049DB-3BD2-465E-9E46-B4A0EAD48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Michael LaMastra</a:t>
            </a:r>
          </a:p>
          <a:p>
            <a:pPr marL="0" indent="0">
              <a:buNone/>
            </a:pPr>
            <a:r>
              <a:rPr lang="en-US" dirty="0"/>
              <a:t>Associate in Business and Marketing Education</a:t>
            </a:r>
          </a:p>
          <a:p>
            <a:pPr marL="0" indent="0">
              <a:buNone/>
            </a:pPr>
            <a:r>
              <a:rPr lang="en-US" dirty="0"/>
              <a:t>New York State Education Department</a:t>
            </a:r>
          </a:p>
          <a:p>
            <a:pPr marL="0" indent="0">
              <a:buNone/>
            </a:pPr>
            <a:r>
              <a:rPr lang="en-US" dirty="0"/>
              <a:t>Phone:  518-486-1547</a:t>
            </a:r>
          </a:p>
          <a:p>
            <a:pPr marL="0" indent="0">
              <a:buNone/>
            </a:pPr>
            <a:r>
              <a:rPr lang="en-US" dirty="0"/>
              <a:t>E-mail: </a:t>
            </a:r>
            <a:r>
              <a:rPr lang="en-US" dirty="0">
                <a:hlinkClick r:id="rId2"/>
              </a:rPr>
              <a:t>michael.lamastra@nysed.gov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Join the business education </a:t>
            </a:r>
            <a:r>
              <a:rPr lang="en-US" dirty="0">
                <a:hlinkClick r:id="rId3"/>
              </a:rPr>
              <a:t>listserv</a:t>
            </a:r>
            <a:r>
              <a:rPr lang="en-US" dirty="0"/>
              <a:t>.</a:t>
            </a:r>
          </a:p>
        </p:txBody>
      </p:sp>
      <p:pic>
        <p:nvPicPr>
          <p:cNvPr id="4" name="Picture 2" descr="Image result for new york state education department seal">
            <a:extLst>
              <a:ext uri="{FF2B5EF4-FFF2-40B4-BE49-F238E27FC236}">
                <a16:creationId xmlns:a16="http://schemas.microsoft.com/office/drawing/2014/main" id="{EB6D7B7E-AE22-44B9-9E39-3BCFB7B51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0" y="4962525"/>
            <a:ext cx="24765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288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457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New York State Education Department Update</vt:lpstr>
      <vt:lpstr>Today’s Update Topics</vt:lpstr>
      <vt:lpstr>Reauthorization of Perkins Plan</vt:lpstr>
      <vt:lpstr>New Program Quality Indicator: Work-Based Learning</vt:lpstr>
      <vt:lpstr>New York State CTE Priorities (2020-2024)</vt:lpstr>
      <vt:lpstr>Graduation Requirements Update</vt:lpstr>
      <vt:lpstr>Computer Science Update</vt:lpstr>
      <vt:lpstr>Boosting the Profile of Business Education</vt:lpstr>
      <vt:lpstr>Contact Information </vt:lpstr>
    </vt:vector>
  </TitlesOfParts>
  <Company>NYSED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BMEA-Presentation-Nov-2019</dc:title>
  <dc:subject>CTE</dc:subject>
  <dc:creator>Michael.LaMastra@nysed.gov</dc:creator>
  <cp:keywords>CTE, Business, BMEA, Presentation</cp:keywords>
  <cp:lastModifiedBy>Jordan Fields</cp:lastModifiedBy>
  <cp:revision>36</cp:revision>
  <dcterms:created xsi:type="dcterms:W3CDTF">2019-11-20T14:01:20Z</dcterms:created>
  <dcterms:modified xsi:type="dcterms:W3CDTF">2021-03-19T17:56:06Z</dcterms:modified>
  <cp:category>resource</cp:category>
</cp:coreProperties>
</file>