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1" r:id="rId4"/>
    <p:sldMasterId id="2147483674" r:id="rId5"/>
    <p:sldMasterId id="2147484330" r:id="rId6"/>
    <p:sldMasterId id="2147484741" r:id="rId7"/>
    <p:sldMasterId id="2147484770" r:id="rId8"/>
    <p:sldMasterId id="2147484834" r:id="rId9"/>
    <p:sldMasterId id="2147484841" r:id="rId10"/>
    <p:sldMasterId id="2147484853" r:id="rId11"/>
    <p:sldMasterId id="2147485111" r:id="rId12"/>
    <p:sldMasterId id="2147485116" r:id="rId13"/>
    <p:sldMasterId id="2147485122" r:id="rId14"/>
  </p:sldMasterIdLst>
  <p:notesMasterIdLst>
    <p:notesMasterId r:id="rId68"/>
  </p:notesMasterIdLst>
  <p:handoutMasterIdLst>
    <p:handoutMasterId r:id="rId69"/>
  </p:handoutMasterIdLst>
  <p:sldIdLst>
    <p:sldId id="1261" r:id="rId15"/>
    <p:sldId id="1492" r:id="rId16"/>
    <p:sldId id="1493" r:id="rId17"/>
    <p:sldId id="1133" r:id="rId18"/>
    <p:sldId id="1475" r:id="rId19"/>
    <p:sldId id="1463" r:id="rId20"/>
    <p:sldId id="1460" r:id="rId21"/>
    <p:sldId id="1495" r:id="rId22"/>
    <p:sldId id="1474" r:id="rId23"/>
    <p:sldId id="1169" r:id="rId24"/>
    <p:sldId id="1262" r:id="rId25"/>
    <p:sldId id="1363" r:id="rId26"/>
    <p:sldId id="1461" r:id="rId27"/>
    <p:sldId id="1089" r:id="rId28"/>
    <p:sldId id="1425" r:id="rId29"/>
    <p:sldId id="1426" r:id="rId30"/>
    <p:sldId id="1487" r:id="rId31"/>
    <p:sldId id="1488" r:id="rId32"/>
    <p:sldId id="1476" r:id="rId33"/>
    <p:sldId id="1430" r:id="rId34"/>
    <p:sldId id="1431" r:id="rId35"/>
    <p:sldId id="1432" r:id="rId36"/>
    <p:sldId id="1433" r:id="rId37"/>
    <p:sldId id="1434" r:id="rId38"/>
    <p:sldId id="1435" r:id="rId39"/>
    <p:sldId id="1436" r:id="rId40"/>
    <p:sldId id="1478" r:id="rId41"/>
    <p:sldId id="1477" r:id="rId42"/>
    <p:sldId id="1439" r:id="rId43"/>
    <p:sldId id="1440" r:id="rId44"/>
    <p:sldId id="1441" r:id="rId45"/>
    <p:sldId id="1442" r:id="rId46"/>
    <p:sldId id="1443" r:id="rId47"/>
    <p:sldId id="1468" r:id="rId48"/>
    <p:sldId id="1482" r:id="rId49"/>
    <p:sldId id="1452" r:id="rId50"/>
    <p:sldId id="1444" r:id="rId51"/>
    <p:sldId id="1467" r:id="rId52"/>
    <p:sldId id="1287" r:id="rId53"/>
    <p:sldId id="1480" r:id="rId54"/>
    <p:sldId id="1469" r:id="rId55"/>
    <p:sldId id="1484" r:id="rId56"/>
    <p:sldId id="1486" r:id="rId57"/>
    <p:sldId id="1481" r:id="rId58"/>
    <p:sldId id="1290" r:id="rId59"/>
    <p:sldId id="1289" r:id="rId60"/>
    <p:sldId id="1472" r:id="rId61"/>
    <p:sldId id="1483" r:id="rId62"/>
    <p:sldId id="1490" r:id="rId63"/>
    <p:sldId id="1491" r:id="rId64"/>
    <p:sldId id="1479" r:id="rId65"/>
    <p:sldId id="1494" r:id="rId66"/>
    <p:sldId id="1582" r:id="rId67"/>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orient="horz" pos="288">
          <p15:clr>
            <a:srgbClr val="A4A3A4"/>
          </p15:clr>
        </p15:guide>
        <p15:guide id="3" orient="horz" pos="2808" userDrawn="1">
          <p15:clr>
            <a:srgbClr val="A4A3A4"/>
          </p15:clr>
        </p15:guide>
        <p15:guide id="4">
          <p15:clr>
            <a:srgbClr val="A4A3A4"/>
          </p15:clr>
        </p15:guide>
        <p15:guide id="5" pos="5620">
          <p15:clr>
            <a:srgbClr val="A4A3A4"/>
          </p15:clr>
        </p15:guide>
        <p15:guide id="6" pos="436">
          <p15:clr>
            <a:srgbClr val="A4A3A4"/>
          </p15:clr>
        </p15:guide>
        <p15:guide id="7" pos="2880">
          <p15:clr>
            <a:srgbClr val="A4A3A4"/>
          </p15:clr>
        </p15:guide>
        <p15:guide id="8" orient="horz" pos="3168"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Haynes" initials="EFH" lastIdx="331" clrIdx="0"/>
  <p:cmAuthor id="1" name="King, Amy Suzanne" initials="ASK" lastIdx="28" clrIdx="1"/>
  <p:cmAuthor id="2" name="King, Amy S." initials="Amy" lastIdx="17" clrIdx="2"/>
  <p:cmAuthor id="3" name="Diane August" initials="DA" lastIdx="123" clrIdx="3"/>
  <p:cmAuthor id="4" name="AmySuzanneKing" initials="ASK" lastIdx="63" clrIdx="4"/>
  <p:cmAuthor id="5" name="Diane" initials="D" lastIdx="24" clrIdx="5"/>
  <p:cmAuthor id="6" name="Phil Esra" initials="phil" lastIdx="26" clrIdx="6"/>
  <p:cmAuthor id="7" name="Emma Ruckley" initials="" lastIdx="0" clrIdx="7"/>
  <p:cmAuthor id="8" name="Anastos, Alexandra" initials="AA" lastIdx="1" clrIdx="8"/>
  <p:cmAuthor id="9" name="Artzi, Lauren" initials="LA" lastIdx="5" clrIdx="9"/>
  <p:cmAuthor id="10" name="Haynes, Erin" initials="EH" lastIdx="3" clrIdx="10"/>
  <p:cmAuthor id="11" name="Andrea Diaz" initials="AD" lastIdx="9" clrIdx="11"/>
  <p:cmAuthor id="12" name="Juli Kreichman" initials="JK" lastIdx="10" clrIdx="12">
    <p:extLst>
      <p:ext uri="{19B8F6BF-5375-455C-9EA6-DF929625EA0E}">
        <p15:presenceInfo xmlns:p15="http://schemas.microsoft.com/office/powerpoint/2012/main" userId="S-1-5-21-576078244-347078923-646806464-67885" providerId="AD"/>
      </p:ext>
    </p:extLst>
  </p:cmAuthor>
  <p:cmAuthor id="13" name="Ross Garmil" initials="RG" lastIdx="12" clrIdx="13">
    <p:extLst>
      <p:ext uri="{19B8F6BF-5375-455C-9EA6-DF929625EA0E}">
        <p15:presenceInfo xmlns:p15="http://schemas.microsoft.com/office/powerpoint/2012/main" userId="S-1-5-21-576078244-347078923-646806464-64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FF4B21"/>
    <a:srgbClr val="FFC425"/>
    <a:srgbClr val="FF8B25"/>
    <a:srgbClr val="FDB813"/>
    <a:srgbClr val="E26C00"/>
    <a:srgbClr val="476437"/>
    <a:srgbClr val="4E6128"/>
    <a:srgbClr val="4B76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25" autoAdjust="0"/>
    <p:restoredTop sz="80959" autoAdjust="0"/>
  </p:normalViewPr>
  <p:slideViewPr>
    <p:cSldViewPr snapToGrid="0">
      <p:cViewPr varScale="1">
        <p:scale>
          <a:sx n="72" d="100"/>
          <a:sy n="72" d="100"/>
        </p:scale>
        <p:origin x="1572" y="54"/>
      </p:cViewPr>
      <p:guideLst>
        <p:guide orient="horz"/>
        <p:guide orient="horz" pos="288"/>
        <p:guide orient="horz" pos="2808"/>
        <p:guide/>
        <p:guide pos="5620"/>
        <p:guide pos="436"/>
        <p:guide pos="2880"/>
        <p:guide orient="horz" pos="3168"/>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55" d="100"/>
          <a:sy n="55" d="100"/>
        </p:scale>
        <p:origin x="-2832"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3" dt="2018-09-17T16:03:23.820" idx="9">
    <p:pos x="990" y="1580"/>
    <p:text>Add apostrophe to ELLs--&gt; ELLs'/MLLs'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87576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participants have an opportunity to read the text.</a:t>
            </a:r>
          </a:p>
        </p:txBody>
      </p:sp>
      <p:sp>
        <p:nvSpPr>
          <p:cNvPr id="4" name="Slide Number Placeholder 3"/>
          <p:cNvSpPr>
            <a:spLocks noGrp="1"/>
          </p:cNvSpPr>
          <p:nvPr>
            <p:ph type="sldNum" sz="quarter" idx="10"/>
          </p:nvPr>
        </p:nvSpPr>
        <p:spPr/>
        <p:txBody>
          <a:bodyPr/>
          <a:lstStyle/>
          <a:p>
            <a:fld id="{210EFE2E-707B-4F18-B71C-271B353FE86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6186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84466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52740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First 4,000 Words</a:t>
            </a:r>
            <a:r>
              <a:rPr lang="en-US" b="1" baseline="0" dirty="0">
                <a:effectLst/>
              </a:rPr>
              <a:t>: </a:t>
            </a:r>
            <a:r>
              <a:rPr lang="en-US" dirty="0">
                <a:effectLst/>
              </a:rPr>
              <a:t>The words were selected from the most frequent word forms in The Educator’s Word Frequency Guide (Zeno et al., 1995) which overlaps</a:t>
            </a:r>
            <a:r>
              <a:rPr lang="en-US" baseline="0" dirty="0">
                <a:effectLst/>
              </a:rPr>
              <a:t> with </a:t>
            </a:r>
            <a:r>
              <a:rPr lang="en-US" dirty="0">
                <a:effectLst/>
              </a:rPr>
              <a:t>4,000 word families of </a:t>
            </a:r>
            <a:r>
              <a:rPr lang="en-US" dirty="0" err="1">
                <a:effectLst/>
              </a:rPr>
              <a:t>Hiebert’s</a:t>
            </a:r>
            <a:r>
              <a:rPr lang="en-US" dirty="0">
                <a:effectLst/>
              </a:rPr>
              <a:t> Word Zones™ corpus (2005).  The</a:t>
            </a:r>
            <a:r>
              <a:rPr lang="en-US" baseline="0" dirty="0">
                <a:effectLst/>
              </a:rPr>
              <a:t> texts they are drawn from are K</a:t>
            </a:r>
            <a:r>
              <a:rPr lang="en-US" sz="1200" kern="1200" dirty="0">
                <a:solidFill>
                  <a:schemeClr val="tx1"/>
                </a:solidFill>
                <a:latin typeface="ITC Franklin Gothic Std Bk Cd"/>
                <a:ea typeface="ＭＳ Ｐゴシック" pitchFamily="-48" charset="-128"/>
                <a:cs typeface="ＭＳ Ｐゴシック"/>
              </a:rPr>
              <a:t>–</a:t>
            </a:r>
            <a:r>
              <a:rPr lang="en-US" baseline="0" dirty="0">
                <a:effectLst/>
              </a:rPr>
              <a:t>14.  </a:t>
            </a:r>
            <a:endParaRPr lang="en-US" dirty="0">
              <a:effectLst/>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52740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14262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36689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289623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8299" rtl="0" eaLnBrk="1" fontAlgn="auto" latinLnBrk="0" hangingPunct="1">
              <a:lnSpc>
                <a:spcPct val="100000"/>
              </a:lnSpc>
              <a:spcBef>
                <a:spcPts val="0"/>
              </a:spcBef>
              <a:spcAft>
                <a:spcPts val="0"/>
              </a:spcAft>
              <a:buClrTx/>
              <a:buSzTx/>
              <a:buFontTx/>
              <a:buNone/>
              <a:tabLst/>
              <a:defRPr/>
            </a:pPr>
            <a:r>
              <a:rPr lang="en-US" dirty="0" err="1"/>
              <a:t>WordSift</a:t>
            </a:r>
            <a:r>
              <a:rPr lang="en-US" dirty="0"/>
              <a:t> was developed under a grant from the Council of Great City Schools to Kenji </a:t>
            </a:r>
            <a:r>
              <a:rPr lang="en-US" dirty="0" err="1"/>
              <a:t>Hakuta</a:t>
            </a:r>
            <a:r>
              <a:rPr lang="en-US" dirty="0"/>
              <a:t>. It was developed with the help and inspiration of middle school science teachers at the San Francisco Unified School District through a collaboration supported by the Strategic Education Research Partnership (SERP).</a:t>
            </a:r>
          </a:p>
          <a:p>
            <a:pPr marL="0" marR="0" indent="0" algn="l" defTabSz="928299" rtl="0" eaLnBrk="1" fontAlgn="auto" latinLnBrk="0" hangingPunct="1">
              <a:lnSpc>
                <a:spcPct val="100000"/>
              </a:lnSpc>
              <a:spcBef>
                <a:spcPts val="0"/>
              </a:spcBef>
              <a:spcAft>
                <a:spcPts val="0"/>
              </a:spcAft>
              <a:buClrTx/>
              <a:buSzTx/>
              <a:buFontTx/>
              <a:buNone/>
              <a:tabLst/>
              <a:defRPr/>
            </a:pPr>
            <a:endParaRPr lang="en-US" dirty="0"/>
          </a:p>
          <a:p>
            <a:pPr marL="0" marR="0" indent="0" algn="l" defTabSz="928299" rtl="0" eaLnBrk="1" fontAlgn="auto" latinLnBrk="0" hangingPunct="1">
              <a:lnSpc>
                <a:spcPct val="100000"/>
              </a:lnSpc>
              <a:spcBef>
                <a:spcPts val="0"/>
              </a:spcBef>
              <a:spcAft>
                <a:spcPts val="0"/>
              </a:spcAft>
              <a:buClrTx/>
              <a:buSzTx/>
              <a:buFontTx/>
              <a:buNone/>
              <a:tabLst/>
              <a:defRPr/>
            </a:pPr>
            <a:r>
              <a:rPr lang="en-US" dirty="0"/>
              <a:t>This is a potential tool for indicating which words are important within</a:t>
            </a:r>
            <a:r>
              <a:rPr lang="en-US" baseline="0" dirty="0"/>
              <a:t> the text, because they are the words that the author uses frequently. Use this resources to find out more about these words (General Services List, AWL, </a:t>
            </a:r>
            <a:r>
              <a:rPr lang="en-US" baseline="0" dirty="0" err="1"/>
              <a:t>Marzano</a:t>
            </a:r>
            <a:r>
              <a:rPr lang="en-US" baseline="0" dirty="0"/>
              <a:t>, etc.)</a:t>
            </a:r>
          </a:p>
          <a:p>
            <a:pPr marL="0" marR="0" indent="0" algn="l" defTabSz="928299" rtl="0" eaLnBrk="1" fontAlgn="auto" latinLnBrk="0" hangingPunct="1">
              <a:lnSpc>
                <a:spcPct val="100000"/>
              </a:lnSpc>
              <a:spcBef>
                <a:spcPts val="0"/>
              </a:spcBef>
              <a:spcAft>
                <a:spcPts val="0"/>
              </a:spcAft>
              <a:buClrTx/>
              <a:buSzTx/>
              <a:buFontTx/>
              <a:buNone/>
              <a:tabLst/>
              <a:defRPr/>
            </a:pPr>
            <a:endParaRPr lang="en-US" dirty="0"/>
          </a:p>
          <a:p>
            <a:pPr marL="0" marR="0" indent="0" algn="l" defTabSz="928299" rtl="0" eaLnBrk="1" fontAlgn="auto" latinLnBrk="0" hangingPunct="1">
              <a:lnSpc>
                <a:spcPct val="100000"/>
              </a:lnSpc>
              <a:spcBef>
                <a:spcPts val="0"/>
              </a:spcBef>
              <a:spcAft>
                <a:spcPts val="0"/>
              </a:spcAft>
              <a:buClrTx/>
              <a:buSzTx/>
              <a:buFontTx/>
              <a:buNone/>
              <a:tabLst/>
              <a:defRPr/>
            </a:pPr>
            <a:r>
              <a:rPr lang="en-US" b="1" i="1" dirty="0"/>
              <a:t>These slides are based only on the first three paragraphs of the text, not the whole excerpt. For presentations where people have laptops, they could try it out with the rest of the excerpt.</a:t>
            </a:r>
          </a:p>
          <a:p>
            <a:pPr defTabSz="928299" eaLnBrk="1" fontAlgn="auto" hangingPunct="1">
              <a:spcBef>
                <a:spcPts val="0"/>
              </a:spcBef>
              <a:spcAft>
                <a:spcPts val="0"/>
              </a:spcAft>
              <a:defRPr/>
            </a:pPr>
            <a:endParaRPr lang="en-US" dirty="0"/>
          </a:p>
          <a:p>
            <a:pPr defTabSz="928299"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627601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r>
              <a:rPr lang="en-US" dirty="0"/>
              <a:t>Word</a:t>
            </a:r>
            <a:r>
              <a:rPr lang="en-US" baseline="0" dirty="0"/>
              <a:t> Sift displays the most frequent words in this text (note: not necessarily the most frequent words found across texts), excluding function words. The words in the display are alphabetically ordered by default, and their relative frequency in the text is indicated by their size. Singular and plural nouns are counted together. Other options for sorting are also available on the website.</a:t>
            </a:r>
          </a:p>
          <a:p>
            <a:pPr defTabSz="933126" eaLnBrk="1" fontAlgn="auto" hangingPunct="1">
              <a:spcBef>
                <a:spcPts val="0"/>
              </a:spcBef>
              <a:spcAft>
                <a:spcPts val="0"/>
              </a:spcAf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92385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r>
              <a:rPr lang="en-US" baseline="0" dirty="0"/>
              <a:t>If you choose the “Common to Rare” sort feature, the words will be listed in order of frequency in the </a:t>
            </a:r>
            <a:r>
              <a:rPr lang="en-US" dirty="0"/>
              <a:t>Project Gutenberg list. Project Gutenberg is</a:t>
            </a:r>
            <a:r>
              <a:rPr lang="en-US" baseline="0" dirty="0"/>
              <a:t> a digital archive of over </a:t>
            </a:r>
            <a:r>
              <a:rPr lang="en-US" dirty="0">
                <a:effectLst/>
              </a:rPr>
              <a:t>42,000</a:t>
            </a:r>
            <a:r>
              <a:rPr lang="en-US" baseline="0" dirty="0">
                <a:effectLst/>
              </a:rPr>
              <a:t> texts that are in the public domain. In this example, “great”, “come”, and “long” are the most frequent words in the Project Gutenberg list. </a:t>
            </a:r>
            <a:r>
              <a:rPr lang="en-US" baseline="0" dirty="0"/>
              <a:t>Words’ relative frequency in the text you uploaded is still indicated by their size. Note that the “Common to Rare” sorting feature ONLY applies to the most common words in your text, not to all of the words in your text.</a:t>
            </a:r>
            <a:endParaRPr lang="en-US"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89238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4016792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r>
              <a:rPr lang="en-US" baseline="0" dirty="0"/>
              <a:t>If you choose the “GSL” feature, words that appear in the General Service List will be marked red</a:t>
            </a:r>
            <a:r>
              <a:rPr lang="en-US" dirty="0"/>
              <a:t>. The General Service List was developed by Michael West in the 1950’s to represent the 2,000 most common words appearing in the English language.</a:t>
            </a:r>
            <a:r>
              <a:rPr lang="en-US" baseline="0" dirty="0">
                <a:effectLst/>
              </a:rPr>
              <a:t> In this example, “afternoon”, “against”, and “base” are some of the words in the General Service list. </a:t>
            </a:r>
            <a:r>
              <a:rPr lang="en-US" baseline="0" dirty="0"/>
              <a:t>Words’ relative frequency in the text you uploaded is still indicated by their size. Note that the “GSL” feature ONLY applies to the most common words in your text, not to all of the words in your text.</a:t>
            </a:r>
            <a:endParaRPr lang="en-US"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92385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r>
              <a:rPr lang="en-US" baseline="0" dirty="0"/>
              <a:t>If you choose the “AWL” feature, words that appear in the Academic Word List will be marked red</a:t>
            </a:r>
            <a:r>
              <a:rPr lang="en-US" dirty="0"/>
              <a:t>.</a:t>
            </a:r>
            <a:r>
              <a:rPr lang="en-US" baseline="0" dirty="0"/>
              <a:t> </a:t>
            </a:r>
            <a:r>
              <a:rPr lang="en-US" baseline="0" dirty="0">
                <a:effectLst/>
              </a:rPr>
              <a:t>In this example, “assemble” and “despite” are the words in the AWL. </a:t>
            </a:r>
            <a:r>
              <a:rPr lang="en-US" baseline="0" dirty="0"/>
              <a:t>Words’ relative frequency in the text you uploaded is still indicated by their size. Note that the “AWL” feature ONLY applies to the most common words in your text, not to all of the words in your text. </a:t>
            </a:r>
            <a:endParaRPr lang="en-US"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92385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r>
              <a:rPr lang="en-US" baseline="0" dirty="0"/>
              <a:t>If you choose one of the content area features, words that are common in that subject will be marked red</a:t>
            </a:r>
            <a:r>
              <a:rPr lang="en-US" dirty="0"/>
              <a:t>.</a:t>
            </a:r>
            <a:r>
              <a:rPr lang="en-US" baseline="0" dirty="0"/>
              <a:t> In this example, Social Studies words are marked. The list of common words in the content areas was developed from </a:t>
            </a:r>
            <a:r>
              <a:rPr lang="en-US" baseline="0" dirty="0" err="1"/>
              <a:t>Marzano</a:t>
            </a:r>
            <a:r>
              <a:rPr lang="en-US" baseline="0" dirty="0"/>
              <a:t> (2004). Then </a:t>
            </a:r>
            <a:r>
              <a:rPr lang="en-US" dirty="0"/>
              <a:t>several teachers with content specialization went through the list to delete and add items, consulting their own glossaries and wealth of teaching experience.</a:t>
            </a:r>
            <a:r>
              <a:rPr lang="en-US" baseline="0" dirty="0"/>
              <a:t> Words’ relative frequency in the text you uploaded is still indicated by their size. Note that the content area features ONLY apply to the most common words in your text, not to all of the words in your text.</a:t>
            </a:r>
            <a:endParaRPr lang="en-US"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892385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r>
              <a:rPr lang="en-US" dirty="0"/>
              <a:t>The</a:t>
            </a:r>
            <a:r>
              <a:rPr lang="en-US" baseline="0" dirty="0"/>
              <a:t> </a:t>
            </a:r>
            <a:r>
              <a:rPr lang="en-US" baseline="0" dirty="0" err="1"/>
              <a:t>WordSift</a:t>
            </a:r>
            <a:r>
              <a:rPr lang="en-US" baseline="0" dirty="0"/>
              <a:t> site also includes the visual thesaurus, which provides a visual representation of word’s relatedness to other terms.</a:t>
            </a:r>
            <a:endParaRPr lang="en-US"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892385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participants review notes from previou</a:t>
            </a:r>
            <a:r>
              <a:rPr lang="en-US" baseline="0" dirty="0"/>
              <a:t>s day.</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2118360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155">
              <a:defRPr/>
            </a:pPr>
            <a:endParaRPr lang="en-US" baseline="0"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952740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2785991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726247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528356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411299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2084718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4112993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27013">
              <a:spcBef>
                <a:spcPts val="1200"/>
              </a:spcBef>
              <a:buNone/>
            </a:pPr>
            <a:r>
              <a:rPr lang="en-US" b="0" i="0" dirty="0"/>
              <a:t>Q1: ELLs/MLLs may not know the most frequently used English words, so word frequency should be considered.</a:t>
            </a:r>
          </a:p>
          <a:p>
            <a:pPr marL="0" lvl="0" indent="-227013">
              <a:spcBef>
                <a:spcPts val="1200"/>
              </a:spcBef>
              <a:buNone/>
            </a:pPr>
            <a:r>
              <a:rPr lang="en-US" b="0" i="0" dirty="0"/>
              <a:t>Q2 It is important to consider word frequency as well as importance to understanding the text in selecting words to teach. Words that are more abstract will be harder for students to acquire so they require more direct instruction. There is a lot of transfer between first and second language vocabulary knowledge.</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4019636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844669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582132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582132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582132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4019636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1064527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All</a:t>
            </a:r>
            <a:r>
              <a:rPr lang="en-US" baseline="0" dirty="0"/>
              <a:t> words appear in the glossary, whether teacher or student directed. Glossaries are listed as a student-directed learning technique because the glossary is an important resource for students to find and review word meanings.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1561266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401963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1600403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Date Placeholder 3"/>
          <p:cNvSpPr>
            <a:spLocks noGrp="1"/>
          </p:cNvSpPr>
          <p:nvPr>
            <p:ph type="dt" sz="quarter" idx="1"/>
          </p:nvPr>
        </p:nvSpPr>
        <p:spPr>
          <a:noFill/>
        </p:spPr>
        <p:txBody>
          <a:bodyPr/>
          <a:lstStyle/>
          <a:p>
            <a:pPr>
              <a:defRPr/>
            </a:pPr>
            <a:r>
              <a:rPr lang="en-US"/>
              <a:t>May 15, 2007</a:t>
            </a:r>
          </a:p>
        </p:txBody>
      </p:sp>
      <p:sp>
        <p:nvSpPr>
          <p:cNvPr id="5" name="Footer Placeholder 4"/>
          <p:cNvSpPr>
            <a:spLocks noGrp="1"/>
          </p:cNvSpPr>
          <p:nvPr>
            <p:ph type="ftr" sz="quarter" idx="4"/>
          </p:nvPr>
        </p:nvSpPr>
        <p:spPr>
          <a:noFill/>
        </p:spPr>
        <p:txBody>
          <a:bodyPr/>
          <a:lstStyle/>
          <a:p>
            <a:pPr>
              <a:defRPr/>
            </a:pPr>
            <a:r>
              <a:rPr lang="en-US"/>
              <a:t>Dissemination</a:t>
            </a:r>
          </a:p>
        </p:txBody>
      </p:sp>
      <p:sp>
        <p:nvSpPr>
          <p:cNvPr id="21509" name="Slide Number Placeholder 5"/>
          <p:cNvSpPr>
            <a:spLocks noGrp="1"/>
          </p:cNvSpPr>
          <p:nvPr>
            <p:ph type="sldNum" sz="quarter" idx="5"/>
          </p:nvPr>
        </p:nvSpPr>
        <p:spPr>
          <a:noFill/>
        </p:spPr>
        <p:txBody>
          <a:bodyPr/>
          <a:lstStyle/>
          <a:p>
            <a:fld id="{973895BB-3158-4CC2-BD29-60FC84A3ADF9}" type="slidenum">
              <a:rPr lang="en-US"/>
              <a:pPr/>
              <a:t>52</a:t>
            </a:fld>
            <a:endParaRPr lang="en-US"/>
          </a:p>
        </p:txBody>
      </p:sp>
    </p:spTree>
    <p:extLst>
      <p:ext uri="{BB962C8B-B14F-4D97-AF65-F5344CB8AC3E}">
        <p14:creationId xmlns:p14="http://schemas.microsoft.com/office/powerpoint/2010/main" val="105112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may want to add specific questions that pertain specifically to attendees and their schools/students.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336656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33694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02569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0144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84466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325438"/>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325438"/>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04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7857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325438"/>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698328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76969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198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8C99635A-FEC6-433F-AD1C-0AA1C3F56FFE}" type="datetimeFigureOut">
              <a:rPr lang="en-US" smtClean="0">
                <a:solidFill>
                  <a:srgbClr val="FFFFFF"/>
                </a:solidFill>
              </a:rPr>
              <a:pPr/>
              <a:t>10/2/2019</a:t>
            </a:fld>
            <a:endParaRPr lang="en-US">
              <a:solidFill>
                <a:srgbClr val="FFFFFF"/>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09600" y="7315200"/>
            <a:ext cx="2133600" cy="365125"/>
          </a:xfrm>
          <a:prstGeom prst="rect">
            <a:avLst/>
          </a:prstGeom>
        </p:spPr>
        <p:txBody>
          <a:bodyPr/>
          <a:lstStyle/>
          <a:p>
            <a:fld id="{30AD091C-C07F-4D66-8F38-7B49A4CF36C3}" type="slidenum">
              <a:rPr lang="en-US" smtClean="0"/>
              <a:pPr/>
              <a:t>‹#›</a:t>
            </a:fld>
            <a:endParaRPr lang="en-US"/>
          </a:p>
        </p:txBody>
      </p:sp>
    </p:spTree>
    <p:extLst>
      <p:ext uri="{BB962C8B-B14F-4D97-AF65-F5344CB8AC3E}">
        <p14:creationId xmlns:p14="http://schemas.microsoft.com/office/powerpoint/2010/main" val="158105048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325438"/>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670652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494864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91969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2388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543800" cy="152400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nchor="t"/>
          <a:lstStyle>
            <a:lvl1pPr>
              <a:defRPr sz="2400">
                <a:latin typeface="Bookman Old Style" pitchFamily="18" charset="0"/>
                <a:ea typeface="Batang" pitchFamily="18" charset="-127"/>
              </a:defRPr>
            </a:lvl1pPr>
            <a:lvl2pPr>
              <a:defRPr sz="2000">
                <a:latin typeface="Bookman Old Style" pitchFamily="18" charset="0"/>
                <a:ea typeface="Batang" pitchFamily="18" charset="-127"/>
              </a:defRPr>
            </a:lvl2pPr>
            <a:lvl3pPr>
              <a:defRPr sz="1800">
                <a:latin typeface="Bookman Old Style" pitchFamily="18" charset="0"/>
                <a:ea typeface="Batang" pitchFamily="18" charset="-127"/>
              </a:defRPr>
            </a:lvl3pPr>
            <a:lvl4pPr>
              <a:defRPr sz="1600">
                <a:latin typeface="Bookman Old Style" pitchFamily="18" charset="0"/>
                <a:ea typeface="Batang" pitchFamily="18" charset="-127"/>
              </a:defRPr>
            </a:lvl4pPr>
            <a:lvl5pPr>
              <a:defRPr sz="1600">
                <a:latin typeface="Bookman Old Style" pitchFamily="18" charset="0"/>
                <a:ea typeface="Batang" pitchFamily="18"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r>
              <a:rPr lang="en-US" dirty="0"/>
              <a:t>TESOL 2013</a:t>
            </a:r>
          </a:p>
        </p:txBody>
      </p:sp>
      <p:sp>
        <p:nvSpPr>
          <p:cNvPr id="6"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lang="en-US" smtClean="0"/>
              <a:pPr/>
              <a:t>‹#›</a:t>
            </a:fld>
            <a:endParaRPr lang="en-US" dirty="0"/>
          </a:p>
        </p:txBody>
      </p:sp>
    </p:spTree>
    <p:extLst>
      <p:ext uri="{BB962C8B-B14F-4D97-AF65-F5344CB8AC3E}">
        <p14:creationId xmlns:p14="http://schemas.microsoft.com/office/powerpoint/2010/main" val="2309430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80159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8425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62000" y="3276600"/>
            <a:ext cx="7543800" cy="1676400"/>
          </a:xfrm>
        </p:spPr>
        <p:txBody>
          <a:bodyPr anchor="b" anchorCtr="0">
            <a:normAutofit/>
          </a:bodyPr>
          <a:lstStyle>
            <a:lvl1pPr algn="l">
              <a:defRPr sz="4800" b="0" cap="all"/>
            </a:lvl1pPr>
          </a:lstStyle>
          <a:p>
            <a:r>
              <a:rPr lang="en-US" dirty="0"/>
              <a:t>Click to edit Master title style</a:t>
            </a:r>
          </a:p>
        </p:txBody>
      </p:sp>
      <p:sp>
        <p:nvSpPr>
          <p:cNvPr id="3" name="Text Placeholder 2"/>
          <p:cNvSpPr>
            <a:spLocks noGrp="1"/>
          </p:cNvSpPr>
          <p:nvPr>
            <p:ph type="body" idx="1"/>
          </p:nvPr>
        </p:nvSpPr>
        <p:spPr>
          <a:xfrm>
            <a:off x="762000" y="4953000"/>
            <a:ext cx="7559040" cy="914400"/>
          </a:xfrm>
        </p:spPr>
        <p:txBody>
          <a:bodyPr anchor="t" anchorCtr="0">
            <a:normAutofit/>
          </a:bodyPr>
          <a:lstStyle>
            <a:lvl1pPr marL="0" indent="0">
              <a:buNone/>
              <a:defRPr sz="3200">
                <a:solidFill>
                  <a:schemeClr val="tx2"/>
                </a:solidFill>
                <a:latin typeface="Batang" pitchFamily="18" charset="-127"/>
                <a:ea typeface="Batang" pitchFamily="18" charset="-12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endParaRPr lang="en-US" dirty="0">
              <a:solidFill>
                <a:srgbClr val="000000"/>
              </a:solidFill>
            </a:endParaRPr>
          </a:p>
        </p:txBody>
      </p:sp>
      <p:sp>
        <p:nvSpPr>
          <p:cNvPr id="10"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514623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3082380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20527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50745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22115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76718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2381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3335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99705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18534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49706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52135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84716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lang="en-US" smtClean="0"/>
              <a:pPr/>
              <a:t>‹#›</a:t>
            </a:fld>
            <a:endParaRPr lang="en-US" dirty="0"/>
          </a:p>
        </p:txBody>
      </p:sp>
    </p:spTree>
    <p:extLst>
      <p:ext uri="{BB962C8B-B14F-4D97-AF65-F5344CB8AC3E}">
        <p14:creationId xmlns:p14="http://schemas.microsoft.com/office/powerpoint/2010/main" val="3059216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3081090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543800" cy="152400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nchor="t"/>
          <a:lstStyle>
            <a:lvl1pPr>
              <a:defRPr sz="2400">
                <a:latin typeface="Bookman Old Style" pitchFamily="18" charset="0"/>
                <a:ea typeface="Batang" pitchFamily="18" charset="-127"/>
              </a:defRPr>
            </a:lvl1pPr>
            <a:lvl2pPr>
              <a:defRPr sz="2000">
                <a:latin typeface="Bookman Old Style" pitchFamily="18" charset="0"/>
                <a:ea typeface="Batang" pitchFamily="18" charset="-127"/>
              </a:defRPr>
            </a:lvl2pPr>
            <a:lvl3pPr>
              <a:defRPr sz="1800">
                <a:latin typeface="Bookman Old Style" pitchFamily="18" charset="0"/>
                <a:ea typeface="Batang" pitchFamily="18" charset="-127"/>
              </a:defRPr>
            </a:lvl3pPr>
            <a:lvl4pPr>
              <a:defRPr sz="1600">
                <a:latin typeface="Bookman Old Style" pitchFamily="18" charset="0"/>
                <a:ea typeface="Batang" pitchFamily="18" charset="-127"/>
              </a:defRPr>
            </a:lvl4pPr>
            <a:lvl5pPr>
              <a:defRPr sz="1600">
                <a:latin typeface="Bookman Old Style" pitchFamily="18" charset="0"/>
                <a:ea typeface="Batang" pitchFamily="18"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r>
              <a:rPr lang="en-US" dirty="0">
                <a:solidFill>
                  <a:srgbClr val="000000"/>
                </a:solidFill>
              </a:rPr>
              <a:t>TESOL 2013</a:t>
            </a:r>
          </a:p>
        </p:txBody>
      </p:sp>
      <p:sp>
        <p:nvSpPr>
          <p:cNvPr id="6"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a:solidFill>
                  <a:srgbClr val="326295">
                    <a:lumMod val="75000"/>
                  </a:srgbClr>
                </a:solidFill>
              </a:rPr>
              <a:pPr/>
              <a:t>‹#›</a:t>
            </a:fld>
            <a:endParaRPr dirty="0">
              <a:solidFill>
                <a:srgbClr val="326295">
                  <a:lumMod val="75000"/>
                </a:srgbClr>
              </a:solidFill>
            </a:endParaRPr>
          </a:p>
        </p:txBody>
      </p:sp>
    </p:spTree>
    <p:extLst>
      <p:ext uri="{BB962C8B-B14F-4D97-AF65-F5344CB8AC3E}">
        <p14:creationId xmlns:p14="http://schemas.microsoft.com/office/powerpoint/2010/main" val="2625255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38726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2858896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543800" cy="152400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nchor="t"/>
          <a:lstStyle>
            <a:lvl1pPr>
              <a:defRPr sz="2400">
                <a:latin typeface="Bookman Old Style" pitchFamily="18" charset="0"/>
                <a:ea typeface="Batang" pitchFamily="18" charset="-127"/>
              </a:defRPr>
            </a:lvl1pPr>
            <a:lvl2pPr>
              <a:defRPr sz="2000">
                <a:latin typeface="Bookman Old Style" pitchFamily="18" charset="0"/>
                <a:ea typeface="Batang" pitchFamily="18" charset="-127"/>
              </a:defRPr>
            </a:lvl2pPr>
            <a:lvl3pPr>
              <a:defRPr sz="1800">
                <a:latin typeface="Bookman Old Style" pitchFamily="18" charset="0"/>
                <a:ea typeface="Batang" pitchFamily="18" charset="-127"/>
              </a:defRPr>
            </a:lvl3pPr>
            <a:lvl4pPr>
              <a:defRPr sz="1600">
                <a:latin typeface="Bookman Old Style" pitchFamily="18" charset="0"/>
                <a:ea typeface="Batang" pitchFamily="18" charset="-127"/>
              </a:defRPr>
            </a:lvl4pPr>
            <a:lvl5pPr>
              <a:defRPr sz="1600">
                <a:latin typeface="Bookman Old Style" pitchFamily="18" charset="0"/>
                <a:ea typeface="Batang" pitchFamily="18"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r>
              <a:rPr lang="en-US" dirty="0">
                <a:solidFill>
                  <a:srgbClr val="000000"/>
                </a:solidFill>
              </a:rPr>
              <a:t>TESOL 2013</a:t>
            </a:r>
          </a:p>
        </p:txBody>
      </p:sp>
      <p:sp>
        <p:nvSpPr>
          <p:cNvPr id="6"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a:solidFill>
                  <a:srgbClr val="326295">
                    <a:lumMod val="75000"/>
                  </a:srgbClr>
                </a:solidFill>
              </a:rPr>
              <a:pPr/>
              <a:t>‹#›</a:t>
            </a:fld>
            <a:endParaRPr dirty="0">
              <a:solidFill>
                <a:srgbClr val="326295">
                  <a:lumMod val="75000"/>
                </a:srgbClr>
              </a:solidFill>
            </a:endParaRPr>
          </a:p>
        </p:txBody>
      </p:sp>
    </p:spTree>
    <p:extLst>
      <p:ext uri="{BB962C8B-B14F-4D97-AF65-F5344CB8AC3E}">
        <p14:creationId xmlns:p14="http://schemas.microsoft.com/office/powerpoint/2010/main" val="29989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14841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279686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325438"/>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95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325438"/>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77380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1.xml"/><Relationship Id="rId1" Type="http://schemas.openxmlformats.org/officeDocument/2006/relationships/slideLayout" Target="../slideLayouts/slideLayout4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6.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7.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1.xml"/><Relationship Id="rId7"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pic>
        <p:nvPicPr>
          <p:cNvPr id="8" name="Picture 7">
            <a:extLst>
              <a:ext uri="{FF2B5EF4-FFF2-40B4-BE49-F238E27FC236}">
                <a16:creationId xmlns:a16="http://schemas.microsoft.com/office/drawing/2014/main" id="{085FE503-3600-4C1E-9E33-99AFFC1D6B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33888" y="6270858"/>
            <a:ext cx="2180811" cy="587142"/>
          </a:xfrm>
          <a:prstGeom prst="rect">
            <a:avLst/>
          </a:prstGeom>
        </p:spPr>
      </p:pic>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43" r:id="rId2"/>
    <p:sldLayoutId id="2147484345"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pic>
        <p:nvPicPr>
          <p:cNvPr id="8" name="Picture 7">
            <a:extLst>
              <a:ext uri="{FF2B5EF4-FFF2-40B4-BE49-F238E27FC236}">
                <a16:creationId xmlns:a16="http://schemas.microsoft.com/office/drawing/2014/main" id="{085FE503-3600-4C1E-9E33-99AFFC1D6B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21009" y="6257979"/>
            <a:ext cx="2180811" cy="587142"/>
          </a:xfrm>
          <a:prstGeom prst="rect">
            <a:avLst/>
          </a:prstGeom>
        </p:spPr>
      </p:pic>
    </p:spTree>
    <p:extLst>
      <p:ext uri="{BB962C8B-B14F-4D97-AF65-F5344CB8AC3E}">
        <p14:creationId xmlns:p14="http://schemas.microsoft.com/office/powerpoint/2010/main" val="1315879932"/>
      </p:ext>
    </p:extLst>
  </p:cSld>
  <p:clrMap bg1="lt1" tx1="dk1" bg2="lt2" tx2="dk2" accent1="accent1" accent2="accent2" accent3="accent3" accent4="accent4" accent5="accent5" accent6="accent6" hlink="hlink" folHlink="folHlink"/>
  <p:sldLayoutIdLst>
    <p:sldLayoutId id="2147485117" r:id="rId1"/>
    <p:sldLayoutId id="2147485118" r:id="rId2"/>
    <p:sldLayoutId id="2147485120"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pic>
        <p:nvPicPr>
          <p:cNvPr id="6" name="Picture 5">
            <a:extLst>
              <a:ext uri="{FF2B5EF4-FFF2-40B4-BE49-F238E27FC236}">
                <a16:creationId xmlns:a16="http://schemas.microsoft.com/office/drawing/2014/main" id="{7B67106D-8B7B-4D45-B56B-C9E59871DC9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95665" y="5816717"/>
            <a:ext cx="2180811" cy="587142"/>
          </a:xfrm>
          <a:prstGeom prst="rect">
            <a:avLst/>
          </a:prstGeom>
        </p:spPr>
      </p:pic>
    </p:spTree>
    <p:extLst>
      <p:ext uri="{BB962C8B-B14F-4D97-AF65-F5344CB8AC3E}">
        <p14:creationId xmlns:p14="http://schemas.microsoft.com/office/powerpoint/2010/main" val="1500458180"/>
      </p:ext>
    </p:extLst>
  </p:cSld>
  <p:clrMap bg1="lt1" tx1="dk1" bg2="lt2" tx2="dk2" accent1="accent1" accent2="accent2" accent3="accent3" accent4="accent4" accent5="accent5" accent6="accent6" hlink="hlink" folHlink="folHlink"/>
  <p:sldLayoutIdLst>
    <p:sldLayoutId id="2147485123"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521009" y="6270858"/>
            <a:ext cx="2180811" cy="587142"/>
          </a:xfrm>
          <a:prstGeom prst="rect">
            <a:avLst/>
          </a:prstGeom>
        </p:spPr>
      </p:pic>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4365267"/>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325438"/>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21009" y="6257979"/>
            <a:ext cx="2180811" cy="587142"/>
          </a:xfrm>
          <a:prstGeom prst="rect">
            <a:avLst/>
          </a:prstGeom>
        </p:spPr>
      </p:pic>
    </p:spTree>
    <p:extLst>
      <p:ext uri="{BB962C8B-B14F-4D97-AF65-F5344CB8AC3E}">
        <p14:creationId xmlns:p14="http://schemas.microsoft.com/office/powerpoint/2010/main" val="504008532"/>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63"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a:p>
            <a:pPr lvl="3"/>
            <a:r>
              <a:rPr lang="en-US" dirty="0"/>
              <a:t>Month 20XX</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solidFill>
                <a:srgbClr val="000000">
                  <a:tint val="75000"/>
                </a:srgbClr>
              </a:solidFill>
            </a:endParaRPr>
          </a:p>
        </p:txBody>
      </p:sp>
      <p:pic>
        <p:nvPicPr>
          <p:cNvPr id="6" name="Picture 5">
            <a:extLst>
              <a:ext uri="{FF2B5EF4-FFF2-40B4-BE49-F238E27FC236}">
                <a16:creationId xmlns:a16="http://schemas.microsoft.com/office/drawing/2014/main" id="{085FE503-3600-4C1E-9E33-99AFFC1D6B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63189" y="5832976"/>
            <a:ext cx="2180811" cy="587142"/>
          </a:xfrm>
          <a:prstGeom prst="rect">
            <a:avLst/>
          </a:prstGeom>
        </p:spPr>
      </p:pic>
    </p:spTree>
    <p:extLst>
      <p:ext uri="{BB962C8B-B14F-4D97-AF65-F5344CB8AC3E}">
        <p14:creationId xmlns:p14="http://schemas.microsoft.com/office/powerpoint/2010/main" val="1497986811"/>
      </p:ext>
    </p:extLst>
  </p:cSld>
  <p:clrMap bg1="lt1" tx1="dk1" bg2="lt2" tx2="dk2" accent1="accent1" accent2="accent2" accent3="accent3" accent4="accent4" accent5="accent5" accent6="accent6" hlink="hlink" folHlink="folHlink"/>
  <p:sldLayoutIdLst>
    <p:sldLayoutId id="2147484742" r:id="rId1"/>
    <p:sldLayoutId id="2147485109" r:id="rId2"/>
    <p:sldLayoutId id="2147485110" r:id="rId3"/>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pic>
        <p:nvPicPr>
          <p:cNvPr id="8" name="Picture 7">
            <a:extLst>
              <a:ext uri="{FF2B5EF4-FFF2-40B4-BE49-F238E27FC236}">
                <a16:creationId xmlns:a16="http://schemas.microsoft.com/office/drawing/2014/main" id="{085FE503-3600-4C1E-9E33-99AFFC1D6B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1009" y="6257979"/>
            <a:ext cx="2180811" cy="587142"/>
          </a:xfrm>
          <a:prstGeom prst="rect">
            <a:avLst/>
          </a:prstGeom>
        </p:spPr>
      </p:pic>
    </p:spTree>
    <p:extLst>
      <p:ext uri="{BB962C8B-B14F-4D97-AF65-F5344CB8AC3E}">
        <p14:creationId xmlns:p14="http://schemas.microsoft.com/office/powerpoint/2010/main" val="729576423"/>
      </p:ext>
    </p:extLst>
  </p:cSld>
  <p:clrMap bg1="lt1" tx1="dk1" bg2="lt2" tx2="dk2" accent1="accent1" accent2="accent2" accent3="accent3" accent4="accent4" accent5="accent5" accent6="accent6" hlink="hlink" folHlink="folHlink"/>
  <p:sldLayoutIdLst>
    <p:sldLayoutId id="2147484771"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21009" y="6257979"/>
            <a:ext cx="2180811" cy="587142"/>
          </a:xfrm>
          <a:prstGeom prst="rect">
            <a:avLst/>
          </a:prstGeom>
        </p:spPr>
      </p:pic>
    </p:spTree>
    <p:extLst>
      <p:ext uri="{BB962C8B-B14F-4D97-AF65-F5344CB8AC3E}">
        <p14:creationId xmlns:p14="http://schemas.microsoft.com/office/powerpoint/2010/main" val="2627368087"/>
      </p:ext>
    </p:extLst>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8" r:id="rId4"/>
    <p:sldLayoutId id="2147484839" r:id="rId5"/>
    <p:sldLayoutId id="2147484840"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521009" y="6362164"/>
            <a:ext cx="2180811" cy="495836"/>
          </a:xfrm>
          <a:prstGeom prst="rect">
            <a:avLst/>
          </a:prstGeom>
        </p:spPr>
      </p:pic>
    </p:spTree>
    <p:extLst>
      <p:ext uri="{BB962C8B-B14F-4D97-AF65-F5344CB8AC3E}">
        <p14:creationId xmlns:p14="http://schemas.microsoft.com/office/powerpoint/2010/main" val="3007421658"/>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085FE503-3600-4C1E-9E33-99AFFC1D6B3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21009" y="6362164"/>
            <a:ext cx="2180811" cy="495836"/>
          </a:xfrm>
          <a:prstGeom prst="rect">
            <a:avLst/>
          </a:prstGeom>
        </p:spPr>
      </p:pic>
    </p:spTree>
    <p:extLst>
      <p:ext uri="{BB962C8B-B14F-4D97-AF65-F5344CB8AC3E}">
        <p14:creationId xmlns:p14="http://schemas.microsoft.com/office/powerpoint/2010/main" val="1851696346"/>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5121"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pic>
        <p:nvPicPr>
          <p:cNvPr id="8" name="Picture 7">
            <a:extLst>
              <a:ext uri="{FF2B5EF4-FFF2-40B4-BE49-F238E27FC236}">
                <a16:creationId xmlns:a16="http://schemas.microsoft.com/office/drawing/2014/main" id="{085FE503-3600-4C1E-9E33-99AFFC1D6B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21009" y="6257979"/>
            <a:ext cx="2180811" cy="587142"/>
          </a:xfrm>
          <a:prstGeom prst="rect">
            <a:avLst/>
          </a:prstGeom>
        </p:spPr>
      </p:pic>
    </p:spTree>
    <p:extLst>
      <p:ext uri="{BB962C8B-B14F-4D97-AF65-F5344CB8AC3E}">
        <p14:creationId xmlns:p14="http://schemas.microsoft.com/office/powerpoint/2010/main" val="2566335605"/>
      </p:ext>
    </p:extLst>
  </p:cSld>
  <p:clrMap bg1="lt1" tx1="dk1" bg2="lt2" tx2="dk2" accent1="accent1" accent2="accent2" accent3="accent3" accent4="accent4" accent5="accent5" accent6="accent6" hlink="hlink" folHlink="folHlink"/>
  <p:sldLayoutIdLst>
    <p:sldLayoutId id="2147485112" r:id="rId1"/>
    <p:sldLayoutId id="2147485113" r:id="rId2"/>
    <p:sldLayoutId id="2147485115"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clevercloudedu.com/4kwcce/img/4KW_Source_List.pdf" TargetMode="External"/><Relationship Id="rId2" Type="http://schemas.openxmlformats.org/officeDocument/2006/relationships/hyperlink" Target="https://corpus.byu.edu/coca/"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nottingham.ac.uk/~alzsh3/acvocab/awlhighlighter.ht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wordsift.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www.wordsift.co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www.wordsift.co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www.wordsift.co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www.wordsift.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hyperlink" Target="http://www.wordsift.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www.wordsift.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wordsift.com/"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engageny.org/resource/scaffolding-instruction-english-language-learners-resource-guides-english-language-arts-and"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hyperlink" Target="http://www.nysed.gov/program-offices/office-bilingual-education-and-world-languages-obewl" TargetMode="External"/><Relationship Id="rId2" Type="http://schemas.openxmlformats.org/officeDocument/2006/relationships/hyperlink" Target="OBEWL" TargetMode="External"/><Relationship Id="rId1" Type="http://schemas.openxmlformats.org/officeDocument/2006/relationships/slideLayout" Target="../slideLayouts/slideLayout41.xml"/><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1224840"/>
            <a:ext cx="8228413" cy="3077766"/>
          </a:xfrm>
        </p:spPr>
        <p:txBody>
          <a:bodyPr/>
          <a:lstStyle/>
          <a:p>
            <a:r>
              <a:rPr lang="en-US" dirty="0"/>
              <a:t>Vocabulary Development for English Language Learners/Multilingual Language Learners</a:t>
            </a:r>
          </a:p>
        </p:txBody>
      </p:sp>
    </p:spTree>
    <p:extLst>
      <p:ext uri="{BB962C8B-B14F-4D97-AF65-F5344CB8AC3E}">
        <p14:creationId xmlns:p14="http://schemas.microsoft.com/office/powerpoint/2010/main" val="318233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74461792"/>
              </p:ext>
            </p:extLst>
          </p:nvPr>
        </p:nvGraphicFramePr>
        <p:xfrm>
          <a:off x="248108" y="2054950"/>
          <a:ext cx="8802609" cy="3581400"/>
        </p:xfrm>
        <a:graphic>
          <a:graphicData uri="http://schemas.openxmlformats.org/drawingml/2006/table">
            <a:tbl>
              <a:tblPr firstRow="1" bandRow="1">
                <a:tableStyleId>{5C22544A-7EE6-4342-B048-85BDC9FD1C3A}</a:tableStyleId>
              </a:tblPr>
              <a:tblGrid>
                <a:gridCol w="3971118">
                  <a:extLst>
                    <a:ext uri="{9D8B030D-6E8A-4147-A177-3AD203B41FA5}">
                      <a16:colId xmlns:a16="http://schemas.microsoft.com/office/drawing/2014/main" val="20000"/>
                    </a:ext>
                  </a:extLst>
                </a:gridCol>
                <a:gridCol w="4831491">
                  <a:extLst>
                    <a:ext uri="{9D8B030D-6E8A-4147-A177-3AD203B41FA5}">
                      <a16:colId xmlns:a16="http://schemas.microsoft.com/office/drawing/2014/main" val="20001"/>
                    </a:ext>
                  </a:extLst>
                </a:gridCol>
              </a:tblGrid>
              <a:tr h="370840">
                <a:tc>
                  <a:txBody>
                    <a:bodyPr/>
                    <a:lstStyle/>
                    <a:p>
                      <a:r>
                        <a:rPr lang="en-US" dirty="0"/>
                        <a:t>Lesson Component</a:t>
                      </a:r>
                    </a:p>
                  </a:txBody>
                  <a:tcPr/>
                </a:tc>
                <a:tc>
                  <a:txBody>
                    <a:bodyPr/>
                    <a:lstStyle/>
                    <a:p>
                      <a:r>
                        <a:rPr lang="en-US" dirty="0"/>
                        <a:t>Vocabulary Acquisition</a:t>
                      </a:r>
                    </a:p>
                  </a:txBody>
                  <a:tcPr/>
                </a:tc>
                <a:extLst>
                  <a:ext uri="{0D108BD9-81ED-4DB2-BD59-A6C34878D82A}">
                    <a16:rowId xmlns:a16="http://schemas.microsoft.com/office/drawing/2014/main" val="10000"/>
                  </a:ext>
                </a:extLst>
              </a:tr>
              <a:tr h="370840">
                <a:tc>
                  <a:txBody>
                    <a:bodyPr/>
                    <a:lstStyle/>
                    <a:p>
                      <a:r>
                        <a:rPr lang="en-US" dirty="0"/>
                        <a:t>Enhance background knowledge</a:t>
                      </a:r>
                    </a:p>
                  </a:txBody>
                  <a:tcPr/>
                </a:tc>
                <a:tc>
                  <a:txBody>
                    <a:bodyPr/>
                    <a:lstStyle/>
                    <a:p>
                      <a:r>
                        <a:rPr lang="en-US" sz="1800" dirty="0"/>
                        <a:t>Teach vocabulary related to background.</a:t>
                      </a:r>
                    </a:p>
                  </a:txBody>
                  <a:tcPr/>
                </a:tc>
                <a:extLst>
                  <a:ext uri="{0D108BD9-81ED-4DB2-BD59-A6C34878D82A}">
                    <a16:rowId xmlns:a16="http://schemas.microsoft.com/office/drawing/2014/main" val="10001"/>
                  </a:ext>
                </a:extLst>
              </a:tr>
              <a:tr h="370840">
                <a:tc>
                  <a:txBody>
                    <a:bodyPr/>
                    <a:lstStyle/>
                    <a:p>
                      <a:r>
                        <a:rPr lang="en-US" dirty="0"/>
                        <a:t>Pre-teach</a:t>
                      </a:r>
                      <a:r>
                        <a:rPr lang="en-US" baseline="0" dirty="0"/>
                        <a:t> vocabulary</a:t>
                      </a:r>
                      <a:endParaRPr lang="en-US" dirty="0"/>
                    </a:p>
                  </a:txBody>
                  <a:tcPr/>
                </a:tc>
                <a:tc>
                  <a:txBody>
                    <a:bodyPr/>
                    <a:lstStyle/>
                    <a:p>
                      <a:r>
                        <a:rPr lang="en-US" sz="1800" dirty="0"/>
                        <a:t>Pre-teach words and phrases that are central to understanding</a:t>
                      </a:r>
                      <a:r>
                        <a:rPr lang="en-US" sz="1800" baseline="0" dirty="0"/>
                        <a:t> the text.</a:t>
                      </a:r>
                      <a:endParaRPr lang="en-US" sz="1800" dirty="0"/>
                    </a:p>
                  </a:txBody>
                  <a:tcPr/>
                </a:tc>
                <a:extLst>
                  <a:ext uri="{0D108BD9-81ED-4DB2-BD59-A6C34878D82A}">
                    <a16:rowId xmlns:a16="http://schemas.microsoft.com/office/drawing/2014/main" val="10002"/>
                  </a:ext>
                </a:extLst>
              </a:tr>
              <a:tr h="370840">
                <a:tc>
                  <a:txBody>
                    <a:bodyPr/>
                    <a:lstStyle/>
                    <a:p>
                      <a:r>
                        <a:rPr lang="en-US" dirty="0">
                          <a:solidFill>
                            <a:schemeClr val="tx1"/>
                          </a:solidFill>
                        </a:rPr>
                        <a:t>Engage in close reading</a:t>
                      </a:r>
                    </a:p>
                  </a:txBody>
                  <a:tcPr/>
                </a:tc>
                <a:tc>
                  <a:txBody>
                    <a:bodyPr/>
                    <a:lstStyle/>
                    <a:p>
                      <a:pPr lvl="0" fontAlgn="auto">
                        <a:spcBef>
                          <a:spcPts val="0"/>
                        </a:spcBef>
                        <a:spcAft>
                          <a:spcPts val="0"/>
                        </a:spcAft>
                      </a:pPr>
                      <a:r>
                        <a:rPr lang="en-US" sz="1800" kern="1200" dirty="0">
                          <a:solidFill>
                            <a:schemeClr val="dk1"/>
                          </a:solidFill>
                          <a:latin typeface="+mn-lt"/>
                          <a:ea typeface="+mn-ea"/>
                          <a:cs typeface="+mn-cs"/>
                        </a:rPr>
                        <a:t>Use ESOL techniques. Students apply word learning strategies. Students use glossaries to look up new words.</a:t>
                      </a:r>
                    </a:p>
                  </a:txBody>
                  <a:tcPr/>
                </a:tc>
                <a:extLst>
                  <a:ext uri="{0D108BD9-81ED-4DB2-BD59-A6C34878D82A}">
                    <a16:rowId xmlns:a16="http://schemas.microsoft.com/office/drawing/2014/main" val="10003"/>
                  </a:ext>
                </a:extLst>
              </a:tr>
              <a:tr h="370840">
                <a:tc>
                  <a:txBody>
                    <a:bodyPr/>
                    <a:lstStyle/>
                    <a:p>
                      <a:r>
                        <a:rPr lang="en-US" dirty="0"/>
                        <a:t>Guided practice</a:t>
                      </a:r>
                    </a:p>
                  </a:txBody>
                  <a:tcPr/>
                </a:tc>
                <a:tc>
                  <a:txBody>
                    <a:bodyPr/>
                    <a:lstStyle/>
                    <a:p>
                      <a:r>
                        <a:rPr lang="en-US" sz="1800" dirty="0"/>
                        <a:t>Students identify words they still don’t know.</a:t>
                      </a:r>
                    </a:p>
                  </a:txBody>
                  <a:tcPr/>
                </a:tc>
                <a:extLst>
                  <a:ext uri="{0D108BD9-81ED-4DB2-BD59-A6C34878D82A}">
                    <a16:rowId xmlns:a16="http://schemas.microsoft.com/office/drawing/2014/main" val="10004"/>
                  </a:ext>
                </a:extLst>
              </a:tr>
              <a:tr h="370840">
                <a:tc>
                  <a:txBody>
                    <a:bodyPr/>
                    <a:lstStyle/>
                    <a:p>
                      <a:r>
                        <a:rPr lang="en-US" dirty="0"/>
                        <a:t>Develop language</a:t>
                      </a:r>
                    </a:p>
                  </a:txBody>
                  <a:tcPr/>
                </a:tc>
                <a:tc>
                  <a:txBody>
                    <a:bodyPr/>
                    <a:lstStyle/>
                    <a:p>
                      <a:r>
                        <a:rPr lang="en-US" sz="1800" dirty="0"/>
                        <a:t>Teach vocabulary strategies related to language standards and word learning strategies.</a:t>
                      </a: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a:xfrm>
            <a:off x="363415" y="962330"/>
            <a:ext cx="8112329" cy="865978"/>
          </a:xfrm>
        </p:spPr>
        <p:txBody>
          <a:bodyPr>
            <a:noAutofit/>
          </a:bodyPr>
          <a:lstStyle/>
          <a:p>
            <a:r>
              <a:rPr lang="en-US" sz="4400" b="1" dirty="0"/>
              <a:t>Vocabulary Acquisition Throughout the Lesson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chemeClr val="tx2">
                    <a:lumMod val="75000"/>
                  </a:schemeClr>
                </a:solidFill>
              </a:rPr>
              <a:pPr algn="r"/>
              <a:t>10</a:t>
            </a:fld>
            <a:endParaRPr lang="en-US" dirty="0">
              <a:solidFill>
                <a:schemeClr val="tx2">
                  <a:lumMod val="75000"/>
                </a:schemeClr>
              </a:solidFill>
            </a:endParaRPr>
          </a:p>
        </p:txBody>
      </p:sp>
      <p:sp>
        <p:nvSpPr>
          <p:cNvPr id="6" name="Rectangle 5"/>
          <p:cNvSpPr/>
          <p:nvPr/>
        </p:nvSpPr>
        <p:spPr>
          <a:xfrm>
            <a:off x="194715" y="2793021"/>
            <a:ext cx="8859640" cy="1563826"/>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Tree>
    <p:extLst>
      <p:ext uri="{BB962C8B-B14F-4D97-AF65-F5344CB8AC3E}">
        <p14:creationId xmlns:p14="http://schemas.microsoft.com/office/powerpoint/2010/main" val="404587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Exemplar Lesson</a:t>
            </a:r>
          </a:p>
        </p:txBody>
      </p:sp>
      <p:sp>
        <p:nvSpPr>
          <p:cNvPr id="3" name="Text Placeholder 2"/>
          <p:cNvSpPr>
            <a:spLocks noGrp="1"/>
          </p:cNvSpPr>
          <p:nvPr>
            <p:ph idx="1"/>
          </p:nvPr>
        </p:nvSpPr>
        <p:spPr/>
        <p:txBody>
          <a:bodyPr/>
          <a:lstStyle/>
          <a:p>
            <a:r>
              <a:rPr lang="en-US" i="1" dirty="0"/>
              <a:t>The Value of Sports in People’s Lives</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11</a:t>
            </a:fld>
            <a:endParaRPr lang="en-US" dirty="0">
              <a:solidFill>
                <a:srgbClr val="326295">
                  <a:lumMod val="75000"/>
                </a:srgbClr>
              </a:solidFill>
            </a:endParaRPr>
          </a:p>
        </p:txBody>
      </p:sp>
    </p:spTree>
    <p:extLst>
      <p:ext uri="{BB962C8B-B14F-4D97-AF65-F5344CB8AC3E}">
        <p14:creationId xmlns:p14="http://schemas.microsoft.com/office/powerpoint/2010/main" val="3333840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682679"/>
            <a:ext cx="9157924" cy="1175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294967295"/>
          </p:nvPr>
        </p:nvSpPr>
        <p:spPr>
          <a:xfrm>
            <a:off x="8986838" y="6507163"/>
            <a:ext cx="157162" cy="153987"/>
          </a:xfrm>
        </p:spPr>
        <p:txBody>
          <a:bodyPr/>
          <a:lstStyle/>
          <a:p>
            <a:pPr algn="r"/>
            <a:fld id="{F3477EC8-074D-41C4-94AE-E9EA7CEEA348}" type="slidenum">
              <a:rPr>
                <a:solidFill>
                  <a:srgbClr val="FFFFFF">
                    <a:lumMod val="75000"/>
                  </a:srgbClr>
                </a:solidFill>
              </a:rPr>
              <a:pPr algn="r"/>
              <a:t>12</a:t>
            </a:fld>
            <a:endParaRPr dirty="0">
              <a:solidFill>
                <a:srgbClr val="FFFFFF">
                  <a:lumMod val="75000"/>
                </a:srgbClr>
              </a:solidFill>
            </a:endParaRPr>
          </a:p>
        </p:txBody>
      </p:sp>
      <p:sp>
        <p:nvSpPr>
          <p:cNvPr id="10" name="Rectangle 9"/>
          <p:cNvSpPr/>
          <p:nvPr/>
        </p:nvSpPr>
        <p:spPr>
          <a:xfrm>
            <a:off x="35858" y="1044938"/>
            <a:ext cx="9103016" cy="5632311"/>
          </a:xfrm>
          <a:prstGeom prst="rect">
            <a:avLst/>
          </a:prstGeom>
        </p:spPr>
        <p:txBody>
          <a:bodyPr wrap="square">
            <a:spAutoFit/>
          </a:bodyPr>
          <a:lstStyle/>
          <a:p>
            <a:endParaRPr lang="en-US" sz="1800" dirty="0"/>
          </a:p>
          <a:p>
            <a:r>
              <a:rPr lang="en-US" sz="1800" dirty="0"/>
              <a:t>Whether you run a race, bounce a basketball, or hurl a baseball home, you do it because it’s fun. Some scientists claim play is a natural instinct—just like sleep. That might explain why sports are likely to be as old as humanity. </a:t>
            </a:r>
          </a:p>
          <a:p>
            <a:endParaRPr lang="en-US" sz="1800" dirty="0"/>
          </a:p>
          <a:p>
            <a:r>
              <a:rPr lang="en-US" sz="1800" dirty="0"/>
              <a:t>Some claim sports began as a form of survival. Prehistoric man ran, jumped, and climbed for his life. Hunters separated themselves by skill, and competition flourished. Wall paintings dating from 1850 BC that depict wrestling, dancing, and acrobatics were discovered in an Egyptian tomb at </a:t>
            </a:r>
            <a:r>
              <a:rPr lang="en-US" sz="1800" dirty="0" err="1"/>
              <a:t>Bani</a:t>
            </a:r>
            <a:r>
              <a:rPr lang="en-US" sz="1800" dirty="0"/>
              <a:t> Hasan. The ancient Greeks revolutionized sports by holding the world’s first Olympic games at Olympia in 776 BC. But it wasn’t until the early nineteenth century that sports as we know them came into play. (Pardon the pun!) Modern sports such as cricket, golf, and horse racing began in England and spread to the United States, Western Europe, and the rest of the world. These sports were the models for the games we play today, including baseball and football.</a:t>
            </a:r>
          </a:p>
          <a:p>
            <a:endParaRPr lang="en-US" sz="1800" dirty="0"/>
          </a:p>
          <a:p>
            <a:r>
              <a:rPr lang="en-US" sz="1800" dirty="0"/>
              <a:t>All organized sports, from swimming to ice hockey, are considered serious play. There are rules to obey, skills and positions to learn, and strategies to carry out. But Peter Smith, a psychology professor at Goldsmiths, University of London, and author of Understanding Children’s Worlds: Children and Play (Wiley, 2009), says, “Sport-like play is usually enjoyable, and done for its own sake.”</a:t>
            </a:r>
          </a:p>
        </p:txBody>
      </p:sp>
      <p:sp>
        <p:nvSpPr>
          <p:cNvPr id="12" name="TextBox 11"/>
          <p:cNvSpPr txBox="1"/>
          <p:nvPr/>
        </p:nvSpPr>
        <p:spPr>
          <a:xfrm>
            <a:off x="2168643" y="233084"/>
            <a:ext cx="4771691" cy="769441"/>
          </a:xfrm>
          <a:prstGeom prst="rect">
            <a:avLst/>
          </a:prstGeom>
          <a:noFill/>
        </p:spPr>
        <p:txBody>
          <a:bodyPr wrap="none" rtlCol="0">
            <a:spAutoFit/>
          </a:bodyPr>
          <a:lstStyle/>
          <a:p>
            <a:r>
              <a:rPr lang="en-US" sz="4400" b="1" dirty="0">
                <a:solidFill>
                  <a:schemeClr val="bg1">
                    <a:lumMod val="65000"/>
                  </a:schemeClr>
                </a:solidFill>
                <a:latin typeface="+mj-lt"/>
                <a:ea typeface="ＭＳ Ｐゴシック" charset="0"/>
                <a:cs typeface="Arial Narrow" pitchFamily="34" charset="0"/>
              </a:rPr>
              <a:t>It’s Not Just a Game!</a:t>
            </a:r>
          </a:p>
        </p:txBody>
      </p:sp>
      <p:grpSp>
        <p:nvGrpSpPr>
          <p:cNvPr id="16" name="Group 15"/>
          <p:cNvGrpSpPr/>
          <p:nvPr/>
        </p:nvGrpSpPr>
        <p:grpSpPr>
          <a:xfrm>
            <a:off x="35858" y="1028609"/>
            <a:ext cx="9122066" cy="4064082"/>
            <a:chOff x="35858" y="655912"/>
            <a:chExt cx="9122066" cy="3858938"/>
          </a:xfrm>
        </p:grpSpPr>
        <p:sp>
          <p:nvSpPr>
            <p:cNvPr id="13" name="Rectangle 12"/>
            <p:cNvSpPr/>
            <p:nvPr/>
          </p:nvSpPr>
          <p:spPr>
            <a:xfrm>
              <a:off x="35858" y="655912"/>
              <a:ext cx="9103016" cy="3858938"/>
            </a:xfrm>
            <a:prstGeom prst="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TextBox 14"/>
            <p:cNvSpPr txBox="1"/>
            <p:nvPr/>
          </p:nvSpPr>
          <p:spPr>
            <a:xfrm>
              <a:off x="8058150" y="4091285"/>
              <a:ext cx="1099774"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i="1" dirty="0"/>
                <a:t>MODEL</a:t>
              </a:r>
            </a:p>
          </p:txBody>
        </p:sp>
      </p:grpSp>
      <p:grpSp>
        <p:nvGrpSpPr>
          <p:cNvPr id="21" name="Group 20"/>
          <p:cNvGrpSpPr/>
          <p:nvPr/>
        </p:nvGrpSpPr>
        <p:grpSpPr>
          <a:xfrm>
            <a:off x="35858" y="5152849"/>
            <a:ext cx="9122066" cy="1669373"/>
            <a:chOff x="35858" y="4491394"/>
            <a:chExt cx="9122066" cy="1591395"/>
          </a:xfrm>
        </p:grpSpPr>
        <p:sp>
          <p:nvSpPr>
            <p:cNvPr id="18" name="Rectangle 17"/>
            <p:cNvSpPr/>
            <p:nvPr/>
          </p:nvSpPr>
          <p:spPr>
            <a:xfrm>
              <a:off x="35858" y="4491394"/>
              <a:ext cx="9103016" cy="1591395"/>
            </a:xfrm>
            <a:prstGeom prst="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TextBox 18"/>
            <p:cNvSpPr txBox="1"/>
            <p:nvPr/>
          </p:nvSpPr>
          <p:spPr>
            <a:xfrm>
              <a:off x="7620000" y="5682679"/>
              <a:ext cx="1537924"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i="1" dirty="0"/>
                <a:t>PRACTICE</a:t>
              </a:r>
            </a:p>
          </p:txBody>
        </p:sp>
      </p:grpSp>
      <p:grpSp>
        <p:nvGrpSpPr>
          <p:cNvPr id="14" name="Group 13">
            <a:extLst>
              <a:ext uri="{FF2B5EF4-FFF2-40B4-BE49-F238E27FC236}">
                <a16:creationId xmlns:a16="http://schemas.microsoft.com/office/drawing/2014/main" id="{A9836C48-6DDB-441F-AA34-A840546F29AC}"/>
              </a:ext>
            </a:extLst>
          </p:cNvPr>
          <p:cNvGrpSpPr/>
          <p:nvPr/>
        </p:nvGrpSpPr>
        <p:grpSpPr>
          <a:xfrm>
            <a:off x="439616" y="292686"/>
            <a:ext cx="1523400" cy="716156"/>
            <a:chOff x="7379791" y="401864"/>
            <a:chExt cx="1631890" cy="696359"/>
          </a:xfrm>
        </p:grpSpPr>
        <p:sp>
          <p:nvSpPr>
            <p:cNvPr id="17" name="Oval 16">
              <a:extLst>
                <a:ext uri="{FF2B5EF4-FFF2-40B4-BE49-F238E27FC236}">
                  <a16:creationId xmlns:a16="http://schemas.microsoft.com/office/drawing/2014/main" id="{15AF818B-2EA6-49CB-AE50-6EC34628FAB4}"/>
                </a:ext>
              </a:extLst>
            </p:cNvPr>
            <p:cNvSpPr/>
            <p:nvPr/>
          </p:nvSpPr>
          <p:spPr>
            <a:xfrm>
              <a:off x="7379791" y="401864"/>
              <a:ext cx="1359763" cy="696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CC6566C-720D-4BDA-A999-06F23B65B2B4}"/>
                </a:ext>
              </a:extLst>
            </p:cNvPr>
            <p:cNvSpPr txBox="1"/>
            <p:nvPr/>
          </p:nvSpPr>
          <p:spPr>
            <a:xfrm>
              <a:off x="7552158" y="545415"/>
              <a:ext cx="1459523" cy="461665"/>
            </a:xfrm>
            <a:prstGeom prst="rect">
              <a:avLst/>
            </a:prstGeom>
            <a:noFill/>
          </p:spPr>
          <p:txBody>
            <a:bodyPr wrap="square" rtlCol="0">
              <a:spAutoFit/>
            </a:bodyPr>
            <a:lstStyle/>
            <a:p>
              <a:r>
                <a:rPr lang="en-US" b="1" dirty="0">
                  <a:solidFill>
                    <a:schemeClr val="bg1"/>
                  </a:solidFill>
                </a:rPr>
                <a:t>TEXT</a:t>
              </a:r>
            </a:p>
          </p:txBody>
        </p:sp>
      </p:grpSp>
    </p:spTree>
    <p:extLst>
      <p:ext uri="{BB962C8B-B14F-4D97-AF65-F5344CB8AC3E}">
        <p14:creationId xmlns:p14="http://schemas.microsoft.com/office/powerpoint/2010/main" val="102495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Selection</a:t>
            </a:r>
          </a:p>
        </p:txBody>
      </p:sp>
      <p:sp>
        <p:nvSpPr>
          <p:cNvPr id="3" name="Text Placeholder 2"/>
          <p:cNvSpPr>
            <a:spLocks noGrp="1"/>
          </p:cNvSpPr>
          <p:nvPr>
            <p:ph idx="1"/>
          </p:nvPr>
        </p:nvSpPr>
        <p:spPr/>
        <p:txBody>
          <a:bodyPr/>
          <a:lstStyle/>
          <a:p>
            <a:r>
              <a:rPr lang="en-US" i="1" dirty="0"/>
              <a:t>Which words should we teach?</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13</a:t>
            </a:fld>
            <a:endParaRPr lang="en-US" dirty="0">
              <a:solidFill>
                <a:srgbClr val="326295">
                  <a:lumMod val="75000"/>
                </a:srgbClr>
              </a:solidFill>
            </a:endParaRPr>
          </a:p>
        </p:txBody>
      </p:sp>
    </p:spTree>
    <p:extLst>
      <p:ext uri="{BB962C8B-B14F-4D97-AF65-F5344CB8AC3E}">
        <p14:creationId xmlns:p14="http://schemas.microsoft.com/office/powerpoint/2010/main" val="302433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14</a:t>
            </a:fld>
            <a:endParaRPr lang="en-US" dirty="0">
              <a:solidFill>
                <a:srgbClr val="FFFFFF">
                  <a:lumMod val="75000"/>
                </a:srgbClr>
              </a:solidFill>
            </a:endParaRPr>
          </a:p>
        </p:txBody>
      </p:sp>
      <p:sp>
        <p:nvSpPr>
          <p:cNvPr id="5" name="Content Placeholder 1"/>
          <p:cNvSpPr txBox="1">
            <a:spLocks/>
          </p:cNvSpPr>
          <p:nvPr/>
        </p:nvSpPr>
        <p:spPr bwMode="gray">
          <a:xfrm>
            <a:off x="691662" y="2020470"/>
            <a:ext cx="8220562" cy="32938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r>
              <a:rPr lang="en-US" sz="2200" dirty="0"/>
              <a:t>Frequency</a:t>
            </a:r>
          </a:p>
          <a:p>
            <a:pPr marL="457200" lvl="1" indent="-228600"/>
            <a:r>
              <a:rPr lang="en-US" sz="2000" dirty="0"/>
              <a:t>Use tools like </a:t>
            </a:r>
            <a:r>
              <a:rPr lang="en-US" dirty="0"/>
              <a:t>Corpus of Contemporary American English (COCA): </a:t>
            </a:r>
            <a:r>
              <a:rPr lang="en-US" dirty="0">
                <a:hlinkClick r:id="rId2"/>
              </a:rPr>
              <a:t>https://corpus.byu.edu/coca/</a:t>
            </a:r>
            <a:r>
              <a:rPr lang="en-US" dirty="0"/>
              <a:t> and </a:t>
            </a:r>
            <a:r>
              <a:rPr lang="en-US" dirty="0">
                <a:hlinkClick r:id="rId3"/>
              </a:rPr>
              <a:t>http://clevercloudedu.com/4kwcce/img/4KW_Source_List.pdf</a:t>
            </a:r>
            <a:endParaRPr lang="en-US" sz="2000" dirty="0"/>
          </a:p>
          <a:p>
            <a:pPr>
              <a:spcBef>
                <a:spcPts val="1800"/>
              </a:spcBef>
            </a:pPr>
            <a:r>
              <a:rPr lang="en-US" sz="2200" dirty="0"/>
              <a:t>Importance to Text</a:t>
            </a:r>
          </a:p>
          <a:p>
            <a:pPr marL="466725" lvl="1" indent="-238125"/>
            <a:r>
              <a:rPr lang="en-US" sz="2000" dirty="0"/>
              <a:t>Select words that will be critical for answering text-dependent questions.</a:t>
            </a:r>
          </a:p>
          <a:p>
            <a:pPr>
              <a:spcBef>
                <a:spcPts val="1800"/>
              </a:spcBef>
            </a:pPr>
            <a:r>
              <a:rPr lang="en-US" sz="2200" dirty="0"/>
              <a:t>Conceptual Complexity</a:t>
            </a:r>
          </a:p>
          <a:p>
            <a:pPr marL="466725" lvl="1" indent="-238125"/>
            <a:r>
              <a:rPr lang="en-US" sz="2000" dirty="0"/>
              <a:t>Select words to pre-teach that are not easily imageable, that are abstract, and/or that have a high degree of relatedness.</a:t>
            </a:r>
          </a:p>
        </p:txBody>
      </p:sp>
      <p:sp>
        <p:nvSpPr>
          <p:cNvPr id="7" name="Title 1"/>
          <p:cNvSpPr>
            <a:spLocks noGrp="1"/>
          </p:cNvSpPr>
          <p:nvPr>
            <p:ph type="title"/>
          </p:nvPr>
        </p:nvSpPr>
        <p:spPr>
          <a:xfrm>
            <a:off x="687388" y="318053"/>
            <a:ext cx="8224837" cy="1486894"/>
          </a:xfrm>
        </p:spPr>
        <p:txBody>
          <a:bodyPr>
            <a:normAutofit/>
          </a:bodyPr>
          <a:lstStyle/>
          <a:p>
            <a:r>
              <a:rPr lang="en-US" sz="4400" b="1" dirty="0"/>
              <a:t>Vocabulary Selection</a:t>
            </a:r>
          </a:p>
        </p:txBody>
      </p:sp>
    </p:spTree>
    <p:extLst>
      <p:ext uri="{BB962C8B-B14F-4D97-AF65-F5344CB8AC3E}">
        <p14:creationId xmlns:p14="http://schemas.microsoft.com/office/powerpoint/2010/main" val="350974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87526" y="2511697"/>
            <a:ext cx="8224699" cy="3377979"/>
          </a:xfrm>
        </p:spPr>
        <p:txBody>
          <a:bodyPr>
            <a:noAutofit/>
          </a:bodyPr>
          <a:lstStyle/>
          <a:p>
            <a:pPr>
              <a:spcBef>
                <a:spcPts val="1200"/>
              </a:spcBef>
            </a:pPr>
            <a:r>
              <a:rPr lang="en-US" sz="2000" dirty="0">
                <a:solidFill>
                  <a:schemeClr val="tx1"/>
                </a:solidFill>
              </a:rPr>
              <a:t>ELLs/MLLs’ </a:t>
            </a:r>
            <a:r>
              <a:rPr lang="en-US" sz="2000" dirty="0"/>
              <a:t>reading comprehension is compromised because they don’t know common English words that English proficient students are likely to have acquired.</a:t>
            </a:r>
          </a:p>
          <a:p>
            <a:pPr lvl="1">
              <a:spcBef>
                <a:spcPts val="1200"/>
              </a:spcBef>
            </a:pPr>
            <a:r>
              <a:rPr lang="en-US" dirty="0"/>
              <a:t>The 100 most frequent English words account for about 50 percent of words that readers encounter in text. </a:t>
            </a:r>
          </a:p>
          <a:p>
            <a:pPr lvl="1">
              <a:spcBef>
                <a:spcPts val="1200"/>
              </a:spcBef>
            </a:pPr>
            <a:r>
              <a:rPr lang="en-US" dirty="0"/>
              <a:t>The 1,000 most frequent English words account for about 70 percent of words that readers encounter in text.</a:t>
            </a:r>
          </a:p>
          <a:p>
            <a:pPr lvl="1">
              <a:spcBef>
                <a:spcPts val="1200"/>
              </a:spcBef>
            </a:pPr>
            <a:r>
              <a:rPr lang="en-US" dirty="0"/>
              <a:t>The 4,000 most frequent English words account for about 80 percent of words that readers encounter in text.</a:t>
            </a:r>
          </a:p>
        </p:txBody>
      </p:sp>
      <p:sp>
        <p:nvSpPr>
          <p:cNvPr id="8" name="Title 1"/>
          <p:cNvSpPr>
            <a:spLocks noGrp="1"/>
          </p:cNvSpPr>
          <p:nvPr>
            <p:ph type="title"/>
          </p:nvPr>
        </p:nvSpPr>
        <p:spPr/>
        <p:txBody>
          <a:bodyPr>
            <a:normAutofit/>
          </a:bodyPr>
          <a:lstStyle/>
          <a:p>
            <a:r>
              <a:rPr lang="en-US" sz="4400" b="1" dirty="0"/>
              <a:t>Vocabulary Selection</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15</a:t>
            </a:fld>
            <a:endParaRPr dirty="0">
              <a:solidFill>
                <a:srgbClr val="FFFFFF">
                  <a:lumMod val="75000"/>
                </a:srgbClr>
              </a:solidFill>
            </a:endParaRPr>
          </a:p>
        </p:txBody>
      </p:sp>
      <p:sp>
        <p:nvSpPr>
          <p:cNvPr id="5" name="Rectangle 4"/>
          <p:cNvSpPr/>
          <p:nvPr/>
        </p:nvSpPr>
        <p:spPr>
          <a:xfrm>
            <a:off x="680719" y="1913037"/>
            <a:ext cx="8980228" cy="461665"/>
          </a:xfrm>
          <a:prstGeom prst="rect">
            <a:avLst/>
          </a:prstGeom>
        </p:spPr>
        <p:txBody>
          <a:bodyPr wrap="square">
            <a:spAutoFit/>
          </a:bodyPr>
          <a:lstStyle/>
          <a:p>
            <a:r>
              <a:rPr lang="en-US" b="1" dirty="0">
                <a:solidFill>
                  <a:srgbClr val="326295">
                    <a:lumMod val="75000"/>
                  </a:srgbClr>
                </a:solidFill>
                <a:latin typeface="Arial"/>
              </a:rPr>
              <a:t>Frequency</a:t>
            </a:r>
            <a:endParaRPr lang="en-US" dirty="0">
              <a:solidFill>
                <a:srgbClr val="326295">
                  <a:lumMod val="75000"/>
                </a:srgbClr>
              </a:solidFill>
              <a:latin typeface="Arial"/>
            </a:endParaRPr>
          </a:p>
        </p:txBody>
      </p:sp>
      <p:sp>
        <p:nvSpPr>
          <p:cNvPr id="2" name="Rectangle 1"/>
          <p:cNvSpPr/>
          <p:nvPr/>
        </p:nvSpPr>
        <p:spPr>
          <a:xfrm>
            <a:off x="3478174" y="6025384"/>
            <a:ext cx="5549472" cy="461665"/>
          </a:xfrm>
          <a:prstGeom prst="rect">
            <a:avLst/>
          </a:prstGeom>
        </p:spPr>
        <p:txBody>
          <a:bodyPr wrap="square">
            <a:spAutoFit/>
          </a:bodyPr>
          <a:lstStyle/>
          <a:p>
            <a:pPr algn="r"/>
            <a:r>
              <a:rPr lang="en-US" sz="1200" i="1" dirty="0">
                <a:solidFill>
                  <a:schemeClr val="bg1"/>
                </a:solidFill>
              </a:rPr>
              <a:t>Source: </a:t>
            </a:r>
            <a:r>
              <a:rPr lang="en-US" sz="1200" dirty="0">
                <a:solidFill>
                  <a:schemeClr val="bg1"/>
                </a:solidFill>
              </a:rPr>
              <a:t>Graves, M. F., &amp; Sales, G. C. (2009). </a:t>
            </a:r>
            <a:r>
              <a:rPr lang="en-US" sz="1200" i="1" dirty="0">
                <a:solidFill>
                  <a:schemeClr val="bg1"/>
                </a:solidFill>
              </a:rPr>
              <a:t>The first 4,000 words</a:t>
            </a:r>
            <a:r>
              <a:rPr lang="en-US" sz="1200" dirty="0">
                <a:solidFill>
                  <a:schemeClr val="bg1"/>
                </a:solidFill>
              </a:rPr>
              <a:t>. </a:t>
            </a:r>
          </a:p>
          <a:p>
            <a:pPr algn="r"/>
            <a:r>
              <a:rPr lang="en-US" sz="1200" dirty="0">
                <a:solidFill>
                  <a:schemeClr val="bg1"/>
                </a:solidFill>
              </a:rPr>
              <a:t>Seward, Inc.: Minneapolis, MN.</a:t>
            </a:r>
          </a:p>
        </p:txBody>
      </p:sp>
    </p:spTree>
    <p:extLst>
      <p:ext uri="{BB962C8B-B14F-4D97-AF65-F5344CB8AC3E}">
        <p14:creationId xmlns:p14="http://schemas.microsoft.com/office/powerpoint/2010/main" val="25015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16</a:t>
            </a:fld>
            <a:endParaRPr dirty="0">
              <a:solidFill>
                <a:srgbClr val="FFFFFF">
                  <a:lumMod val="75000"/>
                </a:srgbClr>
              </a:solidFill>
            </a:endParaRPr>
          </a:p>
        </p:txBody>
      </p:sp>
      <p:sp>
        <p:nvSpPr>
          <p:cNvPr id="3" name="TextBox 2"/>
          <p:cNvSpPr txBox="1"/>
          <p:nvPr/>
        </p:nvSpPr>
        <p:spPr>
          <a:xfrm>
            <a:off x="2643181" y="2129168"/>
            <a:ext cx="6399221" cy="3785652"/>
          </a:xfrm>
          <a:prstGeom prst="rect">
            <a:avLst/>
          </a:prstGeom>
          <a:noFill/>
          <a:ln>
            <a:solidFill>
              <a:schemeClr val="tx1"/>
            </a:solidFill>
          </a:ln>
        </p:spPr>
        <p:txBody>
          <a:bodyPr wrap="square" rtlCol="0">
            <a:spAutoFit/>
          </a:bodyPr>
          <a:lstStyle/>
          <a:p>
            <a:r>
              <a:rPr lang="en-US" sz="2000" dirty="0"/>
              <a:t>Whether you </a:t>
            </a:r>
            <a:r>
              <a:rPr lang="en-US" sz="1800" spc="-50" dirty="0">
                <a:solidFill>
                  <a:srgbClr val="FF0000"/>
                </a:solidFill>
                <a:latin typeface="+mn-lt"/>
                <a:ea typeface="+mn-ea"/>
                <a:cs typeface="+mn-cs"/>
              </a:rPr>
              <a:t>run</a:t>
            </a:r>
            <a:r>
              <a:rPr lang="en-US" sz="2000" dirty="0"/>
              <a:t> a </a:t>
            </a:r>
            <a:r>
              <a:rPr lang="en-US" sz="2000" dirty="0">
                <a:solidFill>
                  <a:srgbClr val="FF0000"/>
                </a:solidFill>
              </a:rPr>
              <a:t>race</a:t>
            </a:r>
            <a:r>
              <a:rPr lang="en-US" sz="2000" dirty="0"/>
              <a:t>, bounce a </a:t>
            </a:r>
            <a:r>
              <a:rPr lang="en-US" sz="1800" spc="-50" dirty="0">
                <a:solidFill>
                  <a:srgbClr val="00CC66"/>
                </a:solidFill>
                <a:latin typeface="+mn-lt"/>
                <a:ea typeface="+mn-ea"/>
                <a:cs typeface="+mn-cs"/>
              </a:rPr>
              <a:t>basketball</a:t>
            </a:r>
            <a:r>
              <a:rPr lang="en-US" sz="2000" dirty="0"/>
              <a:t>, or hurl a </a:t>
            </a:r>
            <a:r>
              <a:rPr lang="en-US" sz="1800" spc="-50" dirty="0">
                <a:solidFill>
                  <a:srgbClr val="2E4488"/>
                </a:solidFill>
                <a:latin typeface="+mn-lt"/>
                <a:ea typeface="+mn-ea"/>
                <a:cs typeface="+mn-cs"/>
              </a:rPr>
              <a:t>baseball</a:t>
            </a:r>
            <a:r>
              <a:rPr lang="en-US" sz="2000" dirty="0"/>
              <a:t> </a:t>
            </a:r>
            <a:r>
              <a:rPr lang="en-US" sz="2000" dirty="0">
                <a:solidFill>
                  <a:srgbClr val="FF0000"/>
                </a:solidFill>
              </a:rPr>
              <a:t>home</a:t>
            </a:r>
            <a:r>
              <a:rPr lang="en-US" sz="2000" dirty="0"/>
              <a:t>, you do it because it’s </a:t>
            </a:r>
            <a:r>
              <a:rPr lang="en-US" sz="2000" dirty="0">
                <a:solidFill>
                  <a:srgbClr val="FF0000"/>
                </a:solidFill>
              </a:rPr>
              <a:t>fun</a:t>
            </a:r>
            <a:r>
              <a:rPr lang="en-US" sz="2000" dirty="0"/>
              <a:t>. Some </a:t>
            </a:r>
            <a:r>
              <a:rPr lang="en-US" sz="2000" dirty="0">
                <a:solidFill>
                  <a:srgbClr val="FF0000"/>
                </a:solidFill>
              </a:rPr>
              <a:t>scientists</a:t>
            </a:r>
            <a:r>
              <a:rPr lang="en-US" sz="2000" dirty="0"/>
              <a:t> </a:t>
            </a:r>
            <a:r>
              <a:rPr lang="en-US" sz="2000" dirty="0">
                <a:solidFill>
                  <a:srgbClr val="2E4488"/>
                </a:solidFill>
              </a:rPr>
              <a:t>claim</a:t>
            </a:r>
            <a:r>
              <a:rPr lang="en-US" sz="2000" dirty="0"/>
              <a:t> </a:t>
            </a:r>
            <a:r>
              <a:rPr lang="en-US" sz="2000" dirty="0">
                <a:solidFill>
                  <a:srgbClr val="FF0000"/>
                </a:solidFill>
              </a:rPr>
              <a:t>play</a:t>
            </a:r>
            <a:r>
              <a:rPr lang="en-US" sz="2000" dirty="0"/>
              <a:t> is a </a:t>
            </a:r>
            <a:r>
              <a:rPr lang="en-US" sz="2000" dirty="0">
                <a:solidFill>
                  <a:srgbClr val="FF0000"/>
                </a:solidFill>
              </a:rPr>
              <a:t>natural</a:t>
            </a:r>
            <a:r>
              <a:rPr lang="en-US" sz="2000" dirty="0"/>
              <a:t> instinct—just like </a:t>
            </a:r>
            <a:r>
              <a:rPr lang="en-US" sz="2000" dirty="0">
                <a:solidFill>
                  <a:srgbClr val="FF0000"/>
                </a:solidFill>
              </a:rPr>
              <a:t>sleep</a:t>
            </a:r>
            <a:r>
              <a:rPr lang="en-US" sz="2000" dirty="0"/>
              <a:t>. That might </a:t>
            </a:r>
            <a:r>
              <a:rPr lang="en-US" sz="2000" dirty="0">
                <a:solidFill>
                  <a:srgbClr val="FF0000"/>
                </a:solidFill>
              </a:rPr>
              <a:t>explain</a:t>
            </a:r>
            <a:r>
              <a:rPr lang="en-US" sz="2000" dirty="0"/>
              <a:t> </a:t>
            </a:r>
            <a:r>
              <a:rPr lang="en-US" sz="2000" dirty="0">
                <a:solidFill>
                  <a:srgbClr val="FF0000"/>
                </a:solidFill>
              </a:rPr>
              <a:t>why</a:t>
            </a:r>
            <a:r>
              <a:rPr lang="en-US" sz="2000" dirty="0"/>
              <a:t> </a:t>
            </a:r>
            <a:r>
              <a:rPr lang="en-US" sz="2000" dirty="0">
                <a:solidFill>
                  <a:srgbClr val="2E4488"/>
                </a:solidFill>
              </a:rPr>
              <a:t>sports</a:t>
            </a:r>
            <a:r>
              <a:rPr lang="en-US" sz="2000" dirty="0"/>
              <a:t> are </a:t>
            </a:r>
            <a:r>
              <a:rPr lang="en-US" sz="2000" dirty="0">
                <a:solidFill>
                  <a:srgbClr val="FF0000"/>
                </a:solidFill>
              </a:rPr>
              <a:t>likely</a:t>
            </a:r>
            <a:r>
              <a:rPr lang="en-US" sz="2000" dirty="0"/>
              <a:t> to be as </a:t>
            </a:r>
            <a:r>
              <a:rPr lang="en-US" sz="2000" dirty="0">
                <a:solidFill>
                  <a:srgbClr val="FF0000"/>
                </a:solidFill>
              </a:rPr>
              <a:t>old</a:t>
            </a:r>
            <a:r>
              <a:rPr lang="en-US" sz="2000" dirty="0"/>
              <a:t> as humanity. </a:t>
            </a:r>
          </a:p>
          <a:p>
            <a:r>
              <a:rPr lang="en-US" sz="2000" dirty="0"/>
              <a:t> </a:t>
            </a:r>
          </a:p>
          <a:p>
            <a:r>
              <a:rPr lang="en-US" sz="2000" dirty="0"/>
              <a:t>Some </a:t>
            </a:r>
            <a:r>
              <a:rPr lang="en-US" sz="2000" dirty="0">
                <a:solidFill>
                  <a:srgbClr val="2E4488"/>
                </a:solidFill>
              </a:rPr>
              <a:t>claim</a:t>
            </a:r>
            <a:r>
              <a:rPr lang="en-US" sz="2000" dirty="0"/>
              <a:t> </a:t>
            </a:r>
            <a:r>
              <a:rPr lang="en-US" sz="2000" dirty="0">
                <a:solidFill>
                  <a:srgbClr val="2E4488"/>
                </a:solidFill>
              </a:rPr>
              <a:t>sports</a:t>
            </a:r>
            <a:r>
              <a:rPr lang="en-US" sz="2000" dirty="0"/>
              <a:t> </a:t>
            </a:r>
            <a:r>
              <a:rPr lang="en-US" sz="2000" dirty="0">
                <a:solidFill>
                  <a:srgbClr val="FF0000"/>
                </a:solidFill>
              </a:rPr>
              <a:t>began</a:t>
            </a:r>
            <a:r>
              <a:rPr lang="en-US" sz="2000" dirty="0"/>
              <a:t> as a </a:t>
            </a:r>
            <a:r>
              <a:rPr lang="en-US" sz="2000" dirty="0">
                <a:solidFill>
                  <a:srgbClr val="FF0000"/>
                </a:solidFill>
              </a:rPr>
              <a:t>form</a:t>
            </a:r>
            <a:r>
              <a:rPr lang="en-US" sz="2000" dirty="0"/>
              <a:t> of </a:t>
            </a:r>
            <a:r>
              <a:rPr lang="en-US" sz="1800" spc="-50" dirty="0">
                <a:solidFill>
                  <a:srgbClr val="00CC66"/>
                </a:solidFill>
                <a:latin typeface="+mn-lt"/>
                <a:ea typeface="+mn-ea"/>
                <a:cs typeface="+mn-cs"/>
              </a:rPr>
              <a:t>survival</a:t>
            </a:r>
            <a:r>
              <a:rPr lang="en-US" sz="2000" dirty="0"/>
              <a:t>. Prehistoric </a:t>
            </a:r>
            <a:r>
              <a:rPr lang="en-US" sz="2000" dirty="0">
                <a:solidFill>
                  <a:srgbClr val="FF0000"/>
                </a:solidFill>
              </a:rPr>
              <a:t>man</a:t>
            </a:r>
            <a:r>
              <a:rPr lang="en-US" sz="2000" dirty="0"/>
              <a:t> </a:t>
            </a:r>
            <a:r>
              <a:rPr lang="en-US" sz="2000" dirty="0">
                <a:solidFill>
                  <a:srgbClr val="FF0000"/>
                </a:solidFill>
              </a:rPr>
              <a:t>ran</a:t>
            </a:r>
            <a:r>
              <a:rPr lang="en-US" sz="2000" dirty="0"/>
              <a:t>, </a:t>
            </a:r>
            <a:r>
              <a:rPr lang="en-US" sz="2000" dirty="0">
                <a:solidFill>
                  <a:srgbClr val="2E4488"/>
                </a:solidFill>
              </a:rPr>
              <a:t>jumped</a:t>
            </a:r>
            <a:r>
              <a:rPr lang="en-US" sz="2000" dirty="0"/>
              <a:t>, and </a:t>
            </a:r>
            <a:r>
              <a:rPr lang="en-US" sz="2000" dirty="0">
                <a:solidFill>
                  <a:srgbClr val="2E4488"/>
                </a:solidFill>
              </a:rPr>
              <a:t>climbed</a:t>
            </a:r>
            <a:r>
              <a:rPr lang="en-US" sz="2000" dirty="0"/>
              <a:t> for his </a:t>
            </a:r>
            <a:r>
              <a:rPr lang="en-US" sz="2000" dirty="0">
                <a:solidFill>
                  <a:srgbClr val="FF0000"/>
                </a:solidFill>
              </a:rPr>
              <a:t>life</a:t>
            </a:r>
            <a:r>
              <a:rPr lang="en-US" sz="2000" dirty="0"/>
              <a:t>. Hunters </a:t>
            </a:r>
            <a:r>
              <a:rPr lang="en-US" sz="2000" dirty="0">
                <a:solidFill>
                  <a:srgbClr val="FF0000"/>
                </a:solidFill>
              </a:rPr>
              <a:t>separated</a:t>
            </a:r>
            <a:r>
              <a:rPr lang="en-US" sz="2000" dirty="0"/>
              <a:t> themselves by </a:t>
            </a:r>
            <a:r>
              <a:rPr lang="en-US" sz="2000" dirty="0">
                <a:solidFill>
                  <a:srgbClr val="FF0000"/>
                </a:solidFill>
              </a:rPr>
              <a:t>skill</a:t>
            </a:r>
            <a:r>
              <a:rPr lang="en-US" sz="2000" dirty="0"/>
              <a:t>, and </a:t>
            </a:r>
            <a:r>
              <a:rPr lang="en-US" sz="2000" dirty="0">
                <a:solidFill>
                  <a:srgbClr val="2E4488"/>
                </a:solidFill>
              </a:rPr>
              <a:t>competition</a:t>
            </a:r>
            <a:r>
              <a:rPr lang="en-US" sz="2000" dirty="0"/>
              <a:t> flourished. Wall </a:t>
            </a:r>
            <a:r>
              <a:rPr lang="en-US" sz="1800" spc="-50" dirty="0">
                <a:solidFill>
                  <a:srgbClr val="00CC66"/>
                </a:solidFill>
                <a:latin typeface="+mn-lt"/>
                <a:ea typeface="+mn-ea"/>
                <a:cs typeface="+mn-cs"/>
              </a:rPr>
              <a:t>paintings</a:t>
            </a:r>
            <a:r>
              <a:rPr lang="en-US" sz="2000" dirty="0"/>
              <a:t> dating from 1850 BC that depict wrestling, </a:t>
            </a:r>
            <a:r>
              <a:rPr lang="en-US" sz="2000" dirty="0">
                <a:solidFill>
                  <a:srgbClr val="2E4488"/>
                </a:solidFill>
              </a:rPr>
              <a:t>dancing</a:t>
            </a:r>
            <a:r>
              <a:rPr lang="en-US" sz="2000" dirty="0"/>
              <a:t>, and acrobatics were </a:t>
            </a:r>
            <a:r>
              <a:rPr lang="en-US" sz="2000" dirty="0">
                <a:solidFill>
                  <a:srgbClr val="FF0000"/>
                </a:solidFill>
              </a:rPr>
              <a:t>discovered</a:t>
            </a:r>
            <a:r>
              <a:rPr lang="en-US" sz="2000" dirty="0"/>
              <a:t> in an </a:t>
            </a:r>
            <a:r>
              <a:rPr lang="en-US" sz="1800" spc="-50" dirty="0">
                <a:solidFill>
                  <a:srgbClr val="FF8B25"/>
                </a:solidFill>
                <a:latin typeface="+mn-lt"/>
                <a:ea typeface="+mn-ea"/>
                <a:cs typeface="+mn-cs"/>
              </a:rPr>
              <a:t>Egyptian</a:t>
            </a:r>
            <a:r>
              <a:rPr lang="en-US" sz="2000" dirty="0"/>
              <a:t> tomb at </a:t>
            </a:r>
            <a:r>
              <a:rPr lang="en-US" sz="2000" dirty="0" err="1"/>
              <a:t>Bani</a:t>
            </a:r>
            <a:r>
              <a:rPr lang="en-US" sz="2000" dirty="0"/>
              <a:t> Hasan.</a:t>
            </a:r>
            <a:r>
              <a:rPr lang="en-US" sz="2000" dirty="0">
                <a:solidFill>
                  <a:srgbClr val="000000"/>
                </a:solidFill>
              </a:rPr>
              <a:t> </a:t>
            </a:r>
          </a:p>
        </p:txBody>
      </p:sp>
      <p:sp>
        <p:nvSpPr>
          <p:cNvPr id="9" name="Rectangle 8"/>
          <p:cNvSpPr/>
          <p:nvPr/>
        </p:nvSpPr>
        <p:spPr>
          <a:xfrm>
            <a:off x="698962" y="1088188"/>
            <a:ext cx="2846485"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solidFill>
                  <a:srgbClr val="326295">
                    <a:lumMod val="75000"/>
                  </a:srgbClr>
                </a:solidFill>
                <a:latin typeface="Arial"/>
              </a:rPr>
              <a:t>First 4,000 Words</a:t>
            </a:r>
            <a:endParaRPr lang="en-US" dirty="0">
              <a:solidFill>
                <a:srgbClr val="326295">
                  <a:lumMod val="75000"/>
                </a:srgbClr>
              </a:solidFill>
              <a:latin typeface="Arial"/>
            </a:endParaRPr>
          </a:p>
        </p:txBody>
      </p:sp>
      <p:sp>
        <p:nvSpPr>
          <p:cNvPr id="2" name="Rectangle 1"/>
          <p:cNvSpPr/>
          <p:nvPr/>
        </p:nvSpPr>
        <p:spPr>
          <a:xfrm>
            <a:off x="609600" y="1767840"/>
            <a:ext cx="8554720" cy="17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6848"/>
          <a:stretch/>
        </p:blipFill>
        <p:spPr bwMode="auto">
          <a:xfrm>
            <a:off x="747043" y="1724503"/>
            <a:ext cx="1792274" cy="4198524"/>
          </a:xfrm>
          <a:prstGeom prst="rect">
            <a:avLst/>
          </a:prstGeom>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95984758"/>
              </p:ext>
            </p:extLst>
          </p:nvPr>
        </p:nvGraphicFramePr>
        <p:xfrm>
          <a:off x="2512374" y="1763689"/>
          <a:ext cx="6504878" cy="370840"/>
        </p:xfrm>
        <a:graphic>
          <a:graphicData uri="http://schemas.openxmlformats.org/drawingml/2006/table">
            <a:tbl>
              <a:tblPr firstRow="1" bandRow="1">
                <a:tableStyleId>{5940675A-B579-460E-94D1-54222C63F5DA}</a:tableStyleId>
              </a:tblPr>
              <a:tblGrid>
                <a:gridCol w="1539165">
                  <a:extLst>
                    <a:ext uri="{9D8B030D-6E8A-4147-A177-3AD203B41FA5}">
                      <a16:colId xmlns:a16="http://schemas.microsoft.com/office/drawing/2014/main" val="20000"/>
                    </a:ext>
                  </a:extLst>
                </a:gridCol>
                <a:gridCol w="1815031">
                  <a:extLst>
                    <a:ext uri="{9D8B030D-6E8A-4147-A177-3AD203B41FA5}">
                      <a16:colId xmlns:a16="http://schemas.microsoft.com/office/drawing/2014/main" val="20001"/>
                    </a:ext>
                  </a:extLst>
                </a:gridCol>
                <a:gridCol w="1522579">
                  <a:extLst>
                    <a:ext uri="{9D8B030D-6E8A-4147-A177-3AD203B41FA5}">
                      <a16:colId xmlns:a16="http://schemas.microsoft.com/office/drawing/2014/main" val="20002"/>
                    </a:ext>
                  </a:extLst>
                </a:gridCol>
                <a:gridCol w="1628103">
                  <a:extLst>
                    <a:ext uri="{9D8B030D-6E8A-4147-A177-3AD203B41FA5}">
                      <a16:colId xmlns:a16="http://schemas.microsoft.com/office/drawing/2014/main" val="20003"/>
                    </a:ext>
                  </a:extLst>
                </a:gridCol>
              </a:tblGrid>
              <a:tr h="370840">
                <a:tc>
                  <a:txBody>
                    <a:bodyPr/>
                    <a:lstStyle/>
                    <a:p>
                      <a:pPr algn="ctr"/>
                      <a:r>
                        <a:rPr lang="en-US" sz="1800" spc="-50" baseline="0" dirty="0">
                          <a:solidFill>
                            <a:srgbClr val="FF0000"/>
                          </a:solidFill>
                        </a:rPr>
                        <a:t>First Quartile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spc="-50" baseline="0" dirty="0">
                          <a:solidFill>
                            <a:srgbClr val="2E4488"/>
                          </a:solidFill>
                        </a:rPr>
                        <a:t>Second Quartile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spc="-50" baseline="0" dirty="0">
                          <a:solidFill>
                            <a:srgbClr val="00CC66"/>
                          </a:solidFill>
                        </a:rPr>
                        <a:t>Third Quartile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spc="-50" baseline="0" dirty="0">
                          <a:solidFill>
                            <a:srgbClr val="FF8B25"/>
                          </a:solidFill>
                        </a:rPr>
                        <a:t>Fourth Quartile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1" name="Title 1"/>
          <p:cNvSpPr>
            <a:spLocks noGrp="1"/>
          </p:cNvSpPr>
          <p:nvPr>
            <p:ph type="title"/>
          </p:nvPr>
        </p:nvSpPr>
        <p:spPr>
          <a:xfrm>
            <a:off x="687388" y="318053"/>
            <a:ext cx="8224837" cy="758907"/>
          </a:xfrm>
        </p:spPr>
        <p:txBody>
          <a:bodyPr>
            <a:normAutofit/>
          </a:bodyPr>
          <a:lstStyle/>
          <a:p>
            <a:r>
              <a:rPr lang="en-US" sz="4400" b="1" dirty="0"/>
              <a:t>Vocabulary Selection</a:t>
            </a:r>
          </a:p>
        </p:txBody>
      </p:sp>
    </p:spTree>
    <p:extLst>
      <p:ext uri="{BB962C8B-B14F-4D97-AF65-F5344CB8AC3E}">
        <p14:creationId xmlns:p14="http://schemas.microsoft.com/office/powerpoint/2010/main" val="2089596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7388" y="318053"/>
            <a:ext cx="8224837" cy="769067"/>
          </a:xfrm>
        </p:spPr>
        <p:txBody>
          <a:bodyPr>
            <a:normAutofit/>
          </a:bodyPr>
          <a:lstStyle/>
          <a:p>
            <a:r>
              <a:rPr lang="en-US" sz="4400" b="1" dirty="0"/>
              <a:t>Vocabulary Selection</a:t>
            </a:r>
          </a:p>
        </p:txBody>
      </p:sp>
      <p:sp>
        <p:nvSpPr>
          <p:cNvPr id="6" name="Slide Number Placeholder 5"/>
          <p:cNvSpPr>
            <a:spLocks noGrp="1"/>
          </p:cNvSpPr>
          <p:nvPr>
            <p:ph type="sldNum" sz="quarter" idx="10"/>
          </p:nvPr>
        </p:nvSpPr>
        <p:spPr/>
        <p:txBody>
          <a:bodyPr/>
          <a:lstStyle/>
          <a:p>
            <a:fld id="{DB30E1BB-5E58-4E19-B036-E1FE83E46D40}" type="slidenum">
              <a:rPr>
                <a:solidFill>
                  <a:srgbClr val="FFFFFF">
                    <a:lumMod val="75000"/>
                  </a:srgbClr>
                </a:solidFill>
              </a:rPr>
              <a:pPr/>
              <a:t>17</a:t>
            </a:fld>
            <a:endParaRPr dirty="0">
              <a:solidFill>
                <a:srgbClr val="FFFFFF">
                  <a:lumMod val="75000"/>
                </a:srgbClr>
              </a:solidFill>
            </a:endParaRPr>
          </a:p>
        </p:txBody>
      </p:sp>
      <p:sp>
        <p:nvSpPr>
          <p:cNvPr id="5" name="TextBox 4"/>
          <p:cNvSpPr txBox="1"/>
          <p:nvPr/>
        </p:nvSpPr>
        <p:spPr>
          <a:xfrm>
            <a:off x="2890684" y="6105832"/>
            <a:ext cx="3554361" cy="830997"/>
          </a:xfrm>
          <a:prstGeom prst="rect">
            <a:avLst/>
          </a:prstGeom>
        </p:spPr>
        <p:txBody>
          <a:bodyPr wrap="square">
            <a:spAutoFit/>
          </a:bodyPr>
          <a:lstStyle>
            <a:defPPr>
              <a:defRPr lang="en-US"/>
            </a:defPPr>
            <a:lvl1pPr algn="r">
              <a:defRPr sz="1100">
                <a:solidFill>
                  <a:srgbClr val="FFFFFF"/>
                </a:solidFill>
              </a:defRPr>
            </a:lvl1pPr>
          </a:lstStyle>
          <a:p>
            <a:r>
              <a:rPr lang="en-US" sz="1200" dirty="0"/>
              <a:t>Accessible at: </a:t>
            </a:r>
            <a:r>
              <a:rPr lang="en-US" sz="1200" dirty="0">
                <a:hlinkClick r:id="rId3"/>
              </a:rPr>
              <a:t>http://www.nottingham.ac.uk/~alzsh3/acvocab/awlhighlighter.htm</a:t>
            </a:r>
            <a:endParaRPr lang="en-US" sz="1200" dirty="0"/>
          </a:p>
          <a:p>
            <a:endParaRPr lang="en-US" sz="1200" dirty="0"/>
          </a:p>
        </p:txBody>
      </p:sp>
      <p:sp>
        <p:nvSpPr>
          <p:cNvPr id="7" name="Rectangle 6"/>
          <p:cNvSpPr/>
          <p:nvPr/>
        </p:nvSpPr>
        <p:spPr>
          <a:xfrm>
            <a:off x="548640" y="1706880"/>
            <a:ext cx="8625840" cy="23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50240" y="1078028"/>
            <a:ext cx="4843827"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solidFill>
                  <a:srgbClr val="326295">
                    <a:lumMod val="75000"/>
                  </a:srgbClr>
                </a:solidFill>
                <a:latin typeface="Arial"/>
              </a:rPr>
              <a:t>Academic Word List Highlighter</a:t>
            </a:r>
            <a:endParaRPr lang="en-US" dirty="0">
              <a:solidFill>
                <a:srgbClr val="326295">
                  <a:lumMod val="75000"/>
                </a:srgbClr>
              </a:solidFill>
              <a:latin typeface="Arial"/>
            </a:endParaRPr>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934" y="1553101"/>
            <a:ext cx="7433734" cy="434736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944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b="5707"/>
          <a:stretch/>
        </p:blipFill>
        <p:spPr bwMode="auto">
          <a:xfrm>
            <a:off x="541875" y="1859279"/>
            <a:ext cx="8263457" cy="368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48640" y="1706880"/>
            <a:ext cx="8625840" cy="23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itle 1"/>
          <p:cNvSpPr>
            <a:spLocks noGrp="1"/>
          </p:cNvSpPr>
          <p:nvPr>
            <p:ph type="title"/>
          </p:nvPr>
        </p:nvSpPr>
        <p:spPr>
          <a:xfrm>
            <a:off x="585788" y="409493"/>
            <a:ext cx="8224837" cy="606507"/>
          </a:xfrm>
        </p:spPr>
        <p:txBody>
          <a:bodyPr>
            <a:noAutofit/>
          </a:bodyPr>
          <a:lstStyle/>
          <a:p>
            <a:r>
              <a:rPr lang="en-US" sz="4400" b="1" dirty="0"/>
              <a:t>Vocabulary Selection</a:t>
            </a:r>
          </a:p>
        </p:txBody>
      </p:sp>
      <p:sp>
        <p:nvSpPr>
          <p:cNvPr id="4" name="Slide Number Placeholder 3"/>
          <p:cNvSpPr>
            <a:spLocks noGrp="1"/>
          </p:cNvSpPr>
          <p:nvPr>
            <p:ph type="sldNum" sz="quarter" idx="10"/>
          </p:nvPr>
        </p:nvSpPr>
        <p:spPr/>
        <p:txBody>
          <a:bodyPr/>
          <a:lstStyle/>
          <a:p>
            <a:fld id="{DB30E1BB-5E58-4E19-B036-E1FE83E46D40}" type="slidenum">
              <a:rPr>
                <a:solidFill>
                  <a:srgbClr val="FFFFFF">
                    <a:lumMod val="75000"/>
                  </a:srgbClr>
                </a:solidFill>
              </a:rPr>
              <a:pPr/>
              <a:t>18</a:t>
            </a:fld>
            <a:endParaRPr dirty="0">
              <a:solidFill>
                <a:srgbClr val="FFFFFF">
                  <a:lumMod val="75000"/>
                </a:srgbClr>
              </a:solidFill>
            </a:endParaRPr>
          </a:p>
        </p:txBody>
      </p:sp>
      <p:cxnSp>
        <p:nvCxnSpPr>
          <p:cNvPr id="15" name="Straight Connector 14"/>
          <p:cNvCxnSpPr/>
          <p:nvPr/>
        </p:nvCxnSpPr>
        <p:spPr>
          <a:xfrm>
            <a:off x="3153464" y="3302129"/>
            <a:ext cx="7073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22455" y="4012595"/>
            <a:ext cx="10011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8491" y="1037388"/>
            <a:ext cx="3071675"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solidFill>
                  <a:srgbClr val="326295">
                    <a:lumMod val="75000"/>
                  </a:srgbClr>
                </a:solidFill>
                <a:latin typeface="Arial"/>
              </a:rPr>
              <a:t>Highlighted Results</a:t>
            </a:r>
            <a:endParaRPr lang="en-US" dirty="0">
              <a:solidFill>
                <a:srgbClr val="326295">
                  <a:lumMod val="75000"/>
                </a:srgbClr>
              </a:solidFill>
              <a:latin typeface="Arial"/>
            </a:endParaRPr>
          </a:p>
        </p:txBody>
      </p:sp>
    </p:spTree>
    <p:extLst>
      <p:ext uri="{BB962C8B-B14F-4D97-AF65-F5344CB8AC3E}">
        <p14:creationId xmlns:p14="http://schemas.microsoft.com/office/powerpoint/2010/main" val="148947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82127"/>
            <a:ext cx="8224699" cy="3852006"/>
          </a:xfrm>
        </p:spPr>
        <p:txBody>
          <a:bodyPr/>
          <a:lstStyle/>
          <a:p>
            <a:pPr algn="ctr"/>
            <a:r>
              <a:rPr lang="en-US" b="1" dirty="0"/>
              <a:t>What, if anything, surprised you about the words returned (or not returned) by the Academic Word List Highlighter?</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19</a:t>
            </a:fld>
            <a:endParaRPr dirty="0">
              <a:solidFill>
                <a:srgbClr val="FFFFFF">
                  <a:lumMod val="75000"/>
                </a:srgbClr>
              </a:solidFill>
            </a:endParaRPr>
          </a:p>
        </p:txBody>
      </p:sp>
      <p:sp>
        <p:nvSpPr>
          <p:cNvPr id="6" name="Title 1"/>
          <p:cNvSpPr>
            <a:spLocks noGrp="1"/>
          </p:cNvSpPr>
          <p:nvPr>
            <p:ph type="title"/>
          </p:nvPr>
        </p:nvSpPr>
        <p:spPr>
          <a:xfrm>
            <a:off x="687388" y="318053"/>
            <a:ext cx="8224837" cy="1486894"/>
          </a:xfrm>
        </p:spPr>
        <p:txBody>
          <a:bodyPr>
            <a:normAutofit/>
          </a:bodyPr>
          <a:lstStyle/>
          <a:p>
            <a:r>
              <a:rPr lang="en-US" sz="4400" b="1" dirty="0">
                <a:solidFill>
                  <a:schemeClr val="tx2">
                    <a:lumMod val="75000"/>
                  </a:schemeClr>
                </a:solidFill>
              </a:rPr>
              <a:t>Partner Talk</a:t>
            </a:r>
          </a:p>
        </p:txBody>
      </p:sp>
      <p:pic>
        <p:nvPicPr>
          <p:cNvPr id="7"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07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7204" y="2027705"/>
            <a:ext cx="8456474" cy="3780814"/>
          </a:xfrm>
        </p:spPr>
        <p:txBody>
          <a:bodyPr/>
          <a:lstStyle/>
          <a:p>
            <a:pPr marL="288925" indent="-288925"/>
            <a:r>
              <a:rPr lang="en-US" sz="2000" dirty="0"/>
              <a:t>This </a:t>
            </a:r>
            <a:r>
              <a:rPr lang="en-US" sz="2000" dirty="0">
                <a:solidFill>
                  <a:schemeClr val="accent1">
                    <a:lumMod val="50000"/>
                  </a:schemeClr>
                </a:solidFill>
              </a:rPr>
              <a:t>is the second presentation in a series of 3 </a:t>
            </a:r>
            <a:r>
              <a:rPr lang="en-US" sz="2000" dirty="0"/>
              <a:t>sponsored by the New York State Education Department </a:t>
            </a:r>
            <a:r>
              <a:rPr lang="en-US" sz="2000" dirty="0">
                <a:solidFill>
                  <a:schemeClr val="accent1">
                    <a:lumMod val="50000"/>
                  </a:schemeClr>
                </a:solidFill>
              </a:rPr>
              <a:t>Office of Bilingual Education and World Languages (OBEWL).</a:t>
            </a:r>
          </a:p>
          <a:p>
            <a:pPr marL="288925" indent="-288925"/>
            <a:r>
              <a:rPr lang="en-US" sz="2000" dirty="0"/>
              <a:t>The</a:t>
            </a:r>
            <a:r>
              <a:rPr lang="en-US" sz="2000" dirty="0">
                <a:solidFill>
                  <a:srgbClr val="FF0000"/>
                </a:solidFill>
              </a:rPr>
              <a:t> </a:t>
            </a:r>
            <a:r>
              <a:rPr lang="en-US" sz="2000" dirty="0"/>
              <a:t>goal is to support teachers in scaffolding English language Arts instruction for English language learners/Multilingual language learners (ELLs/MLLs). </a:t>
            </a:r>
          </a:p>
          <a:p>
            <a:pPr marL="288925" indent="-288925"/>
            <a:r>
              <a:rPr lang="en-US" sz="2000" dirty="0"/>
              <a:t>This presentation focuses on vocabulary development</a:t>
            </a:r>
          </a:p>
          <a:p>
            <a:r>
              <a:rPr lang="en-US" sz="2000" dirty="0"/>
              <a:t>The other two </a:t>
            </a:r>
            <a:r>
              <a:rPr lang="en-US" sz="2000" dirty="0">
                <a:solidFill>
                  <a:schemeClr val="accent1">
                    <a:lumMod val="50000"/>
                  </a:schemeClr>
                </a:solidFill>
              </a:rPr>
              <a:t>presentations focus </a:t>
            </a:r>
            <a:r>
              <a:rPr lang="en-US" sz="2000" dirty="0"/>
              <a:t>on:</a:t>
            </a:r>
          </a:p>
          <a:p>
            <a:pPr marL="519112" lvl="1" indent="-288925"/>
            <a:r>
              <a:rPr lang="en-US" sz="1400" dirty="0"/>
              <a:t>#1 building background knowledge </a:t>
            </a:r>
          </a:p>
          <a:p>
            <a:pPr marL="519112" lvl="1" indent="-288925"/>
            <a:r>
              <a:rPr lang="en-US" sz="1400" dirty="0"/>
              <a:t>#3 supporting comprehension during close reading.</a:t>
            </a:r>
          </a:p>
        </p:txBody>
      </p:sp>
      <p:sp>
        <p:nvSpPr>
          <p:cNvPr id="3" name="Title 2"/>
          <p:cNvSpPr>
            <a:spLocks noGrp="1"/>
          </p:cNvSpPr>
          <p:nvPr>
            <p:ph type="title"/>
          </p:nvPr>
        </p:nvSpPr>
        <p:spPr/>
        <p:txBody>
          <a:bodyPr>
            <a:normAutofit/>
          </a:bodyPr>
          <a:lstStyle/>
          <a:p>
            <a:r>
              <a:rPr lang="en-US" sz="4400" b="1" dirty="0"/>
              <a:t>Welcome!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a:t>
            </a:fld>
            <a:endParaRPr dirty="0">
              <a:solidFill>
                <a:srgbClr val="FFFFFF">
                  <a:lumMod val="75000"/>
                </a:srgbClr>
              </a:solidFill>
            </a:endParaRPr>
          </a:p>
        </p:txBody>
      </p:sp>
    </p:spTree>
    <p:extLst>
      <p:ext uri="{BB962C8B-B14F-4D97-AF65-F5344CB8AC3E}">
        <p14:creationId xmlns:p14="http://schemas.microsoft.com/office/powerpoint/2010/main" val="2417669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18387" y="6297561"/>
            <a:ext cx="2920180" cy="461665"/>
          </a:xfrm>
          <a:prstGeom prst="rect">
            <a:avLst/>
          </a:prstGeom>
          <a:noFill/>
        </p:spPr>
        <p:txBody>
          <a:bodyPr wrap="square">
            <a:spAutoFit/>
          </a:bodyPr>
          <a:lstStyle>
            <a:defPPr>
              <a:defRPr lang="en-US"/>
            </a:defPPr>
            <a:lvl1pPr algn="r">
              <a:defRPr sz="1100">
                <a:solidFill>
                  <a:srgbClr val="FFFFFF"/>
                </a:solidFill>
              </a:defRPr>
            </a:lvl1pPr>
          </a:lstStyle>
          <a:p>
            <a:r>
              <a:rPr lang="en-US" sz="1200" dirty="0"/>
              <a:t>Accessible at: </a:t>
            </a:r>
            <a:r>
              <a:rPr lang="en-US" sz="1200" dirty="0">
                <a:hlinkClick r:id="rId3"/>
              </a:rPr>
              <a:t>http://www.wordsift.com/</a:t>
            </a:r>
            <a:endParaRPr lang="en-US" sz="1200" dirty="0"/>
          </a:p>
          <a:p>
            <a:endParaRPr lang="en-US" sz="1200" dirty="0"/>
          </a:p>
        </p:txBody>
      </p:sp>
      <p:sp>
        <p:nvSpPr>
          <p:cNvPr id="7"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20</a:t>
            </a:fld>
            <a:endParaRPr dirty="0">
              <a:solidFill>
                <a:srgbClr val="FFFFFF">
                  <a:lumMod val="75000"/>
                </a:srgbClr>
              </a:solidFill>
            </a:endParaRPr>
          </a:p>
        </p:txBody>
      </p:sp>
      <p:sp>
        <p:nvSpPr>
          <p:cNvPr id="8" name="Rectangle 7"/>
          <p:cNvSpPr/>
          <p:nvPr/>
        </p:nvSpPr>
        <p:spPr>
          <a:xfrm>
            <a:off x="701039" y="1042181"/>
            <a:ext cx="8980228" cy="461665"/>
          </a:xfrm>
          <a:prstGeom prst="rect">
            <a:avLst/>
          </a:prstGeom>
        </p:spPr>
        <p:txBody>
          <a:bodyPr wrap="square">
            <a:spAutoFit/>
          </a:bodyPr>
          <a:lstStyle/>
          <a:p>
            <a:r>
              <a:rPr lang="en-US" b="1" dirty="0">
                <a:solidFill>
                  <a:srgbClr val="326295">
                    <a:lumMod val="75000"/>
                  </a:srgbClr>
                </a:solidFill>
                <a:latin typeface="Arial"/>
              </a:rPr>
              <a:t>Word Sift</a:t>
            </a:r>
            <a:endParaRPr lang="en-US" dirty="0">
              <a:solidFill>
                <a:srgbClr val="326295">
                  <a:lumMod val="75000"/>
                </a:srgbClr>
              </a:solidFill>
              <a:latin typeface="Arial"/>
            </a:endParaRPr>
          </a:p>
        </p:txBody>
      </p:sp>
      <p:sp>
        <p:nvSpPr>
          <p:cNvPr id="10" name="Rectangle 9"/>
          <p:cNvSpPr/>
          <p:nvPr/>
        </p:nvSpPr>
        <p:spPr>
          <a:xfrm>
            <a:off x="548640" y="1706880"/>
            <a:ext cx="8625840" cy="23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845" y="1656371"/>
            <a:ext cx="7461556" cy="419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687388" y="318053"/>
            <a:ext cx="8224837" cy="758907"/>
          </a:xfrm>
        </p:spPr>
        <p:txBody>
          <a:bodyPr>
            <a:normAutofit/>
          </a:bodyPr>
          <a:lstStyle/>
          <a:p>
            <a:r>
              <a:rPr lang="en-US" sz="4400" b="1" dirty="0"/>
              <a:t>Vocabulary Selection</a:t>
            </a:r>
          </a:p>
        </p:txBody>
      </p:sp>
    </p:spTree>
    <p:extLst>
      <p:ext uri="{BB962C8B-B14F-4D97-AF65-F5344CB8AC3E}">
        <p14:creationId xmlns:p14="http://schemas.microsoft.com/office/powerpoint/2010/main" val="265607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B30E1BB-5E58-4E19-B036-E1FE83E46D40}" type="slidenum">
              <a:rPr>
                <a:solidFill>
                  <a:srgbClr val="FFFFFF">
                    <a:lumMod val="75000"/>
                  </a:srgbClr>
                </a:solidFill>
              </a:rPr>
              <a:pPr/>
              <a:t>21</a:t>
            </a:fld>
            <a:endParaRPr dirty="0">
              <a:solidFill>
                <a:srgbClr val="FFFFFF">
                  <a:lumMod val="75000"/>
                </a:srgbClr>
              </a:solidFill>
            </a:endParaRPr>
          </a:p>
        </p:txBody>
      </p:sp>
      <p:sp>
        <p:nvSpPr>
          <p:cNvPr id="6" name="TextBox 5"/>
          <p:cNvSpPr txBox="1"/>
          <p:nvPr/>
        </p:nvSpPr>
        <p:spPr>
          <a:xfrm>
            <a:off x="3362632" y="6214688"/>
            <a:ext cx="2772698" cy="646331"/>
          </a:xfrm>
          <a:prstGeom prst="rect">
            <a:avLst/>
          </a:prstGeom>
        </p:spPr>
        <p:txBody>
          <a:bodyPr wrap="square">
            <a:spAutoFit/>
          </a:bodyPr>
          <a:lstStyle>
            <a:defPPr>
              <a:defRPr lang="en-US"/>
            </a:defPPr>
            <a:lvl1pPr algn="r">
              <a:defRPr sz="1100">
                <a:solidFill>
                  <a:srgbClr val="FFFFFF"/>
                </a:solidFill>
              </a:defRPr>
            </a:lvl1pPr>
          </a:lstStyle>
          <a:p>
            <a:r>
              <a:rPr lang="en-US" sz="1200" dirty="0"/>
              <a:t>Accessible at: </a:t>
            </a:r>
            <a:r>
              <a:rPr lang="en-US" sz="1200" dirty="0">
                <a:hlinkClick r:id="rId3"/>
              </a:rPr>
              <a:t>http://www.wordsift.com/</a:t>
            </a:r>
            <a:endParaRPr lang="en-US" sz="1200" dirty="0"/>
          </a:p>
          <a:p>
            <a:endParaRPr lang="en-US" sz="1200" dirty="0"/>
          </a:p>
        </p:txBody>
      </p:sp>
      <p:sp>
        <p:nvSpPr>
          <p:cNvPr id="7" name="Rectangle 6"/>
          <p:cNvSpPr/>
          <p:nvPr/>
        </p:nvSpPr>
        <p:spPr>
          <a:xfrm>
            <a:off x="688107" y="1245215"/>
            <a:ext cx="3973395"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latin typeface="Arial"/>
              </a:rPr>
              <a:t>Word Sift: Default Results</a:t>
            </a:r>
            <a:endParaRPr lang="en-US" dirty="0">
              <a:latin typeface="Arial"/>
            </a:endParaRPr>
          </a:p>
        </p:txBody>
      </p:sp>
      <p:sp>
        <p:nvSpPr>
          <p:cNvPr id="8" name="Rectangle 7"/>
          <p:cNvSpPr/>
          <p:nvPr/>
        </p:nvSpPr>
        <p:spPr>
          <a:xfrm>
            <a:off x="548640" y="1706880"/>
            <a:ext cx="8625840" cy="23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70" y="2031931"/>
            <a:ext cx="8365065" cy="3605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619198" y="360105"/>
            <a:ext cx="8224837" cy="758907"/>
          </a:xfrm>
        </p:spPr>
        <p:txBody>
          <a:bodyPr>
            <a:normAutofit/>
          </a:bodyPr>
          <a:lstStyle/>
          <a:p>
            <a:r>
              <a:rPr lang="en-US" sz="4400" b="1" dirty="0"/>
              <a:t>Vocabulary Selection</a:t>
            </a:r>
          </a:p>
        </p:txBody>
      </p:sp>
    </p:spTree>
    <p:extLst>
      <p:ext uri="{BB962C8B-B14F-4D97-AF65-F5344CB8AC3E}">
        <p14:creationId xmlns:p14="http://schemas.microsoft.com/office/powerpoint/2010/main" val="207268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7388" y="318053"/>
            <a:ext cx="8224837" cy="779227"/>
          </a:xfrm>
        </p:spPr>
        <p:txBody>
          <a:bodyPr>
            <a:normAutofit/>
          </a:bodyPr>
          <a:lstStyle/>
          <a:p>
            <a:pPr lvl="0"/>
            <a:r>
              <a:rPr lang="en-US" sz="4400" b="1" dirty="0"/>
              <a:t>Vocabulary Selection</a:t>
            </a:r>
          </a:p>
        </p:txBody>
      </p:sp>
      <p:sp>
        <p:nvSpPr>
          <p:cNvPr id="5" name="Slide Number Placeholder 4"/>
          <p:cNvSpPr>
            <a:spLocks noGrp="1"/>
          </p:cNvSpPr>
          <p:nvPr>
            <p:ph type="sldNum" sz="quarter" idx="10"/>
          </p:nvPr>
        </p:nvSpPr>
        <p:spPr/>
        <p:txBody>
          <a:bodyPr/>
          <a:lstStyle/>
          <a:p>
            <a:fld id="{DB30E1BB-5E58-4E19-B036-E1FE83E46D40}" type="slidenum">
              <a:rPr>
                <a:solidFill>
                  <a:srgbClr val="FFFFFF">
                    <a:lumMod val="75000"/>
                  </a:srgbClr>
                </a:solidFill>
              </a:rPr>
              <a:pPr/>
              <a:t>22</a:t>
            </a:fld>
            <a:endParaRPr dirty="0">
              <a:solidFill>
                <a:srgbClr val="FFFFFF">
                  <a:lumMod val="75000"/>
                </a:srgbClr>
              </a:solidFill>
            </a:endParaRPr>
          </a:p>
        </p:txBody>
      </p:sp>
      <p:sp>
        <p:nvSpPr>
          <p:cNvPr id="6" name="TextBox 5"/>
          <p:cNvSpPr txBox="1"/>
          <p:nvPr/>
        </p:nvSpPr>
        <p:spPr>
          <a:xfrm>
            <a:off x="3188367" y="6244388"/>
            <a:ext cx="2718571" cy="430887"/>
          </a:xfrm>
          <a:prstGeom prst="rect">
            <a:avLst/>
          </a:prstGeom>
        </p:spPr>
        <p:txBody>
          <a:bodyPr wrap="square">
            <a:spAutoFit/>
          </a:bodyPr>
          <a:lstStyle>
            <a:defPPr>
              <a:defRPr lang="en-US"/>
            </a:defPPr>
            <a:lvl1pPr algn="r">
              <a:defRPr sz="1100">
                <a:solidFill>
                  <a:srgbClr val="FFFFFF"/>
                </a:solidFill>
              </a:defRPr>
            </a:lvl1pPr>
          </a:lstStyle>
          <a:p>
            <a:r>
              <a:rPr lang="en-US" dirty="0"/>
              <a:t>Accessible at: </a:t>
            </a:r>
            <a:r>
              <a:rPr lang="en-US" dirty="0">
                <a:hlinkClick r:id="rId3"/>
              </a:rPr>
              <a:t>http://www.wordsift.com/</a:t>
            </a:r>
            <a:endParaRPr lang="en-US" dirty="0"/>
          </a:p>
          <a:p>
            <a:endParaRPr lang="en-US" dirty="0"/>
          </a:p>
        </p:txBody>
      </p:sp>
      <p:sp>
        <p:nvSpPr>
          <p:cNvPr id="7" name="Rectangle 6"/>
          <p:cNvSpPr/>
          <p:nvPr/>
        </p:nvSpPr>
        <p:spPr>
          <a:xfrm>
            <a:off x="658322" y="1207208"/>
            <a:ext cx="5248616"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latin typeface="Arial"/>
              </a:rPr>
              <a:t>Word Sift: Common to Rare Words</a:t>
            </a:r>
            <a:endParaRPr lang="en-US" dirty="0">
              <a:latin typeface="Arial"/>
            </a:endParaRPr>
          </a:p>
        </p:txBody>
      </p:sp>
      <p:sp>
        <p:nvSpPr>
          <p:cNvPr id="10" name="Rectangle 9"/>
          <p:cNvSpPr/>
          <p:nvPr/>
        </p:nvSpPr>
        <p:spPr>
          <a:xfrm>
            <a:off x="548640" y="1706880"/>
            <a:ext cx="8625840" cy="23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322" y="1825861"/>
            <a:ext cx="8039659" cy="358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881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7388" y="318053"/>
            <a:ext cx="8224837" cy="779227"/>
          </a:xfrm>
        </p:spPr>
        <p:txBody>
          <a:bodyPr>
            <a:noAutofit/>
          </a:bodyPr>
          <a:lstStyle/>
          <a:p>
            <a:r>
              <a:rPr lang="en-US" sz="4400" b="1" dirty="0"/>
              <a:t>Vocabulary Selection</a:t>
            </a:r>
          </a:p>
        </p:txBody>
      </p:sp>
      <p:sp>
        <p:nvSpPr>
          <p:cNvPr id="5" name="Slide Number Placeholder 4"/>
          <p:cNvSpPr>
            <a:spLocks noGrp="1"/>
          </p:cNvSpPr>
          <p:nvPr>
            <p:ph type="sldNum" sz="quarter" idx="10"/>
          </p:nvPr>
        </p:nvSpPr>
        <p:spPr/>
        <p:txBody>
          <a:bodyPr/>
          <a:lstStyle/>
          <a:p>
            <a:fld id="{DB30E1BB-5E58-4E19-B036-E1FE83E46D40}" type="slidenum">
              <a:rPr>
                <a:solidFill>
                  <a:srgbClr val="FFFFFF">
                    <a:lumMod val="75000"/>
                  </a:srgbClr>
                </a:solidFill>
              </a:rPr>
              <a:pPr/>
              <a:t>23</a:t>
            </a:fld>
            <a:endParaRPr dirty="0">
              <a:solidFill>
                <a:srgbClr val="FFFFFF">
                  <a:lumMod val="75000"/>
                </a:srgbClr>
              </a:solidFill>
            </a:endParaRPr>
          </a:p>
        </p:txBody>
      </p:sp>
      <p:sp>
        <p:nvSpPr>
          <p:cNvPr id="6" name="TextBox 5"/>
          <p:cNvSpPr txBox="1"/>
          <p:nvPr/>
        </p:nvSpPr>
        <p:spPr>
          <a:xfrm>
            <a:off x="3111910" y="6108265"/>
            <a:ext cx="2507225" cy="600164"/>
          </a:xfrm>
          <a:prstGeom prst="rect">
            <a:avLst/>
          </a:prstGeom>
        </p:spPr>
        <p:txBody>
          <a:bodyPr wrap="square">
            <a:spAutoFit/>
          </a:bodyPr>
          <a:lstStyle>
            <a:defPPr>
              <a:defRPr lang="en-US"/>
            </a:defPPr>
            <a:lvl1pPr algn="r">
              <a:defRPr sz="1100">
                <a:solidFill>
                  <a:srgbClr val="FFFFFF"/>
                </a:solidFill>
              </a:defRPr>
            </a:lvl1pPr>
          </a:lstStyle>
          <a:p>
            <a:r>
              <a:rPr lang="en-US" dirty="0"/>
              <a:t>Accessible at: </a:t>
            </a:r>
            <a:r>
              <a:rPr lang="en-US" dirty="0">
                <a:hlinkClick r:id="rId3"/>
              </a:rPr>
              <a:t>http://www.wordsift.com/</a:t>
            </a:r>
            <a:endParaRPr lang="en-US" dirty="0"/>
          </a:p>
          <a:p>
            <a:endParaRPr lang="en-US" dirty="0"/>
          </a:p>
        </p:txBody>
      </p:sp>
      <p:sp>
        <p:nvSpPr>
          <p:cNvPr id="7" name="Rectangle 6"/>
          <p:cNvSpPr/>
          <p:nvPr/>
        </p:nvSpPr>
        <p:spPr>
          <a:xfrm>
            <a:off x="548640" y="1706880"/>
            <a:ext cx="8625840" cy="23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709122" y="1189792"/>
            <a:ext cx="4691541"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latin typeface="Arial"/>
              </a:rPr>
              <a:t>Word Sift: General Service List</a:t>
            </a:r>
            <a:endParaRPr lang="en-US" dirty="0">
              <a:latin typeface="Arial"/>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350" y="2000037"/>
            <a:ext cx="8145728" cy="347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907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B30E1BB-5E58-4E19-B036-E1FE83E46D40}" type="slidenum">
              <a:rPr>
                <a:solidFill>
                  <a:srgbClr val="FFFFFF">
                    <a:lumMod val="75000"/>
                  </a:srgbClr>
                </a:solidFill>
              </a:rPr>
              <a:pPr/>
              <a:t>24</a:t>
            </a:fld>
            <a:endParaRPr dirty="0">
              <a:solidFill>
                <a:srgbClr val="FFFFFF">
                  <a:lumMod val="75000"/>
                </a:srgbClr>
              </a:solidFill>
            </a:endParaRPr>
          </a:p>
        </p:txBody>
      </p:sp>
      <p:sp>
        <p:nvSpPr>
          <p:cNvPr id="6" name="TextBox 5"/>
          <p:cNvSpPr txBox="1"/>
          <p:nvPr/>
        </p:nvSpPr>
        <p:spPr>
          <a:xfrm>
            <a:off x="2964426" y="6032090"/>
            <a:ext cx="3333135" cy="430887"/>
          </a:xfrm>
          <a:prstGeom prst="rect">
            <a:avLst/>
          </a:prstGeom>
        </p:spPr>
        <p:txBody>
          <a:bodyPr wrap="square">
            <a:spAutoFit/>
          </a:bodyPr>
          <a:lstStyle>
            <a:defPPr>
              <a:defRPr lang="en-US"/>
            </a:defPPr>
            <a:lvl1pPr algn="r">
              <a:defRPr sz="1100">
                <a:solidFill>
                  <a:srgbClr val="FFFFFF"/>
                </a:solidFill>
              </a:defRPr>
            </a:lvl1pPr>
          </a:lstStyle>
          <a:p>
            <a:r>
              <a:rPr lang="en-US" dirty="0"/>
              <a:t>Accessible at: </a:t>
            </a:r>
            <a:r>
              <a:rPr lang="en-US" dirty="0">
                <a:hlinkClick r:id="rId3"/>
              </a:rPr>
              <a:t>http://www.wordsift.com/</a:t>
            </a:r>
            <a:endParaRPr lang="en-US" dirty="0"/>
          </a:p>
          <a:p>
            <a:endParaRPr lang="en-US" dirty="0"/>
          </a:p>
        </p:txBody>
      </p:sp>
      <p:sp>
        <p:nvSpPr>
          <p:cNvPr id="7" name="Rectangle 6"/>
          <p:cNvSpPr/>
          <p:nvPr/>
        </p:nvSpPr>
        <p:spPr>
          <a:xfrm>
            <a:off x="548640" y="1706880"/>
            <a:ext cx="8625840" cy="23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347" y="2021805"/>
            <a:ext cx="8216227" cy="347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687388" y="318053"/>
            <a:ext cx="8224837" cy="779227"/>
          </a:xfrm>
        </p:spPr>
        <p:txBody>
          <a:bodyPr>
            <a:noAutofit/>
          </a:bodyPr>
          <a:lstStyle/>
          <a:p>
            <a:r>
              <a:rPr lang="en-US" sz="4400" b="1" dirty="0"/>
              <a:t>Vocabulary Selection</a:t>
            </a:r>
          </a:p>
        </p:txBody>
      </p:sp>
      <p:sp>
        <p:nvSpPr>
          <p:cNvPr id="12" name="Rectangle 11"/>
          <p:cNvSpPr/>
          <p:nvPr/>
        </p:nvSpPr>
        <p:spPr>
          <a:xfrm>
            <a:off x="702347" y="1245215"/>
            <a:ext cx="4672946"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solidFill>
                  <a:srgbClr val="326295">
                    <a:lumMod val="75000"/>
                  </a:srgbClr>
                </a:solidFill>
                <a:latin typeface="Arial"/>
              </a:rPr>
              <a:t>Word Sift: Academic Word List</a:t>
            </a:r>
            <a:endParaRPr lang="en-US" dirty="0">
              <a:solidFill>
                <a:srgbClr val="326295">
                  <a:lumMod val="75000"/>
                </a:srgbClr>
              </a:solidFill>
              <a:latin typeface="Arial"/>
            </a:endParaRPr>
          </a:p>
        </p:txBody>
      </p:sp>
    </p:spTree>
    <p:extLst>
      <p:ext uri="{BB962C8B-B14F-4D97-AF65-F5344CB8AC3E}">
        <p14:creationId xmlns:p14="http://schemas.microsoft.com/office/powerpoint/2010/main" val="3738503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B30E1BB-5E58-4E19-B036-E1FE83E46D40}" type="slidenum">
              <a:rPr>
                <a:solidFill>
                  <a:srgbClr val="FFFFFF">
                    <a:lumMod val="75000"/>
                  </a:srgbClr>
                </a:solidFill>
              </a:rPr>
              <a:pPr/>
              <a:t>25</a:t>
            </a:fld>
            <a:endParaRPr dirty="0">
              <a:solidFill>
                <a:srgbClr val="FFFFFF">
                  <a:lumMod val="75000"/>
                </a:srgbClr>
              </a:solidFill>
            </a:endParaRPr>
          </a:p>
        </p:txBody>
      </p:sp>
      <p:sp>
        <p:nvSpPr>
          <p:cNvPr id="6" name="TextBox 5"/>
          <p:cNvSpPr txBox="1"/>
          <p:nvPr/>
        </p:nvSpPr>
        <p:spPr>
          <a:xfrm>
            <a:off x="2979175" y="6226253"/>
            <a:ext cx="3209916" cy="430887"/>
          </a:xfrm>
          <a:prstGeom prst="rect">
            <a:avLst/>
          </a:prstGeom>
        </p:spPr>
        <p:txBody>
          <a:bodyPr wrap="square">
            <a:spAutoFit/>
          </a:bodyPr>
          <a:lstStyle>
            <a:defPPr>
              <a:defRPr lang="en-US"/>
            </a:defPPr>
            <a:lvl1pPr algn="r">
              <a:defRPr sz="1100">
                <a:solidFill>
                  <a:srgbClr val="FFFFFF"/>
                </a:solidFill>
              </a:defRPr>
            </a:lvl1pPr>
          </a:lstStyle>
          <a:p>
            <a:r>
              <a:rPr lang="en-US" dirty="0"/>
              <a:t>Accessible at: </a:t>
            </a:r>
            <a:r>
              <a:rPr lang="en-US" dirty="0">
                <a:hlinkClick r:id="rId3"/>
              </a:rPr>
              <a:t>http://www.wordsift.com/</a:t>
            </a:r>
            <a:endParaRPr lang="en-US" dirty="0"/>
          </a:p>
          <a:p>
            <a:endParaRPr lang="en-US" dirty="0"/>
          </a:p>
        </p:txBody>
      </p:sp>
      <p:sp>
        <p:nvSpPr>
          <p:cNvPr id="7" name="Rectangle 6"/>
          <p:cNvSpPr/>
          <p:nvPr/>
        </p:nvSpPr>
        <p:spPr>
          <a:xfrm>
            <a:off x="548640" y="1706880"/>
            <a:ext cx="8625840" cy="23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122" y="1944843"/>
            <a:ext cx="8161460" cy="354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687388" y="318053"/>
            <a:ext cx="8224837" cy="779227"/>
          </a:xfrm>
        </p:spPr>
        <p:txBody>
          <a:bodyPr>
            <a:noAutofit/>
          </a:bodyPr>
          <a:lstStyle/>
          <a:p>
            <a:r>
              <a:rPr lang="en-US" sz="4400" b="1" dirty="0"/>
              <a:t>Vocabulary Selection</a:t>
            </a:r>
          </a:p>
        </p:txBody>
      </p:sp>
      <p:sp>
        <p:nvSpPr>
          <p:cNvPr id="12" name="Rectangle 11"/>
          <p:cNvSpPr/>
          <p:nvPr/>
        </p:nvSpPr>
        <p:spPr>
          <a:xfrm>
            <a:off x="709121" y="1220268"/>
            <a:ext cx="7123745"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latin typeface="Arial"/>
              </a:rPr>
              <a:t>Word Sift: Content Area Words (Language Arts)</a:t>
            </a:r>
            <a:endParaRPr lang="en-US" dirty="0">
              <a:latin typeface="Arial"/>
            </a:endParaRPr>
          </a:p>
        </p:txBody>
      </p:sp>
    </p:spTree>
    <p:extLst>
      <p:ext uri="{BB962C8B-B14F-4D97-AF65-F5344CB8AC3E}">
        <p14:creationId xmlns:p14="http://schemas.microsoft.com/office/powerpoint/2010/main" val="4001888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B30E1BB-5E58-4E19-B036-E1FE83E46D40}" type="slidenum">
              <a:rPr>
                <a:solidFill>
                  <a:srgbClr val="FFFFFF">
                    <a:lumMod val="75000"/>
                  </a:srgbClr>
                </a:solidFill>
              </a:rPr>
              <a:pPr/>
              <a:t>26</a:t>
            </a:fld>
            <a:endParaRPr dirty="0">
              <a:solidFill>
                <a:srgbClr val="FFFFFF">
                  <a:lumMod val="75000"/>
                </a:srgbClr>
              </a:solidFill>
            </a:endParaRPr>
          </a:p>
        </p:txBody>
      </p:sp>
      <p:sp>
        <p:nvSpPr>
          <p:cNvPr id="7" name="TextBox 6"/>
          <p:cNvSpPr txBox="1"/>
          <p:nvPr/>
        </p:nvSpPr>
        <p:spPr>
          <a:xfrm>
            <a:off x="3215148" y="6253315"/>
            <a:ext cx="3141407" cy="430887"/>
          </a:xfrm>
          <a:prstGeom prst="rect">
            <a:avLst/>
          </a:prstGeom>
        </p:spPr>
        <p:txBody>
          <a:bodyPr wrap="square">
            <a:spAutoFit/>
          </a:bodyPr>
          <a:lstStyle>
            <a:defPPr>
              <a:defRPr lang="en-US"/>
            </a:defPPr>
            <a:lvl1pPr algn="r">
              <a:defRPr sz="1100">
                <a:solidFill>
                  <a:srgbClr val="FFFFFF"/>
                </a:solidFill>
              </a:defRPr>
            </a:lvl1pPr>
          </a:lstStyle>
          <a:p>
            <a:r>
              <a:rPr lang="en-US" dirty="0"/>
              <a:t>Accessible at: </a:t>
            </a:r>
            <a:r>
              <a:rPr lang="en-US" dirty="0">
                <a:hlinkClick r:id="rId3"/>
              </a:rPr>
              <a:t>http://www.wordsift.com/</a:t>
            </a:r>
            <a:endParaRPr lang="en-US" dirty="0"/>
          </a:p>
          <a:p>
            <a:endParaRPr lang="en-US" dirty="0"/>
          </a:p>
        </p:txBody>
      </p:sp>
      <p:sp>
        <p:nvSpPr>
          <p:cNvPr id="8" name="Rectangle 7"/>
          <p:cNvSpPr/>
          <p:nvPr/>
        </p:nvSpPr>
        <p:spPr>
          <a:xfrm>
            <a:off x="548640" y="1706880"/>
            <a:ext cx="8625840" cy="23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698962" y="1109234"/>
            <a:ext cx="2726259"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solidFill>
                  <a:srgbClr val="326295">
                    <a:lumMod val="75000"/>
                  </a:srgbClr>
                </a:solidFill>
                <a:latin typeface="Arial"/>
              </a:rPr>
              <a:t>Visual Thesaurus</a:t>
            </a:r>
            <a:endParaRPr lang="en-US" dirty="0">
              <a:solidFill>
                <a:srgbClr val="326295">
                  <a:lumMod val="75000"/>
                </a:srgbClr>
              </a:solidFill>
              <a:latin typeface="Arial"/>
            </a:endParaRPr>
          </a:p>
        </p:txBody>
      </p:sp>
      <p:grpSp>
        <p:nvGrpSpPr>
          <p:cNvPr id="3" name="Group 2"/>
          <p:cNvGrpSpPr/>
          <p:nvPr/>
        </p:nvGrpSpPr>
        <p:grpSpPr>
          <a:xfrm>
            <a:off x="2434701" y="1653269"/>
            <a:ext cx="4897437" cy="4012142"/>
            <a:chOff x="2671763" y="1609725"/>
            <a:chExt cx="3802171" cy="2537880"/>
          </a:xfrm>
        </p:grpSpPr>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3967"/>
            <a:stretch/>
          </p:blipFill>
          <p:spPr bwMode="auto">
            <a:xfrm>
              <a:off x="2671763" y="1609725"/>
              <a:ext cx="3800475" cy="9472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a:stretch/>
          </p:blipFill>
          <p:spPr bwMode="auto">
            <a:xfrm>
              <a:off x="2673459" y="2328330"/>
              <a:ext cx="3800475" cy="1819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5" name="Title 1"/>
          <p:cNvSpPr>
            <a:spLocks noGrp="1"/>
          </p:cNvSpPr>
          <p:nvPr>
            <p:ph type="title"/>
          </p:nvPr>
        </p:nvSpPr>
        <p:spPr>
          <a:xfrm>
            <a:off x="687388" y="318053"/>
            <a:ext cx="8224837" cy="779227"/>
          </a:xfrm>
        </p:spPr>
        <p:txBody>
          <a:bodyPr>
            <a:noAutofit/>
          </a:bodyPr>
          <a:lstStyle/>
          <a:p>
            <a:r>
              <a:rPr lang="en-US" sz="4400" b="1" dirty="0"/>
              <a:t>Vocabulary Selection</a:t>
            </a:r>
          </a:p>
        </p:txBody>
      </p:sp>
    </p:spTree>
    <p:extLst>
      <p:ext uri="{BB962C8B-B14F-4D97-AF65-F5344CB8AC3E}">
        <p14:creationId xmlns:p14="http://schemas.microsoft.com/office/powerpoint/2010/main" val="2664479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0485" y="2273529"/>
            <a:ext cx="8408894" cy="3852006"/>
          </a:xfrm>
        </p:spPr>
        <p:txBody>
          <a:bodyPr/>
          <a:lstStyle/>
          <a:p>
            <a:pPr>
              <a:spcBef>
                <a:spcPts val="1800"/>
              </a:spcBef>
            </a:pPr>
            <a:r>
              <a:rPr lang="en-US" dirty="0"/>
              <a:t>Return to Activity 1 in your handout on page </a:t>
            </a:r>
            <a:r>
              <a:rPr lang="en-US" dirty="0">
                <a:solidFill>
                  <a:srgbClr val="FF0000"/>
                </a:solidFill>
              </a:rPr>
              <a:t>3</a:t>
            </a:r>
            <a:r>
              <a:rPr lang="en-US" dirty="0"/>
              <a:t>.</a:t>
            </a:r>
          </a:p>
          <a:p>
            <a:pPr>
              <a:spcBef>
                <a:spcPts val="1800"/>
              </a:spcBef>
            </a:pPr>
            <a:r>
              <a:rPr lang="en-US" dirty="0"/>
              <a:t>Click on the hyperlink for Activity 1b or type </a:t>
            </a:r>
            <a:r>
              <a:rPr lang="en-US" dirty="0">
                <a:hlinkClick r:id="rId2"/>
              </a:rPr>
              <a:t>http://www.wordsift.com</a:t>
            </a:r>
            <a:r>
              <a:rPr lang="en-US" dirty="0"/>
              <a:t> into an internet browser.</a:t>
            </a:r>
          </a:p>
          <a:p>
            <a:pPr>
              <a:spcBef>
                <a:spcPts val="1800"/>
              </a:spcBef>
            </a:pPr>
            <a:r>
              <a:rPr lang="en-US" dirty="0"/>
              <a:t>Copy the text excerpt in your handout and paste it into the text box. Select “Sift.”</a:t>
            </a:r>
          </a:p>
          <a:p>
            <a:pPr>
              <a:spcBef>
                <a:spcPts val="1800"/>
              </a:spcBef>
            </a:pPr>
            <a:r>
              <a:rPr lang="en-US" dirty="0"/>
              <a:t>Try out the different “Sort” and “Mark” options.</a:t>
            </a:r>
          </a:p>
        </p:txBody>
      </p:sp>
      <p:sp>
        <p:nvSpPr>
          <p:cNvPr id="2" name="Title 1"/>
          <p:cNvSpPr>
            <a:spLocks noGrp="1"/>
          </p:cNvSpPr>
          <p:nvPr>
            <p:ph type="title"/>
          </p:nvPr>
        </p:nvSpPr>
        <p:spPr>
          <a:xfrm>
            <a:off x="687388" y="318053"/>
            <a:ext cx="6529841" cy="1486894"/>
          </a:xfrm>
        </p:spPr>
        <p:txBody>
          <a:bodyPr/>
          <a:lstStyle/>
          <a:p>
            <a:r>
              <a:rPr lang="en-US" b="1" dirty="0">
                <a:solidFill>
                  <a:srgbClr val="002060"/>
                </a:solidFill>
              </a:rPr>
              <a:t>Activity 1b: </a:t>
            </a:r>
            <a:br>
              <a:rPr lang="en-US" b="1" dirty="0">
                <a:solidFill>
                  <a:srgbClr val="002060"/>
                </a:solidFill>
              </a:rPr>
            </a:br>
            <a:r>
              <a:rPr lang="en-US" b="1" dirty="0"/>
              <a:t>Vocabulary Selection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27</a:t>
            </a:fld>
            <a:endParaRPr lang="en-US" dirty="0"/>
          </a:p>
        </p:txBody>
      </p:sp>
      <p:pic>
        <p:nvPicPr>
          <p:cNvPr id="6"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3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210733"/>
            <a:ext cx="8224699" cy="3852006"/>
          </a:xfrm>
        </p:spPr>
        <p:txBody>
          <a:bodyPr/>
          <a:lstStyle/>
          <a:p>
            <a:r>
              <a:rPr lang="en-US" dirty="0"/>
              <a:t>What was the result of trying different “Sort” and “Mark” options?</a:t>
            </a:r>
          </a:p>
          <a:p>
            <a:pPr>
              <a:spcBef>
                <a:spcPts val="1800"/>
              </a:spcBef>
            </a:pPr>
            <a:r>
              <a:rPr lang="en-US" dirty="0"/>
              <a:t>How did the Word Sift results differ from the Academic Word List Highlighter results?</a:t>
            </a:r>
          </a:p>
          <a:p>
            <a:pPr>
              <a:spcBef>
                <a:spcPts val="1800"/>
              </a:spcBef>
            </a:pPr>
            <a:r>
              <a:rPr lang="en-US" dirty="0"/>
              <a:t>How might you use these tools to select vocabulary for a lesson you deliver to ELLs/MLLs?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28</a:t>
            </a:fld>
            <a:endParaRPr dirty="0">
              <a:solidFill>
                <a:srgbClr val="FFFFFF">
                  <a:lumMod val="75000"/>
                </a:srgbClr>
              </a:solidFill>
            </a:endParaRPr>
          </a:p>
        </p:txBody>
      </p:sp>
      <p:sp>
        <p:nvSpPr>
          <p:cNvPr id="6" name="Title 1"/>
          <p:cNvSpPr>
            <a:spLocks noGrp="1"/>
          </p:cNvSpPr>
          <p:nvPr>
            <p:ph type="title"/>
          </p:nvPr>
        </p:nvSpPr>
        <p:spPr>
          <a:xfrm>
            <a:off x="687388" y="318053"/>
            <a:ext cx="8224837" cy="1486894"/>
          </a:xfrm>
        </p:spPr>
        <p:txBody>
          <a:bodyPr>
            <a:normAutofit/>
          </a:bodyPr>
          <a:lstStyle/>
          <a:p>
            <a:r>
              <a:rPr lang="en-US" sz="4400" b="1" dirty="0">
                <a:solidFill>
                  <a:schemeClr val="tx2">
                    <a:lumMod val="75000"/>
                  </a:schemeClr>
                </a:solidFill>
              </a:rPr>
              <a:t>Partner Talk</a:t>
            </a:r>
          </a:p>
        </p:txBody>
      </p:sp>
      <p:pic>
        <p:nvPicPr>
          <p:cNvPr id="7"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4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2900" y="2319859"/>
            <a:ext cx="8538845" cy="1025473"/>
          </a:xfrm>
        </p:spPr>
        <p:txBody>
          <a:bodyPr>
            <a:noAutofit/>
          </a:bodyPr>
          <a:lstStyle/>
          <a:p>
            <a:r>
              <a:rPr lang="en-US" sz="1800" dirty="0"/>
              <a:t>To be successful readers, ELLs/MLLs need to know words that are frequent across multiple texts (see previous slides). </a:t>
            </a:r>
          </a:p>
          <a:p>
            <a:r>
              <a:rPr lang="en-US" sz="1800" dirty="0"/>
              <a:t>ELLs/MLLs also need to know the meanings of words and phrases that are crucial to understanding the text at hand (as indexed by the text-dependent questions). </a:t>
            </a:r>
          </a:p>
          <a:p>
            <a:pPr lvl="1"/>
            <a:endParaRPr lang="en-US" dirty="0"/>
          </a:p>
        </p:txBody>
      </p:sp>
      <p:sp>
        <p:nvSpPr>
          <p:cNvPr id="2" name="Title 1"/>
          <p:cNvSpPr>
            <a:spLocks noGrp="1"/>
          </p:cNvSpPr>
          <p:nvPr>
            <p:ph type="title"/>
          </p:nvPr>
        </p:nvSpPr>
        <p:spPr>
          <a:xfrm>
            <a:off x="687388" y="318053"/>
            <a:ext cx="8224837" cy="997586"/>
          </a:xfrm>
        </p:spPr>
        <p:txBody>
          <a:bodyPr>
            <a:normAutofit/>
          </a:bodyPr>
          <a:lstStyle/>
          <a:p>
            <a:r>
              <a:rPr lang="en-US" sz="4400" b="1" dirty="0"/>
              <a:t>Vocabulary Selection</a:t>
            </a:r>
          </a:p>
        </p:txBody>
      </p:sp>
      <p:sp>
        <p:nvSpPr>
          <p:cNvPr id="7"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29</a:t>
            </a:fld>
            <a:endParaRPr dirty="0">
              <a:solidFill>
                <a:srgbClr val="FFFFFF">
                  <a:lumMod val="7500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826081419"/>
              </p:ext>
            </p:extLst>
          </p:nvPr>
        </p:nvGraphicFramePr>
        <p:xfrm>
          <a:off x="100935" y="3692697"/>
          <a:ext cx="8980229" cy="1950720"/>
        </p:xfrm>
        <a:graphic>
          <a:graphicData uri="http://schemas.openxmlformats.org/drawingml/2006/table">
            <a:tbl>
              <a:tblPr firstRow="1" bandRow="1">
                <a:tableStyleId>{69012ECD-51FC-41F1-AA8D-1B2483CD663E}</a:tableStyleId>
              </a:tblPr>
              <a:tblGrid>
                <a:gridCol w="5259141">
                  <a:extLst>
                    <a:ext uri="{9D8B030D-6E8A-4147-A177-3AD203B41FA5}">
                      <a16:colId xmlns:a16="http://schemas.microsoft.com/office/drawing/2014/main" val="20000"/>
                    </a:ext>
                  </a:extLst>
                </a:gridCol>
                <a:gridCol w="2074442">
                  <a:extLst>
                    <a:ext uri="{9D8B030D-6E8A-4147-A177-3AD203B41FA5}">
                      <a16:colId xmlns:a16="http://schemas.microsoft.com/office/drawing/2014/main" val="20001"/>
                    </a:ext>
                  </a:extLst>
                </a:gridCol>
                <a:gridCol w="1646646">
                  <a:extLst>
                    <a:ext uri="{9D8B030D-6E8A-4147-A177-3AD203B41FA5}">
                      <a16:colId xmlns:a16="http://schemas.microsoft.com/office/drawing/2014/main" val="20002"/>
                    </a:ext>
                  </a:extLst>
                </a:gridCol>
              </a:tblGrid>
              <a:tr h="610131">
                <a:tc>
                  <a:txBody>
                    <a:bodyPr/>
                    <a:lstStyle/>
                    <a:p>
                      <a:pPr algn="ctr"/>
                      <a:r>
                        <a:rPr lang="en-US" dirty="0"/>
                        <a:t>Text</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t>Text-Dependent</a:t>
                      </a:r>
                      <a:r>
                        <a:rPr lang="en-US" baseline="0" dirty="0"/>
                        <a:t> Question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t>Key Vocabulary</a:t>
                      </a:r>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552023">
                <a:tc>
                  <a:txBody>
                    <a:bodyPr/>
                    <a:lstStyle/>
                    <a:p>
                      <a:r>
                        <a:rPr lang="en-US" sz="1600" kern="1200" dirty="0">
                          <a:solidFill>
                            <a:schemeClr val="tx2">
                              <a:lumMod val="75000"/>
                            </a:schemeClr>
                          </a:solidFill>
                          <a:latin typeface="+mn-lt"/>
                          <a:ea typeface="+mn-ea"/>
                          <a:cs typeface="+mn-cs"/>
                        </a:rPr>
                        <a:t>Whether you run a race, bounce a basketball, or hurl a baseball home, you do it because it’s fun. Some scientists claim play is a natural instinct—just like sleep. That might explain why sports are likely to be as old as humanity.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800" dirty="0">
                          <a:solidFill>
                            <a:schemeClr val="tx2">
                              <a:lumMod val="75000"/>
                            </a:schemeClr>
                          </a:solidFill>
                        </a:rPr>
                        <a:t>Why may sports be “as old as humanity”?</a:t>
                      </a:r>
                      <a:endParaRPr lang="en-US" sz="1800" i="1" dirty="0">
                        <a:solidFill>
                          <a:schemeClr val="tx2">
                            <a:lumMod val="75000"/>
                          </a:schemeClr>
                        </a:solidFill>
                        <a:latin typeface="Palatino Linotype"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800" dirty="0">
                          <a:solidFill>
                            <a:schemeClr val="tx2">
                              <a:lumMod val="75000"/>
                            </a:schemeClr>
                          </a:solidFill>
                        </a:rPr>
                        <a:t>natural instinct, humanity</a:t>
                      </a:r>
                      <a:endParaRPr lang="en-US" sz="1800" dirty="0">
                        <a:solidFill>
                          <a:schemeClr val="tx2">
                            <a:lumMod val="75000"/>
                          </a:schemeClr>
                        </a:solidFill>
                        <a:latin typeface="Palatino Linotype"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ctangle 8"/>
          <p:cNvSpPr/>
          <p:nvPr/>
        </p:nvSpPr>
        <p:spPr>
          <a:xfrm>
            <a:off x="342900" y="1858194"/>
            <a:ext cx="8980228" cy="461665"/>
          </a:xfrm>
          <a:prstGeom prst="rect">
            <a:avLst/>
          </a:prstGeom>
        </p:spPr>
        <p:txBody>
          <a:bodyPr wrap="square">
            <a:spAutoFit/>
          </a:bodyPr>
          <a:lstStyle/>
          <a:p>
            <a:r>
              <a:rPr lang="en-US" b="1" dirty="0">
                <a:solidFill>
                  <a:srgbClr val="326295">
                    <a:lumMod val="75000"/>
                  </a:srgbClr>
                </a:solidFill>
                <a:latin typeface="Arial"/>
              </a:rPr>
              <a:t>Importance to Text</a:t>
            </a:r>
            <a:endParaRPr lang="en-US" dirty="0">
              <a:solidFill>
                <a:srgbClr val="326295">
                  <a:lumMod val="75000"/>
                </a:srgbClr>
              </a:solidFill>
              <a:latin typeface="Arial"/>
            </a:endParaRPr>
          </a:p>
        </p:txBody>
      </p:sp>
    </p:spTree>
    <p:extLst>
      <p:ext uri="{BB962C8B-B14F-4D97-AF65-F5344CB8AC3E}">
        <p14:creationId xmlns:p14="http://schemas.microsoft.com/office/powerpoint/2010/main" val="278267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76449"/>
            <a:ext cx="8224699" cy="3714139"/>
          </a:xfrm>
        </p:spPr>
        <p:txBody>
          <a:bodyPr/>
          <a:lstStyle/>
          <a:p>
            <a:r>
              <a:rPr lang="en-US" dirty="0"/>
              <a:t>Examples of lessons that use these</a:t>
            </a:r>
            <a:r>
              <a:rPr lang="en-US" dirty="0">
                <a:solidFill>
                  <a:schemeClr val="accent1">
                    <a:lumMod val="50000"/>
                  </a:schemeClr>
                </a:solidFill>
              </a:rPr>
              <a:t> strategies </a:t>
            </a:r>
            <a:r>
              <a:rPr lang="en-US" dirty="0"/>
              <a:t>can be found in the English Language Arts Resource Guide on the </a:t>
            </a:r>
            <a:r>
              <a:rPr lang="en-US" dirty="0" err="1"/>
              <a:t>EngageNY</a:t>
            </a:r>
            <a:r>
              <a:rPr lang="en-US" dirty="0"/>
              <a:t> website:</a:t>
            </a:r>
          </a:p>
          <a:p>
            <a:pPr lvl="1"/>
            <a:r>
              <a:rPr lang="en-US" sz="2400" dirty="0">
                <a:solidFill>
                  <a:srgbClr val="FF0000"/>
                </a:solidFill>
                <a:hlinkClick r:id="rId3"/>
              </a:rPr>
              <a:t>https://www.engageny.org/resource/scaffolding-instruction-english-language-learners-resource-guides-english-language-arts-and</a:t>
            </a:r>
            <a:r>
              <a:rPr lang="en-US" sz="2400" dirty="0">
                <a:solidFill>
                  <a:srgbClr val="FF0000"/>
                </a:solidFill>
              </a:rPr>
              <a:t> </a:t>
            </a:r>
          </a:p>
        </p:txBody>
      </p:sp>
      <p:sp>
        <p:nvSpPr>
          <p:cNvPr id="3" name="Title 2"/>
          <p:cNvSpPr>
            <a:spLocks noGrp="1"/>
          </p:cNvSpPr>
          <p:nvPr>
            <p:ph type="title"/>
          </p:nvPr>
        </p:nvSpPr>
        <p:spPr/>
        <p:txBody>
          <a:bodyPr>
            <a:normAutofit/>
          </a:bodyPr>
          <a:lstStyle/>
          <a:p>
            <a:r>
              <a:rPr lang="en-US" sz="4400" b="1" dirty="0"/>
              <a:t>Welcome!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a:t>
            </a:fld>
            <a:endParaRPr dirty="0">
              <a:solidFill>
                <a:srgbClr val="FFFFFF">
                  <a:lumMod val="75000"/>
                </a:srgbClr>
              </a:solidFill>
            </a:endParaRPr>
          </a:p>
        </p:txBody>
      </p:sp>
    </p:spTree>
    <p:extLst>
      <p:ext uri="{BB962C8B-B14F-4D97-AF65-F5344CB8AC3E}">
        <p14:creationId xmlns:p14="http://schemas.microsoft.com/office/powerpoint/2010/main" val="1759073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2529839"/>
            <a:ext cx="8224699" cy="3377979"/>
          </a:xfrm>
        </p:spPr>
        <p:txBody>
          <a:bodyPr/>
          <a:lstStyle/>
          <a:p>
            <a:r>
              <a:rPr lang="en-US" dirty="0"/>
              <a:t>Words that are conceptually complex are more difficult to acquire.</a:t>
            </a:r>
          </a:p>
          <a:p>
            <a:r>
              <a:rPr lang="en-US" dirty="0"/>
              <a:t>Conceptually complex words may require more intensive instruction.</a:t>
            </a:r>
          </a:p>
          <a:p>
            <a:r>
              <a:rPr lang="en-US" dirty="0"/>
              <a:t>Conceptual complexity</a:t>
            </a:r>
          </a:p>
          <a:p>
            <a:pPr lvl="1"/>
            <a:r>
              <a:rPr lang="en-US" dirty="0"/>
              <a:t>Imageability</a:t>
            </a:r>
          </a:p>
          <a:p>
            <a:pPr lvl="1"/>
            <a:r>
              <a:rPr lang="en-US" dirty="0"/>
              <a:t>Concreteness</a:t>
            </a:r>
          </a:p>
          <a:p>
            <a:pPr lvl="1"/>
            <a:r>
              <a:rPr lang="en-US" dirty="0"/>
              <a:t>Relatedness</a:t>
            </a:r>
          </a:p>
        </p:txBody>
      </p:sp>
      <p:sp>
        <p:nvSpPr>
          <p:cNvPr id="2" name="Title 1"/>
          <p:cNvSpPr>
            <a:spLocks noGrp="1"/>
          </p:cNvSpPr>
          <p:nvPr>
            <p:ph type="title"/>
          </p:nvPr>
        </p:nvSpPr>
        <p:spPr/>
        <p:txBody>
          <a:bodyPr>
            <a:normAutofit/>
          </a:bodyPr>
          <a:lstStyle/>
          <a:p>
            <a:r>
              <a:rPr lang="en-US" sz="4400" b="1" dirty="0"/>
              <a:t>Vocabulary Selection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30</a:t>
            </a:fld>
            <a:endParaRPr lang="en-US" dirty="0"/>
          </a:p>
        </p:txBody>
      </p:sp>
      <p:sp>
        <p:nvSpPr>
          <p:cNvPr id="5" name="Rectangle 4"/>
          <p:cNvSpPr/>
          <p:nvPr/>
        </p:nvSpPr>
        <p:spPr>
          <a:xfrm>
            <a:off x="690879" y="1923197"/>
            <a:ext cx="8980228" cy="461665"/>
          </a:xfrm>
          <a:prstGeom prst="rect">
            <a:avLst/>
          </a:prstGeom>
        </p:spPr>
        <p:txBody>
          <a:bodyPr wrap="square">
            <a:spAutoFit/>
          </a:bodyPr>
          <a:lstStyle/>
          <a:p>
            <a:r>
              <a:rPr lang="en-US" b="1" dirty="0">
                <a:solidFill>
                  <a:schemeClr val="tx2">
                    <a:lumMod val="75000"/>
                  </a:schemeClr>
                </a:solidFill>
                <a:latin typeface="Arial"/>
              </a:rPr>
              <a:t>Conceptual Complexity</a:t>
            </a:r>
            <a:endParaRPr lang="en-US" dirty="0">
              <a:solidFill>
                <a:schemeClr val="tx2">
                  <a:lumMod val="75000"/>
                </a:schemeClr>
              </a:solidFill>
              <a:latin typeface="Arial"/>
            </a:endParaRPr>
          </a:p>
        </p:txBody>
      </p:sp>
    </p:spTree>
    <p:extLst>
      <p:ext uri="{BB962C8B-B14F-4D97-AF65-F5344CB8AC3E}">
        <p14:creationId xmlns:p14="http://schemas.microsoft.com/office/powerpoint/2010/main" val="14825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87526" y="2489200"/>
            <a:ext cx="8224699" cy="3418618"/>
          </a:xfrm>
        </p:spPr>
        <p:txBody>
          <a:bodyPr/>
          <a:lstStyle/>
          <a:p>
            <a:r>
              <a:rPr lang="en-US" sz="2300" dirty="0"/>
              <a:t>A word is easily </a:t>
            </a:r>
            <a:r>
              <a:rPr lang="en-US" sz="2300" i="1" dirty="0"/>
              <a:t>imageable</a:t>
            </a:r>
            <a:r>
              <a:rPr lang="en-US" sz="2300" dirty="0"/>
              <a:t> if little effort is required to form an image of it in your mind. </a:t>
            </a:r>
          </a:p>
          <a:p>
            <a:pPr>
              <a:spcBef>
                <a:spcPts val="1200"/>
              </a:spcBef>
            </a:pPr>
            <a:r>
              <a:rPr lang="en-US" sz="2300" dirty="0"/>
              <a:t>If you wanted to draw a picture of the word, how much context would be required? A word that could be drawn without context is easily </a:t>
            </a:r>
            <a:r>
              <a:rPr lang="en-US" sz="2300" i="1" dirty="0"/>
              <a:t>imageable</a:t>
            </a:r>
            <a:r>
              <a:rPr lang="en-US" sz="2300" dirty="0"/>
              <a:t>. </a:t>
            </a:r>
          </a:p>
          <a:p>
            <a:pPr lvl="1">
              <a:spcBef>
                <a:spcPts val="900"/>
              </a:spcBef>
            </a:pPr>
            <a:r>
              <a:rPr lang="en-US" dirty="0"/>
              <a:t>Easily imageable words: dinosaur, pencil, rain</a:t>
            </a:r>
          </a:p>
          <a:p>
            <a:pPr lvl="1">
              <a:spcBef>
                <a:spcPts val="900"/>
              </a:spcBef>
            </a:pPr>
            <a:r>
              <a:rPr lang="en-US" dirty="0"/>
              <a:t>Somewhat imageable words: prevent, abandoned</a:t>
            </a:r>
          </a:p>
          <a:p>
            <a:pPr lvl="1">
              <a:spcBef>
                <a:spcPts val="900"/>
              </a:spcBef>
            </a:pPr>
            <a:r>
              <a:rPr lang="en-US" dirty="0"/>
              <a:t>Not imageable words: spirit, promise, merely</a:t>
            </a:r>
          </a:p>
          <a:p>
            <a:endParaRPr lang="en-US" dirty="0"/>
          </a:p>
          <a:p>
            <a:endParaRPr lang="en-US" dirty="0"/>
          </a:p>
        </p:txBody>
      </p:sp>
      <p:pic>
        <p:nvPicPr>
          <p:cNvPr id="1026" name="Picture 2" descr="http://t1.gstatic.com/images?q=tbn:ANd9GcRClNa8uND4S3HyLKtrSHSXi4id3VAdhDmD5YUQNw1XFuMQ3_cqd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549" y="4231765"/>
            <a:ext cx="1880692" cy="144725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p:txBody>
          <a:bodyPr>
            <a:noAutofit/>
          </a:bodyPr>
          <a:lstStyle/>
          <a:p>
            <a:r>
              <a:rPr lang="en-US" sz="4400" b="1" dirty="0"/>
              <a:t>Vocabulary Selection</a:t>
            </a: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31</a:t>
            </a:fld>
            <a:endParaRPr lang="en-US" dirty="0"/>
          </a:p>
        </p:txBody>
      </p:sp>
      <p:sp>
        <p:nvSpPr>
          <p:cNvPr id="7" name="Rectangle 6"/>
          <p:cNvSpPr/>
          <p:nvPr/>
        </p:nvSpPr>
        <p:spPr>
          <a:xfrm>
            <a:off x="690879" y="1923197"/>
            <a:ext cx="8980228" cy="461665"/>
          </a:xfrm>
          <a:prstGeom prst="rect">
            <a:avLst/>
          </a:prstGeom>
        </p:spPr>
        <p:txBody>
          <a:bodyPr wrap="square">
            <a:spAutoFit/>
          </a:bodyPr>
          <a:lstStyle/>
          <a:p>
            <a:r>
              <a:rPr lang="en-US" b="1" dirty="0">
                <a:solidFill>
                  <a:schemeClr val="tx2">
                    <a:lumMod val="75000"/>
                  </a:schemeClr>
                </a:solidFill>
                <a:latin typeface="Arial"/>
              </a:rPr>
              <a:t>Imageability</a:t>
            </a:r>
            <a:endParaRPr lang="en-US" dirty="0">
              <a:solidFill>
                <a:schemeClr val="tx2">
                  <a:lumMod val="75000"/>
                </a:schemeClr>
              </a:solidFill>
              <a:latin typeface="Arial"/>
            </a:endParaRPr>
          </a:p>
        </p:txBody>
      </p:sp>
    </p:spTree>
    <p:extLst>
      <p:ext uri="{BB962C8B-B14F-4D97-AF65-F5344CB8AC3E}">
        <p14:creationId xmlns:p14="http://schemas.microsoft.com/office/powerpoint/2010/main" val="291073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87526" y="2631439"/>
            <a:ext cx="8224699" cy="3276379"/>
          </a:xfrm>
        </p:spPr>
        <p:txBody>
          <a:bodyPr/>
          <a:lstStyle/>
          <a:p>
            <a:pPr>
              <a:spcBef>
                <a:spcPts val="1800"/>
              </a:spcBef>
            </a:pPr>
            <a:r>
              <a:rPr lang="en-US" sz="2200" dirty="0"/>
              <a:t>A word is </a:t>
            </a:r>
            <a:r>
              <a:rPr lang="en-US" sz="2200" i="1" dirty="0"/>
              <a:t>concrete</a:t>
            </a:r>
            <a:r>
              <a:rPr lang="en-US" sz="2200" dirty="0"/>
              <a:t> (tangible) if its referent can be easily perceived through the senses. </a:t>
            </a:r>
          </a:p>
          <a:p>
            <a:pPr>
              <a:spcBef>
                <a:spcPts val="1800"/>
              </a:spcBef>
            </a:pPr>
            <a:r>
              <a:rPr lang="en-US" sz="2200" dirty="0"/>
              <a:t>How easily can you feel, smell, see, hear, or taste a referent of the word? </a:t>
            </a:r>
          </a:p>
          <a:p>
            <a:pPr lvl="1"/>
            <a:r>
              <a:rPr lang="en-US" dirty="0"/>
              <a:t>Very concrete words: eggs, throne, pencil, run</a:t>
            </a:r>
          </a:p>
          <a:p>
            <a:pPr lvl="1"/>
            <a:r>
              <a:rPr lang="en-US" dirty="0"/>
              <a:t>Somewhat abstract words: expensive, peered</a:t>
            </a:r>
          </a:p>
          <a:p>
            <a:pPr lvl="1"/>
            <a:r>
              <a:rPr lang="en-US" dirty="0"/>
              <a:t>Very abstract words: era, indeed</a:t>
            </a:r>
          </a:p>
          <a:p>
            <a:endParaRPr lang="en-US" dirty="0"/>
          </a:p>
          <a:p>
            <a:endParaRPr lang="en-US" dirty="0"/>
          </a:p>
        </p:txBody>
      </p:sp>
      <p:sp>
        <p:nvSpPr>
          <p:cNvPr id="7" name="Title 1"/>
          <p:cNvSpPr>
            <a:spLocks noGrp="1"/>
          </p:cNvSpPr>
          <p:nvPr>
            <p:ph type="title"/>
          </p:nvPr>
        </p:nvSpPr>
        <p:spPr/>
        <p:txBody>
          <a:bodyPr>
            <a:normAutofit/>
          </a:bodyPr>
          <a:lstStyle/>
          <a:p>
            <a:r>
              <a:rPr lang="en-US" sz="4400" b="1" dirty="0"/>
              <a:t>Vocabulary Selection</a:t>
            </a:r>
          </a:p>
        </p:txBody>
      </p:sp>
      <p:pic>
        <p:nvPicPr>
          <p:cNvPr id="2054" name="Picture 6" descr="http://t0.gstatic.com/images?q=tbn:ANd9GcSxzsmsdZ6oB13hR87izo-feUjFR0bN1IfK0ZRHTEraelu5KoK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058" y="4117527"/>
            <a:ext cx="2103259" cy="146211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lgn="r"/>
            <a:fld id="{F3477EC8-074D-41C4-94AE-E9EA7CEEA348}" type="slidenum">
              <a:rPr>
                <a:solidFill>
                  <a:srgbClr val="FFFFFF">
                    <a:lumMod val="75000"/>
                  </a:srgbClr>
                </a:solidFill>
              </a:rPr>
              <a:pPr algn="r"/>
              <a:t>32</a:t>
            </a:fld>
            <a:endParaRPr dirty="0">
              <a:solidFill>
                <a:srgbClr val="FFFFFF">
                  <a:lumMod val="75000"/>
                </a:srgbClr>
              </a:solidFill>
            </a:endParaRPr>
          </a:p>
        </p:txBody>
      </p:sp>
      <p:sp>
        <p:nvSpPr>
          <p:cNvPr id="8" name="Rectangle 7"/>
          <p:cNvSpPr/>
          <p:nvPr/>
        </p:nvSpPr>
        <p:spPr>
          <a:xfrm>
            <a:off x="690879" y="1999399"/>
            <a:ext cx="8980228" cy="461665"/>
          </a:xfrm>
          <a:prstGeom prst="rect">
            <a:avLst/>
          </a:prstGeom>
        </p:spPr>
        <p:txBody>
          <a:bodyPr wrap="square">
            <a:spAutoFit/>
          </a:bodyPr>
          <a:lstStyle/>
          <a:p>
            <a:r>
              <a:rPr lang="en-US" b="1" dirty="0">
                <a:solidFill>
                  <a:srgbClr val="326295">
                    <a:lumMod val="75000"/>
                  </a:srgbClr>
                </a:solidFill>
                <a:latin typeface="Arial"/>
              </a:rPr>
              <a:t>Concreteness</a:t>
            </a:r>
            <a:endParaRPr lang="en-US" dirty="0">
              <a:solidFill>
                <a:srgbClr val="326295">
                  <a:lumMod val="75000"/>
                </a:srgbClr>
              </a:solidFill>
              <a:latin typeface="Arial"/>
            </a:endParaRPr>
          </a:p>
        </p:txBody>
      </p:sp>
    </p:spTree>
    <p:extLst>
      <p:ext uri="{BB962C8B-B14F-4D97-AF65-F5344CB8AC3E}">
        <p14:creationId xmlns:p14="http://schemas.microsoft.com/office/powerpoint/2010/main" val="4539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87526" y="2519679"/>
            <a:ext cx="8224699" cy="3388139"/>
          </a:xfrm>
        </p:spPr>
        <p:txBody>
          <a:bodyPr/>
          <a:lstStyle/>
          <a:p>
            <a:r>
              <a:rPr lang="en-US" sz="2200" dirty="0"/>
              <a:t>The degree to which understanding the word requires an understanding of related concepts is relatedness.</a:t>
            </a:r>
          </a:p>
          <a:p>
            <a:r>
              <a:rPr lang="en-US" sz="2200" dirty="0"/>
              <a:t>Words that have dense networks of other related concepts have high relatedness.</a:t>
            </a:r>
          </a:p>
          <a:p>
            <a:endParaRPr lang="en-US" dirty="0"/>
          </a:p>
        </p:txBody>
      </p:sp>
      <p:sp>
        <p:nvSpPr>
          <p:cNvPr id="8" name="Title 1"/>
          <p:cNvSpPr>
            <a:spLocks noGrp="1"/>
          </p:cNvSpPr>
          <p:nvPr>
            <p:ph type="title"/>
          </p:nvPr>
        </p:nvSpPr>
        <p:spPr/>
        <p:txBody>
          <a:bodyPr>
            <a:normAutofit/>
          </a:bodyPr>
          <a:lstStyle/>
          <a:p>
            <a:r>
              <a:rPr lang="en-US" sz="4400" b="1" dirty="0"/>
              <a:t>Vocabulary Selection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0102" y="3764159"/>
            <a:ext cx="2805548"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0450" y="4106380"/>
            <a:ext cx="2414942" cy="172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0"/>
          </p:nvPr>
        </p:nvSpPr>
        <p:spPr/>
        <p:txBody>
          <a:bodyPr/>
          <a:lstStyle/>
          <a:p>
            <a:pPr algn="r"/>
            <a:fld id="{F3477EC8-074D-41C4-94AE-E9EA7CEEA348}" type="slidenum">
              <a:rPr>
                <a:solidFill>
                  <a:srgbClr val="FFFFFF">
                    <a:lumMod val="75000"/>
                  </a:srgbClr>
                </a:solidFill>
              </a:rPr>
              <a:pPr algn="r"/>
              <a:t>33</a:t>
            </a:fld>
            <a:endParaRPr dirty="0">
              <a:solidFill>
                <a:srgbClr val="FFFFFF">
                  <a:lumMod val="75000"/>
                </a:srgbClr>
              </a:solidFill>
            </a:endParaRPr>
          </a:p>
        </p:txBody>
      </p:sp>
      <p:sp>
        <p:nvSpPr>
          <p:cNvPr id="9" name="Rectangle 8"/>
          <p:cNvSpPr/>
          <p:nvPr/>
        </p:nvSpPr>
        <p:spPr>
          <a:xfrm>
            <a:off x="690879" y="1955855"/>
            <a:ext cx="8980228" cy="461665"/>
          </a:xfrm>
          <a:prstGeom prst="rect">
            <a:avLst/>
          </a:prstGeom>
        </p:spPr>
        <p:txBody>
          <a:bodyPr wrap="square">
            <a:spAutoFit/>
          </a:bodyPr>
          <a:lstStyle/>
          <a:p>
            <a:r>
              <a:rPr lang="en-US" b="1" dirty="0">
                <a:solidFill>
                  <a:srgbClr val="326295">
                    <a:lumMod val="75000"/>
                  </a:srgbClr>
                </a:solidFill>
                <a:latin typeface="Arial"/>
              </a:rPr>
              <a:t>Relatedness</a:t>
            </a:r>
            <a:endParaRPr lang="en-US" dirty="0">
              <a:solidFill>
                <a:srgbClr val="326295">
                  <a:lumMod val="75000"/>
                </a:srgbClr>
              </a:solidFill>
              <a:latin typeface="Arial"/>
            </a:endParaRPr>
          </a:p>
        </p:txBody>
      </p:sp>
    </p:spTree>
    <p:extLst>
      <p:ext uri="{BB962C8B-B14F-4D97-AF65-F5344CB8AC3E}">
        <p14:creationId xmlns:p14="http://schemas.microsoft.com/office/powerpoint/2010/main" val="126607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297" y="1957839"/>
            <a:ext cx="8534400" cy="3852006"/>
          </a:xfrm>
        </p:spPr>
        <p:txBody>
          <a:bodyPr/>
          <a:lstStyle/>
          <a:p>
            <a:r>
              <a:rPr lang="en-US" sz="2200" dirty="0"/>
              <a:t>Turn to Activity 2 on page </a:t>
            </a:r>
            <a:r>
              <a:rPr lang="en-US" sz="2200" dirty="0">
                <a:solidFill>
                  <a:srgbClr val="FF0000"/>
                </a:solidFill>
              </a:rPr>
              <a:t>4</a:t>
            </a:r>
            <a:r>
              <a:rPr lang="en-US" sz="2200" dirty="0"/>
              <a:t> of your handout.</a:t>
            </a:r>
          </a:p>
          <a:p>
            <a:r>
              <a:rPr lang="en-US" sz="2200" dirty="0"/>
              <a:t>Rate each of the listed words on their conceptual complexity.</a:t>
            </a:r>
          </a:p>
          <a:p>
            <a:pPr marL="0" indent="0">
              <a:buNone/>
            </a:pPr>
            <a:endParaRPr lang="en-US" dirty="0"/>
          </a:p>
          <a:p>
            <a:pPr marL="0" indent="0">
              <a:buNone/>
            </a:pPr>
            <a:endParaRPr lang="en-US" dirty="0"/>
          </a:p>
          <a:p>
            <a:pPr marL="0" indent="0">
              <a:buNone/>
            </a:pPr>
            <a:endParaRPr lang="en-US" dirty="0"/>
          </a:p>
          <a:p>
            <a:endParaRPr lang="en-US" dirty="0"/>
          </a:p>
          <a:p>
            <a:endParaRPr lang="en-US" dirty="0"/>
          </a:p>
          <a:p>
            <a:pPr>
              <a:spcBef>
                <a:spcPts val="1800"/>
              </a:spcBef>
            </a:pPr>
            <a:r>
              <a:rPr lang="en-US" sz="2200" dirty="0"/>
              <a:t>Share your results with a partner or small group. Discuss any differences and reconcile your results.</a:t>
            </a:r>
          </a:p>
        </p:txBody>
      </p:sp>
      <p:sp>
        <p:nvSpPr>
          <p:cNvPr id="2" name="Title 1"/>
          <p:cNvSpPr>
            <a:spLocks noGrp="1"/>
          </p:cNvSpPr>
          <p:nvPr>
            <p:ph type="title"/>
          </p:nvPr>
        </p:nvSpPr>
        <p:spPr>
          <a:xfrm>
            <a:off x="687388" y="318053"/>
            <a:ext cx="6529841" cy="1486894"/>
          </a:xfrm>
        </p:spPr>
        <p:txBody>
          <a:bodyPr/>
          <a:lstStyle/>
          <a:p>
            <a:r>
              <a:rPr lang="en-US" b="1" dirty="0">
                <a:solidFill>
                  <a:srgbClr val="002060"/>
                </a:solidFill>
              </a:rPr>
              <a:t>Activity 2: </a:t>
            </a:r>
            <a:r>
              <a:rPr lang="en-US" sz="4400" b="1" dirty="0"/>
              <a:t>Vocabulary Selection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34</a:t>
            </a:fld>
            <a:endParaRPr lang="en-US" dirty="0"/>
          </a:p>
        </p:txBody>
      </p:sp>
      <p:grpSp>
        <p:nvGrpSpPr>
          <p:cNvPr id="16" name="Group 15"/>
          <p:cNvGrpSpPr/>
          <p:nvPr/>
        </p:nvGrpSpPr>
        <p:grpSpPr>
          <a:xfrm>
            <a:off x="881743" y="2757281"/>
            <a:ext cx="7764234" cy="2271917"/>
            <a:chOff x="881743" y="2806268"/>
            <a:chExt cx="7764234" cy="2271917"/>
          </a:xfrm>
        </p:grpSpPr>
        <p:sp>
          <p:nvSpPr>
            <p:cNvPr id="6" name="Left-Right Arrow 5"/>
            <p:cNvSpPr/>
            <p:nvPr/>
          </p:nvSpPr>
          <p:spPr>
            <a:xfrm>
              <a:off x="1975771" y="3086088"/>
              <a:ext cx="5568043" cy="5388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Imageability</a:t>
              </a:r>
            </a:p>
          </p:txBody>
        </p:sp>
        <p:sp>
          <p:nvSpPr>
            <p:cNvPr id="7" name="Left-Right Arrow 6"/>
            <p:cNvSpPr/>
            <p:nvPr/>
          </p:nvSpPr>
          <p:spPr>
            <a:xfrm>
              <a:off x="1964881" y="3777345"/>
              <a:ext cx="5568043" cy="5388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Concreteness</a:t>
              </a:r>
            </a:p>
          </p:txBody>
        </p:sp>
        <p:sp>
          <p:nvSpPr>
            <p:cNvPr id="8" name="Left-Right Arrow 7"/>
            <p:cNvSpPr/>
            <p:nvPr/>
          </p:nvSpPr>
          <p:spPr>
            <a:xfrm>
              <a:off x="1986649" y="4517589"/>
              <a:ext cx="5568043" cy="5388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Relatedness</a:t>
              </a:r>
            </a:p>
          </p:txBody>
        </p:sp>
        <p:sp>
          <p:nvSpPr>
            <p:cNvPr id="9" name="Rectangle 8"/>
            <p:cNvSpPr/>
            <p:nvPr/>
          </p:nvSpPr>
          <p:spPr>
            <a:xfrm>
              <a:off x="881744" y="3257535"/>
              <a:ext cx="898071" cy="10096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a:t>High</a:t>
              </a:r>
            </a:p>
            <a:p>
              <a:pPr algn="ctr"/>
              <a:r>
                <a:rPr lang="en-US" sz="2200" dirty="0"/>
                <a:t>(5)</a:t>
              </a:r>
            </a:p>
          </p:txBody>
        </p:sp>
        <p:sp>
          <p:nvSpPr>
            <p:cNvPr id="10" name="Rectangle 9"/>
            <p:cNvSpPr/>
            <p:nvPr/>
          </p:nvSpPr>
          <p:spPr>
            <a:xfrm>
              <a:off x="7731578" y="3224877"/>
              <a:ext cx="898071" cy="10096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a:t>Low</a:t>
              </a:r>
            </a:p>
            <a:p>
              <a:pPr algn="ctr"/>
              <a:r>
                <a:rPr lang="en-US" sz="2200" dirty="0"/>
                <a:t>(1)</a:t>
              </a:r>
            </a:p>
          </p:txBody>
        </p:sp>
        <p:sp>
          <p:nvSpPr>
            <p:cNvPr id="11" name="Rectangle 10"/>
            <p:cNvSpPr/>
            <p:nvPr/>
          </p:nvSpPr>
          <p:spPr>
            <a:xfrm>
              <a:off x="881743" y="4484916"/>
              <a:ext cx="898071" cy="5932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a:t>Low</a:t>
              </a:r>
            </a:p>
          </p:txBody>
        </p:sp>
        <p:sp>
          <p:nvSpPr>
            <p:cNvPr id="12" name="Rectangle 11"/>
            <p:cNvSpPr/>
            <p:nvPr/>
          </p:nvSpPr>
          <p:spPr>
            <a:xfrm>
              <a:off x="7747906" y="4452258"/>
              <a:ext cx="898071" cy="5932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a:t>High</a:t>
              </a:r>
            </a:p>
          </p:txBody>
        </p:sp>
        <p:sp>
          <p:nvSpPr>
            <p:cNvPr id="14" name="TextBox 13"/>
            <p:cNvSpPr txBox="1"/>
            <p:nvPr/>
          </p:nvSpPr>
          <p:spPr>
            <a:xfrm>
              <a:off x="896204" y="2806268"/>
              <a:ext cx="869149" cy="461665"/>
            </a:xfrm>
            <a:prstGeom prst="rect">
              <a:avLst/>
            </a:prstGeom>
            <a:noFill/>
          </p:spPr>
          <p:txBody>
            <a:bodyPr wrap="none" rtlCol="0">
              <a:spAutoFit/>
            </a:bodyPr>
            <a:lstStyle/>
            <a:p>
              <a:r>
                <a:rPr lang="en-US" b="1" dirty="0">
                  <a:latin typeface="Bradley Hand ITC" panose="03070402050302030203" pitchFamily="66" charset="0"/>
                </a:rPr>
                <a:t>Easy</a:t>
              </a:r>
            </a:p>
          </p:txBody>
        </p:sp>
        <p:sp>
          <p:nvSpPr>
            <p:cNvPr id="15" name="TextBox 14"/>
            <p:cNvSpPr txBox="1"/>
            <p:nvPr/>
          </p:nvSpPr>
          <p:spPr>
            <a:xfrm>
              <a:off x="7731578" y="2806268"/>
              <a:ext cx="846707" cy="461665"/>
            </a:xfrm>
            <a:prstGeom prst="rect">
              <a:avLst/>
            </a:prstGeom>
            <a:noFill/>
          </p:spPr>
          <p:txBody>
            <a:bodyPr wrap="none" rtlCol="0">
              <a:spAutoFit/>
            </a:bodyPr>
            <a:lstStyle/>
            <a:p>
              <a:r>
                <a:rPr lang="en-US" b="1" dirty="0">
                  <a:latin typeface="Bradley Hand ITC" panose="03070402050302030203" pitchFamily="66" charset="0"/>
                </a:rPr>
                <a:t>Hard</a:t>
              </a:r>
            </a:p>
          </p:txBody>
        </p:sp>
      </p:grpSp>
      <p:pic>
        <p:nvPicPr>
          <p:cNvPr id="17" name="Picture 2" descr="G:\Projects\ELL Marketing\NYC\Webinar 2015\Pictures\Paus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465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Example 1: </a:t>
            </a:r>
            <a:r>
              <a:rPr lang="en-US" b="1" dirty="0"/>
              <a:t>Vocabulary Selection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21731932"/>
              </p:ext>
            </p:extLst>
          </p:nvPr>
        </p:nvGraphicFramePr>
        <p:xfrm>
          <a:off x="413646" y="2180774"/>
          <a:ext cx="8567066" cy="3077028"/>
        </p:xfrm>
        <a:graphic>
          <a:graphicData uri="http://schemas.openxmlformats.org/drawingml/2006/table">
            <a:tbl>
              <a:tblPr firstRow="1" bandRow="1">
                <a:tableStyleId>{5C22544A-7EE6-4342-B048-85BDC9FD1C3A}</a:tableStyleId>
              </a:tblPr>
              <a:tblGrid>
                <a:gridCol w="1674558">
                  <a:extLst>
                    <a:ext uri="{9D8B030D-6E8A-4147-A177-3AD203B41FA5}">
                      <a16:colId xmlns:a16="http://schemas.microsoft.com/office/drawing/2014/main" val="20000"/>
                    </a:ext>
                  </a:extLst>
                </a:gridCol>
                <a:gridCol w="1723127">
                  <a:extLst>
                    <a:ext uri="{9D8B030D-6E8A-4147-A177-3AD203B41FA5}">
                      <a16:colId xmlns:a16="http://schemas.microsoft.com/office/drawing/2014/main" val="20001"/>
                    </a:ext>
                  </a:extLst>
                </a:gridCol>
                <a:gridCol w="1723127">
                  <a:extLst>
                    <a:ext uri="{9D8B030D-6E8A-4147-A177-3AD203B41FA5}">
                      <a16:colId xmlns:a16="http://schemas.microsoft.com/office/drawing/2014/main" val="20002"/>
                    </a:ext>
                  </a:extLst>
                </a:gridCol>
                <a:gridCol w="1723127">
                  <a:extLst>
                    <a:ext uri="{9D8B030D-6E8A-4147-A177-3AD203B41FA5}">
                      <a16:colId xmlns:a16="http://schemas.microsoft.com/office/drawing/2014/main" val="20003"/>
                    </a:ext>
                  </a:extLst>
                </a:gridCol>
                <a:gridCol w="1723127">
                  <a:extLst>
                    <a:ext uri="{9D8B030D-6E8A-4147-A177-3AD203B41FA5}">
                      <a16:colId xmlns:a16="http://schemas.microsoft.com/office/drawing/2014/main" val="20004"/>
                    </a:ext>
                  </a:extLst>
                </a:gridCol>
              </a:tblGrid>
              <a:tr h="512838">
                <a:tc>
                  <a:txBody>
                    <a:bodyPr/>
                    <a:lstStyle/>
                    <a:p>
                      <a:endParaRPr lang="en-US" dirty="0"/>
                    </a:p>
                  </a:txBody>
                  <a:tcPr>
                    <a:noFill/>
                  </a:tcPr>
                </a:tc>
                <a:tc>
                  <a:txBody>
                    <a:bodyPr/>
                    <a:lstStyle/>
                    <a:p>
                      <a:pPr algn="ctr"/>
                      <a:r>
                        <a:rPr lang="en-US" dirty="0"/>
                        <a:t>Imageability</a:t>
                      </a:r>
                    </a:p>
                  </a:txBody>
                  <a:tcPr/>
                </a:tc>
                <a:tc>
                  <a:txBody>
                    <a:bodyPr/>
                    <a:lstStyle/>
                    <a:p>
                      <a:pPr algn="ctr"/>
                      <a:r>
                        <a:rPr lang="en-US" dirty="0"/>
                        <a:t>Concreteness</a:t>
                      </a:r>
                    </a:p>
                  </a:txBody>
                  <a:tcPr/>
                </a:tc>
                <a:tc>
                  <a:txBody>
                    <a:bodyPr/>
                    <a:lstStyle/>
                    <a:p>
                      <a:pPr algn="ctr"/>
                      <a:r>
                        <a:rPr lang="en-US" dirty="0"/>
                        <a:t>Relatedness</a:t>
                      </a:r>
                    </a:p>
                  </a:txBody>
                  <a:tcPr/>
                </a:tc>
                <a:tc>
                  <a:txBody>
                    <a:bodyPr/>
                    <a:lstStyle/>
                    <a:p>
                      <a:pPr algn="ctr"/>
                      <a:r>
                        <a:rPr lang="en-US" dirty="0"/>
                        <a:t>Difficulty</a:t>
                      </a:r>
                    </a:p>
                  </a:txBody>
                  <a:tcPr/>
                </a:tc>
                <a:extLst>
                  <a:ext uri="{0D108BD9-81ED-4DB2-BD59-A6C34878D82A}">
                    <a16:rowId xmlns:a16="http://schemas.microsoft.com/office/drawing/2014/main" val="10000"/>
                  </a:ext>
                </a:extLst>
              </a:tr>
              <a:tr h="512838">
                <a:tc>
                  <a:txBody>
                    <a:bodyPr/>
                    <a:lstStyle/>
                    <a:p>
                      <a:r>
                        <a:rPr lang="en-US" sz="2000" b="1" dirty="0"/>
                        <a:t>instinct</a:t>
                      </a:r>
                    </a:p>
                  </a:txBody>
                  <a:tcPr/>
                </a:tc>
                <a:tc>
                  <a:txBody>
                    <a:bodyPr/>
                    <a:lstStyle/>
                    <a:p>
                      <a:pPr algn="ctr"/>
                      <a:r>
                        <a:rPr lang="en-US" sz="2000" dirty="0"/>
                        <a:t>1</a:t>
                      </a:r>
                    </a:p>
                  </a:txBody>
                  <a:tcPr/>
                </a:tc>
                <a:tc>
                  <a:txBody>
                    <a:bodyPr/>
                    <a:lstStyle/>
                    <a:p>
                      <a:pPr algn="ctr"/>
                      <a:r>
                        <a:rPr lang="en-US" sz="2000" dirty="0"/>
                        <a:t>1</a:t>
                      </a:r>
                    </a:p>
                  </a:txBody>
                  <a:tcPr/>
                </a:tc>
                <a:tc>
                  <a:txBody>
                    <a:bodyPr/>
                    <a:lstStyle/>
                    <a:p>
                      <a:pPr algn="ctr"/>
                      <a:r>
                        <a:rPr lang="en-US" sz="2000" dirty="0"/>
                        <a:t>5</a:t>
                      </a:r>
                    </a:p>
                  </a:txBody>
                  <a:tcPr/>
                </a:tc>
                <a:tc>
                  <a:txBody>
                    <a:bodyPr/>
                    <a:lstStyle/>
                    <a:p>
                      <a:pPr algn="ctr"/>
                      <a:r>
                        <a:rPr lang="en-US" sz="2000" i="1" dirty="0"/>
                        <a:t>hard</a:t>
                      </a:r>
                    </a:p>
                  </a:txBody>
                  <a:tcPr/>
                </a:tc>
                <a:extLst>
                  <a:ext uri="{0D108BD9-81ED-4DB2-BD59-A6C34878D82A}">
                    <a16:rowId xmlns:a16="http://schemas.microsoft.com/office/drawing/2014/main" val="10001"/>
                  </a:ext>
                </a:extLst>
              </a:tr>
              <a:tr h="512838">
                <a:tc>
                  <a:txBody>
                    <a:bodyPr/>
                    <a:lstStyle/>
                    <a:p>
                      <a:r>
                        <a:rPr lang="en-US" sz="2000" b="1" dirty="0"/>
                        <a:t>sleep</a:t>
                      </a:r>
                    </a:p>
                  </a:txBody>
                  <a:tcPr/>
                </a:tc>
                <a:tc>
                  <a:txBody>
                    <a:bodyPr/>
                    <a:lstStyle/>
                    <a:p>
                      <a:pPr algn="ctr"/>
                      <a:r>
                        <a:rPr lang="en-US" sz="2000" dirty="0"/>
                        <a:t>5</a:t>
                      </a:r>
                    </a:p>
                  </a:txBody>
                  <a:tcPr/>
                </a:tc>
                <a:tc>
                  <a:txBody>
                    <a:bodyPr/>
                    <a:lstStyle/>
                    <a:p>
                      <a:pPr algn="ctr"/>
                      <a:r>
                        <a:rPr lang="en-US" sz="2000" dirty="0"/>
                        <a:t>4</a:t>
                      </a:r>
                    </a:p>
                  </a:txBody>
                  <a:tcPr/>
                </a:tc>
                <a:tc>
                  <a:txBody>
                    <a:bodyPr/>
                    <a:lstStyle/>
                    <a:p>
                      <a:pPr algn="ctr"/>
                      <a:r>
                        <a:rPr lang="en-US" sz="2000" dirty="0"/>
                        <a:t>1</a:t>
                      </a:r>
                    </a:p>
                  </a:txBody>
                  <a:tcPr/>
                </a:tc>
                <a:tc>
                  <a:txBody>
                    <a:bodyPr/>
                    <a:lstStyle/>
                    <a:p>
                      <a:pPr algn="ctr"/>
                      <a:r>
                        <a:rPr lang="en-US" sz="2000" i="1" dirty="0"/>
                        <a:t>easy</a:t>
                      </a:r>
                    </a:p>
                  </a:txBody>
                  <a:tcPr/>
                </a:tc>
                <a:extLst>
                  <a:ext uri="{0D108BD9-81ED-4DB2-BD59-A6C34878D82A}">
                    <a16:rowId xmlns:a16="http://schemas.microsoft.com/office/drawing/2014/main" val="10002"/>
                  </a:ext>
                </a:extLst>
              </a:tr>
              <a:tr h="512838">
                <a:tc>
                  <a:txBody>
                    <a:bodyPr/>
                    <a:lstStyle/>
                    <a:p>
                      <a:r>
                        <a:rPr lang="en-US" sz="2000" b="1" dirty="0"/>
                        <a:t>humanity</a:t>
                      </a:r>
                    </a:p>
                  </a:txBody>
                  <a:tcPr/>
                </a:tc>
                <a:tc>
                  <a:txBody>
                    <a:bodyPr/>
                    <a:lstStyle/>
                    <a:p>
                      <a:pPr algn="ctr"/>
                      <a:r>
                        <a:rPr lang="en-US" sz="2000" dirty="0"/>
                        <a:t>2</a:t>
                      </a:r>
                    </a:p>
                  </a:txBody>
                  <a:tcPr/>
                </a:tc>
                <a:tc>
                  <a:txBody>
                    <a:bodyPr/>
                    <a:lstStyle/>
                    <a:p>
                      <a:pPr algn="ctr"/>
                      <a:r>
                        <a:rPr lang="en-US" sz="2000" dirty="0"/>
                        <a:t>2</a:t>
                      </a:r>
                    </a:p>
                  </a:txBody>
                  <a:tcPr/>
                </a:tc>
                <a:tc>
                  <a:txBody>
                    <a:bodyPr/>
                    <a:lstStyle/>
                    <a:p>
                      <a:pPr algn="ctr"/>
                      <a:r>
                        <a:rPr lang="en-US" sz="2000" dirty="0"/>
                        <a:t>4</a:t>
                      </a:r>
                    </a:p>
                  </a:txBody>
                  <a:tcPr/>
                </a:tc>
                <a:tc>
                  <a:txBody>
                    <a:bodyPr/>
                    <a:lstStyle/>
                    <a:p>
                      <a:pPr algn="ctr"/>
                      <a:r>
                        <a:rPr lang="en-US" sz="2000" i="1" dirty="0"/>
                        <a:t>hard</a:t>
                      </a:r>
                    </a:p>
                  </a:txBody>
                  <a:tcPr/>
                </a:tc>
                <a:extLst>
                  <a:ext uri="{0D108BD9-81ED-4DB2-BD59-A6C34878D82A}">
                    <a16:rowId xmlns:a16="http://schemas.microsoft.com/office/drawing/2014/main" val="10003"/>
                  </a:ext>
                </a:extLst>
              </a:tr>
              <a:tr h="512838">
                <a:tc>
                  <a:txBody>
                    <a:bodyPr/>
                    <a:lstStyle/>
                    <a:p>
                      <a:r>
                        <a:rPr lang="en-US" sz="2000" b="1" dirty="0"/>
                        <a:t>jumped</a:t>
                      </a:r>
                    </a:p>
                  </a:txBody>
                  <a:tcPr/>
                </a:tc>
                <a:tc>
                  <a:txBody>
                    <a:bodyPr/>
                    <a:lstStyle/>
                    <a:p>
                      <a:pPr algn="ctr"/>
                      <a:r>
                        <a:rPr lang="en-US" sz="2000" dirty="0"/>
                        <a:t>5</a:t>
                      </a:r>
                    </a:p>
                  </a:txBody>
                  <a:tcPr/>
                </a:tc>
                <a:tc>
                  <a:txBody>
                    <a:bodyPr/>
                    <a:lstStyle/>
                    <a:p>
                      <a:pPr algn="ctr"/>
                      <a:r>
                        <a:rPr lang="en-US" sz="2000" dirty="0"/>
                        <a:t>5</a:t>
                      </a:r>
                    </a:p>
                  </a:txBody>
                  <a:tcPr/>
                </a:tc>
                <a:tc>
                  <a:txBody>
                    <a:bodyPr/>
                    <a:lstStyle/>
                    <a:p>
                      <a:pPr algn="ctr"/>
                      <a:r>
                        <a:rPr lang="en-US" sz="2000" dirty="0"/>
                        <a:t>1</a:t>
                      </a:r>
                    </a:p>
                  </a:txBody>
                  <a:tcPr/>
                </a:tc>
                <a:tc>
                  <a:txBody>
                    <a:bodyPr/>
                    <a:lstStyle/>
                    <a:p>
                      <a:pPr algn="ctr"/>
                      <a:r>
                        <a:rPr lang="en-US" sz="2000" i="1" dirty="0"/>
                        <a:t>easy</a:t>
                      </a:r>
                    </a:p>
                  </a:txBody>
                  <a:tcPr/>
                </a:tc>
                <a:extLst>
                  <a:ext uri="{0D108BD9-81ED-4DB2-BD59-A6C34878D82A}">
                    <a16:rowId xmlns:a16="http://schemas.microsoft.com/office/drawing/2014/main" val="10004"/>
                  </a:ext>
                </a:extLst>
              </a:tr>
              <a:tr h="512838">
                <a:tc>
                  <a:txBody>
                    <a:bodyPr/>
                    <a:lstStyle/>
                    <a:p>
                      <a:r>
                        <a:rPr lang="en-US" sz="2000" b="1" dirty="0"/>
                        <a:t>rules</a:t>
                      </a:r>
                    </a:p>
                  </a:txBody>
                  <a:tcPr/>
                </a:tc>
                <a:tc>
                  <a:txBody>
                    <a:bodyPr/>
                    <a:lstStyle/>
                    <a:p>
                      <a:pPr algn="ctr"/>
                      <a:r>
                        <a:rPr lang="en-US" sz="2000" dirty="0"/>
                        <a:t>4</a:t>
                      </a:r>
                    </a:p>
                  </a:txBody>
                  <a:tcPr/>
                </a:tc>
                <a:tc>
                  <a:txBody>
                    <a:bodyPr/>
                    <a:lstStyle/>
                    <a:p>
                      <a:pPr algn="ctr"/>
                      <a:r>
                        <a:rPr lang="en-US" sz="2000" dirty="0"/>
                        <a:t>3</a:t>
                      </a:r>
                    </a:p>
                  </a:txBody>
                  <a:tcPr/>
                </a:tc>
                <a:tc>
                  <a:txBody>
                    <a:bodyPr/>
                    <a:lstStyle/>
                    <a:p>
                      <a:pPr algn="ctr"/>
                      <a:r>
                        <a:rPr lang="en-US" sz="2000" dirty="0"/>
                        <a:t>3</a:t>
                      </a:r>
                    </a:p>
                  </a:txBody>
                  <a:tcPr/>
                </a:tc>
                <a:tc>
                  <a:txBody>
                    <a:bodyPr/>
                    <a:lstStyle/>
                    <a:p>
                      <a:pPr algn="ctr"/>
                      <a:r>
                        <a:rPr lang="en-US" sz="2000" i="1" dirty="0"/>
                        <a:t>middle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1593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87526" y="2552337"/>
            <a:ext cx="8224699" cy="3388139"/>
          </a:xfrm>
        </p:spPr>
        <p:txBody>
          <a:bodyPr/>
          <a:lstStyle/>
          <a:p>
            <a:pPr>
              <a:spcBef>
                <a:spcPts val="1800"/>
              </a:spcBef>
            </a:pPr>
            <a:r>
              <a:rPr lang="en-US" sz="2000" dirty="0"/>
              <a:t>There is transfer from the first to the second language in word knowledge. If a student understands a concept in his or her first language, it is only the second language label that needs to be acquired.</a:t>
            </a:r>
          </a:p>
          <a:p>
            <a:pPr>
              <a:spcBef>
                <a:spcPts val="1800"/>
              </a:spcBef>
            </a:pPr>
            <a:r>
              <a:rPr lang="en-US" sz="2000" dirty="0"/>
              <a:t>Students whose first language shares cognates with English have even more of an advantage. They also have the label.</a:t>
            </a:r>
          </a:p>
          <a:p>
            <a:pPr lvl="1">
              <a:spcBef>
                <a:spcPts val="1200"/>
              </a:spcBef>
            </a:pPr>
            <a:r>
              <a:rPr lang="en-US" dirty="0"/>
              <a:t>One-third to one-half of words in English share cognate status with Spanish.</a:t>
            </a:r>
          </a:p>
          <a:p>
            <a:pPr lvl="1"/>
            <a:endParaRPr lang="en-US" dirty="0"/>
          </a:p>
          <a:p>
            <a:pPr lvl="1">
              <a:buNone/>
            </a:pPr>
            <a:endParaRPr lang="en-US" dirty="0"/>
          </a:p>
        </p:txBody>
      </p:sp>
      <p:sp>
        <p:nvSpPr>
          <p:cNvPr id="8" name="Title 1"/>
          <p:cNvSpPr>
            <a:spLocks noGrp="1"/>
          </p:cNvSpPr>
          <p:nvPr>
            <p:ph type="title"/>
          </p:nvPr>
        </p:nvSpPr>
        <p:spPr/>
        <p:txBody>
          <a:bodyPr>
            <a:normAutofit/>
          </a:bodyPr>
          <a:lstStyle/>
          <a:p>
            <a:r>
              <a:rPr lang="en-US" sz="4400" b="1" dirty="0"/>
              <a:t>Other Considerations </a:t>
            </a:r>
          </a:p>
        </p:txBody>
      </p:sp>
      <p:sp>
        <p:nvSpPr>
          <p:cNvPr id="7" name="Slide Number Placeholder 6"/>
          <p:cNvSpPr>
            <a:spLocks noGrp="1"/>
          </p:cNvSpPr>
          <p:nvPr>
            <p:ph type="sldNum" sz="quarter" idx="10"/>
          </p:nvPr>
        </p:nvSpPr>
        <p:spPr/>
        <p:txBody>
          <a:bodyPr/>
          <a:lstStyle/>
          <a:p>
            <a:pPr algn="r"/>
            <a:fld id="{F3477EC8-074D-41C4-94AE-E9EA7CEEA348}" type="slidenum">
              <a:rPr>
                <a:solidFill>
                  <a:srgbClr val="FFFFFF">
                    <a:lumMod val="75000"/>
                  </a:srgbClr>
                </a:solidFill>
              </a:rPr>
              <a:pPr algn="r"/>
              <a:t>36</a:t>
            </a:fld>
            <a:endParaRPr dirty="0">
              <a:solidFill>
                <a:srgbClr val="FFFFFF">
                  <a:lumMod val="75000"/>
                </a:srgbClr>
              </a:solidFill>
            </a:endParaRPr>
          </a:p>
        </p:txBody>
      </p:sp>
      <p:sp>
        <p:nvSpPr>
          <p:cNvPr id="9" name="Rectangle 8"/>
          <p:cNvSpPr/>
          <p:nvPr/>
        </p:nvSpPr>
        <p:spPr>
          <a:xfrm>
            <a:off x="690879" y="1955855"/>
            <a:ext cx="8980228" cy="461665"/>
          </a:xfrm>
          <a:prstGeom prst="rect">
            <a:avLst/>
          </a:prstGeom>
        </p:spPr>
        <p:txBody>
          <a:bodyPr wrap="square">
            <a:spAutoFit/>
          </a:bodyPr>
          <a:lstStyle/>
          <a:p>
            <a:r>
              <a:rPr lang="en-US" b="1" dirty="0">
                <a:solidFill>
                  <a:srgbClr val="326295">
                    <a:lumMod val="75000"/>
                  </a:srgbClr>
                </a:solidFill>
                <a:latin typeface="Arial"/>
              </a:rPr>
              <a:t>First-Language Knowledge</a:t>
            </a:r>
          </a:p>
        </p:txBody>
      </p:sp>
    </p:spTree>
    <p:extLst>
      <p:ext uri="{BB962C8B-B14F-4D97-AF65-F5344CB8AC3E}">
        <p14:creationId xmlns:p14="http://schemas.microsoft.com/office/powerpoint/2010/main" val="126607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87526" y="2166257"/>
            <a:ext cx="8097245" cy="3741562"/>
          </a:xfrm>
        </p:spPr>
        <p:txBody>
          <a:bodyPr/>
          <a:lstStyle/>
          <a:p>
            <a:pPr>
              <a:spcBef>
                <a:spcPts val="1800"/>
              </a:spcBef>
            </a:pPr>
            <a:r>
              <a:rPr lang="en-US" dirty="0"/>
              <a:t>What is different about developing vocabulary in ELLs/MLLs?</a:t>
            </a:r>
          </a:p>
          <a:p>
            <a:pPr>
              <a:spcBef>
                <a:spcPts val="1800"/>
              </a:spcBef>
            </a:pPr>
            <a:r>
              <a:rPr lang="en-US" dirty="0"/>
              <a:t>What are several things to consider in selecting vocabulary for ELLs/MLLs?</a:t>
            </a:r>
          </a:p>
          <a:p>
            <a:endParaRPr lang="en-US" dirty="0"/>
          </a:p>
          <a:p>
            <a:endParaRPr lang="en-US" dirty="0"/>
          </a:p>
        </p:txBody>
      </p:sp>
      <p:sp>
        <p:nvSpPr>
          <p:cNvPr id="9219" name="Title 1"/>
          <p:cNvSpPr>
            <a:spLocks noGrp="1"/>
          </p:cNvSpPr>
          <p:nvPr>
            <p:ph type="title"/>
          </p:nvPr>
        </p:nvSpPr>
        <p:spPr/>
        <p:txBody>
          <a:bodyPr>
            <a:normAutofit/>
          </a:bodyPr>
          <a:lstStyle/>
          <a:p>
            <a:r>
              <a:rPr lang="en-US" sz="4400" b="1" dirty="0">
                <a:solidFill>
                  <a:schemeClr val="tx2">
                    <a:lumMod val="75000"/>
                  </a:schemeClr>
                </a:solidFill>
              </a:rPr>
              <a:t>Partner Talk</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pic>
        <p:nvPicPr>
          <p:cNvPr id="6"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64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Instruction</a:t>
            </a:r>
          </a:p>
        </p:txBody>
      </p:sp>
      <p:sp>
        <p:nvSpPr>
          <p:cNvPr id="3" name="Text Placeholder 2"/>
          <p:cNvSpPr>
            <a:spLocks noGrp="1"/>
          </p:cNvSpPr>
          <p:nvPr>
            <p:ph idx="1"/>
          </p:nvPr>
        </p:nvSpPr>
        <p:spPr/>
        <p:txBody>
          <a:bodyPr/>
          <a:lstStyle/>
          <a:p>
            <a:r>
              <a:rPr lang="en-US" i="1" dirty="0"/>
              <a:t>How do we teach the words we selected?</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38</a:t>
            </a:fld>
            <a:endParaRPr lang="en-US" dirty="0">
              <a:solidFill>
                <a:srgbClr val="326295">
                  <a:lumMod val="75000"/>
                </a:srgbClr>
              </a:solidFill>
            </a:endParaRPr>
          </a:p>
        </p:txBody>
      </p:sp>
    </p:spTree>
    <p:extLst>
      <p:ext uri="{BB962C8B-B14F-4D97-AF65-F5344CB8AC3E}">
        <p14:creationId xmlns:p14="http://schemas.microsoft.com/office/powerpoint/2010/main" val="1473109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400" b="1" dirty="0"/>
              <a:t>Vocabulary Instruction</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39</a:t>
            </a:fld>
            <a:endParaRPr dirty="0">
              <a:solidFill>
                <a:srgbClr val="FFFFFF">
                  <a:lumMod val="75000"/>
                </a:srgbClr>
              </a:solidFill>
            </a:endParaRPr>
          </a:p>
        </p:txBody>
      </p:sp>
      <p:sp>
        <p:nvSpPr>
          <p:cNvPr id="7" name="Content Placeholder 2"/>
          <p:cNvSpPr>
            <a:spLocks noGrp="1"/>
          </p:cNvSpPr>
          <p:nvPr>
            <p:ph idx="1"/>
          </p:nvPr>
        </p:nvSpPr>
        <p:spPr>
          <a:xfrm>
            <a:off x="687526" y="1937657"/>
            <a:ext cx="8224699" cy="4198142"/>
          </a:xfrm>
        </p:spPr>
        <p:txBody>
          <a:bodyPr>
            <a:noAutofit/>
          </a:bodyPr>
          <a:lstStyle/>
          <a:p>
            <a:r>
              <a:rPr lang="en-US" sz="1600" dirty="0"/>
              <a:t>Teacher-directed instruction</a:t>
            </a:r>
          </a:p>
          <a:p>
            <a:pPr lvl="1">
              <a:spcBef>
                <a:spcPts val="1200"/>
              </a:spcBef>
            </a:pPr>
            <a:r>
              <a:rPr lang="en-US" sz="1600" dirty="0"/>
              <a:t>More intensive instruction for abstract words (</a:t>
            </a:r>
            <a:r>
              <a:rPr lang="en-US" sz="1600" dirty="0">
                <a:solidFill>
                  <a:srgbClr val="7030A0"/>
                </a:solidFill>
              </a:rPr>
              <a:t>extended instruction</a:t>
            </a:r>
            <a:r>
              <a:rPr lang="en-US" sz="1600" dirty="0"/>
              <a:t>)</a:t>
            </a:r>
          </a:p>
          <a:p>
            <a:pPr lvl="2"/>
            <a:r>
              <a:rPr lang="en-US" sz="1500" dirty="0"/>
              <a:t>Use an illustration and synonym to explain a word’s meaning. </a:t>
            </a:r>
          </a:p>
          <a:p>
            <a:pPr lvl="2">
              <a:spcBef>
                <a:spcPts val="0"/>
              </a:spcBef>
            </a:pPr>
            <a:r>
              <a:rPr lang="en-US" sz="1500" dirty="0"/>
              <a:t>Provide a definition. Make sure it is the one used in the target text.</a:t>
            </a:r>
          </a:p>
          <a:p>
            <a:pPr lvl="2">
              <a:spcBef>
                <a:spcPts val="0"/>
              </a:spcBef>
            </a:pPr>
            <a:r>
              <a:rPr lang="en-US" sz="1500" dirty="0"/>
              <a:t>Provide the home language definition and cognate status.</a:t>
            </a:r>
          </a:p>
          <a:p>
            <a:pPr lvl="2">
              <a:spcBef>
                <a:spcPts val="0"/>
              </a:spcBef>
            </a:pPr>
            <a:r>
              <a:rPr lang="en-US" sz="1500" dirty="0"/>
              <a:t>Repeat the sentence from the text that uses the word.</a:t>
            </a:r>
          </a:p>
          <a:p>
            <a:pPr lvl="2">
              <a:spcBef>
                <a:spcPts val="0"/>
              </a:spcBef>
            </a:pPr>
            <a:r>
              <a:rPr lang="en-US" sz="1500" dirty="0"/>
              <a:t>Invite students to talk about the word.</a:t>
            </a:r>
          </a:p>
          <a:p>
            <a:pPr lvl="1">
              <a:spcBef>
                <a:spcPts val="1200"/>
              </a:spcBef>
            </a:pPr>
            <a:r>
              <a:rPr lang="en-US" sz="1600" dirty="0"/>
              <a:t>Less intensive instruction for concrete words (</a:t>
            </a:r>
            <a:r>
              <a:rPr lang="en-US" sz="1600" dirty="0">
                <a:solidFill>
                  <a:srgbClr val="7030A0"/>
                </a:solidFill>
              </a:rPr>
              <a:t>embedded instruction</a:t>
            </a:r>
            <a:r>
              <a:rPr lang="en-US" sz="1600" dirty="0"/>
              <a:t>)</a:t>
            </a:r>
          </a:p>
          <a:p>
            <a:pPr lvl="2"/>
            <a:r>
              <a:rPr lang="en-US" sz="1500" dirty="0"/>
              <a:t>Define the word in situ.</a:t>
            </a:r>
          </a:p>
          <a:p>
            <a:pPr lvl="2">
              <a:spcBef>
                <a:spcPts val="0"/>
              </a:spcBef>
            </a:pPr>
            <a:r>
              <a:rPr lang="en-US" sz="1500" dirty="0"/>
              <a:t>Use gestures to demonstrate the word.</a:t>
            </a:r>
          </a:p>
          <a:p>
            <a:pPr lvl="2">
              <a:spcBef>
                <a:spcPts val="0"/>
              </a:spcBef>
            </a:pPr>
            <a:r>
              <a:rPr lang="en-US" sz="1500" dirty="0"/>
              <a:t>Show the word in illustrations from the text.</a:t>
            </a:r>
          </a:p>
          <a:p>
            <a:pPr lvl="2">
              <a:spcBef>
                <a:spcPts val="0"/>
              </a:spcBef>
            </a:pPr>
            <a:r>
              <a:rPr lang="en-US" sz="1500" dirty="0"/>
              <a:t>Provide examples using concepts that are familiar to students</a:t>
            </a:r>
          </a:p>
          <a:p>
            <a:pPr>
              <a:spcBef>
                <a:spcPts val="1200"/>
              </a:spcBef>
            </a:pPr>
            <a:r>
              <a:rPr lang="en-US" sz="1600" dirty="0"/>
              <a:t>Student-directed learning</a:t>
            </a:r>
          </a:p>
          <a:p>
            <a:pPr lvl="1"/>
            <a:r>
              <a:rPr lang="en-US" sz="1600" dirty="0"/>
              <a:t>Glossaries</a:t>
            </a:r>
          </a:p>
          <a:p>
            <a:pPr lvl="1">
              <a:spcBef>
                <a:spcPts val="0"/>
              </a:spcBef>
            </a:pPr>
            <a:r>
              <a:rPr lang="en-US" sz="1600" dirty="0"/>
              <a:t>Word learning strategies</a:t>
            </a:r>
          </a:p>
        </p:txBody>
      </p:sp>
    </p:spTree>
    <p:extLst>
      <p:ext uri="{BB962C8B-B14F-4D97-AF65-F5344CB8AC3E}">
        <p14:creationId xmlns:p14="http://schemas.microsoft.com/office/powerpoint/2010/main" val="392538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 calcmode="lin" valueType="num">
                                      <p:cBhvr additive="base">
                                        <p:cTn id="4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 calcmode="lin" valueType="num">
                                      <p:cBhvr additive="base">
                                        <p:cTn id="4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11" end="11"/>
                                            </p:txEl>
                                          </p:spTgt>
                                        </p:tgtEl>
                                        <p:attrNameLst>
                                          <p:attrName>style.visibility</p:attrName>
                                        </p:attrNameLst>
                                      </p:cBhvr>
                                      <p:to>
                                        <p:strVal val="visible"/>
                                      </p:to>
                                    </p:set>
                                    <p:anim calcmode="lin" valueType="num">
                                      <p:cBhvr additive="base">
                                        <p:cTn id="4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 calcmode="lin" valueType="num">
                                      <p:cBhvr additive="base">
                                        <p:cTn id="5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 calcmode="lin" valueType="num">
                                      <p:cBhvr additive="base">
                                        <p:cTn id="59"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 calcmode="lin" valueType="num">
                                      <p:cBhvr additive="base">
                                        <p:cTn id="6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r>
              <a:rPr lang="en-US" dirty="0"/>
              <a:t>Ideally, you will view this</a:t>
            </a:r>
            <a:r>
              <a:rPr lang="en-US" dirty="0">
                <a:solidFill>
                  <a:schemeClr val="accent1">
                    <a:lumMod val="50000"/>
                  </a:schemeClr>
                </a:solidFill>
              </a:rPr>
              <a:t> presentation </a:t>
            </a:r>
            <a:r>
              <a:rPr lang="en-US" dirty="0"/>
              <a:t>as part of a school-based professional learning community (PLC).</a:t>
            </a:r>
          </a:p>
          <a:p>
            <a:r>
              <a:rPr lang="en-US" dirty="0"/>
              <a:t>This </a:t>
            </a:r>
            <a:r>
              <a:rPr lang="en-US" dirty="0">
                <a:solidFill>
                  <a:schemeClr val="accent1">
                    <a:lumMod val="50000"/>
                  </a:schemeClr>
                </a:solidFill>
              </a:rPr>
              <a:t>in an interactive presentation that </a:t>
            </a:r>
            <a:r>
              <a:rPr lang="en-US" dirty="0"/>
              <a:t>includes several activities and partner talks. </a:t>
            </a:r>
          </a:p>
          <a:p>
            <a:r>
              <a:rPr lang="en-US" dirty="0"/>
              <a:t>When you see the following image, pause the webinar and complete the activity or partner talk as a small group or with a partner.</a:t>
            </a:r>
          </a:p>
        </p:txBody>
      </p:sp>
      <p:sp>
        <p:nvSpPr>
          <p:cNvPr id="3" name="Title 2"/>
          <p:cNvSpPr>
            <a:spLocks noGrp="1"/>
          </p:cNvSpPr>
          <p:nvPr>
            <p:ph type="title"/>
          </p:nvPr>
        </p:nvSpPr>
        <p:spPr/>
        <p:txBody>
          <a:bodyPr>
            <a:normAutofit/>
          </a:bodyPr>
          <a:lstStyle/>
          <a:p>
            <a:r>
              <a:rPr lang="en-US" sz="4400" b="1" dirty="0"/>
              <a:t>Welcome!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4</a:t>
            </a:fld>
            <a:endParaRPr dirty="0">
              <a:solidFill>
                <a:srgbClr val="FFFFFF">
                  <a:lumMod val="75000"/>
                </a:srgbClr>
              </a:solidFill>
            </a:endParaRPr>
          </a:p>
        </p:txBody>
      </p:sp>
      <p:pic>
        <p:nvPicPr>
          <p:cNvPr id="2050"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3408217" y="4319337"/>
            <a:ext cx="2327565" cy="16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24660"/>
            <a:ext cx="8727440"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87526" y="1988081"/>
            <a:ext cx="3972629" cy="3852006"/>
          </a:xfrm>
        </p:spPr>
        <p:txBody>
          <a:bodyPr/>
          <a:lstStyle/>
          <a:p>
            <a:r>
              <a:rPr lang="en-US" sz="1900" dirty="0"/>
              <a:t>Students see:</a:t>
            </a:r>
          </a:p>
        </p:txBody>
      </p:sp>
      <p:sp>
        <p:nvSpPr>
          <p:cNvPr id="3" name="Content Placeholder 2"/>
          <p:cNvSpPr>
            <a:spLocks noGrp="1"/>
          </p:cNvSpPr>
          <p:nvPr>
            <p:ph idx="10"/>
          </p:nvPr>
        </p:nvSpPr>
        <p:spPr>
          <a:xfrm>
            <a:off x="4939596" y="2006825"/>
            <a:ext cx="3972629" cy="4111905"/>
          </a:xfrm>
        </p:spPr>
        <p:txBody>
          <a:bodyPr>
            <a:normAutofit fontScale="85000" lnSpcReduction="10000"/>
          </a:bodyPr>
          <a:lstStyle/>
          <a:p>
            <a:r>
              <a:rPr lang="en-US" dirty="0"/>
              <a:t>The teacher says:</a:t>
            </a:r>
          </a:p>
          <a:p>
            <a:pPr marL="230187" lvl="1" indent="0">
              <a:lnSpc>
                <a:spcPct val="120000"/>
              </a:lnSpc>
              <a:buNone/>
            </a:pPr>
            <a:r>
              <a:rPr lang="en-US" dirty="0"/>
              <a:t>Let’s talk about the word </a:t>
            </a:r>
            <a:r>
              <a:rPr lang="en-US" i="1" dirty="0"/>
              <a:t>survival</a:t>
            </a:r>
            <a:r>
              <a:rPr lang="en-US" dirty="0"/>
              <a:t>. </a:t>
            </a:r>
          </a:p>
          <a:p>
            <a:pPr marL="230187" lvl="1" indent="0">
              <a:lnSpc>
                <a:spcPct val="120000"/>
              </a:lnSpc>
              <a:buNone/>
            </a:pPr>
            <a:r>
              <a:rPr lang="en-US" b="1" dirty="0"/>
              <a:t>Picture. </a:t>
            </a:r>
            <a:r>
              <a:rPr lang="en-US" dirty="0"/>
              <a:t>Look at the picture. This woman needs a fire for survival in the cold.</a:t>
            </a:r>
            <a:endParaRPr lang="en-US" dirty="0">
              <a:solidFill>
                <a:srgbClr val="FF0000"/>
              </a:solidFill>
            </a:endParaRPr>
          </a:p>
          <a:p>
            <a:pPr marL="230187" lvl="1" indent="0">
              <a:lnSpc>
                <a:spcPct val="120000"/>
              </a:lnSpc>
              <a:buNone/>
            </a:pPr>
            <a:r>
              <a:rPr lang="en-US" b="1" dirty="0"/>
              <a:t>Explanation. </a:t>
            </a:r>
            <a:r>
              <a:rPr lang="en-US" i="1" dirty="0"/>
              <a:t>Survival </a:t>
            </a:r>
            <a:r>
              <a:rPr lang="en-US" dirty="0"/>
              <a:t>means being able to live through very hard or dangerous times. </a:t>
            </a:r>
          </a:p>
          <a:p>
            <a:pPr marL="230187" lvl="1" indent="0">
              <a:lnSpc>
                <a:spcPct val="120000"/>
              </a:lnSpc>
              <a:buNone/>
            </a:pPr>
            <a:r>
              <a:rPr lang="en-US" i="1" dirty="0"/>
              <a:t>Survival </a:t>
            </a:r>
            <a:r>
              <a:rPr lang="en-US" dirty="0"/>
              <a:t>in Spanish is </a:t>
            </a:r>
            <a:r>
              <a:rPr lang="en-US" dirty="0" err="1"/>
              <a:t>supervivencia</a:t>
            </a:r>
            <a:r>
              <a:rPr lang="en-US" dirty="0"/>
              <a:t>. Survival and </a:t>
            </a:r>
            <a:r>
              <a:rPr lang="en-US" dirty="0" err="1"/>
              <a:t>supervivencia</a:t>
            </a:r>
            <a:r>
              <a:rPr lang="en-US" dirty="0"/>
              <a:t> have the same root </a:t>
            </a:r>
            <a:r>
              <a:rPr lang="en-US" i="1" dirty="0"/>
              <a:t>(-</a:t>
            </a:r>
            <a:r>
              <a:rPr lang="en-US" i="1" dirty="0" err="1"/>
              <a:t>viv</a:t>
            </a:r>
            <a:r>
              <a:rPr lang="en-US" i="1" dirty="0"/>
              <a:t>-</a:t>
            </a:r>
            <a:r>
              <a:rPr lang="en-US" dirty="0"/>
              <a:t>), so they look a little similar</a:t>
            </a:r>
            <a:r>
              <a:rPr lang="en-US" i="1" dirty="0"/>
              <a:t>.</a:t>
            </a:r>
          </a:p>
          <a:p>
            <a:pPr marL="230187" lvl="1" indent="0">
              <a:lnSpc>
                <a:spcPct val="120000"/>
              </a:lnSpc>
              <a:buNone/>
            </a:pPr>
            <a:r>
              <a:rPr lang="en-US" b="1" dirty="0"/>
              <a:t>Partner talk. </a:t>
            </a:r>
            <a:r>
              <a:rPr lang="en-US" dirty="0"/>
              <a:t>Tell your partner what you would need for survival if you were lost.</a:t>
            </a:r>
            <a:endParaRPr lang="en-US" i="1" dirty="0"/>
          </a:p>
          <a:p>
            <a:pPr marL="230187" lvl="1" indent="0">
              <a:lnSpc>
                <a:spcPct val="120000"/>
              </a:lnSpc>
              <a:buNone/>
            </a:pPr>
            <a:r>
              <a:rPr lang="en-US" b="1" dirty="0"/>
              <a:t>Text connection. </a:t>
            </a:r>
            <a:r>
              <a:rPr lang="en-US" dirty="0"/>
              <a:t>In the text, it says that sports started as a form of survival for early humans.</a:t>
            </a:r>
          </a:p>
          <a:p>
            <a:endParaRPr lang="en-US" dirty="0"/>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40</a:t>
            </a:fld>
            <a:endParaRPr dirty="0">
              <a:solidFill>
                <a:srgbClr val="FFFFFF">
                  <a:lumMod val="75000"/>
                </a:srgbClr>
              </a:solidFill>
            </a:endParaRPr>
          </a:p>
        </p:txBody>
      </p:sp>
      <p:sp>
        <p:nvSpPr>
          <p:cNvPr id="14" name="Rectangle 13"/>
          <p:cNvSpPr/>
          <p:nvPr/>
        </p:nvSpPr>
        <p:spPr>
          <a:xfrm>
            <a:off x="747908" y="5634918"/>
            <a:ext cx="3959856" cy="523220"/>
          </a:xfrm>
          <a:prstGeom prst="rect">
            <a:avLst/>
          </a:prstGeom>
        </p:spPr>
        <p:txBody>
          <a:bodyPr wrap="square">
            <a:spAutoFit/>
          </a:bodyPr>
          <a:lstStyle/>
          <a:p>
            <a:r>
              <a:rPr lang="en-US" sz="1400" b="1" dirty="0">
                <a:solidFill>
                  <a:schemeClr val="tx2">
                    <a:lumMod val="75000"/>
                  </a:schemeClr>
                </a:solidFill>
                <a:latin typeface="+mn-lt"/>
                <a:ea typeface="Calibri"/>
                <a:cs typeface="Times New Roman"/>
              </a:rPr>
              <a:t>Context</a:t>
            </a:r>
            <a:r>
              <a:rPr lang="en-US" sz="1400" dirty="0">
                <a:solidFill>
                  <a:schemeClr val="tx2">
                    <a:lumMod val="75000"/>
                  </a:schemeClr>
                </a:solidFill>
                <a:latin typeface="+mn-lt"/>
                <a:ea typeface="Calibri"/>
                <a:cs typeface="Times New Roman"/>
              </a:rPr>
              <a:t>: Some claim sports began as a form of survival.</a:t>
            </a:r>
            <a:endParaRPr lang="en-US" sz="1400" dirty="0">
              <a:solidFill>
                <a:schemeClr val="tx2">
                  <a:lumMod val="75000"/>
                </a:schemeClr>
              </a:solidFill>
              <a:latin typeface="+mn-lt"/>
            </a:endParaRPr>
          </a:p>
        </p:txBody>
      </p:sp>
      <p:sp>
        <p:nvSpPr>
          <p:cNvPr id="13" name="Title 1"/>
          <p:cNvSpPr>
            <a:spLocks noGrp="1"/>
          </p:cNvSpPr>
          <p:nvPr>
            <p:ph type="title"/>
          </p:nvPr>
        </p:nvSpPr>
        <p:spPr>
          <a:xfrm>
            <a:off x="687388" y="318053"/>
            <a:ext cx="8224837" cy="830027"/>
          </a:xfrm>
        </p:spPr>
        <p:txBody>
          <a:bodyPr>
            <a:noAutofit/>
          </a:bodyPr>
          <a:lstStyle/>
          <a:p>
            <a:r>
              <a:rPr lang="en-US" sz="4400" b="1" dirty="0"/>
              <a:t>Vocabulary Instruction</a:t>
            </a:r>
          </a:p>
        </p:txBody>
      </p:sp>
      <p:sp>
        <p:nvSpPr>
          <p:cNvPr id="15" name="Rectangle 14"/>
          <p:cNvSpPr/>
          <p:nvPr/>
        </p:nvSpPr>
        <p:spPr>
          <a:xfrm>
            <a:off x="681084" y="1142780"/>
            <a:ext cx="5889369"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solidFill>
                  <a:srgbClr val="326295">
                    <a:lumMod val="75000"/>
                  </a:srgbClr>
                </a:solidFill>
                <a:latin typeface="Arial"/>
              </a:rPr>
              <a:t>Teacher-Directed Extended Instruction </a:t>
            </a:r>
            <a:endParaRPr lang="en-US" dirty="0">
              <a:solidFill>
                <a:srgbClr val="326295">
                  <a:lumMod val="75000"/>
                </a:srgbClr>
              </a:solidFill>
              <a:latin typeface="Arial"/>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19" r="6289" b="7547"/>
          <a:stretch/>
        </p:blipFill>
        <p:spPr bwMode="auto">
          <a:xfrm>
            <a:off x="747908" y="2464709"/>
            <a:ext cx="4109887" cy="317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651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2055813"/>
            <a:ext cx="8408894" cy="3852006"/>
          </a:xfrm>
        </p:spPr>
        <p:txBody>
          <a:bodyPr/>
          <a:lstStyle/>
          <a:p>
            <a:pPr>
              <a:spcBef>
                <a:spcPts val="1200"/>
              </a:spcBef>
            </a:pPr>
            <a:r>
              <a:rPr lang="en-US" sz="2000" dirty="0"/>
              <a:t>Open your handout to Activity 3 on </a:t>
            </a:r>
            <a:r>
              <a:rPr lang="en-US" sz="2000" b="1" dirty="0">
                <a:solidFill>
                  <a:schemeClr val="accent4">
                    <a:lumMod val="75000"/>
                  </a:schemeClr>
                </a:solidFill>
              </a:rPr>
              <a:t>page 6.</a:t>
            </a:r>
          </a:p>
          <a:p>
            <a:pPr>
              <a:spcBef>
                <a:spcPts val="1200"/>
              </a:spcBef>
            </a:pPr>
            <a:r>
              <a:rPr lang="en-US" sz="2000" dirty="0"/>
              <a:t>Select one of the following words from the text excerpt for extended instruction:</a:t>
            </a:r>
          </a:p>
          <a:p>
            <a:pPr lvl="1"/>
            <a:r>
              <a:rPr lang="en-US" sz="2000" b="1" dirty="0"/>
              <a:t>strategy</a:t>
            </a:r>
          </a:p>
          <a:p>
            <a:pPr lvl="1"/>
            <a:r>
              <a:rPr lang="en-US" sz="2000" b="1" dirty="0"/>
              <a:t>psychology</a:t>
            </a:r>
          </a:p>
          <a:p>
            <a:pPr>
              <a:spcBef>
                <a:spcPts val="1200"/>
              </a:spcBef>
            </a:pPr>
            <a:r>
              <a:rPr lang="en-US" sz="2000" dirty="0"/>
              <a:t>Use the template in your handout to create a word card. Try to find an image online that illustrates the word.</a:t>
            </a:r>
          </a:p>
          <a:p>
            <a:pPr>
              <a:spcBef>
                <a:spcPts val="1200"/>
              </a:spcBef>
            </a:pPr>
            <a:r>
              <a:rPr lang="en-US" sz="2000" dirty="0"/>
              <a:t>Compare your card with someone who did the </a:t>
            </a:r>
            <a:r>
              <a:rPr lang="en-US" sz="2000" i="1" u="sng" dirty="0"/>
              <a:t>same</a:t>
            </a:r>
            <a:r>
              <a:rPr lang="en-US" sz="2000" dirty="0"/>
              <a:t> word</a:t>
            </a:r>
            <a:r>
              <a:rPr lang="en-US" sz="2000" i="1" dirty="0"/>
              <a:t>.</a:t>
            </a:r>
          </a:p>
          <a:p>
            <a:pPr>
              <a:spcBef>
                <a:spcPts val="1200"/>
              </a:spcBef>
            </a:pPr>
            <a:r>
              <a:rPr lang="en-US" sz="2000" dirty="0"/>
              <a:t>Show your card to someone else who did the </a:t>
            </a:r>
            <a:r>
              <a:rPr lang="en-US" sz="2000" i="1" u="sng" dirty="0"/>
              <a:t>other</a:t>
            </a:r>
            <a:r>
              <a:rPr lang="en-US" sz="2000" dirty="0"/>
              <a:t> word.</a:t>
            </a:r>
          </a:p>
          <a:p>
            <a:pPr>
              <a:spcBef>
                <a:spcPts val="1200"/>
              </a:spcBef>
            </a:pPr>
            <a:r>
              <a:rPr lang="en-US" sz="2000" dirty="0"/>
              <a:t>Take time for discussion with each partner.</a:t>
            </a:r>
          </a:p>
        </p:txBody>
      </p:sp>
      <p:sp>
        <p:nvSpPr>
          <p:cNvPr id="2" name="Title 1"/>
          <p:cNvSpPr>
            <a:spLocks noGrp="1"/>
          </p:cNvSpPr>
          <p:nvPr>
            <p:ph type="title"/>
          </p:nvPr>
        </p:nvSpPr>
        <p:spPr>
          <a:xfrm>
            <a:off x="687388" y="318053"/>
            <a:ext cx="6529841" cy="1486894"/>
          </a:xfrm>
        </p:spPr>
        <p:txBody>
          <a:bodyPr/>
          <a:lstStyle/>
          <a:p>
            <a:r>
              <a:rPr lang="en-US" b="1" dirty="0">
                <a:solidFill>
                  <a:srgbClr val="002060"/>
                </a:solidFill>
              </a:rPr>
              <a:t>Activity 3: </a:t>
            </a:r>
            <a:r>
              <a:rPr lang="en-US" b="1" dirty="0"/>
              <a:t>Vocabulary Instruction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41</a:t>
            </a:fld>
            <a:endParaRPr lang="en-US" dirty="0"/>
          </a:p>
        </p:txBody>
      </p:sp>
      <p:pic>
        <p:nvPicPr>
          <p:cNvPr id="6" name="Picture 2" descr="G:\Projects\ELL Marketing\NYC\Webinar 2015\Pictures\Paus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655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88081"/>
            <a:ext cx="3972629" cy="3852006"/>
          </a:xfrm>
        </p:spPr>
        <p:txBody>
          <a:bodyPr/>
          <a:lstStyle/>
          <a:p>
            <a:r>
              <a:rPr lang="en-US" sz="1900" dirty="0"/>
              <a:t>Students see:</a:t>
            </a:r>
          </a:p>
        </p:txBody>
      </p:sp>
      <p:sp>
        <p:nvSpPr>
          <p:cNvPr id="3" name="Content Placeholder 2"/>
          <p:cNvSpPr>
            <a:spLocks noGrp="1"/>
          </p:cNvSpPr>
          <p:nvPr>
            <p:ph idx="10"/>
          </p:nvPr>
        </p:nvSpPr>
        <p:spPr>
          <a:xfrm>
            <a:off x="4939596" y="2006825"/>
            <a:ext cx="3972629" cy="4111905"/>
          </a:xfrm>
        </p:spPr>
        <p:txBody>
          <a:bodyPr>
            <a:normAutofit fontScale="85000" lnSpcReduction="20000"/>
          </a:bodyPr>
          <a:lstStyle/>
          <a:p>
            <a:r>
              <a:rPr lang="en-US" dirty="0"/>
              <a:t>The teacher says:</a:t>
            </a:r>
          </a:p>
          <a:p>
            <a:pPr marL="230187" lvl="1" indent="0">
              <a:lnSpc>
                <a:spcPct val="120000"/>
              </a:lnSpc>
              <a:buNone/>
            </a:pPr>
            <a:r>
              <a:rPr lang="en-US" dirty="0"/>
              <a:t>Let’s talk about the word </a:t>
            </a:r>
            <a:r>
              <a:rPr lang="en-US" i="1" dirty="0"/>
              <a:t>strategy</a:t>
            </a:r>
            <a:r>
              <a:rPr lang="en-US" dirty="0"/>
              <a:t>. </a:t>
            </a:r>
          </a:p>
          <a:p>
            <a:pPr marL="230187" lvl="1" indent="0">
              <a:lnSpc>
                <a:spcPct val="120000"/>
              </a:lnSpc>
              <a:buNone/>
            </a:pPr>
            <a:r>
              <a:rPr lang="en-US" b="1" dirty="0"/>
              <a:t>Picture. </a:t>
            </a:r>
            <a:r>
              <a:rPr lang="en-US" dirty="0"/>
              <a:t>Look at the picture. The coach is telling the team about a strategy to win the game.</a:t>
            </a:r>
            <a:endParaRPr lang="en-US" dirty="0">
              <a:solidFill>
                <a:srgbClr val="FF0000"/>
              </a:solidFill>
            </a:endParaRPr>
          </a:p>
          <a:p>
            <a:pPr marL="230187" lvl="1" indent="0">
              <a:lnSpc>
                <a:spcPct val="120000"/>
              </a:lnSpc>
              <a:buNone/>
            </a:pPr>
            <a:r>
              <a:rPr lang="en-US" b="1" dirty="0"/>
              <a:t>Explanation. </a:t>
            </a:r>
            <a:r>
              <a:rPr lang="en-US" i="1" dirty="0"/>
              <a:t>Strategy </a:t>
            </a:r>
            <a:r>
              <a:rPr lang="en-US" dirty="0"/>
              <a:t>means a plan or method for reaching a goal. </a:t>
            </a:r>
          </a:p>
          <a:p>
            <a:pPr marL="230187" lvl="1" indent="0">
              <a:lnSpc>
                <a:spcPct val="120000"/>
              </a:lnSpc>
              <a:buNone/>
            </a:pPr>
            <a:r>
              <a:rPr lang="en-US" i="1" dirty="0"/>
              <a:t>Strategy </a:t>
            </a:r>
            <a:r>
              <a:rPr lang="en-US" dirty="0"/>
              <a:t>in Spanish is estrategia. Strategy and estrategia are cognates. They look and sound similar</a:t>
            </a:r>
            <a:r>
              <a:rPr lang="en-US" i="1" dirty="0"/>
              <a:t>.</a:t>
            </a:r>
          </a:p>
          <a:p>
            <a:pPr marL="230187" lvl="1" indent="0">
              <a:lnSpc>
                <a:spcPct val="120000"/>
              </a:lnSpc>
              <a:buNone/>
            </a:pPr>
            <a:r>
              <a:rPr lang="en-US" b="1" dirty="0"/>
              <a:t>Partner talk. </a:t>
            </a:r>
            <a:r>
              <a:rPr lang="en-US" dirty="0"/>
              <a:t>Tell your partner a goal you have and your strategy to reach it.</a:t>
            </a:r>
            <a:endParaRPr lang="en-US" i="1" dirty="0"/>
          </a:p>
          <a:p>
            <a:pPr marL="230187" lvl="1" indent="0">
              <a:lnSpc>
                <a:spcPct val="120000"/>
              </a:lnSpc>
              <a:buNone/>
            </a:pPr>
            <a:r>
              <a:rPr lang="en-US" b="1" dirty="0"/>
              <a:t>Text connection. </a:t>
            </a:r>
            <a:r>
              <a:rPr lang="en-US" dirty="0"/>
              <a:t>In the text, it says that sports are serious because they require skills and strategies to do well.</a:t>
            </a:r>
          </a:p>
          <a:p>
            <a:endParaRPr lang="en-US" dirty="0"/>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42</a:t>
            </a:fld>
            <a:endParaRPr dirty="0">
              <a:solidFill>
                <a:srgbClr val="FFFFFF">
                  <a:lumMod val="75000"/>
                </a:srgbClr>
              </a:solidFill>
            </a:endParaRPr>
          </a:p>
        </p:txBody>
      </p:sp>
      <p:sp>
        <p:nvSpPr>
          <p:cNvPr id="14" name="Rectangle 13"/>
          <p:cNvSpPr/>
          <p:nvPr/>
        </p:nvSpPr>
        <p:spPr>
          <a:xfrm>
            <a:off x="747908" y="5536944"/>
            <a:ext cx="3959856" cy="523220"/>
          </a:xfrm>
          <a:prstGeom prst="rect">
            <a:avLst/>
          </a:prstGeom>
        </p:spPr>
        <p:txBody>
          <a:bodyPr wrap="square">
            <a:spAutoFit/>
          </a:bodyPr>
          <a:lstStyle/>
          <a:p>
            <a:r>
              <a:rPr lang="en-US" sz="1400" b="1" dirty="0">
                <a:solidFill>
                  <a:schemeClr val="tx2">
                    <a:lumMod val="75000"/>
                  </a:schemeClr>
                </a:solidFill>
                <a:latin typeface="+mn-lt"/>
                <a:ea typeface="Calibri"/>
                <a:cs typeface="Times New Roman"/>
              </a:rPr>
              <a:t>Context</a:t>
            </a:r>
            <a:r>
              <a:rPr lang="en-US" sz="1400" dirty="0">
                <a:solidFill>
                  <a:schemeClr val="tx2">
                    <a:lumMod val="75000"/>
                  </a:schemeClr>
                </a:solidFill>
                <a:latin typeface="+mn-lt"/>
                <a:ea typeface="Calibri"/>
                <a:cs typeface="Times New Roman"/>
              </a:rPr>
              <a:t>: There are rules to obey, skills and positions to learn, and strategies to carry out.</a:t>
            </a:r>
            <a:endParaRPr lang="en-US" sz="1400" dirty="0">
              <a:solidFill>
                <a:schemeClr val="tx2">
                  <a:lumMod val="75000"/>
                </a:schemeClr>
              </a:solidFill>
              <a:latin typeface="+mn-lt"/>
            </a:endParaRPr>
          </a:p>
        </p:txBody>
      </p:sp>
      <p:sp>
        <p:nvSpPr>
          <p:cNvPr id="11" name="Title 1"/>
          <p:cNvSpPr>
            <a:spLocks noGrp="1"/>
          </p:cNvSpPr>
          <p:nvPr>
            <p:ph type="title"/>
          </p:nvPr>
        </p:nvSpPr>
        <p:spPr>
          <a:xfrm>
            <a:off x="687388" y="318053"/>
            <a:ext cx="8224837" cy="1486894"/>
          </a:xfrm>
        </p:spPr>
        <p:txBody>
          <a:bodyPr/>
          <a:lstStyle/>
          <a:p>
            <a:r>
              <a:rPr lang="en-US" b="1" dirty="0">
                <a:solidFill>
                  <a:srgbClr val="002060"/>
                </a:solidFill>
              </a:rPr>
              <a:t>Example 1: </a:t>
            </a:r>
            <a:r>
              <a:rPr lang="en-US" b="1" dirty="0"/>
              <a:t>Vocabulary Instruction</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09" r="8182" b="9972"/>
          <a:stretch/>
        </p:blipFill>
        <p:spPr bwMode="auto">
          <a:xfrm>
            <a:off x="747908" y="2332817"/>
            <a:ext cx="3973483" cy="308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825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9094"/>
            <a:ext cx="3972629" cy="3852006"/>
          </a:xfrm>
        </p:spPr>
        <p:txBody>
          <a:bodyPr/>
          <a:lstStyle/>
          <a:p>
            <a:r>
              <a:rPr lang="en-US" sz="1900" dirty="0"/>
              <a:t>Students see:</a:t>
            </a:r>
          </a:p>
        </p:txBody>
      </p:sp>
      <p:sp>
        <p:nvSpPr>
          <p:cNvPr id="3" name="Content Placeholder 2"/>
          <p:cNvSpPr>
            <a:spLocks noGrp="1"/>
          </p:cNvSpPr>
          <p:nvPr>
            <p:ph idx="10"/>
          </p:nvPr>
        </p:nvSpPr>
        <p:spPr>
          <a:xfrm>
            <a:off x="4808964" y="1990495"/>
            <a:ext cx="4204404" cy="4459289"/>
          </a:xfrm>
        </p:spPr>
        <p:txBody>
          <a:bodyPr>
            <a:normAutofit fontScale="85000" lnSpcReduction="20000"/>
          </a:bodyPr>
          <a:lstStyle/>
          <a:p>
            <a:r>
              <a:rPr lang="en-US" dirty="0"/>
              <a:t>The teacher says:</a:t>
            </a:r>
          </a:p>
          <a:p>
            <a:pPr marL="230187" lvl="1" indent="0">
              <a:lnSpc>
                <a:spcPct val="120000"/>
              </a:lnSpc>
              <a:buNone/>
            </a:pPr>
            <a:r>
              <a:rPr lang="en-US" dirty="0"/>
              <a:t>Let’s talk about the word </a:t>
            </a:r>
            <a:r>
              <a:rPr lang="en-US" i="1" dirty="0"/>
              <a:t>psychology</a:t>
            </a:r>
            <a:r>
              <a:rPr lang="en-US" dirty="0"/>
              <a:t>. </a:t>
            </a:r>
          </a:p>
          <a:p>
            <a:pPr marL="230187" lvl="1" indent="0">
              <a:lnSpc>
                <a:spcPct val="120000"/>
              </a:lnSpc>
              <a:buNone/>
            </a:pPr>
            <a:r>
              <a:rPr lang="en-US" b="1" dirty="0"/>
              <a:t>Picture. </a:t>
            </a:r>
            <a:r>
              <a:rPr lang="en-US" dirty="0"/>
              <a:t>Look at the picture. The woman is a psychologist. She is trying to understand how children learn new things.</a:t>
            </a:r>
            <a:endParaRPr lang="en-US" dirty="0">
              <a:solidFill>
                <a:srgbClr val="FF0000"/>
              </a:solidFill>
            </a:endParaRPr>
          </a:p>
          <a:p>
            <a:pPr marL="230187" lvl="1" indent="0">
              <a:lnSpc>
                <a:spcPct val="120000"/>
              </a:lnSpc>
              <a:buNone/>
            </a:pPr>
            <a:r>
              <a:rPr lang="en-US" b="1" dirty="0"/>
              <a:t>Explanation. </a:t>
            </a:r>
            <a:r>
              <a:rPr lang="en-US" i="1" dirty="0"/>
              <a:t>Psychology </a:t>
            </a:r>
            <a:r>
              <a:rPr lang="en-US" dirty="0"/>
              <a:t>is a subject you can study. It helps us understand how people think, learn, and act. </a:t>
            </a:r>
          </a:p>
          <a:p>
            <a:pPr marL="230187" lvl="1" indent="0">
              <a:lnSpc>
                <a:spcPct val="120000"/>
              </a:lnSpc>
              <a:buNone/>
            </a:pPr>
            <a:r>
              <a:rPr lang="en-US" i="1" dirty="0"/>
              <a:t>Psychology </a:t>
            </a:r>
            <a:r>
              <a:rPr lang="en-US" dirty="0"/>
              <a:t>in Spanish is psicología. Psychology and psicología are cognates. They look and sound similar</a:t>
            </a:r>
            <a:r>
              <a:rPr lang="en-US" i="1" dirty="0"/>
              <a:t>.</a:t>
            </a:r>
          </a:p>
          <a:p>
            <a:pPr marL="230187" lvl="1" indent="0">
              <a:lnSpc>
                <a:spcPct val="120000"/>
              </a:lnSpc>
              <a:buNone/>
            </a:pPr>
            <a:r>
              <a:rPr lang="en-US" b="1" dirty="0"/>
              <a:t>Partner talk. </a:t>
            </a:r>
            <a:r>
              <a:rPr lang="en-US" dirty="0"/>
              <a:t>If you studied psychology, what would you want to understand about people? Tell your partner.</a:t>
            </a:r>
            <a:endParaRPr lang="en-US" i="1" dirty="0"/>
          </a:p>
          <a:p>
            <a:pPr marL="230187" lvl="1" indent="0">
              <a:lnSpc>
                <a:spcPct val="120000"/>
              </a:lnSpc>
              <a:buNone/>
            </a:pPr>
            <a:r>
              <a:rPr lang="en-US" b="1" dirty="0"/>
              <a:t>Text connection. </a:t>
            </a:r>
            <a:r>
              <a:rPr lang="en-US" dirty="0"/>
              <a:t>In the text, a psychology professor talks about why sports are important.</a:t>
            </a:r>
          </a:p>
          <a:p>
            <a:endParaRPr lang="en-US" dirty="0"/>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43</a:t>
            </a:fld>
            <a:endParaRPr dirty="0">
              <a:solidFill>
                <a:srgbClr val="FFFFFF">
                  <a:lumMod val="75000"/>
                </a:srgbClr>
              </a:solidFill>
            </a:endParaRPr>
          </a:p>
        </p:txBody>
      </p:sp>
      <p:sp>
        <p:nvSpPr>
          <p:cNvPr id="14" name="Rectangle 13"/>
          <p:cNvSpPr/>
          <p:nvPr/>
        </p:nvSpPr>
        <p:spPr>
          <a:xfrm>
            <a:off x="747908" y="5520615"/>
            <a:ext cx="3959856" cy="738664"/>
          </a:xfrm>
          <a:prstGeom prst="rect">
            <a:avLst/>
          </a:prstGeom>
        </p:spPr>
        <p:txBody>
          <a:bodyPr wrap="square">
            <a:spAutoFit/>
          </a:bodyPr>
          <a:lstStyle/>
          <a:p>
            <a:r>
              <a:rPr lang="en-US" sz="1400" b="1" dirty="0">
                <a:solidFill>
                  <a:schemeClr val="tx2">
                    <a:lumMod val="75000"/>
                  </a:schemeClr>
                </a:solidFill>
                <a:latin typeface="+mn-lt"/>
                <a:ea typeface="Calibri"/>
                <a:cs typeface="Times New Roman"/>
              </a:rPr>
              <a:t>Context</a:t>
            </a:r>
            <a:r>
              <a:rPr lang="en-US" sz="1400" dirty="0">
                <a:solidFill>
                  <a:schemeClr val="tx2">
                    <a:lumMod val="75000"/>
                  </a:schemeClr>
                </a:solidFill>
                <a:latin typeface="+mn-lt"/>
                <a:ea typeface="Calibri"/>
                <a:cs typeface="Times New Roman"/>
              </a:rPr>
              <a:t>: Peter Smith, a psychology professor, says, “Sport-like play is usually enjoyable, and done for its own sake.”</a:t>
            </a:r>
            <a:endParaRPr lang="en-US" sz="1400" dirty="0">
              <a:solidFill>
                <a:schemeClr val="tx2">
                  <a:lumMod val="75000"/>
                </a:schemeClr>
              </a:solidFill>
              <a:latin typeface="+mn-lt"/>
            </a:endParaRPr>
          </a:p>
        </p:txBody>
      </p:sp>
      <p:sp>
        <p:nvSpPr>
          <p:cNvPr id="11" name="Title 1"/>
          <p:cNvSpPr>
            <a:spLocks noGrp="1"/>
          </p:cNvSpPr>
          <p:nvPr>
            <p:ph type="title"/>
          </p:nvPr>
        </p:nvSpPr>
        <p:spPr>
          <a:xfrm>
            <a:off x="687388" y="318053"/>
            <a:ext cx="8224837" cy="1486894"/>
          </a:xfrm>
        </p:spPr>
        <p:txBody>
          <a:bodyPr/>
          <a:lstStyle/>
          <a:p>
            <a:r>
              <a:rPr lang="en-US" b="1" dirty="0">
                <a:solidFill>
                  <a:srgbClr val="002060"/>
                </a:solidFill>
              </a:rPr>
              <a:t>Example 2: </a:t>
            </a:r>
            <a:r>
              <a:rPr lang="en-US" b="1" dirty="0"/>
              <a:t>Vocabulary Instruction</a:t>
            </a: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64" r="8545" b="3668"/>
          <a:stretch/>
        </p:blipFill>
        <p:spPr bwMode="auto">
          <a:xfrm>
            <a:off x="785422" y="2250653"/>
            <a:ext cx="3769953" cy="320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759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87526" y="2242457"/>
            <a:ext cx="8224699" cy="3665362"/>
          </a:xfrm>
        </p:spPr>
        <p:txBody>
          <a:bodyPr/>
          <a:lstStyle/>
          <a:p>
            <a:r>
              <a:rPr lang="en-US" dirty="0"/>
              <a:t>What are the challenges in preparing for extended vocabulary instruction?</a:t>
            </a:r>
          </a:p>
          <a:p>
            <a:pPr>
              <a:spcBef>
                <a:spcPts val="1200"/>
              </a:spcBef>
            </a:pPr>
            <a:r>
              <a:rPr lang="en-US" dirty="0"/>
              <a:t>What are some benefits of extended vocabulary instruction for ELLs/MLLs?</a:t>
            </a:r>
          </a:p>
          <a:p>
            <a:pPr>
              <a:spcBef>
                <a:spcPts val="1200"/>
              </a:spcBef>
            </a:pPr>
            <a:r>
              <a:rPr lang="en-US" dirty="0"/>
              <a:t>How will you use this strategy in your classroom?</a:t>
            </a:r>
          </a:p>
          <a:p>
            <a:endParaRPr lang="en-US" dirty="0"/>
          </a:p>
          <a:p>
            <a:endParaRPr lang="en-US" dirty="0"/>
          </a:p>
        </p:txBody>
      </p:sp>
      <p:sp>
        <p:nvSpPr>
          <p:cNvPr id="9219" name="Title 1"/>
          <p:cNvSpPr>
            <a:spLocks noGrp="1"/>
          </p:cNvSpPr>
          <p:nvPr>
            <p:ph type="title"/>
          </p:nvPr>
        </p:nvSpPr>
        <p:spPr/>
        <p:txBody>
          <a:bodyPr>
            <a:normAutofit/>
          </a:bodyPr>
          <a:lstStyle/>
          <a:p>
            <a:r>
              <a:rPr lang="en-US" sz="4400" b="1" dirty="0">
                <a:solidFill>
                  <a:schemeClr val="tx2">
                    <a:lumMod val="75000"/>
                  </a:schemeClr>
                </a:solidFill>
              </a:rPr>
              <a:t>Partner Talk</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44</a:t>
            </a:fld>
            <a:endParaRPr lang="en-US" dirty="0"/>
          </a:p>
        </p:txBody>
      </p:sp>
      <p:pic>
        <p:nvPicPr>
          <p:cNvPr id="6"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41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Autofit/>
          </a:bodyPr>
          <a:lstStyle/>
          <a:p>
            <a:r>
              <a:rPr lang="en-US" sz="4400" b="1" dirty="0"/>
              <a:t>Vocabulary Instruction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45</a:t>
            </a:fld>
            <a:endParaRPr lang="en-US" dirty="0">
              <a:solidFill>
                <a:srgbClr val="FFFFFF">
                  <a:lumMod val="75000"/>
                </a:srgbClr>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113869768"/>
              </p:ext>
            </p:extLst>
          </p:nvPr>
        </p:nvGraphicFramePr>
        <p:xfrm>
          <a:off x="645884" y="2574106"/>
          <a:ext cx="8221090" cy="3567178"/>
        </p:xfrm>
        <a:graphic>
          <a:graphicData uri="http://schemas.openxmlformats.org/drawingml/2006/table">
            <a:tbl>
              <a:tblPr firstRow="1" bandRow="1">
                <a:tableStyleId>{69012ECD-51FC-41F1-AA8D-1B2483CD663E}</a:tableStyleId>
              </a:tblPr>
              <a:tblGrid>
                <a:gridCol w="1706880">
                  <a:extLst>
                    <a:ext uri="{9D8B030D-6E8A-4147-A177-3AD203B41FA5}">
                      <a16:colId xmlns:a16="http://schemas.microsoft.com/office/drawing/2014/main" val="20000"/>
                    </a:ext>
                  </a:extLst>
                </a:gridCol>
                <a:gridCol w="6514210">
                  <a:extLst>
                    <a:ext uri="{9D8B030D-6E8A-4147-A177-3AD203B41FA5}">
                      <a16:colId xmlns:a16="http://schemas.microsoft.com/office/drawing/2014/main" val="20001"/>
                    </a:ext>
                  </a:extLst>
                </a:gridCol>
              </a:tblGrid>
              <a:tr h="557043">
                <a:tc>
                  <a:txBody>
                    <a:bodyPr/>
                    <a:lstStyle/>
                    <a:p>
                      <a:r>
                        <a:rPr lang="en-US" sz="1600" dirty="0"/>
                        <a:t>Word</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600" dirty="0"/>
                        <a:t>ESOL Technique</a:t>
                      </a:r>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35224">
                <a:tc>
                  <a:txBody>
                    <a:bodyPr/>
                    <a:lstStyle/>
                    <a:p>
                      <a:pPr>
                        <a:lnSpc>
                          <a:spcPct val="100000"/>
                        </a:lnSpc>
                      </a:pPr>
                      <a:r>
                        <a:rPr lang="en-US" sz="1600" dirty="0">
                          <a:solidFill>
                            <a:schemeClr val="tx2">
                              <a:lumMod val="75000"/>
                            </a:schemeClr>
                          </a:solidFill>
                        </a:rPr>
                        <a:t>skill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0000"/>
                        </a:lnSpc>
                      </a:pPr>
                      <a:r>
                        <a:rPr lang="en-US" sz="1600" dirty="0">
                          <a:solidFill>
                            <a:schemeClr val="tx2">
                              <a:lumMod val="75000"/>
                            </a:schemeClr>
                          </a:solidFill>
                        </a:rPr>
                        <a:t>Define</a:t>
                      </a:r>
                      <a:r>
                        <a:rPr lang="en-US" sz="1600" baseline="0" dirty="0">
                          <a:solidFill>
                            <a:schemeClr val="tx2">
                              <a:lumMod val="75000"/>
                            </a:schemeClr>
                          </a:solidFill>
                        </a:rPr>
                        <a:t> and provide an example</a:t>
                      </a:r>
                    </a:p>
                    <a:p>
                      <a:pPr>
                        <a:lnSpc>
                          <a:spcPct val="100000"/>
                        </a:lnSpc>
                      </a:pPr>
                      <a:r>
                        <a:rPr lang="en-US" sz="1600" i="1" dirty="0">
                          <a:solidFill>
                            <a:schemeClr val="tx2">
                              <a:lumMod val="75000"/>
                            </a:schemeClr>
                          </a:solidFill>
                        </a:rPr>
                        <a:t>“A skill is something you practice</a:t>
                      </a:r>
                      <a:r>
                        <a:rPr lang="en-US" sz="1600" i="1" baseline="0" dirty="0">
                          <a:solidFill>
                            <a:schemeClr val="tx2">
                              <a:lumMod val="75000"/>
                            </a:schemeClr>
                          </a:solidFill>
                        </a:rPr>
                        <a:t> so you can</a:t>
                      </a:r>
                      <a:r>
                        <a:rPr lang="en-US" sz="1600" i="1" dirty="0">
                          <a:solidFill>
                            <a:schemeClr val="tx2">
                              <a:lumMod val="75000"/>
                            </a:schemeClr>
                          </a:solidFill>
                        </a:rPr>
                        <a:t> do it well, like dancing or reading</a:t>
                      </a:r>
                      <a:r>
                        <a:rPr lang="en-US" sz="1600" i="1" baseline="0" dirty="0">
                          <a:solidFill>
                            <a:schemeClr val="tx2">
                              <a:lumMod val="75000"/>
                            </a:schemeClr>
                          </a:solidFill>
                        </a:rPr>
                        <a:t>.” A skill I have is teaching. Another skill is cooking.</a:t>
                      </a:r>
                      <a:endParaRPr lang="en-US" sz="1600" i="1" dirty="0">
                        <a:solidFill>
                          <a:schemeClr val="tx2">
                            <a:lumMod val="75000"/>
                          </a:schemeClr>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634220">
                <a:tc>
                  <a:txBody>
                    <a:bodyPr/>
                    <a:lstStyle/>
                    <a:p>
                      <a:pPr>
                        <a:lnSpc>
                          <a:spcPct val="100000"/>
                        </a:lnSpc>
                      </a:pPr>
                      <a:r>
                        <a:rPr lang="en-US" sz="1600" dirty="0">
                          <a:solidFill>
                            <a:schemeClr val="tx2">
                              <a:lumMod val="75000"/>
                            </a:schemeClr>
                          </a:solidFill>
                        </a:rPr>
                        <a:t>obey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0000"/>
                        </a:lnSpc>
                      </a:pPr>
                      <a:r>
                        <a:rPr lang="en-US" sz="1600" dirty="0">
                          <a:solidFill>
                            <a:schemeClr val="tx2">
                              <a:lumMod val="75000"/>
                            </a:schemeClr>
                          </a:solidFill>
                        </a:rPr>
                        <a:t>Define</a:t>
                      </a:r>
                      <a:r>
                        <a:rPr lang="en-US" sz="1600" baseline="0" dirty="0">
                          <a:solidFill>
                            <a:schemeClr val="tx2">
                              <a:lumMod val="75000"/>
                            </a:schemeClr>
                          </a:solidFill>
                        </a:rPr>
                        <a:t> in situ</a:t>
                      </a:r>
                    </a:p>
                    <a:p>
                      <a:pPr>
                        <a:lnSpc>
                          <a:spcPct val="100000"/>
                        </a:lnSpc>
                      </a:pPr>
                      <a:r>
                        <a:rPr lang="en-US" sz="1600" i="1" dirty="0">
                          <a:solidFill>
                            <a:schemeClr val="tx2">
                              <a:lumMod val="75000"/>
                            </a:schemeClr>
                          </a:solidFill>
                        </a:rPr>
                        <a:t>“Obeyin</a:t>
                      </a:r>
                      <a:r>
                        <a:rPr lang="en-US" sz="1600" i="1" baseline="0" dirty="0">
                          <a:solidFill>
                            <a:schemeClr val="tx2">
                              <a:lumMod val="75000"/>
                            </a:schemeClr>
                          </a:solidFill>
                        </a:rPr>
                        <a:t>g rules means that you follow the rules.”</a:t>
                      </a:r>
                      <a:endParaRPr lang="en-US" sz="1600" i="1" dirty="0">
                        <a:solidFill>
                          <a:schemeClr val="tx2">
                            <a:lumMod val="75000"/>
                          </a:schemeClr>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1552955">
                <a:tc>
                  <a:txBody>
                    <a:bodyPr/>
                    <a:lstStyle/>
                    <a:p>
                      <a:pPr>
                        <a:lnSpc>
                          <a:spcPct val="100000"/>
                        </a:lnSpc>
                      </a:pPr>
                      <a:r>
                        <a:rPr lang="en-US" sz="1600" dirty="0">
                          <a:solidFill>
                            <a:schemeClr val="tx2">
                              <a:lumMod val="75000"/>
                            </a:schemeClr>
                          </a:solidFill>
                        </a:rPr>
                        <a:t>exercise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0000"/>
                        </a:lnSpc>
                      </a:pPr>
                      <a:r>
                        <a:rPr lang="en-US" sz="1600" dirty="0">
                          <a:solidFill>
                            <a:schemeClr val="tx2">
                              <a:lumMod val="75000"/>
                            </a:schemeClr>
                          </a:solidFill>
                        </a:rPr>
                        <a:t>Define</a:t>
                      </a:r>
                      <a:r>
                        <a:rPr lang="en-US" sz="1600" baseline="0" dirty="0">
                          <a:solidFill>
                            <a:schemeClr val="tx2">
                              <a:lumMod val="75000"/>
                            </a:schemeClr>
                          </a:solidFill>
                        </a:rPr>
                        <a:t> and </a:t>
                      </a:r>
                      <a:r>
                        <a:rPr lang="en-US" sz="1600" dirty="0">
                          <a:solidFill>
                            <a:schemeClr val="tx2">
                              <a:lumMod val="75000"/>
                            </a:schemeClr>
                          </a:solidFill>
                        </a:rPr>
                        <a:t>show a picture or make a</a:t>
                      </a:r>
                      <a:r>
                        <a:rPr lang="en-US" sz="1600" baseline="0" dirty="0">
                          <a:solidFill>
                            <a:schemeClr val="tx2">
                              <a:lumMod val="75000"/>
                            </a:schemeClr>
                          </a:solidFill>
                        </a:rPr>
                        <a:t> </a:t>
                      </a:r>
                      <a:r>
                        <a:rPr lang="en-US" sz="1600" dirty="0">
                          <a:solidFill>
                            <a:schemeClr val="tx2">
                              <a:lumMod val="75000"/>
                            </a:schemeClr>
                          </a:solidFill>
                        </a:rPr>
                        <a:t>gesture</a:t>
                      </a:r>
                      <a:r>
                        <a:rPr lang="en-US" sz="1600" baseline="0" dirty="0">
                          <a:solidFill>
                            <a:schemeClr val="tx2">
                              <a:lumMod val="75000"/>
                            </a:schemeClr>
                          </a:solidFill>
                        </a:rPr>
                        <a:t> to illustrate exercise</a:t>
                      </a:r>
                    </a:p>
                    <a:p>
                      <a:pPr>
                        <a:lnSpc>
                          <a:spcPct val="100000"/>
                        </a:lnSpc>
                      </a:pPr>
                      <a:r>
                        <a:rPr lang="en-US" sz="1600" i="1" baseline="0" dirty="0">
                          <a:solidFill>
                            <a:schemeClr val="tx2">
                              <a:lumMod val="75000"/>
                            </a:schemeClr>
                          </a:solidFill>
                        </a:rPr>
                        <a:t>“Exercise is an activity that improves the health</a:t>
                      </a:r>
                    </a:p>
                    <a:p>
                      <a:pPr>
                        <a:lnSpc>
                          <a:spcPct val="100000"/>
                        </a:lnSpc>
                      </a:pPr>
                      <a:r>
                        <a:rPr lang="en-US" sz="1600" i="1" baseline="0" dirty="0">
                          <a:solidFill>
                            <a:schemeClr val="tx2">
                              <a:lumMod val="75000"/>
                            </a:schemeClr>
                          </a:solidFill>
                        </a:rPr>
                        <a:t>of the mind or body.”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5"/>
          <p:cNvSpPr/>
          <p:nvPr/>
        </p:nvSpPr>
        <p:spPr>
          <a:xfrm>
            <a:off x="643806" y="1946872"/>
            <a:ext cx="6264472" cy="461665"/>
          </a:xfrm>
          <a:prstGeom prst="rect">
            <a:avLst/>
          </a:prstGeom>
        </p:spPr>
        <p:txBody>
          <a:bodyPr wrap="none">
            <a:spAutoFit/>
          </a:bodyPr>
          <a:lstStyle/>
          <a:p>
            <a:pPr lvl="0" eaLnBrk="0" hangingPunct="0">
              <a:spcBef>
                <a:spcPts val="600"/>
              </a:spcBef>
              <a:spcAft>
                <a:spcPts val="0"/>
              </a:spcAft>
              <a:buClr>
                <a:srgbClr val="FFFFFF">
                  <a:lumMod val="65000"/>
                </a:srgbClr>
              </a:buClr>
            </a:pPr>
            <a:r>
              <a:rPr lang="en-US" b="1" dirty="0">
                <a:solidFill>
                  <a:srgbClr val="326295">
                    <a:lumMod val="75000"/>
                  </a:srgbClr>
                </a:solidFill>
                <a:latin typeface="Arial"/>
              </a:rPr>
              <a:t>Teacher-Directed Embedded Instruction  </a:t>
            </a:r>
            <a:endParaRPr lang="en-US" dirty="0">
              <a:solidFill>
                <a:srgbClr val="326295">
                  <a:lumMod val="75000"/>
                </a:srgbClr>
              </a:solidFill>
              <a:latin typeface="Arial"/>
            </a:endParaRPr>
          </a:p>
        </p:txBody>
      </p:sp>
      <p:pic>
        <p:nvPicPr>
          <p:cNvPr id="1026" name="Picture 2" descr="G:\Projects\ELL Marketing\NYC\Webinar 2015\Pictures\Exerci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471"/>
          <a:stretch/>
        </p:blipFill>
        <p:spPr bwMode="auto">
          <a:xfrm>
            <a:off x="7489507" y="4974336"/>
            <a:ext cx="1270445" cy="112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236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3737" y="426910"/>
            <a:ext cx="8224837" cy="667467"/>
          </a:xfrm>
        </p:spPr>
        <p:txBody>
          <a:bodyPr>
            <a:noAutofit/>
          </a:bodyPr>
          <a:lstStyle/>
          <a:p>
            <a:r>
              <a:rPr lang="en-US" sz="4400" b="1" dirty="0"/>
              <a:t>Vocabulary Instruction</a:t>
            </a:r>
          </a:p>
        </p:txBody>
      </p:sp>
      <p:sp>
        <p:nvSpPr>
          <p:cNvPr id="3" name="Slide Number Placeholder 2"/>
          <p:cNvSpPr>
            <a:spLocks noGrp="1"/>
          </p:cNvSpPr>
          <p:nvPr>
            <p:ph type="sldNum" sz="quarter" idx="10"/>
          </p:nvPr>
        </p:nvSpPr>
        <p:spPr/>
        <p:txBody>
          <a:bodyPr/>
          <a:lstStyle/>
          <a:p>
            <a:fld id="{F3477EC8-074D-41C4-94AE-E9EA7CEEA348}" type="slidenum">
              <a:rPr>
                <a:solidFill>
                  <a:srgbClr val="FFFFFF">
                    <a:lumMod val="75000"/>
                  </a:srgbClr>
                </a:solidFill>
              </a:rPr>
              <a:pPr/>
              <a:t>46</a:t>
            </a:fld>
            <a:endParaRPr dirty="0">
              <a:solidFill>
                <a:srgbClr val="FFFFFF">
                  <a:lumMod val="75000"/>
                </a:srgbClr>
              </a:solidFill>
            </a:endParaRPr>
          </a:p>
        </p:txBody>
      </p:sp>
      <p:sp>
        <p:nvSpPr>
          <p:cNvPr id="5" name="Rectangle 4"/>
          <p:cNvSpPr/>
          <p:nvPr/>
        </p:nvSpPr>
        <p:spPr>
          <a:xfrm>
            <a:off x="698962" y="1189954"/>
            <a:ext cx="2153154"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solidFill>
                  <a:srgbClr val="326295">
                    <a:lumMod val="75000"/>
                  </a:srgbClr>
                </a:solidFill>
                <a:latin typeface="Arial"/>
              </a:rPr>
              <a:t>Glossary Use</a:t>
            </a:r>
          </a:p>
        </p:txBody>
      </p:sp>
      <p:sp>
        <p:nvSpPr>
          <p:cNvPr id="2" name="Rectangle 1"/>
          <p:cNvSpPr/>
          <p:nvPr/>
        </p:nvSpPr>
        <p:spPr>
          <a:xfrm>
            <a:off x="528320" y="1757680"/>
            <a:ext cx="8656320" cy="22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24" y="1843088"/>
            <a:ext cx="8591550" cy="3931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6189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41955" y="2317070"/>
            <a:ext cx="8224699" cy="3852006"/>
          </a:xfrm>
        </p:spPr>
        <p:txBody>
          <a:bodyPr/>
          <a:lstStyle/>
          <a:p>
            <a:r>
              <a:rPr lang="en-US" sz="2000" dirty="0"/>
              <a:t>It is not feasible to directly teach students all of the words they need to know to be successful readers.</a:t>
            </a:r>
          </a:p>
          <a:p>
            <a:pPr>
              <a:spcBef>
                <a:spcPts val="1200"/>
              </a:spcBef>
            </a:pPr>
            <a:r>
              <a:rPr lang="en-US" sz="2000" dirty="0"/>
              <a:t>It is important to teach students word learning strategies so that they can learn words on their own:</a:t>
            </a:r>
          </a:p>
          <a:p>
            <a:pPr lvl="1"/>
            <a:r>
              <a:rPr lang="en-US" sz="1900" dirty="0"/>
              <a:t>Context clues</a:t>
            </a:r>
          </a:p>
          <a:p>
            <a:pPr lvl="1">
              <a:spcBef>
                <a:spcPts val="300"/>
              </a:spcBef>
            </a:pPr>
            <a:r>
              <a:rPr lang="en-US" sz="1900" dirty="0"/>
              <a:t>Reference materials (e.g., online dictionaries, bilingual dictionaries)</a:t>
            </a:r>
          </a:p>
          <a:p>
            <a:pPr lvl="1">
              <a:spcBef>
                <a:spcPts val="300"/>
              </a:spcBef>
            </a:pPr>
            <a:r>
              <a:rPr lang="en-US" sz="1900" dirty="0"/>
              <a:t>Cognates (for languages that share cognates with English)</a:t>
            </a:r>
          </a:p>
          <a:p>
            <a:pPr lvl="1">
              <a:spcBef>
                <a:spcPts val="300"/>
              </a:spcBef>
            </a:pPr>
            <a:r>
              <a:rPr lang="en-US" sz="1900" dirty="0"/>
              <a:t>Morphology (e.g., using prefixes and suffixes to determine word meanings)</a:t>
            </a:r>
          </a:p>
        </p:txBody>
      </p:sp>
      <p:sp>
        <p:nvSpPr>
          <p:cNvPr id="2" name="Title 1"/>
          <p:cNvSpPr>
            <a:spLocks noGrp="1"/>
          </p:cNvSpPr>
          <p:nvPr>
            <p:ph type="title"/>
          </p:nvPr>
        </p:nvSpPr>
        <p:spPr/>
        <p:txBody>
          <a:bodyPr/>
          <a:lstStyle/>
          <a:p>
            <a:r>
              <a:rPr lang="en-US" b="1" dirty="0"/>
              <a:t>Teaching Word Learning Strategies</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47</a:t>
            </a:fld>
            <a:endParaRPr lang="en-US" dirty="0">
              <a:solidFill>
                <a:srgbClr val="FFFFFF">
                  <a:lumMod val="75000"/>
                </a:srgbClr>
              </a:solidFill>
            </a:endParaRPr>
          </a:p>
        </p:txBody>
      </p:sp>
    </p:spTree>
    <p:extLst>
      <p:ext uri="{BB962C8B-B14F-4D97-AF65-F5344CB8AC3E}">
        <p14:creationId xmlns:p14="http://schemas.microsoft.com/office/powerpoint/2010/main" val="171766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Teaching Word Learning Strategies: Context Clues</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48</a:t>
            </a:fld>
            <a:endParaRPr lang="en-US" dirty="0">
              <a:solidFill>
                <a:srgbClr val="FFFFFF">
                  <a:lumMod val="75000"/>
                </a:srgbClr>
              </a:solidFill>
            </a:endParaRPr>
          </a:p>
        </p:txBody>
      </p:sp>
      <p:pic>
        <p:nvPicPr>
          <p:cNvPr id="4099" name="Picture 3"/>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474" y="1836964"/>
            <a:ext cx="8686800" cy="132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12" y="3314795"/>
            <a:ext cx="8447315" cy="259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857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219103"/>
            <a:ext cx="8224699" cy="3852006"/>
          </a:xfrm>
        </p:spPr>
        <p:txBody>
          <a:bodyPr/>
          <a:lstStyle/>
          <a:p>
            <a:r>
              <a:rPr lang="en-US" dirty="0"/>
              <a:t>Online: </a:t>
            </a:r>
          </a:p>
          <a:p>
            <a:pPr lvl="1"/>
            <a:r>
              <a:rPr lang="en-US" sz="2200" dirty="0"/>
              <a:t>English: wordsmyth.net </a:t>
            </a:r>
          </a:p>
          <a:p>
            <a:pPr lvl="1"/>
            <a:r>
              <a:rPr lang="en-US" sz="2200" dirty="0"/>
              <a:t>Spanish: Spanish.dictionary.com</a:t>
            </a:r>
          </a:p>
          <a:p>
            <a:pPr>
              <a:spcBef>
                <a:spcPts val="1800"/>
              </a:spcBef>
            </a:pPr>
            <a:r>
              <a:rPr lang="en-US" dirty="0"/>
              <a:t>Smartphone apps: </a:t>
            </a:r>
          </a:p>
          <a:p>
            <a:pPr lvl="1"/>
            <a:r>
              <a:rPr lang="en-US" sz="2200" dirty="0"/>
              <a:t>English: Dictionary! (Android &amp; iPhone)</a:t>
            </a:r>
          </a:p>
          <a:p>
            <a:pPr lvl="1"/>
            <a:r>
              <a:rPr lang="en-US" sz="2200" dirty="0"/>
              <a:t>Free Spanish–English Dictionary + (iPhone)</a:t>
            </a:r>
          </a:p>
          <a:p>
            <a:pPr marL="0" indent="0">
              <a:buNone/>
            </a:pP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49</a:t>
            </a:fld>
            <a:endParaRPr lang="en-US" dirty="0"/>
          </a:p>
        </p:txBody>
      </p:sp>
      <p:sp>
        <p:nvSpPr>
          <p:cNvPr id="5" name="Title 1"/>
          <p:cNvSpPr>
            <a:spLocks noGrp="1"/>
          </p:cNvSpPr>
          <p:nvPr>
            <p:ph type="title"/>
          </p:nvPr>
        </p:nvSpPr>
        <p:spPr>
          <a:xfrm>
            <a:off x="687388" y="318053"/>
            <a:ext cx="8224837" cy="1486894"/>
          </a:xfrm>
        </p:spPr>
        <p:txBody>
          <a:bodyPr/>
          <a:lstStyle/>
          <a:p>
            <a:r>
              <a:rPr lang="en-US" b="1" dirty="0"/>
              <a:t>Teaching Word Learning Strategies: Reference Materials</a:t>
            </a:r>
          </a:p>
        </p:txBody>
      </p:sp>
    </p:spTree>
    <p:extLst>
      <p:ext uri="{BB962C8B-B14F-4D97-AF65-F5344CB8AC3E}">
        <p14:creationId xmlns:p14="http://schemas.microsoft.com/office/powerpoint/2010/main" val="243472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95499"/>
            <a:ext cx="8224699" cy="3695089"/>
          </a:xfrm>
        </p:spPr>
        <p:txBody>
          <a:bodyPr/>
          <a:lstStyle/>
          <a:p>
            <a:r>
              <a:rPr lang="en-US" dirty="0"/>
              <a:t>Familiarize yourself with other members of your group. </a:t>
            </a:r>
          </a:p>
          <a:p>
            <a:r>
              <a:rPr lang="en-US" dirty="0"/>
              <a:t>Share with each other the following information:</a:t>
            </a:r>
          </a:p>
          <a:p>
            <a:pPr lvl="1"/>
            <a:r>
              <a:rPr lang="en-US" sz="2200" i="1" dirty="0"/>
              <a:t>What grade(s) do you teach?</a:t>
            </a:r>
          </a:p>
          <a:p>
            <a:pPr lvl="1"/>
            <a:r>
              <a:rPr lang="en-US" sz="2200" i="1" dirty="0"/>
              <a:t>Approximately how many ELLs/MLLs do you serve?</a:t>
            </a:r>
          </a:p>
          <a:p>
            <a:pPr lvl="1"/>
            <a:r>
              <a:rPr lang="en-US" sz="2200" i="1" dirty="0"/>
              <a:t>What are </a:t>
            </a:r>
            <a:r>
              <a:rPr lang="en-US" sz="2200" i="1" dirty="0">
                <a:solidFill>
                  <a:schemeClr val="accent1">
                    <a:lumMod val="50000"/>
                  </a:schemeClr>
                </a:solidFill>
              </a:rPr>
              <a:t>the English proficiency levels of the ELLs/MLLs that you provide services to?</a:t>
            </a:r>
            <a:endParaRPr lang="en-US" sz="2200"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5</a:t>
            </a:fld>
            <a:endParaRPr dirty="0">
              <a:solidFill>
                <a:srgbClr val="FFFFFF">
                  <a:lumMod val="75000"/>
                </a:srgbClr>
              </a:solidFill>
            </a:endParaRPr>
          </a:p>
        </p:txBody>
      </p:sp>
      <p:sp>
        <p:nvSpPr>
          <p:cNvPr id="6" name="Title 1"/>
          <p:cNvSpPr>
            <a:spLocks noGrp="1"/>
          </p:cNvSpPr>
          <p:nvPr>
            <p:ph type="title"/>
          </p:nvPr>
        </p:nvSpPr>
        <p:spPr>
          <a:xfrm>
            <a:off x="687388" y="318053"/>
            <a:ext cx="8224837" cy="1486894"/>
          </a:xfrm>
        </p:spPr>
        <p:txBody>
          <a:bodyPr>
            <a:normAutofit/>
          </a:bodyPr>
          <a:lstStyle/>
          <a:p>
            <a:r>
              <a:rPr lang="en-US" sz="4400" b="1" dirty="0">
                <a:solidFill>
                  <a:schemeClr val="tx2">
                    <a:lumMod val="75000"/>
                  </a:schemeClr>
                </a:solidFill>
              </a:rPr>
              <a:t>Partner Talk</a:t>
            </a:r>
          </a:p>
        </p:txBody>
      </p:sp>
      <p:pic>
        <p:nvPicPr>
          <p:cNvPr id="7"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16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935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06392" y="57683"/>
            <a:ext cx="8224699" cy="581879"/>
          </a:xfrm>
        </p:spPr>
        <p:txBody>
          <a:bodyPr/>
          <a:lstStyle/>
          <a:p>
            <a:pPr marL="0" indent="0">
              <a:buNone/>
            </a:pPr>
            <a:r>
              <a:rPr lang="en-US" b="1" u="sng" dirty="0"/>
              <a:t>WordSmyth.net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50</a:t>
            </a:fld>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628"/>
          <a:stretch/>
        </p:blipFill>
        <p:spPr bwMode="auto">
          <a:xfrm>
            <a:off x="-13398" y="681763"/>
            <a:ext cx="9179170" cy="619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548193" y="31322"/>
            <a:ext cx="3622417" cy="25872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200" b="1" dirty="0"/>
              <a:t>Demonstrate and explain</a:t>
            </a:r>
            <a:r>
              <a:rPr lang="en-US" b="1" dirty="0"/>
              <a:t>:</a:t>
            </a:r>
          </a:p>
          <a:p>
            <a:pPr marL="342900" indent="-342900">
              <a:buFont typeface="Arial" panose="020B0604020202020204" pitchFamily="34" charset="0"/>
              <a:buChar char="•"/>
            </a:pPr>
            <a:r>
              <a:rPr lang="en-US" sz="2000" dirty="0"/>
              <a:t>Where to enter the word and dictionary levels</a:t>
            </a:r>
          </a:p>
          <a:p>
            <a:pPr marL="342900" indent="-342900">
              <a:buFont typeface="Arial" panose="020B0604020202020204" pitchFamily="34" charset="0"/>
              <a:buChar char="•"/>
            </a:pPr>
            <a:r>
              <a:rPr lang="en-US" sz="2000" dirty="0"/>
              <a:t>Pronunciation key</a:t>
            </a:r>
          </a:p>
          <a:p>
            <a:pPr marL="342900" indent="-342900">
              <a:buFont typeface="Arial" panose="020B0604020202020204" pitchFamily="34" charset="0"/>
              <a:buChar char="•"/>
            </a:pPr>
            <a:r>
              <a:rPr lang="en-US" sz="2000" dirty="0"/>
              <a:t>Parts of speech</a:t>
            </a:r>
          </a:p>
          <a:p>
            <a:pPr marL="342900" indent="-342900">
              <a:buFont typeface="Arial" panose="020B0604020202020204" pitchFamily="34" charset="0"/>
              <a:buChar char="•"/>
            </a:pPr>
            <a:r>
              <a:rPr lang="en-US" sz="2000" dirty="0"/>
              <a:t>Definitions</a:t>
            </a:r>
          </a:p>
          <a:p>
            <a:pPr marL="342900" indent="-342900">
              <a:buFont typeface="Arial" panose="020B0604020202020204" pitchFamily="34" charset="0"/>
              <a:buChar char="•"/>
            </a:pPr>
            <a:r>
              <a:rPr lang="en-US" sz="2000" dirty="0"/>
              <a:t>Example use</a:t>
            </a:r>
          </a:p>
          <a:p>
            <a:pPr marL="342900" indent="-342900">
              <a:buFont typeface="Arial" panose="020B0604020202020204" pitchFamily="34" charset="0"/>
              <a:buChar char="•"/>
            </a:pPr>
            <a:r>
              <a:rPr lang="en-US" sz="2000" dirty="0"/>
              <a:t>Synonyms</a:t>
            </a:r>
          </a:p>
        </p:txBody>
      </p:sp>
      <p:cxnSp>
        <p:nvCxnSpPr>
          <p:cNvPr id="13" name="Straight Arrow Connector 12"/>
          <p:cNvCxnSpPr/>
          <p:nvPr/>
        </p:nvCxnSpPr>
        <p:spPr>
          <a:xfrm flipH="1">
            <a:off x="2270382" y="591197"/>
            <a:ext cx="3403600" cy="28135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flipH="1">
            <a:off x="4334933" y="1179472"/>
            <a:ext cx="1339049" cy="70012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a:xfrm flipH="1">
            <a:off x="4334933" y="1495670"/>
            <a:ext cx="1339049" cy="70012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H="1">
            <a:off x="3539067" y="1776046"/>
            <a:ext cx="2134916" cy="137355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p:nvPr/>
        </p:nvCxnSpPr>
        <p:spPr>
          <a:xfrm flipH="1">
            <a:off x="3318934" y="1776046"/>
            <a:ext cx="2371983" cy="24064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4" name="Straight Arrow Connector 23"/>
          <p:cNvCxnSpPr/>
          <p:nvPr/>
        </p:nvCxnSpPr>
        <p:spPr>
          <a:xfrm flipH="1">
            <a:off x="4775200" y="2428957"/>
            <a:ext cx="864917" cy="117784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7" name="Straight Arrow Connector 26"/>
          <p:cNvCxnSpPr/>
          <p:nvPr/>
        </p:nvCxnSpPr>
        <p:spPr>
          <a:xfrm flipH="1">
            <a:off x="4623458" y="2106736"/>
            <a:ext cx="1033593" cy="11952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 name="Rectangle 2"/>
          <p:cNvSpPr/>
          <p:nvPr/>
        </p:nvSpPr>
        <p:spPr>
          <a:xfrm>
            <a:off x="26796" y="5812973"/>
            <a:ext cx="2270382"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3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par>
                                <p:cTn id="28" presetID="22" presetClass="entr" presetSubtype="2"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87526" y="2229989"/>
            <a:ext cx="8224699" cy="3852006"/>
          </a:xfrm>
        </p:spPr>
        <p:txBody>
          <a:bodyPr/>
          <a:lstStyle/>
          <a:p>
            <a:r>
              <a:rPr lang="en-US" dirty="0"/>
              <a:t>What are your key takeaways regarding the following: </a:t>
            </a:r>
          </a:p>
          <a:p>
            <a:pPr lvl="1"/>
            <a:r>
              <a:rPr lang="en-US" sz="2000" dirty="0"/>
              <a:t>Vocabulary selection?</a:t>
            </a:r>
          </a:p>
          <a:p>
            <a:pPr lvl="1"/>
            <a:r>
              <a:rPr lang="en-US" sz="2000" dirty="0"/>
              <a:t>Extended vocabulary instruction?</a:t>
            </a:r>
          </a:p>
          <a:p>
            <a:pPr lvl="1"/>
            <a:r>
              <a:rPr lang="en-US" sz="2000" dirty="0"/>
              <a:t>Embedded vocabulary instruction?</a:t>
            </a:r>
          </a:p>
          <a:p>
            <a:pPr lvl="1"/>
            <a:r>
              <a:rPr lang="en-US" sz="2000" dirty="0"/>
              <a:t>Teaching word learning strategies?</a:t>
            </a:r>
          </a:p>
          <a:p>
            <a:pPr>
              <a:spcBef>
                <a:spcPts val="1800"/>
              </a:spcBef>
            </a:pPr>
            <a:r>
              <a:rPr lang="en-US" dirty="0"/>
              <a:t>What questions do you still have?</a:t>
            </a:r>
          </a:p>
          <a:p>
            <a:pPr>
              <a:spcBef>
                <a:spcPts val="1800"/>
              </a:spcBef>
            </a:pPr>
            <a:r>
              <a:rPr lang="en-US" dirty="0"/>
              <a:t>How do you plan to get these questions answered?</a:t>
            </a:r>
          </a:p>
          <a:p>
            <a:endParaRPr lang="en-US" dirty="0"/>
          </a:p>
        </p:txBody>
      </p:sp>
      <p:sp>
        <p:nvSpPr>
          <p:cNvPr id="9219" name="Title 1"/>
          <p:cNvSpPr>
            <a:spLocks noGrp="1"/>
          </p:cNvSpPr>
          <p:nvPr>
            <p:ph type="title"/>
          </p:nvPr>
        </p:nvSpPr>
        <p:spPr/>
        <p:txBody>
          <a:bodyPr>
            <a:normAutofit/>
          </a:bodyPr>
          <a:lstStyle/>
          <a:p>
            <a:r>
              <a:rPr lang="en-US" sz="4400" b="1" dirty="0">
                <a:solidFill>
                  <a:schemeClr val="tx2">
                    <a:lumMod val="75000"/>
                  </a:schemeClr>
                </a:solidFill>
              </a:rPr>
              <a:t>Partner Talk</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51</a:t>
            </a:fld>
            <a:endParaRPr lang="en-US" dirty="0"/>
          </a:p>
        </p:txBody>
      </p:sp>
      <p:pic>
        <p:nvPicPr>
          <p:cNvPr id="6" name="Picture 2"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85726" y="45331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36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gray">
          <a:xfrm>
            <a:off x="309880" y="1907177"/>
            <a:ext cx="8305800" cy="355953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457200" indent="-457200">
              <a:buNone/>
              <a:defRPr/>
            </a:pPr>
            <a:r>
              <a:rPr lang="en-US" sz="2000" dirty="0"/>
              <a:t>Baker, S., </a:t>
            </a:r>
            <a:r>
              <a:rPr lang="en-US" sz="2000" dirty="0" err="1"/>
              <a:t>Lesaux</a:t>
            </a:r>
            <a:r>
              <a:rPr lang="en-US" sz="2000" dirty="0"/>
              <a:t>, N. </a:t>
            </a:r>
            <a:r>
              <a:rPr lang="en-US" sz="2000" dirty="0" err="1"/>
              <a:t>Jayanthi</a:t>
            </a:r>
            <a:r>
              <a:rPr lang="en-US" sz="2000" dirty="0"/>
              <a:t>, M., </a:t>
            </a:r>
            <a:r>
              <a:rPr lang="en-US" sz="2000" dirty="0" err="1"/>
              <a:t>Dimino</a:t>
            </a:r>
            <a:r>
              <a:rPr lang="en-US" sz="2000" dirty="0"/>
              <a:t>, J. Proctor, C. P., Morris, &amp; J. Newman-</a:t>
            </a:r>
            <a:r>
              <a:rPr lang="en-US" sz="2000" dirty="0" err="1"/>
              <a:t>Gonchar</a:t>
            </a:r>
            <a:r>
              <a:rPr lang="en-US" sz="2000" dirty="0"/>
              <a:t>, R. (2014). </a:t>
            </a:r>
            <a:r>
              <a:rPr lang="en-US" sz="2000" i="1" dirty="0"/>
              <a:t>Teaching academic content and literacy to English learners in elementary and middle school </a:t>
            </a:r>
            <a:r>
              <a:rPr lang="en-US" sz="2000" dirty="0"/>
              <a:t>(NCEE 2014-4012). Washington, DC: U.S. Department of Education, Institute for Education Sciences, National Center for Education Evaluation and Regional Assistance. </a:t>
            </a:r>
          </a:p>
        </p:txBody>
      </p:sp>
      <p:sp>
        <p:nvSpPr>
          <p:cNvPr id="4" name="Title 1"/>
          <p:cNvSpPr txBox="1">
            <a:spLocks/>
          </p:cNvSpPr>
          <p:nvPr/>
        </p:nvSpPr>
        <p:spPr>
          <a:xfrm>
            <a:off x="687388" y="318053"/>
            <a:ext cx="8224837" cy="1486894"/>
          </a:xfrm>
          <a:prstGeom prst="rect">
            <a:avLst/>
          </a:prstGeom>
        </p:spPr>
        <p:txBody>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b="1" dirty="0"/>
              <a:t>Reference</a:t>
            </a:r>
          </a:p>
        </p:txBody>
      </p:sp>
    </p:spTree>
    <p:extLst>
      <p:ext uri="{BB962C8B-B14F-4D97-AF65-F5344CB8AC3E}">
        <p14:creationId xmlns:p14="http://schemas.microsoft.com/office/powerpoint/2010/main" val="2311917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326295">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000" b="0" i="0" u="none" strike="noStrike" kern="1200" cap="none" spc="0" normalizeH="0" baseline="0" noProof="0" dirty="0">
              <a:ln>
                <a:noFill/>
              </a:ln>
              <a:solidFill>
                <a:srgbClr val="326295">
                  <a:lumMod val="75000"/>
                </a:srgbClr>
              </a:solidFill>
              <a:effectLst/>
              <a:uLnTx/>
              <a:uFillTx/>
              <a:latin typeface="Arial"/>
              <a:ea typeface="ＭＳ Ｐゴシック" charset="-128"/>
              <a:cs typeface="+mn-cs"/>
            </a:endParaRPr>
          </a:p>
        </p:txBody>
      </p:sp>
      <p:sp>
        <p:nvSpPr>
          <p:cNvPr id="2" name="TextBox 1">
            <a:extLst>
              <a:ext uri="{FF2B5EF4-FFF2-40B4-BE49-F238E27FC236}">
                <a16:creationId xmlns:a16="http://schemas.microsoft.com/office/drawing/2014/main" id="{54EE4C8E-B845-4BA8-8158-73071D127A44}"/>
              </a:ext>
            </a:extLst>
          </p:cNvPr>
          <p:cNvSpPr txBox="1"/>
          <p:nvPr/>
        </p:nvSpPr>
        <p:spPr>
          <a:xfrm>
            <a:off x="383688" y="3429000"/>
            <a:ext cx="8528537" cy="1569660"/>
          </a:xfrm>
          <a:prstGeom prst="rect">
            <a:avLst/>
          </a:prstGeom>
          <a:solidFill>
            <a:schemeClr val="tx2">
              <a:lumMod val="60000"/>
              <a:lumOff val="40000"/>
            </a:schemeClr>
          </a:solidFill>
          <a:ln w="38100">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itchFamily="34" charset="0"/>
              <a:ea typeface="ＭＳ Ｐゴシック"/>
              <a:hlinkClick r:id="rId2" action="ppaction://hlinkfile"/>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itchFamily="34" charset="0"/>
              <a:ea typeface="ＭＳ Ｐゴシック"/>
              <a:hlinkClick r:id="rId3"/>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itchFamily="34" charset="0"/>
                <a:ea typeface="ＭＳ Ｐゴシック"/>
                <a:hlinkClick r:id="rId3"/>
              </a:rPr>
              <a:t>http://www.nysed.gov/program-offices/office-bilingual-education-and-world-languages-obewl</a:t>
            </a:r>
            <a:endParaRPr kumimoji="0" lang="en-US" sz="1600" b="0" i="0" u="none" strike="noStrike" kern="1200" cap="none" spc="0" normalizeH="0" baseline="0" noProof="0" dirty="0">
              <a:ln>
                <a:noFill/>
              </a:ln>
              <a:solidFill>
                <a:srgbClr val="FFFFFF"/>
              </a:solidFill>
              <a:effectLst/>
              <a:uLnTx/>
              <a:uFillTx/>
              <a:latin typeface="Arial" pitchFamily="34" charset="0"/>
              <a:ea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itchFamily="34" charset="0"/>
              <a:ea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ＭＳ Ｐゴシック"/>
            </a:endParaRPr>
          </a:p>
        </p:txBody>
      </p:sp>
      <p:pic>
        <p:nvPicPr>
          <p:cNvPr id="5" name="Picture 4">
            <a:extLst>
              <a:ext uri="{FF2B5EF4-FFF2-40B4-BE49-F238E27FC236}">
                <a16:creationId xmlns:a16="http://schemas.microsoft.com/office/drawing/2014/main" id="{65E44D65-22E8-4052-B984-BA76CA4C6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105" y="1354015"/>
            <a:ext cx="1839790" cy="1827189"/>
          </a:xfrm>
          <a:prstGeom prst="rect">
            <a:avLst/>
          </a:prstGeom>
        </p:spPr>
      </p:pic>
    </p:spTree>
    <p:extLst>
      <p:ext uri="{BB962C8B-B14F-4D97-AF65-F5344CB8AC3E}">
        <p14:creationId xmlns:p14="http://schemas.microsoft.com/office/powerpoint/2010/main" val="183634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pPr>
              <a:spcBef>
                <a:spcPts val="1200"/>
              </a:spcBef>
            </a:pPr>
            <a:r>
              <a:rPr lang="en-US" dirty="0"/>
              <a:t>Introduction to vocabulary development</a:t>
            </a:r>
          </a:p>
          <a:p>
            <a:pPr>
              <a:spcBef>
                <a:spcPts val="1200"/>
              </a:spcBef>
            </a:pPr>
            <a:r>
              <a:rPr lang="en-US" dirty="0"/>
              <a:t>Exemplar lesson </a:t>
            </a:r>
          </a:p>
          <a:p>
            <a:pPr>
              <a:spcBef>
                <a:spcPts val="1200"/>
              </a:spcBef>
            </a:pPr>
            <a:r>
              <a:rPr lang="en-US" dirty="0"/>
              <a:t>Vocabulary selection</a:t>
            </a:r>
          </a:p>
          <a:p>
            <a:pPr>
              <a:spcBef>
                <a:spcPts val="1200"/>
              </a:spcBef>
            </a:pPr>
            <a:r>
              <a:rPr lang="en-US" dirty="0"/>
              <a:t>Intensive vocabulary instruction</a:t>
            </a:r>
          </a:p>
          <a:p>
            <a:pPr>
              <a:spcBef>
                <a:spcPts val="1200"/>
              </a:spcBef>
            </a:pPr>
            <a:r>
              <a:rPr lang="en-US" dirty="0"/>
              <a:t>Embedded vocabulary instruction</a:t>
            </a:r>
          </a:p>
          <a:p>
            <a:pPr>
              <a:spcBef>
                <a:spcPts val="1200"/>
              </a:spcBef>
            </a:pPr>
            <a:r>
              <a:rPr lang="en-US" dirty="0"/>
              <a:t>Teaching word learning strategies</a:t>
            </a:r>
          </a:p>
        </p:txBody>
      </p:sp>
      <p:sp>
        <p:nvSpPr>
          <p:cNvPr id="3" name="Title 2"/>
          <p:cNvSpPr>
            <a:spLocks noGrp="1"/>
          </p:cNvSpPr>
          <p:nvPr>
            <p:ph type="title"/>
          </p:nvPr>
        </p:nvSpPr>
        <p:spPr/>
        <p:txBody>
          <a:bodyPr>
            <a:normAutofit/>
          </a:bodyPr>
          <a:lstStyle/>
          <a:p>
            <a:r>
              <a:rPr lang="en-US" sz="4400" b="1" dirty="0"/>
              <a:t>Overview of Presentation</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6</a:t>
            </a:fld>
            <a:endParaRPr dirty="0">
              <a:solidFill>
                <a:srgbClr val="FFFFFF">
                  <a:lumMod val="75000"/>
                </a:srgbClr>
              </a:solidFill>
            </a:endParaRPr>
          </a:p>
        </p:txBody>
      </p:sp>
    </p:spTree>
    <p:extLst>
      <p:ext uri="{BB962C8B-B14F-4D97-AF65-F5344CB8AC3E}">
        <p14:creationId xmlns:p14="http://schemas.microsoft.com/office/powerpoint/2010/main" val="385579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Introduction to Vocabulary Development</a:t>
            </a:r>
          </a:p>
        </p:txBody>
      </p:sp>
      <p:sp>
        <p:nvSpPr>
          <p:cNvPr id="8" name="Slide Number Placeholder 7"/>
          <p:cNvSpPr>
            <a:spLocks noGrp="1"/>
          </p:cNvSpPr>
          <p:nvPr>
            <p:ph type="sldNum" sz="quarter" idx="12"/>
          </p:nvPr>
        </p:nvSpPr>
        <p:spPr/>
        <p:txBody>
          <a:bodyPr/>
          <a:lstStyle/>
          <a:p>
            <a:fld id="{A1A8B8B9-B651-4439-A868-E8F04EF81465}" type="slidenum">
              <a:rPr lang="en-US" smtClean="0">
                <a:solidFill>
                  <a:srgbClr val="1F497D">
                    <a:lumMod val="75000"/>
                  </a:srgbClr>
                </a:solidFill>
              </a:rPr>
              <a:pPr/>
              <a:t>7</a:t>
            </a:fld>
            <a:endParaRPr lang="en-US" dirty="0">
              <a:solidFill>
                <a:srgbClr val="1F497D">
                  <a:lumMod val="75000"/>
                </a:srgbClr>
              </a:solidFill>
            </a:endParaRPr>
          </a:p>
        </p:txBody>
      </p:sp>
    </p:spTree>
    <p:extLst>
      <p:ext uri="{BB962C8B-B14F-4D97-AF65-F5344CB8AC3E}">
        <p14:creationId xmlns:p14="http://schemas.microsoft.com/office/powerpoint/2010/main" val="351691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19916" y="1917228"/>
            <a:ext cx="8680450" cy="4276577"/>
          </a:xfrm>
        </p:spPr>
        <p:txBody>
          <a:bodyPr>
            <a:noAutofit/>
          </a:bodyPr>
          <a:lstStyle/>
          <a:p>
            <a:pPr marL="0" indent="0">
              <a:spcBef>
                <a:spcPts val="0"/>
              </a:spcBef>
              <a:buNone/>
            </a:pPr>
            <a:r>
              <a:rPr lang="en-US" sz="1600" b="1" dirty="0">
                <a:solidFill>
                  <a:schemeClr val="accent1">
                    <a:lumMod val="50000"/>
                  </a:schemeClr>
                </a:solidFill>
              </a:rPr>
              <a:t>Craft and Structure</a:t>
            </a:r>
          </a:p>
          <a:p>
            <a:pPr marL="0" indent="0" algn="just">
              <a:spcBef>
                <a:spcPts val="0"/>
              </a:spcBef>
              <a:buNone/>
            </a:pPr>
            <a:endParaRPr lang="en-US" sz="800" b="1" dirty="0">
              <a:solidFill>
                <a:schemeClr val="accent1">
                  <a:lumMod val="50000"/>
                </a:schemeClr>
              </a:solidFill>
            </a:endParaRPr>
          </a:p>
          <a:p>
            <a:pPr algn="just">
              <a:spcBef>
                <a:spcPts val="0"/>
              </a:spcBef>
            </a:pPr>
            <a:r>
              <a:rPr lang="en-US" sz="1600" b="1" dirty="0"/>
              <a:t>Standard 4: </a:t>
            </a:r>
            <a:r>
              <a:rPr lang="en-US" sz="1600" dirty="0">
                <a:solidFill>
                  <a:schemeClr val="accent1">
                    <a:lumMod val="50000"/>
                  </a:schemeClr>
                </a:solidFill>
              </a:rPr>
              <a:t>Interpret words and phrases as they are used in a text, including determining technical, connotative, and figurative meanings, and analyze how specific word choices shape meaning or tone.</a:t>
            </a:r>
          </a:p>
          <a:p>
            <a:pPr algn="just">
              <a:spcBef>
                <a:spcPts val="0"/>
              </a:spcBef>
            </a:pPr>
            <a:endParaRPr lang="en-US" sz="800" dirty="0"/>
          </a:p>
          <a:p>
            <a:pPr marL="0" indent="0" algn="just">
              <a:spcBef>
                <a:spcPts val="0"/>
              </a:spcBef>
              <a:buNone/>
            </a:pPr>
            <a:r>
              <a:rPr lang="en-US" sz="1600" b="1" dirty="0">
                <a:solidFill>
                  <a:schemeClr val="accent1">
                    <a:lumMod val="50000"/>
                  </a:schemeClr>
                </a:solidFill>
              </a:rPr>
              <a:t>Vocabulary Acquisition and Use</a:t>
            </a:r>
          </a:p>
          <a:p>
            <a:pPr algn="just">
              <a:spcBef>
                <a:spcPts val="0"/>
              </a:spcBef>
            </a:pPr>
            <a:r>
              <a:rPr lang="en-US" sz="1600" b="1" dirty="0"/>
              <a:t>Standard 4: </a:t>
            </a:r>
            <a:r>
              <a:rPr lang="en-US" sz="1600" dirty="0"/>
              <a:t>Determine or clarify the meaning of unknown and multiple-meaning words and phrases by using context clues, analyzing meaningful word parts, and consulting general and specialized reference materials, as appropriate.</a:t>
            </a:r>
          </a:p>
          <a:p>
            <a:pPr algn="just">
              <a:spcBef>
                <a:spcPts val="1200"/>
              </a:spcBef>
            </a:pPr>
            <a:r>
              <a:rPr lang="en-US" sz="1600" b="1" dirty="0"/>
              <a:t>Standard 5: </a:t>
            </a:r>
            <a:r>
              <a:rPr lang="en-US" sz="1600" dirty="0"/>
              <a:t>Demonstrate understanding of figurative language, word relationships and nuances in word meanings.</a:t>
            </a:r>
          </a:p>
          <a:p>
            <a:pPr algn="just">
              <a:spcBef>
                <a:spcPts val="1200"/>
              </a:spcBef>
            </a:pPr>
            <a:r>
              <a:rPr lang="en-US" sz="1600" b="1" dirty="0"/>
              <a:t>Standard 6:</a:t>
            </a:r>
            <a:r>
              <a:rPr lang="en-US" sz="1600" dirty="0"/>
              <a:t> Acquire and accurately use general academic and content-specific words and phrases sufficient for reading, writing, speaking, and listening; demonstrate independence in gathering and applying vocabulary knowledge when considering a word or phrase important to comprehension or expression. </a:t>
            </a:r>
          </a:p>
        </p:txBody>
      </p:sp>
      <p:sp>
        <p:nvSpPr>
          <p:cNvPr id="2" name="Title 1"/>
          <p:cNvSpPr>
            <a:spLocks noGrp="1"/>
          </p:cNvSpPr>
          <p:nvPr>
            <p:ph type="title"/>
          </p:nvPr>
        </p:nvSpPr>
        <p:spPr>
          <a:xfrm>
            <a:off x="687388" y="335982"/>
            <a:ext cx="8224837" cy="1285664"/>
          </a:xfrm>
        </p:spPr>
        <p:txBody>
          <a:bodyPr>
            <a:normAutofit/>
          </a:bodyPr>
          <a:lstStyle/>
          <a:p>
            <a:r>
              <a:rPr lang="en-US" sz="4400" b="1" dirty="0"/>
              <a:t>Anchor Standards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8</a:t>
            </a:fld>
            <a:endParaRPr dirty="0">
              <a:solidFill>
                <a:srgbClr val="FFFFFF">
                  <a:lumMod val="75000"/>
                </a:srgbClr>
              </a:solidFill>
            </a:endParaRPr>
          </a:p>
        </p:txBody>
      </p:sp>
      <p:pic>
        <p:nvPicPr>
          <p:cNvPr id="5" name="Picture 4" descr="Image result for next generation standards nys logo">
            <a:extLst>
              <a:ext uri="{FF2B5EF4-FFF2-40B4-BE49-F238E27FC236}">
                <a16:creationId xmlns:a16="http://schemas.microsoft.com/office/drawing/2014/main" id="{6E3CBC6D-BBF0-4E8D-800E-76028C003E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819" y="664195"/>
            <a:ext cx="1451610" cy="3098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003523C-7305-4A98-8A85-D2C123377653}"/>
              </a:ext>
            </a:extLst>
          </p:cNvPr>
          <p:cNvSpPr/>
          <p:nvPr/>
        </p:nvSpPr>
        <p:spPr>
          <a:xfrm>
            <a:off x="3285966" y="6148392"/>
            <a:ext cx="3027680" cy="646331"/>
          </a:xfrm>
          <a:prstGeom prst="rect">
            <a:avLst/>
          </a:prstGeom>
        </p:spPr>
        <p:txBody>
          <a:bodyPr wrap="square">
            <a:spAutoFit/>
          </a:bodyPr>
          <a:lstStyle/>
          <a:p>
            <a:pPr marL="0" marR="0" eaLnBrk="0" fontAlgn="base" hangingPunct="0">
              <a:spcBef>
                <a:spcPts val="430"/>
              </a:spcBef>
              <a:spcAft>
                <a:spcPts val="0"/>
              </a:spcAft>
            </a:pPr>
            <a:r>
              <a:rPr lang="en-US" sz="1200" kern="1200" dirty="0">
                <a:solidFill>
                  <a:schemeClr val="bg1"/>
                </a:solidFill>
                <a:effectLst/>
                <a:latin typeface="ITC Franklin Gothic Std Bk Cd"/>
                <a:ea typeface="MS PGothic" panose="020B0600070205080204" pitchFamily="34" charset="-128"/>
                <a:cs typeface="MS PGothic" panose="020B0600070205080204" pitchFamily="34" charset="-128"/>
              </a:rPr>
              <a:t>Source: http://www.nysed.gov/common/nysed/files/nys-next-generation-ela-standards.pdf</a:t>
            </a:r>
            <a:endParaRPr lang="en-US" sz="1200" dirty="0">
              <a:solidFill>
                <a:schemeClr val="bg1"/>
              </a:solidFill>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0162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a:t>What the Research Says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a:t>
            </a:fld>
            <a:endParaRPr lang="en-US" dirty="0">
              <a:solidFill>
                <a:srgbClr val="FFFFFF">
                  <a:lumMod val="75000"/>
                </a:srgbClr>
              </a:solidFill>
            </a:endParaRPr>
          </a:p>
        </p:txBody>
      </p:sp>
      <p:sp>
        <p:nvSpPr>
          <p:cNvPr id="5" name="Rectangle 4"/>
          <p:cNvSpPr/>
          <p:nvPr/>
        </p:nvSpPr>
        <p:spPr>
          <a:xfrm>
            <a:off x="805543" y="2099068"/>
            <a:ext cx="7837714" cy="2462213"/>
          </a:xfrm>
          <a:prstGeom prst="rect">
            <a:avLst/>
          </a:prstGeom>
        </p:spPr>
        <p:txBody>
          <a:bodyPr wrap="square">
            <a:spAutoFit/>
          </a:bodyPr>
          <a:lstStyle/>
          <a:p>
            <a:pPr algn="ctr"/>
            <a:r>
              <a:rPr lang="en-US" sz="2200" i="1" dirty="0">
                <a:solidFill>
                  <a:schemeClr val="tx2">
                    <a:lumMod val="75000"/>
                  </a:schemeClr>
                </a:solidFill>
                <a:latin typeface="+mn-lt"/>
                <a:ea typeface="Arial" pitchFamily="34" charset="0"/>
                <a:cs typeface="Franklin Gothic Book" pitchFamily="34" charset="0"/>
              </a:rPr>
              <a:t>“[Use] engaging informational texts as a platform for intensive vocabulary instruction; [choose] a small set of academic vocabulary words for in-depth instruction; [teach] vocabulary in depth using multiple modalities (writing, listening, and speaking);” and teach students word learning strategies to help them independently figure out the meanings of words” (Baker et al., 2014, p. 6). </a:t>
            </a:r>
          </a:p>
        </p:txBody>
      </p:sp>
      <p:sp>
        <p:nvSpPr>
          <p:cNvPr id="6" name="Content Placeholder 2"/>
          <p:cNvSpPr>
            <a:spLocks noGrp="1"/>
          </p:cNvSpPr>
          <p:nvPr>
            <p:ph idx="1"/>
          </p:nvPr>
        </p:nvSpPr>
        <p:spPr>
          <a:xfrm>
            <a:off x="687526" y="4877066"/>
            <a:ext cx="8224699" cy="902540"/>
          </a:xfrm>
        </p:spPr>
        <p:txBody>
          <a:bodyPr/>
          <a:lstStyle/>
          <a:p>
            <a:pPr marL="0" indent="0" algn="ctr">
              <a:buNone/>
            </a:pPr>
            <a:r>
              <a:rPr lang="en-US" b="1" dirty="0"/>
              <a:t>Our goal in this webinar is to provide actionable methods for enacting this research in your classroom.</a:t>
            </a:r>
          </a:p>
        </p:txBody>
      </p:sp>
    </p:spTree>
    <p:extLst>
      <p:ext uri="{BB962C8B-B14F-4D97-AF65-F5344CB8AC3E}">
        <p14:creationId xmlns:p14="http://schemas.microsoft.com/office/powerpoint/2010/main" val="190937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_Bottom_Title">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teLocalEvalCtr_PowerPoint_Template_02-21-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Narrow Foo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Narrow Foo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6318B1C4E4D4CB3966D4EC2D61C7E" ma:contentTypeVersion="0" ma:contentTypeDescription="Create a new document." ma:contentTypeScope="" ma:versionID="862d610b12e0d71f0f7ad8fb9ecde4b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DC5D341-7B29-45F5-BD7D-51922F315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B078DE03-1B1E-4BB3-BFB8-1FE8E8D90566}">
  <ds:schemaRefs>
    <ds:schemaRef ds:uri="http://purl.org/dc/dcmitype/"/>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20952</TotalTime>
  <Words>3988</Words>
  <Application>Microsoft Office PowerPoint</Application>
  <PresentationFormat>On-screen Show (4:3)</PresentationFormat>
  <Paragraphs>449</Paragraphs>
  <Slides>53</Slides>
  <Notes>40</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53</vt:i4>
      </vt:variant>
    </vt:vector>
  </HeadingPairs>
  <TitlesOfParts>
    <vt:vector size="77" baseType="lpstr">
      <vt:lpstr>Batang</vt:lpstr>
      <vt:lpstr>Arial</vt:lpstr>
      <vt:lpstr>Arial Narrow</vt:lpstr>
      <vt:lpstr>Bookman Old Style</vt:lpstr>
      <vt:lpstr>Bradley Hand ITC</vt:lpstr>
      <vt:lpstr>Courier New</vt:lpstr>
      <vt:lpstr>Franklin Gothic Book</vt:lpstr>
      <vt:lpstr>Franklin Gothic Demi</vt:lpstr>
      <vt:lpstr>FranklinGothic</vt:lpstr>
      <vt:lpstr>ITC Franklin Gothic Std Bk Cd</vt:lpstr>
      <vt:lpstr>Palatino Linotype</vt:lpstr>
      <vt:lpstr>Times New Roman</vt:lpstr>
      <vt:lpstr>Wingdings</vt:lpstr>
      <vt:lpstr>Divider Master</vt:lpstr>
      <vt:lpstr>Basic</vt:lpstr>
      <vt:lpstr>Basic_Bottom_Title</vt:lpstr>
      <vt:lpstr>StateLocalEvalCtr_PowerPoint_Template_02-21-13</vt:lpstr>
      <vt:lpstr>18_Divider Master</vt:lpstr>
      <vt:lpstr>4_Basic</vt:lpstr>
      <vt:lpstr>9_Narrow Footer</vt:lpstr>
      <vt:lpstr>11_Narrow Footer</vt:lpstr>
      <vt:lpstr>20_Divider Master</vt:lpstr>
      <vt:lpstr>21_Divider Master</vt:lpstr>
      <vt:lpstr>3_Contact</vt:lpstr>
      <vt:lpstr>Vocabulary Development for English Language Learners/Multilingual Language Learners</vt:lpstr>
      <vt:lpstr>Welcome!</vt:lpstr>
      <vt:lpstr>Welcome!</vt:lpstr>
      <vt:lpstr>Welcome!</vt:lpstr>
      <vt:lpstr>Partner Talk</vt:lpstr>
      <vt:lpstr>Overview of Presentation</vt:lpstr>
      <vt:lpstr>Introduction to Vocabulary Development</vt:lpstr>
      <vt:lpstr>Anchor Standards</vt:lpstr>
      <vt:lpstr>What the Research Says</vt:lpstr>
      <vt:lpstr>Vocabulary Acquisition Throughout the Lesson</vt:lpstr>
      <vt:lpstr>Exemplar Lesson</vt:lpstr>
      <vt:lpstr>PowerPoint Presentation</vt:lpstr>
      <vt:lpstr>Vocabulary Selection</vt:lpstr>
      <vt:lpstr>Vocabulary Selection</vt:lpstr>
      <vt:lpstr>Vocabulary Selection</vt:lpstr>
      <vt:lpstr>Vocabulary Selection</vt:lpstr>
      <vt:lpstr>Vocabulary Selection</vt:lpstr>
      <vt:lpstr>Vocabulary Selection</vt:lpstr>
      <vt:lpstr>Partner Talk</vt:lpstr>
      <vt:lpstr>Vocabulary Selection</vt:lpstr>
      <vt:lpstr>Vocabulary Selection</vt:lpstr>
      <vt:lpstr>Vocabulary Selection</vt:lpstr>
      <vt:lpstr>Vocabulary Selection</vt:lpstr>
      <vt:lpstr>Vocabulary Selection</vt:lpstr>
      <vt:lpstr>Vocabulary Selection</vt:lpstr>
      <vt:lpstr>Vocabulary Selection</vt:lpstr>
      <vt:lpstr>Activity 1b:  Vocabulary Selection</vt:lpstr>
      <vt:lpstr>Partner Talk</vt:lpstr>
      <vt:lpstr>Vocabulary Selection</vt:lpstr>
      <vt:lpstr>Vocabulary Selection</vt:lpstr>
      <vt:lpstr>Vocabulary Selection</vt:lpstr>
      <vt:lpstr>Vocabulary Selection</vt:lpstr>
      <vt:lpstr>Vocabulary Selection</vt:lpstr>
      <vt:lpstr>Activity 2: Vocabulary Selection</vt:lpstr>
      <vt:lpstr>Example 1: Vocabulary Selection</vt:lpstr>
      <vt:lpstr>Other Considerations </vt:lpstr>
      <vt:lpstr>Partner Talk</vt:lpstr>
      <vt:lpstr>Vocabulary Instruction</vt:lpstr>
      <vt:lpstr>Vocabulary Instruction</vt:lpstr>
      <vt:lpstr>Vocabulary Instruction</vt:lpstr>
      <vt:lpstr>Activity 3: Vocabulary Instruction</vt:lpstr>
      <vt:lpstr>Example 1: Vocabulary Instruction</vt:lpstr>
      <vt:lpstr>Example 2: Vocabulary Instruction</vt:lpstr>
      <vt:lpstr>Partner Talk</vt:lpstr>
      <vt:lpstr>Vocabulary Instruction</vt:lpstr>
      <vt:lpstr>Vocabulary Instruction</vt:lpstr>
      <vt:lpstr>Teaching Word Learning Strategies</vt:lpstr>
      <vt:lpstr>Teaching Word Learning Strategies: Context Clues</vt:lpstr>
      <vt:lpstr>Teaching Word Learning Strategies: Reference Materials</vt:lpstr>
      <vt:lpstr>PowerPoint Presentation</vt:lpstr>
      <vt:lpstr>Partner Talk</vt:lpstr>
      <vt:lpstr>PowerPoint Presentation</vt:lpstr>
      <vt:lpstr>PowerPoint Presentation</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Linda Pady</dc:creator>
  <cp:lastModifiedBy>Luisa Mota</cp:lastModifiedBy>
  <cp:revision>1049</cp:revision>
  <cp:lastPrinted>2013-01-03T18:38:02Z</cp:lastPrinted>
  <dcterms:created xsi:type="dcterms:W3CDTF">2013-03-19T22:53:56Z</dcterms:created>
  <dcterms:modified xsi:type="dcterms:W3CDTF">2019-10-02T14:13:15Z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0x010100DBA6318B1C4E4D4CB3966D4EC2D61C7E</vt:lpwstr>
  </property>
  <property fmtid="{D5CDD505-2E9C-101B-9397-08002B2CF9AE}" pid="3" name="_dlc_DocIdItemGuid">
    <vt:lpwstr>c6183111-3201-4322-bc43-b013037f046b</vt:lpwstr>
  </property>
</Properties>
</file>