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1" r:id="rId4"/>
    <p:sldMasterId id="2147483674" r:id="rId5"/>
    <p:sldMasterId id="2147484330" r:id="rId6"/>
    <p:sldMasterId id="2147484324" r:id="rId7"/>
    <p:sldMasterId id="2147484741" r:id="rId8"/>
    <p:sldMasterId id="2147484770" r:id="rId9"/>
    <p:sldMasterId id="2147484834" r:id="rId10"/>
    <p:sldMasterId id="2147484853" r:id="rId11"/>
    <p:sldMasterId id="2147485075" r:id="rId12"/>
    <p:sldMasterId id="2147485111" r:id="rId13"/>
    <p:sldMasterId id="2147485132" r:id="rId14"/>
    <p:sldMasterId id="2147485142" r:id="rId15"/>
    <p:sldMasterId id="2147485147" r:id="rId16"/>
    <p:sldMasterId id="2147485153" r:id="rId17"/>
    <p:sldMasterId id="2147485163" r:id="rId18"/>
  </p:sldMasterIdLst>
  <p:notesMasterIdLst>
    <p:notesMasterId r:id="rId92"/>
  </p:notesMasterIdLst>
  <p:handoutMasterIdLst>
    <p:handoutMasterId r:id="rId93"/>
  </p:handoutMasterIdLst>
  <p:sldIdLst>
    <p:sldId id="1261" r:id="rId19"/>
    <p:sldId id="1568" r:id="rId20"/>
    <p:sldId id="1569" r:id="rId21"/>
    <p:sldId id="1133" r:id="rId22"/>
    <p:sldId id="1475" r:id="rId23"/>
    <p:sldId id="1463" r:id="rId24"/>
    <p:sldId id="1460" r:id="rId25"/>
    <p:sldId id="1577" r:id="rId26"/>
    <p:sldId id="1462" r:id="rId27"/>
    <p:sldId id="1262" r:id="rId28"/>
    <p:sldId id="1363" r:id="rId29"/>
    <p:sldId id="1555" r:id="rId30"/>
    <p:sldId id="1530" r:id="rId31"/>
    <p:sldId id="1531" r:id="rId32"/>
    <p:sldId id="1557" r:id="rId33"/>
    <p:sldId id="1534" r:id="rId34"/>
    <p:sldId id="1533" r:id="rId35"/>
    <p:sldId id="1532" r:id="rId36"/>
    <p:sldId id="1540" r:id="rId37"/>
    <p:sldId id="1542" r:id="rId38"/>
    <p:sldId id="1543" r:id="rId39"/>
    <p:sldId id="1547" r:id="rId40"/>
    <p:sldId id="1560" r:id="rId41"/>
    <p:sldId id="1548" r:id="rId42"/>
    <p:sldId id="1561" r:id="rId43"/>
    <p:sldId id="1551" r:id="rId44"/>
    <p:sldId id="1552" r:id="rId45"/>
    <p:sldId id="1562" r:id="rId46"/>
    <p:sldId id="1563" r:id="rId47"/>
    <p:sldId id="1554" r:id="rId48"/>
    <p:sldId id="1565" r:id="rId49"/>
    <p:sldId id="1574" r:id="rId50"/>
    <p:sldId id="1572" r:id="rId51"/>
    <p:sldId id="1571" r:id="rId52"/>
    <p:sldId id="1564" r:id="rId53"/>
    <p:sldId id="1461" r:id="rId54"/>
    <p:sldId id="1566" r:id="rId55"/>
    <p:sldId id="1578" r:id="rId56"/>
    <p:sldId id="1579" r:id="rId57"/>
    <p:sldId id="1489" r:id="rId58"/>
    <p:sldId id="1490" r:id="rId59"/>
    <p:sldId id="1491" r:id="rId60"/>
    <p:sldId id="1494" r:id="rId61"/>
    <p:sldId id="1496" r:id="rId62"/>
    <p:sldId id="1495" r:id="rId63"/>
    <p:sldId id="1498" r:id="rId64"/>
    <p:sldId id="1576" r:id="rId65"/>
    <p:sldId id="1506" r:id="rId66"/>
    <p:sldId id="1507" r:id="rId67"/>
    <p:sldId id="1508" r:id="rId68"/>
    <p:sldId id="1575" r:id="rId69"/>
    <p:sldId id="1510" r:id="rId70"/>
    <p:sldId id="1580" r:id="rId71"/>
    <p:sldId id="1581" r:id="rId72"/>
    <p:sldId id="1513" r:id="rId73"/>
    <p:sldId id="1514" r:id="rId74"/>
    <p:sldId id="1517" r:id="rId75"/>
    <p:sldId id="1567" r:id="rId76"/>
    <p:sldId id="1518" r:id="rId77"/>
    <p:sldId id="1522" r:id="rId78"/>
    <p:sldId id="1523" r:id="rId79"/>
    <p:sldId id="1525" r:id="rId80"/>
    <p:sldId id="1526" r:id="rId81"/>
    <p:sldId id="1527" r:id="rId82"/>
    <p:sldId id="1524" r:id="rId83"/>
    <p:sldId id="1528" r:id="rId84"/>
    <p:sldId id="1559" r:id="rId85"/>
    <p:sldId id="1558" r:id="rId86"/>
    <p:sldId id="1536" r:id="rId87"/>
    <p:sldId id="1538" r:id="rId88"/>
    <p:sldId id="1479" r:id="rId89"/>
    <p:sldId id="1573" r:id="rId90"/>
    <p:sldId id="1582" r:id="rId91"/>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orient="horz" pos="288">
          <p15:clr>
            <a:srgbClr val="A4A3A4"/>
          </p15:clr>
        </p15:guide>
        <p15:guide id="3" orient="horz" pos="2808" userDrawn="1">
          <p15:clr>
            <a:srgbClr val="A4A3A4"/>
          </p15:clr>
        </p15:guide>
        <p15:guide id="4">
          <p15:clr>
            <a:srgbClr val="A4A3A4"/>
          </p15:clr>
        </p15:guide>
        <p15:guide id="5" pos="5620">
          <p15:clr>
            <a:srgbClr val="A4A3A4"/>
          </p15:clr>
        </p15:guide>
        <p15:guide id="6" pos="436">
          <p15:clr>
            <a:srgbClr val="A4A3A4"/>
          </p15:clr>
        </p15:guide>
        <p15:guide id="7" pos="2880">
          <p15:clr>
            <a:srgbClr val="A4A3A4"/>
          </p15:clr>
        </p15:guide>
        <p15:guide id="8" orient="horz" pos="316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Haynes" initials="EFH" lastIdx="347" clrIdx="0"/>
  <p:cmAuthor id="1" name="King, Amy Suzanne" initials="ASK" lastIdx="28" clrIdx="1"/>
  <p:cmAuthor id="2" name="King, Amy S." initials="Amy" lastIdx="17" clrIdx="2"/>
  <p:cmAuthor id="3" name="Diane August" initials="DA" lastIdx="155" clrIdx="3"/>
  <p:cmAuthor id="4" name="AmySuzanneKing" initials="ASK" lastIdx="63" clrIdx="4"/>
  <p:cmAuthor id="5" name="Diane" initials="D" lastIdx="36" clrIdx="5"/>
  <p:cmAuthor id="6" name="Phil Esra" initials="phil" lastIdx="26" clrIdx="6"/>
  <p:cmAuthor id="7" name="Emma Ruckley" initials="" lastIdx="0" clrIdx="7"/>
  <p:cmAuthor id="8" name="Anastos, Alexandra" initials="AA" lastIdx="1" clrIdx="8"/>
  <p:cmAuthor id="9" name="Artzi, Lauren" initials="LA" lastIdx="9" clrIdx="9"/>
  <p:cmAuthor id="10" name="Haynes, Erin" initials="EH" lastIdx="4" clrIdx="10"/>
  <p:cmAuthor id="11" name="Jennifer Scully" initials="JS" lastIdx="31" clrIdx="11">
    <p:extLst>
      <p:ext uri="{19B8F6BF-5375-455C-9EA6-DF929625EA0E}">
        <p15:presenceInfo xmlns:p15="http://schemas.microsoft.com/office/powerpoint/2012/main" userId="S-1-5-21-576078244-347078923-646806464-67194" providerId="AD"/>
      </p:ext>
    </p:extLst>
  </p:cmAuthor>
  <p:cmAuthor id="12" name="Andrea Diaz" initials="AD" lastIdx="20" clrIdx="12">
    <p:extLst>
      <p:ext uri="{19B8F6BF-5375-455C-9EA6-DF929625EA0E}">
        <p15:presenceInfo xmlns:p15="http://schemas.microsoft.com/office/powerpoint/2012/main" userId="S-1-5-21-576078244-347078923-646806464-71034" providerId="AD"/>
      </p:ext>
    </p:extLst>
  </p:cmAuthor>
  <p:cmAuthor id="13" name="Juli Kreichman" initials="JK" lastIdx="16" clrIdx="13">
    <p:extLst>
      <p:ext uri="{19B8F6BF-5375-455C-9EA6-DF929625EA0E}">
        <p15:presenceInfo xmlns:p15="http://schemas.microsoft.com/office/powerpoint/2012/main" userId="S-1-5-21-576078244-347078923-646806464-67885" providerId="AD"/>
      </p:ext>
    </p:extLst>
  </p:cmAuthor>
  <p:cmAuthor id="14" name="Ross Garmil" initials="rlg" lastIdx="12" clrIdx="14">
    <p:extLst>
      <p:ext uri="{19B8F6BF-5375-455C-9EA6-DF929625EA0E}">
        <p15:presenceInfo xmlns:p15="http://schemas.microsoft.com/office/powerpoint/2012/main" userId="Ross Garm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a:srgbClr val="FFC425"/>
    <a:srgbClr val="2E4488"/>
    <a:srgbClr val="FF4B21"/>
    <a:srgbClr val="FF8B25"/>
    <a:srgbClr val="E26C00"/>
    <a:srgbClr val="476437"/>
    <a:srgbClr val="4E6128"/>
    <a:srgbClr val="4B76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05" autoAdjust="0"/>
    <p:restoredTop sz="80494" autoAdjust="0"/>
  </p:normalViewPr>
  <p:slideViewPr>
    <p:cSldViewPr snapToGrid="0">
      <p:cViewPr varScale="1">
        <p:scale>
          <a:sx n="72" d="100"/>
          <a:sy n="72" d="100"/>
        </p:scale>
        <p:origin x="1650" y="54"/>
      </p:cViewPr>
      <p:guideLst>
        <p:guide orient="horz"/>
        <p:guide orient="horz" pos="288"/>
        <p:guide orient="horz" pos="2808"/>
        <p:guide/>
        <p:guide pos="5620"/>
        <p:guide pos="436"/>
        <p:guide pos="2880"/>
        <p:guide orient="horz" pos="3168"/>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70" d="100"/>
        <a:sy n="70" d="100"/>
      </p:scale>
      <p:origin x="0" y="7386"/>
    </p:cViewPr>
  </p:sorterViewPr>
  <p:notesViewPr>
    <p:cSldViewPr snapToGrid="0">
      <p:cViewPr varScale="1">
        <p:scale>
          <a:sx n="88" d="100"/>
          <a:sy n="88" d="100"/>
        </p:scale>
        <p:origin x="-378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3.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2.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presProps" Target="presProps.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14" dt="2018-09-18T15:36:26.823" idx="7">
    <p:pos x="4673" y="1711"/>
    <p:text>Is it possible to remove this asterisk, since there's no footnote below?</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4" dt="2018-09-18T15:43:41.298" idx="8">
    <p:pos x="1666" y="1742"/>
    <p:text>Should this be explained more to differentiate from slide 20? "Difference in Lexical Level" e.g.?</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F92CB-7C3E-4ADD-AFB3-96B7700DC997}" type="doc">
      <dgm:prSet loTypeId="urn:microsoft.com/office/officeart/2005/8/layout/pyramid4" loCatId="pyramid" qsTypeId="urn:microsoft.com/office/officeart/2005/8/quickstyle/3d2" qsCatId="3D" csTypeId="urn:microsoft.com/office/officeart/2005/8/colors/accent1_3" csCatId="accent1" phldr="1"/>
      <dgm:spPr/>
      <dgm:t>
        <a:bodyPr/>
        <a:lstStyle/>
        <a:p>
          <a:endParaRPr lang="en-US"/>
        </a:p>
      </dgm:t>
    </dgm:pt>
    <dgm:pt modelId="{A890EF7C-3939-417C-ADFD-3356B3819A5A}">
      <dgm:prSet phldrT="[Text]" custT="1"/>
      <dgm:spPr/>
      <dgm:t>
        <a:bodyPr/>
        <a:lstStyle/>
        <a:p>
          <a:r>
            <a:rPr lang="en-US" sz="1800" b="1" strike="noStrike" dirty="0">
              <a:effectLst>
                <a:outerShdw blurRad="38100" dist="38100" dir="2700000" algn="tl">
                  <a:srgbClr val="000000">
                    <a:alpha val="43137"/>
                  </a:srgbClr>
                </a:outerShdw>
              </a:effectLst>
              <a:latin typeface="+mn-lt"/>
            </a:rPr>
            <a:t>Reader and Task</a:t>
          </a:r>
        </a:p>
      </dgm:t>
    </dgm:pt>
    <dgm:pt modelId="{37B549C2-1B67-4456-BAB8-9189CB2BD156}" type="par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3BB6C1C4-6511-4A63-A214-6E575BB96318}" type="sib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E02D9A2B-43B7-4D20-9765-14A5A650BCEC}">
      <dgm:prSet phldrT="[Text]" custT="1"/>
      <dgm:spPr/>
      <dgm:t>
        <a:bodyPr/>
        <a:lstStyle/>
        <a:p>
          <a:r>
            <a:rPr lang="en-US" sz="1800" b="1" strike="noStrike" dirty="0">
              <a:effectLst>
                <a:outerShdw blurRad="38100" dist="38100" dir="2700000" algn="tl">
                  <a:srgbClr val="000000">
                    <a:alpha val="43137"/>
                  </a:srgbClr>
                </a:outerShdw>
              </a:effectLst>
              <a:latin typeface="+mn-lt"/>
            </a:rPr>
            <a:t>Qualitative</a:t>
          </a:r>
        </a:p>
      </dgm:t>
    </dgm:pt>
    <dgm:pt modelId="{01DD807E-B4B1-4EF9-B039-55345E4A01FA}" type="par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01515197-DA12-469F-9F5E-5924607A6059}" type="sib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C6A14BCB-20C7-4358-8419-BDB653C800F6}">
      <dgm:prSet phldrT="[Text]" custT="1"/>
      <dgm:spPr/>
      <dgm:t>
        <a:bodyPr/>
        <a:lstStyle/>
        <a:p>
          <a:r>
            <a:rPr lang="en-US" sz="1800" b="1" strike="noStrike" spc="-50" baseline="0" dirty="0">
              <a:effectLst>
                <a:outerShdw blurRad="38100" dist="38100" dir="2700000" algn="tl">
                  <a:srgbClr val="000000">
                    <a:alpha val="43137"/>
                  </a:srgbClr>
                </a:outerShdw>
              </a:effectLst>
              <a:latin typeface="+mn-lt"/>
            </a:rPr>
            <a:t>Quantitative</a:t>
          </a:r>
        </a:p>
      </dgm:t>
    </dgm:pt>
    <dgm:pt modelId="{AEBBC132-A743-4905-8858-8BD843C53843}" type="sib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DCD43E09-3363-4170-9046-94C75269C441}" type="par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447F323-D773-42F3-B72B-4123E90112CD}">
      <dgm:prSet phldrT="[Text]" custT="1"/>
      <dgm:spPr>
        <a:noFill/>
      </dgm:spPr>
      <dgm:t>
        <a:bodyPr/>
        <a:lstStyle/>
        <a:p>
          <a:endParaRPr lang="en-US" sz="1800" b="1" strike="noStrike" dirty="0">
            <a:solidFill>
              <a:schemeClr val="tx1"/>
            </a:solidFill>
            <a:effectLst>
              <a:outerShdw blurRad="38100" dist="38100" dir="2700000" algn="tl">
                <a:srgbClr val="000000">
                  <a:alpha val="43137"/>
                </a:srgbClr>
              </a:outerShdw>
            </a:effectLst>
            <a:latin typeface="Bookman Old Style" pitchFamily="18" charset="0"/>
          </a:endParaRPr>
        </a:p>
      </dgm:t>
    </dgm:pt>
    <dgm:pt modelId="{44B6DA2C-AB27-42CE-811F-4CE5499CDD00}" type="sib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7B2837DE-AD99-4D5C-8A1D-D12C8B3173B4}" type="par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62A94CB-34E6-4AF7-9F2E-F2BD7104A7E1}" type="pres">
      <dgm:prSet presAssocID="{7A5F92CB-7C3E-4ADD-AFB3-96B7700DC997}" presName="compositeShape" presStyleCnt="0">
        <dgm:presLayoutVars>
          <dgm:chMax val="9"/>
          <dgm:dir/>
          <dgm:resizeHandles val="exact"/>
        </dgm:presLayoutVars>
      </dgm:prSet>
      <dgm:spPr/>
    </dgm:pt>
    <dgm:pt modelId="{82D75E34-9B02-442B-897E-9C8B66EA5409}" type="pres">
      <dgm:prSet presAssocID="{7A5F92CB-7C3E-4ADD-AFB3-96B7700DC997}" presName="triangle1" presStyleLbl="node1" presStyleIdx="0" presStyleCnt="4" custScaleX="154759" custLinFactNeighborX="3128">
        <dgm:presLayoutVars>
          <dgm:bulletEnabled val="1"/>
        </dgm:presLayoutVars>
      </dgm:prSet>
      <dgm:spPr/>
    </dgm:pt>
    <dgm:pt modelId="{AA0A90E1-03E8-424B-8CA4-DA2E8DAA128F}" type="pres">
      <dgm:prSet presAssocID="{7A5F92CB-7C3E-4ADD-AFB3-96B7700DC997}" presName="triangle2" presStyleLbl="node1" presStyleIdx="1" presStyleCnt="4" custScaleX="146666" custLinFactNeighborX="-22250">
        <dgm:presLayoutVars>
          <dgm:bulletEnabled val="1"/>
        </dgm:presLayoutVars>
      </dgm:prSet>
      <dgm:spPr/>
    </dgm:pt>
    <dgm:pt modelId="{375219D4-612C-45D5-9731-C5BBF005D807}" type="pres">
      <dgm:prSet presAssocID="{7A5F92CB-7C3E-4ADD-AFB3-96B7700DC997}" presName="triangle3" presStyleLbl="node1" presStyleIdx="2" presStyleCnt="4">
        <dgm:presLayoutVars>
          <dgm:bulletEnabled val="1"/>
        </dgm:presLayoutVars>
      </dgm:prSet>
      <dgm:spPr/>
    </dgm:pt>
    <dgm:pt modelId="{CB4211C7-BB5A-4652-9A8B-DC08BEE90BB2}" type="pres">
      <dgm:prSet presAssocID="{7A5F92CB-7C3E-4ADD-AFB3-96B7700DC997}" presName="triangle4" presStyleLbl="node1" presStyleIdx="3" presStyleCnt="4" custScaleX="152296" custLinFactNeighborX="27750">
        <dgm:presLayoutVars>
          <dgm:bulletEnabled val="1"/>
        </dgm:presLayoutVars>
      </dgm:prSet>
      <dgm:spPr/>
    </dgm:pt>
  </dgm:ptLst>
  <dgm:cxnLst>
    <dgm:cxn modelId="{C3473703-B13E-487D-B7F6-5FA6B7DA2C94}" srcId="{7A5F92CB-7C3E-4ADD-AFB3-96B7700DC997}" destId="{C6A14BCB-20C7-4358-8419-BDB653C800F6}" srcOrd="3" destOrd="0" parTransId="{DCD43E09-3363-4170-9046-94C75269C441}" sibTransId="{AEBBC132-A743-4905-8858-8BD843C53843}"/>
    <dgm:cxn modelId="{FAE7E503-769C-4FFF-BC9A-607C3991EE32}" srcId="{7A5F92CB-7C3E-4ADD-AFB3-96B7700DC997}" destId="{A890EF7C-3939-417C-ADFD-3356B3819A5A}" srcOrd="0" destOrd="0" parTransId="{37B549C2-1B67-4456-BAB8-9189CB2BD156}" sibTransId="{3BB6C1C4-6511-4A63-A214-6E575BB96318}"/>
    <dgm:cxn modelId="{3AEE561B-F134-4F29-9687-3836EE4BF1E9}" type="presOf" srcId="{E02D9A2B-43B7-4D20-9765-14A5A650BCEC}" destId="{AA0A90E1-03E8-424B-8CA4-DA2E8DAA128F}" srcOrd="0" destOrd="0" presId="urn:microsoft.com/office/officeart/2005/8/layout/pyramid4"/>
    <dgm:cxn modelId="{A1003A3A-1DEB-4574-B436-21D09217820E}" srcId="{7A5F92CB-7C3E-4ADD-AFB3-96B7700DC997}" destId="{E02D9A2B-43B7-4D20-9765-14A5A650BCEC}" srcOrd="1" destOrd="0" parTransId="{01DD807E-B4B1-4EF9-B039-55345E4A01FA}" sibTransId="{01515197-DA12-469F-9F5E-5924607A6059}"/>
    <dgm:cxn modelId="{7DF01067-747A-45DD-9312-3D472E285D0D}" type="presOf" srcId="{C6A14BCB-20C7-4358-8419-BDB653C800F6}" destId="{CB4211C7-BB5A-4652-9A8B-DC08BEE90BB2}" srcOrd="0" destOrd="0" presId="urn:microsoft.com/office/officeart/2005/8/layout/pyramid4"/>
    <dgm:cxn modelId="{4FCA027A-2C39-4704-AD20-21D4F6BCF361}" type="presOf" srcId="{A890EF7C-3939-417C-ADFD-3356B3819A5A}" destId="{82D75E34-9B02-442B-897E-9C8B66EA5409}" srcOrd="0" destOrd="0" presId="urn:microsoft.com/office/officeart/2005/8/layout/pyramid4"/>
    <dgm:cxn modelId="{34FD1EAB-6B6B-487E-8F34-06AF7498C0C0}" type="presOf" srcId="{1447F323-D773-42F3-B72B-4123E90112CD}" destId="{375219D4-612C-45D5-9731-C5BBF005D807}" srcOrd="0" destOrd="0" presId="urn:microsoft.com/office/officeart/2005/8/layout/pyramid4"/>
    <dgm:cxn modelId="{D17F03C1-BA01-4190-B6F4-09F34C604AD4}" srcId="{7A5F92CB-7C3E-4ADD-AFB3-96B7700DC997}" destId="{1447F323-D773-42F3-B72B-4123E90112CD}" srcOrd="2" destOrd="0" parTransId="{7B2837DE-AD99-4D5C-8A1D-D12C8B3173B4}" sibTransId="{44B6DA2C-AB27-42CE-811F-4CE5499CDD00}"/>
    <dgm:cxn modelId="{C95AFCE5-CBD4-4EDB-AC4F-CC139C55BBF4}" type="presOf" srcId="{7A5F92CB-7C3E-4ADD-AFB3-96B7700DC997}" destId="{162A94CB-34E6-4AF7-9F2E-F2BD7104A7E1}" srcOrd="0" destOrd="0" presId="urn:microsoft.com/office/officeart/2005/8/layout/pyramid4"/>
    <dgm:cxn modelId="{F9EA1A04-AD57-4F81-8622-E6AD0A057FF0}" type="presParOf" srcId="{162A94CB-34E6-4AF7-9F2E-F2BD7104A7E1}" destId="{82D75E34-9B02-442B-897E-9C8B66EA5409}" srcOrd="0" destOrd="0" presId="urn:microsoft.com/office/officeart/2005/8/layout/pyramid4"/>
    <dgm:cxn modelId="{55AB8798-E268-4196-BB87-F97F14B10D63}" type="presParOf" srcId="{162A94CB-34E6-4AF7-9F2E-F2BD7104A7E1}" destId="{AA0A90E1-03E8-424B-8CA4-DA2E8DAA128F}" srcOrd="1" destOrd="0" presId="urn:microsoft.com/office/officeart/2005/8/layout/pyramid4"/>
    <dgm:cxn modelId="{2641FFDD-6F23-404C-8C0D-1F46B92C6D57}" type="presParOf" srcId="{162A94CB-34E6-4AF7-9F2E-F2BD7104A7E1}" destId="{375219D4-612C-45D5-9731-C5BBF005D807}" srcOrd="2" destOrd="0" presId="urn:microsoft.com/office/officeart/2005/8/layout/pyramid4"/>
    <dgm:cxn modelId="{5D78CD23-3E23-4453-A609-D4F6F9C8400A}" type="presParOf" srcId="{162A94CB-34E6-4AF7-9F2E-F2BD7104A7E1}" destId="{CB4211C7-BB5A-4652-9A8B-DC08BEE90BB2}" srcOrd="3" destOrd="0" presId="urn:microsoft.com/office/officeart/2005/8/layout/pyramid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F92CB-7C3E-4ADD-AFB3-96B7700DC997}" type="doc">
      <dgm:prSet loTypeId="urn:microsoft.com/office/officeart/2005/8/layout/pyramid4" loCatId="pyramid" qsTypeId="urn:microsoft.com/office/officeart/2005/8/quickstyle/3d2" qsCatId="3D" csTypeId="urn:microsoft.com/office/officeart/2005/8/colors/accent1_3" csCatId="accent1" phldr="1"/>
      <dgm:spPr/>
      <dgm:t>
        <a:bodyPr/>
        <a:lstStyle/>
        <a:p>
          <a:endParaRPr lang="en-US"/>
        </a:p>
      </dgm:t>
    </dgm:pt>
    <dgm:pt modelId="{A890EF7C-3939-417C-ADFD-3356B3819A5A}">
      <dgm:prSet phldrT="[Text]" custT="1"/>
      <dgm:spPr>
        <a:noFill/>
      </dgm:spPr>
      <dgm:t>
        <a:bodyPr/>
        <a:lstStyle/>
        <a:p>
          <a:endParaRPr lang="en-US" sz="1800" b="1" strike="noStrike" dirty="0">
            <a:effectLst>
              <a:outerShdw blurRad="38100" dist="38100" dir="2700000" algn="tl">
                <a:srgbClr val="000000">
                  <a:alpha val="43137"/>
                </a:srgbClr>
              </a:outerShdw>
            </a:effectLst>
            <a:latin typeface="Bookman Old Style" pitchFamily="18" charset="0"/>
          </a:endParaRPr>
        </a:p>
      </dgm:t>
    </dgm:pt>
    <dgm:pt modelId="{37B549C2-1B67-4456-BAB8-9189CB2BD156}" type="par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3BB6C1C4-6511-4A63-A214-6E575BB96318}" type="sib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E02D9A2B-43B7-4D20-9765-14A5A650BCEC}">
      <dgm:prSet phldrT="[Text]" custT="1"/>
      <dgm:spPr>
        <a:noFill/>
      </dgm:spPr>
      <dgm:t>
        <a:bodyPr/>
        <a:lstStyle/>
        <a:p>
          <a:endParaRPr lang="en-US" sz="1800" b="1" strike="noStrike" dirty="0">
            <a:effectLst>
              <a:outerShdw blurRad="38100" dist="38100" dir="2700000" algn="tl">
                <a:srgbClr val="000000">
                  <a:alpha val="43137"/>
                </a:srgbClr>
              </a:outerShdw>
            </a:effectLst>
            <a:latin typeface="Bookman Old Style" pitchFamily="18" charset="0"/>
          </a:endParaRPr>
        </a:p>
      </dgm:t>
    </dgm:pt>
    <dgm:pt modelId="{01DD807E-B4B1-4EF9-B039-55345E4A01FA}" type="par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01515197-DA12-469F-9F5E-5924607A6059}" type="sib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C6A14BCB-20C7-4358-8419-BDB653C800F6}">
      <dgm:prSet phldrT="[Text]" custT="1"/>
      <dgm:spPr/>
      <dgm:t>
        <a:bodyPr/>
        <a:lstStyle/>
        <a:p>
          <a:r>
            <a:rPr lang="en-US" sz="1800" b="1" strike="noStrike" dirty="0">
              <a:effectLst>
                <a:outerShdw blurRad="38100" dist="38100" dir="2700000" algn="tl">
                  <a:srgbClr val="000000">
                    <a:alpha val="43137"/>
                  </a:srgbClr>
                </a:outerShdw>
              </a:effectLst>
              <a:latin typeface="+mn-lt"/>
            </a:rPr>
            <a:t>Quantitative</a:t>
          </a:r>
        </a:p>
      </dgm:t>
    </dgm:pt>
    <dgm:pt modelId="{AEBBC132-A743-4905-8858-8BD843C53843}" type="sib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DCD43E09-3363-4170-9046-94C75269C441}" type="par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447F323-D773-42F3-B72B-4123E90112CD}">
      <dgm:prSet phldrT="[Text]" custT="1"/>
      <dgm:spPr>
        <a:noFill/>
      </dgm:spPr>
      <dgm:t>
        <a:bodyPr/>
        <a:lstStyle/>
        <a:p>
          <a:endParaRPr lang="en-US" sz="1800" b="1" strike="noStrike" dirty="0">
            <a:solidFill>
              <a:schemeClr val="tx1"/>
            </a:solidFill>
            <a:effectLst>
              <a:outerShdw blurRad="38100" dist="38100" dir="2700000" algn="tl">
                <a:srgbClr val="000000">
                  <a:alpha val="43137"/>
                </a:srgbClr>
              </a:outerShdw>
            </a:effectLst>
            <a:latin typeface="Bookman Old Style" pitchFamily="18" charset="0"/>
          </a:endParaRPr>
        </a:p>
      </dgm:t>
    </dgm:pt>
    <dgm:pt modelId="{44B6DA2C-AB27-42CE-811F-4CE5499CDD00}" type="sib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7B2837DE-AD99-4D5C-8A1D-D12C8B3173B4}" type="par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62A94CB-34E6-4AF7-9F2E-F2BD7104A7E1}" type="pres">
      <dgm:prSet presAssocID="{7A5F92CB-7C3E-4ADD-AFB3-96B7700DC997}" presName="compositeShape" presStyleCnt="0">
        <dgm:presLayoutVars>
          <dgm:chMax val="9"/>
          <dgm:dir/>
          <dgm:resizeHandles val="exact"/>
        </dgm:presLayoutVars>
      </dgm:prSet>
      <dgm:spPr/>
    </dgm:pt>
    <dgm:pt modelId="{82D75E34-9B02-442B-897E-9C8B66EA5409}" type="pres">
      <dgm:prSet presAssocID="{7A5F92CB-7C3E-4ADD-AFB3-96B7700DC997}" presName="triangle1" presStyleLbl="node1" presStyleIdx="0" presStyleCnt="4" custScaleX="146666" custLinFactNeighborX="1083">
        <dgm:presLayoutVars>
          <dgm:bulletEnabled val="1"/>
        </dgm:presLayoutVars>
      </dgm:prSet>
      <dgm:spPr/>
    </dgm:pt>
    <dgm:pt modelId="{AA0A90E1-03E8-424B-8CA4-DA2E8DAA128F}" type="pres">
      <dgm:prSet presAssocID="{7A5F92CB-7C3E-4ADD-AFB3-96B7700DC997}" presName="triangle2" presStyleLbl="node1" presStyleIdx="1" presStyleCnt="4" custScaleX="146666" custLinFactNeighborX="-22250">
        <dgm:presLayoutVars>
          <dgm:bulletEnabled val="1"/>
        </dgm:presLayoutVars>
      </dgm:prSet>
      <dgm:spPr/>
    </dgm:pt>
    <dgm:pt modelId="{375219D4-612C-45D5-9731-C5BBF005D807}" type="pres">
      <dgm:prSet presAssocID="{7A5F92CB-7C3E-4ADD-AFB3-96B7700DC997}" presName="triangle3" presStyleLbl="node1" presStyleIdx="2" presStyleCnt="4">
        <dgm:presLayoutVars>
          <dgm:bulletEnabled val="1"/>
        </dgm:presLayoutVars>
      </dgm:prSet>
      <dgm:spPr/>
    </dgm:pt>
    <dgm:pt modelId="{CB4211C7-BB5A-4652-9A8B-DC08BEE90BB2}" type="pres">
      <dgm:prSet presAssocID="{7A5F92CB-7C3E-4ADD-AFB3-96B7700DC997}" presName="triangle4" presStyleLbl="node1" presStyleIdx="3" presStyleCnt="4" custScaleX="175499" custScaleY="123200" custLinFactNeighborX="36811" custLinFactNeighborY="-19693">
        <dgm:presLayoutVars>
          <dgm:bulletEnabled val="1"/>
        </dgm:presLayoutVars>
      </dgm:prSet>
      <dgm:spPr/>
    </dgm:pt>
  </dgm:ptLst>
  <dgm:cxnLst>
    <dgm:cxn modelId="{C3473703-B13E-487D-B7F6-5FA6B7DA2C94}" srcId="{7A5F92CB-7C3E-4ADD-AFB3-96B7700DC997}" destId="{C6A14BCB-20C7-4358-8419-BDB653C800F6}" srcOrd="3" destOrd="0" parTransId="{DCD43E09-3363-4170-9046-94C75269C441}" sibTransId="{AEBBC132-A743-4905-8858-8BD843C53843}"/>
    <dgm:cxn modelId="{FAE7E503-769C-4FFF-BC9A-607C3991EE32}" srcId="{7A5F92CB-7C3E-4ADD-AFB3-96B7700DC997}" destId="{A890EF7C-3939-417C-ADFD-3356B3819A5A}" srcOrd="0" destOrd="0" parTransId="{37B549C2-1B67-4456-BAB8-9189CB2BD156}" sibTransId="{3BB6C1C4-6511-4A63-A214-6E575BB96318}"/>
    <dgm:cxn modelId="{D7FDA70B-4B5A-4D6A-97DC-DB5BE050061C}" type="presOf" srcId="{E02D9A2B-43B7-4D20-9765-14A5A650BCEC}" destId="{AA0A90E1-03E8-424B-8CA4-DA2E8DAA128F}" srcOrd="0" destOrd="0" presId="urn:microsoft.com/office/officeart/2005/8/layout/pyramid4"/>
    <dgm:cxn modelId="{A1003A3A-1DEB-4574-B436-21D09217820E}" srcId="{7A5F92CB-7C3E-4ADD-AFB3-96B7700DC997}" destId="{E02D9A2B-43B7-4D20-9765-14A5A650BCEC}" srcOrd="1" destOrd="0" parTransId="{01DD807E-B4B1-4EF9-B039-55345E4A01FA}" sibTransId="{01515197-DA12-469F-9F5E-5924607A6059}"/>
    <dgm:cxn modelId="{DC63F33B-8019-444F-A9F4-61FBCDCD5B86}" type="presOf" srcId="{A890EF7C-3939-417C-ADFD-3356B3819A5A}" destId="{82D75E34-9B02-442B-897E-9C8B66EA5409}" srcOrd="0" destOrd="0" presId="urn:microsoft.com/office/officeart/2005/8/layout/pyramid4"/>
    <dgm:cxn modelId="{B2FE4865-7A3A-46C7-93DE-91038E8E0267}" type="presOf" srcId="{1447F323-D773-42F3-B72B-4123E90112CD}" destId="{375219D4-612C-45D5-9731-C5BBF005D807}" srcOrd="0" destOrd="0" presId="urn:microsoft.com/office/officeart/2005/8/layout/pyramid4"/>
    <dgm:cxn modelId="{2FB9066C-4768-4CB1-B797-0F9F645E5D90}" type="presOf" srcId="{C6A14BCB-20C7-4358-8419-BDB653C800F6}" destId="{CB4211C7-BB5A-4652-9A8B-DC08BEE90BB2}" srcOrd="0" destOrd="0" presId="urn:microsoft.com/office/officeart/2005/8/layout/pyramid4"/>
    <dgm:cxn modelId="{38D97B4D-B52F-424D-BC92-696B94520DE0}" type="presOf" srcId="{7A5F92CB-7C3E-4ADD-AFB3-96B7700DC997}" destId="{162A94CB-34E6-4AF7-9F2E-F2BD7104A7E1}" srcOrd="0" destOrd="0" presId="urn:microsoft.com/office/officeart/2005/8/layout/pyramid4"/>
    <dgm:cxn modelId="{D17F03C1-BA01-4190-B6F4-09F34C604AD4}" srcId="{7A5F92CB-7C3E-4ADD-AFB3-96B7700DC997}" destId="{1447F323-D773-42F3-B72B-4123E90112CD}" srcOrd="2" destOrd="0" parTransId="{7B2837DE-AD99-4D5C-8A1D-D12C8B3173B4}" sibTransId="{44B6DA2C-AB27-42CE-811F-4CE5499CDD00}"/>
    <dgm:cxn modelId="{198EFCA7-C008-491B-8D67-C8B58DE5F82D}" type="presParOf" srcId="{162A94CB-34E6-4AF7-9F2E-F2BD7104A7E1}" destId="{82D75E34-9B02-442B-897E-9C8B66EA5409}" srcOrd="0" destOrd="0" presId="urn:microsoft.com/office/officeart/2005/8/layout/pyramid4"/>
    <dgm:cxn modelId="{156D75AA-4C82-4564-845D-9DAE07AFC401}" type="presParOf" srcId="{162A94CB-34E6-4AF7-9F2E-F2BD7104A7E1}" destId="{AA0A90E1-03E8-424B-8CA4-DA2E8DAA128F}" srcOrd="1" destOrd="0" presId="urn:microsoft.com/office/officeart/2005/8/layout/pyramid4"/>
    <dgm:cxn modelId="{D48CA033-C79E-460E-BAA3-E134CE0A31E0}" type="presParOf" srcId="{162A94CB-34E6-4AF7-9F2E-F2BD7104A7E1}" destId="{375219D4-612C-45D5-9731-C5BBF005D807}" srcOrd="2" destOrd="0" presId="urn:microsoft.com/office/officeart/2005/8/layout/pyramid4"/>
    <dgm:cxn modelId="{6815FA74-0228-44DC-940B-C7BF365171E0}" type="presParOf" srcId="{162A94CB-34E6-4AF7-9F2E-F2BD7104A7E1}" destId="{CB4211C7-BB5A-4652-9A8B-DC08BEE90BB2}" srcOrd="3" destOrd="0" presId="urn:microsoft.com/office/officeart/2005/8/layout/pyramid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F92CB-7C3E-4ADD-AFB3-96B7700DC997}" type="doc">
      <dgm:prSet loTypeId="urn:microsoft.com/office/officeart/2005/8/layout/pyramid4" loCatId="pyramid" qsTypeId="urn:microsoft.com/office/officeart/2005/8/quickstyle/3d2" qsCatId="3D" csTypeId="urn:microsoft.com/office/officeart/2005/8/colors/accent1_3" csCatId="accent1" phldr="1"/>
      <dgm:spPr/>
      <dgm:t>
        <a:bodyPr/>
        <a:lstStyle/>
        <a:p>
          <a:endParaRPr lang="en-US"/>
        </a:p>
      </dgm:t>
    </dgm:pt>
    <dgm:pt modelId="{A890EF7C-3939-417C-ADFD-3356B3819A5A}">
      <dgm:prSet phldrT="[Text]" custT="1"/>
      <dgm:spPr>
        <a:noFill/>
      </dgm:spPr>
      <dgm:t>
        <a:bodyPr/>
        <a:lstStyle/>
        <a:p>
          <a:endParaRPr lang="en-US" sz="1800" b="1" strike="noStrike" dirty="0">
            <a:effectLst>
              <a:outerShdw blurRad="38100" dist="38100" dir="2700000" algn="tl">
                <a:srgbClr val="000000">
                  <a:alpha val="43137"/>
                </a:srgbClr>
              </a:outerShdw>
            </a:effectLst>
            <a:latin typeface="Bookman Old Style" pitchFamily="18" charset="0"/>
          </a:endParaRPr>
        </a:p>
      </dgm:t>
    </dgm:pt>
    <dgm:pt modelId="{37B549C2-1B67-4456-BAB8-9189CB2BD156}" type="par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3BB6C1C4-6511-4A63-A214-6E575BB96318}" type="sib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E02D9A2B-43B7-4D20-9765-14A5A650BCEC}">
      <dgm:prSet phldrT="[Text]" custT="1"/>
      <dgm:spPr/>
      <dgm:t>
        <a:bodyPr/>
        <a:lstStyle/>
        <a:p>
          <a:r>
            <a:rPr lang="en-US" sz="1800" b="1" strike="noStrike" dirty="0">
              <a:effectLst>
                <a:outerShdw blurRad="38100" dist="38100" dir="2700000" algn="tl">
                  <a:srgbClr val="000000">
                    <a:alpha val="43137"/>
                  </a:srgbClr>
                </a:outerShdw>
              </a:effectLst>
              <a:latin typeface="+mn-lt"/>
            </a:rPr>
            <a:t>Qualitative</a:t>
          </a:r>
        </a:p>
      </dgm:t>
    </dgm:pt>
    <dgm:pt modelId="{01DD807E-B4B1-4EF9-B039-55345E4A01FA}" type="par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01515197-DA12-469F-9F5E-5924607A6059}" type="sib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C6A14BCB-20C7-4358-8419-BDB653C800F6}">
      <dgm:prSet phldrT="[Text]" custT="1"/>
      <dgm:spPr>
        <a:noFill/>
      </dgm:spPr>
      <dgm:t>
        <a:bodyPr/>
        <a:lstStyle/>
        <a:p>
          <a:endParaRPr lang="en-US" sz="1800" b="1" strike="noStrike" dirty="0">
            <a:effectLst>
              <a:outerShdw blurRad="38100" dist="38100" dir="2700000" algn="tl">
                <a:srgbClr val="000000">
                  <a:alpha val="43137"/>
                </a:srgbClr>
              </a:outerShdw>
            </a:effectLst>
            <a:latin typeface="Bookman Old Style" pitchFamily="18" charset="0"/>
          </a:endParaRPr>
        </a:p>
      </dgm:t>
    </dgm:pt>
    <dgm:pt modelId="{AEBBC132-A743-4905-8858-8BD843C53843}" type="sib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DCD43E09-3363-4170-9046-94C75269C441}" type="par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447F323-D773-42F3-B72B-4123E90112CD}">
      <dgm:prSet phldrT="[Text]" custT="1"/>
      <dgm:spPr>
        <a:noFill/>
      </dgm:spPr>
      <dgm:t>
        <a:bodyPr/>
        <a:lstStyle/>
        <a:p>
          <a:endParaRPr lang="en-US" sz="1800" b="1" strike="noStrike" dirty="0">
            <a:solidFill>
              <a:schemeClr val="tx1"/>
            </a:solidFill>
            <a:effectLst>
              <a:outerShdw blurRad="38100" dist="38100" dir="2700000" algn="tl">
                <a:srgbClr val="000000">
                  <a:alpha val="43137"/>
                </a:srgbClr>
              </a:outerShdw>
            </a:effectLst>
            <a:latin typeface="Bookman Old Style" pitchFamily="18" charset="0"/>
          </a:endParaRPr>
        </a:p>
      </dgm:t>
    </dgm:pt>
    <dgm:pt modelId="{44B6DA2C-AB27-42CE-811F-4CE5499CDD00}" type="sib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7B2837DE-AD99-4D5C-8A1D-D12C8B3173B4}" type="par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62A94CB-34E6-4AF7-9F2E-F2BD7104A7E1}" type="pres">
      <dgm:prSet presAssocID="{7A5F92CB-7C3E-4ADD-AFB3-96B7700DC997}" presName="compositeShape" presStyleCnt="0">
        <dgm:presLayoutVars>
          <dgm:chMax val="9"/>
          <dgm:dir/>
          <dgm:resizeHandles val="exact"/>
        </dgm:presLayoutVars>
      </dgm:prSet>
      <dgm:spPr/>
    </dgm:pt>
    <dgm:pt modelId="{82D75E34-9B02-442B-897E-9C8B66EA5409}" type="pres">
      <dgm:prSet presAssocID="{7A5F92CB-7C3E-4ADD-AFB3-96B7700DC997}" presName="triangle1" presStyleLbl="node1" presStyleIdx="0" presStyleCnt="4" custScaleX="146666" custLinFactNeighborX="1083">
        <dgm:presLayoutVars>
          <dgm:bulletEnabled val="1"/>
        </dgm:presLayoutVars>
      </dgm:prSet>
      <dgm:spPr/>
    </dgm:pt>
    <dgm:pt modelId="{AA0A90E1-03E8-424B-8CA4-DA2E8DAA128F}" type="pres">
      <dgm:prSet presAssocID="{7A5F92CB-7C3E-4ADD-AFB3-96B7700DC997}" presName="triangle2" presStyleLbl="node1" presStyleIdx="1" presStyleCnt="4" custScaleX="188246" custScaleY="150900" custLinFactX="44487" custLinFactNeighborX="100000" custLinFactNeighborY="-21060">
        <dgm:presLayoutVars>
          <dgm:bulletEnabled val="1"/>
        </dgm:presLayoutVars>
      </dgm:prSet>
      <dgm:spPr/>
    </dgm:pt>
    <dgm:pt modelId="{375219D4-612C-45D5-9731-C5BBF005D807}" type="pres">
      <dgm:prSet presAssocID="{7A5F92CB-7C3E-4ADD-AFB3-96B7700DC997}" presName="triangle3" presStyleLbl="node1" presStyleIdx="2" presStyleCnt="4">
        <dgm:presLayoutVars>
          <dgm:bulletEnabled val="1"/>
        </dgm:presLayoutVars>
      </dgm:prSet>
      <dgm:spPr/>
    </dgm:pt>
    <dgm:pt modelId="{CB4211C7-BB5A-4652-9A8B-DC08BEE90BB2}" type="pres">
      <dgm:prSet presAssocID="{7A5F92CB-7C3E-4ADD-AFB3-96B7700DC997}" presName="triangle4" presStyleLbl="node1" presStyleIdx="3" presStyleCnt="4" custScaleX="146666" custLinFactNeighborX="27750">
        <dgm:presLayoutVars>
          <dgm:bulletEnabled val="1"/>
        </dgm:presLayoutVars>
      </dgm:prSet>
      <dgm:spPr/>
    </dgm:pt>
  </dgm:ptLst>
  <dgm:cxnLst>
    <dgm:cxn modelId="{C3473703-B13E-487D-B7F6-5FA6B7DA2C94}" srcId="{7A5F92CB-7C3E-4ADD-AFB3-96B7700DC997}" destId="{C6A14BCB-20C7-4358-8419-BDB653C800F6}" srcOrd="3" destOrd="0" parTransId="{DCD43E09-3363-4170-9046-94C75269C441}" sibTransId="{AEBBC132-A743-4905-8858-8BD843C53843}"/>
    <dgm:cxn modelId="{FAE7E503-769C-4FFF-BC9A-607C3991EE32}" srcId="{7A5F92CB-7C3E-4ADD-AFB3-96B7700DC997}" destId="{A890EF7C-3939-417C-ADFD-3356B3819A5A}" srcOrd="0" destOrd="0" parTransId="{37B549C2-1B67-4456-BAB8-9189CB2BD156}" sibTransId="{3BB6C1C4-6511-4A63-A214-6E575BB96318}"/>
    <dgm:cxn modelId="{A1003A3A-1DEB-4574-B436-21D09217820E}" srcId="{7A5F92CB-7C3E-4ADD-AFB3-96B7700DC997}" destId="{E02D9A2B-43B7-4D20-9765-14A5A650BCEC}" srcOrd="1" destOrd="0" parTransId="{01DD807E-B4B1-4EF9-B039-55345E4A01FA}" sibTransId="{01515197-DA12-469F-9F5E-5924607A6059}"/>
    <dgm:cxn modelId="{86FC3678-406C-4B30-9383-54BEDE41CF01}" type="presOf" srcId="{1447F323-D773-42F3-B72B-4123E90112CD}" destId="{375219D4-612C-45D5-9731-C5BBF005D807}" srcOrd="0" destOrd="0" presId="urn:microsoft.com/office/officeart/2005/8/layout/pyramid4"/>
    <dgm:cxn modelId="{BBBF3DB2-639A-41D7-A596-6F29C323D567}" type="presOf" srcId="{E02D9A2B-43B7-4D20-9765-14A5A650BCEC}" destId="{AA0A90E1-03E8-424B-8CA4-DA2E8DAA128F}" srcOrd="0" destOrd="0" presId="urn:microsoft.com/office/officeart/2005/8/layout/pyramid4"/>
    <dgm:cxn modelId="{D17F03C1-BA01-4190-B6F4-09F34C604AD4}" srcId="{7A5F92CB-7C3E-4ADD-AFB3-96B7700DC997}" destId="{1447F323-D773-42F3-B72B-4123E90112CD}" srcOrd="2" destOrd="0" parTransId="{7B2837DE-AD99-4D5C-8A1D-D12C8B3173B4}" sibTransId="{44B6DA2C-AB27-42CE-811F-4CE5499CDD00}"/>
    <dgm:cxn modelId="{47078AC1-3624-4BA3-A997-B9C481ABEC01}" type="presOf" srcId="{7A5F92CB-7C3E-4ADD-AFB3-96B7700DC997}" destId="{162A94CB-34E6-4AF7-9F2E-F2BD7104A7E1}" srcOrd="0" destOrd="0" presId="urn:microsoft.com/office/officeart/2005/8/layout/pyramid4"/>
    <dgm:cxn modelId="{837BD9CC-7BD1-44D2-AB38-5B916650CDC6}" type="presOf" srcId="{C6A14BCB-20C7-4358-8419-BDB653C800F6}" destId="{CB4211C7-BB5A-4652-9A8B-DC08BEE90BB2}" srcOrd="0" destOrd="0" presId="urn:microsoft.com/office/officeart/2005/8/layout/pyramid4"/>
    <dgm:cxn modelId="{F6C4EAF1-9FB1-4D71-999C-397C9BE5C7E1}" type="presOf" srcId="{A890EF7C-3939-417C-ADFD-3356B3819A5A}" destId="{82D75E34-9B02-442B-897E-9C8B66EA5409}" srcOrd="0" destOrd="0" presId="urn:microsoft.com/office/officeart/2005/8/layout/pyramid4"/>
    <dgm:cxn modelId="{33539D72-2C76-4C45-9963-2B5E3464321C}" type="presParOf" srcId="{162A94CB-34E6-4AF7-9F2E-F2BD7104A7E1}" destId="{82D75E34-9B02-442B-897E-9C8B66EA5409}" srcOrd="0" destOrd="0" presId="urn:microsoft.com/office/officeart/2005/8/layout/pyramid4"/>
    <dgm:cxn modelId="{A10E8F8D-A683-497C-8C87-C3DFEDF59F51}" type="presParOf" srcId="{162A94CB-34E6-4AF7-9F2E-F2BD7104A7E1}" destId="{AA0A90E1-03E8-424B-8CA4-DA2E8DAA128F}" srcOrd="1" destOrd="0" presId="urn:microsoft.com/office/officeart/2005/8/layout/pyramid4"/>
    <dgm:cxn modelId="{FF76A9D3-3934-4F43-ACCF-D2D56505ADC7}" type="presParOf" srcId="{162A94CB-34E6-4AF7-9F2E-F2BD7104A7E1}" destId="{375219D4-612C-45D5-9731-C5BBF005D807}" srcOrd="2" destOrd="0" presId="urn:microsoft.com/office/officeart/2005/8/layout/pyramid4"/>
    <dgm:cxn modelId="{8D10CE39-6A57-466B-9389-649D60F202A8}" type="presParOf" srcId="{162A94CB-34E6-4AF7-9F2E-F2BD7104A7E1}" destId="{CB4211C7-BB5A-4652-9A8B-DC08BEE90BB2}" srcOrd="3" destOrd="0" presId="urn:microsoft.com/office/officeart/2005/8/layout/pyramid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F92CB-7C3E-4ADD-AFB3-96B7700DC997}" type="doc">
      <dgm:prSet loTypeId="urn:microsoft.com/office/officeart/2005/8/layout/pyramid4" loCatId="pyramid" qsTypeId="urn:microsoft.com/office/officeart/2005/8/quickstyle/3d2" qsCatId="3D" csTypeId="urn:microsoft.com/office/officeart/2005/8/colors/accent1_3" csCatId="accent1" phldr="1"/>
      <dgm:spPr/>
      <dgm:t>
        <a:bodyPr/>
        <a:lstStyle/>
        <a:p>
          <a:endParaRPr lang="en-US"/>
        </a:p>
      </dgm:t>
    </dgm:pt>
    <dgm:pt modelId="{A890EF7C-3939-417C-ADFD-3356B3819A5A}">
      <dgm:prSet phldrT="[Text]" custT="1"/>
      <dgm:spPr/>
      <dgm:t>
        <a:bodyPr/>
        <a:lstStyle/>
        <a:p>
          <a:r>
            <a:rPr lang="en-US" sz="1800" b="1" strike="noStrike" dirty="0">
              <a:effectLst>
                <a:outerShdw blurRad="38100" dist="38100" dir="2700000" algn="tl">
                  <a:srgbClr val="000000">
                    <a:alpha val="43137"/>
                  </a:srgbClr>
                </a:outerShdw>
              </a:effectLst>
              <a:latin typeface="+mn-lt"/>
            </a:rPr>
            <a:t>Reader and Task</a:t>
          </a:r>
        </a:p>
      </dgm:t>
    </dgm:pt>
    <dgm:pt modelId="{37B549C2-1B67-4456-BAB8-9189CB2BD156}" type="par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3BB6C1C4-6511-4A63-A214-6E575BB96318}" type="sibTrans" cxnId="{FAE7E503-769C-4FFF-BC9A-607C3991EE32}">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E02D9A2B-43B7-4D20-9765-14A5A650BCEC}">
      <dgm:prSet phldrT="[Text]" custT="1"/>
      <dgm:spPr>
        <a:noFill/>
      </dgm:spPr>
      <dgm:t>
        <a:bodyPr/>
        <a:lstStyle/>
        <a:p>
          <a:endParaRPr lang="en-US" sz="1800" b="1" strike="noStrike" dirty="0">
            <a:effectLst>
              <a:outerShdw blurRad="38100" dist="38100" dir="2700000" algn="tl">
                <a:srgbClr val="000000">
                  <a:alpha val="43137"/>
                </a:srgbClr>
              </a:outerShdw>
            </a:effectLst>
            <a:latin typeface="Bookman Old Style" pitchFamily="18" charset="0"/>
          </a:endParaRPr>
        </a:p>
      </dgm:t>
    </dgm:pt>
    <dgm:pt modelId="{01DD807E-B4B1-4EF9-B039-55345E4A01FA}" type="par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01515197-DA12-469F-9F5E-5924607A6059}" type="sibTrans" cxnId="{A1003A3A-1DEB-4574-B436-21D09217820E}">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C6A14BCB-20C7-4358-8419-BDB653C800F6}">
      <dgm:prSet phldrT="[Text]" custT="1"/>
      <dgm:spPr>
        <a:noFill/>
      </dgm:spPr>
      <dgm:t>
        <a:bodyPr/>
        <a:lstStyle/>
        <a:p>
          <a:endParaRPr lang="en-US" sz="1800" b="1" strike="noStrike" dirty="0">
            <a:effectLst>
              <a:outerShdw blurRad="38100" dist="38100" dir="2700000" algn="tl">
                <a:srgbClr val="000000">
                  <a:alpha val="43137"/>
                </a:srgbClr>
              </a:outerShdw>
            </a:effectLst>
            <a:latin typeface="Bookman Old Style" pitchFamily="18" charset="0"/>
          </a:endParaRPr>
        </a:p>
      </dgm:t>
    </dgm:pt>
    <dgm:pt modelId="{AEBBC132-A743-4905-8858-8BD843C53843}" type="sib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DCD43E09-3363-4170-9046-94C75269C441}" type="parTrans" cxnId="{C3473703-B13E-487D-B7F6-5FA6B7DA2C9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447F323-D773-42F3-B72B-4123E90112CD}">
      <dgm:prSet phldrT="[Text]" custT="1"/>
      <dgm:spPr>
        <a:noFill/>
      </dgm:spPr>
      <dgm:t>
        <a:bodyPr/>
        <a:lstStyle/>
        <a:p>
          <a:endParaRPr lang="en-US" sz="1800" b="1" strike="noStrike" dirty="0">
            <a:solidFill>
              <a:schemeClr val="tx1"/>
            </a:solidFill>
            <a:effectLst>
              <a:outerShdw blurRad="38100" dist="38100" dir="2700000" algn="tl">
                <a:srgbClr val="000000">
                  <a:alpha val="43137"/>
                </a:srgbClr>
              </a:outerShdw>
            </a:effectLst>
            <a:latin typeface="Bookman Old Style" pitchFamily="18" charset="0"/>
          </a:endParaRPr>
        </a:p>
      </dgm:t>
    </dgm:pt>
    <dgm:pt modelId="{44B6DA2C-AB27-42CE-811F-4CE5499CDD00}" type="sib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7B2837DE-AD99-4D5C-8A1D-D12C8B3173B4}" type="parTrans" cxnId="{D17F03C1-BA01-4190-B6F4-09F34C604AD4}">
      <dgm:prSet/>
      <dgm:spPr/>
      <dgm:t>
        <a:bodyPr/>
        <a:lstStyle/>
        <a:p>
          <a:endParaRPr lang="en-US" b="1" strike="noStrike">
            <a:effectLst>
              <a:outerShdw blurRad="38100" dist="38100" dir="2700000" algn="tl">
                <a:srgbClr val="000000">
                  <a:alpha val="43137"/>
                </a:srgbClr>
              </a:outerShdw>
            </a:effectLst>
            <a:latin typeface="Bookman Old Style" pitchFamily="18" charset="0"/>
          </a:endParaRPr>
        </a:p>
      </dgm:t>
    </dgm:pt>
    <dgm:pt modelId="{162A94CB-34E6-4AF7-9F2E-F2BD7104A7E1}" type="pres">
      <dgm:prSet presAssocID="{7A5F92CB-7C3E-4ADD-AFB3-96B7700DC997}" presName="compositeShape" presStyleCnt="0">
        <dgm:presLayoutVars>
          <dgm:chMax val="9"/>
          <dgm:dir/>
          <dgm:resizeHandles val="exact"/>
        </dgm:presLayoutVars>
      </dgm:prSet>
      <dgm:spPr/>
    </dgm:pt>
    <dgm:pt modelId="{82D75E34-9B02-442B-897E-9C8B66EA5409}" type="pres">
      <dgm:prSet presAssocID="{7A5F92CB-7C3E-4ADD-AFB3-96B7700DC997}" presName="triangle1" presStyleLbl="node1" presStyleIdx="0" presStyleCnt="4" custScaleX="178367" custScaleY="133333" custLinFactNeighborX="85126" custLinFactNeighborY="57564">
        <dgm:presLayoutVars>
          <dgm:bulletEnabled val="1"/>
        </dgm:presLayoutVars>
      </dgm:prSet>
      <dgm:spPr/>
    </dgm:pt>
    <dgm:pt modelId="{AA0A90E1-03E8-424B-8CA4-DA2E8DAA128F}" type="pres">
      <dgm:prSet presAssocID="{7A5F92CB-7C3E-4ADD-AFB3-96B7700DC997}" presName="triangle2" presStyleLbl="node1" presStyleIdx="1" presStyleCnt="4" custScaleX="146666" custLinFactNeighborX="-22250">
        <dgm:presLayoutVars>
          <dgm:bulletEnabled val="1"/>
        </dgm:presLayoutVars>
      </dgm:prSet>
      <dgm:spPr/>
    </dgm:pt>
    <dgm:pt modelId="{375219D4-612C-45D5-9731-C5BBF005D807}" type="pres">
      <dgm:prSet presAssocID="{7A5F92CB-7C3E-4ADD-AFB3-96B7700DC997}" presName="triangle3" presStyleLbl="node1" presStyleIdx="2" presStyleCnt="4">
        <dgm:presLayoutVars>
          <dgm:bulletEnabled val="1"/>
        </dgm:presLayoutVars>
      </dgm:prSet>
      <dgm:spPr/>
    </dgm:pt>
    <dgm:pt modelId="{CB4211C7-BB5A-4652-9A8B-DC08BEE90BB2}" type="pres">
      <dgm:prSet presAssocID="{7A5F92CB-7C3E-4ADD-AFB3-96B7700DC997}" presName="triangle4" presStyleLbl="node1" presStyleIdx="3" presStyleCnt="4" custScaleX="146666" custLinFactNeighborX="27750">
        <dgm:presLayoutVars>
          <dgm:bulletEnabled val="1"/>
        </dgm:presLayoutVars>
      </dgm:prSet>
      <dgm:spPr/>
    </dgm:pt>
  </dgm:ptLst>
  <dgm:cxnLst>
    <dgm:cxn modelId="{F0BD2D03-5513-45FE-AC83-E22FDF150556}" type="presOf" srcId="{7A5F92CB-7C3E-4ADD-AFB3-96B7700DC997}" destId="{162A94CB-34E6-4AF7-9F2E-F2BD7104A7E1}" srcOrd="0" destOrd="0" presId="urn:microsoft.com/office/officeart/2005/8/layout/pyramid4"/>
    <dgm:cxn modelId="{C3473703-B13E-487D-B7F6-5FA6B7DA2C94}" srcId="{7A5F92CB-7C3E-4ADD-AFB3-96B7700DC997}" destId="{C6A14BCB-20C7-4358-8419-BDB653C800F6}" srcOrd="3" destOrd="0" parTransId="{DCD43E09-3363-4170-9046-94C75269C441}" sibTransId="{AEBBC132-A743-4905-8858-8BD843C53843}"/>
    <dgm:cxn modelId="{FAE7E503-769C-4FFF-BC9A-607C3991EE32}" srcId="{7A5F92CB-7C3E-4ADD-AFB3-96B7700DC997}" destId="{A890EF7C-3939-417C-ADFD-3356B3819A5A}" srcOrd="0" destOrd="0" parTransId="{37B549C2-1B67-4456-BAB8-9189CB2BD156}" sibTransId="{3BB6C1C4-6511-4A63-A214-6E575BB96318}"/>
    <dgm:cxn modelId="{A1003A3A-1DEB-4574-B436-21D09217820E}" srcId="{7A5F92CB-7C3E-4ADD-AFB3-96B7700DC997}" destId="{E02D9A2B-43B7-4D20-9765-14A5A650BCEC}" srcOrd="1" destOrd="0" parTransId="{01DD807E-B4B1-4EF9-B039-55345E4A01FA}" sibTransId="{01515197-DA12-469F-9F5E-5924607A6059}"/>
    <dgm:cxn modelId="{F39A9A75-8881-4018-A112-C9F5D4A76F62}" type="presOf" srcId="{C6A14BCB-20C7-4358-8419-BDB653C800F6}" destId="{CB4211C7-BB5A-4652-9A8B-DC08BEE90BB2}" srcOrd="0" destOrd="0" presId="urn:microsoft.com/office/officeart/2005/8/layout/pyramid4"/>
    <dgm:cxn modelId="{683EA979-E2D1-4571-985E-5668568778CA}" type="presOf" srcId="{A890EF7C-3939-417C-ADFD-3356B3819A5A}" destId="{82D75E34-9B02-442B-897E-9C8B66EA5409}" srcOrd="0" destOrd="0" presId="urn:microsoft.com/office/officeart/2005/8/layout/pyramid4"/>
    <dgm:cxn modelId="{00817597-F3AD-4472-9C11-DF2D8FF2F492}" type="presOf" srcId="{E02D9A2B-43B7-4D20-9765-14A5A650BCEC}" destId="{AA0A90E1-03E8-424B-8CA4-DA2E8DAA128F}" srcOrd="0" destOrd="0" presId="urn:microsoft.com/office/officeart/2005/8/layout/pyramid4"/>
    <dgm:cxn modelId="{F6F7FFA3-43ED-41FC-9F2E-0A2523D1438D}" type="presOf" srcId="{1447F323-D773-42F3-B72B-4123E90112CD}" destId="{375219D4-612C-45D5-9731-C5BBF005D807}" srcOrd="0" destOrd="0" presId="urn:microsoft.com/office/officeart/2005/8/layout/pyramid4"/>
    <dgm:cxn modelId="{D17F03C1-BA01-4190-B6F4-09F34C604AD4}" srcId="{7A5F92CB-7C3E-4ADD-AFB3-96B7700DC997}" destId="{1447F323-D773-42F3-B72B-4123E90112CD}" srcOrd="2" destOrd="0" parTransId="{7B2837DE-AD99-4D5C-8A1D-D12C8B3173B4}" sibTransId="{44B6DA2C-AB27-42CE-811F-4CE5499CDD00}"/>
    <dgm:cxn modelId="{4A7741ED-B154-4876-A9AA-586887C56606}" type="presParOf" srcId="{162A94CB-34E6-4AF7-9F2E-F2BD7104A7E1}" destId="{82D75E34-9B02-442B-897E-9C8B66EA5409}" srcOrd="0" destOrd="0" presId="urn:microsoft.com/office/officeart/2005/8/layout/pyramid4"/>
    <dgm:cxn modelId="{25F8CE71-82AA-4C80-8049-0B26BC1AEADE}" type="presParOf" srcId="{162A94CB-34E6-4AF7-9F2E-F2BD7104A7E1}" destId="{AA0A90E1-03E8-424B-8CA4-DA2E8DAA128F}" srcOrd="1" destOrd="0" presId="urn:microsoft.com/office/officeart/2005/8/layout/pyramid4"/>
    <dgm:cxn modelId="{40074B2A-E45F-4ED2-8081-F98EFF5B7ACC}" type="presParOf" srcId="{162A94CB-34E6-4AF7-9F2E-F2BD7104A7E1}" destId="{375219D4-612C-45D5-9731-C5BBF005D807}" srcOrd="2" destOrd="0" presId="urn:microsoft.com/office/officeart/2005/8/layout/pyramid4"/>
    <dgm:cxn modelId="{1FCC38C1-EAA6-4D8B-9ED1-00FC1440DB31}" type="presParOf" srcId="{162A94CB-34E6-4AF7-9F2E-F2BD7104A7E1}" destId="{CB4211C7-BB5A-4652-9A8B-DC08BEE90BB2}" srcOrd="3" destOrd="0" presId="urn:microsoft.com/office/officeart/2005/8/layout/pyramid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75E34-9B02-442B-897E-9C8B66EA5409}">
      <dsp:nvSpPr>
        <dsp:cNvPr id="0" name=""/>
        <dsp:cNvSpPr/>
      </dsp:nvSpPr>
      <dsp:spPr>
        <a:xfrm>
          <a:off x="2572979" y="0"/>
          <a:ext cx="2814755" cy="1818799"/>
        </a:xfrm>
        <a:prstGeom prst="triangl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dirty="0">
              <a:effectLst>
                <a:outerShdw blurRad="38100" dist="38100" dir="2700000" algn="tl">
                  <a:srgbClr val="000000">
                    <a:alpha val="43137"/>
                  </a:srgbClr>
                </a:outerShdw>
              </a:effectLst>
              <a:latin typeface="+mn-lt"/>
            </a:rPr>
            <a:t>Reader and Task</a:t>
          </a:r>
        </a:p>
      </dsp:txBody>
      <dsp:txXfrm>
        <a:off x="3276668" y="909400"/>
        <a:ext cx="1407377" cy="909399"/>
      </dsp:txXfrm>
    </dsp:sp>
    <dsp:sp modelId="{AA0A90E1-03E8-424B-8CA4-DA2E8DAA128F}">
      <dsp:nvSpPr>
        <dsp:cNvPr id="0" name=""/>
        <dsp:cNvSpPr/>
      </dsp:nvSpPr>
      <dsp:spPr>
        <a:xfrm>
          <a:off x="1275603" y="1818799"/>
          <a:ext cx="2667559" cy="1818799"/>
        </a:xfrm>
        <a:prstGeom prst="triangle">
          <a:avLst/>
        </a:prstGeom>
        <a:gradFill rotWithShape="0">
          <a:gsLst>
            <a:gs pos="0">
              <a:schemeClr val="accent1">
                <a:shade val="80000"/>
                <a:hueOff val="96146"/>
                <a:satOff val="-4579"/>
                <a:lumOff val="9342"/>
                <a:alphaOff val="0"/>
                <a:shade val="51000"/>
                <a:satMod val="130000"/>
              </a:schemeClr>
            </a:gs>
            <a:gs pos="80000">
              <a:schemeClr val="accent1">
                <a:shade val="80000"/>
                <a:hueOff val="96146"/>
                <a:satOff val="-4579"/>
                <a:lumOff val="9342"/>
                <a:alphaOff val="0"/>
                <a:shade val="93000"/>
                <a:satMod val="130000"/>
              </a:schemeClr>
            </a:gs>
            <a:gs pos="100000">
              <a:schemeClr val="accent1">
                <a:shade val="80000"/>
                <a:hueOff val="96146"/>
                <a:satOff val="-4579"/>
                <a:lumOff val="93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dirty="0">
              <a:effectLst>
                <a:outerShdw blurRad="38100" dist="38100" dir="2700000" algn="tl">
                  <a:srgbClr val="000000">
                    <a:alpha val="43137"/>
                  </a:srgbClr>
                </a:outerShdw>
              </a:effectLst>
              <a:latin typeface="+mn-lt"/>
            </a:rPr>
            <a:t>Qualitative</a:t>
          </a:r>
        </a:p>
      </dsp:txBody>
      <dsp:txXfrm>
        <a:off x="1942493" y="2728199"/>
        <a:ext cx="1333779" cy="909399"/>
      </dsp:txXfrm>
    </dsp:sp>
    <dsp:sp modelId="{375219D4-612C-45D5-9731-C5BBF005D807}">
      <dsp:nvSpPr>
        <dsp:cNvPr id="0" name=""/>
        <dsp:cNvSpPr/>
      </dsp:nvSpPr>
      <dsp:spPr>
        <a:xfrm rot="10800000">
          <a:off x="3014065" y="1818799"/>
          <a:ext cx="1818799" cy="1818799"/>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solidFill>
              <a:schemeClr val="tx1"/>
            </a:solidFill>
            <a:effectLst>
              <a:outerShdw blurRad="38100" dist="38100" dir="2700000" algn="tl">
                <a:srgbClr val="000000">
                  <a:alpha val="43137"/>
                </a:srgbClr>
              </a:outerShdw>
            </a:effectLst>
            <a:latin typeface="Bookman Old Style" pitchFamily="18" charset="0"/>
          </a:endParaRPr>
        </a:p>
      </dsp:txBody>
      <dsp:txXfrm rot="10800000">
        <a:off x="3468765" y="1818799"/>
        <a:ext cx="909399" cy="909399"/>
      </dsp:txXfrm>
    </dsp:sp>
    <dsp:sp modelId="{CB4211C7-BB5A-4652-9A8B-DC08BEE90BB2}">
      <dsp:nvSpPr>
        <dsp:cNvPr id="0" name=""/>
        <dsp:cNvSpPr/>
      </dsp:nvSpPr>
      <dsp:spPr>
        <a:xfrm>
          <a:off x="3952602" y="1818799"/>
          <a:ext cx="2769958" cy="1818799"/>
        </a:xfrm>
        <a:prstGeom prst="triangle">
          <a:avLst/>
        </a:prstGeom>
        <a:gradFill rotWithShape="0">
          <a:gsLst>
            <a:gs pos="0">
              <a:schemeClr val="accent1">
                <a:shade val="80000"/>
                <a:hueOff val="288437"/>
                <a:satOff val="-13736"/>
                <a:lumOff val="28027"/>
                <a:alphaOff val="0"/>
                <a:shade val="51000"/>
                <a:satMod val="130000"/>
              </a:schemeClr>
            </a:gs>
            <a:gs pos="80000">
              <a:schemeClr val="accent1">
                <a:shade val="80000"/>
                <a:hueOff val="288437"/>
                <a:satOff val="-13736"/>
                <a:lumOff val="28027"/>
                <a:alphaOff val="0"/>
                <a:shade val="93000"/>
                <a:satMod val="130000"/>
              </a:schemeClr>
            </a:gs>
            <a:gs pos="100000">
              <a:schemeClr val="accent1">
                <a:shade val="80000"/>
                <a:hueOff val="288437"/>
                <a:satOff val="-13736"/>
                <a:lumOff val="280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spc="-50" baseline="0" dirty="0">
              <a:effectLst>
                <a:outerShdw blurRad="38100" dist="38100" dir="2700000" algn="tl">
                  <a:srgbClr val="000000">
                    <a:alpha val="43137"/>
                  </a:srgbClr>
                </a:outerShdw>
              </a:effectLst>
              <a:latin typeface="+mn-lt"/>
            </a:rPr>
            <a:t>Quantitative</a:t>
          </a:r>
        </a:p>
      </dsp:txBody>
      <dsp:txXfrm>
        <a:off x="4645092" y="2728199"/>
        <a:ext cx="1384979" cy="909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75E34-9B02-442B-897E-9C8B66EA5409}">
      <dsp:nvSpPr>
        <dsp:cNvPr id="0" name=""/>
        <dsp:cNvSpPr/>
      </dsp:nvSpPr>
      <dsp:spPr>
        <a:xfrm>
          <a:off x="2374584" y="-132587"/>
          <a:ext cx="3352784" cy="2286000"/>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effectLst>
              <a:outerShdw blurRad="38100" dist="38100" dir="2700000" algn="tl">
                <a:srgbClr val="000000">
                  <a:alpha val="43137"/>
                </a:srgbClr>
              </a:outerShdw>
            </a:effectLst>
            <a:latin typeface="Bookman Old Style" pitchFamily="18" charset="0"/>
          </a:endParaRPr>
        </a:p>
      </dsp:txBody>
      <dsp:txXfrm>
        <a:off x="3212780" y="1010413"/>
        <a:ext cx="1676392" cy="1143000"/>
      </dsp:txXfrm>
    </dsp:sp>
    <dsp:sp modelId="{AA0A90E1-03E8-424B-8CA4-DA2E8DAA128F}">
      <dsp:nvSpPr>
        <dsp:cNvPr id="0" name=""/>
        <dsp:cNvSpPr/>
      </dsp:nvSpPr>
      <dsp:spPr>
        <a:xfrm>
          <a:off x="698192" y="2153412"/>
          <a:ext cx="3352784" cy="2286000"/>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effectLst>
              <a:outerShdw blurRad="38100" dist="38100" dir="2700000" algn="tl">
                <a:srgbClr val="000000">
                  <a:alpha val="43137"/>
                </a:srgbClr>
              </a:outerShdw>
            </a:effectLst>
            <a:latin typeface="Bookman Old Style" pitchFamily="18" charset="0"/>
          </a:endParaRPr>
        </a:p>
      </dsp:txBody>
      <dsp:txXfrm>
        <a:off x="1536388" y="3296412"/>
        <a:ext cx="1676392" cy="1143000"/>
      </dsp:txXfrm>
    </dsp:sp>
    <dsp:sp modelId="{375219D4-612C-45D5-9731-C5BBF005D807}">
      <dsp:nvSpPr>
        <dsp:cNvPr id="0" name=""/>
        <dsp:cNvSpPr/>
      </dsp:nvSpPr>
      <dsp:spPr>
        <a:xfrm rot="10800000">
          <a:off x="2883219" y="2153412"/>
          <a:ext cx="2286000" cy="2286000"/>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solidFill>
              <a:schemeClr val="tx1"/>
            </a:solidFill>
            <a:effectLst>
              <a:outerShdw blurRad="38100" dist="38100" dir="2700000" algn="tl">
                <a:srgbClr val="000000">
                  <a:alpha val="43137"/>
                </a:srgbClr>
              </a:outerShdw>
            </a:effectLst>
            <a:latin typeface="Bookman Old Style" pitchFamily="18" charset="0"/>
          </a:endParaRPr>
        </a:p>
      </dsp:txBody>
      <dsp:txXfrm rot="10800000">
        <a:off x="3454719" y="2153412"/>
        <a:ext cx="1143000" cy="1143000"/>
      </dsp:txXfrm>
    </dsp:sp>
    <dsp:sp modelId="{CB4211C7-BB5A-4652-9A8B-DC08BEE90BB2}">
      <dsp:nvSpPr>
        <dsp:cNvPr id="0" name=""/>
        <dsp:cNvSpPr/>
      </dsp:nvSpPr>
      <dsp:spPr>
        <a:xfrm>
          <a:off x="4004765" y="1438054"/>
          <a:ext cx="4011907" cy="2816352"/>
        </a:xfrm>
        <a:prstGeom prst="triangle">
          <a:avLst/>
        </a:prstGeom>
        <a:gradFill rotWithShape="0">
          <a:gsLst>
            <a:gs pos="0">
              <a:schemeClr val="accent1">
                <a:shade val="80000"/>
                <a:hueOff val="288437"/>
                <a:satOff val="-13736"/>
                <a:lumOff val="28027"/>
                <a:alphaOff val="0"/>
                <a:shade val="51000"/>
                <a:satMod val="130000"/>
              </a:schemeClr>
            </a:gs>
            <a:gs pos="80000">
              <a:schemeClr val="accent1">
                <a:shade val="80000"/>
                <a:hueOff val="288437"/>
                <a:satOff val="-13736"/>
                <a:lumOff val="28027"/>
                <a:alphaOff val="0"/>
                <a:shade val="93000"/>
                <a:satMod val="130000"/>
              </a:schemeClr>
            </a:gs>
            <a:gs pos="100000">
              <a:schemeClr val="accent1">
                <a:shade val="80000"/>
                <a:hueOff val="288437"/>
                <a:satOff val="-13736"/>
                <a:lumOff val="280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dirty="0">
              <a:effectLst>
                <a:outerShdw blurRad="38100" dist="38100" dir="2700000" algn="tl">
                  <a:srgbClr val="000000">
                    <a:alpha val="43137"/>
                  </a:srgbClr>
                </a:outerShdw>
              </a:effectLst>
              <a:latin typeface="+mn-lt"/>
            </a:rPr>
            <a:t>Quantitative</a:t>
          </a:r>
        </a:p>
      </dsp:txBody>
      <dsp:txXfrm>
        <a:off x="5007742" y="2846230"/>
        <a:ext cx="2005953" cy="1408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75E34-9B02-442B-897E-9C8B66EA5409}">
      <dsp:nvSpPr>
        <dsp:cNvPr id="0" name=""/>
        <dsp:cNvSpPr/>
      </dsp:nvSpPr>
      <dsp:spPr>
        <a:xfrm>
          <a:off x="2921315" y="-245037"/>
          <a:ext cx="2824255" cy="1925637"/>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effectLst>
              <a:outerShdw blurRad="38100" dist="38100" dir="2700000" algn="tl">
                <a:srgbClr val="000000">
                  <a:alpha val="43137"/>
                </a:srgbClr>
              </a:outerShdw>
            </a:effectLst>
            <a:latin typeface="Bookman Old Style" pitchFamily="18" charset="0"/>
          </a:endParaRPr>
        </a:p>
      </dsp:txBody>
      <dsp:txXfrm>
        <a:off x="3627379" y="717782"/>
        <a:ext cx="1412127" cy="962818"/>
      </dsp:txXfrm>
    </dsp:sp>
    <dsp:sp modelId="{AA0A90E1-03E8-424B-8CA4-DA2E8DAA128F}">
      <dsp:nvSpPr>
        <dsp:cNvPr id="0" name=""/>
        <dsp:cNvSpPr/>
      </dsp:nvSpPr>
      <dsp:spPr>
        <a:xfrm>
          <a:off x="4319597" y="784986"/>
          <a:ext cx="3624935" cy="2905786"/>
        </a:xfrm>
        <a:prstGeom prst="triangle">
          <a:avLst/>
        </a:prstGeom>
        <a:gradFill rotWithShape="0">
          <a:gsLst>
            <a:gs pos="0">
              <a:schemeClr val="accent1">
                <a:shade val="80000"/>
                <a:hueOff val="96146"/>
                <a:satOff val="-4579"/>
                <a:lumOff val="9342"/>
                <a:alphaOff val="0"/>
                <a:shade val="51000"/>
                <a:satMod val="130000"/>
              </a:schemeClr>
            </a:gs>
            <a:gs pos="80000">
              <a:schemeClr val="accent1">
                <a:shade val="80000"/>
                <a:hueOff val="96146"/>
                <a:satOff val="-4579"/>
                <a:lumOff val="9342"/>
                <a:alphaOff val="0"/>
                <a:shade val="93000"/>
                <a:satMod val="130000"/>
              </a:schemeClr>
            </a:gs>
            <a:gs pos="100000">
              <a:schemeClr val="accent1">
                <a:shade val="80000"/>
                <a:hueOff val="96146"/>
                <a:satOff val="-4579"/>
                <a:lumOff val="93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dirty="0">
              <a:effectLst>
                <a:outerShdw blurRad="38100" dist="38100" dir="2700000" algn="tl">
                  <a:srgbClr val="000000">
                    <a:alpha val="43137"/>
                  </a:srgbClr>
                </a:outerShdw>
              </a:effectLst>
              <a:latin typeface="+mn-lt"/>
            </a:rPr>
            <a:t>Qualitative</a:t>
          </a:r>
        </a:p>
      </dsp:txBody>
      <dsp:txXfrm>
        <a:off x="5225831" y="2237879"/>
        <a:ext cx="1812467" cy="1452893"/>
      </dsp:txXfrm>
    </dsp:sp>
    <dsp:sp modelId="{375219D4-612C-45D5-9731-C5BBF005D807}">
      <dsp:nvSpPr>
        <dsp:cNvPr id="0" name=""/>
        <dsp:cNvSpPr/>
      </dsp:nvSpPr>
      <dsp:spPr>
        <a:xfrm rot="10800000">
          <a:off x="3349769" y="1680600"/>
          <a:ext cx="1925637" cy="1925637"/>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solidFill>
              <a:schemeClr val="tx1"/>
            </a:solidFill>
            <a:effectLst>
              <a:outerShdw blurRad="38100" dist="38100" dir="2700000" algn="tl">
                <a:srgbClr val="000000">
                  <a:alpha val="43137"/>
                </a:srgbClr>
              </a:outerShdw>
            </a:effectLst>
            <a:latin typeface="Bookman Old Style" pitchFamily="18" charset="0"/>
          </a:endParaRPr>
        </a:p>
      </dsp:txBody>
      <dsp:txXfrm rot="10800000">
        <a:off x="3831178" y="1680600"/>
        <a:ext cx="962819" cy="962818"/>
      </dsp:txXfrm>
    </dsp:sp>
    <dsp:sp modelId="{CB4211C7-BB5A-4652-9A8B-DC08BEE90BB2}">
      <dsp:nvSpPr>
        <dsp:cNvPr id="0" name=""/>
        <dsp:cNvSpPr/>
      </dsp:nvSpPr>
      <dsp:spPr>
        <a:xfrm>
          <a:off x="4397643" y="1680600"/>
          <a:ext cx="2824255" cy="1925637"/>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effectLst>
              <a:outerShdw blurRad="38100" dist="38100" dir="2700000" algn="tl">
                <a:srgbClr val="000000">
                  <a:alpha val="43137"/>
                </a:srgbClr>
              </a:outerShdw>
            </a:effectLst>
            <a:latin typeface="Bookman Old Style" pitchFamily="18" charset="0"/>
          </a:endParaRPr>
        </a:p>
      </dsp:txBody>
      <dsp:txXfrm>
        <a:off x="5103707" y="2643419"/>
        <a:ext cx="1412127" cy="962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75E34-9B02-442B-897E-9C8B66EA5409}">
      <dsp:nvSpPr>
        <dsp:cNvPr id="0" name=""/>
        <dsp:cNvSpPr/>
      </dsp:nvSpPr>
      <dsp:spPr>
        <a:xfrm>
          <a:off x="4098245" y="1125414"/>
          <a:ext cx="4077469" cy="3047992"/>
        </a:xfrm>
        <a:prstGeom prst="triangl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strike="noStrike" kern="1200" dirty="0">
              <a:effectLst>
                <a:outerShdw blurRad="38100" dist="38100" dir="2700000" algn="tl">
                  <a:srgbClr val="000000">
                    <a:alpha val="43137"/>
                  </a:srgbClr>
                </a:outerShdw>
              </a:effectLst>
              <a:latin typeface="+mn-lt"/>
            </a:rPr>
            <a:t>Reader and Task</a:t>
          </a:r>
        </a:p>
      </dsp:txBody>
      <dsp:txXfrm>
        <a:off x="5117612" y="2649410"/>
        <a:ext cx="2038735" cy="1523996"/>
      </dsp:txXfrm>
    </dsp:sp>
    <dsp:sp modelId="{AA0A90E1-03E8-424B-8CA4-DA2E8DAA128F}">
      <dsp:nvSpPr>
        <dsp:cNvPr id="0" name=""/>
        <dsp:cNvSpPr/>
      </dsp:nvSpPr>
      <dsp:spPr>
        <a:xfrm>
          <a:off x="862972" y="2476498"/>
          <a:ext cx="3352784" cy="2286000"/>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effectLst>
              <a:outerShdw blurRad="38100" dist="38100" dir="2700000" algn="tl">
                <a:srgbClr val="000000">
                  <a:alpha val="43137"/>
                </a:srgbClr>
              </a:outerShdw>
            </a:effectLst>
            <a:latin typeface="Bookman Old Style" pitchFamily="18" charset="0"/>
          </a:endParaRPr>
        </a:p>
      </dsp:txBody>
      <dsp:txXfrm>
        <a:off x="1701168" y="3619498"/>
        <a:ext cx="1676392" cy="1143000"/>
      </dsp:txXfrm>
    </dsp:sp>
    <dsp:sp modelId="{375219D4-612C-45D5-9731-C5BBF005D807}">
      <dsp:nvSpPr>
        <dsp:cNvPr id="0" name=""/>
        <dsp:cNvSpPr/>
      </dsp:nvSpPr>
      <dsp:spPr>
        <a:xfrm rot="10800000">
          <a:off x="3047999" y="2476498"/>
          <a:ext cx="2286000" cy="2286000"/>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solidFill>
              <a:schemeClr val="tx1"/>
            </a:solidFill>
            <a:effectLst>
              <a:outerShdw blurRad="38100" dist="38100" dir="2700000" algn="tl">
                <a:srgbClr val="000000">
                  <a:alpha val="43137"/>
                </a:srgbClr>
              </a:outerShdw>
            </a:effectLst>
            <a:latin typeface="Bookman Old Style" pitchFamily="18" charset="0"/>
          </a:endParaRPr>
        </a:p>
      </dsp:txBody>
      <dsp:txXfrm rot="10800000">
        <a:off x="3619499" y="2476498"/>
        <a:ext cx="1143000" cy="1143000"/>
      </dsp:txXfrm>
    </dsp:sp>
    <dsp:sp modelId="{CB4211C7-BB5A-4652-9A8B-DC08BEE90BB2}">
      <dsp:nvSpPr>
        <dsp:cNvPr id="0" name=""/>
        <dsp:cNvSpPr/>
      </dsp:nvSpPr>
      <dsp:spPr>
        <a:xfrm>
          <a:off x="4291972" y="2476498"/>
          <a:ext cx="3352784" cy="2286000"/>
        </a:xfrm>
        <a:prstGeom prst="triangl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strike="noStrike" kern="1200" dirty="0">
            <a:effectLst>
              <a:outerShdw blurRad="38100" dist="38100" dir="2700000" algn="tl">
                <a:srgbClr val="000000">
                  <a:alpha val="43137"/>
                </a:srgbClr>
              </a:outerShdw>
            </a:effectLst>
            <a:latin typeface="Bookman Old Style" pitchFamily="18" charset="0"/>
          </a:endParaRPr>
        </a:p>
      </dsp:txBody>
      <dsp:txXfrm>
        <a:off x="5130168" y="3619498"/>
        <a:ext cx="1676392"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1466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participants have an opportunity to read the text.</a:t>
            </a:r>
          </a:p>
        </p:txBody>
      </p:sp>
      <p:sp>
        <p:nvSpPr>
          <p:cNvPr id="4" name="Slide Number Placeholder 3"/>
          <p:cNvSpPr>
            <a:spLocks noGrp="1"/>
          </p:cNvSpPr>
          <p:nvPr>
            <p:ph type="sldNum" sz="quarter" idx="10"/>
          </p:nvPr>
        </p:nvSpPr>
        <p:spPr/>
        <p:txBody>
          <a:bodyPr/>
          <a:lstStyle/>
          <a:p>
            <a:fld id="{210EFE2E-707B-4F18-B71C-271B353FE86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6186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7677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this material quickly.</a:t>
            </a: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7677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Of the six quantitative measures listed here, only three currently have text finders (i.e., databases or lists of books that have been rated): Lexile, ATOS, and the Questar Degree of Reading Power.</a:t>
            </a:r>
          </a:p>
          <a:p>
            <a:pPr marL="0" indent="0">
              <a:buFont typeface="Arial" pitchFamily="34" charset="0"/>
              <a:buNone/>
            </a:pPr>
            <a:endParaRPr lang="en-US" dirty="0"/>
          </a:p>
          <a:p>
            <a:pPr marL="172342" indent="-172342">
              <a:buFont typeface="Arial" pitchFamily="34" charset="0"/>
              <a:buChar char="•"/>
            </a:pPr>
            <a:r>
              <a:rPr lang="en-US" dirty="0"/>
              <a:t>The ATOS formula is associated with the Accelerated Reader program developed by Renaissance Learning. ATOS uses word difficulty (estimated grade level), word length, sentence length, and text length (measured in words) as its factors. Like the Lexile Framework, ATOS puts students and texts on the same scale.</a:t>
            </a:r>
          </a:p>
          <a:p>
            <a:pPr marL="172342" indent="-172342">
              <a:buFont typeface="Arial" pitchFamily="34" charset="0"/>
              <a:buChar char="•"/>
            </a:pPr>
            <a:r>
              <a:rPr lang="en-US" dirty="0"/>
              <a:t>The Degrees of Reading Power was adapted from the Bormuth Readability Index, which was created by Professor John R. Bormuth of the University of Chicago to evaluate academic documents and school textbooks. It relies on character count and the average number of familiar words in the sample text. The Bormuth Readability Index uses the Dale-Chall word list to count familiar words in samples of text. It also uses sentence length and the amount of within-sentence punctuation.</a:t>
            </a:r>
          </a:p>
          <a:p>
            <a:pPr marL="172342" indent="-172342">
              <a:buFont typeface="Arial" pitchFamily="34" charset="0"/>
              <a:buChar char="•"/>
            </a:pPr>
            <a:r>
              <a:rPr lang="en-US" dirty="0"/>
              <a:t>The Flesch-Kincaid Grade Level test uses word length and sentence length as proxies for semantic and syntactic complexity, respectively (roughly, the complexity of the meaning and sentence structure). The assumption behind this type of formula is that longer words and longer sentences are more difficult to read than shorter ones; a text with many long words and/or sentences is thus rated by these formulas as harder to read than a text with many short words and/or sentences would be.</a:t>
            </a:r>
          </a:p>
          <a:p>
            <a:pPr marL="172342" indent="-172342">
              <a:buFont typeface="Arial" pitchFamily="34" charset="0"/>
              <a:buChar char="•"/>
            </a:pPr>
            <a:r>
              <a:rPr lang="en-US" dirty="0"/>
              <a:t>The Lexile Framework for Reading, developed by MetaMetrics, Inc., uses word frequency and sentence length to produce a single measure, called a Lexile, of a text’s complexity. The most important difference between the Lexile system and traditional readability formulas is that traditional formulas only assign a score to texts, whereas the Lexile Framework can place both readers and texts on the same scale.</a:t>
            </a:r>
          </a:p>
          <a:p>
            <a:pPr marL="172342" indent="-172342">
              <a:buFont typeface="Arial" pitchFamily="34" charset="0"/>
              <a:buChar char="•"/>
            </a:pPr>
            <a:r>
              <a:rPr lang="en-US" dirty="0"/>
              <a:t>Pearson’s </a:t>
            </a:r>
            <a:r>
              <a:rPr lang="en-US" i="1" dirty="0"/>
              <a:t>Reading Maturity Metric </a:t>
            </a:r>
            <a:r>
              <a:rPr lang="en-US" dirty="0"/>
              <a:t>(RMM) utilizes a metric for tracing the growth of the meanings of words and passages, referred to as </a:t>
            </a:r>
            <a:r>
              <a:rPr lang="en-US" i="1" dirty="0"/>
              <a:t>Word Maturity </a:t>
            </a:r>
            <a:r>
              <a:rPr lang="en-US" dirty="0"/>
              <a:t>(WM). WM is a computational model of the development of the meanings of individual words and paragraphs with increased exposure to text (Landauer, Kireyev, &amp; Panaccione, 2011). It measures how knowledge of word and paragraph meanings evolve toward that of literate adults despite the spelled "word forms" remaining unchanged.</a:t>
            </a:r>
          </a:p>
          <a:p>
            <a:pPr marL="172342" indent="-172342">
              <a:buFont typeface="Arial" pitchFamily="34" charset="0"/>
              <a:buChar char="•"/>
            </a:pPr>
            <a:r>
              <a:rPr lang="en-US" dirty="0"/>
              <a:t>SourceRater is a complexity tool designed be ETS. Text complexity is calculated based on eight dimensions: syntactic complexity, vocabulary difficulty, level of abstractness, referential cohesion, connective cohesion, degree of academic orientation, degree of narrative orientation, and paragraph structure. </a:t>
            </a:r>
          </a:p>
          <a:p>
            <a:pPr marL="172342" indent="-172342">
              <a:buFont typeface="Arial" pitchFamily="34" charset="0"/>
              <a:buChar char="•"/>
            </a:pPr>
            <a:endParaRPr lang="en-US" dirty="0"/>
          </a:p>
          <a:p>
            <a:r>
              <a:rPr lang="en-US" dirty="0"/>
              <a:t>Landauer, T. K., Kireyev, K., &amp; Panaccione, C. (2011). Word Maturity: A New Metric for Word</a:t>
            </a:r>
          </a:p>
          <a:p>
            <a:r>
              <a:rPr lang="en-US" dirty="0"/>
              <a:t>Knowledge. </a:t>
            </a:r>
            <a:r>
              <a:rPr lang="en-US" i="1" dirty="0"/>
              <a:t>Scientific Studies of Reading</a:t>
            </a:r>
            <a:r>
              <a:rPr lang="en-US" dirty="0"/>
              <a:t>, 15(1), 92-108.</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07920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9155" eaLnBrk="1" fontAlgn="auto" hangingPunct="1">
              <a:spcBef>
                <a:spcPts val="0"/>
              </a:spcBef>
              <a:spcAft>
                <a:spcPts val="0"/>
              </a:spcAft>
              <a:buFont typeface="Arial" pitchFamily="34" charset="0"/>
              <a:buNone/>
              <a:defRPr/>
            </a:pPr>
            <a:r>
              <a:rPr lang="en-US" dirty="0"/>
              <a:t>Lexile has a</a:t>
            </a:r>
            <a:r>
              <a:rPr lang="en-US" baseline="0" dirty="0"/>
              <a:t> book finder that locates text using the Lexile framework. </a:t>
            </a:r>
            <a:r>
              <a:rPr lang="en-US" dirty="0">
                <a:latin typeface="Arial" pitchFamily="34" charset="0"/>
              </a:rPr>
              <a:t>It provides measures of quantitative difficulty for many narrative texts (but not as many informational texts).</a:t>
            </a: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59969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this material quickly.</a:t>
            </a:r>
          </a:p>
          <a:p>
            <a:endParaRPr lang="en-US" dirty="0"/>
          </a:p>
          <a:p>
            <a:r>
              <a:rPr lang="en-US" dirty="0"/>
              <a:t>https://lexile.com/using-lexile/lexile-measures-and-the-ccssi/text-complexity-grade-bands-and-lexile-ranges/</a:t>
            </a:r>
          </a:p>
          <a:p>
            <a:pPr marL="0" lvl="2" defTabSz="933126" eaLnBrk="1" fontAlgn="auto" hangingPunct="1">
              <a:spcBef>
                <a:spcPts val="0"/>
              </a:spcBef>
              <a:spcAft>
                <a:spcPts val="0"/>
              </a:spcAft>
              <a:defRPr/>
            </a:pPr>
            <a:endParaRPr lang="en-US" sz="1200" kern="1200" dirty="0">
              <a:solidFill>
                <a:schemeClr val="tx1"/>
              </a:solidFill>
              <a:latin typeface="ITC Franklin Gothic Std Bk Cd"/>
              <a:ea typeface="ＭＳ Ｐゴシック" pitchFamily="-48" charset="-128"/>
              <a:cs typeface="ＭＳ Ｐゴシック"/>
            </a:endParaRPr>
          </a:p>
          <a:p>
            <a:pPr marL="0" lvl="2" defTabSz="933126" eaLnBrk="1" fontAlgn="auto" hangingPunct="1">
              <a:spcBef>
                <a:spcPts val="0"/>
              </a:spcBef>
              <a:spcAft>
                <a:spcPts val="0"/>
              </a:spcAft>
              <a:defRPr/>
            </a:pPr>
            <a:r>
              <a:rPr lang="en-US" dirty="0"/>
              <a:t>A student gets his or her </a:t>
            </a:r>
            <a:r>
              <a:rPr lang="en-US" b="1" dirty="0"/>
              <a:t>Lexile reader measure </a:t>
            </a:r>
            <a:r>
              <a:rPr lang="en-US" dirty="0"/>
              <a:t>from a reading test or program. For example, if a student receives an 880L on her end-of-grade reading test, she is an 880 Lexile reader. Higher Lexile measures represent a higher level of reading ability. A Lexile reader measure can range from below 200L for beginning readers to above 1600L for advanced readers. Readers who score at or below 0L receive a BR for Beginning Reader.</a:t>
            </a:r>
          </a:p>
          <a:p>
            <a:pPr marL="0" lvl="2" defTabSz="933126" eaLnBrk="1" fontAlgn="auto" hangingPunct="1">
              <a:spcBef>
                <a:spcPts val="0"/>
              </a:spcBef>
              <a:spcAft>
                <a:spcPts val="0"/>
              </a:spcAft>
              <a:defRPr/>
            </a:pPr>
            <a:endParaRPr lang="en-US" dirty="0"/>
          </a:p>
          <a:p>
            <a:pPr marL="0" lvl="2" defTabSz="933126" eaLnBrk="1" fontAlgn="auto" hangingPunct="1">
              <a:spcBef>
                <a:spcPts val="0"/>
              </a:spcBef>
              <a:spcAft>
                <a:spcPts val="0"/>
              </a:spcAft>
              <a:defRPr/>
            </a:pPr>
            <a:r>
              <a:rPr lang="en-US" dirty="0"/>
              <a:t>A book, article, or piece of text gets a </a:t>
            </a:r>
            <a:r>
              <a:rPr lang="en-US" b="1" dirty="0"/>
              <a:t>Lexile text measure </a:t>
            </a:r>
            <a:r>
              <a:rPr lang="en-US" dirty="0"/>
              <a:t>when it's analyzed by MetaMetrics. For example, the first "Harry Potter" book measures 880L, so it's called an 880 Lexile book. A Lexile text measure is based on two strong predictors of how difficult a text is to comprehend: word frequency and sentence length. The Lexile text measure is a good starting point in the book-selection process, with these other factors then being considered,</a:t>
            </a:r>
            <a:r>
              <a:rPr lang="en-US" baseline="0" dirty="0"/>
              <a:t> such as </a:t>
            </a:r>
            <a:r>
              <a:rPr lang="en-US" dirty="0"/>
              <a:t>its content, the age and interests of the reader, and the design of the actual book. </a:t>
            </a:r>
          </a:p>
          <a:p>
            <a:pPr marL="0" lvl="2" defTabSz="933126" eaLnBrk="1" fontAlgn="auto" hangingPunct="1">
              <a:spcBef>
                <a:spcPts val="0"/>
              </a:spcBef>
              <a:spcAft>
                <a:spcPts val="0"/>
              </a:spcAft>
              <a:defRPr/>
            </a:pPr>
            <a:endParaRPr lang="en-US" dirty="0"/>
          </a:p>
          <a:p>
            <a:pPr marL="0" lvl="2" defTabSz="933126" eaLnBrk="1" fontAlgn="auto" hangingPunct="1">
              <a:spcBef>
                <a:spcPts val="0"/>
              </a:spcBef>
              <a:spcAft>
                <a:spcPts val="0"/>
              </a:spcAft>
              <a:defRPr/>
            </a:pPr>
            <a:r>
              <a:rPr lang="en-US" dirty="0"/>
              <a:t>The Common Core Standards advocate a "staircase" of increasing text complexity so that students can develop their reading skills and apply them to more difficult texts. At the lowest grade in each band, students focus on reading texts within that text complexity band. In the subsequent grade or grades within a band, students must "stretch" to read a certain proportion of texts from the next higher text complexity band. This pattern repeats itself throughout the grades so that students can both build on earlier literacy gains and challenge themselves with texts at a higher complexity level. Lexile measures and the Lexile ranges help to determine what text is appropriate for each grade band and what should be considered "stretch" text.</a:t>
            </a:r>
          </a:p>
          <a:p>
            <a:pPr marL="0" lvl="2" defTabSz="933126" eaLnBrk="1" fontAlgn="auto" hangingPunct="1">
              <a:spcBef>
                <a:spcPts val="0"/>
              </a:spcBef>
              <a:spcAft>
                <a:spcPts val="0"/>
              </a:spcAft>
              <a:defRPr/>
            </a:pPr>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4924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Lexile level for</a:t>
            </a:r>
            <a:r>
              <a:rPr lang="en-US" baseline="0" dirty="0"/>
              <a:t> the text excerpt.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22652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7677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sz="1200" b="1" kern="1200" dirty="0">
                <a:solidFill>
                  <a:schemeClr val="tx1"/>
                </a:solidFill>
                <a:latin typeface="ITC Franklin Gothic Std Bk Cd"/>
                <a:ea typeface="ＭＳ Ｐゴシック" pitchFamily="-48" charset="-128"/>
                <a:cs typeface="ＭＳ Ｐゴシック"/>
              </a:rPr>
              <a:t>Words</a:t>
            </a:r>
            <a:r>
              <a:rPr lang="en-US" sz="1200" b="1" kern="1200" baseline="0" dirty="0">
                <a:solidFill>
                  <a:schemeClr val="tx1"/>
                </a:solidFill>
                <a:latin typeface="ITC Franklin Gothic Std Bk Cd"/>
                <a:ea typeface="ＭＳ Ｐゴシック" pitchFamily="-48" charset="-128"/>
                <a:cs typeface="ＭＳ Ｐゴシック"/>
              </a:rPr>
              <a:t> with multiple levels of meaning</a:t>
            </a:r>
            <a:r>
              <a:rPr lang="en-US" sz="1200" b="0" kern="1200" baseline="0" dirty="0">
                <a:solidFill>
                  <a:schemeClr val="tx1"/>
                </a:solidFill>
                <a:latin typeface="ITC Franklin Gothic Std Bk Cd"/>
                <a:ea typeface="ＭＳ Ｐゴシック" pitchFamily="-48" charset="-128"/>
                <a:cs typeface="ＭＳ Ｐゴシック"/>
              </a:rPr>
              <a:t>: In English, most a great number of frequently encountered words have multiple meanings.</a:t>
            </a:r>
          </a:p>
          <a:p>
            <a:pPr marL="172342"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rPr>
              <a:t>Some multiple meaning words are </a:t>
            </a:r>
            <a:r>
              <a:rPr lang="en-US" sz="1200" b="0" u="sng" kern="1200" baseline="0" dirty="0">
                <a:solidFill>
                  <a:schemeClr val="tx1"/>
                </a:solidFill>
                <a:latin typeface="ITC Franklin Gothic Std Bk Cd"/>
                <a:ea typeface="ＭＳ Ｐゴシック" pitchFamily="-48" charset="-128"/>
                <a:cs typeface="ＭＳ Ｐゴシック"/>
              </a:rPr>
              <a:t>polysemes</a:t>
            </a:r>
            <a:r>
              <a:rPr lang="en-US" sz="1200" b="0" kern="1200" baseline="0" dirty="0">
                <a:solidFill>
                  <a:schemeClr val="tx1"/>
                </a:solidFill>
                <a:latin typeface="ITC Franklin Gothic Std Bk Cd"/>
                <a:ea typeface="ＭＳ Ｐゴシック" pitchFamily="-48" charset="-128"/>
                <a:cs typeface="ＭＳ Ｐゴシック"/>
              </a:rPr>
              <a:t>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 these words are related in meaning</a:t>
            </a:r>
            <a:endParaRPr lang="en-US" sz="1200" b="0" kern="1200" baseline="0" dirty="0">
              <a:solidFill>
                <a:schemeClr val="tx1"/>
              </a:solidFill>
              <a:latin typeface="ITC Franklin Gothic Std Bk Cd"/>
              <a:ea typeface="ＭＳ Ｐゴシック" pitchFamily="-48" charset="-128"/>
              <a:cs typeface="ＭＳ Ｐゴシック"/>
            </a:endParaRPr>
          </a:p>
          <a:p>
            <a:pPr marL="631919" lvl="1"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rPr>
              <a:t>bank and bank, “place to keep money” and “rely on”</a:t>
            </a:r>
          </a:p>
          <a:p>
            <a:pPr marL="631919" lvl="1"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mole and mole, “burrowing animal” and “spy”</a:t>
            </a:r>
          </a:p>
          <a:p>
            <a:pPr marL="631919" lvl="1"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wood and wood, “piece of a tree” and “area with many trees”</a:t>
            </a:r>
          </a:p>
          <a:p>
            <a:pPr marL="172342"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other multiple meaning words are </a:t>
            </a:r>
            <a:r>
              <a:rPr lang="en-US" sz="1200" b="0" u="sng" kern="1200" baseline="0" dirty="0">
                <a:solidFill>
                  <a:schemeClr val="tx1"/>
                </a:solidFill>
                <a:latin typeface="ITC Franklin Gothic Std Bk Cd"/>
                <a:ea typeface="ＭＳ Ｐゴシック" pitchFamily="-48" charset="-128"/>
                <a:cs typeface="ＭＳ Ｐゴシック"/>
                <a:sym typeface="Wingdings" pitchFamily="2" charset="2"/>
              </a:rPr>
              <a:t>homonyms</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  these words are not related in meaning</a:t>
            </a:r>
          </a:p>
          <a:p>
            <a:pPr marL="631919" lvl="1"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bank and bank, “place to keep money” and “land adjacent to a river”</a:t>
            </a:r>
          </a:p>
          <a:p>
            <a:pPr marL="631919" lvl="1"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fluke and fluke, “a fish” and “a stroke of luck”</a:t>
            </a:r>
          </a:p>
          <a:p>
            <a:pPr marL="459577" lvl="1" defTabSz="933126" eaLnBrk="1" fontAlgn="auto" hangingPunct="1">
              <a:spcBef>
                <a:spcPts val="0"/>
              </a:spcBef>
              <a:spcAft>
                <a:spcPts val="0"/>
              </a:spcAft>
              <a:defRPr/>
            </a:pPr>
            <a:endParaRPr lang="en-US" sz="1200" b="1" kern="1200" dirty="0">
              <a:solidFill>
                <a:schemeClr val="tx1"/>
              </a:solidFill>
              <a:latin typeface="ITC Franklin Gothic Std Bk Cd"/>
              <a:ea typeface="ＭＳ Ｐゴシック" pitchFamily="-48" charset="-128"/>
              <a:cs typeface="ＭＳ Ｐゴシック"/>
            </a:endParaRPr>
          </a:p>
          <a:p>
            <a:pPr defTabSz="933126" eaLnBrk="1" fontAlgn="auto" hangingPunct="1">
              <a:spcBef>
                <a:spcPts val="0"/>
              </a:spcBef>
              <a:spcAft>
                <a:spcPts val="0"/>
              </a:spcAft>
              <a:defRPr/>
            </a:pPr>
            <a:r>
              <a:rPr lang="en-US" sz="1200" b="1" kern="1200" dirty="0">
                <a:solidFill>
                  <a:schemeClr val="tx1"/>
                </a:solidFill>
                <a:latin typeface="ITC Franklin Gothic Std Bk Cd"/>
                <a:ea typeface="ＭＳ Ｐゴシック" pitchFamily="-48" charset="-128"/>
                <a:cs typeface="ＭＳ Ｐゴシック"/>
              </a:rPr>
              <a:t>Nominalization</a:t>
            </a:r>
            <a:r>
              <a:rPr lang="en-US" sz="1200" b="0" kern="1200" dirty="0">
                <a:solidFill>
                  <a:schemeClr val="tx1"/>
                </a:solidFill>
                <a:latin typeface="ITC Franklin Gothic Std Bk Cd"/>
                <a:ea typeface="ＭＳ Ｐゴシック" pitchFamily="-48" charset="-128"/>
                <a:cs typeface="ＭＳ Ｐゴシック"/>
              </a:rPr>
              <a:t>: Use of a verb, adjective</a:t>
            </a:r>
            <a:r>
              <a:rPr lang="en-US" sz="1200" b="0" kern="1200" baseline="0" dirty="0">
                <a:solidFill>
                  <a:schemeClr val="tx1"/>
                </a:solidFill>
                <a:latin typeface="ITC Franklin Gothic Std Bk Cd"/>
                <a:ea typeface="ＭＳ Ｐゴシック" pitchFamily="-48" charset="-128"/>
                <a:cs typeface="ＭＳ Ｐゴシック"/>
              </a:rPr>
              <a:t>, or adverb as a noun. Note that in some cases, suffixes are used to indicate nominalization (e.g., implement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 implementation), and in other cases there is no added morphology (e.g., help).</a:t>
            </a: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sym typeface="Wingdings" pitchFamily="2" charset="2"/>
              </a:rPr>
              <a:t>Unfamiliar vocabulary: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If many of the words are unfamiliar to the reader, it will make it difficult to understand the text.</a:t>
            </a:r>
          </a:p>
          <a:p>
            <a:pPr defTabSz="933126" eaLnBrk="1" fontAlgn="auto" hangingPunct="1">
              <a:spcBef>
                <a:spcPts val="0"/>
              </a:spcBef>
              <a:spcAft>
                <a:spcPts val="0"/>
              </a:spcAft>
              <a:defRPr/>
            </a:pPr>
            <a:endParaRPr lang="en-US" sz="1200" b="1"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sym typeface="Wingdings" pitchFamily="2" charset="2"/>
              </a:rPr>
              <a:t>Archaic language:</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 Words and phrases that were once used, but that are now less common (e.g., fain  happy or pleased; weed  garment used in mourning; sooth  truth, reality)</a:t>
            </a: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sym typeface="Wingdings" pitchFamily="2" charset="2"/>
              </a:rPr>
              <a:t>Figurative language: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Includes irony, idioms, metaphor, and other literary devices.</a:t>
            </a:r>
          </a:p>
          <a:p>
            <a:pPr marL="172342"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irony: </a:t>
            </a:r>
            <a:r>
              <a:rPr lang="en-US" dirty="0">
                <a:effectLst/>
              </a:rPr>
              <a:t>contrast</a:t>
            </a:r>
            <a:r>
              <a:rPr lang="en-US" baseline="0" dirty="0">
                <a:effectLst/>
              </a:rPr>
              <a:t> </a:t>
            </a:r>
            <a:r>
              <a:rPr lang="en-US" dirty="0">
                <a:effectLst/>
              </a:rPr>
              <a:t>between reality and appearance</a:t>
            </a:r>
            <a:r>
              <a:rPr lang="en-US" baseline="0" dirty="0">
                <a:effectLst/>
              </a:rPr>
              <a:t> (e.g., “</a:t>
            </a:r>
            <a:r>
              <a:rPr lang="en-US" dirty="0"/>
              <a:t>It is forbidden to kill; therefore all murderers are punished unless they kill in large numbers and to the sound of trumpets.” –Voltaire)</a:t>
            </a: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marL="172342"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idioms: </a:t>
            </a:r>
            <a:r>
              <a:rPr lang="en-US" dirty="0">
                <a:effectLst/>
              </a:rPr>
              <a:t>a combination of words with a different meaning than</a:t>
            </a:r>
            <a:r>
              <a:rPr lang="en-US" baseline="0" dirty="0">
                <a:effectLst/>
              </a:rPr>
              <a:t> each individual word (e.g., kick the bucket, hit the hay)</a:t>
            </a: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marL="172342" indent="-172342" defTabSz="933126" eaLnBrk="1" fontAlgn="auto" hangingPunct="1">
              <a:spcBef>
                <a:spcPts val="0"/>
              </a:spcBef>
              <a:spcAft>
                <a:spcPts val="0"/>
              </a:spcAft>
              <a:buFont typeface="Arial" pitchFamily="34" charset="0"/>
              <a:buChar char="•"/>
              <a:defRPr/>
            </a:pP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metaphor: </a:t>
            </a:r>
            <a:r>
              <a:rPr lang="en-US" dirty="0">
                <a:effectLst/>
              </a:rPr>
              <a:t>a figure</a:t>
            </a:r>
            <a:r>
              <a:rPr lang="en-US" baseline="0" dirty="0">
                <a:effectLst/>
              </a:rPr>
              <a:t> of speech </a:t>
            </a:r>
            <a:r>
              <a:rPr lang="en-US" dirty="0">
                <a:effectLst/>
              </a:rPr>
              <a:t>that describes a subject by comparing it to an otherwise unrelated object (e.g., life</a:t>
            </a:r>
            <a:r>
              <a:rPr lang="en-US" baseline="0" dirty="0">
                <a:effectLst/>
              </a:rPr>
              <a:t> is a journey)</a:t>
            </a: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sym typeface="Wingdings" pitchFamily="2" charset="2"/>
              </a:rPr>
              <a:t>Nonstandard dialect: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Books written in vernaculars or variations of standard English are authentic but may be challenging to people unfamiliar with the vernacular or variation (e.g., Yorkshire English).</a:t>
            </a: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endParaRPr lang="en-US" sz="1200" kern="1200" baseline="0" dirty="0">
              <a:solidFill>
                <a:schemeClr val="tx1"/>
              </a:solidFill>
              <a:latin typeface="ITC Franklin Gothic Std Bk Cd"/>
              <a:ea typeface="ＭＳ Ｐゴシック" pitchFamily="-48" charset="-128"/>
              <a:cs typeface="ＭＳ Ｐゴシック"/>
            </a:endParaRPr>
          </a:p>
          <a:p>
            <a:pPr defTabSz="933126" eaLnBrk="1" fontAlgn="auto" hangingPunct="1">
              <a:spcBef>
                <a:spcPts val="0"/>
              </a:spcBef>
              <a:spcAft>
                <a:spcPts val="0"/>
              </a:spcAft>
              <a:defRPr/>
            </a:pPr>
            <a:r>
              <a:rPr lang="en-US" sz="1200" u="sng" kern="1200" dirty="0">
                <a:solidFill>
                  <a:schemeClr val="tx1"/>
                </a:solidFill>
                <a:latin typeface="ITC Franklin Gothic Std Bk Cd"/>
                <a:ea typeface="ＭＳ Ｐゴシック" pitchFamily="-48" charset="-128"/>
                <a:cs typeface="ＭＳ Ｐゴシック"/>
              </a:rPr>
              <a:t>Need to make the point that</a:t>
            </a:r>
            <a:r>
              <a:rPr lang="en-US" sz="1200" u="sng" kern="1200" baseline="0" dirty="0">
                <a:solidFill>
                  <a:schemeClr val="tx1"/>
                </a:solidFill>
                <a:latin typeface="ITC Franklin Gothic Std Bk Cd"/>
                <a:ea typeface="ＭＳ Ｐゴシック" pitchFamily="-48" charset="-128"/>
                <a:cs typeface="ＭＳ Ｐゴシック"/>
              </a:rPr>
              <a:t> there is overlap across the levels, as examples</a:t>
            </a:r>
            <a:r>
              <a:rPr lang="en-US" sz="1200" kern="1200" baseline="0" dirty="0">
                <a:solidFill>
                  <a:schemeClr val="tx1"/>
                </a:solidFill>
                <a:latin typeface="ITC Franklin Gothic Std Bk Cd"/>
                <a:ea typeface="ＭＳ Ｐゴシック" pitchFamily="-48" charset="-128"/>
                <a:cs typeface="ＭＳ Ｐゴシック"/>
              </a:rPr>
              <a:t>:</a:t>
            </a:r>
          </a:p>
          <a:p>
            <a:pPr marL="172342" indent="-172342" defTabSz="933126" eaLnBrk="1" fontAlgn="auto" hangingPunct="1">
              <a:spcBef>
                <a:spcPts val="0"/>
              </a:spcBef>
              <a:spcAft>
                <a:spcPts val="0"/>
              </a:spcAft>
              <a:buFont typeface="Arial" pitchFamily="34" charset="0"/>
              <a:buChar char="•"/>
              <a:defRPr/>
            </a:pPr>
            <a:r>
              <a:rPr lang="en-US" sz="1200" kern="1200" baseline="0" dirty="0">
                <a:solidFill>
                  <a:schemeClr val="tx1"/>
                </a:solidFill>
                <a:latin typeface="ITC Franklin Gothic Std Bk Cd"/>
                <a:ea typeface="ＭＳ Ｐゴシック" pitchFamily="-48" charset="-128"/>
                <a:cs typeface="ＭＳ Ｐゴシック"/>
              </a:rPr>
              <a:t>Figurative language related to a person, place, thing, idea, or theme extends across sentences.</a:t>
            </a:r>
          </a:p>
          <a:p>
            <a:pPr marL="172342" indent="-172342" defTabSz="933126" eaLnBrk="1" fontAlgn="auto" hangingPunct="1">
              <a:spcBef>
                <a:spcPts val="0"/>
              </a:spcBef>
              <a:spcAft>
                <a:spcPts val="0"/>
              </a:spcAft>
              <a:buFont typeface="Arial" pitchFamily="34" charset="0"/>
              <a:buChar char="•"/>
              <a:defRPr/>
            </a:pPr>
            <a:r>
              <a:rPr lang="en-US" sz="1200" kern="1200" baseline="0" dirty="0">
                <a:solidFill>
                  <a:schemeClr val="tx1"/>
                </a:solidFill>
                <a:latin typeface="ITC Franklin Gothic Std Bk Cd"/>
                <a:ea typeface="ＭＳ Ｐゴシック" pitchFamily="-48" charset="-128"/>
                <a:cs typeface="ＭＳ Ｐゴシック"/>
              </a:rPr>
              <a:t>There can be multiple levels of meaning and distortions of organization in time within a sentence.</a:t>
            </a:r>
            <a:endParaRPr lang="en-US" sz="1200" kern="1200" dirty="0">
              <a:solidFill>
                <a:schemeClr val="tx1"/>
              </a:solidFill>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4557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401679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b="1" dirty="0">
                <a:sym typeface="Wingdings" pitchFamily="2" charset="2"/>
              </a:rPr>
              <a:t>Text with multiple levels of meaning: </a:t>
            </a:r>
            <a:r>
              <a:rPr lang="en-US" dirty="0">
                <a:sym typeface="Wingdings" pitchFamily="2" charset="2"/>
              </a:rPr>
              <a:t>Some texts can be taken at face values, whereas others are more like onions with multiple layers of meaning (e.g., </a:t>
            </a:r>
            <a:r>
              <a:rPr lang="en-US" i="1" dirty="0">
                <a:sym typeface="Wingdings" pitchFamily="2" charset="2"/>
              </a:rPr>
              <a:t>Animal Farm</a:t>
            </a:r>
            <a:r>
              <a:rPr lang="en-US" dirty="0">
                <a:sym typeface="Wingdings" pitchFamily="2" charset="2"/>
              </a:rPr>
              <a:t>)</a:t>
            </a:r>
          </a:p>
          <a:p>
            <a:pPr defTabSz="933126" eaLnBrk="1" fontAlgn="auto" hangingPunct="1">
              <a:spcBef>
                <a:spcPts val="0"/>
              </a:spcBef>
              <a:spcAft>
                <a:spcPts val="0"/>
              </a:spcAft>
              <a:defRPr/>
            </a:pPr>
            <a:endParaRPr lang="en-US" dirty="0">
              <a:sym typeface="Wingdings" pitchFamily="2" charset="2"/>
            </a:endParaRPr>
          </a:p>
          <a:p>
            <a:pPr defTabSz="933126" eaLnBrk="1" fontAlgn="auto" hangingPunct="1">
              <a:spcBef>
                <a:spcPts val="0"/>
              </a:spcBef>
              <a:spcAft>
                <a:spcPts val="0"/>
              </a:spcAft>
              <a:defRPr/>
            </a:pPr>
            <a:r>
              <a:rPr lang="en-US" sz="1200" b="1" kern="1200" dirty="0">
                <a:solidFill>
                  <a:schemeClr val="tx1"/>
                </a:solidFill>
                <a:latin typeface="ITC Franklin Gothic Std Bk Cd"/>
                <a:ea typeface="ＭＳ Ｐゴシック" pitchFamily="-48" charset="-128"/>
                <a:cs typeface="ＭＳ Ｐゴシック"/>
                <a:sym typeface="Wingdings" pitchFamily="2" charset="2"/>
              </a:rPr>
              <a:t>Distortions in organization of text: </a:t>
            </a:r>
            <a:r>
              <a:rPr lang="en-US" sz="1200" kern="1200" dirty="0">
                <a:solidFill>
                  <a:schemeClr val="tx1"/>
                </a:solidFill>
                <a:latin typeface="ITC Franklin Gothic Std Bk Cd"/>
                <a:ea typeface="ＭＳ Ｐゴシック" pitchFamily="-48" charset="-128"/>
                <a:cs typeface="ＭＳ Ｐゴシック"/>
                <a:sym typeface="Wingdings" pitchFamily="2" charset="2"/>
              </a:rPr>
              <a:t>Text organized in chronological order is less complex than text using other organizational patterns (e.g., flashbacks or foreshadowing). Texts in which the passages have a different voice or point of view are also harder to understand. It may also be challenging when there is more than one tense or time frame in a sentence (e.g., The founding fathers of the U.S. </a:t>
            </a:r>
            <a:r>
              <a:rPr lang="en-US" sz="1200" b="1" i="1" kern="1200" dirty="0">
                <a:solidFill>
                  <a:schemeClr val="tx1"/>
                </a:solidFill>
                <a:latin typeface="ITC Franklin Gothic Std Bk Cd"/>
                <a:ea typeface="ＭＳ Ｐゴシック" pitchFamily="-48" charset="-128"/>
                <a:cs typeface="ＭＳ Ｐゴシック"/>
                <a:sym typeface="Wingdings" pitchFamily="2" charset="2"/>
              </a:rPr>
              <a:t>asserted </a:t>
            </a:r>
            <a:r>
              <a:rPr lang="en-US" sz="1200" kern="1200" dirty="0">
                <a:solidFill>
                  <a:schemeClr val="tx1"/>
                </a:solidFill>
                <a:latin typeface="ITC Franklin Gothic Std Bk Cd"/>
                <a:ea typeface="ＭＳ Ｐゴシック" pitchFamily="-48" charset="-128"/>
                <a:cs typeface="ＭＳ Ｐゴシック"/>
                <a:sym typeface="Wingdings" pitchFamily="2" charset="2"/>
              </a:rPr>
              <a:t>that all men </a:t>
            </a:r>
            <a:r>
              <a:rPr lang="en-US" sz="1200" b="1" i="1" kern="1200" dirty="0">
                <a:solidFill>
                  <a:schemeClr val="tx1"/>
                </a:solidFill>
                <a:latin typeface="ITC Franklin Gothic Std Bk Cd"/>
                <a:ea typeface="ＭＳ Ｐゴシック" pitchFamily="-48" charset="-128"/>
                <a:cs typeface="ＭＳ Ｐゴシック"/>
                <a:sym typeface="Wingdings" pitchFamily="2" charset="2"/>
              </a:rPr>
              <a:t>are </a:t>
            </a:r>
            <a:r>
              <a:rPr lang="en-US" sz="1200" kern="1200" dirty="0">
                <a:solidFill>
                  <a:schemeClr val="tx1"/>
                </a:solidFill>
                <a:latin typeface="ITC Franklin Gothic Std Bk Cd"/>
                <a:ea typeface="ＭＳ Ｐゴシック" pitchFamily="-48" charset="-128"/>
                <a:cs typeface="ＭＳ Ｐゴシック"/>
                <a:sym typeface="Wingdings" pitchFamily="2" charset="2"/>
              </a:rPr>
              <a:t>created equal.)</a:t>
            </a:r>
          </a:p>
          <a:p>
            <a:pPr defTabSz="933126" eaLnBrk="1" fontAlgn="auto" hangingPunct="1">
              <a:spcBef>
                <a:spcPts val="0"/>
              </a:spcBef>
              <a:spcAft>
                <a:spcPts val="0"/>
              </a:spcAft>
              <a:defRPr/>
            </a:pPr>
            <a:endParaRPr lang="en-US" sz="1200" b="1"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sym typeface="Wingdings" pitchFamily="2" charset="2"/>
              </a:rPr>
              <a:t>Specialized or technical knowledge required: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Presumes specialized or technical background (e.g., knowledge of the Civil War, knowledge of Britain’s involvement in India).</a:t>
            </a: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sym typeface="Wingdings" pitchFamily="2" charset="2"/>
              </a:rPr>
              <a:t>Limited use of text features and graphics: </a:t>
            </a:r>
            <a:r>
              <a:rPr lang="en-US" sz="1200" b="0" kern="1200" baseline="0" dirty="0">
                <a:solidFill>
                  <a:schemeClr val="tx1"/>
                </a:solidFill>
                <a:latin typeface="ITC Franklin Gothic Std Bk Cd"/>
                <a:ea typeface="ＭＳ Ｐゴシック" pitchFamily="-48" charset="-128"/>
                <a:cs typeface="ＭＳ Ｐゴシック"/>
                <a:sym typeface="Wingdings" pitchFamily="2" charset="2"/>
              </a:rPr>
              <a:t>Headings and subheadings that guide readers through information; signal words that convey text structures (e.g., first, second, third); signal words for cause and effect (e.g., because, since, or as a result); margin notes and graphic organizers (e.g., Venn diagrams); structured overviews; visuals and pictures.</a:t>
            </a: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sym typeface="Wingdings" pitchFamily="2" charset="2"/>
            </a:endParaRPr>
          </a:p>
          <a:p>
            <a:pPr defTabSz="933126" eaLnBrk="1" fontAlgn="auto" hangingPunct="1">
              <a:spcBef>
                <a:spcPts val="0"/>
              </a:spcBef>
              <a:spcAft>
                <a:spcPts val="0"/>
              </a:spcAft>
              <a:defRPr/>
            </a:pPr>
            <a:endParaRPr lang="en-US" sz="1200" kern="1200" baseline="0" dirty="0">
              <a:solidFill>
                <a:schemeClr val="tx1"/>
              </a:solidFill>
              <a:latin typeface="ITC Franklin Gothic Std Bk Cd"/>
              <a:ea typeface="ＭＳ Ｐゴシック" pitchFamily="-48" charset="-128"/>
              <a:cs typeface="ＭＳ Ｐゴシック"/>
            </a:endParaRPr>
          </a:p>
          <a:p>
            <a:pPr defTabSz="933126" eaLnBrk="1" fontAlgn="auto" hangingPunct="1">
              <a:spcBef>
                <a:spcPts val="0"/>
              </a:spcBef>
              <a:spcAft>
                <a:spcPts val="0"/>
              </a:spcAft>
              <a:defRPr/>
            </a:pPr>
            <a:r>
              <a:rPr lang="en-US" sz="1200" u="sng" kern="1200" dirty="0">
                <a:solidFill>
                  <a:schemeClr val="tx1"/>
                </a:solidFill>
                <a:latin typeface="ITC Franklin Gothic Std Bk Cd"/>
                <a:ea typeface="ＭＳ Ｐゴシック" pitchFamily="-48" charset="-128"/>
                <a:cs typeface="ＭＳ Ｐゴシック"/>
              </a:rPr>
              <a:t>Need to make the point that</a:t>
            </a:r>
            <a:r>
              <a:rPr lang="en-US" sz="1200" u="sng" kern="1200" baseline="0" dirty="0">
                <a:solidFill>
                  <a:schemeClr val="tx1"/>
                </a:solidFill>
                <a:latin typeface="ITC Franklin Gothic Std Bk Cd"/>
                <a:ea typeface="ＭＳ Ｐゴシック" pitchFamily="-48" charset="-128"/>
                <a:cs typeface="ＭＳ Ｐゴシック"/>
              </a:rPr>
              <a:t> there is overlap across the levels, as examples</a:t>
            </a:r>
            <a:r>
              <a:rPr lang="en-US" sz="1200" kern="1200" baseline="0" dirty="0">
                <a:solidFill>
                  <a:schemeClr val="tx1"/>
                </a:solidFill>
                <a:latin typeface="ITC Franklin Gothic Std Bk Cd"/>
                <a:ea typeface="ＭＳ Ｐゴシック" pitchFamily="-48" charset="-128"/>
                <a:cs typeface="ＭＳ Ｐゴシック"/>
              </a:rPr>
              <a:t>:</a:t>
            </a:r>
          </a:p>
          <a:p>
            <a:pPr marL="172342" indent="-172342" defTabSz="933126" eaLnBrk="1" fontAlgn="auto" hangingPunct="1">
              <a:spcBef>
                <a:spcPts val="0"/>
              </a:spcBef>
              <a:spcAft>
                <a:spcPts val="0"/>
              </a:spcAft>
              <a:buFont typeface="Arial" pitchFamily="34" charset="0"/>
              <a:buChar char="•"/>
              <a:defRPr/>
            </a:pPr>
            <a:r>
              <a:rPr lang="en-US" sz="1200" kern="1200" baseline="0" dirty="0">
                <a:solidFill>
                  <a:schemeClr val="tx1"/>
                </a:solidFill>
                <a:latin typeface="ITC Franklin Gothic Std Bk Cd"/>
                <a:ea typeface="ＭＳ Ｐゴシック" pitchFamily="-48" charset="-128"/>
                <a:cs typeface="ＭＳ Ｐゴシック"/>
              </a:rPr>
              <a:t>Figurative language related to a person, place, thing, idea, or theme extends across sentences.</a:t>
            </a:r>
          </a:p>
          <a:p>
            <a:pPr marL="172342" indent="-172342" defTabSz="933126" eaLnBrk="1" fontAlgn="auto" hangingPunct="1">
              <a:spcBef>
                <a:spcPts val="0"/>
              </a:spcBef>
              <a:spcAft>
                <a:spcPts val="0"/>
              </a:spcAft>
              <a:buFont typeface="Arial" pitchFamily="34" charset="0"/>
              <a:buChar char="•"/>
              <a:defRPr/>
            </a:pPr>
            <a:r>
              <a:rPr lang="en-US" sz="1200" kern="1200" baseline="0" dirty="0">
                <a:solidFill>
                  <a:schemeClr val="tx1"/>
                </a:solidFill>
                <a:latin typeface="ITC Franklin Gothic Std Bk Cd"/>
                <a:ea typeface="ＭＳ Ｐゴシック" pitchFamily="-48" charset="-128"/>
                <a:cs typeface="ＭＳ Ｐゴシック"/>
              </a:rPr>
              <a:t>There can be multiple levels of meaning and distortions of organization in time within a sentence.</a:t>
            </a:r>
            <a:endParaRPr lang="en-US" sz="1200" kern="1200" dirty="0">
              <a:solidFill>
                <a:schemeClr val="tx1"/>
              </a:solidFill>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45570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r>
              <a:rPr lang="en-US" sz="1200" b="1" kern="1200" dirty="0">
                <a:solidFill>
                  <a:schemeClr val="tx1"/>
                </a:solidFill>
                <a:latin typeface="ITC Franklin Gothic Std Bk Cd"/>
                <a:ea typeface="ＭＳ Ｐゴシック" pitchFamily="-48" charset="-128"/>
                <a:cs typeface="ＭＳ Ｐゴシック"/>
              </a:rPr>
              <a:t>Greater number of unfamiliar</a:t>
            </a:r>
            <a:r>
              <a:rPr lang="en-US" sz="1200" b="1" kern="1200" baseline="0" dirty="0">
                <a:solidFill>
                  <a:schemeClr val="tx1"/>
                </a:solidFill>
                <a:latin typeface="ITC Franklin Gothic Std Bk Cd"/>
                <a:ea typeface="ＭＳ Ｐゴシック" pitchFamily="-48" charset="-128"/>
                <a:cs typeface="ＭＳ Ｐゴシック"/>
              </a:rPr>
              <a:t> words and phrase: </a:t>
            </a:r>
            <a:r>
              <a:rPr lang="en-US" sz="1200" b="0" kern="1200" baseline="0" dirty="0">
                <a:solidFill>
                  <a:schemeClr val="tx1"/>
                </a:solidFill>
                <a:latin typeface="ITC Franklin Gothic Std Bk Cd"/>
                <a:ea typeface="ＭＳ Ｐゴシック" pitchFamily="-48" charset="-128"/>
                <a:cs typeface="ＭＳ Ｐゴシック"/>
              </a:rPr>
              <a:t>ELLs/MLLs </a:t>
            </a:r>
            <a:r>
              <a:rPr lang="en-US" dirty="0"/>
              <a:t>tend to have much smaller English vocabularies than their English-proficient peers, so they </a:t>
            </a:r>
            <a:r>
              <a:rPr lang="en-US" sz="1200" b="0" kern="1200" baseline="0" dirty="0">
                <a:solidFill>
                  <a:schemeClr val="tx1"/>
                </a:solidFill>
                <a:latin typeface="ITC Franklin Gothic Std Bk Cd"/>
                <a:ea typeface="ＭＳ Ｐゴシック" pitchFamily="-48" charset="-128"/>
                <a:cs typeface="ＭＳ Ｐゴシック"/>
              </a:rPr>
              <a:t>are more likely to encounter words and phrases in the text that they don’t understand. </a:t>
            </a:r>
            <a:r>
              <a:rPr lang="en-US" dirty="0"/>
              <a:t>They are also less likely to know all the meanings of English phrases such meanings associated with phrasal verbs (e.g. take on, take over, take in, take off).</a:t>
            </a:r>
            <a:endParaRPr lang="en-US" sz="1200" b="0" kern="1200" baseline="0" dirty="0">
              <a:solidFill>
                <a:schemeClr val="tx1"/>
              </a:solidFill>
              <a:latin typeface="ITC Franklin Gothic Std Bk Cd"/>
              <a:ea typeface="ＭＳ Ｐゴシック" pitchFamily="-48" charset="-128"/>
              <a:cs typeface="ＭＳ Ｐゴシック"/>
            </a:endParaRPr>
          </a:p>
          <a:p>
            <a:pPr defTabSz="933126" eaLnBrk="1" fontAlgn="auto" hangingPunct="1">
              <a:spcBef>
                <a:spcPts val="0"/>
              </a:spcBef>
              <a:spcAft>
                <a:spcPts val="0"/>
              </a:spcAft>
              <a:defRPr/>
            </a:pPr>
            <a:endParaRPr lang="en-US" sz="1200" b="0" kern="1200" baseline="0" dirty="0">
              <a:solidFill>
                <a:schemeClr val="tx1"/>
              </a:solidFill>
              <a:latin typeface="ITC Franklin Gothic Std Bk Cd"/>
              <a:ea typeface="ＭＳ Ｐゴシック" pitchFamily="-48" charset="-128"/>
              <a:cs typeface="ＭＳ Ｐゴシック"/>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rPr>
              <a:t>Connectives: </a:t>
            </a:r>
            <a:r>
              <a:rPr lang="en-US" dirty="0"/>
              <a:t>Connectives are especially difficult to define for ELLs/MLLs. Connectives link ideas or thoughts. They include coordinating conjunctions (e.g., </a:t>
            </a:r>
            <a:r>
              <a:rPr lang="en-US" i="1" dirty="0"/>
              <a:t>for, and, nor, but, or, yet</a:t>
            </a:r>
            <a:r>
              <a:rPr lang="en-US" dirty="0"/>
              <a:t>) and conjunctive adverbs (e.g., </a:t>
            </a:r>
            <a:r>
              <a:rPr lang="en-US" i="1" dirty="0"/>
              <a:t>also, anyhow, besides, consequently, furthermore, however, instead, meanwhile</a:t>
            </a:r>
            <a:r>
              <a:rPr lang="en-US" dirty="0"/>
              <a:t>). </a:t>
            </a:r>
            <a:r>
              <a:rPr lang="en-US" i="0" u="none" dirty="0"/>
              <a:t>Note</a:t>
            </a:r>
            <a:r>
              <a:rPr lang="en-US" i="0" u="none" baseline="0" dirty="0"/>
              <a:t> about conjunctive adverbs: adverbs modify verbs or verb phrases; conjunctive adverbs link verb phrases.</a:t>
            </a:r>
            <a:endParaRPr lang="en-US" i="0" u="none" dirty="0"/>
          </a:p>
          <a:p>
            <a:pPr defTabSz="933126" eaLnBrk="1" fontAlgn="auto" hangingPunct="1">
              <a:spcBef>
                <a:spcPts val="0"/>
              </a:spcBef>
              <a:spcAft>
                <a:spcPts val="0"/>
              </a:spcAft>
              <a:defRPr/>
            </a:pPr>
            <a:endParaRPr lang="en-US" sz="1200" b="1" kern="1200" dirty="0">
              <a:solidFill>
                <a:schemeClr val="tx1"/>
              </a:solidFill>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4557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F06D20F8-C9FF-42B1-A776-6FF6D9A0E65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1057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3126"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ITC Franklin Gothic Std Bk Cd"/>
                <a:ea typeface="ＭＳ Ｐゴシック" pitchFamily="-48" charset="-128"/>
                <a:cs typeface="ＭＳ Ｐゴシック"/>
              </a:rPr>
              <a:t>Complex Syntax: </a:t>
            </a:r>
            <a:r>
              <a:rPr lang="en-US" sz="1200" b="0" kern="1200" dirty="0">
                <a:solidFill>
                  <a:schemeClr val="tx1"/>
                </a:solidFill>
                <a:latin typeface="ITC Franklin Gothic Std Bk Cd"/>
                <a:ea typeface="ＭＳ Ｐゴシック" pitchFamily="-48" charset="-128"/>
                <a:cs typeface="ＭＳ Ｐゴシック"/>
              </a:rPr>
              <a:t>Related</a:t>
            </a:r>
            <a:r>
              <a:rPr lang="en-US" sz="1200" b="0" kern="1200" baseline="0" dirty="0">
                <a:solidFill>
                  <a:schemeClr val="tx1"/>
                </a:solidFill>
                <a:latin typeface="ITC Franklin Gothic Std Bk Cd"/>
                <a:ea typeface="ＭＳ Ｐゴシック" pitchFamily="-48" charset="-128"/>
                <a:cs typeface="ＭＳ Ｐゴシック"/>
              </a:rPr>
              <a:t> to connectives. </a:t>
            </a:r>
            <a:r>
              <a:rPr lang="en-US" sz="1200" b="0" kern="1200" dirty="0">
                <a:solidFill>
                  <a:schemeClr val="tx1"/>
                </a:solidFill>
                <a:latin typeface="ITC Franklin Gothic Std Bk Cd"/>
                <a:ea typeface="ＭＳ Ｐゴシック" pitchFamily="-48" charset="-128"/>
                <a:cs typeface="ＭＳ Ｐゴシック"/>
              </a:rPr>
              <a:t>Complex syntax includes compound</a:t>
            </a:r>
            <a:r>
              <a:rPr lang="en-US" sz="1200" b="0" kern="1200" baseline="0" dirty="0">
                <a:solidFill>
                  <a:schemeClr val="tx1"/>
                </a:solidFill>
                <a:latin typeface="ITC Franklin Gothic Std Bk Cd"/>
                <a:ea typeface="ＭＳ Ｐゴシック" pitchFamily="-48" charset="-128"/>
                <a:cs typeface="ＭＳ Ｐゴシック"/>
              </a:rPr>
              <a:t> sentences that have two or more independent clauses, or complex sentences that have an independent clause and one or more dependent clauses.</a:t>
            </a:r>
          </a:p>
          <a:p>
            <a:pPr defTabSz="933126" eaLnBrk="1" fontAlgn="auto" hangingPunct="1">
              <a:spcBef>
                <a:spcPts val="0"/>
              </a:spcBef>
              <a:spcAft>
                <a:spcPts val="0"/>
              </a:spcAft>
              <a:defRPr/>
            </a:pPr>
            <a:endParaRPr lang="en-US" sz="1200" b="1" kern="1200" baseline="0" dirty="0">
              <a:solidFill>
                <a:schemeClr val="tx1"/>
              </a:solidFill>
              <a:latin typeface="ITC Franklin Gothic Std Bk Cd"/>
              <a:ea typeface="ＭＳ Ｐゴシック" pitchFamily="-48" charset="-128"/>
              <a:cs typeface="ＭＳ Ｐゴシック"/>
            </a:endParaRPr>
          </a:p>
          <a:p>
            <a:pPr defTabSz="933126" eaLnBrk="1" fontAlgn="auto" hangingPunct="1">
              <a:spcBef>
                <a:spcPts val="0"/>
              </a:spcBef>
              <a:spcAft>
                <a:spcPts val="0"/>
              </a:spcAft>
              <a:defRPr/>
            </a:pPr>
            <a:r>
              <a:rPr lang="en-US" sz="1200" b="1" kern="1200" baseline="0" dirty="0">
                <a:solidFill>
                  <a:schemeClr val="tx1"/>
                </a:solidFill>
                <a:latin typeface="ITC Franklin Gothic Std Bk Cd"/>
                <a:ea typeface="ＭＳ Ｐゴシック" pitchFamily="-48" charset="-128"/>
                <a:cs typeface="ＭＳ Ｐゴシック"/>
              </a:rPr>
              <a:t>Reference chains: </a:t>
            </a:r>
            <a:r>
              <a:rPr lang="en-US" sz="1200" b="0" kern="1200" baseline="0" dirty="0">
                <a:solidFill>
                  <a:schemeClr val="tx1"/>
                </a:solidFill>
                <a:latin typeface="ITC Franklin Gothic Std Bk Cd"/>
                <a:ea typeface="ＭＳ Ｐゴシック" pitchFamily="-48" charset="-128"/>
                <a:cs typeface="ＭＳ Ｐゴシック"/>
              </a:rPr>
              <a:t>A reference chain </a:t>
            </a:r>
            <a:r>
              <a:rPr lang="en-US" dirty="0"/>
              <a:t>tracks a single character,</a:t>
            </a:r>
            <a:r>
              <a:rPr lang="en-US" baseline="0" dirty="0"/>
              <a:t> </a:t>
            </a:r>
            <a:r>
              <a:rPr lang="en-US" dirty="0"/>
              <a:t>idea, or concept throughout the text. Usually the first “link” introduces the character or idea</a:t>
            </a:r>
            <a:r>
              <a:rPr lang="en-US" baseline="0" dirty="0"/>
              <a:t> by name and may give other details. S</a:t>
            </a:r>
            <a:r>
              <a:rPr lang="en-US" dirty="0"/>
              <a:t>ubsequent links may give less information,</a:t>
            </a:r>
            <a:r>
              <a:rPr lang="en-US" baseline="0" dirty="0"/>
              <a:t> as in the case of pronouns</a:t>
            </a:r>
            <a:r>
              <a:rPr lang="en-US" dirty="0"/>
              <a:t>. However,</a:t>
            </a:r>
            <a:r>
              <a:rPr lang="en-US" baseline="0" dirty="0"/>
              <a:t> subsequent links may also refer to the original link or concept by a different name and provide additional details.</a:t>
            </a:r>
          </a:p>
          <a:p>
            <a:pPr defTabSz="933126" eaLnBrk="1" fontAlgn="auto" hangingPunct="1">
              <a:spcBef>
                <a:spcPts val="0"/>
              </a:spcBef>
              <a:spcAft>
                <a:spcPts val="0"/>
              </a:spcAft>
              <a:defRPr/>
            </a:pPr>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45570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F06D20F8-C9FF-42B1-A776-6FF6D9A0E65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70401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76777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Reader variables: subtextual</a:t>
            </a:r>
            <a:r>
              <a:rPr lang="en-US" baseline="0" dirty="0"/>
              <a:t> elements include the cultural, social, and historical assumptions made by the author</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u="none" dirty="0"/>
              <a:t>Task variables: From Sue Pimental:</a:t>
            </a:r>
            <a:r>
              <a:rPr lang="en-US" b="0" u="none" baseline="0" dirty="0"/>
              <a:t> </a:t>
            </a:r>
            <a:r>
              <a:rPr lang="en-US" sz="1200" kern="1200" dirty="0">
                <a:solidFill>
                  <a:schemeClr val="tx1"/>
                </a:solidFill>
                <a:effectLst/>
                <a:latin typeface="ITC Franklin Gothic Std Bk Cd"/>
                <a:ea typeface="ＭＳ Ｐゴシック" pitchFamily="-48" charset="-128"/>
                <a:cs typeface="ＭＳ Ｐゴシック"/>
              </a:rPr>
              <a:t>Some tasks are tougher (more cognitively complex) than others. So if you have a really challenging text, think through what you are going to ask kids to do with it. They may be able to do easier tasks, e.g., answer text-dependent questions that are localized in a text rather than questions or performances that require a student make inferences from and use the whole of the text.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771324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771324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771324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67173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084718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61698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821782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52740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ELLs/MLLs' listening comprehension is often better than their reading comprehension, so reading aloud to them is a best practice in many lessons.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4156952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129101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4156952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62866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a:t>
            </a: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216787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05">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327222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349005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05">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Supplementary</a:t>
            </a:r>
            <a:r>
              <a:rPr lang="en-US" baseline="0" dirty="0"/>
              <a:t> questions are asked during the first reading to ensure students know what they are reading. You </a:t>
            </a:r>
            <a:r>
              <a:rPr lang="en-US" baseline="0" dirty="0">
                <a:latin typeface="Arial" charset="0"/>
              </a:rPr>
              <a:t>c</a:t>
            </a:r>
            <a:r>
              <a:rPr lang="en-US" dirty="0">
                <a:latin typeface="Arial" charset="0"/>
              </a:rPr>
              <a:t>an reduce the level of scaffolding to align with proficiency levels (e.g., fewer words in the frame or no frame at all).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913981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point here that supplementary questions</a:t>
            </a:r>
            <a:r>
              <a:rPr lang="en-US" baseline="0" dirty="0"/>
              <a:t> help students unpack the guiding questions but also just give them access to the text--there are more detail oriented questions.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825556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946796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418718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4156952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266233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feel free to add your own questions to this slide based on the participants attending this PD.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3753923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4156952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652791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1203487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1964666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eaLnBrk="1" fontAlgn="auto" hangingPunct="1">
              <a:spcBef>
                <a:spcPts val="0"/>
              </a:spcBef>
              <a:spcAft>
                <a:spcPts val="0"/>
              </a:spcAft>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1313284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19646660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282555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531531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2383482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05">
              <a:defRPr/>
            </a:pPr>
            <a:endParaRPr lang="en-US" dirty="0">
              <a:latin typeface="Arial" charset="0"/>
            </a:endParaRPr>
          </a:p>
        </p:txBody>
      </p:sp>
      <p:sp>
        <p:nvSpPr>
          <p:cNvPr id="4" name="Slide Number Placeholder 3"/>
          <p:cNvSpPr>
            <a:spLocks noGrp="1"/>
          </p:cNvSpPr>
          <p:nvPr>
            <p:ph type="sldNum" sz="quarter" idx="10"/>
          </p:nvPr>
        </p:nvSpPr>
        <p:spPr/>
        <p:txBody>
          <a:bodyPr/>
          <a:lstStyle/>
          <a:p>
            <a:fld id="{7E7BC194-C896-42EC-9FCF-33B90D2630B4}" type="slidenum">
              <a:rPr lang="en-US">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664956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b="1"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5599699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dirty="0"/>
              <a:t>Note that these</a:t>
            </a:r>
            <a:r>
              <a:rPr lang="en-US" sz="1000" b="0" baseline="0" dirty="0"/>
              <a:t> resources help locate titles but don’t provide texts.</a:t>
            </a:r>
            <a:endParaRPr lang="en-US" sz="1000" b="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5599699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dirty="0"/>
              <a:t>Note that Newsela and Readworks actually provide</a:t>
            </a:r>
            <a:r>
              <a:rPr lang="en-US" sz="1000" b="0" baseline="0" dirty="0"/>
              <a:t> text at a variety of levels.</a:t>
            </a:r>
            <a:endParaRPr lang="en-US" sz="1000" b="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559969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71</a:t>
            </a:fld>
            <a:endParaRPr lang="en-US" dirty="0"/>
          </a:p>
        </p:txBody>
      </p:sp>
    </p:spTree>
    <p:extLst>
      <p:ext uri="{BB962C8B-B14F-4D97-AF65-F5344CB8AC3E}">
        <p14:creationId xmlns:p14="http://schemas.microsoft.com/office/powerpoint/2010/main" val="4019636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Date Placeholder 3"/>
          <p:cNvSpPr>
            <a:spLocks noGrp="1"/>
          </p:cNvSpPr>
          <p:nvPr>
            <p:ph type="dt" sz="quarter" idx="1"/>
          </p:nvPr>
        </p:nvSpPr>
        <p:spPr>
          <a:noFill/>
        </p:spPr>
        <p:txBody>
          <a:bodyPr/>
          <a:lstStyle/>
          <a:p>
            <a:pPr>
              <a:defRPr/>
            </a:pPr>
            <a:r>
              <a:rPr lang="en-US"/>
              <a:t>May 15, 2007</a:t>
            </a:r>
          </a:p>
        </p:txBody>
      </p:sp>
      <p:sp>
        <p:nvSpPr>
          <p:cNvPr id="5" name="Footer Placeholder 4"/>
          <p:cNvSpPr>
            <a:spLocks noGrp="1"/>
          </p:cNvSpPr>
          <p:nvPr>
            <p:ph type="ftr" sz="quarter" idx="4"/>
          </p:nvPr>
        </p:nvSpPr>
        <p:spPr>
          <a:noFill/>
        </p:spPr>
        <p:txBody>
          <a:bodyPr/>
          <a:lstStyle/>
          <a:p>
            <a:pPr>
              <a:defRPr/>
            </a:pPr>
            <a:r>
              <a:rPr lang="en-US"/>
              <a:t>Dissemination</a:t>
            </a:r>
          </a:p>
        </p:txBody>
      </p:sp>
      <p:sp>
        <p:nvSpPr>
          <p:cNvPr id="21509" name="Slide Number Placeholder 5"/>
          <p:cNvSpPr>
            <a:spLocks noGrp="1"/>
          </p:cNvSpPr>
          <p:nvPr>
            <p:ph type="sldNum" sz="quarter" idx="5"/>
          </p:nvPr>
        </p:nvSpPr>
        <p:spPr>
          <a:noFill/>
        </p:spPr>
        <p:txBody>
          <a:bodyPr/>
          <a:lstStyle/>
          <a:p>
            <a:fld id="{973895BB-3158-4CC2-BD29-60FC84A3ADF9}" type="slidenum">
              <a:rPr lang="en-US"/>
              <a:pPr/>
              <a:t>72</a:t>
            </a:fld>
            <a:endParaRPr lang="en-US"/>
          </a:p>
        </p:txBody>
      </p:sp>
    </p:spTree>
    <p:extLst>
      <p:ext uri="{BB962C8B-B14F-4D97-AF65-F5344CB8AC3E}">
        <p14:creationId xmlns:p14="http://schemas.microsoft.com/office/powerpoint/2010/main" val="84730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Source: http://www.nysed.gov/common/nysed/files/nys-next-generation-ela-standards.pdf</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BC194-C896-42EC-9FCF-33B90D2630B4}"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75595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7BC194-C896-42EC-9FCF-33B90D2630B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5274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84466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325438"/>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4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7857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325438"/>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9832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76969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1346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5035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4510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4061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72607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198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lang="en-US" smtClean="0"/>
              <a:pPr/>
              <a:t>‹#›</a:t>
            </a:fld>
            <a:endParaRPr lang="en-US" dirty="0"/>
          </a:p>
        </p:txBody>
      </p:sp>
    </p:spTree>
    <p:extLst>
      <p:ext uri="{BB962C8B-B14F-4D97-AF65-F5344CB8AC3E}">
        <p14:creationId xmlns:p14="http://schemas.microsoft.com/office/powerpoint/2010/main" val="230943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8C99635A-FEC6-433F-AD1C-0AA1C3F56FFE}" type="datetimeFigureOut">
              <a:rPr lang="en-US" smtClean="0">
                <a:solidFill>
                  <a:srgbClr val="FFFFFF"/>
                </a:solidFill>
              </a:rPr>
              <a:pPr/>
              <a:t>10/2/2019</a:t>
            </a:fld>
            <a:endParaRPr lang="en-US" dirty="0">
              <a:solidFill>
                <a:srgbClr val="FFFFFF"/>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09600" y="7315200"/>
            <a:ext cx="2133600" cy="365125"/>
          </a:xfrm>
          <a:prstGeom prst="rect">
            <a:avLst/>
          </a:prstGeom>
        </p:spPr>
        <p:txBody>
          <a:bodyPr/>
          <a:lstStyle/>
          <a:p>
            <a:fld id="{30AD091C-C07F-4D66-8F38-7B49A4CF36C3}" type="slidenum">
              <a:rPr lang="en-US" smtClean="0"/>
              <a:pPr/>
              <a:t>‹#›</a:t>
            </a:fld>
            <a:endParaRPr lang="en-US" dirty="0"/>
          </a:p>
        </p:txBody>
      </p:sp>
    </p:spTree>
    <p:extLst>
      <p:ext uri="{BB962C8B-B14F-4D97-AF65-F5344CB8AC3E}">
        <p14:creationId xmlns:p14="http://schemas.microsoft.com/office/powerpoint/2010/main" val="15810504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7065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494864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91969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23888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80159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8425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62000" y="3276600"/>
            <a:ext cx="7543800" cy="1676400"/>
          </a:xfrm>
        </p:spPr>
        <p:txBody>
          <a:bodyPr anchor="b" anchorCtr="0">
            <a:norm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62000" y="4953000"/>
            <a:ext cx="7559040" cy="914400"/>
          </a:xfrm>
        </p:spPr>
        <p:txBody>
          <a:bodyPr anchor="t" anchorCtr="0">
            <a:normAutofit/>
          </a:bodyPr>
          <a:lstStyle>
            <a:lvl1pPr marL="0" indent="0">
              <a:buNone/>
              <a:defRPr sz="3200">
                <a:solidFill>
                  <a:schemeClr val="tx2"/>
                </a:solidFill>
                <a:latin typeface="Batang" pitchFamily="18" charset="-127"/>
                <a:ea typeface="Batang" pitchFamily="18" charset="-12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endParaRPr lang="en-US" dirty="0">
              <a:solidFill>
                <a:srgbClr val="000000"/>
              </a:solidFill>
            </a:endParaRPr>
          </a:p>
        </p:txBody>
      </p:sp>
      <p:sp>
        <p:nvSpPr>
          <p:cNvPr id="10"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514623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308238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83335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9705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18534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4970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2135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84716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lang="en-US" smtClean="0"/>
              <a:pPr/>
              <a:t>‹#›</a:t>
            </a:fld>
            <a:endParaRPr lang="en-US" dirty="0"/>
          </a:p>
        </p:txBody>
      </p:sp>
    </p:spTree>
    <p:extLst>
      <p:ext uri="{BB962C8B-B14F-4D97-AF65-F5344CB8AC3E}">
        <p14:creationId xmlns:p14="http://schemas.microsoft.com/office/powerpoint/2010/main" val="356655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41978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3081090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8726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71847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5692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863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68424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16270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253125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10545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82573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06780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00716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40396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1458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22030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36258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013467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92022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817612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862634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spTree>
    <p:extLst>
      <p:ext uri="{BB962C8B-B14F-4D97-AF65-F5344CB8AC3E}">
        <p14:creationId xmlns:p14="http://schemas.microsoft.com/office/powerpoint/2010/main" val="3413361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648200"/>
            <a:ext cx="7543800" cy="152400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nchor="t"/>
          <a:lstStyle>
            <a:lvl1pPr>
              <a:defRPr sz="2400">
                <a:latin typeface="Bookman Old Style" pitchFamily="18" charset="0"/>
                <a:ea typeface="Batang" pitchFamily="18" charset="-127"/>
              </a:defRPr>
            </a:lvl1pPr>
            <a:lvl2pPr>
              <a:defRPr sz="2000">
                <a:latin typeface="Bookman Old Style" pitchFamily="18" charset="0"/>
                <a:ea typeface="Batang" pitchFamily="18" charset="-127"/>
              </a:defRPr>
            </a:lvl2pPr>
            <a:lvl3pPr>
              <a:defRPr sz="1800">
                <a:latin typeface="Bookman Old Style" pitchFamily="18" charset="0"/>
                <a:ea typeface="Batang" pitchFamily="18" charset="-127"/>
              </a:defRPr>
            </a:lvl3pPr>
            <a:lvl4pPr>
              <a:defRPr sz="1600">
                <a:latin typeface="Bookman Old Style" pitchFamily="18" charset="0"/>
                <a:ea typeface="Batang" pitchFamily="18" charset="-127"/>
              </a:defRPr>
            </a:lvl4pPr>
            <a:lvl5pPr>
              <a:defRPr sz="1600">
                <a:latin typeface="Bookman Old Style" pitchFamily="18" charset="0"/>
                <a:ea typeface="Batang" pitchFamily="18"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lvl1pPr>
              <a:defRPr sz="1400" b="0">
                <a:latin typeface="Arial" pitchFamily="34" charset="0"/>
                <a:cs typeface="Arial" pitchFamily="34" charset="0"/>
              </a:defRPr>
            </a:lvl1pPr>
          </a:lstStyle>
          <a:p>
            <a:r>
              <a:rPr lang="en-US" dirty="0">
                <a:solidFill>
                  <a:srgbClr val="000000"/>
                </a:solidFill>
              </a:rPr>
              <a:t>TESOL 2013</a:t>
            </a:r>
          </a:p>
        </p:txBody>
      </p:sp>
      <p:sp>
        <p:nvSpPr>
          <p:cNvPr id="6" name="Slide Number Placeholder 5"/>
          <p:cNvSpPr>
            <a:spLocks noGrp="1"/>
          </p:cNvSpPr>
          <p:nvPr>
            <p:ph type="sldNum" sz="quarter" idx="12"/>
          </p:nvPr>
        </p:nvSpPr>
        <p:spPr>
          <a:xfrm>
            <a:off x="762000" y="6232634"/>
            <a:ext cx="762000" cy="365125"/>
          </a:xfrm>
        </p:spPr>
        <p:txBody>
          <a:bodyPr/>
          <a:lstStyle>
            <a:lvl1pPr algn="l">
              <a:defRPr lang="en-US" sz="1400" smtClean="0">
                <a:latin typeface="Arial" pitchFamily="34" charset="0"/>
                <a:cs typeface="Arial" pitchFamily="34" charset="0"/>
              </a:defRPr>
            </a:lvl1pPr>
          </a:lstStyle>
          <a:p>
            <a:fld id="{DB30E1BB-5E58-4E19-B036-E1FE83E46D40}" type="slidenum">
              <a:rPr>
                <a:solidFill>
                  <a:srgbClr val="326295">
                    <a:lumMod val="75000"/>
                  </a:srgbClr>
                </a:solidFill>
              </a:rPr>
              <a:pPr/>
              <a:t>‹#›</a:t>
            </a:fld>
            <a:endParaRPr dirty="0">
              <a:solidFill>
                <a:srgbClr val="326295">
                  <a:lumMod val="75000"/>
                </a:srgbClr>
              </a:solidFill>
            </a:endParaRPr>
          </a:p>
        </p:txBody>
      </p:sp>
    </p:spTree>
    <p:extLst>
      <p:ext uri="{BB962C8B-B14F-4D97-AF65-F5344CB8AC3E}">
        <p14:creationId xmlns:p14="http://schemas.microsoft.com/office/powerpoint/2010/main" val="384917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064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325438"/>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95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325438"/>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77380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jpeg"/><Relationship Id="rId5" Type="http://schemas.openxmlformats.org/officeDocument/2006/relationships/theme" Target="../theme/theme11.xml"/><Relationship Id="rId4"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jpeg"/><Relationship Id="rId5" Type="http://schemas.openxmlformats.org/officeDocument/2006/relationships/theme" Target="../theme/theme12.xml"/><Relationship Id="rId4"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image" Target="../media/image5.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3.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3.jpeg"/><Relationship Id="rId5" Type="http://schemas.openxmlformats.org/officeDocument/2006/relationships/theme" Target="../theme/theme14.xml"/><Relationship Id="rId4"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5.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3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pic>
        <p:nvPicPr>
          <p:cNvPr id="8" name="Picture 7">
            <a:extLst>
              <a:ext uri="{FF2B5EF4-FFF2-40B4-BE49-F238E27FC236}">
                <a16:creationId xmlns:a16="http://schemas.microsoft.com/office/drawing/2014/main" id="{BA70200A-671D-4EDB-88C9-543E868137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10521" y="6267498"/>
            <a:ext cx="2180811" cy="587142"/>
          </a:xfrm>
          <a:prstGeom prst="rect">
            <a:avLst/>
          </a:prstGeom>
        </p:spPr>
      </p:pic>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43" r:id="rId2"/>
    <p:sldLayoutId id="2147484345"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DB945F62-6D78-4594-B30A-682E229FD05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70090" y="6270858"/>
            <a:ext cx="2180811" cy="587142"/>
          </a:xfrm>
          <a:prstGeom prst="rect">
            <a:avLst/>
          </a:prstGeom>
        </p:spPr>
      </p:pic>
    </p:spTree>
    <p:extLst>
      <p:ext uri="{BB962C8B-B14F-4D97-AF65-F5344CB8AC3E}">
        <p14:creationId xmlns:p14="http://schemas.microsoft.com/office/powerpoint/2010/main" val="2566335605"/>
      </p:ext>
    </p:extLst>
  </p:cSld>
  <p:clrMap bg1="lt1" tx1="dk1" bg2="lt2" tx2="dk2" accent1="accent1" accent2="accent2" accent3="accent3" accent4="accent4" accent5="accent5" accent6="accent6" hlink="hlink" folHlink="folHlink"/>
  <p:sldLayoutIdLst>
    <p:sldLayoutId id="2147485112" r:id="rId1"/>
    <p:sldLayoutId id="2147485115" r:id="rId2"/>
    <p:sldLayoutId id="2147485169"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AF7EDD51-C578-492D-9C7B-B39BBC0076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59457" y="6249592"/>
            <a:ext cx="2180811" cy="587142"/>
          </a:xfrm>
          <a:prstGeom prst="rect">
            <a:avLst/>
          </a:prstGeom>
        </p:spPr>
      </p:pic>
    </p:spTree>
    <p:extLst>
      <p:ext uri="{BB962C8B-B14F-4D97-AF65-F5344CB8AC3E}">
        <p14:creationId xmlns:p14="http://schemas.microsoft.com/office/powerpoint/2010/main" val="214030503"/>
      </p:ext>
    </p:extLst>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A760B1B2-03BF-4A64-BDB7-E47FDAE811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80723" y="6249592"/>
            <a:ext cx="2180811" cy="587142"/>
          </a:xfrm>
          <a:prstGeom prst="rect">
            <a:avLst/>
          </a:prstGeom>
        </p:spPr>
      </p:pic>
    </p:spTree>
    <p:extLst>
      <p:ext uri="{BB962C8B-B14F-4D97-AF65-F5344CB8AC3E}">
        <p14:creationId xmlns:p14="http://schemas.microsoft.com/office/powerpoint/2010/main" val="1933460428"/>
      </p:ext>
    </p:extLst>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6935CCD8-F9A4-4CBE-9F63-381AF032429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12622" y="6368902"/>
            <a:ext cx="2180811" cy="489098"/>
          </a:xfrm>
          <a:prstGeom prst="rect">
            <a:avLst/>
          </a:prstGeom>
        </p:spPr>
      </p:pic>
    </p:spTree>
    <p:extLst>
      <p:ext uri="{BB962C8B-B14F-4D97-AF65-F5344CB8AC3E}">
        <p14:creationId xmlns:p14="http://schemas.microsoft.com/office/powerpoint/2010/main" val="1226882320"/>
      </p:ext>
    </p:extLst>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72862B90-2392-461E-8CE7-4AD12C4E4C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21155" y="6266814"/>
            <a:ext cx="2180811" cy="587142"/>
          </a:xfrm>
          <a:prstGeom prst="rect">
            <a:avLst/>
          </a:prstGeom>
        </p:spPr>
      </p:pic>
    </p:spTree>
    <p:extLst>
      <p:ext uri="{BB962C8B-B14F-4D97-AF65-F5344CB8AC3E}">
        <p14:creationId xmlns:p14="http://schemas.microsoft.com/office/powerpoint/2010/main" val="1086307631"/>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90AFCB9C-3310-42C0-A217-053A5A0B57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501989" y="6270858"/>
            <a:ext cx="2180811" cy="587142"/>
          </a:xfrm>
          <a:prstGeom prst="rect">
            <a:avLst/>
          </a:prstGeom>
        </p:spPr>
      </p:pic>
    </p:spTree>
    <p:extLst>
      <p:ext uri="{BB962C8B-B14F-4D97-AF65-F5344CB8AC3E}">
        <p14:creationId xmlns:p14="http://schemas.microsoft.com/office/powerpoint/2010/main" val="2106031679"/>
      </p:ext>
    </p:extLst>
  </p:cSld>
  <p:clrMap bg1="lt1" tx1="dk1" bg2="lt2" tx2="dk2" accent1="accent1" accent2="accent2" accent3="accent3" accent4="accent4" accent5="accent5" accent6="accent6" hlink="hlink" folHlink="folHlink"/>
  <p:sldLayoutIdLst>
    <p:sldLayoutId id="2147485164" r:id="rId1"/>
    <p:sldLayoutId id="2147485165" r:id="rId2"/>
    <p:sldLayoutId id="2147485167"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08FEF4AE-8BAF-4D68-B944-8D5CC78E0F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1356" y="6270858"/>
            <a:ext cx="2180811" cy="587142"/>
          </a:xfrm>
          <a:prstGeom prst="rect">
            <a:avLst/>
          </a:prstGeom>
        </p:spPr>
      </p:pic>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4365267"/>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325438"/>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F1A9300D-806B-494E-804F-F07A7D5D72A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470090" y="6270858"/>
            <a:ext cx="2180811" cy="587142"/>
          </a:xfrm>
          <a:prstGeom prst="rect">
            <a:avLst/>
          </a:prstGeom>
        </p:spPr>
      </p:pic>
    </p:spTree>
    <p:extLst>
      <p:ext uri="{BB962C8B-B14F-4D97-AF65-F5344CB8AC3E}">
        <p14:creationId xmlns:p14="http://schemas.microsoft.com/office/powerpoint/2010/main" val="504008532"/>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63"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pic>
        <p:nvPicPr>
          <p:cNvPr id="7" name="Picture 6">
            <a:extLst>
              <a:ext uri="{FF2B5EF4-FFF2-40B4-BE49-F238E27FC236}">
                <a16:creationId xmlns:a16="http://schemas.microsoft.com/office/drawing/2014/main" id="{146CE7BA-3409-419D-9C5E-5E6C5B7305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33888" y="6411432"/>
            <a:ext cx="2180811" cy="446567"/>
          </a:xfrm>
          <a:prstGeom prst="rect">
            <a:avLst/>
          </a:prstGeom>
        </p:spPr>
      </p:pic>
    </p:spTree>
    <p:extLst>
      <p:ext uri="{BB962C8B-B14F-4D97-AF65-F5344CB8AC3E}">
        <p14:creationId xmlns:p14="http://schemas.microsoft.com/office/powerpoint/2010/main" val="3083559184"/>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endParaRPr lang="en-US" dirty="0"/>
          </a:p>
          <a:p>
            <a:pPr lvl="1"/>
            <a:endParaRPr lang="en-US" dirty="0"/>
          </a:p>
          <a:p>
            <a:pPr lvl="1"/>
            <a:r>
              <a:rPr lang="en-US" dirty="0"/>
              <a:t>Second level</a:t>
            </a:r>
          </a:p>
          <a:p>
            <a:pPr lvl="2"/>
            <a:r>
              <a:rPr lang="en-US" dirty="0"/>
              <a:t>Third level</a:t>
            </a:r>
          </a:p>
          <a:p>
            <a:pPr lvl="3"/>
            <a:r>
              <a:rPr lang="en-US" dirty="0"/>
              <a:t>Month 20XX</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solidFill>
                <a:srgbClr val="000000">
                  <a:tint val="75000"/>
                </a:srgbClr>
              </a:solidFill>
            </a:endParaRPr>
          </a:p>
        </p:txBody>
      </p:sp>
      <p:pic>
        <p:nvPicPr>
          <p:cNvPr id="6" name="Picture 5">
            <a:extLst>
              <a:ext uri="{FF2B5EF4-FFF2-40B4-BE49-F238E27FC236}">
                <a16:creationId xmlns:a16="http://schemas.microsoft.com/office/drawing/2014/main" id="{1E86D9C8-1EB0-4D6D-98E1-A15CECF2C0D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31413" y="5745077"/>
            <a:ext cx="2180811" cy="587142"/>
          </a:xfrm>
          <a:prstGeom prst="rect">
            <a:avLst/>
          </a:prstGeom>
        </p:spPr>
      </p:pic>
    </p:spTree>
    <p:extLst>
      <p:ext uri="{BB962C8B-B14F-4D97-AF65-F5344CB8AC3E}">
        <p14:creationId xmlns:p14="http://schemas.microsoft.com/office/powerpoint/2010/main" val="1497986811"/>
      </p:ext>
    </p:extLst>
  </p:cSld>
  <p:clrMap bg1="lt1" tx1="dk1" bg2="lt2" tx2="dk2" accent1="accent1" accent2="accent2" accent3="accent3" accent4="accent4" accent5="accent5" accent6="accent6" hlink="hlink" folHlink="folHlink"/>
  <p:sldLayoutIdLst>
    <p:sldLayoutId id="2147484742" r:id="rId1"/>
    <p:sldLayoutId id="2147485109" r:id="rId2"/>
    <p:sldLayoutId id="2147485110" r:id="rId3"/>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solidFill>
                  <a:srgbClr val="326295">
                    <a:lumMod val="75000"/>
                  </a:srgbClr>
                </a:solidFill>
              </a:rPr>
              <a:pPr/>
              <a:t>‹#›</a:t>
            </a:fld>
            <a:endParaRPr lang="en-US" dirty="0">
              <a:solidFill>
                <a:srgbClr val="326295">
                  <a:lumMod val="75000"/>
                </a:srgbClr>
              </a:solidFill>
            </a:endParaRPr>
          </a:p>
        </p:txBody>
      </p:sp>
      <p:pic>
        <p:nvPicPr>
          <p:cNvPr id="8" name="Picture 7">
            <a:extLst>
              <a:ext uri="{FF2B5EF4-FFF2-40B4-BE49-F238E27FC236}">
                <a16:creationId xmlns:a16="http://schemas.microsoft.com/office/drawing/2014/main" id="{7D3BF483-1D79-4B97-8A4E-339BB57525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01989" y="6270858"/>
            <a:ext cx="2180811" cy="587142"/>
          </a:xfrm>
          <a:prstGeom prst="rect">
            <a:avLst/>
          </a:prstGeom>
        </p:spPr>
      </p:pic>
    </p:spTree>
    <p:extLst>
      <p:ext uri="{BB962C8B-B14F-4D97-AF65-F5344CB8AC3E}">
        <p14:creationId xmlns:p14="http://schemas.microsoft.com/office/powerpoint/2010/main" val="729576423"/>
      </p:ext>
    </p:extLst>
  </p:cSld>
  <p:clrMap bg1="lt1" tx1="dk1" bg2="lt2" tx2="dk2" accent1="accent1" accent2="accent2" accent3="accent3" accent4="accent4" accent5="accent5" accent6="accent6" hlink="hlink" folHlink="folHlink"/>
  <p:sldLayoutIdLst>
    <p:sldLayoutId id="2147484771"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3ADBE014-7D54-41A1-887C-EFB5B162DAD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1989" y="6249592"/>
            <a:ext cx="2180811" cy="587142"/>
          </a:xfrm>
          <a:prstGeom prst="rect">
            <a:avLst/>
          </a:prstGeom>
        </p:spPr>
      </p:pic>
    </p:spTree>
    <p:extLst>
      <p:ext uri="{BB962C8B-B14F-4D97-AF65-F5344CB8AC3E}">
        <p14:creationId xmlns:p14="http://schemas.microsoft.com/office/powerpoint/2010/main" val="2627368087"/>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pic>
        <p:nvPicPr>
          <p:cNvPr id="7" name="Picture 6">
            <a:extLst>
              <a:ext uri="{FF2B5EF4-FFF2-40B4-BE49-F238E27FC236}">
                <a16:creationId xmlns:a16="http://schemas.microsoft.com/office/drawing/2014/main" id="{9A3879B7-0694-45B2-AABA-5AC83AD530C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491356" y="6390166"/>
            <a:ext cx="2180811" cy="467833"/>
          </a:xfrm>
          <a:prstGeom prst="rect">
            <a:avLst/>
          </a:prstGeom>
        </p:spPr>
      </p:pic>
    </p:spTree>
    <p:extLst>
      <p:ext uri="{BB962C8B-B14F-4D97-AF65-F5344CB8AC3E}">
        <p14:creationId xmlns:p14="http://schemas.microsoft.com/office/powerpoint/2010/main" val="1851696346"/>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5168" r:id="rId6"/>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pic>
        <p:nvPicPr>
          <p:cNvPr id="6" name="Picture 5">
            <a:extLst>
              <a:ext uri="{FF2B5EF4-FFF2-40B4-BE49-F238E27FC236}">
                <a16:creationId xmlns:a16="http://schemas.microsoft.com/office/drawing/2014/main" id="{7B67106D-8B7B-4D45-B56B-C9E59871DC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5665" y="5816717"/>
            <a:ext cx="2180811" cy="587142"/>
          </a:xfrm>
          <a:prstGeom prst="rect">
            <a:avLst/>
          </a:prstGeom>
        </p:spPr>
      </p:pic>
    </p:spTree>
    <p:extLst>
      <p:ext uri="{BB962C8B-B14F-4D97-AF65-F5344CB8AC3E}">
        <p14:creationId xmlns:p14="http://schemas.microsoft.com/office/powerpoint/2010/main" val="450346514"/>
      </p:ext>
    </p:extLst>
  </p:cSld>
  <p:clrMap bg1="lt1" tx1="dk1" bg2="lt2" tx2="dk2" accent1="accent1" accent2="accent2" accent3="accent3" accent4="accent4" accent5="accent5" accent6="accent6" hlink="hlink" folHlink="folHlink"/>
  <p:sldLayoutIdLst>
    <p:sldLayoutId id="2147485076"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lexile.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ageny.org/resource/scaffolding-instruction-english-language-learners-resource-guides-english-language-arts-and"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3" Type="http://schemas.openxmlformats.org/officeDocument/2006/relationships/hyperlink" Target="https://fab.lexile.com/" TargetMode="External"/><Relationship Id="rId7" Type="http://schemas.openxmlformats.org/officeDocument/2006/relationships/hyperlink" Target="http://www.corestandards.org/assets/Appendix_B.pdf" TargetMode="External"/><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hyperlink" Target="https://textcomplexity.questarai.com/getdrp/" TargetMode="External"/><Relationship Id="rId5" Type="http://schemas.openxmlformats.org/officeDocument/2006/relationships/hyperlink" Target="http://www.arbookfind.com/" TargetMode="External"/><Relationship Id="rId4" Type="http://schemas.openxmlformats.org/officeDocument/2006/relationships/hyperlink" Target="https://lexile.com/analyz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hyperlink" Target="http://ies.ed.gov/ncee/wwc/PracticeGuide.aspx?sid=19" TargetMode="External"/><Relationship Id="rId2" Type="http://schemas.openxmlformats.org/officeDocument/2006/relationships/notesSlide" Target="../notesSlides/notesSlide69.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3" Type="http://schemas.openxmlformats.org/officeDocument/2006/relationships/hyperlink" Target="http://www.nysed.gov/program-offices/office-bilingual-education-and-world-languages-obewl" TargetMode="External"/><Relationship Id="rId2" Type="http://schemas.openxmlformats.org/officeDocument/2006/relationships/hyperlink" Target="OBEWL" TargetMode="External"/><Relationship Id="rId1" Type="http://schemas.openxmlformats.org/officeDocument/2006/relationships/slideLayout" Target="../slideLayouts/slideLayout3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457217"/>
            <a:ext cx="8228413" cy="3847207"/>
          </a:xfrm>
        </p:spPr>
        <p:txBody>
          <a:bodyPr/>
          <a:lstStyle/>
          <a:p>
            <a:r>
              <a:rPr lang="en-US" dirty="0"/>
              <a:t>Enhancing Comprehension for English Language Learners/Multilingual Language Learners</a:t>
            </a:r>
          </a:p>
        </p:txBody>
      </p:sp>
    </p:spTree>
    <p:extLst>
      <p:ext uri="{BB962C8B-B14F-4D97-AF65-F5344CB8AC3E}">
        <p14:creationId xmlns:p14="http://schemas.microsoft.com/office/powerpoint/2010/main" val="318233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Exemplar Lesson</a:t>
            </a:r>
          </a:p>
        </p:txBody>
      </p:sp>
      <p:sp>
        <p:nvSpPr>
          <p:cNvPr id="3" name="Text Placeholder 2"/>
          <p:cNvSpPr>
            <a:spLocks noGrp="1"/>
          </p:cNvSpPr>
          <p:nvPr>
            <p:ph idx="1"/>
          </p:nvPr>
        </p:nvSpPr>
        <p:spPr/>
        <p:txBody>
          <a:bodyPr/>
          <a:lstStyle/>
          <a:p>
            <a:r>
              <a:rPr lang="en-US" i="1" dirty="0"/>
              <a:t>The Value of Sports in People’s Lives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10</a:t>
            </a:fld>
            <a:endParaRPr lang="en-US" dirty="0">
              <a:solidFill>
                <a:srgbClr val="326295">
                  <a:lumMod val="75000"/>
                </a:srgbClr>
              </a:solidFill>
            </a:endParaRPr>
          </a:p>
        </p:txBody>
      </p:sp>
    </p:spTree>
    <p:extLst>
      <p:ext uri="{BB962C8B-B14F-4D97-AF65-F5344CB8AC3E}">
        <p14:creationId xmlns:p14="http://schemas.microsoft.com/office/powerpoint/2010/main" val="333384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682679"/>
            <a:ext cx="9157924" cy="1175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94967295"/>
          </p:nvPr>
        </p:nvSpPr>
        <p:spPr>
          <a:xfrm>
            <a:off x="8986838" y="6507163"/>
            <a:ext cx="157162" cy="153987"/>
          </a:xfrm>
        </p:spPr>
        <p:txBody>
          <a:bodyPr/>
          <a:lstStyle/>
          <a:p>
            <a:pPr algn="r"/>
            <a:fld id="{F3477EC8-074D-41C4-94AE-E9EA7CEEA348}" type="slidenum">
              <a:rPr>
                <a:solidFill>
                  <a:srgbClr val="FFFFFF">
                    <a:lumMod val="75000"/>
                  </a:srgbClr>
                </a:solidFill>
              </a:rPr>
              <a:pPr algn="r"/>
              <a:t>11</a:t>
            </a:fld>
            <a:endParaRPr dirty="0">
              <a:solidFill>
                <a:srgbClr val="FFFFFF">
                  <a:lumMod val="75000"/>
                </a:srgbClr>
              </a:solidFill>
            </a:endParaRPr>
          </a:p>
        </p:txBody>
      </p:sp>
      <p:sp>
        <p:nvSpPr>
          <p:cNvPr id="10" name="Rectangle 9"/>
          <p:cNvSpPr/>
          <p:nvPr/>
        </p:nvSpPr>
        <p:spPr>
          <a:xfrm>
            <a:off x="228600" y="1070338"/>
            <a:ext cx="8763000" cy="5062924"/>
          </a:xfrm>
          <a:prstGeom prst="rect">
            <a:avLst/>
          </a:prstGeom>
        </p:spPr>
        <p:txBody>
          <a:bodyPr wrap="square">
            <a:spAutoFit/>
          </a:bodyPr>
          <a:lstStyle/>
          <a:p>
            <a:pPr algn="just"/>
            <a:r>
              <a:rPr lang="en-US" sz="1700" dirty="0"/>
              <a:t>Whether you run a race, bounce a basketball, or hurl a baseball home, you do it because it’s fun. Some scientists claim play is a natural instinct—just like sleep. That might explain why sports are likely to be as old as humanity. </a:t>
            </a:r>
          </a:p>
          <a:p>
            <a:pPr algn="just"/>
            <a:endParaRPr lang="en-US" sz="1700" dirty="0"/>
          </a:p>
          <a:p>
            <a:pPr algn="just"/>
            <a:r>
              <a:rPr lang="en-US" sz="1700" dirty="0"/>
              <a:t>Some claim sports began as a form of survival. Prehistoric man ran, jumped, and climbed for his life. Hunters separated themselves by skill, and competition flourished. Wall paintings dating from 1850 BC that depict wrestling, dancing, and acrobatics were discovered in an Egyptian tomb at Bani Hasan. The ancient Greeks revolutionized sports by holding the world’s first Olympic games at Olympia in 776 BC. But it wasn’t until the early nineteenth century that sports as we know them came into play. (Pardon the pun!) Modern sports such as cricket, golf, and horse racing began in England and spread to the United States, Western Europe, and the rest of the world. These sports were the models for the games we play today, including baseball and football.</a:t>
            </a:r>
          </a:p>
          <a:p>
            <a:pPr algn="just"/>
            <a:endParaRPr lang="en-US" sz="1700" dirty="0"/>
          </a:p>
          <a:p>
            <a:pPr algn="just"/>
            <a:r>
              <a:rPr lang="en-US" sz="1700" dirty="0"/>
              <a:t>All organized sports, from swimming to ice hockey, are considered serious play. There are rules to obey, skills and positions to learn, and strategies to carry out. But Peter Smith, a psychology professor at Goldsmiths, University of London, and author of Understanding Children’s Worlds: Children and Play (Wiley, 2009), says, “Sport-like play is usually enjoyable, and done for its own sake.”</a:t>
            </a:r>
          </a:p>
        </p:txBody>
      </p:sp>
      <p:sp>
        <p:nvSpPr>
          <p:cNvPr id="12" name="TextBox 11"/>
          <p:cNvSpPr txBox="1"/>
          <p:nvPr/>
        </p:nvSpPr>
        <p:spPr>
          <a:xfrm>
            <a:off x="2168643" y="233084"/>
            <a:ext cx="4771691" cy="769441"/>
          </a:xfrm>
          <a:prstGeom prst="rect">
            <a:avLst/>
          </a:prstGeom>
          <a:noFill/>
        </p:spPr>
        <p:txBody>
          <a:bodyPr wrap="none" rtlCol="0">
            <a:spAutoFit/>
          </a:bodyPr>
          <a:lstStyle/>
          <a:p>
            <a:r>
              <a:rPr lang="en-US" sz="4400" b="1" dirty="0">
                <a:solidFill>
                  <a:schemeClr val="bg1">
                    <a:lumMod val="65000"/>
                  </a:schemeClr>
                </a:solidFill>
                <a:latin typeface="+mj-lt"/>
                <a:ea typeface="ＭＳ Ｐゴシック" charset="0"/>
                <a:cs typeface="Arial Narrow" pitchFamily="34" charset="0"/>
              </a:rPr>
              <a:t>It’s Not Just a Game!</a:t>
            </a:r>
          </a:p>
        </p:txBody>
      </p:sp>
      <p:grpSp>
        <p:nvGrpSpPr>
          <p:cNvPr id="7" name="Group 6">
            <a:extLst>
              <a:ext uri="{FF2B5EF4-FFF2-40B4-BE49-F238E27FC236}">
                <a16:creationId xmlns:a16="http://schemas.microsoft.com/office/drawing/2014/main" id="{2F0A32F9-41DD-4394-A992-2EA14B4210E3}"/>
              </a:ext>
            </a:extLst>
          </p:cNvPr>
          <p:cNvGrpSpPr/>
          <p:nvPr/>
        </p:nvGrpSpPr>
        <p:grpSpPr>
          <a:xfrm>
            <a:off x="439616" y="328782"/>
            <a:ext cx="1523400" cy="716156"/>
            <a:chOff x="7379791" y="401864"/>
            <a:chExt cx="1631890" cy="696359"/>
          </a:xfrm>
        </p:grpSpPr>
        <p:sp>
          <p:nvSpPr>
            <p:cNvPr id="8" name="Oval 7">
              <a:extLst>
                <a:ext uri="{FF2B5EF4-FFF2-40B4-BE49-F238E27FC236}">
                  <a16:creationId xmlns:a16="http://schemas.microsoft.com/office/drawing/2014/main" id="{E559C19D-A2CE-4E49-A583-156CC2CF0653}"/>
                </a:ext>
              </a:extLst>
            </p:cNvPr>
            <p:cNvSpPr/>
            <p:nvPr/>
          </p:nvSpPr>
          <p:spPr>
            <a:xfrm>
              <a:off x="7379791" y="401864"/>
              <a:ext cx="1359763" cy="696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A6FF74-35CA-47C3-AB38-55C451764981}"/>
                </a:ext>
              </a:extLst>
            </p:cNvPr>
            <p:cNvSpPr txBox="1"/>
            <p:nvPr/>
          </p:nvSpPr>
          <p:spPr>
            <a:xfrm>
              <a:off x="7552158" y="545415"/>
              <a:ext cx="1459523" cy="461665"/>
            </a:xfrm>
            <a:prstGeom prst="rect">
              <a:avLst/>
            </a:prstGeom>
            <a:noFill/>
          </p:spPr>
          <p:txBody>
            <a:bodyPr wrap="square" rtlCol="0">
              <a:spAutoFit/>
            </a:bodyPr>
            <a:lstStyle/>
            <a:p>
              <a:r>
                <a:rPr lang="en-US" b="1" dirty="0">
                  <a:solidFill>
                    <a:schemeClr val="bg1"/>
                  </a:solidFill>
                </a:rPr>
                <a:t>TEXT</a:t>
              </a:r>
            </a:p>
          </p:txBody>
        </p:sp>
      </p:grpSp>
    </p:spTree>
    <p:extLst>
      <p:ext uri="{BB962C8B-B14F-4D97-AF65-F5344CB8AC3E}">
        <p14:creationId xmlns:p14="http://schemas.microsoft.com/office/powerpoint/2010/main" val="102495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Complexity</a:t>
            </a:r>
          </a:p>
        </p:txBody>
      </p:sp>
      <p:sp>
        <p:nvSpPr>
          <p:cNvPr id="3" name="Text Placeholder 2"/>
          <p:cNvSpPr>
            <a:spLocks noGrp="1"/>
          </p:cNvSpPr>
          <p:nvPr>
            <p:ph idx="1"/>
          </p:nvPr>
        </p:nvSpPr>
        <p:spPr/>
        <p:txBody>
          <a:bodyPr/>
          <a:lstStyle/>
          <a:p>
            <a:r>
              <a:rPr lang="en-US" dirty="0"/>
              <a:t>Why Comprehension Can Be Challenging?</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12</a:t>
            </a:fld>
            <a:endParaRPr lang="en-US" dirty="0">
              <a:solidFill>
                <a:srgbClr val="326295">
                  <a:lumMod val="75000"/>
                </a:srgbClr>
              </a:solidFill>
            </a:endParaRPr>
          </a:p>
        </p:txBody>
      </p:sp>
    </p:spTree>
    <p:extLst>
      <p:ext uri="{BB962C8B-B14F-4D97-AF65-F5344CB8AC3E}">
        <p14:creationId xmlns:p14="http://schemas.microsoft.com/office/powerpoint/2010/main" val="119582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Text Complexity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15562867"/>
              </p:ext>
            </p:extLst>
          </p:nvPr>
        </p:nvGraphicFramePr>
        <p:xfrm>
          <a:off x="1020520" y="2078082"/>
          <a:ext cx="7898130" cy="3637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92056" y="6001737"/>
            <a:ext cx="3603747" cy="861774"/>
          </a:xfrm>
          <a:prstGeom prst="rect">
            <a:avLst/>
          </a:prstGeom>
          <a:noFill/>
        </p:spPr>
        <p:txBody>
          <a:bodyPr wrap="square" rtlCol="0">
            <a:spAutoFit/>
          </a:bodyPr>
          <a:lstStyle/>
          <a:p>
            <a:pPr algn="r"/>
            <a:r>
              <a:rPr lang="en-US" sz="1000" dirty="0">
                <a:solidFill>
                  <a:srgbClr val="FFFFFF"/>
                </a:solidFill>
                <a:latin typeface="Arial"/>
              </a:rPr>
              <a:t>Source: </a:t>
            </a:r>
            <a:r>
              <a:rPr lang="en-US" sz="1000" dirty="0">
                <a:solidFill>
                  <a:srgbClr val="FFFFFF"/>
                </a:solidFill>
              </a:rPr>
              <a:t>National Governors Association Center for Best Practices &amp; Council of Chief State School Officers. (2010). </a:t>
            </a:r>
            <a:r>
              <a:rPr lang="en-US" sz="1000" i="1" dirty="0">
                <a:solidFill>
                  <a:srgbClr val="FFFFFF"/>
                </a:solidFill>
              </a:rPr>
              <a:t>Common Core State Standards for English language arts and literacy in history/social studies, science, and technical subjects. </a:t>
            </a:r>
            <a:r>
              <a:rPr lang="en-US" sz="1000" dirty="0">
                <a:solidFill>
                  <a:srgbClr val="FFFFFF"/>
                </a:solidFill>
              </a:rPr>
              <a:t>Washington, DC: Author.</a:t>
            </a:r>
            <a:endParaRPr lang="en-US" sz="1000" dirty="0">
              <a:solidFill>
                <a:srgbClr val="FFFFFF"/>
              </a:solidFill>
              <a:latin typeface="Arial"/>
            </a:endParaRPr>
          </a:p>
        </p:txBody>
      </p:sp>
      <p:sp>
        <p:nvSpPr>
          <p:cNvPr id="5" name="Slide Number Placeholder 4"/>
          <p:cNvSpPr>
            <a:spLocks noGrp="1"/>
          </p:cNvSpPr>
          <p:nvPr>
            <p:ph type="sldNum" sz="quarter" idx="10"/>
          </p:nvPr>
        </p:nvSpPr>
        <p:spPr/>
        <p:txBody>
          <a:bodyPr/>
          <a:lstStyle/>
          <a:p>
            <a:pPr algn="r"/>
            <a:fld id="{F3477EC8-074D-41C4-94AE-E9EA7CEEA348}" type="slidenum">
              <a:rPr>
                <a:solidFill>
                  <a:srgbClr val="FFFFFF">
                    <a:lumMod val="75000"/>
                  </a:srgbClr>
                </a:solidFill>
              </a:rPr>
              <a:pPr algn="r"/>
              <a:t>13</a:t>
            </a:fld>
            <a:endParaRPr dirty="0">
              <a:solidFill>
                <a:srgbClr val="FFFFFF">
                  <a:lumMod val="75000"/>
                </a:srgbClr>
              </a:solidFill>
            </a:endParaRPr>
          </a:p>
        </p:txBody>
      </p:sp>
      <p:sp>
        <p:nvSpPr>
          <p:cNvPr id="7" name="Rectangle 6"/>
          <p:cNvSpPr/>
          <p:nvPr/>
        </p:nvSpPr>
        <p:spPr>
          <a:xfrm>
            <a:off x="647527" y="1956850"/>
            <a:ext cx="3358868" cy="461665"/>
          </a:xfrm>
          <a:prstGeom prst="rect">
            <a:avLst/>
          </a:prstGeom>
        </p:spPr>
        <p:txBody>
          <a:bodyPr wrap="non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ea typeface="Arial" pitchFamily="34" charset="0"/>
                <a:cs typeface="Franklin Gothic Book" pitchFamily="34" charset="0"/>
              </a:rPr>
              <a:t>Text Complexity Triad</a:t>
            </a:r>
          </a:p>
        </p:txBody>
      </p:sp>
    </p:spTree>
    <p:extLst>
      <p:ext uri="{BB962C8B-B14F-4D97-AF65-F5344CB8AC3E}">
        <p14:creationId xmlns:p14="http://schemas.microsoft.com/office/powerpoint/2010/main" val="88972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50445537"/>
              </p:ext>
            </p:extLst>
          </p:nvPr>
        </p:nvGraphicFramePr>
        <p:xfrm>
          <a:off x="686562" y="1011300"/>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7388" y="318053"/>
            <a:ext cx="8337666" cy="1486894"/>
          </a:xfrm>
        </p:spPr>
        <p:txBody>
          <a:bodyPr>
            <a:normAutofit/>
          </a:bodyPr>
          <a:lstStyle/>
          <a:p>
            <a:r>
              <a:rPr lang="en-US" sz="4400" b="1" dirty="0"/>
              <a:t>Text Complexity</a:t>
            </a:r>
          </a:p>
        </p:txBody>
      </p:sp>
      <p:sp>
        <p:nvSpPr>
          <p:cNvPr id="8"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14</a:t>
            </a:fld>
            <a:endParaRPr dirty="0">
              <a:solidFill>
                <a:srgbClr val="FFFFFF">
                  <a:lumMod val="75000"/>
                </a:srgbClr>
              </a:solidFill>
            </a:endParaRPr>
          </a:p>
        </p:txBody>
      </p:sp>
      <p:sp>
        <p:nvSpPr>
          <p:cNvPr id="7" name="TextBox 6"/>
          <p:cNvSpPr txBox="1"/>
          <p:nvPr/>
        </p:nvSpPr>
        <p:spPr>
          <a:xfrm>
            <a:off x="873482" y="2873126"/>
            <a:ext cx="4480838"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u="sng" dirty="0">
                <a:solidFill>
                  <a:srgbClr val="000000"/>
                </a:solidFill>
                <a:latin typeface="Arial"/>
              </a:rPr>
              <a:t>Quantitative evaluation of the text</a:t>
            </a:r>
            <a:r>
              <a:rPr lang="en-US" sz="2000" dirty="0">
                <a:solidFill>
                  <a:srgbClr val="000000"/>
                </a:solidFill>
                <a:latin typeface="Arial"/>
              </a:rPr>
              <a:t>: </a:t>
            </a:r>
            <a:r>
              <a:rPr lang="en-US" sz="2000" b="1" dirty="0">
                <a:solidFill>
                  <a:srgbClr val="000000"/>
                </a:solidFill>
                <a:latin typeface="Arial"/>
              </a:rPr>
              <a:t>Readability</a:t>
            </a:r>
            <a:r>
              <a:rPr lang="en-US" sz="2000" dirty="0">
                <a:solidFill>
                  <a:srgbClr val="000000"/>
                </a:solidFill>
                <a:latin typeface="Arial"/>
              </a:rPr>
              <a:t> measures and </a:t>
            </a:r>
            <a:r>
              <a:rPr lang="en-US" sz="2000" b="1" dirty="0">
                <a:solidFill>
                  <a:srgbClr val="000000"/>
                </a:solidFill>
                <a:latin typeface="Arial"/>
              </a:rPr>
              <a:t>other scores </a:t>
            </a:r>
            <a:r>
              <a:rPr lang="en-US" sz="2000" dirty="0">
                <a:solidFill>
                  <a:srgbClr val="000000"/>
                </a:solidFill>
                <a:latin typeface="Arial"/>
              </a:rPr>
              <a:t>of </a:t>
            </a:r>
            <a:r>
              <a:rPr lang="en-US" sz="2000" b="1" dirty="0">
                <a:solidFill>
                  <a:srgbClr val="000000"/>
                </a:solidFill>
                <a:latin typeface="Arial"/>
              </a:rPr>
              <a:t>text complexity</a:t>
            </a:r>
            <a:r>
              <a:rPr lang="en-US" sz="2000" dirty="0">
                <a:solidFill>
                  <a:srgbClr val="000000"/>
                </a:solidFill>
                <a:latin typeface="Arial"/>
              </a:rPr>
              <a:t>.</a:t>
            </a:r>
          </a:p>
        </p:txBody>
      </p:sp>
      <p:sp>
        <p:nvSpPr>
          <p:cNvPr id="9" name="TextBox 8"/>
          <p:cNvSpPr txBox="1"/>
          <p:nvPr/>
        </p:nvSpPr>
        <p:spPr>
          <a:xfrm>
            <a:off x="2892056" y="6001737"/>
            <a:ext cx="3591871" cy="861774"/>
          </a:xfrm>
          <a:prstGeom prst="rect">
            <a:avLst/>
          </a:prstGeom>
          <a:noFill/>
        </p:spPr>
        <p:txBody>
          <a:bodyPr wrap="square" rtlCol="0">
            <a:spAutoFit/>
          </a:bodyPr>
          <a:lstStyle/>
          <a:p>
            <a:pPr algn="r"/>
            <a:r>
              <a:rPr lang="en-US" sz="1000" dirty="0">
                <a:solidFill>
                  <a:srgbClr val="FFFFFF"/>
                </a:solidFill>
                <a:latin typeface="Arial"/>
              </a:rPr>
              <a:t>Source: </a:t>
            </a:r>
            <a:r>
              <a:rPr lang="en-US" sz="1000" dirty="0">
                <a:solidFill>
                  <a:srgbClr val="FFFFFF"/>
                </a:solidFill>
              </a:rPr>
              <a:t>National Governors Association Center for Best Practices &amp; Council of Chief State School Officers. (2010). </a:t>
            </a:r>
            <a:r>
              <a:rPr lang="en-US" sz="1000" i="1" dirty="0">
                <a:solidFill>
                  <a:srgbClr val="FFFFFF"/>
                </a:solidFill>
              </a:rPr>
              <a:t>Common Core State Standards for English language arts and literacy in history/social studies, science, and technical subjects. </a:t>
            </a:r>
            <a:r>
              <a:rPr lang="en-US" sz="1000" dirty="0">
                <a:solidFill>
                  <a:srgbClr val="FFFFFF"/>
                </a:solidFill>
              </a:rPr>
              <a:t>Washington, DC: Author.</a:t>
            </a:r>
            <a:endParaRPr lang="en-US" sz="1000" dirty="0">
              <a:solidFill>
                <a:srgbClr val="FFFFFF"/>
              </a:solidFill>
              <a:latin typeface="Arial"/>
            </a:endParaRPr>
          </a:p>
        </p:txBody>
      </p:sp>
      <p:sp>
        <p:nvSpPr>
          <p:cNvPr id="10" name="Rectangle 9"/>
          <p:cNvSpPr/>
          <p:nvPr/>
        </p:nvSpPr>
        <p:spPr>
          <a:xfrm>
            <a:off x="619482" y="1993426"/>
            <a:ext cx="3706464" cy="461665"/>
          </a:xfrm>
          <a:prstGeom prst="rect">
            <a:avLst/>
          </a:prstGeom>
        </p:spPr>
        <p:txBody>
          <a:bodyPr wrap="non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Quantitative Complexity</a:t>
            </a:r>
          </a:p>
        </p:txBody>
      </p:sp>
    </p:spTree>
    <p:extLst>
      <p:ext uri="{BB962C8B-B14F-4D97-AF65-F5344CB8AC3E}">
        <p14:creationId xmlns:p14="http://schemas.microsoft.com/office/powerpoint/2010/main" val="348891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70" y="2079461"/>
            <a:ext cx="8288979" cy="3564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p:txBody>
          <a:bodyPr>
            <a:normAutofit/>
          </a:bodyPr>
          <a:lstStyle/>
          <a:p>
            <a:r>
              <a:rPr lang="en-US" sz="4400" b="1" dirty="0"/>
              <a:t>Text Complexity</a:t>
            </a:r>
          </a:p>
        </p:txBody>
      </p:sp>
      <p:sp>
        <p:nvSpPr>
          <p:cNvPr id="7" name="Slide Number Placeholder 6"/>
          <p:cNvSpPr>
            <a:spLocks noGrp="1"/>
          </p:cNvSpPr>
          <p:nvPr>
            <p:ph type="sldNum" sz="quarter" idx="10"/>
          </p:nvPr>
        </p:nvSpPr>
        <p:spPr/>
        <p:txBody>
          <a:bodyPr/>
          <a:lstStyle/>
          <a:p>
            <a:pPr algn="r"/>
            <a:fld id="{F3477EC8-074D-41C4-94AE-E9EA7CEEA348}" type="slidenum">
              <a:rPr>
                <a:solidFill>
                  <a:srgbClr val="FFFFFF">
                    <a:lumMod val="75000"/>
                  </a:srgbClr>
                </a:solidFill>
              </a:rPr>
              <a:pPr algn="r"/>
              <a:t>15</a:t>
            </a:fld>
            <a:endParaRPr dirty="0">
              <a:solidFill>
                <a:srgbClr val="FFFFFF">
                  <a:lumMod val="75000"/>
                </a:srgbClr>
              </a:solidFill>
            </a:endParaRPr>
          </a:p>
        </p:txBody>
      </p:sp>
      <p:sp>
        <p:nvSpPr>
          <p:cNvPr id="9" name="TextBox 8"/>
          <p:cNvSpPr txBox="1"/>
          <p:nvPr/>
        </p:nvSpPr>
        <p:spPr>
          <a:xfrm>
            <a:off x="2639961" y="6001737"/>
            <a:ext cx="6356659" cy="246221"/>
          </a:xfrm>
          <a:prstGeom prst="rect">
            <a:avLst/>
          </a:prstGeom>
          <a:noFill/>
        </p:spPr>
        <p:txBody>
          <a:bodyPr wrap="square" rtlCol="0">
            <a:spAutoFit/>
          </a:bodyPr>
          <a:lstStyle/>
          <a:p>
            <a:pPr algn="r"/>
            <a:r>
              <a:rPr lang="en-US" sz="1000" dirty="0">
                <a:solidFill>
                  <a:srgbClr val="FFFFFF"/>
                </a:solidFill>
                <a:latin typeface="Arial"/>
              </a:rPr>
              <a:t>Source: </a:t>
            </a:r>
            <a:r>
              <a:rPr lang="en-US" sz="1000" dirty="0">
                <a:solidFill>
                  <a:srgbClr val="FFFFFF"/>
                </a:solidFill>
              </a:rPr>
              <a:t>http://www.corestandards.org/assets/E0813_Appendix_A_New_Research_on_Text_Complexity.pdf</a:t>
            </a:r>
            <a:endParaRPr lang="en-US" sz="1000" dirty="0">
              <a:solidFill>
                <a:srgbClr val="FFFFFF"/>
              </a:solidFill>
              <a:latin typeface="Arial"/>
            </a:endParaRPr>
          </a:p>
        </p:txBody>
      </p:sp>
    </p:spTree>
    <p:extLst>
      <p:ext uri="{BB962C8B-B14F-4D97-AF65-F5344CB8AC3E}">
        <p14:creationId xmlns:p14="http://schemas.microsoft.com/office/powerpoint/2010/main" val="310948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578099"/>
            <a:ext cx="8224699" cy="3329719"/>
          </a:xfrm>
        </p:spPr>
        <p:txBody>
          <a:bodyPr/>
          <a:lstStyle/>
          <a:p>
            <a:pPr>
              <a:spcAft>
                <a:spcPts val="600"/>
              </a:spcAft>
            </a:pPr>
            <a:r>
              <a:rPr lang="en-US" sz="2000" dirty="0"/>
              <a:t>Lexile text measure: Text measure is based on the semantic and syntactic complexity of a text.</a:t>
            </a:r>
          </a:p>
          <a:p>
            <a:pPr>
              <a:spcAft>
                <a:spcPts val="600"/>
              </a:spcAft>
            </a:pPr>
            <a:r>
              <a:rPr lang="en-US" sz="2000" dirty="0"/>
              <a:t>Lexile reader measure: Reader measure is determined using a test; measure indicates predicted ability to comprehend 75 percent of a text at this Lexile level.</a:t>
            </a:r>
          </a:p>
          <a:p>
            <a:pPr lvl="1">
              <a:spcAft>
                <a:spcPts val="600"/>
              </a:spcAft>
            </a:pPr>
            <a:r>
              <a:rPr lang="en-US" dirty="0"/>
              <a:t>Many reading assessments provide information about students’ lexile level.</a:t>
            </a:r>
          </a:p>
          <a:p>
            <a:pPr>
              <a:spcAft>
                <a:spcPts val="600"/>
              </a:spcAft>
            </a:pPr>
            <a:r>
              <a:rPr lang="es-ES" sz="2000" dirty="0"/>
              <a:t>El Sistema Lexile Para Leer: Matches Spanish readers and texts.</a:t>
            </a:r>
          </a:p>
          <a:p>
            <a:pPr marL="0" indent="0">
              <a:buNone/>
            </a:pPr>
            <a:endParaRPr lang="en-US" dirty="0"/>
          </a:p>
        </p:txBody>
      </p:sp>
      <p:sp>
        <p:nvSpPr>
          <p:cNvPr id="2" name="Title 1"/>
          <p:cNvSpPr>
            <a:spLocks noGrp="1"/>
          </p:cNvSpPr>
          <p:nvPr>
            <p:ph type="title"/>
          </p:nvPr>
        </p:nvSpPr>
        <p:spPr/>
        <p:txBody>
          <a:bodyPr>
            <a:normAutofit/>
          </a:bodyPr>
          <a:lstStyle/>
          <a:p>
            <a:r>
              <a:rPr lang="en-US" sz="4400" b="1" dirty="0"/>
              <a:t>Text Complexity</a:t>
            </a:r>
          </a:p>
        </p:txBody>
      </p:sp>
      <p:sp>
        <p:nvSpPr>
          <p:cNvPr id="6"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16</a:t>
            </a:fld>
            <a:endParaRPr dirty="0">
              <a:solidFill>
                <a:srgbClr val="FFFFFF">
                  <a:lumMod val="75000"/>
                </a:srgbClr>
              </a:solidFill>
            </a:endParaRPr>
          </a:p>
        </p:txBody>
      </p:sp>
      <p:sp>
        <p:nvSpPr>
          <p:cNvPr id="5" name="Rectangle 4"/>
          <p:cNvSpPr/>
          <p:nvPr/>
        </p:nvSpPr>
        <p:spPr>
          <a:xfrm>
            <a:off x="680720" y="1983266"/>
            <a:ext cx="3485249" cy="461665"/>
          </a:xfrm>
          <a:prstGeom prst="rect">
            <a:avLst/>
          </a:prstGeom>
        </p:spPr>
        <p:txBody>
          <a:bodyPr wrap="non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Lexile (</a:t>
            </a:r>
            <a:r>
              <a:rPr lang="en-US" dirty="0">
                <a:solidFill>
                  <a:srgbClr val="326295">
                    <a:lumMod val="75000"/>
                  </a:srgbClr>
                </a:solidFill>
                <a:hlinkClick r:id="rId3"/>
              </a:rPr>
              <a:t>http://lexile.com</a:t>
            </a:r>
            <a:r>
              <a:rPr lang="en-US" b="1" dirty="0">
                <a:solidFill>
                  <a:srgbClr val="326295">
                    <a:lumMod val="75000"/>
                  </a:srgbClr>
                </a:solidFill>
              </a:rPr>
              <a:t>)</a:t>
            </a:r>
            <a:endParaRPr lang="en-US" b="1" dirty="0">
              <a:solidFill>
                <a:srgbClr val="326295">
                  <a:lumMod val="75000"/>
                </a:srgbClr>
              </a:solidFill>
              <a:latin typeface="Arial"/>
            </a:endParaRPr>
          </a:p>
        </p:txBody>
      </p:sp>
    </p:spTree>
    <p:extLst>
      <p:ext uri="{BB962C8B-B14F-4D97-AF65-F5344CB8AC3E}">
        <p14:creationId xmlns:p14="http://schemas.microsoft.com/office/powerpoint/2010/main" val="15968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554257" y="2584188"/>
            <a:ext cx="6363150" cy="294996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306831" y="6123378"/>
            <a:ext cx="7620000" cy="246221"/>
          </a:xfrm>
          <a:prstGeom prst="rect">
            <a:avLst/>
          </a:prstGeom>
          <a:noFill/>
        </p:spPr>
        <p:txBody>
          <a:bodyPr wrap="square" rtlCol="0">
            <a:spAutoFit/>
          </a:bodyPr>
          <a:lstStyle/>
          <a:p>
            <a:pPr algn="r"/>
            <a:r>
              <a:rPr lang="en-US" sz="1000" dirty="0">
                <a:solidFill>
                  <a:srgbClr val="FFFFFF"/>
                </a:solidFill>
                <a:latin typeface="Arial"/>
              </a:rPr>
              <a:t>Source: </a:t>
            </a:r>
            <a:r>
              <a:rPr lang="en-US" sz="900" dirty="0">
                <a:solidFill>
                  <a:srgbClr val="FFFFFF"/>
                </a:solidFill>
                <a:latin typeface="Arial"/>
              </a:rPr>
              <a:t>https://lexile.com/using-lexile/lexile-measures-and-the-ccssi/text-complexity-grade-bands-and-lexile-ranges</a:t>
            </a:r>
            <a:r>
              <a:rPr lang="en-US" sz="1000" dirty="0">
                <a:solidFill>
                  <a:srgbClr val="FFFFFF"/>
                </a:solidFill>
                <a:latin typeface="Arial"/>
              </a:rPr>
              <a:t>/</a:t>
            </a:r>
          </a:p>
        </p:txBody>
      </p:sp>
      <p:sp>
        <p:nvSpPr>
          <p:cNvPr id="10" name="Title 1"/>
          <p:cNvSpPr>
            <a:spLocks noGrp="1"/>
          </p:cNvSpPr>
          <p:nvPr>
            <p:ph type="title"/>
          </p:nvPr>
        </p:nvSpPr>
        <p:spPr/>
        <p:txBody>
          <a:bodyPr>
            <a:normAutofit/>
          </a:bodyPr>
          <a:lstStyle/>
          <a:p>
            <a:r>
              <a:rPr lang="en-US" sz="4400" b="1" dirty="0"/>
              <a:t>Text Complexity</a:t>
            </a:r>
          </a:p>
        </p:txBody>
      </p:sp>
      <p:sp>
        <p:nvSpPr>
          <p:cNvPr id="6" name="Slide Number Placeholder 5"/>
          <p:cNvSpPr>
            <a:spLocks noGrp="1"/>
          </p:cNvSpPr>
          <p:nvPr>
            <p:ph type="sldNum" sz="quarter" idx="10"/>
          </p:nvPr>
        </p:nvSpPr>
        <p:spPr/>
        <p:txBody>
          <a:bodyPr/>
          <a:lstStyle/>
          <a:p>
            <a:pPr algn="r"/>
            <a:fld id="{F3477EC8-074D-41C4-94AE-E9EA7CEEA348}" type="slidenum">
              <a:rPr>
                <a:solidFill>
                  <a:srgbClr val="FFFFFF">
                    <a:lumMod val="75000"/>
                  </a:srgbClr>
                </a:solidFill>
              </a:rPr>
              <a:pPr algn="r"/>
              <a:t>17</a:t>
            </a:fld>
            <a:endParaRPr dirty="0">
              <a:solidFill>
                <a:srgbClr val="FFFFFF">
                  <a:lumMod val="75000"/>
                </a:srgbClr>
              </a:solidFill>
            </a:endParaRPr>
          </a:p>
        </p:txBody>
      </p:sp>
      <p:sp>
        <p:nvSpPr>
          <p:cNvPr id="12" name="Rectangle 11"/>
          <p:cNvSpPr/>
          <p:nvPr/>
        </p:nvSpPr>
        <p:spPr>
          <a:xfrm>
            <a:off x="619482" y="1993426"/>
            <a:ext cx="3706464" cy="461665"/>
          </a:xfrm>
          <a:prstGeom prst="rect">
            <a:avLst/>
          </a:prstGeom>
        </p:spPr>
        <p:txBody>
          <a:bodyPr wrap="non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Quantitative Complexity</a:t>
            </a:r>
          </a:p>
        </p:txBody>
      </p:sp>
    </p:spTree>
    <p:extLst>
      <p:ext uri="{BB962C8B-B14F-4D97-AF65-F5344CB8AC3E}">
        <p14:creationId xmlns:p14="http://schemas.microsoft.com/office/powerpoint/2010/main" val="67643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8526044"/>
              </p:ext>
            </p:extLst>
          </p:nvPr>
        </p:nvGraphicFramePr>
        <p:xfrm>
          <a:off x="234216" y="2043943"/>
          <a:ext cx="8862486" cy="4069080"/>
        </p:xfrm>
        <a:graphic>
          <a:graphicData uri="http://schemas.openxmlformats.org/drawingml/2006/table">
            <a:tbl>
              <a:tblPr firstRow="1" bandRow="1">
                <a:tableStyleId>{5C22544A-7EE6-4342-B048-85BDC9FD1C3A}</a:tableStyleId>
              </a:tblPr>
              <a:tblGrid>
                <a:gridCol w="7032085">
                  <a:extLst>
                    <a:ext uri="{9D8B030D-6E8A-4147-A177-3AD203B41FA5}">
                      <a16:colId xmlns:a16="http://schemas.microsoft.com/office/drawing/2014/main" val="20000"/>
                    </a:ext>
                  </a:extLst>
                </a:gridCol>
                <a:gridCol w="828981">
                  <a:extLst>
                    <a:ext uri="{9D8B030D-6E8A-4147-A177-3AD203B41FA5}">
                      <a16:colId xmlns:a16="http://schemas.microsoft.com/office/drawing/2014/main" val="20001"/>
                    </a:ext>
                  </a:extLst>
                </a:gridCol>
                <a:gridCol w="1001420">
                  <a:extLst>
                    <a:ext uri="{9D8B030D-6E8A-4147-A177-3AD203B41FA5}">
                      <a16:colId xmlns:a16="http://schemas.microsoft.com/office/drawing/2014/main" val="20002"/>
                    </a:ext>
                  </a:extLst>
                </a:gridCol>
              </a:tblGrid>
              <a:tr h="657906">
                <a:tc>
                  <a:txBody>
                    <a:bodyPr/>
                    <a:lstStyle/>
                    <a:p>
                      <a:pPr algn="l"/>
                      <a:r>
                        <a:rPr lang="en-US" sz="2000" i="0" dirty="0">
                          <a:latin typeface="Arial" pitchFamily="34" charset="0"/>
                          <a:cs typeface="Arial" pitchFamily="34" charset="0"/>
                        </a:rPr>
                        <a:t>It’s Not</a:t>
                      </a:r>
                      <a:r>
                        <a:rPr lang="en-US" sz="2000" i="0" baseline="0" dirty="0">
                          <a:latin typeface="Arial" pitchFamily="34" charset="0"/>
                          <a:cs typeface="Arial" pitchFamily="34" charset="0"/>
                        </a:rPr>
                        <a:t> Just a Game!</a:t>
                      </a:r>
                      <a:endParaRPr lang="en-US" sz="2000" i="0" dirty="0">
                        <a:latin typeface="Arial" pitchFamily="34" charset="0"/>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itchFamily="34" charset="0"/>
                          <a:cs typeface="Arial" pitchFamily="34" charset="0"/>
                        </a:rPr>
                        <a:t>Lexile Level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300" dirty="0">
                          <a:latin typeface="Arial" pitchFamily="34" charset="0"/>
                          <a:cs typeface="Arial" pitchFamily="34" charset="0"/>
                        </a:rPr>
                        <a:t>“Stretch”</a:t>
                      </a:r>
                    </a:p>
                    <a:p>
                      <a:pPr algn="ctr"/>
                      <a:r>
                        <a:rPr lang="en-US" sz="1300" dirty="0">
                          <a:latin typeface="Arial" pitchFamily="34" charset="0"/>
                          <a:cs typeface="Arial" pitchFamily="34" charset="0"/>
                        </a:rPr>
                        <a:t>Grade Band</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901810">
                <a:tc>
                  <a:txBody>
                    <a:bodyPr/>
                    <a:lstStyle/>
                    <a:p>
                      <a:pPr marL="0" indent="0"/>
                      <a:r>
                        <a:rPr lang="en-US" sz="1200" dirty="0">
                          <a:solidFill>
                            <a:schemeClr val="tx2">
                              <a:lumMod val="75000"/>
                            </a:schemeClr>
                          </a:solidFill>
                          <a:latin typeface="+mn-lt"/>
                          <a:cs typeface="Times New Roman" pitchFamily="18" charset="0"/>
                        </a:rPr>
                        <a:t>Whether you run a race, bounce a basketball, or hurl a baseball home, you do it because it’s fun. Some scientists claim play is a natural instinct—just like sleep. That might explain why sports are likely to be as old as humanity. </a:t>
                      </a:r>
                    </a:p>
                    <a:p>
                      <a:pPr marL="0" indent="0"/>
                      <a:endParaRPr lang="en-US" sz="1200" dirty="0">
                        <a:solidFill>
                          <a:schemeClr val="tx2">
                            <a:lumMod val="75000"/>
                          </a:schemeClr>
                        </a:solidFill>
                        <a:latin typeface="+mn-lt"/>
                        <a:cs typeface="Times New Roman" pitchFamily="18" charset="0"/>
                      </a:endParaRPr>
                    </a:p>
                    <a:p>
                      <a:pPr marL="0" indent="0"/>
                      <a:r>
                        <a:rPr lang="en-US" sz="1200" dirty="0">
                          <a:solidFill>
                            <a:schemeClr val="tx2">
                              <a:lumMod val="75000"/>
                            </a:schemeClr>
                          </a:solidFill>
                          <a:latin typeface="+mn-lt"/>
                          <a:cs typeface="Times New Roman" pitchFamily="18" charset="0"/>
                        </a:rPr>
                        <a:t>Some claim sports began as a form of survival. Prehistoric man ran, jumped, and climbed for his life. Hunters separated themselves by skill, and competition flourished. Wall paintings dating from 1850 BC that depict wrestling, dancing, and acrobatics were discovered in an Egyptian tomb at Bani Hasan. The ancient Greeks revolutionized sports by holding the world’s first Olympic games at Olympia in 776 BC. But it wasn’t until the early nineteenth century that sports as we know them came into play. (Pardon the pun!) Modern sports such as cricket, golf, and horse racing began in England and spread to the United States, Western Europe, and the rest of the world. These sports were the models for the games we play today, including baseball and football.</a:t>
                      </a:r>
                    </a:p>
                    <a:p>
                      <a:pPr marL="0" indent="0"/>
                      <a:endParaRPr lang="en-US" sz="1200" dirty="0">
                        <a:solidFill>
                          <a:schemeClr val="tx2">
                            <a:lumMod val="75000"/>
                          </a:schemeClr>
                        </a:solidFill>
                        <a:latin typeface="+mn-lt"/>
                        <a:cs typeface="Times New Roman" pitchFamily="18" charset="0"/>
                      </a:endParaRPr>
                    </a:p>
                    <a:p>
                      <a:pPr marL="0" indent="0"/>
                      <a:r>
                        <a:rPr lang="en-US" sz="1200" dirty="0">
                          <a:solidFill>
                            <a:schemeClr val="tx2">
                              <a:lumMod val="75000"/>
                            </a:schemeClr>
                          </a:solidFill>
                          <a:latin typeface="+mn-lt"/>
                          <a:cs typeface="Times New Roman" pitchFamily="18" charset="0"/>
                        </a:rPr>
                        <a:t>All organized sports, from swimming to ice hockey, are considered serious play. There are rules to obey, skills and positions to learn, and strategies to carry out. But Peter Smith, a psychology professor at Goldsmiths, University of London, and author of Understanding Children’s Worlds: Children and Play (Wiley, 2009), says, “Sport-like play is usually enjoyable, and done for its own sake."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dirty="0">
                          <a:solidFill>
                            <a:schemeClr val="tx2"/>
                          </a:solidFill>
                          <a:latin typeface="+mn-lt"/>
                        </a:rPr>
                        <a:t>1050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dirty="0">
                          <a:solidFill>
                            <a:schemeClr val="tx2"/>
                          </a:solidFill>
                          <a:latin typeface="+mn-lt"/>
                        </a:rPr>
                        <a:t>6</a:t>
                      </a:r>
                      <a:r>
                        <a:rPr lang="en-US" sz="2000" dirty="0">
                          <a:solidFill>
                            <a:schemeClr val="tx2"/>
                          </a:solidFill>
                        </a:rPr>
                        <a:t>–</a:t>
                      </a:r>
                      <a:r>
                        <a:rPr lang="en-US" sz="2000" dirty="0">
                          <a:solidFill>
                            <a:schemeClr val="tx2"/>
                          </a:solidFill>
                          <a:latin typeface="+mn-lt"/>
                        </a:rPr>
                        <a:t>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a:xfrm>
            <a:off x="687388" y="318053"/>
            <a:ext cx="8456612" cy="1486894"/>
          </a:xfrm>
        </p:spPr>
        <p:txBody>
          <a:bodyPr>
            <a:normAutofit/>
          </a:bodyPr>
          <a:lstStyle/>
          <a:p>
            <a:r>
              <a:rPr lang="en-US" sz="4400" b="1" dirty="0"/>
              <a:t>Text Complexity</a:t>
            </a:r>
          </a:p>
        </p:txBody>
      </p:sp>
      <p:sp>
        <p:nvSpPr>
          <p:cNvPr id="6"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18</a:t>
            </a:fld>
            <a:endParaRPr dirty="0">
              <a:solidFill>
                <a:srgbClr val="FFFFFF">
                  <a:lumMod val="75000"/>
                </a:srgbClr>
              </a:solidFill>
            </a:endParaRPr>
          </a:p>
        </p:txBody>
      </p:sp>
      <p:sp>
        <p:nvSpPr>
          <p:cNvPr id="3" name="Oval 2">
            <a:extLst>
              <a:ext uri="{FF2B5EF4-FFF2-40B4-BE49-F238E27FC236}">
                <a16:creationId xmlns:a16="http://schemas.microsoft.com/office/drawing/2014/main" id="{3DF68FC7-CDC1-4C8A-BBB4-119B7188E042}"/>
              </a:ext>
            </a:extLst>
          </p:cNvPr>
          <p:cNvSpPr/>
          <p:nvPr/>
        </p:nvSpPr>
        <p:spPr>
          <a:xfrm>
            <a:off x="6989986" y="722007"/>
            <a:ext cx="1922239" cy="103393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solidFill>
                <a:srgbClr val="000000"/>
              </a:solidFill>
              <a:latin typeface="ITC Franklin Gothic Std Bk Cd"/>
              <a:ea typeface="ＭＳ Ｐゴシック" pitchFamily="-48" charset="-128"/>
            </a:endParaRPr>
          </a:p>
          <a:p>
            <a:pPr algn="ctr"/>
            <a:endParaRPr lang="en-US" sz="1400" dirty="0">
              <a:solidFill>
                <a:srgbClr val="000000"/>
              </a:solidFill>
              <a:latin typeface="ITC Franklin Gothic Std Bk Cd"/>
              <a:ea typeface="ＭＳ Ｐゴシック" pitchFamily="-48" charset="-128"/>
            </a:endParaRPr>
          </a:p>
          <a:p>
            <a:pPr algn="ctr"/>
            <a:r>
              <a:rPr lang="en-US" sz="1400" b="1" dirty="0">
                <a:solidFill>
                  <a:srgbClr val="000000"/>
                </a:solidFill>
                <a:latin typeface="ITC Franklin Gothic Std Bk Cd"/>
                <a:ea typeface="ＭＳ Ｐゴシック" pitchFamily="-48" charset="-128"/>
              </a:rPr>
              <a:t>Lexile level for the text excerpt.</a:t>
            </a:r>
          </a:p>
          <a:p>
            <a:pPr algn="ctr"/>
            <a:endParaRPr lang="en-US" dirty="0"/>
          </a:p>
        </p:txBody>
      </p:sp>
    </p:spTree>
    <p:extLst>
      <p:ext uri="{BB962C8B-B14F-4D97-AF65-F5344CB8AC3E}">
        <p14:creationId xmlns:p14="http://schemas.microsoft.com/office/powerpoint/2010/main" val="196829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400" b="1" dirty="0"/>
              <a:t>Text Complexity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51756638"/>
              </p:ext>
            </p:extLst>
          </p:nvPr>
        </p:nvGraphicFramePr>
        <p:xfrm>
          <a:off x="919163"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03036" y="3186550"/>
            <a:ext cx="5227204" cy="132343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u="sng" dirty="0">
                <a:solidFill>
                  <a:srgbClr val="000000"/>
                </a:solidFill>
                <a:latin typeface="Arial"/>
              </a:rPr>
              <a:t>Qualitative evaluation of the text:</a:t>
            </a:r>
            <a:r>
              <a:rPr lang="en-US" sz="2000" dirty="0">
                <a:solidFill>
                  <a:srgbClr val="000000"/>
                </a:solidFill>
                <a:latin typeface="Arial"/>
              </a:rPr>
              <a:t> </a:t>
            </a:r>
            <a:r>
              <a:rPr lang="en-US" sz="2000" b="1" dirty="0">
                <a:solidFill>
                  <a:srgbClr val="000000"/>
                </a:solidFill>
                <a:latin typeface="Arial"/>
              </a:rPr>
              <a:t>Levels </a:t>
            </a:r>
            <a:r>
              <a:rPr lang="en-US" sz="2000" dirty="0">
                <a:solidFill>
                  <a:srgbClr val="000000"/>
                </a:solidFill>
                <a:latin typeface="Arial"/>
              </a:rPr>
              <a:t>of</a:t>
            </a:r>
            <a:r>
              <a:rPr lang="en-US" sz="2000" b="1" dirty="0">
                <a:solidFill>
                  <a:srgbClr val="000000"/>
                </a:solidFill>
                <a:latin typeface="Arial"/>
              </a:rPr>
              <a:t> meaning </a:t>
            </a:r>
            <a:r>
              <a:rPr lang="en-US" sz="2000" dirty="0">
                <a:solidFill>
                  <a:srgbClr val="000000"/>
                </a:solidFill>
                <a:latin typeface="Arial"/>
              </a:rPr>
              <a:t>or </a:t>
            </a:r>
            <a:r>
              <a:rPr lang="en-US" sz="2000" b="1" dirty="0">
                <a:solidFill>
                  <a:srgbClr val="000000"/>
                </a:solidFill>
                <a:latin typeface="Arial"/>
              </a:rPr>
              <a:t>purpose</a:t>
            </a:r>
            <a:r>
              <a:rPr lang="en-US" sz="2000" dirty="0">
                <a:solidFill>
                  <a:srgbClr val="000000"/>
                </a:solidFill>
                <a:latin typeface="Arial"/>
              </a:rPr>
              <a:t>, </a:t>
            </a:r>
            <a:r>
              <a:rPr lang="en-US" sz="2000" b="1" dirty="0">
                <a:solidFill>
                  <a:srgbClr val="000000"/>
                </a:solidFill>
                <a:latin typeface="Arial"/>
              </a:rPr>
              <a:t>structure</a:t>
            </a:r>
            <a:r>
              <a:rPr lang="en-US" sz="2000" dirty="0">
                <a:solidFill>
                  <a:srgbClr val="000000"/>
                </a:solidFill>
                <a:latin typeface="Arial"/>
              </a:rPr>
              <a:t>, language </a:t>
            </a:r>
            <a:r>
              <a:rPr lang="en-US" sz="2000" b="1" dirty="0">
                <a:solidFill>
                  <a:srgbClr val="000000"/>
                </a:solidFill>
                <a:latin typeface="Arial"/>
              </a:rPr>
              <a:t>conventionality</a:t>
            </a:r>
            <a:r>
              <a:rPr lang="en-US" sz="2000" dirty="0">
                <a:solidFill>
                  <a:srgbClr val="000000"/>
                </a:solidFill>
                <a:latin typeface="Arial"/>
              </a:rPr>
              <a:t> and </a:t>
            </a:r>
            <a:r>
              <a:rPr lang="en-US" sz="2000" b="1" dirty="0">
                <a:solidFill>
                  <a:srgbClr val="000000"/>
                </a:solidFill>
                <a:latin typeface="Arial"/>
              </a:rPr>
              <a:t>clarity</a:t>
            </a:r>
            <a:r>
              <a:rPr lang="en-US" sz="2000" dirty="0">
                <a:solidFill>
                  <a:srgbClr val="000000"/>
                </a:solidFill>
                <a:latin typeface="Arial"/>
              </a:rPr>
              <a:t>, and </a:t>
            </a:r>
            <a:r>
              <a:rPr lang="en-US" sz="2000" b="1" dirty="0">
                <a:solidFill>
                  <a:srgbClr val="000000"/>
                </a:solidFill>
                <a:latin typeface="Arial"/>
              </a:rPr>
              <a:t>knowledge demands</a:t>
            </a:r>
            <a:r>
              <a:rPr lang="en-US" sz="2000" dirty="0">
                <a:solidFill>
                  <a:srgbClr val="000000"/>
                </a:solidFill>
                <a:latin typeface="Arial"/>
              </a:rPr>
              <a:t>.</a:t>
            </a:r>
            <a:endParaRPr lang="en-US" sz="2000" b="1" dirty="0">
              <a:solidFill>
                <a:srgbClr val="000000"/>
              </a:solidFill>
              <a:latin typeface="Arial"/>
            </a:endParaRPr>
          </a:p>
        </p:txBody>
      </p:sp>
      <p:sp>
        <p:nvSpPr>
          <p:cNvPr id="7" name="Slide Number Placeholder 6"/>
          <p:cNvSpPr>
            <a:spLocks noGrp="1"/>
          </p:cNvSpPr>
          <p:nvPr>
            <p:ph type="sldNum" sz="quarter" idx="10"/>
          </p:nvPr>
        </p:nvSpPr>
        <p:spPr/>
        <p:txBody>
          <a:bodyPr/>
          <a:lstStyle/>
          <a:p>
            <a:pPr algn="r"/>
            <a:fld id="{F3477EC8-074D-41C4-94AE-E9EA7CEEA348}" type="slidenum">
              <a:rPr>
                <a:solidFill>
                  <a:srgbClr val="FFFFFF">
                    <a:lumMod val="75000"/>
                  </a:srgbClr>
                </a:solidFill>
              </a:rPr>
              <a:pPr algn="r"/>
              <a:t>19</a:t>
            </a:fld>
            <a:endParaRPr dirty="0">
              <a:solidFill>
                <a:srgbClr val="FFFFFF">
                  <a:lumMod val="75000"/>
                </a:srgbClr>
              </a:solidFill>
            </a:endParaRPr>
          </a:p>
        </p:txBody>
      </p:sp>
      <p:sp>
        <p:nvSpPr>
          <p:cNvPr id="10" name="TextBox 9"/>
          <p:cNvSpPr txBox="1"/>
          <p:nvPr/>
        </p:nvSpPr>
        <p:spPr>
          <a:xfrm>
            <a:off x="2892056" y="6001737"/>
            <a:ext cx="3556245" cy="861774"/>
          </a:xfrm>
          <a:prstGeom prst="rect">
            <a:avLst/>
          </a:prstGeom>
          <a:noFill/>
        </p:spPr>
        <p:txBody>
          <a:bodyPr wrap="square" rtlCol="0">
            <a:spAutoFit/>
          </a:bodyPr>
          <a:lstStyle/>
          <a:p>
            <a:pPr algn="r"/>
            <a:r>
              <a:rPr lang="en-US" sz="1000" dirty="0">
                <a:solidFill>
                  <a:srgbClr val="FFFFFF"/>
                </a:solidFill>
                <a:latin typeface="Arial"/>
              </a:rPr>
              <a:t>Source: </a:t>
            </a:r>
            <a:r>
              <a:rPr lang="en-US" sz="1000" dirty="0">
                <a:solidFill>
                  <a:srgbClr val="FFFFFF"/>
                </a:solidFill>
              </a:rPr>
              <a:t>National Governors Association Center for Best Practices &amp; Council of Chief State School Officers. (2010). </a:t>
            </a:r>
            <a:r>
              <a:rPr lang="en-US" sz="1000" i="1" dirty="0">
                <a:solidFill>
                  <a:srgbClr val="FFFFFF"/>
                </a:solidFill>
              </a:rPr>
              <a:t>Common Core State Standards for English language arts and literacy in history/social studies, science, and technical subjects. </a:t>
            </a:r>
            <a:r>
              <a:rPr lang="en-US" sz="1000" dirty="0">
                <a:solidFill>
                  <a:srgbClr val="FFFFFF"/>
                </a:solidFill>
              </a:rPr>
              <a:t>Washington, DC: Author.</a:t>
            </a:r>
            <a:endParaRPr lang="en-US" sz="1000" dirty="0">
              <a:solidFill>
                <a:srgbClr val="FFFFFF"/>
              </a:solidFill>
              <a:latin typeface="Arial"/>
            </a:endParaRPr>
          </a:p>
        </p:txBody>
      </p:sp>
      <p:sp>
        <p:nvSpPr>
          <p:cNvPr id="11" name="Rectangle 10"/>
          <p:cNvSpPr/>
          <p:nvPr/>
        </p:nvSpPr>
        <p:spPr>
          <a:xfrm>
            <a:off x="670560" y="2003586"/>
            <a:ext cx="3501280" cy="461665"/>
          </a:xfrm>
          <a:prstGeom prst="rect">
            <a:avLst/>
          </a:prstGeom>
        </p:spPr>
        <p:txBody>
          <a:bodyPr wrap="non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Qualitative Complexity</a:t>
            </a:r>
          </a:p>
        </p:txBody>
      </p:sp>
    </p:spTree>
    <p:extLst>
      <p:ext uri="{BB962C8B-B14F-4D97-AF65-F5344CB8AC3E}">
        <p14:creationId xmlns:p14="http://schemas.microsoft.com/office/powerpoint/2010/main" val="407953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64" y="2040818"/>
            <a:ext cx="8526461" cy="4075345"/>
          </a:xfrm>
        </p:spPr>
        <p:txBody>
          <a:bodyPr/>
          <a:lstStyle/>
          <a:p>
            <a:pPr marL="288925" indent="-288925"/>
            <a:r>
              <a:rPr lang="en-US" sz="2000" dirty="0">
                <a:solidFill>
                  <a:schemeClr val="tx2"/>
                </a:solidFill>
              </a:rPr>
              <a:t>This is the third presentation in a series of 3 sponsored by the New York State Education Department Office of Bilingual Education and World Languages (OBEWL).</a:t>
            </a:r>
          </a:p>
          <a:p>
            <a:r>
              <a:rPr lang="en-US" sz="2000" dirty="0">
                <a:solidFill>
                  <a:schemeClr val="tx2"/>
                </a:solidFill>
              </a:rPr>
              <a:t>The goal is to support teachers in scaffolding English language arts instruction for English language learners/Multilingual language learners (ELLs/MLLs). </a:t>
            </a:r>
          </a:p>
          <a:p>
            <a:r>
              <a:rPr lang="en-US" sz="2000" dirty="0">
                <a:solidFill>
                  <a:schemeClr val="tx2"/>
                </a:solidFill>
              </a:rPr>
              <a:t>This presentation focuses on enhancing comprehension during close reading. </a:t>
            </a:r>
          </a:p>
          <a:p>
            <a:r>
              <a:rPr lang="en-US" sz="2000" dirty="0">
                <a:solidFill>
                  <a:schemeClr val="tx2"/>
                </a:solidFill>
              </a:rPr>
              <a:t>The other two presentations focus on:</a:t>
            </a:r>
          </a:p>
          <a:p>
            <a:pPr marL="519112" lvl="1" indent="-288925"/>
            <a:r>
              <a:rPr lang="en-US" sz="1400" dirty="0"/>
              <a:t>#1 building background knowledge </a:t>
            </a:r>
          </a:p>
          <a:p>
            <a:pPr marL="519112" lvl="1" indent="-288925"/>
            <a:r>
              <a:rPr lang="en-US" sz="1400" dirty="0"/>
              <a:t>#2 vocabulary development</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a:t>
            </a:fld>
            <a:endParaRPr dirty="0">
              <a:solidFill>
                <a:srgbClr val="FFFFFF">
                  <a:lumMod val="75000"/>
                </a:srgbClr>
              </a:solidFill>
            </a:endParaRPr>
          </a:p>
        </p:txBody>
      </p:sp>
    </p:spTree>
    <p:extLst>
      <p:ext uri="{BB962C8B-B14F-4D97-AF65-F5344CB8AC3E}">
        <p14:creationId xmlns:p14="http://schemas.microsoft.com/office/powerpoint/2010/main" val="241766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b="1" dirty="0"/>
              <a:t>Attributes That Make Text Challenging for All Students</a:t>
            </a:r>
          </a:p>
          <a:p>
            <a:r>
              <a:rPr lang="en-US" sz="2000" dirty="0"/>
              <a:t>Lexical level</a:t>
            </a:r>
          </a:p>
          <a:p>
            <a:pPr lvl="1"/>
            <a:r>
              <a:rPr lang="en-US" dirty="0"/>
              <a:t>Words with multiple levels of meaning</a:t>
            </a:r>
          </a:p>
          <a:p>
            <a:pPr lvl="1"/>
            <a:r>
              <a:rPr lang="en-US" dirty="0"/>
              <a:t>Nominalization (e.g., implementation, help)</a:t>
            </a:r>
          </a:p>
          <a:p>
            <a:pPr lvl="1"/>
            <a:r>
              <a:rPr lang="en-US" dirty="0"/>
              <a:t>Unfamiliar vocabulary</a:t>
            </a:r>
          </a:p>
          <a:p>
            <a:pPr lvl="1"/>
            <a:r>
              <a:rPr lang="en-US" dirty="0"/>
              <a:t>Use of archaic language</a:t>
            </a:r>
          </a:p>
          <a:p>
            <a:pPr lvl="0"/>
            <a:r>
              <a:rPr lang="en-US" sz="2000" dirty="0"/>
              <a:t>Sentence level</a:t>
            </a:r>
          </a:p>
          <a:p>
            <a:pPr lvl="1"/>
            <a:r>
              <a:rPr lang="en-US" dirty="0"/>
              <a:t>Figurative language </a:t>
            </a:r>
          </a:p>
          <a:p>
            <a:pPr lvl="1"/>
            <a:r>
              <a:rPr lang="en-US" dirty="0"/>
              <a:t>Significant use of nonstandard dialect</a:t>
            </a:r>
          </a:p>
        </p:txBody>
      </p:sp>
      <p:sp>
        <p:nvSpPr>
          <p:cNvPr id="9" name="Title 1"/>
          <p:cNvSpPr>
            <a:spLocks noGrp="1"/>
          </p:cNvSpPr>
          <p:nvPr>
            <p:ph type="title"/>
          </p:nvPr>
        </p:nvSpPr>
        <p:spPr/>
        <p:txBody>
          <a:bodyPr>
            <a:normAutofit/>
          </a:bodyPr>
          <a:lstStyle/>
          <a:p>
            <a:r>
              <a:rPr lang="en-US" sz="4400" b="1" dirty="0"/>
              <a:t>Text Complexity</a:t>
            </a:r>
          </a:p>
        </p:txBody>
      </p:sp>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20</a:t>
            </a:fld>
            <a:endParaRPr dirty="0">
              <a:solidFill>
                <a:srgbClr val="FFFFFF">
                  <a:lumMod val="75000"/>
                </a:srgbClr>
              </a:solidFill>
            </a:endParaRPr>
          </a:p>
        </p:txBody>
      </p:sp>
      <p:sp>
        <p:nvSpPr>
          <p:cNvPr id="5" name="TextBox 4"/>
          <p:cNvSpPr txBox="1"/>
          <p:nvPr/>
        </p:nvSpPr>
        <p:spPr>
          <a:xfrm>
            <a:off x="3289465" y="6066121"/>
            <a:ext cx="3111335" cy="553998"/>
          </a:xfrm>
          <a:prstGeom prst="rect">
            <a:avLst/>
          </a:prstGeom>
          <a:noFill/>
        </p:spPr>
        <p:txBody>
          <a:bodyPr wrap="square" rtlCol="0">
            <a:spAutoFit/>
          </a:bodyPr>
          <a:lstStyle/>
          <a:p>
            <a:pPr algn="r"/>
            <a:r>
              <a:rPr lang="en-US" sz="1000" dirty="0">
                <a:solidFill>
                  <a:srgbClr val="FFFFFF"/>
                </a:solidFill>
              </a:rPr>
              <a:t>Fisher, D., Frey, N., &amp; Lapp, D. (2012). </a:t>
            </a:r>
            <a:r>
              <a:rPr lang="en-US" sz="1000" i="1" dirty="0">
                <a:solidFill>
                  <a:srgbClr val="FFFFFF"/>
                </a:solidFill>
              </a:rPr>
              <a:t>Text complexity: Raising rigor in reading</a:t>
            </a:r>
            <a:r>
              <a:rPr lang="en-US" sz="1000" dirty="0">
                <a:solidFill>
                  <a:srgbClr val="FFFFFF"/>
                </a:solidFill>
              </a:rPr>
              <a:t>. Newark, DE: International Reading Association.</a:t>
            </a:r>
          </a:p>
        </p:txBody>
      </p:sp>
    </p:spTree>
    <p:extLst>
      <p:ext uri="{BB962C8B-B14F-4D97-AF65-F5344CB8AC3E}">
        <p14:creationId xmlns:p14="http://schemas.microsoft.com/office/powerpoint/2010/main" val="37781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b="1" dirty="0"/>
              <a:t>Attributes That Make Text Challenging for All Students (continued)</a:t>
            </a:r>
          </a:p>
          <a:p>
            <a:r>
              <a:rPr lang="en-US" dirty="0"/>
              <a:t>Discourse level</a:t>
            </a:r>
          </a:p>
          <a:p>
            <a:pPr lvl="1"/>
            <a:r>
              <a:rPr lang="en-US" dirty="0"/>
              <a:t>Text with multiple levels of meaning</a:t>
            </a:r>
          </a:p>
          <a:p>
            <a:pPr lvl="1"/>
            <a:r>
              <a:rPr lang="en-US" dirty="0"/>
              <a:t>Distortions in organization of text (e.g., time sequences)</a:t>
            </a:r>
          </a:p>
          <a:p>
            <a:pPr lvl="1"/>
            <a:r>
              <a:rPr lang="en-US" dirty="0"/>
              <a:t>Specialized content knowledge required </a:t>
            </a:r>
          </a:p>
          <a:p>
            <a:pPr lvl="1"/>
            <a:r>
              <a:rPr lang="en-US" dirty="0"/>
              <a:t>Limited use of text features and graphics</a:t>
            </a:r>
          </a:p>
        </p:txBody>
      </p:sp>
      <p:sp>
        <p:nvSpPr>
          <p:cNvPr id="9" name="Title 1"/>
          <p:cNvSpPr>
            <a:spLocks noGrp="1"/>
          </p:cNvSpPr>
          <p:nvPr>
            <p:ph type="title"/>
          </p:nvPr>
        </p:nvSpPr>
        <p:spPr/>
        <p:txBody>
          <a:bodyPr>
            <a:normAutofit/>
          </a:bodyPr>
          <a:lstStyle/>
          <a:p>
            <a:r>
              <a:rPr lang="en-US" sz="4400" b="1" dirty="0"/>
              <a:t>Text Complexity</a:t>
            </a:r>
          </a:p>
        </p:txBody>
      </p:sp>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21</a:t>
            </a:fld>
            <a:endParaRPr dirty="0">
              <a:solidFill>
                <a:srgbClr val="FFFFFF">
                  <a:lumMod val="75000"/>
                </a:srgbClr>
              </a:solidFill>
            </a:endParaRPr>
          </a:p>
        </p:txBody>
      </p:sp>
      <p:sp>
        <p:nvSpPr>
          <p:cNvPr id="5" name="TextBox 4"/>
          <p:cNvSpPr txBox="1"/>
          <p:nvPr/>
        </p:nvSpPr>
        <p:spPr>
          <a:xfrm>
            <a:off x="4168612" y="6066121"/>
            <a:ext cx="1994682" cy="861774"/>
          </a:xfrm>
          <a:prstGeom prst="rect">
            <a:avLst/>
          </a:prstGeom>
          <a:noFill/>
        </p:spPr>
        <p:txBody>
          <a:bodyPr wrap="square" rtlCol="0">
            <a:spAutoFit/>
          </a:bodyPr>
          <a:lstStyle/>
          <a:p>
            <a:pPr algn="r"/>
            <a:r>
              <a:rPr lang="en-US" sz="1000" dirty="0">
                <a:solidFill>
                  <a:srgbClr val="FFFFFF"/>
                </a:solidFill>
              </a:rPr>
              <a:t>Fisher, D., Frey, N., &amp; Lapp, D. (2012). </a:t>
            </a:r>
            <a:r>
              <a:rPr lang="en-US" sz="1000" i="1" dirty="0">
                <a:solidFill>
                  <a:srgbClr val="FFFFFF"/>
                </a:solidFill>
              </a:rPr>
              <a:t>Text complexity: Raising rigor in reading</a:t>
            </a:r>
            <a:r>
              <a:rPr lang="en-US" sz="1000" dirty="0">
                <a:solidFill>
                  <a:srgbClr val="FFFFFF"/>
                </a:solidFill>
              </a:rPr>
              <a:t>. Newark, DE: International Reading Association.</a:t>
            </a:r>
          </a:p>
        </p:txBody>
      </p:sp>
    </p:spTree>
    <p:extLst>
      <p:ext uri="{BB962C8B-B14F-4D97-AF65-F5344CB8AC3E}">
        <p14:creationId xmlns:p14="http://schemas.microsoft.com/office/powerpoint/2010/main" val="368265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06" y="2035493"/>
            <a:ext cx="8224699" cy="3852006"/>
          </a:xfrm>
        </p:spPr>
        <p:txBody>
          <a:bodyPr>
            <a:normAutofit/>
          </a:bodyPr>
          <a:lstStyle/>
          <a:p>
            <a:pPr marL="0" indent="0">
              <a:buNone/>
            </a:pPr>
            <a:r>
              <a:rPr lang="en-US" b="1" dirty="0"/>
              <a:t>Additional Attributes That Make Text Challenging for ELLs</a:t>
            </a:r>
            <a:endParaRPr lang="en-US" dirty="0"/>
          </a:p>
          <a:p>
            <a:r>
              <a:rPr lang="en-US" dirty="0"/>
              <a:t>Lexical level</a:t>
            </a:r>
          </a:p>
          <a:p>
            <a:pPr lvl="1"/>
            <a:r>
              <a:rPr lang="en-US" dirty="0"/>
              <a:t>Greater number of unfamiliar words and phrases</a:t>
            </a:r>
          </a:p>
          <a:p>
            <a:pPr lvl="1"/>
            <a:r>
              <a:rPr lang="en-US" dirty="0"/>
              <a:t>Connectives</a:t>
            </a:r>
          </a:p>
        </p:txBody>
      </p:sp>
      <p:sp>
        <p:nvSpPr>
          <p:cNvPr id="8" name="Title 1"/>
          <p:cNvSpPr>
            <a:spLocks noGrp="1"/>
          </p:cNvSpPr>
          <p:nvPr>
            <p:ph type="title"/>
          </p:nvPr>
        </p:nvSpPr>
        <p:spPr/>
        <p:txBody>
          <a:bodyPr>
            <a:normAutofit/>
          </a:bodyPr>
          <a:lstStyle/>
          <a:p>
            <a:r>
              <a:rPr lang="en-US" sz="4400" b="1" dirty="0"/>
              <a:t>Text Complexity</a:t>
            </a:r>
          </a:p>
        </p:txBody>
      </p:sp>
      <p:sp>
        <p:nvSpPr>
          <p:cNvPr id="5"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22</a:t>
            </a:fld>
            <a:endParaRPr dirty="0">
              <a:solidFill>
                <a:srgbClr val="FFFFFF">
                  <a:lumMod val="75000"/>
                </a:srgbClr>
              </a:solidFill>
            </a:endParaRPr>
          </a:p>
        </p:txBody>
      </p:sp>
    </p:spTree>
    <p:extLst>
      <p:ext uri="{BB962C8B-B14F-4D97-AF65-F5344CB8AC3E}">
        <p14:creationId xmlns:p14="http://schemas.microsoft.com/office/powerpoint/2010/main" val="3294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658" y="0"/>
            <a:ext cx="9268234" cy="345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556385067"/>
              </p:ext>
            </p:extLst>
          </p:nvPr>
        </p:nvGraphicFramePr>
        <p:xfrm>
          <a:off x="152400" y="814905"/>
          <a:ext cx="8991600" cy="3143949"/>
        </p:xfrm>
        <a:graphic>
          <a:graphicData uri="http://schemas.openxmlformats.org/drawingml/2006/table">
            <a:tbl>
              <a:tblPr firstRow="1" firstCol="1" bandRow="1"/>
              <a:tblGrid>
                <a:gridCol w="8991600">
                  <a:extLst>
                    <a:ext uri="{9D8B030D-6E8A-4147-A177-3AD203B41FA5}">
                      <a16:colId xmlns:a16="http://schemas.microsoft.com/office/drawing/2014/main" val="20000"/>
                    </a:ext>
                  </a:extLst>
                </a:gridCol>
              </a:tblGrid>
              <a:tr h="257359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tx2">
                              <a:lumMod val="75000"/>
                            </a:schemeClr>
                          </a:solidFill>
                          <a:latin typeface="+mn-lt"/>
                          <a:cs typeface="Times New Roman" pitchFamily="18" charset="0"/>
                        </a:rPr>
                        <a:t>Some claim sports began as a form of survival. Prehistoric man ran, jumped, and climbed for his life. Hunters separated themselves by skill, and competition flourished. Wall paintings dating from 1850 BC that depict wrestling, dancing, and acrobatics were discovered in an Egyptian tomb at Bani Hasan. The ancient Greeks revolutionized sports by holding the world’s first Olympic games at Olympia in 776 BC. But it wasn’t until the early nineteenth century that sports as we know them came into play.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2" name="Rectangle 41"/>
          <p:cNvSpPr/>
          <p:nvPr/>
        </p:nvSpPr>
        <p:spPr>
          <a:xfrm>
            <a:off x="1752758" y="4400978"/>
            <a:ext cx="5739344" cy="1361911"/>
          </a:xfrm>
          <a:prstGeom prst="rect">
            <a:avLst/>
          </a:prstGeom>
        </p:spPr>
        <p:txBody>
          <a:bodyPr wrap="square">
            <a:spAutoFit/>
          </a:bodyPr>
          <a:lstStyle/>
          <a:p>
            <a:pPr algn="ctr" fontAlgn="auto">
              <a:lnSpc>
                <a:spcPct val="200000"/>
              </a:lnSpc>
              <a:spcBef>
                <a:spcPts val="0"/>
              </a:spcBef>
              <a:spcAft>
                <a:spcPts val="300"/>
              </a:spcAft>
            </a:pPr>
            <a:r>
              <a:rPr lang="en-US" sz="2000" dirty="0">
                <a:solidFill>
                  <a:srgbClr val="005295"/>
                </a:solidFill>
                <a:latin typeface="Calibri"/>
                <a:ea typeface="Calibri"/>
                <a:cs typeface="Times New Roman"/>
              </a:rPr>
              <a:t>Greater number of unfamiliar words and phrases</a:t>
            </a:r>
          </a:p>
          <a:p>
            <a:pPr algn="ctr" fontAlgn="auto">
              <a:lnSpc>
                <a:spcPct val="200000"/>
              </a:lnSpc>
              <a:spcBef>
                <a:spcPts val="0"/>
              </a:spcBef>
              <a:spcAft>
                <a:spcPts val="300"/>
              </a:spcAft>
            </a:pPr>
            <a:r>
              <a:rPr lang="en-US" sz="2000" dirty="0">
                <a:solidFill>
                  <a:srgbClr val="005295"/>
                </a:solidFill>
                <a:latin typeface="Calibri"/>
                <a:ea typeface="Calibri"/>
                <a:cs typeface="Times New Roman"/>
              </a:rPr>
              <a:t>Connectives</a:t>
            </a:r>
          </a:p>
        </p:txBody>
      </p:sp>
      <p:sp>
        <p:nvSpPr>
          <p:cNvPr id="43" name="Rectangle 42"/>
          <p:cNvSpPr/>
          <p:nvPr/>
        </p:nvSpPr>
        <p:spPr>
          <a:xfrm>
            <a:off x="688610" y="4658972"/>
            <a:ext cx="7751135"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p:cNvSpPr/>
          <p:nvPr/>
        </p:nvSpPr>
        <p:spPr>
          <a:xfrm>
            <a:off x="681515" y="5289857"/>
            <a:ext cx="7751135" cy="32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Rectangle 48"/>
          <p:cNvSpPr/>
          <p:nvPr/>
        </p:nvSpPr>
        <p:spPr>
          <a:xfrm>
            <a:off x="4557082" y="904059"/>
            <a:ext cx="926308"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Rectangle 49"/>
          <p:cNvSpPr/>
          <p:nvPr/>
        </p:nvSpPr>
        <p:spPr>
          <a:xfrm>
            <a:off x="3931767" y="2732898"/>
            <a:ext cx="1668933"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Rectangle 50"/>
          <p:cNvSpPr/>
          <p:nvPr/>
        </p:nvSpPr>
        <p:spPr>
          <a:xfrm>
            <a:off x="3401244" y="1808505"/>
            <a:ext cx="1028387"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Rectangle 51"/>
          <p:cNvSpPr/>
          <p:nvPr/>
        </p:nvSpPr>
        <p:spPr>
          <a:xfrm>
            <a:off x="1598482" y="1805371"/>
            <a:ext cx="1080549" cy="32317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52"/>
          <p:cNvSpPr/>
          <p:nvPr/>
        </p:nvSpPr>
        <p:spPr>
          <a:xfrm>
            <a:off x="6650475" y="2275698"/>
            <a:ext cx="999887"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Rectangle 54"/>
          <p:cNvSpPr/>
          <p:nvPr/>
        </p:nvSpPr>
        <p:spPr>
          <a:xfrm>
            <a:off x="4766233" y="2275698"/>
            <a:ext cx="1256343"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6" name="Rectangle 55"/>
          <p:cNvSpPr/>
          <p:nvPr/>
        </p:nvSpPr>
        <p:spPr>
          <a:xfrm>
            <a:off x="1480857" y="3647073"/>
            <a:ext cx="816864" cy="3177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Rectangle 56"/>
          <p:cNvSpPr/>
          <p:nvPr/>
        </p:nvSpPr>
        <p:spPr>
          <a:xfrm>
            <a:off x="163668" y="1810777"/>
            <a:ext cx="1418485" cy="3177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Rectangle 57"/>
          <p:cNvSpPr/>
          <p:nvPr/>
        </p:nvSpPr>
        <p:spPr>
          <a:xfrm>
            <a:off x="7685523" y="2275698"/>
            <a:ext cx="609392" cy="32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58"/>
          <p:cNvSpPr/>
          <p:nvPr/>
        </p:nvSpPr>
        <p:spPr>
          <a:xfrm>
            <a:off x="952886" y="922660"/>
            <a:ext cx="661926" cy="3177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0" name="Rectangle 59"/>
          <p:cNvSpPr/>
          <p:nvPr/>
        </p:nvSpPr>
        <p:spPr>
          <a:xfrm>
            <a:off x="7351692" y="1810777"/>
            <a:ext cx="804323" cy="3177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Rectangle 60"/>
          <p:cNvSpPr/>
          <p:nvPr/>
        </p:nvSpPr>
        <p:spPr>
          <a:xfrm>
            <a:off x="3837301" y="1361807"/>
            <a:ext cx="1182935" cy="3286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2" name="Rectangle 61"/>
          <p:cNvSpPr/>
          <p:nvPr/>
        </p:nvSpPr>
        <p:spPr>
          <a:xfrm>
            <a:off x="6359743" y="2732898"/>
            <a:ext cx="274690" cy="32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Rectangle 62"/>
          <p:cNvSpPr/>
          <p:nvPr/>
        </p:nvSpPr>
        <p:spPr>
          <a:xfrm>
            <a:off x="7282086" y="1370426"/>
            <a:ext cx="547177" cy="32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4" name="Rectangle 63"/>
          <p:cNvSpPr/>
          <p:nvPr/>
        </p:nvSpPr>
        <p:spPr>
          <a:xfrm>
            <a:off x="6852221" y="1810777"/>
            <a:ext cx="499471" cy="317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Slide Number Placeholder 31"/>
          <p:cNvSpPr>
            <a:spLocks noGrp="1"/>
          </p:cNvSpPr>
          <p:nvPr>
            <p:ph type="sldNum" sz="quarter" idx="10"/>
          </p:nvPr>
        </p:nvSpPr>
        <p:spPr>
          <a:xfrm>
            <a:off x="8738473" y="6565966"/>
            <a:ext cx="157094" cy="153888"/>
          </a:xfrm>
        </p:spPr>
        <p:txBody>
          <a:bodyPr/>
          <a:lstStyle/>
          <a:p>
            <a:pPr algn="r"/>
            <a:fld id="{F3477EC8-074D-41C4-94AE-E9EA7CEEA348}" type="slidenum">
              <a:rPr>
                <a:solidFill>
                  <a:srgbClr val="FFFFFF">
                    <a:lumMod val="75000"/>
                  </a:srgbClr>
                </a:solidFill>
              </a:rPr>
              <a:pPr algn="r"/>
              <a:t>23</a:t>
            </a:fld>
            <a:endParaRPr dirty="0">
              <a:solidFill>
                <a:srgbClr val="FFFFFF">
                  <a:lumMod val="75000"/>
                </a:srgbClr>
              </a:solidFill>
            </a:endParaRPr>
          </a:p>
        </p:txBody>
      </p:sp>
      <p:sp>
        <p:nvSpPr>
          <p:cNvPr id="33" name="Rectangle 32"/>
          <p:cNvSpPr/>
          <p:nvPr/>
        </p:nvSpPr>
        <p:spPr>
          <a:xfrm>
            <a:off x="12112" y="36644"/>
            <a:ext cx="8513869" cy="769441"/>
          </a:xfrm>
          <a:prstGeom prst="rect">
            <a:avLst/>
          </a:prstGeom>
        </p:spPr>
        <p:txBody>
          <a:bodyPr wrap="none">
            <a:spAutoFit/>
          </a:bodyPr>
          <a:lstStyle/>
          <a:p>
            <a:pPr eaLnBrk="0" hangingPunct="0">
              <a:spcBef>
                <a:spcPts val="0"/>
              </a:spcBef>
              <a:spcAft>
                <a:spcPts val="1200"/>
              </a:spcAft>
              <a:buClr>
                <a:srgbClr val="FFFFFF">
                  <a:lumMod val="65000"/>
                </a:srgbClr>
              </a:buClr>
            </a:pPr>
            <a:r>
              <a:rPr lang="en-US" sz="4400" b="1" dirty="0">
                <a:solidFill>
                  <a:srgbClr val="FFFFFF">
                    <a:lumMod val="65000"/>
                  </a:srgbClr>
                </a:solidFill>
                <a:latin typeface="Arial Narrow"/>
              </a:rPr>
              <a:t>Qualitative Complexity for ELLs/MLLs</a:t>
            </a:r>
          </a:p>
        </p:txBody>
      </p:sp>
      <p:sp>
        <p:nvSpPr>
          <p:cNvPr id="34" name="Rectangle 33"/>
          <p:cNvSpPr/>
          <p:nvPr/>
        </p:nvSpPr>
        <p:spPr>
          <a:xfrm>
            <a:off x="5064588" y="3196838"/>
            <a:ext cx="386717" cy="32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p:cNvSpPr/>
          <p:nvPr/>
        </p:nvSpPr>
        <p:spPr>
          <a:xfrm>
            <a:off x="2306864" y="3642018"/>
            <a:ext cx="499471" cy="317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72197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4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5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3"/>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5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5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5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57"/>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5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59"/>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60"/>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6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6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5"/>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 presetClass="exit" presetSubtype="0" fill="hold" grpId="1" nodeType="withEffect">
                                  <p:stCondLst>
                                    <p:cond delay="0"/>
                                  </p:stCondLst>
                                  <p:childTnLst>
                                    <p:set>
                                      <p:cBhvr>
                                        <p:cTn id="105"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34" grpId="0" animBg="1"/>
      <p:bldP spid="34" grpId="1" animBg="1"/>
      <p:bldP spid="35" grpId="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06" y="2025333"/>
            <a:ext cx="8224699" cy="3852006"/>
          </a:xfrm>
        </p:spPr>
        <p:txBody>
          <a:bodyPr>
            <a:normAutofit/>
          </a:bodyPr>
          <a:lstStyle/>
          <a:p>
            <a:pPr marL="0" indent="0">
              <a:buNone/>
            </a:pPr>
            <a:r>
              <a:rPr lang="en-US" sz="2300" b="1" dirty="0"/>
              <a:t>Additional Attributes That Make Text Challenging for ELLs/MLLs (continued)</a:t>
            </a:r>
            <a:endParaRPr lang="en-US" sz="2300" dirty="0"/>
          </a:p>
          <a:p>
            <a:r>
              <a:rPr lang="en-US" sz="1600" dirty="0"/>
              <a:t>Sentence level</a:t>
            </a:r>
          </a:p>
          <a:p>
            <a:pPr lvl="1"/>
            <a:r>
              <a:rPr lang="en-US" sz="1600" dirty="0"/>
              <a:t>Complex syntax</a:t>
            </a:r>
          </a:p>
          <a:p>
            <a:pPr lvl="0"/>
            <a:r>
              <a:rPr lang="en-US" sz="1600" dirty="0"/>
              <a:t>Discourse level</a:t>
            </a:r>
          </a:p>
          <a:p>
            <a:pPr lvl="1"/>
            <a:r>
              <a:rPr lang="en-US" sz="1600" dirty="0"/>
              <a:t>Reference chains</a:t>
            </a:r>
          </a:p>
          <a:p>
            <a:pPr lvl="2"/>
            <a:r>
              <a:rPr lang="en-US" sz="1600" dirty="0"/>
              <a:t>anaphora (e.g., he, she, that, which) </a:t>
            </a:r>
          </a:p>
          <a:p>
            <a:pPr lvl="2"/>
            <a:r>
              <a:rPr lang="en-US" sz="1600" dirty="0"/>
              <a:t>concepts connected with each other that are not named or are named differently </a:t>
            </a:r>
          </a:p>
        </p:txBody>
      </p:sp>
      <p:sp>
        <p:nvSpPr>
          <p:cNvPr id="8" name="Title 1"/>
          <p:cNvSpPr>
            <a:spLocks noGrp="1"/>
          </p:cNvSpPr>
          <p:nvPr>
            <p:ph type="title"/>
          </p:nvPr>
        </p:nvSpPr>
        <p:spPr/>
        <p:txBody>
          <a:bodyPr>
            <a:normAutofit/>
          </a:bodyPr>
          <a:lstStyle/>
          <a:p>
            <a:r>
              <a:rPr lang="en-US" sz="4400" b="1" dirty="0"/>
              <a:t>Text Complexity</a:t>
            </a:r>
          </a:p>
        </p:txBody>
      </p:sp>
      <p:sp>
        <p:nvSpPr>
          <p:cNvPr id="5"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24</a:t>
            </a:fld>
            <a:endParaRPr dirty="0">
              <a:solidFill>
                <a:srgbClr val="FFFFFF">
                  <a:lumMod val="75000"/>
                </a:srgbClr>
              </a:solidFill>
            </a:endParaRPr>
          </a:p>
        </p:txBody>
      </p:sp>
      <p:sp>
        <p:nvSpPr>
          <p:cNvPr id="10" name="Rectangle 9"/>
          <p:cNvSpPr/>
          <p:nvPr/>
        </p:nvSpPr>
        <p:spPr>
          <a:xfrm>
            <a:off x="835775" y="4795033"/>
            <a:ext cx="7478974" cy="830997"/>
          </a:xfrm>
          <a:prstGeom prst="rect">
            <a:avLst/>
          </a:prstGeom>
        </p:spPr>
        <p:txBody>
          <a:bodyPr wrap="square">
            <a:spAutoFit/>
          </a:bodyPr>
          <a:lstStyle/>
          <a:p>
            <a:r>
              <a:rPr lang="en-US" sz="1600" i="1" dirty="0">
                <a:solidFill>
                  <a:srgbClr val="326295">
                    <a:lumMod val="75000"/>
                  </a:srgbClr>
                </a:solidFill>
                <a:latin typeface="Arial"/>
              </a:rPr>
              <a:t>Example: </a:t>
            </a:r>
            <a:br>
              <a:rPr lang="en-US" sz="1600" i="1" dirty="0">
                <a:solidFill>
                  <a:srgbClr val="326295">
                    <a:lumMod val="75000"/>
                  </a:srgbClr>
                </a:solidFill>
                <a:latin typeface="Arial"/>
              </a:rPr>
            </a:br>
            <a:r>
              <a:rPr lang="en-US" sz="1600" b="1" dirty="0">
                <a:solidFill>
                  <a:schemeClr val="tx2">
                    <a:lumMod val="75000"/>
                  </a:schemeClr>
                </a:solidFill>
                <a:cs typeface="Times New Roman" pitchFamily="18" charset="0"/>
              </a:rPr>
              <a:t>Wall paintings</a:t>
            </a:r>
            <a:r>
              <a:rPr lang="en-US" sz="1600" b="1" baseline="-25000" dirty="0">
                <a:solidFill>
                  <a:schemeClr val="tx2">
                    <a:lumMod val="75000"/>
                  </a:schemeClr>
                </a:solidFill>
                <a:cs typeface="Times New Roman" pitchFamily="18" charset="0"/>
              </a:rPr>
              <a:t>1</a:t>
            </a:r>
            <a:r>
              <a:rPr lang="en-US" sz="1600" dirty="0">
                <a:solidFill>
                  <a:schemeClr val="tx2">
                    <a:lumMod val="75000"/>
                  </a:schemeClr>
                </a:solidFill>
                <a:cs typeface="Times New Roman" pitchFamily="18" charset="0"/>
              </a:rPr>
              <a:t> dating from 1850 BC </a:t>
            </a:r>
            <a:r>
              <a:rPr lang="en-US" sz="1600" i="1" dirty="0">
                <a:solidFill>
                  <a:schemeClr val="tx2">
                    <a:lumMod val="75000"/>
                  </a:schemeClr>
                </a:solidFill>
                <a:cs typeface="Times New Roman" pitchFamily="18" charset="0"/>
              </a:rPr>
              <a:t>that</a:t>
            </a:r>
            <a:r>
              <a:rPr lang="en-US" sz="1600" i="1" baseline="-25000" dirty="0">
                <a:solidFill>
                  <a:schemeClr val="tx2">
                    <a:lumMod val="75000"/>
                  </a:schemeClr>
                </a:solidFill>
                <a:cs typeface="Times New Roman" pitchFamily="18" charset="0"/>
              </a:rPr>
              <a:t>1</a:t>
            </a:r>
            <a:r>
              <a:rPr lang="en-US" sz="1600" dirty="0">
                <a:solidFill>
                  <a:schemeClr val="tx2">
                    <a:lumMod val="75000"/>
                  </a:schemeClr>
                </a:solidFill>
                <a:cs typeface="Times New Roman" pitchFamily="18" charset="0"/>
              </a:rPr>
              <a:t> depict wrestling, dancing, and acrobatics were discovered in an Egyptian tomb at Bani Hasan</a:t>
            </a:r>
            <a:r>
              <a:rPr lang="en-US" sz="1600" i="1" dirty="0">
                <a:solidFill>
                  <a:srgbClr val="326295">
                    <a:lumMod val="75000"/>
                  </a:srgbClr>
                </a:solidFill>
                <a:latin typeface="Arial"/>
              </a:rPr>
              <a:t>.</a:t>
            </a:r>
            <a:endParaRPr lang="en-US" sz="2000" dirty="0">
              <a:solidFill>
                <a:srgbClr val="000000"/>
              </a:solidFill>
            </a:endParaRPr>
          </a:p>
        </p:txBody>
      </p:sp>
    </p:spTree>
    <p:extLst>
      <p:ext uri="{BB962C8B-B14F-4D97-AF65-F5344CB8AC3E}">
        <p14:creationId xmlns:p14="http://schemas.microsoft.com/office/powerpoint/2010/main" val="12614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658" y="0"/>
            <a:ext cx="9268234" cy="345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845716449"/>
              </p:ext>
            </p:extLst>
          </p:nvPr>
        </p:nvGraphicFramePr>
        <p:xfrm>
          <a:off x="152400" y="814905"/>
          <a:ext cx="8991600" cy="3143949"/>
        </p:xfrm>
        <a:graphic>
          <a:graphicData uri="http://schemas.openxmlformats.org/drawingml/2006/table">
            <a:tbl>
              <a:tblPr firstRow="1" firstCol="1" bandRow="1"/>
              <a:tblGrid>
                <a:gridCol w="8991600">
                  <a:extLst>
                    <a:ext uri="{9D8B030D-6E8A-4147-A177-3AD203B41FA5}">
                      <a16:colId xmlns:a16="http://schemas.microsoft.com/office/drawing/2014/main" val="20000"/>
                    </a:ext>
                  </a:extLst>
                </a:gridCol>
              </a:tblGrid>
              <a:tr h="257359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tx2">
                              <a:lumMod val="75000"/>
                            </a:schemeClr>
                          </a:solidFill>
                          <a:latin typeface="+mn-lt"/>
                          <a:cs typeface="Times New Roman" pitchFamily="18" charset="0"/>
                        </a:rPr>
                        <a:t>Some claim sports began as a form of survival. Prehistoric man ran, jumped, and climbed for his life. Hunters separated themselves by skill, and competition flourished. Wall paintings dating from 1850 BC that depict wrestling, dancing, and acrobatics were discovered in an Egyptian tomb at Bani Hasan. The ancient Greeks revolutionized sports by holding the world’s first Olympic games at Olympia in 776 BC. But it wasn’t until the early nineteenth century that sports as we know them came into play.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2" name="Rectangle 41"/>
          <p:cNvSpPr/>
          <p:nvPr/>
        </p:nvSpPr>
        <p:spPr>
          <a:xfrm>
            <a:off x="1752758" y="4400978"/>
            <a:ext cx="5739344" cy="1361911"/>
          </a:xfrm>
          <a:prstGeom prst="rect">
            <a:avLst/>
          </a:prstGeom>
        </p:spPr>
        <p:txBody>
          <a:bodyPr wrap="square">
            <a:spAutoFit/>
          </a:bodyPr>
          <a:lstStyle/>
          <a:p>
            <a:pPr algn="ctr" fontAlgn="auto">
              <a:lnSpc>
                <a:spcPct val="200000"/>
              </a:lnSpc>
              <a:spcBef>
                <a:spcPts val="0"/>
              </a:spcBef>
              <a:spcAft>
                <a:spcPts val="300"/>
              </a:spcAft>
            </a:pPr>
            <a:r>
              <a:rPr lang="en-US" sz="2000" dirty="0">
                <a:solidFill>
                  <a:srgbClr val="005295"/>
                </a:solidFill>
                <a:latin typeface="Calibri"/>
                <a:ea typeface="Calibri"/>
                <a:cs typeface="Times New Roman"/>
              </a:rPr>
              <a:t>Complex syntax</a:t>
            </a:r>
          </a:p>
          <a:p>
            <a:pPr algn="ctr" fontAlgn="auto">
              <a:lnSpc>
                <a:spcPct val="200000"/>
              </a:lnSpc>
              <a:spcBef>
                <a:spcPts val="0"/>
              </a:spcBef>
              <a:spcAft>
                <a:spcPts val="300"/>
              </a:spcAft>
            </a:pPr>
            <a:r>
              <a:rPr lang="en-US" sz="2000" dirty="0">
                <a:solidFill>
                  <a:srgbClr val="005295"/>
                </a:solidFill>
                <a:latin typeface="Calibri"/>
                <a:ea typeface="Calibri"/>
                <a:cs typeface="Times New Roman"/>
              </a:rPr>
              <a:t>Reference chains</a:t>
            </a:r>
          </a:p>
        </p:txBody>
      </p:sp>
      <p:sp>
        <p:nvSpPr>
          <p:cNvPr id="43" name="Rectangle 42"/>
          <p:cNvSpPr/>
          <p:nvPr/>
        </p:nvSpPr>
        <p:spPr>
          <a:xfrm>
            <a:off x="688610" y="4658972"/>
            <a:ext cx="7751135" cy="32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p:cNvSpPr/>
          <p:nvPr/>
        </p:nvSpPr>
        <p:spPr>
          <a:xfrm>
            <a:off x="681515" y="5289857"/>
            <a:ext cx="7751135" cy="32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2" name="Rectangle 61"/>
          <p:cNvSpPr/>
          <p:nvPr/>
        </p:nvSpPr>
        <p:spPr>
          <a:xfrm>
            <a:off x="2169518" y="2738638"/>
            <a:ext cx="1744755" cy="32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Rectangle 62"/>
          <p:cNvSpPr/>
          <p:nvPr/>
        </p:nvSpPr>
        <p:spPr>
          <a:xfrm>
            <a:off x="5581623" y="921247"/>
            <a:ext cx="1770069" cy="32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4" name="Rectangle 63"/>
          <p:cNvSpPr/>
          <p:nvPr/>
        </p:nvSpPr>
        <p:spPr>
          <a:xfrm>
            <a:off x="2801638" y="1810777"/>
            <a:ext cx="1625983" cy="31776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Slide Number Placeholder 31"/>
          <p:cNvSpPr>
            <a:spLocks noGrp="1"/>
          </p:cNvSpPr>
          <p:nvPr>
            <p:ph type="sldNum" sz="quarter" idx="10"/>
          </p:nvPr>
        </p:nvSpPr>
        <p:spPr>
          <a:xfrm>
            <a:off x="8738473" y="6565966"/>
            <a:ext cx="157094" cy="153888"/>
          </a:xfrm>
        </p:spPr>
        <p:txBody>
          <a:bodyPr/>
          <a:lstStyle/>
          <a:p>
            <a:pPr algn="r"/>
            <a:fld id="{F3477EC8-074D-41C4-94AE-E9EA7CEEA348}" type="slidenum">
              <a:rPr>
                <a:solidFill>
                  <a:srgbClr val="FFFFFF">
                    <a:lumMod val="75000"/>
                  </a:srgbClr>
                </a:solidFill>
              </a:rPr>
              <a:pPr algn="r"/>
              <a:t>25</a:t>
            </a:fld>
            <a:endParaRPr dirty="0">
              <a:solidFill>
                <a:srgbClr val="FFFFFF">
                  <a:lumMod val="75000"/>
                </a:srgbClr>
              </a:solidFill>
            </a:endParaRPr>
          </a:p>
        </p:txBody>
      </p:sp>
      <p:sp>
        <p:nvSpPr>
          <p:cNvPr id="33" name="Rectangle 32"/>
          <p:cNvSpPr/>
          <p:nvPr/>
        </p:nvSpPr>
        <p:spPr>
          <a:xfrm>
            <a:off x="12112" y="36644"/>
            <a:ext cx="8513869" cy="769441"/>
          </a:xfrm>
          <a:prstGeom prst="rect">
            <a:avLst/>
          </a:prstGeom>
        </p:spPr>
        <p:txBody>
          <a:bodyPr wrap="none">
            <a:spAutoFit/>
          </a:bodyPr>
          <a:lstStyle/>
          <a:p>
            <a:pPr eaLnBrk="0" hangingPunct="0">
              <a:spcBef>
                <a:spcPts val="0"/>
              </a:spcBef>
              <a:spcAft>
                <a:spcPts val="1200"/>
              </a:spcAft>
              <a:buClr>
                <a:srgbClr val="FFFFFF">
                  <a:lumMod val="65000"/>
                </a:srgbClr>
              </a:buClr>
            </a:pPr>
            <a:r>
              <a:rPr lang="en-US" sz="4400" b="1" dirty="0">
                <a:solidFill>
                  <a:srgbClr val="FFFFFF">
                    <a:lumMod val="65000"/>
                  </a:srgbClr>
                </a:solidFill>
                <a:latin typeface="Arial Narrow"/>
              </a:rPr>
              <a:t>Qualitative Complexity for ELLs/MLLs</a:t>
            </a:r>
          </a:p>
        </p:txBody>
      </p:sp>
      <p:sp>
        <p:nvSpPr>
          <p:cNvPr id="34" name="Rectangle 33"/>
          <p:cNvSpPr/>
          <p:nvPr/>
        </p:nvSpPr>
        <p:spPr>
          <a:xfrm>
            <a:off x="5593124" y="2738638"/>
            <a:ext cx="711423" cy="32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p:cNvSpPr/>
          <p:nvPr/>
        </p:nvSpPr>
        <p:spPr>
          <a:xfrm>
            <a:off x="2869420" y="3658520"/>
            <a:ext cx="715934" cy="31776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 name="Straight Connector 2"/>
          <p:cNvCxnSpPr/>
          <p:nvPr/>
        </p:nvCxnSpPr>
        <p:spPr>
          <a:xfrm>
            <a:off x="2037347" y="1679370"/>
            <a:ext cx="333685" cy="297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0" name="Straight Connector 29"/>
          <p:cNvCxnSpPr/>
          <p:nvPr/>
        </p:nvCxnSpPr>
        <p:spPr>
          <a:xfrm flipV="1">
            <a:off x="2895600" y="1679370"/>
            <a:ext cx="842211" cy="297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6" name="Straight Connector 35"/>
          <p:cNvCxnSpPr/>
          <p:nvPr/>
        </p:nvCxnSpPr>
        <p:spPr>
          <a:xfrm>
            <a:off x="260409" y="1231185"/>
            <a:ext cx="637949"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7" name="Straight Connector 36"/>
          <p:cNvCxnSpPr/>
          <p:nvPr/>
        </p:nvCxnSpPr>
        <p:spPr>
          <a:xfrm>
            <a:off x="6882460" y="2134485"/>
            <a:ext cx="421105"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8" name="Straight Connector 37"/>
          <p:cNvCxnSpPr/>
          <p:nvPr/>
        </p:nvCxnSpPr>
        <p:spPr>
          <a:xfrm flipV="1">
            <a:off x="4087850" y="2585749"/>
            <a:ext cx="1960024" cy="297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9" name="Straight Connector 38"/>
          <p:cNvCxnSpPr/>
          <p:nvPr/>
        </p:nvCxnSpPr>
        <p:spPr>
          <a:xfrm>
            <a:off x="6714020" y="3056901"/>
            <a:ext cx="778082" cy="17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 name="Straight Connector 40"/>
          <p:cNvCxnSpPr/>
          <p:nvPr/>
        </p:nvCxnSpPr>
        <p:spPr>
          <a:xfrm>
            <a:off x="1664348" y="3520041"/>
            <a:ext cx="778082" cy="17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 name="Straight Connector 44"/>
          <p:cNvCxnSpPr/>
          <p:nvPr/>
        </p:nvCxnSpPr>
        <p:spPr>
          <a:xfrm>
            <a:off x="5426281" y="3517071"/>
            <a:ext cx="333685" cy="2970"/>
          </a:xfrm>
          <a:prstGeom prst="line">
            <a:avLst/>
          </a:prstGeom>
          <a:ln>
            <a:prstDash val="sysDot"/>
          </a:ln>
        </p:spPr>
        <p:style>
          <a:lnRef idx="2">
            <a:schemeClr val="accent4"/>
          </a:lnRef>
          <a:fillRef idx="0">
            <a:schemeClr val="accent4"/>
          </a:fillRef>
          <a:effectRef idx="1">
            <a:schemeClr val="accent4"/>
          </a:effectRef>
          <a:fontRef idx="minor">
            <a:schemeClr val="tx1"/>
          </a:fontRef>
        </p:style>
      </p:cxnSp>
      <p:cxnSp>
        <p:nvCxnSpPr>
          <p:cNvPr id="46" name="Straight Connector 45"/>
          <p:cNvCxnSpPr/>
          <p:nvPr/>
        </p:nvCxnSpPr>
        <p:spPr>
          <a:xfrm>
            <a:off x="4997926" y="3976288"/>
            <a:ext cx="611240" cy="17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8" name="Straight Connector 47"/>
          <p:cNvCxnSpPr/>
          <p:nvPr/>
        </p:nvCxnSpPr>
        <p:spPr>
          <a:xfrm>
            <a:off x="7351692" y="1232671"/>
            <a:ext cx="1343129" cy="8616"/>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54" name="Straight Connector 53"/>
          <p:cNvCxnSpPr/>
          <p:nvPr/>
        </p:nvCxnSpPr>
        <p:spPr>
          <a:xfrm>
            <a:off x="226793" y="1682340"/>
            <a:ext cx="1343129" cy="8616"/>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65" name="Straight Connector 64"/>
          <p:cNvCxnSpPr/>
          <p:nvPr/>
        </p:nvCxnSpPr>
        <p:spPr>
          <a:xfrm>
            <a:off x="7257642" y="1709478"/>
            <a:ext cx="522779" cy="8616"/>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66" name="Straight Connector 65"/>
          <p:cNvCxnSpPr/>
          <p:nvPr/>
        </p:nvCxnSpPr>
        <p:spPr>
          <a:xfrm flipV="1">
            <a:off x="321219" y="2128545"/>
            <a:ext cx="2293644" cy="5940"/>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67" name="Straight Connector 66"/>
          <p:cNvCxnSpPr/>
          <p:nvPr/>
        </p:nvCxnSpPr>
        <p:spPr>
          <a:xfrm>
            <a:off x="6869723" y="2151521"/>
            <a:ext cx="1295709" cy="8616"/>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68" name="Straight Connector 67"/>
          <p:cNvCxnSpPr/>
          <p:nvPr/>
        </p:nvCxnSpPr>
        <p:spPr>
          <a:xfrm flipV="1">
            <a:off x="281115" y="2588719"/>
            <a:ext cx="3806735" cy="35048"/>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69" name="Straight Connector 68"/>
          <p:cNvCxnSpPr/>
          <p:nvPr/>
        </p:nvCxnSpPr>
        <p:spPr>
          <a:xfrm flipV="1">
            <a:off x="6304547" y="3056901"/>
            <a:ext cx="2390274" cy="1777"/>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70" name="Straight Connector 69"/>
          <p:cNvCxnSpPr/>
          <p:nvPr/>
        </p:nvCxnSpPr>
        <p:spPr>
          <a:xfrm>
            <a:off x="226793" y="3556866"/>
            <a:ext cx="4771133" cy="0"/>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cxnSp>
        <p:nvCxnSpPr>
          <p:cNvPr id="71" name="Straight Connector 70"/>
          <p:cNvCxnSpPr/>
          <p:nvPr/>
        </p:nvCxnSpPr>
        <p:spPr>
          <a:xfrm flipV="1">
            <a:off x="2371032" y="3976288"/>
            <a:ext cx="4932533" cy="41961"/>
          </a:xfrm>
          <a:prstGeom prst="line">
            <a:avLst/>
          </a:prstGeom>
          <a:ln>
            <a:solidFill>
              <a:srgbClr val="FDB813"/>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66184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par>
                                <p:cTn id="13" presetID="22" presetClass="entr" presetSubtype="8"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left)">
                                      <p:cBhvr>
                                        <p:cTn id="28" dur="500"/>
                                        <p:tgtEl>
                                          <p:spTgt spid="67"/>
                                        </p:tgtEl>
                                      </p:cBhvr>
                                    </p:animEffect>
                                  </p:childTnLst>
                                </p:cTn>
                              </p:par>
                              <p:par>
                                <p:cTn id="29" presetID="22" presetClass="entr" presetSubtype="8"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500"/>
                                        <p:tgtEl>
                                          <p:spTgt spid="62"/>
                                        </p:tgtEl>
                                      </p:cBhvr>
                                    </p:animEffect>
                                  </p:childTnLst>
                                </p:cTn>
                              </p:par>
                              <p:par>
                                <p:cTn id="97" presetID="1" presetClass="entr" presetSubtype="0" fill="hold"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par>
                                <p:cTn id="115" presetID="1" presetClass="entr" presetSubtype="0" fill="hold" nodeType="withEffect">
                                  <p:stCondLst>
                                    <p:cond delay="0"/>
                                  </p:stCondLst>
                                  <p:childTnLst>
                                    <p:set>
                                      <p:cBhvr>
                                        <p:cTn id="1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62" grpId="0" animBg="1"/>
      <p:bldP spid="63" grpId="0" animBg="1"/>
      <p:bldP spid="64" grpId="0" animBg="1"/>
      <p:bldP spid="34"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4400" b="1" dirty="0"/>
              <a:t>Text Complexity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76876036"/>
              </p:ext>
            </p:extLst>
          </p:nvPr>
        </p:nvGraphicFramePr>
        <p:xfrm>
          <a:off x="744277" y="1646337"/>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73378" y="2808860"/>
            <a:ext cx="4762222" cy="193899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000" b="1" u="sng" dirty="0">
                <a:solidFill>
                  <a:srgbClr val="000000"/>
                </a:solidFill>
                <a:latin typeface="Arial"/>
              </a:rPr>
              <a:t>Matching reader to text and task</a:t>
            </a:r>
            <a:r>
              <a:rPr lang="en-US" sz="2000" dirty="0">
                <a:solidFill>
                  <a:srgbClr val="000000"/>
                </a:solidFill>
                <a:latin typeface="Arial"/>
              </a:rPr>
              <a:t>: Reader variables (such as </a:t>
            </a:r>
            <a:r>
              <a:rPr lang="en-US" sz="2000" b="1" dirty="0">
                <a:solidFill>
                  <a:srgbClr val="000000"/>
                </a:solidFill>
                <a:latin typeface="Arial"/>
              </a:rPr>
              <a:t>motivation</a:t>
            </a:r>
            <a:r>
              <a:rPr lang="en-US" sz="2000" dirty="0">
                <a:solidFill>
                  <a:srgbClr val="000000"/>
                </a:solidFill>
                <a:latin typeface="Arial"/>
              </a:rPr>
              <a:t>, </a:t>
            </a:r>
            <a:r>
              <a:rPr lang="en-US" sz="2000" b="1" dirty="0">
                <a:solidFill>
                  <a:srgbClr val="000000"/>
                </a:solidFill>
                <a:latin typeface="Arial"/>
              </a:rPr>
              <a:t>knowledge</a:t>
            </a:r>
            <a:r>
              <a:rPr lang="en-US" sz="2000" dirty="0">
                <a:solidFill>
                  <a:srgbClr val="000000"/>
                </a:solidFill>
                <a:latin typeface="Arial"/>
              </a:rPr>
              <a:t>, and </a:t>
            </a:r>
            <a:r>
              <a:rPr lang="en-US" sz="2000" b="1" dirty="0">
                <a:solidFill>
                  <a:srgbClr val="000000"/>
                </a:solidFill>
                <a:latin typeface="Arial"/>
              </a:rPr>
              <a:t>experiences</a:t>
            </a:r>
            <a:r>
              <a:rPr lang="en-US" sz="2000" dirty="0">
                <a:solidFill>
                  <a:srgbClr val="000000"/>
                </a:solidFill>
                <a:latin typeface="Arial"/>
              </a:rPr>
              <a:t>) and task variables (such as </a:t>
            </a:r>
            <a:r>
              <a:rPr lang="en-US" sz="2000" b="1" dirty="0">
                <a:solidFill>
                  <a:srgbClr val="000000"/>
                </a:solidFill>
                <a:latin typeface="Arial"/>
              </a:rPr>
              <a:t>purpose </a:t>
            </a:r>
            <a:r>
              <a:rPr lang="en-US" sz="2000" dirty="0">
                <a:solidFill>
                  <a:srgbClr val="000000"/>
                </a:solidFill>
                <a:latin typeface="Arial"/>
              </a:rPr>
              <a:t>and the </a:t>
            </a:r>
            <a:r>
              <a:rPr lang="en-US" sz="2000" b="1" dirty="0">
                <a:solidFill>
                  <a:srgbClr val="000000"/>
                </a:solidFill>
                <a:latin typeface="Arial"/>
              </a:rPr>
              <a:t>complexity</a:t>
            </a:r>
            <a:r>
              <a:rPr lang="en-US" sz="2000" dirty="0">
                <a:solidFill>
                  <a:srgbClr val="000000"/>
                </a:solidFill>
                <a:latin typeface="Arial"/>
              </a:rPr>
              <a:t> generated by the task and questions posed).</a:t>
            </a:r>
          </a:p>
        </p:txBody>
      </p:sp>
      <p:sp>
        <p:nvSpPr>
          <p:cNvPr id="8" name="Slide Number Placeholder 7"/>
          <p:cNvSpPr>
            <a:spLocks noGrp="1"/>
          </p:cNvSpPr>
          <p:nvPr>
            <p:ph type="sldNum" sz="quarter" idx="10"/>
          </p:nvPr>
        </p:nvSpPr>
        <p:spPr/>
        <p:txBody>
          <a:bodyPr/>
          <a:lstStyle/>
          <a:p>
            <a:pPr algn="r"/>
            <a:fld id="{F3477EC8-074D-41C4-94AE-E9EA7CEEA348}" type="slidenum">
              <a:rPr>
                <a:solidFill>
                  <a:srgbClr val="FFFFFF">
                    <a:lumMod val="75000"/>
                  </a:srgbClr>
                </a:solidFill>
              </a:rPr>
              <a:pPr algn="r"/>
              <a:t>26</a:t>
            </a:fld>
            <a:endParaRPr dirty="0">
              <a:solidFill>
                <a:srgbClr val="FFFFFF">
                  <a:lumMod val="75000"/>
                </a:srgbClr>
              </a:solidFill>
            </a:endParaRPr>
          </a:p>
        </p:txBody>
      </p:sp>
      <p:sp>
        <p:nvSpPr>
          <p:cNvPr id="10" name="TextBox 9"/>
          <p:cNvSpPr txBox="1"/>
          <p:nvPr/>
        </p:nvSpPr>
        <p:spPr>
          <a:xfrm>
            <a:off x="2892056" y="6001737"/>
            <a:ext cx="3544370" cy="861774"/>
          </a:xfrm>
          <a:prstGeom prst="rect">
            <a:avLst/>
          </a:prstGeom>
          <a:noFill/>
        </p:spPr>
        <p:txBody>
          <a:bodyPr wrap="square" rtlCol="0">
            <a:spAutoFit/>
          </a:bodyPr>
          <a:lstStyle/>
          <a:p>
            <a:pPr algn="r"/>
            <a:r>
              <a:rPr lang="en-US" sz="1000" dirty="0">
                <a:solidFill>
                  <a:srgbClr val="FFFFFF"/>
                </a:solidFill>
                <a:latin typeface="Arial"/>
              </a:rPr>
              <a:t>Source: </a:t>
            </a:r>
            <a:r>
              <a:rPr lang="en-US" sz="1000" dirty="0">
                <a:solidFill>
                  <a:srgbClr val="FFFFFF"/>
                </a:solidFill>
              </a:rPr>
              <a:t>National Governors Association Center for Best Practices &amp; Council of Chief State School Officers. (2010). </a:t>
            </a:r>
            <a:r>
              <a:rPr lang="en-US" sz="1000" i="1" dirty="0">
                <a:solidFill>
                  <a:srgbClr val="FFFFFF"/>
                </a:solidFill>
              </a:rPr>
              <a:t>Common Core State Standards for English language arts and literacy in history/social studies, science, and technical subjects. </a:t>
            </a:r>
            <a:r>
              <a:rPr lang="en-US" sz="1000" dirty="0">
                <a:solidFill>
                  <a:srgbClr val="FFFFFF"/>
                </a:solidFill>
              </a:rPr>
              <a:t>Washington, DC: Author.</a:t>
            </a:r>
            <a:endParaRPr lang="en-US" sz="1000" dirty="0">
              <a:solidFill>
                <a:srgbClr val="FFFFFF"/>
              </a:solidFill>
              <a:latin typeface="Arial"/>
            </a:endParaRPr>
          </a:p>
        </p:txBody>
      </p:sp>
      <p:sp>
        <p:nvSpPr>
          <p:cNvPr id="11" name="Rectangle 10"/>
          <p:cNvSpPr/>
          <p:nvPr/>
        </p:nvSpPr>
        <p:spPr>
          <a:xfrm>
            <a:off x="673378" y="1983266"/>
            <a:ext cx="4626203" cy="461665"/>
          </a:xfrm>
          <a:prstGeom prst="rect">
            <a:avLst/>
          </a:prstGeom>
        </p:spPr>
        <p:txBody>
          <a:bodyPr wrap="non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Complexity – Reader and Task</a:t>
            </a:r>
          </a:p>
        </p:txBody>
      </p:sp>
    </p:spTree>
    <p:extLst>
      <p:ext uri="{BB962C8B-B14F-4D97-AF65-F5344CB8AC3E}">
        <p14:creationId xmlns:p14="http://schemas.microsoft.com/office/powerpoint/2010/main" val="813969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pPr marL="0" indent="0">
              <a:buNone/>
            </a:pPr>
            <a:r>
              <a:rPr lang="en-US" b="1" dirty="0"/>
              <a:t>Reader Variables</a:t>
            </a:r>
          </a:p>
          <a:p>
            <a:pPr lvl="1"/>
            <a:r>
              <a:rPr lang="en-US" dirty="0"/>
              <a:t>Motivation: Motivate students by finding text that will interest them and by allowing them to choose text for independent reading that is at their zone of proximal development. </a:t>
            </a:r>
          </a:p>
          <a:p>
            <a:pPr lvl="1"/>
            <a:r>
              <a:rPr lang="en-US" dirty="0"/>
              <a:t>Knowledge and experience: Enhance students’ ability to comprehend the text by strategically providing background information.</a:t>
            </a:r>
          </a:p>
          <a:p>
            <a:pPr marL="0" indent="0">
              <a:buNone/>
            </a:pPr>
            <a:r>
              <a:rPr lang="en-US" b="1" dirty="0"/>
              <a:t>Task Variables</a:t>
            </a:r>
          </a:p>
          <a:p>
            <a:pPr lvl="1"/>
            <a:r>
              <a:rPr lang="en-US" dirty="0"/>
              <a:t>Some tasks require higher levels of English language proficiency. For challenging texts, make the tasks commensurate with students’ current proficiency levels.</a:t>
            </a:r>
          </a:p>
        </p:txBody>
      </p:sp>
      <p:sp>
        <p:nvSpPr>
          <p:cNvPr id="6" name="Title 1"/>
          <p:cNvSpPr>
            <a:spLocks noGrp="1"/>
          </p:cNvSpPr>
          <p:nvPr>
            <p:ph type="title"/>
          </p:nvPr>
        </p:nvSpPr>
        <p:spPr/>
        <p:txBody>
          <a:bodyPr>
            <a:normAutofit/>
          </a:bodyPr>
          <a:lstStyle/>
          <a:p>
            <a:r>
              <a:rPr lang="en-US" sz="4400" b="1" dirty="0"/>
              <a:t>Text Complexity</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27</a:t>
            </a:fld>
            <a:endParaRPr dirty="0">
              <a:solidFill>
                <a:srgbClr val="FFFFFF">
                  <a:lumMod val="75000"/>
                </a:srgbClr>
              </a:solidFill>
            </a:endParaRPr>
          </a:p>
        </p:txBody>
      </p:sp>
    </p:spTree>
    <p:extLst>
      <p:ext uri="{BB962C8B-B14F-4D97-AF65-F5344CB8AC3E}">
        <p14:creationId xmlns:p14="http://schemas.microsoft.com/office/powerpoint/2010/main" val="39799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7526" y="1968500"/>
            <a:ext cx="8456474" cy="4146411"/>
          </a:xfrm>
        </p:spPr>
        <p:txBody>
          <a:bodyPr/>
          <a:lstStyle/>
          <a:p>
            <a:pPr marL="0" indent="0">
              <a:spcBef>
                <a:spcPts val="0"/>
              </a:spcBef>
              <a:spcAft>
                <a:spcPts val="600"/>
              </a:spcAft>
              <a:buNone/>
            </a:pPr>
            <a:r>
              <a:rPr lang="en-US" b="1" dirty="0"/>
              <a:t>Task Variables</a:t>
            </a:r>
          </a:p>
          <a:p>
            <a:pPr marL="233363" lvl="1">
              <a:spcBef>
                <a:spcPts val="0"/>
              </a:spcBef>
            </a:pPr>
            <a:r>
              <a:rPr lang="en-US" sz="2000" dirty="0"/>
              <a:t>Complete standards-aligned tasks for less text, or complete fewer tasks.</a:t>
            </a:r>
          </a:p>
          <a:p>
            <a:pPr marL="230187" lvl="1" indent="0">
              <a:spcBef>
                <a:spcPts val="0"/>
              </a:spcBef>
              <a:buNone/>
            </a:pPr>
            <a:endParaRPr lang="en-US" sz="2000" dirty="0"/>
          </a:p>
          <a:p>
            <a:pPr marL="230187" lvl="1" indent="0">
              <a:spcBef>
                <a:spcPts val="0"/>
              </a:spcBef>
              <a:buNone/>
            </a:pPr>
            <a:endParaRPr lang="en-US" sz="2000" dirty="0"/>
          </a:p>
          <a:p>
            <a:pPr marL="230187" lvl="1" indent="0">
              <a:spcBef>
                <a:spcPts val="0"/>
              </a:spcBef>
              <a:buNone/>
            </a:pPr>
            <a:endParaRPr lang="en-US" sz="2000" dirty="0"/>
          </a:p>
          <a:p>
            <a:pPr marL="230187" lvl="1" indent="0">
              <a:spcBef>
                <a:spcPts val="0"/>
              </a:spcBef>
              <a:buNone/>
            </a:pPr>
            <a:endParaRPr lang="en-US" sz="2000" dirty="0"/>
          </a:p>
          <a:p>
            <a:pPr marL="230187" lvl="1" indent="0">
              <a:spcBef>
                <a:spcPts val="0"/>
              </a:spcBef>
              <a:buNone/>
            </a:pPr>
            <a:endParaRPr lang="en-US" sz="2000" dirty="0"/>
          </a:p>
          <a:p>
            <a:pPr marL="0" lvl="1" indent="0">
              <a:spcBef>
                <a:spcPts val="0"/>
              </a:spcBef>
              <a:spcAft>
                <a:spcPts val="600"/>
              </a:spcAft>
              <a:buNone/>
            </a:pPr>
            <a:endParaRPr lang="en-US" sz="2000" dirty="0"/>
          </a:p>
        </p:txBody>
      </p:sp>
      <p:sp>
        <p:nvSpPr>
          <p:cNvPr id="6" name="Title 1"/>
          <p:cNvSpPr>
            <a:spLocks noGrp="1"/>
          </p:cNvSpPr>
          <p:nvPr>
            <p:ph type="title"/>
          </p:nvPr>
        </p:nvSpPr>
        <p:spPr/>
        <p:txBody>
          <a:bodyPr>
            <a:normAutofit/>
          </a:bodyPr>
          <a:lstStyle/>
          <a:p>
            <a:r>
              <a:rPr lang="en-US" sz="4400" b="1" dirty="0"/>
              <a:t>Text Complexity</a:t>
            </a:r>
          </a:p>
        </p:txBody>
      </p:sp>
      <p:sp>
        <p:nvSpPr>
          <p:cNvPr id="3" name="Slide Number Placeholder 2"/>
          <p:cNvSpPr>
            <a:spLocks noGrp="1"/>
          </p:cNvSpPr>
          <p:nvPr>
            <p:ph type="sldNum" sz="quarter" idx="10"/>
          </p:nvPr>
        </p:nvSpPr>
        <p:spPr/>
        <p:txBody>
          <a:bodyPr/>
          <a:lstStyle/>
          <a:p>
            <a:fld id="{F3477EC8-074D-41C4-94AE-E9EA7CEEA348}" type="slidenum">
              <a:rPr>
                <a:solidFill>
                  <a:srgbClr val="FFFFFF">
                    <a:lumMod val="75000"/>
                  </a:srgbClr>
                </a:solidFill>
              </a:rPr>
              <a:pPr/>
              <a:t>28</a:t>
            </a:fld>
            <a:endParaRPr dirty="0">
              <a:solidFill>
                <a:srgbClr val="FFFFFF">
                  <a:lumMod val="7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30428426"/>
              </p:ext>
            </p:extLst>
          </p:nvPr>
        </p:nvGraphicFramePr>
        <p:xfrm>
          <a:off x="847912" y="3118911"/>
          <a:ext cx="7763434" cy="2103120"/>
        </p:xfrm>
        <a:graphic>
          <a:graphicData uri="http://schemas.openxmlformats.org/drawingml/2006/table">
            <a:tbl>
              <a:tblPr firstRow="1" bandRow="1">
                <a:tableStyleId>{69012ECD-51FC-41F1-AA8D-1B2483CD663E}</a:tableStyleId>
              </a:tblPr>
              <a:tblGrid>
                <a:gridCol w="2066994">
                  <a:extLst>
                    <a:ext uri="{9D8B030D-6E8A-4147-A177-3AD203B41FA5}">
                      <a16:colId xmlns:a16="http://schemas.microsoft.com/office/drawing/2014/main" val="20000"/>
                    </a:ext>
                  </a:extLst>
                </a:gridCol>
                <a:gridCol w="5696440">
                  <a:extLst>
                    <a:ext uri="{9D8B030D-6E8A-4147-A177-3AD203B41FA5}">
                      <a16:colId xmlns:a16="http://schemas.microsoft.com/office/drawing/2014/main" val="20001"/>
                    </a:ext>
                  </a:extLst>
                </a:gridCol>
              </a:tblGrid>
              <a:tr h="370840">
                <a:tc>
                  <a:txBody>
                    <a:bodyPr/>
                    <a:lstStyle/>
                    <a:p>
                      <a:r>
                        <a:rPr lang="en-US" b="0" dirty="0"/>
                        <a:t>Native Speaker</a:t>
                      </a:r>
                      <a:r>
                        <a:rPr lang="en-US" b="0" baseline="0" dirty="0"/>
                        <a:t> Task</a:t>
                      </a:r>
                      <a:endParaRPr lang="en-US" b="0" dirty="0"/>
                    </a:p>
                  </a:txBody>
                  <a:tcPr anchor="ctr"/>
                </a:tc>
                <a:tc>
                  <a:txBody>
                    <a:bodyPr/>
                    <a:lstStyle/>
                    <a:p>
                      <a:pPr marL="0" marR="0" lvl="2" indent="0" algn="l" defTabSz="914400" rtl="0" eaLnBrk="0" fontAlgn="base" latinLnBrk="0" hangingPunct="0">
                        <a:lnSpc>
                          <a:spcPct val="100000"/>
                        </a:lnSpc>
                        <a:spcBef>
                          <a:spcPts val="0"/>
                        </a:spcBef>
                        <a:spcAft>
                          <a:spcPts val="0"/>
                        </a:spcAft>
                        <a:buClr>
                          <a:srgbClr val="FFFFFF">
                            <a:lumMod val="65000"/>
                          </a:srgbClr>
                        </a:buClr>
                        <a:buSzTx/>
                        <a:buFont typeface="Franklin Gothic Book" pitchFamily="34" charset="0"/>
                        <a:buNone/>
                        <a:tabLst/>
                        <a:defRPr/>
                      </a:pPr>
                      <a:r>
                        <a:rPr kumimoji="0" lang="en-US" sz="1800" b="0" i="0" u="none" strike="noStrike" kern="1200" cap="none" spc="0" normalizeH="0" baseline="0" noProof="0" dirty="0">
                          <a:ln>
                            <a:noFill/>
                          </a:ln>
                          <a:solidFill>
                            <a:srgbClr val="326295">
                              <a:lumMod val="75000"/>
                            </a:srgbClr>
                          </a:solidFill>
                          <a:effectLst/>
                          <a:uLnTx/>
                          <a:uFillTx/>
                          <a:latin typeface="+mn-lt"/>
                        </a:rPr>
                        <a:t>Name three interesting ideas you learned about sports. Choose one idea from each paragraph. Tell your partner these ideas and explain why you found them interesting. </a:t>
                      </a:r>
                    </a:p>
                  </a:txBody>
                  <a:tcPr>
                    <a:solidFill>
                      <a:schemeClr val="bg1"/>
                    </a:solidFill>
                  </a:tcPr>
                </a:tc>
                <a:extLst>
                  <a:ext uri="{0D108BD9-81ED-4DB2-BD59-A6C34878D82A}">
                    <a16:rowId xmlns:a16="http://schemas.microsoft.com/office/drawing/2014/main" val="10000"/>
                  </a:ext>
                </a:extLst>
              </a:tr>
              <a:tr h="370840">
                <a:tc>
                  <a:txBody>
                    <a:bodyPr/>
                    <a:lstStyle/>
                    <a:p>
                      <a:pPr marL="0" algn="l" defTabSz="914400" rtl="0" eaLnBrk="1" latinLnBrk="0" hangingPunct="1"/>
                      <a:r>
                        <a:rPr lang="en-US" sz="1800" b="0" kern="1200" dirty="0">
                          <a:solidFill>
                            <a:schemeClr val="bg1"/>
                          </a:solidFill>
                          <a:latin typeface="+mn-lt"/>
                          <a:ea typeface="+mn-ea"/>
                          <a:cs typeface="+mn-cs"/>
                        </a:rPr>
                        <a:t>ELL</a:t>
                      </a:r>
                      <a:r>
                        <a:rPr lang="en-US" sz="1800" b="0" kern="1200" dirty="0">
                          <a:solidFill>
                            <a:schemeClr val="bg2"/>
                          </a:solidFill>
                          <a:latin typeface="+mn-lt"/>
                          <a:ea typeface="+mn-ea"/>
                          <a:cs typeface="+mn-cs"/>
                        </a:rPr>
                        <a:t>/MLL </a:t>
                      </a:r>
                      <a:r>
                        <a:rPr lang="en-US" sz="1800" b="0" kern="1200" dirty="0">
                          <a:solidFill>
                            <a:schemeClr val="bg1"/>
                          </a:solidFill>
                          <a:latin typeface="+mn-lt"/>
                          <a:ea typeface="+mn-ea"/>
                          <a:cs typeface="+mn-cs"/>
                        </a:rPr>
                        <a:t>Task</a:t>
                      </a:r>
                    </a:p>
                  </a:txBody>
                  <a:tcPr anchor="ctr">
                    <a:solidFill>
                      <a:schemeClr val="accent1"/>
                    </a:solidFill>
                  </a:tcPr>
                </a:tc>
                <a:tc>
                  <a:txBody>
                    <a:bodyPr/>
                    <a:lstStyle/>
                    <a:p>
                      <a:pPr marL="0" marR="0" lvl="2" indent="0" algn="l" defTabSz="914400" rtl="0" eaLnBrk="0" fontAlgn="base" latinLnBrk="0" hangingPunct="0">
                        <a:lnSpc>
                          <a:spcPct val="100000"/>
                        </a:lnSpc>
                        <a:spcBef>
                          <a:spcPts val="0"/>
                        </a:spcBef>
                        <a:spcAft>
                          <a:spcPts val="0"/>
                        </a:spcAft>
                        <a:buClr>
                          <a:srgbClr val="FFFFFF">
                            <a:lumMod val="65000"/>
                          </a:srgbClr>
                        </a:buClr>
                        <a:buSzTx/>
                        <a:buFont typeface="Franklin Gothic Book" pitchFamily="34" charset="0"/>
                        <a:buNone/>
                        <a:tabLst/>
                        <a:defRPr/>
                      </a:pPr>
                      <a:r>
                        <a:rPr kumimoji="0" lang="en-US" sz="1800" b="0" i="0" u="none" strike="noStrike" kern="1200" cap="none" spc="0" normalizeH="0" baseline="0" noProof="0" dirty="0">
                          <a:ln>
                            <a:noFill/>
                          </a:ln>
                          <a:solidFill>
                            <a:srgbClr val="326295">
                              <a:lumMod val="75000"/>
                            </a:srgbClr>
                          </a:solidFill>
                          <a:effectLst/>
                          <a:uLnTx/>
                          <a:uFillTx/>
                          <a:latin typeface="+mn-lt"/>
                        </a:rPr>
                        <a:t>Name an interesting idea you learned about sports from the text. Tell your partner the ideas and explain why you found it interesting.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66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7526" y="2006600"/>
            <a:ext cx="8456474" cy="4044811"/>
          </a:xfrm>
        </p:spPr>
        <p:txBody>
          <a:bodyPr/>
          <a:lstStyle/>
          <a:p>
            <a:pPr marL="0" indent="0">
              <a:spcBef>
                <a:spcPts val="0"/>
              </a:spcBef>
              <a:spcAft>
                <a:spcPts val="600"/>
              </a:spcAft>
              <a:buNone/>
            </a:pPr>
            <a:r>
              <a:rPr lang="en-US" b="1" dirty="0"/>
              <a:t>Task Variables</a:t>
            </a:r>
          </a:p>
          <a:p>
            <a:pPr marL="233363" lvl="1">
              <a:spcBef>
                <a:spcPts val="0"/>
              </a:spcBef>
              <a:spcAft>
                <a:spcPts val="600"/>
              </a:spcAft>
            </a:pPr>
            <a:r>
              <a:rPr lang="en-US" sz="2000" dirty="0"/>
              <a:t>Provide support to help ELLs/MLLs complete grade-level tasks. </a:t>
            </a:r>
          </a:p>
          <a:p>
            <a:pPr marL="230187" lvl="1" indent="0">
              <a:spcBef>
                <a:spcPts val="0"/>
              </a:spcBef>
              <a:spcAft>
                <a:spcPts val="600"/>
              </a:spcAft>
              <a:buNone/>
            </a:pPr>
            <a:endParaRPr lang="en-US" sz="2000" dirty="0"/>
          </a:p>
        </p:txBody>
      </p:sp>
      <p:sp>
        <p:nvSpPr>
          <p:cNvPr id="6" name="Title 1"/>
          <p:cNvSpPr>
            <a:spLocks noGrp="1"/>
          </p:cNvSpPr>
          <p:nvPr>
            <p:ph type="title"/>
          </p:nvPr>
        </p:nvSpPr>
        <p:spPr/>
        <p:txBody>
          <a:bodyPr>
            <a:normAutofit/>
          </a:bodyPr>
          <a:lstStyle/>
          <a:p>
            <a:r>
              <a:rPr lang="en-US" sz="4400" b="1" dirty="0"/>
              <a:t>Text Complexity</a:t>
            </a:r>
          </a:p>
        </p:txBody>
      </p:sp>
      <p:sp>
        <p:nvSpPr>
          <p:cNvPr id="3" name="Slide Number Placeholder 2"/>
          <p:cNvSpPr>
            <a:spLocks noGrp="1"/>
          </p:cNvSpPr>
          <p:nvPr>
            <p:ph type="sldNum" sz="quarter" idx="10"/>
          </p:nvPr>
        </p:nvSpPr>
        <p:spPr/>
        <p:txBody>
          <a:bodyPr/>
          <a:lstStyle/>
          <a:p>
            <a:fld id="{F3477EC8-074D-41C4-94AE-E9EA7CEEA348}" type="slidenum">
              <a:rPr>
                <a:solidFill>
                  <a:srgbClr val="FFFFFF">
                    <a:lumMod val="75000"/>
                  </a:srgbClr>
                </a:solidFill>
              </a:rPr>
              <a:pPr/>
              <a:t>29</a:t>
            </a:fld>
            <a:endParaRPr dirty="0">
              <a:solidFill>
                <a:srgbClr val="FFFFFF">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13850920"/>
              </p:ext>
            </p:extLst>
          </p:nvPr>
        </p:nvGraphicFramePr>
        <p:xfrm>
          <a:off x="898720" y="3064441"/>
          <a:ext cx="7440706" cy="1828800"/>
        </p:xfrm>
        <a:graphic>
          <a:graphicData uri="http://schemas.openxmlformats.org/drawingml/2006/table">
            <a:tbl>
              <a:tblPr firstRow="1" bandRow="1">
                <a:tableStyleId>{69012ECD-51FC-41F1-AA8D-1B2483CD663E}</a:tableStyleId>
              </a:tblPr>
              <a:tblGrid>
                <a:gridCol w="1915870">
                  <a:extLst>
                    <a:ext uri="{9D8B030D-6E8A-4147-A177-3AD203B41FA5}">
                      <a16:colId xmlns:a16="http://schemas.microsoft.com/office/drawing/2014/main" val="20000"/>
                    </a:ext>
                  </a:extLst>
                </a:gridCol>
                <a:gridCol w="5524836">
                  <a:extLst>
                    <a:ext uri="{9D8B030D-6E8A-4147-A177-3AD203B41FA5}">
                      <a16:colId xmlns:a16="http://schemas.microsoft.com/office/drawing/2014/main" val="20001"/>
                    </a:ext>
                  </a:extLst>
                </a:gridCol>
              </a:tblGrid>
              <a:tr h="388257">
                <a:tc>
                  <a:txBody>
                    <a:bodyPr/>
                    <a:lstStyle/>
                    <a:p>
                      <a:r>
                        <a:rPr lang="en-US" b="0" dirty="0"/>
                        <a:t>Native Speaker</a:t>
                      </a:r>
                      <a:r>
                        <a:rPr lang="en-US" b="0" baseline="0" dirty="0"/>
                        <a:t> Task</a:t>
                      </a:r>
                      <a:endParaRPr lang="en-US" b="0" dirty="0"/>
                    </a:p>
                  </a:txBody>
                  <a:tcPr anchor="ctr"/>
                </a:tc>
                <a:tc>
                  <a:txBody>
                    <a:bodyPr/>
                    <a:lstStyle/>
                    <a:p>
                      <a:pPr marL="0" marR="0" lvl="2" indent="0" algn="l" defTabSz="914400" rtl="0" eaLnBrk="0" fontAlgn="base" latinLnBrk="0" hangingPunct="0">
                        <a:lnSpc>
                          <a:spcPct val="100000"/>
                        </a:lnSpc>
                        <a:spcBef>
                          <a:spcPts val="0"/>
                        </a:spcBef>
                        <a:spcAft>
                          <a:spcPts val="0"/>
                        </a:spcAft>
                        <a:buClr>
                          <a:srgbClr val="FFFFFF">
                            <a:lumMod val="65000"/>
                          </a:srgbClr>
                        </a:buClr>
                        <a:buSzTx/>
                        <a:buFont typeface="Franklin Gothic Book" pitchFamily="34" charset="0"/>
                        <a:buNone/>
                        <a:tabLst/>
                        <a:defRPr/>
                      </a:pPr>
                      <a:r>
                        <a:rPr kumimoji="0" lang="en-US" sz="1800" b="0" i="0" u="none" strike="noStrike" kern="1200" cap="none" spc="0" normalizeH="0" baseline="0" noProof="0" dirty="0">
                          <a:ln>
                            <a:noFill/>
                          </a:ln>
                          <a:solidFill>
                            <a:srgbClr val="326295">
                              <a:lumMod val="75000"/>
                            </a:srgbClr>
                          </a:solidFill>
                          <a:effectLst/>
                          <a:uLnTx/>
                          <a:uFillTx/>
                          <a:latin typeface="+mn-lt"/>
                        </a:rPr>
                        <a:t>Introduce the passage and have students read it independently. </a:t>
                      </a:r>
                    </a:p>
                  </a:txBody>
                  <a:tcPr>
                    <a:solidFill>
                      <a:schemeClr val="bg1"/>
                    </a:solidFill>
                  </a:tcPr>
                </a:tc>
                <a:extLst>
                  <a:ext uri="{0D108BD9-81ED-4DB2-BD59-A6C34878D82A}">
                    <a16:rowId xmlns:a16="http://schemas.microsoft.com/office/drawing/2014/main" val="10000"/>
                  </a:ext>
                </a:extLst>
              </a:tr>
              <a:tr h="970643">
                <a:tc>
                  <a:txBody>
                    <a:bodyPr/>
                    <a:lstStyle/>
                    <a:p>
                      <a:pPr marL="0" algn="l" defTabSz="914400" rtl="0" eaLnBrk="1" latinLnBrk="0" hangingPunct="1"/>
                      <a:r>
                        <a:rPr lang="en-US" sz="1800" b="0" kern="1200" dirty="0">
                          <a:solidFill>
                            <a:schemeClr val="bg1"/>
                          </a:solidFill>
                          <a:latin typeface="+mn-lt"/>
                          <a:ea typeface="+mn-ea"/>
                          <a:cs typeface="+mn-cs"/>
                        </a:rPr>
                        <a:t>ELL</a:t>
                      </a:r>
                      <a:r>
                        <a:rPr lang="en-US" sz="1800" b="0" kern="1200" dirty="0">
                          <a:solidFill>
                            <a:schemeClr val="bg2"/>
                          </a:solidFill>
                          <a:latin typeface="+mn-lt"/>
                          <a:ea typeface="+mn-ea"/>
                          <a:cs typeface="+mn-cs"/>
                        </a:rPr>
                        <a:t>/MLL </a:t>
                      </a:r>
                      <a:r>
                        <a:rPr lang="en-US" sz="1800" b="0" kern="1200" dirty="0">
                          <a:solidFill>
                            <a:schemeClr val="bg1"/>
                          </a:solidFill>
                          <a:latin typeface="+mn-lt"/>
                          <a:ea typeface="+mn-ea"/>
                          <a:cs typeface="+mn-cs"/>
                        </a:rPr>
                        <a:t>Task</a:t>
                      </a:r>
                    </a:p>
                  </a:txBody>
                  <a:tcPr anchor="ctr">
                    <a:solidFill>
                      <a:schemeClr val="accent1"/>
                    </a:solidFill>
                  </a:tcPr>
                </a:tc>
                <a:tc>
                  <a:txBody>
                    <a:bodyPr/>
                    <a:lstStyle/>
                    <a:p>
                      <a:pPr marL="6350" marR="0" lvl="7" indent="0" algn="l" defTabSz="914400" rtl="0" eaLnBrk="1" fontAlgn="auto" latinLnBrk="0" hangingPunct="1">
                        <a:lnSpc>
                          <a:spcPct val="100000"/>
                        </a:lnSpc>
                        <a:spcBef>
                          <a:spcPts val="0"/>
                        </a:spcBef>
                        <a:spcAft>
                          <a:spcPts val="0"/>
                        </a:spcAft>
                        <a:buClr>
                          <a:srgbClr val="FFFFFF">
                            <a:lumMod val="65000"/>
                          </a:srgbClr>
                        </a:buClr>
                        <a:buSzTx/>
                        <a:buFont typeface="Arial" pitchFamily="34" charset="0"/>
                        <a:buNone/>
                        <a:tabLst/>
                        <a:defRPr/>
                      </a:pPr>
                      <a:r>
                        <a:rPr kumimoji="0" lang="en-US" sz="1800" b="0" i="0" u="none" strike="noStrike" kern="1200" cap="none" spc="0" normalizeH="0" baseline="0" noProof="0" dirty="0">
                          <a:ln>
                            <a:noFill/>
                          </a:ln>
                          <a:solidFill>
                            <a:srgbClr val="326295">
                              <a:lumMod val="75000"/>
                            </a:srgbClr>
                          </a:solidFill>
                          <a:effectLst/>
                          <a:uLnTx/>
                          <a:uFillTx/>
                          <a:latin typeface="+mn-lt"/>
                        </a:rPr>
                        <a:t>Chunk the text. Read the text chunk aloud, modeling proper pacing and intonation and defining unknown words. Have students work in pairs to answer supplementary questions for that chunk of text.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133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t>Examples of lessons that use these </a:t>
            </a:r>
            <a:r>
              <a:rPr lang="en-US" dirty="0">
                <a:solidFill>
                  <a:schemeClr val="tx2">
                    <a:lumMod val="50000"/>
                  </a:schemeClr>
                </a:solidFill>
              </a:rPr>
              <a:t>strategies</a:t>
            </a:r>
            <a:r>
              <a:rPr lang="en-US" dirty="0">
                <a:solidFill>
                  <a:srgbClr val="FF0000"/>
                </a:solidFill>
              </a:rPr>
              <a:t> </a:t>
            </a:r>
            <a:r>
              <a:rPr lang="en-US" dirty="0"/>
              <a:t>can be found in the </a:t>
            </a:r>
            <a:r>
              <a:rPr lang="en-US" b="1" dirty="0"/>
              <a:t>Scaffolding Instruction for English Language Learners: Resource Guides for English Language Arts and Mathematics</a:t>
            </a:r>
          </a:p>
          <a:p>
            <a:pPr lvl="1"/>
            <a:r>
              <a:rPr lang="en-US" sz="2400" dirty="0">
                <a:hlinkClick r:id="rId3"/>
              </a:rPr>
              <a:t>https://www.engageny.org/resource/scaffolding-instruction-english-language-learners-resource-guides-english-language-arts-and</a:t>
            </a:r>
            <a:r>
              <a:rPr lang="en-US" sz="2400" dirty="0"/>
              <a:t> </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a:t>
            </a:fld>
            <a:endParaRPr dirty="0">
              <a:solidFill>
                <a:srgbClr val="FFFFFF">
                  <a:lumMod val="75000"/>
                </a:srgbClr>
              </a:solidFill>
            </a:endParaRPr>
          </a:p>
        </p:txBody>
      </p:sp>
    </p:spTree>
    <p:extLst>
      <p:ext uri="{BB962C8B-B14F-4D97-AF65-F5344CB8AC3E}">
        <p14:creationId xmlns:p14="http://schemas.microsoft.com/office/powerpoint/2010/main" val="175907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Text Complexity: Recap</a:t>
            </a:r>
          </a:p>
        </p:txBody>
      </p:sp>
      <p:grpSp>
        <p:nvGrpSpPr>
          <p:cNvPr id="6" name="Group 5"/>
          <p:cNvGrpSpPr/>
          <p:nvPr/>
        </p:nvGrpSpPr>
        <p:grpSpPr>
          <a:xfrm>
            <a:off x="1170254" y="2005339"/>
            <a:ext cx="7261458" cy="3864547"/>
            <a:chOff x="1170254" y="2005339"/>
            <a:chExt cx="7261458" cy="3864547"/>
          </a:xfrm>
        </p:grpSpPr>
        <p:sp>
          <p:nvSpPr>
            <p:cNvPr id="7" name="Freeform 6"/>
            <p:cNvSpPr/>
            <p:nvPr/>
          </p:nvSpPr>
          <p:spPr>
            <a:xfrm>
              <a:off x="1170254" y="2130689"/>
              <a:ext cx="7261458" cy="1212057"/>
            </a:xfrm>
            <a:custGeom>
              <a:avLst/>
              <a:gdLst>
                <a:gd name="connsiteX0" fmla="*/ 0 w 7261458"/>
                <a:gd name="connsiteY0" fmla="*/ 0 h 1212057"/>
                <a:gd name="connsiteX1" fmla="*/ 7261458 w 7261458"/>
                <a:gd name="connsiteY1" fmla="*/ 0 h 1212057"/>
                <a:gd name="connsiteX2" fmla="*/ 7261458 w 7261458"/>
                <a:gd name="connsiteY2" fmla="*/ 1212057 h 1212057"/>
                <a:gd name="connsiteX3" fmla="*/ 0 w 7261458"/>
                <a:gd name="connsiteY3" fmla="*/ 1212057 h 1212057"/>
                <a:gd name="connsiteX4" fmla="*/ 0 w 7261458"/>
                <a:gd name="connsiteY4" fmla="*/ 0 h 121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458" h="1212057">
                  <a:moveTo>
                    <a:pt x="0" y="0"/>
                  </a:moveTo>
                  <a:lnTo>
                    <a:pt x="7261458" y="0"/>
                  </a:lnTo>
                  <a:lnTo>
                    <a:pt x="7261458" y="1212057"/>
                  </a:lnTo>
                  <a:lnTo>
                    <a:pt x="0" y="1212057"/>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3570" tIns="164291" rIns="563570" bIns="99568" numCol="1" spcCol="1270" anchor="t" anchorCtr="0">
              <a:noAutofit/>
            </a:bodyPr>
            <a:lstStyle/>
            <a:p>
              <a:pPr marL="0" lvl="1" defTabSz="622300">
                <a:lnSpc>
                  <a:spcPct val="90000"/>
                </a:lnSpc>
                <a:spcAft>
                  <a:spcPct val="15000"/>
                </a:spcAft>
                <a:buFontTx/>
                <a:buChar char="••"/>
              </a:pPr>
              <a:r>
                <a:rPr lang="en-US" sz="1300" dirty="0">
                  <a:solidFill>
                    <a:srgbClr val="000000">
                      <a:hueOff val="0"/>
                      <a:satOff val="0"/>
                      <a:lumOff val="0"/>
                      <a:alphaOff val="0"/>
                    </a:srgbClr>
                  </a:solidFill>
                </a:rPr>
                <a:t>Word length, frequency, and difficulty</a:t>
              </a:r>
            </a:p>
            <a:p>
              <a:pPr marL="0" lvl="2" defTabSz="622300">
                <a:lnSpc>
                  <a:spcPct val="90000"/>
                </a:lnSpc>
                <a:spcAft>
                  <a:spcPct val="15000"/>
                </a:spcAft>
                <a:buFontTx/>
                <a:buChar char="••"/>
              </a:pPr>
              <a:r>
                <a:rPr lang="en-US" sz="1300" dirty="0">
                  <a:solidFill>
                    <a:srgbClr val="000000">
                      <a:hueOff val="0"/>
                      <a:satOff val="0"/>
                      <a:lumOff val="0"/>
                      <a:alphaOff val="0"/>
                    </a:srgbClr>
                  </a:solidFill>
                </a:rPr>
                <a:t>Sentence length and complexity</a:t>
              </a:r>
            </a:p>
            <a:p>
              <a:pPr marL="0" lvl="2" defTabSz="622300">
                <a:lnSpc>
                  <a:spcPct val="90000"/>
                </a:lnSpc>
                <a:spcAft>
                  <a:spcPct val="15000"/>
                </a:spcAft>
                <a:buFontTx/>
                <a:buChar char="••"/>
              </a:pPr>
              <a:r>
                <a:rPr lang="en-US" sz="1300" dirty="0">
                  <a:solidFill>
                    <a:srgbClr val="000000">
                      <a:hueOff val="0"/>
                      <a:satOff val="0"/>
                      <a:lumOff val="0"/>
                      <a:alphaOff val="0"/>
                    </a:srgbClr>
                  </a:solidFill>
                </a:rPr>
                <a:t>Text length</a:t>
              </a:r>
            </a:p>
            <a:p>
              <a:pPr marL="0" lvl="2" defTabSz="622300">
                <a:lnSpc>
                  <a:spcPct val="90000"/>
                </a:lnSpc>
                <a:spcAft>
                  <a:spcPct val="15000"/>
                </a:spcAft>
                <a:buFontTx/>
                <a:buChar char="••"/>
              </a:pPr>
              <a:r>
                <a:rPr lang="en-US" sz="1300" dirty="0">
                  <a:solidFill>
                    <a:srgbClr val="000000">
                      <a:hueOff val="0"/>
                      <a:satOff val="0"/>
                      <a:lumOff val="0"/>
                      <a:alphaOff val="0"/>
                    </a:srgbClr>
                  </a:solidFill>
                </a:rPr>
                <a:t>Text cohesion</a:t>
              </a:r>
            </a:p>
            <a:p>
              <a:pPr marL="0" lvl="2" defTabSz="622300">
                <a:lnSpc>
                  <a:spcPct val="90000"/>
                </a:lnSpc>
                <a:spcAft>
                  <a:spcPct val="15000"/>
                </a:spcAft>
                <a:buFontTx/>
                <a:buChar char="••"/>
              </a:pPr>
              <a:r>
                <a:rPr lang="en-US" sz="1300" dirty="0">
                  <a:solidFill>
                    <a:srgbClr val="000000">
                      <a:hueOff val="0"/>
                      <a:satOff val="0"/>
                      <a:lumOff val="0"/>
                      <a:alphaOff val="0"/>
                    </a:srgbClr>
                  </a:solidFill>
                </a:rPr>
                <a:t>Paragraph structure</a:t>
              </a:r>
            </a:p>
          </p:txBody>
        </p:sp>
        <p:sp>
          <p:nvSpPr>
            <p:cNvPr id="8" name="Freeform 7"/>
            <p:cNvSpPr/>
            <p:nvPr/>
          </p:nvSpPr>
          <p:spPr>
            <a:xfrm>
              <a:off x="1533326" y="2005339"/>
              <a:ext cx="5083020" cy="219456"/>
            </a:xfrm>
            <a:custGeom>
              <a:avLst/>
              <a:gdLst>
                <a:gd name="connsiteX0" fmla="*/ 0 w 5083020"/>
                <a:gd name="connsiteY0" fmla="*/ 43954 h 263716"/>
                <a:gd name="connsiteX1" fmla="*/ 43954 w 5083020"/>
                <a:gd name="connsiteY1" fmla="*/ 0 h 263716"/>
                <a:gd name="connsiteX2" fmla="*/ 5039066 w 5083020"/>
                <a:gd name="connsiteY2" fmla="*/ 0 h 263716"/>
                <a:gd name="connsiteX3" fmla="*/ 5083020 w 5083020"/>
                <a:gd name="connsiteY3" fmla="*/ 43954 h 263716"/>
                <a:gd name="connsiteX4" fmla="*/ 5083020 w 5083020"/>
                <a:gd name="connsiteY4" fmla="*/ 219762 h 263716"/>
                <a:gd name="connsiteX5" fmla="*/ 5039066 w 5083020"/>
                <a:gd name="connsiteY5" fmla="*/ 263716 h 263716"/>
                <a:gd name="connsiteX6" fmla="*/ 43954 w 5083020"/>
                <a:gd name="connsiteY6" fmla="*/ 263716 h 263716"/>
                <a:gd name="connsiteX7" fmla="*/ 0 w 5083020"/>
                <a:gd name="connsiteY7" fmla="*/ 219762 h 263716"/>
                <a:gd name="connsiteX8" fmla="*/ 0 w 5083020"/>
                <a:gd name="connsiteY8" fmla="*/ 43954 h 26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20" h="263716">
                  <a:moveTo>
                    <a:pt x="0" y="43954"/>
                  </a:moveTo>
                  <a:cubicBezTo>
                    <a:pt x="0" y="19679"/>
                    <a:pt x="19679" y="0"/>
                    <a:pt x="43954" y="0"/>
                  </a:cubicBezTo>
                  <a:lnTo>
                    <a:pt x="5039066" y="0"/>
                  </a:lnTo>
                  <a:cubicBezTo>
                    <a:pt x="5063341" y="0"/>
                    <a:pt x="5083020" y="19679"/>
                    <a:pt x="5083020" y="43954"/>
                  </a:cubicBezTo>
                  <a:lnTo>
                    <a:pt x="5083020" y="219762"/>
                  </a:lnTo>
                  <a:cubicBezTo>
                    <a:pt x="5083020" y="244037"/>
                    <a:pt x="5063341" y="263716"/>
                    <a:pt x="5039066" y="263716"/>
                  </a:cubicBezTo>
                  <a:lnTo>
                    <a:pt x="43954" y="263716"/>
                  </a:lnTo>
                  <a:cubicBezTo>
                    <a:pt x="19679" y="263716"/>
                    <a:pt x="0" y="244037"/>
                    <a:pt x="0" y="219762"/>
                  </a:cubicBezTo>
                  <a:lnTo>
                    <a:pt x="0" y="43954"/>
                  </a:lnTo>
                  <a:close/>
                </a:path>
              </a:pathLst>
            </a:cu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05000" tIns="12874" rIns="205000" bIns="12874" numCol="1" spcCol="1270" anchor="ctr" anchorCtr="0">
              <a:noAutofit/>
            </a:bodyPr>
            <a:lstStyle/>
            <a:p>
              <a:pPr defTabSz="711200">
                <a:lnSpc>
                  <a:spcPct val="90000"/>
                </a:lnSpc>
                <a:spcAft>
                  <a:spcPct val="35000"/>
                </a:spcAft>
              </a:pPr>
              <a:r>
                <a:rPr lang="en-US" sz="1600" b="1" dirty="0">
                  <a:solidFill>
                    <a:srgbClr val="FFFFFF"/>
                  </a:solidFill>
                  <a:effectLst>
                    <a:outerShdw blurRad="38100" dist="38100" dir="2700000" algn="tl">
                      <a:srgbClr val="000000">
                        <a:alpha val="43137"/>
                      </a:srgbClr>
                    </a:outerShdw>
                  </a:effectLst>
                </a:rPr>
                <a:t>Quantitative</a:t>
              </a:r>
              <a:endParaRPr lang="en-US" sz="1800" b="1" dirty="0">
                <a:solidFill>
                  <a:srgbClr val="FFFFFF"/>
                </a:solidFill>
                <a:effectLst>
                  <a:outerShdw blurRad="38100" dist="38100" dir="2700000" algn="tl">
                    <a:srgbClr val="000000">
                      <a:alpha val="43137"/>
                    </a:srgbClr>
                  </a:outerShdw>
                </a:effectLst>
              </a:endParaRPr>
            </a:p>
          </p:txBody>
        </p:sp>
        <p:sp>
          <p:nvSpPr>
            <p:cNvPr id="9" name="Freeform 8"/>
            <p:cNvSpPr/>
            <p:nvPr/>
          </p:nvSpPr>
          <p:spPr>
            <a:xfrm>
              <a:off x="1170254" y="3487837"/>
              <a:ext cx="7261458" cy="1459548"/>
            </a:xfrm>
            <a:custGeom>
              <a:avLst/>
              <a:gdLst>
                <a:gd name="connsiteX0" fmla="*/ 0 w 7261458"/>
                <a:gd name="connsiteY0" fmla="*/ 0 h 1545373"/>
                <a:gd name="connsiteX1" fmla="*/ 7261458 w 7261458"/>
                <a:gd name="connsiteY1" fmla="*/ 0 h 1545373"/>
                <a:gd name="connsiteX2" fmla="*/ 7261458 w 7261458"/>
                <a:gd name="connsiteY2" fmla="*/ 1545373 h 1545373"/>
                <a:gd name="connsiteX3" fmla="*/ 0 w 7261458"/>
                <a:gd name="connsiteY3" fmla="*/ 1545373 h 1545373"/>
                <a:gd name="connsiteX4" fmla="*/ 0 w 7261458"/>
                <a:gd name="connsiteY4" fmla="*/ 0 h 154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458" h="1545373">
                  <a:moveTo>
                    <a:pt x="0" y="0"/>
                  </a:moveTo>
                  <a:lnTo>
                    <a:pt x="7261458" y="0"/>
                  </a:lnTo>
                  <a:lnTo>
                    <a:pt x="7261458" y="1545373"/>
                  </a:lnTo>
                  <a:lnTo>
                    <a:pt x="0" y="1545373"/>
                  </a:lnTo>
                  <a:lnTo>
                    <a:pt x="0" y="0"/>
                  </a:lnTo>
                  <a:close/>
                </a:path>
              </a:pathLst>
            </a:custGeom>
          </p:spPr>
          <p:style>
            <a:lnRef idx="2">
              <a:schemeClr val="accent3">
                <a:hueOff val="6489599"/>
                <a:satOff val="-16852"/>
                <a:lumOff val="-303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3570" tIns="164291" rIns="563570" bIns="99568" numCol="1" spcCol="1270" anchor="t" anchorCtr="0">
              <a:noAutofit/>
            </a:bodyPr>
            <a:lstStyle/>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Lexical level: multiple meaning words, nominalization, archaic and unfamiliar vocabulary</a:t>
              </a:r>
            </a:p>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Sentence level: figurative language, nonstandard dialects</a:t>
              </a:r>
            </a:p>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Discourse level: multiple-meaning text, organizational distortions, specialized knowledge, limited use of text features, rhetorical mode versus purpose</a:t>
              </a:r>
            </a:p>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ELLs/MLLs: unfamiliar vocabulary, connectives, complex syntax, reference chains</a:t>
              </a:r>
            </a:p>
          </p:txBody>
        </p:sp>
        <p:sp>
          <p:nvSpPr>
            <p:cNvPr id="10" name="Freeform 9"/>
            <p:cNvSpPr/>
            <p:nvPr/>
          </p:nvSpPr>
          <p:spPr>
            <a:xfrm>
              <a:off x="1533326" y="3397594"/>
              <a:ext cx="5083020" cy="211879"/>
            </a:xfrm>
            <a:custGeom>
              <a:avLst/>
              <a:gdLst>
                <a:gd name="connsiteX0" fmla="*/ 0 w 5083020"/>
                <a:gd name="connsiteY0" fmla="*/ 23664 h 141983"/>
                <a:gd name="connsiteX1" fmla="*/ 23664 w 5083020"/>
                <a:gd name="connsiteY1" fmla="*/ 0 h 141983"/>
                <a:gd name="connsiteX2" fmla="*/ 5059356 w 5083020"/>
                <a:gd name="connsiteY2" fmla="*/ 0 h 141983"/>
                <a:gd name="connsiteX3" fmla="*/ 5083020 w 5083020"/>
                <a:gd name="connsiteY3" fmla="*/ 23664 h 141983"/>
                <a:gd name="connsiteX4" fmla="*/ 5083020 w 5083020"/>
                <a:gd name="connsiteY4" fmla="*/ 118319 h 141983"/>
                <a:gd name="connsiteX5" fmla="*/ 5059356 w 5083020"/>
                <a:gd name="connsiteY5" fmla="*/ 141983 h 141983"/>
                <a:gd name="connsiteX6" fmla="*/ 23664 w 5083020"/>
                <a:gd name="connsiteY6" fmla="*/ 141983 h 141983"/>
                <a:gd name="connsiteX7" fmla="*/ 0 w 5083020"/>
                <a:gd name="connsiteY7" fmla="*/ 118319 h 141983"/>
                <a:gd name="connsiteX8" fmla="*/ 0 w 5083020"/>
                <a:gd name="connsiteY8" fmla="*/ 23664 h 14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20" h="141983">
                  <a:moveTo>
                    <a:pt x="0" y="23664"/>
                  </a:moveTo>
                  <a:cubicBezTo>
                    <a:pt x="0" y="10595"/>
                    <a:pt x="10595" y="0"/>
                    <a:pt x="23664" y="0"/>
                  </a:cubicBezTo>
                  <a:lnTo>
                    <a:pt x="5059356" y="0"/>
                  </a:lnTo>
                  <a:cubicBezTo>
                    <a:pt x="5072425" y="0"/>
                    <a:pt x="5083020" y="10595"/>
                    <a:pt x="5083020" y="23664"/>
                  </a:cubicBezTo>
                  <a:lnTo>
                    <a:pt x="5083020" y="118319"/>
                  </a:lnTo>
                  <a:cubicBezTo>
                    <a:pt x="5083020" y="131388"/>
                    <a:pt x="5072425" y="141983"/>
                    <a:pt x="5059356" y="141983"/>
                  </a:cubicBezTo>
                  <a:lnTo>
                    <a:pt x="23664" y="141983"/>
                  </a:lnTo>
                  <a:cubicBezTo>
                    <a:pt x="10595" y="141983"/>
                    <a:pt x="0" y="131388"/>
                    <a:pt x="0" y="118319"/>
                  </a:cubicBezTo>
                  <a:lnTo>
                    <a:pt x="0" y="23664"/>
                  </a:lnTo>
                  <a:close/>
                </a:path>
              </a:pathLst>
            </a:custGeom>
            <a:ln>
              <a:noFill/>
            </a:ln>
          </p:spPr>
          <p:style>
            <a:lnRef idx="2">
              <a:schemeClr val="lt1">
                <a:hueOff val="0"/>
                <a:satOff val="0"/>
                <a:lumOff val="0"/>
                <a:alphaOff val="0"/>
              </a:schemeClr>
            </a:lnRef>
            <a:fillRef idx="1">
              <a:schemeClr val="accent3">
                <a:hueOff val="6489599"/>
                <a:satOff val="-16852"/>
                <a:lumOff val="-3039"/>
                <a:alphaOff val="0"/>
              </a:schemeClr>
            </a:fillRef>
            <a:effectRef idx="0">
              <a:schemeClr val="accent3">
                <a:hueOff val="6489599"/>
                <a:satOff val="-16852"/>
                <a:lumOff val="-3039"/>
                <a:alphaOff val="0"/>
              </a:schemeClr>
            </a:effectRef>
            <a:fontRef idx="minor">
              <a:schemeClr val="lt1"/>
            </a:fontRef>
          </p:style>
          <p:txBody>
            <a:bodyPr spcFirstLastPara="0" vert="horz" wrap="square" lIns="199057" tIns="6931" rIns="199057" bIns="6931" numCol="1" spcCol="1270" anchor="ctr" anchorCtr="0">
              <a:noAutofit/>
            </a:bodyPr>
            <a:lstStyle/>
            <a:p>
              <a:pPr defTabSz="711200">
                <a:lnSpc>
                  <a:spcPct val="90000"/>
                </a:lnSpc>
                <a:spcAft>
                  <a:spcPct val="35000"/>
                </a:spcAft>
              </a:pPr>
              <a:r>
                <a:rPr lang="en-US" sz="1600" b="1" dirty="0">
                  <a:solidFill>
                    <a:srgbClr val="FFFFFF"/>
                  </a:solidFill>
                  <a:effectLst>
                    <a:outerShdw blurRad="38100" dist="38100" dir="2700000" algn="tl">
                      <a:srgbClr val="000000">
                        <a:alpha val="43137"/>
                      </a:srgbClr>
                    </a:outerShdw>
                  </a:effectLst>
                </a:rPr>
                <a:t>Qualitative</a:t>
              </a:r>
            </a:p>
          </p:txBody>
        </p:sp>
        <p:sp>
          <p:nvSpPr>
            <p:cNvPr id="11" name="Freeform 10"/>
            <p:cNvSpPr/>
            <p:nvPr/>
          </p:nvSpPr>
          <p:spPr>
            <a:xfrm>
              <a:off x="1170254" y="5082049"/>
              <a:ext cx="7261458" cy="787837"/>
            </a:xfrm>
            <a:custGeom>
              <a:avLst/>
              <a:gdLst>
                <a:gd name="connsiteX0" fmla="*/ 0 w 7261458"/>
                <a:gd name="connsiteY0" fmla="*/ 0 h 787837"/>
                <a:gd name="connsiteX1" fmla="*/ 7261458 w 7261458"/>
                <a:gd name="connsiteY1" fmla="*/ 0 h 787837"/>
                <a:gd name="connsiteX2" fmla="*/ 7261458 w 7261458"/>
                <a:gd name="connsiteY2" fmla="*/ 787837 h 787837"/>
                <a:gd name="connsiteX3" fmla="*/ 0 w 7261458"/>
                <a:gd name="connsiteY3" fmla="*/ 787837 h 787837"/>
                <a:gd name="connsiteX4" fmla="*/ 0 w 7261458"/>
                <a:gd name="connsiteY4" fmla="*/ 0 h 787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1458" h="787837">
                  <a:moveTo>
                    <a:pt x="0" y="0"/>
                  </a:moveTo>
                  <a:lnTo>
                    <a:pt x="7261458" y="0"/>
                  </a:lnTo>
                  <a:lnTo>
                    <a:pt x="7261458" y="787837"/>
                  </a:lnTo>
                  <a:lnTo>
                    <a:pt x="0" y="787837"/>
                  </a:lnTo>
                  <a:lnTo>
                    <a:pt x="0" y="0"/>
                  </a:lnTo>
                  <a:close/>
                </a:path>
              </a:pathLst>
            </a:custGeom>
          </p:spPr>
          <p:style>
            <a:lnRef idx="2">
              <a:schemeClr val="accent3">
                <a:hueOff val="12979199"/>
                <a:satOff val="-33704"/>
                <a:lumOff val="-60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3570" tIns="164291" rIns="563570" bIns="99568" numCol="1" spcCol="1270" anchor="t" anchorCtr="0">
              <a:noAutofit/>
            </a:bodyPr>
            <a:lstStyle/>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Motivation</a:t>
              </a:r>
            </a:p>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Knowledge</a:t>
              </a:r>
            </a:p>
            <a:p>
              <a:pPr marL="114300" lvl="1" indent="-114300" defTabSz="622300">
                <a:lnSpc>
                  <a:spcPct val="90000"/>
                </a:lnSpc>
                <a:spcAft>
                  <a:spcPct val="15000"/>
                </a:spcAft>
                <a:buFontTx/>
                <a:buChar char="••"/>
              </a:pPr>
              <a:r>
                <a:rPr lang="en-US" sz="1300" dirty="0">
                  <a:solidFill>
                    <a:srgbClr val="000000">
                      <a:hueOff val="0"/>
                      <a:satOff val="0"/>
                      <a:lumOff val="0"/>
                      <a:alphaOff val="0"/>
                    </a:srgbClr>
                  </a:solidFill>
                </a:rPr>
                <a:t>Experience</a:t>
              </a:r>
            </a:p>
          </p:txBody>
        </p:sp>
        <p:sp>
          <p:nvSpPr>
            <p:cNvPr id="12" name="Freeform 11"/>
            <p:cNvSpPr/>
            <p:nvPr/>
          </p:nvSpPr>
          <p:spPr>
            <a:xfrm>
              <a:off x="1533326" y="5001432"/>
              <a:ext cx="5083020" cy="210312"/>
            </a:xfrm>
            <a:custGeom>
              <a:avLst/>
              <a:gdLst>
                <a:gd name="connsiteX0" fmla="*/ 0 w 5083020"/>
                <a:gd name="connsiteY0" fmla="*/ 23664 h 141983"/>
                <a:gd name="connsiteX1" fmla="*/ 23664 w 5083020"/>
                <a:gd name="connsiteY1" fmla="*/ 0 h 141983"/>
                <a:gd name="connsiteX2" fmla="*/ 5059356 w 5083020"/>
                <a:gd name="connsiteY2" fmla="*/ 0 h 141983"/>
                <a:gd name="connsiteX3" fmla="*/ 5083020 w 5083020"/>
                <a:gd name="connsiteY3" fmla="*/ 23664 h 141983"/>
                <a:gd name="connsiteX4" fmla="*/ 5083020 w 5083020"/>
                <a:gd name="connsiteY4" fmla="*/ 118319 h 141983"/>
                <a:gd name="connsiteX5" fmla="*/ 5059356 w 5083020"/>
                <a:gd name="connsiteY5" fmla="*/ 141983 h 141983"/>
                <a:gd name="connsiteX6" fmla="*/ 23664 w 5083020"/>
                <a:gd name="connsiteY6" fmla="*/ 141983 h 141983"/>
                <a:gd name="connsiteX7" fmla="*/ 0 w 5083020"/>
                <a:gd name="connsiteY7" fmla="*/ 118319 h 141983"/>
                <a:gd name="connsiteX8" fmla="*/ 0 w 5083020"/>
                <a:gd name="connsiteY8" fmla="*/ 23664 h 14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20" h="141983">
                  <a:moveTo>
                    <a:pt x="0" y="23664"/>
                  </a:moveTo>
                  <a:cubicBezTo>
                    <a:pt x="0" y="10595"/>
                    <a:pt x="10595" y="0"/>
                    <a:pt x="23664" y="0"/>
                  </a:cubicBezTo>
                  <a:lnTo>
                    <a:pt x="5059356" y="0"/>
                  </a:lnTo>
                  <a:cubicBezTo>
                    <a:pt x="5072425" y="0"/>
                    <a:pt x="5083020" y="10595"/>
                    <a:pt x="5083020" y="23664"/>
                  </a:cubicBezTo>
                  <a:lnTo>
                    <a:pt x="5083020" y="118319"/>
                  </a:lnTo>
                  <a:cubicBezTo>
                    <a:pt x="5083020" y="131388"/>
                    <a:pt x="5072425" y="141983"/>
                    <a:pt x="5059356" y="141983"/>
                  </a:cubicBezTo>
                  <a:lnTo>
                    <a:pt x="23664" y="141983"/>
                  </a:lnTo>
                  <a:cubicBezTo>
                    <a:pt x="10595" y="141983"/>
                    <a:pt x="0" y="131388"/>
                    <a:pt x="0" y="118319"/>
                  </a:cubicBezTo>
                  <a:lnTo>
                    <a:pt x="0" y="23664"/>
                  </a:lnTo>
                  <a:close/>
                </a:path>
              </a:pathLst>
            </a:custGeom>
            <a:ln>
              <a:noFill/>
            </a:ln>
          </p:spPr>
          <p:style>
            <a:lnRef idx="2">
              <a:schemeClr val="lt1">
                <a:hueOff val="0"/>
                <a:satOff val="0"/>
                <a:lumOff val="0"/>
                <a:alphaOff val="0"/>
              </a:schemeClr>
            </a:lnRef>
            <a:fillRef idx="1">
              <a:schemeClr val="accent3">
                <a:hueOff val="12979199"/>
                <a:satOff val="-33704"/>
                <a:lumOff val="-6078"/>
                <a:alphaOff val="0"/>
              </a:schemeClr>
            </a:fillRef>
            <a:effectRef idx="0">
              <a:schemeClr val="accent3">
                <a:hueOff val="12979199"/>
                <a:satOff val="-33704"/>
                <a:lumOff val="-6078"/>
                <a:alphaOff val="0"/>
              </a:schemeClr>
            </a:effectRef>
            <a:fontRef idx="minor">
              <a:schemeClr val="lt1"/>
            </a:fontRef>
          </p:style>
          <p:txBody>
            <a:bodyPr spcFirstLastPara="0" vert="horz" wrap="square" lIns="199057" tIns="6931" rIns="199057" bIns="6931" numCol="1" spcCol="1270" anchor="ctr" anchorCtr="0">
              <a:noAutofit/>
            </a:bodyPr>
            <a:lstStyle/>
            <a:p>
              <a:pPr defTabSz="711200">
                <a:lnSpc>
                  <a:spcPct val="90000"/>
                </a:lnSpc>
                <a:spcAft>
                  <a:spcPct val="35000"/>
                </a:spcAft>
              </a:pPr>
              <a:r>
                <a:rPr lang="en-US" sz="1600" b="1" dirty="0">
                  <a:solidFill>
                    <a:srgbClr val="FFFFFF"/>
                  </a:solidFill>
                  <a:effectLst>
                    <a:outerShdw blurRad="38100" dist="38100" dir="2700000" algn="tl">
                      <a:srgbClr val="000000">
                        <a:alpha val="43137"/>
                      </a:srgbClr>
                    </a:outerShdw>
                  </a:effectLst>
                </a:rPr>
                <a:t>Reader and Task Considerations</a:t>
              </a:r>
            </a:p>
          </p:txBody>
        </p:sp>
      </p:grpSp>
      <p:sp>
        <p:nvSpPr>
          <p:cNvPr id="13" name="Slide Number Placeholder 12"/>
          <p:cNvSpPr>
            <a:spLocks noGrp="1"/>
          </p:cNvSpPr>
          <p:nvPr>
            <p:ph type="sldNum" sz="quarter" idx="10"/>
          </p:nvPr>
        </p:nvSpPr>
        <p:spPr/>
        <p:txBody>
          <a:bodyPr/>
          <a:lstStyle/>
          <a:p>
            <a:pPr algn="r"/>
            <a:fld id="{F3477EC8-074D-41C4-94AE-E9EA7CEEA348}" type="slidenum">
              <a:rPr>
                <a:solidFill>
                  <a:srgbClr val="FFFFFF">
                    <a:lumMod val="75000"/>
                  </a:srgbClr>
                </a:solidFill>
              </a:rPr>
              <a:pPr algn="r"/>
              <a:t>30</a:t>
            </a:fld>
            <a:endParaRPr dirty="0">
              <a:solidFill>
                <a:srgbClr val="FFFFFF">
                  <a:lumMod val="75000"/>
                </a:srgbClr>
              </a:solidFill>
            </a:endParaRPr>
          </a:p>
        </p:txBody>
      </p:sp>
    </p:spTree>
    <p:extLst>
      <p:ext uri="{BB962C8B-B14F-4D97-AF65-F5344CB8AC3E}">
        <p14:creationId xmlns:p14="http://schemas.microsoft.com/office/powerpoint/2010/main" val="2649442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t>Which aspects of text complexity surprise you (if any)?</a:t>
            </a:r>
          </a:p>
          <a:p>
            <a:r>
              <a:rPr lang="en-US" dirty="0"/>
              <a:t>How might you help ELLs/MLLs overcome the challenges associated with text complexity?</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31</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6"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03538" y="39427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4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Readings</a:t>
            </a:r>
          </a:p>
        </p:txBody>
      </p:sp>
      <p:sp>
        <p:nvSpPr>
          <p:cNvPr id="3" name="Text Placeholder 2"/>
          <p:cNvSpPr>
            <a:spLocks noGrp="1"/>
          </p:cNvSpPr>
          <p:nvPr>
            <p:ph idx="1"/>
          </p:nvPr>
        </p:nvSpPr>
        <p:spPr/>
        <p:txBody>
          <a:bodyPr/>
          <a:lstStyle/>
          <a:p>
            <a:r>
              <a:rPr lang="en-US" dirty="0"/>
              <a:t>Engage Students in Multiple Readings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32</a:t>
            </a:fld>
            <a:endParaRPr lang="en-US" dirty="0">
              <a:solidFill>
                <a:srgbClr val="326295">
                  <a:lumMod val="75000"/>
                </a:srgbClr>
              </a:solidFill>
            </a:endParaRPr>
          </a:p>
        </p:txBody>
      </p:sp>
    </p:spTree>
    <p:extLst>
      <p:ext uri="{BB962C8B-B14F-4D97-AF65-F5344CB8AC3E}">
        <p14:creationId xmlns:p14="http://schemas.microsoft.com/office/powerpoint/2010/main" val="28415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33</a:t>
            </a:fld>
            <a:endParaRPr dirty="0">
              <a:solidFill>
                <a:srgbClr val="FFFFFF">
                  <a:lumMod val="75000"/>
                </a:srgbClr>
              </a:solidFill>
            </a:endParaRPr>
          </a:p>
        </p:txBody>
      </p:sp>
      <p:sp>
        <p:nvSpPr>
          <p:cNvPr id="9" name="Content Placeholder 2"/>
          <p:cNvSpPr>
            <a:spLocks noGrp="1"/>
          </p:cNvSpPr>
          <p:nvPr>
            <p:ph sz="quarter" idx="1"/>
          </p:nvPr>
        </p:nvSpPr>
        <p:spPr>
          <a:xfrm>
            <a:off x="457200" y="2057400"/>
            <a:ext cx="8507506" cy="3575303"/>
          </a:xfrm>
        </p:spPr>
        <p:txBody>
          <a:bodyPr/>
          <a:lstStyle/>
          <a:p>
            <a:pPr lvl="0" eaLnBrk="1" hangingPunct="1">
              <a:spcBef>
                <a:spcPts val="300"/>
              </a:spcBef>
            </a:pPr>
            <a:r>
              <a:rPr lang="en-US" dirty="0"/>
              <a:t>To help ELLs/MLLs engage deeply with text, present it in small, coherent sections.</a:t>
            </a:r>
          </a:p>
          <a:p>
            <a:pPr lvl="1" eaLnBrk="1" hangingPunct="1"/>
            <a:r>
              <a:rPr lang="en-US" dirty="0"/>
              <a:t>Divide the text into sections that have conceptual coherence (e.g., by events, ideas, descriptions).</a:t>
            </a:r>
          </a:p>
          <a:p>
            <a:pPr lvl="1" eaLnBrk="1" hangingPunct="1"/>
            <a:r>
              <a:rPr lang="en-US" dirty="0"/>
              <a:t>The number of sections per lesson will depend on the level of difficulty of the text for a particular group of students.</a:t>
            </a:r>
          </a:p>
          <a:p>
            <a:pPr lvl="1" eaLnBrk="1" hangingPunct="1"/>
            <a:r>
              <a:rPr lang="en-US" dirty="0"/>
              <a:t>The text can be further divided into sub-sections for a given lesson.</a:t>
            </a:r>
          </a:p>
          <a:p>
            <a:pPr lvl="1" eaLnBrk="1" hangingPunct="1">
              <a:spcBef>
                <a:spcPts val="300"/>
              </a:spcBef>
            </a:pPr>
            <a:endParaRPr lang="en-US" sz="2000" b="1" dirty="0"/>
          </a:p>
        </p:txBody>
      </p:sp>
      <p:sp>
        <p:nvSpPr>
          <p:cNvPr id="6" name="Title 2"/>
          <p:cNvSpPr>
            <a:spLocks noGrp="1"/>
          </p:cNvSpPr>
          <p:nvPr>
            <p:ph type="title"/>
          </p:nvPr>
        </p:nvSpPr>
        <p:spPr>
          <a:xfrm>
            <a:off x="687388" y="318053"/>
            <a:ext cx="8224837" cy="1486894"/>
          </a:xfrm>
        </p:spPr>
        <p:txBody>
          <a:bodyPr>
            <a:normAutofit/>
          </a:bodyPr>
          <a:lstStyle/>
          <a:p>
            <a:r>
              <a:rPr lang="en-US" sz="4400" b="1" dirty="0"/>
              <a:t>Present Text in Smaller Sections</a:t>
            </a:r>
          </a:p>
        </p:txBody>
      </p:sp>
    </p:spTree>
    <p:extLst>
      <p:ext uri="{BB962C8B-B14F-4D97-AF65-F5344CB8AC3E}">
        <p14:creationId xmlns:p14="http://schemas.microsoft.com/office/powerpoint/2010/main" val="21498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59341766"/>
              </p:ext>
            </p:extLst>
          </p:nvPr>
        </p:nvGraphicFramePr>
        <p:xfrm>
          <a:off x="136191" y="2083941"/>
          <a:ext cx="8988354" cy="3683893"/>
        </p:xfrm>
        <a:graphic>
          <a:graphicData uri="http://schemas.openxmlformats.org/drawingml/2006/table">
            <a:tbl>
              <a:tblPr firstRow="1" bandRow="1">
                <a:tableStyleId>{5C22544A-7EE6-4342-B048-85BDC9FD1C3A}</a:tableStyleId>
              </a:tblPr>
              <a:tblGrid>
                <a:gridCol w="8988354">
                  <a:extLst>
                    <a:ext uri="{9D8B030D-6E8A-4147-A177-3AD203B41FA5}">
                      <a16:colId xmlns:a16="http://schemas.microsoft.com/office/drawing/2014/main" val="20000"/>
                    </a:ext>
                  </a:extLst>
                </a:gridCol>
              </a:tblGrid>
              <a:tr h="429605">
                <a:tc>
                  <a:txBody>
                    <a:bodyPr/>
                    <a:lstStyle/>
                    <a:p>
                      <a:pPr algn="ctr"/>
                      <a:r>
                        <a:rPr lang="en-US" sz="2000" i="0" dirty="0"/>
                        <a:t>Reading</a:t>
                      </a:r>
                      <a:r>
                        <a:rPr lang="en-US" sz="2000" i="0" baseline="0" dirty="0"/>
                        <a:t> for Key Ideas and Details</a:t>
                      </a:r>
                      <a:endParaRPr lang="en-US" sz="2000" i="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21659">
                <a:tc>
                  <a:txBody>
                    <a:bodyPr/>
                    <a:lstStyle/>
                    <a:p>
                      <a:pPr marL="109538" marR="0" indent="-109538"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u="sng" baseline="0" dirty="0"/>
                        <a:t>Teacher Read Aloud</a:t>
                      </a:r>
                      <a:r>
                        <a:rPr lang="en-US" sz="1600" u="none" baseline="0" dirty="0"/>
                        <a:t>: The teacher reads the first section of text aloud to demonstrate native speaker fluency.</a:t>
                      </a:r>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First Close</a:t>
                      </a:r>
                      <a:r>
                        <a:rPr lang="en-US" sz="1600" u="sng" baseline="0" dirty="0"/>
                        <a:t> Read</a:t>
                      </a:r>
                      <a:r>
                        <a:rPr lang="en-US" sz="1600" dirty="0"/>
                        <a:t>:</a:t>
                      </a:r>
                      <a:r>
                        <a:rPr lang="en-US" sz="1600" baseline="0" dirty="0"/>
                        <a:t> Students read the same section of the text in pairs or groups and answer questions focused on key ideas and details and vocabulary.</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3805">
                <a:tc>
                  <a:txBody>
                    <a:bodyPr/>
                    <a:lstStyle/>
                    <a:p>
                      <a:pPr marL="0" indent="0" algn="ctr">
                        <a:buFont typeface="Arial" pitchFamily="34" charset="0"/>
                        <a:buNone/>
                      </a:pPr>
                      <a:r>
                        <a:rPr lang="en-US" sz="2000" b="1" dirty="0">
                          <a:solidFill>
                            <a:schemeClr val="bg1"/>
                          </a:solidFill>
                        </a:rPr>
                        <a:t>Annotating for Key Ideas and Details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537559">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 </a:t>
                      </a:r>
                      <a:r>
                        <a:rPr lang="en-US" sz="1600" u="sng" baseline="0" dirty="0"/>
                        <a:t>Annotation</a:t>
                      </a:r>
                      <a:r>
                        <a:rPr lang="en-US" sz="1600" u="none" baseline="0" dirty="0"/>
                        <a:t>: Students reread the section of the text and note vocabulary and details that they do not yet understand.</a:t>
                      </a:r>
                      <a:endParaRPr lang="en-US" sz="160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408">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Revisiting for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4B76A0"/>
                    </a:solidFill>
                  </a:tcPr>
                </a:tc>
                <a:extLst>
                  <a:ext uri="{0D108BD9-81ED-4DB2-BD59-A6C34878D82A}">
                    <a16:rowId xmlns:a16="http://schemas.microsoft.com/office/drawing/2014/main" val="10004"/>
                  </a:ext>
                </a:extLst>
              </a:tr>
              <a:tr h="731520">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Second Close</a:t>
                      </a:r>
                      <a:r>
                        <a:rPr lang="en-US" sz="1600" u="sng" baseline="0" dirty="0"/>
                        <a:t> Read</a:t>
                      </a:r>
                      <a:r>
                        <a:rPr lang="en-US" sz="1600" dirty="0"/>
                        <a:t>:</a:t>
                      </a:r>
                      <a:r>
                        <a:rPr lang="en-US" sz="1600" baseline="0" dirty="0"/>
                        <a:t> Students read the section of the text in pairs or groups and answer questions focused on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0"/>
          </p:nvPr>
        </p:nvSpPr>
        <p:spPr/>
        <p:txBody>
          <a:bodyPr/>
          <a:lstStyle/>
          <a:p>
            <a:pPr algn="r"/>
            <a:fld id="{F3477EC8-074D-41C4-94AE-E9EA7CEEA348}" type="slidenum">
              <a:rPr>
                <a:solidFill>
                  <a:srgbClr val="FFFFFF">
                    <a:lumMod val="75000"/>
                  </a:srgbClr>
                </a:solidFill>
              </a:rPr>
              <a:pPr algn="r"/>
              <a:t>34</a:t>
            </a:fld>
            <a:endParaRPr dirty="0">
              <a:solidFill>
                <a:srgbClr val="FFFFFF">
                  <a:lumMod val="75000"/>
                </a:srgbClr>
              </a:solidFill>
            </a:endParaRPr>
          </a:p>
        </p:txBody>
      </p:sp>
      <p:sp>
        <p:nvSpPr>
          <p:cNvPr id="7" name="Title 2"/>
          <p:cNvSpPr>
            <a:spLocks noGrp="1"/>
          </p:cNvSpPr>
          <p:nvPr>
            <p:ph type="title"/>
          </p:nvPr>
        </p:nvSpPr>
        <p:spPr>
          <a:xfrm>
            <a:off x="687388" y="318053"/>
            <a:ext cx="8224837" cy="1486894"/>
          </a:xfrm>
        </p:spPr>
        <p:txBody>
          <a:bodyPr>
            <a:normAutofit/>
          </a:bodyPr>
          <a:lstStyle/>
          <a:p>
            <a:r>
              <a:rPr lang="en-US" sz="4400" b="1" dirty="0"/>
              <a:t>Engage Students in Multiple Readings</a:t>
            </a:r>
          </a:p>
        </p:txBody>
      </p:sp>
    </p:spTree>
    <p:extLst>
      <p:ext uri="{BB962C8B-B14F-4D97-AF65-F5344CB8AC3E}">
        <p14:creationId xmlns:p14="http://schemas.microsoft.com/office/powerpoint/2010/main" val="3370159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57399"/>
            <a:ext cx="8224699" cy="3733189"/>
          </a:xfrm>
        </p:spPr>
        <p:txBody>
          <a:bodyPr/>
          <a:lstStyle/>
          <a:p>
            <a:r>
              <a:rPr lang="en-US" dirty="0"/>
              <a:t>Do you currently present text in smaller sections? If yes, describe how you decide where to divide the text. If no, describe how you might decide this.</a:t>
            </a:r>
          </a:p>
          <a:p>
            <a:r>
              <a:rPr lang="en-US" dirty="0"/>
              <a:t>What do you think the benefits might be of engaging students in multiple readings? </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35</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6"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03538" y="39427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26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Reading for Key Ideas and Details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36</a:t>
            </a:fld>
            <a:endParaRPr lang="en-US" dirty="0">
              <a:solidFill>
                <a:srgbClr val="326295">
                  <a:lumMod val="75000"/>
                </a:srgbClr>
              </a:solidFill>
            </a:endParaRPr>
          </a:p>
        </p:txBody>
      </p:sp>
    </p:spTree>
    <p:extLst>
      <p:ext uri="{BB962C8B-B14F-4D97-AF65-F5344CB8AC3E}">
        <p14:creationId xmlns:p14="http://schemas.microsoft.com/office/powerpoint/2010/main" val="3024330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8949541"/>
              </p:ext>
            </p:extLst>
          </p:nvPr>
        </p:nvGraphicFramePr>
        <p:xfrm>
          <a:off x="123491" y="2083941"/>
          <a:ext cx="8988354" cy="3562552"/>
        </p:xfrm>
        <a:graphic>
          <a:graphicData uri="http://schemas.openxmlformats.org/drawingml/2006/table">
            <a:tbl>
              <a:tblPr firstRow="1" bandRow="1">
                <a:tableStyleId>{5C22544A-7EE6-4342-B048-85BDC9FD1C3A}</a:tableStyleId>
              </a:tblPr>
              <a:tblGrid>
                <a:gridCol w="8988354">
                  <a:extLst>
                    <a:ext uri="{9D8B030D-6E8A-4147-A177-3AD203B41FA5}">
                      <a16:colId xmlns:a16="http://schemas.microsoft.com/office/drawing/2014/main" val="20000"/>
                    </a:ext>
                  </a:extLst>
                </a:gridCol>
              </a:tblGrid>
              <a:tr h="429605">
                <a:tc>
                  <a:txBody>
                    <a:bodyPr/>
                    <a:lstStyle/>
                    <a:p>
                      <a:pPr algn="ctr"/>
                      <a:r>
                        <a:rPr lang="en-US" sz="2000" i="0" dirty="0"/>
                        <a:t>Reading</a:t>
                      </a:r>
                      <a:r>
                        <a:rPr lang="en-US" sz="2000" i="0" baseline="0" dirty="0"/>
                        <a:t> for Key Ideas and Details</a:t>
                      </a:r>
                      <a:endParaRPr lang="en-US" sz="2000" i="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21659">
                <a:tc>
                  <a:txBody>
                    <a:bodyPr/>
                    <a:lstStyle/>
                    <a:p>
                      <a:pPr marL="109538" marR="0" indent="-109538"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u="sng" baseline="0" dirty="0"/>
                        <a:t>Teacher Read Aloud</a:t>
                      </a:r>
                      <a:r>
                        <a:rPr lang="en-US" sz="1600" u="none" baseline="0" dirty="0"/>
                        <a:t>: The teacher reads the text aloud to demonstrate native speaker fluency.</a:t>
                      </a:r>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First Close</a:t>
                      </a:r>
                      <a:r>
                        <a:rPr lang="en-US" sz="1600" u="sng" baseline="0" dirty="0"/>
                        <a:t> Read</a:t>
                      </a:r>
                      <a:r>
                        <a:rPr lang="en-US" sz="1600" dirty="0"/>
                        <a:t>:</a:t>
                      </a:r>
                      <a:r>
                        <a:rPr lang="en-US" sz="1600" baseline="0" dirty="0"/>
                        <a:t> Students read the text in pairs or groups and answer questions focused on key ideas and details and vocabulary.</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3805">
                <a:tc>
                  <a:txBody>
                    <a:bodyPr/>
                    <a:lstStyle/>
                    <a:p>
                      <a:pPr marL="0" indent="0" algn="ctr">
                        <a:buFont typeface="Arial" pitchFamily="34" charset="0"/>
                        <a:buNone/>
                      </a:pPr>
                      <a:r>
                        <a:rPr lang="en-US" sz="2000" b="1" dirty="0">
                          <a:solidFill>
                            <a:schemeClr val="bg1"/>
                          </a:solidFill>
                        </a:rPr>
                        <a:t>Annotating for Key Ideas and Details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537559">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 </a:t>
                      </a:r>
                      <a:r>
                        <a:rPr lang="en-US" sz="1600" u="sng" baseline="0" dirty="0"/>
                        <a:t>Annotation</a:t>
                      </a:r>
                      <a:r>
                        <a:rPr lang="en-US" sz="1600" u="none" baseline="0" dirty="0"/>
                        <a:t>: Students reread the text and note vocabulary and details that they do not yet understand.</a:t>
                      </a:r>
                      <a:endParaRPr lang="en-US" sz="160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408">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Revisiting for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4B76A0"/>
                    </a:solidFill>
                  </a:tcPr>
                </a:tc>
                <a:extLst>
                  <a:ext uri="{0D108BD9-81ED-4DB2-BD59-A6C34878D82A}">
                    <a16:rowId xmlns:a16="http://schemas.microsoft.com/office/drawing/2014/main" val="10004"/>
                  </a:ext>
                </a:extLst>
              </a:tr>
              <a:tr h="731520">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Second Close</a:t>
                      </a:r>
                      <a:r>
                        <a:rPr lang="en-US" sz="1600" u="sng" baseline="0" dirty="0"/>
                        <a:t> Read</a:t>
                      </a:r>
                      <a:r>
                        <a:rPr lang="en-US" sz="1600" dirty="0"/>
                        <a:t>:</a:t>
                      </a:r>
                      <a:r>
                        <a:rPr lang="en-US" sz="1600" baseline="0" dirty="0"/>
                        <a:t> Students read the text in pairs or groups and answer questions focused on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0"/>
          </p:nvPr>
        </p:nvSpPr>
        <p:spPr/>
        <p:txBody>
          <a:bodyPr/>
          <a:lstStyle/>
          <a:p>
            <a:pPr algn="r"/>
            <a:fld id="{F3477EC8-074D-41C4-94AE-E9EA7CEEA348}" type="slidenum">
              <a:rPr>
                <a:solidFill>
                  <a:srgbClr val="FFFFFF">
                    <a:lumMod val="75000"/>
                  </a:srgbClr>
                </a:solidFill>
              </a:rPr>
              <a:pPr algn="r"/>
              <a:t>37</a:t>
            </a:fld>
            <a:endParaRPr dirty="0">
              <a:solidFill>
                <a:srgbClr val="FFFFFF">
                  <a:lumMod val="75000"/>
                </a:srgbClr>
              </a:solidFill>
            </a:endParaRPr>
          </a:p>
        </p:txBody>
      </p:sp>
      <p:sp>
        <p:nvSpPr>
          <p:cNvPr id="9" name="Title 2"/>
          <p:cNvSpPr>
            <a:spLocks noGrp="1"/>
          </p:cNvSpPr>
          <p:nvPr>
            <p:ph type="title"/>
          </p:nvPr>
        </p:nvSpPr>
        <p:spPr>
          <a:xfrm>
            <a:off x="687388" y="318053"/>
            <a:ext cx="8224837" cy="1486894"/>
          </a:xfrm>
        </p:spPr>
        <p:txBody>
          <a:bodyPr>
            <a:normAutofit/>
          </a:bodyPr>
          <a:lstStyle/>
          <a:p>
            <a:r>
              <a:rPr lang="en-US" sz="4400" b="1" dirty="0"/>
              <a:t>Reading for Key Ideas and Details</a:t>
            </a:r>
          </a:p>
        </p:txBody>
      </p:sp>
      <p:sp>
        <p:nvSpPr>
          <p:cNvPr id="11" name="Rectangle 10"/>
          <p:cNvSpPr/>
          <p:nvPr/>
        </p:nvSpPr>
        <p:spPr>
          <a:xfrm>
            <a:off x="89648" y="2026024"/>
            <a:ext cx="9000565" cy="1523998"/>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62376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Anchor Standards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38</a:t>
            </a:fld>
            <a:endParaRPr dirty="0">
              <a:solidFill>
                <a:srgbClr val="FFFFFF">
                  <a:lumMod val="75000"/>
                </a:srgbClr>
              </a:solidFill>
            </a:endParaRPr>
          </a:p>
        </p:txBody>
      </p:sp>
      <p:sp>
        <p:nvSpPr>
          <p:cNvPr id="7" name="Content Placeholder 2"/>
          <p:cNvSpPr>
            <a:spLocks noGrp="1"/>
          </p:cNvSpPr>
          <p:nvPr/>
        </p:nvSpPr>
        <p:spPr bwMode="gray">
          <a:xfrm>
            <a:off x="725115" y="2021207"/>
            <a:ext cx="8224699" cy="33170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indent="0">
              <a:spcAft>
                <a:spcPts val="600"/>
              </a:spcAft>
              <a:buNone/>
            </a:pPr>
            <a:r>
              <a:rPr lang="en-US" sz="2000" b="1" dirty="0">
                <a:solidFill>
                  <a:schemeClr val="tx2">
                    <a:lumMod val="50000"/>
                  </a:schemeClr>
                </a:solidFill>
              </a:rPr>
              <a:t>Key Ideas and Details </a:t>
            </a:r>
          </a:p>
          <a:p>
            <a:pPr>
              <a:spcAft>
                <a:spcPts val="600"/>
              </a:spcAft>
            </a:pPr>
            <a:r>
              <a:rPr lang="en-US" sz="2000" dirty="0"/>
              <a:t>Read closely to determine what the text says explicitl</a:t>
            </a:r>
            <a:r>
              <a:rPr lang="en-US" sz="2000" dirty="0">
                <a:solidFill>
                  <a:schemeClr val="tx2">
                    <a:lumMod val="50000"/>
                  </a:schemeClr>
                </a:solidFill>
              </a:rPr>
              <a:t>y/implicitly </a:t>
            </a:r>
            <a:r>
              <a:rPr lang="en-US" sz="2000" dirty="0"/>
              <a:t>and  make logical inferences from it; cite specific textual evidence when writing or speaking to support conclusions drawn from the text.</a:t>
            </a:r>
          </a:p>
          <a:p>
            <a:pPr>
              <a:spcAft>
                <a:spcPts val="600"/>
              </a:spcAft>
            </a:pPr>
            <a:r>
              <a:rPr lang="en-US" sz="2000" dirty="0"/>
              <a:t>Determine central ideas or themes of a text and analyze their development; summarize the key supporting details and ideas.</a:t>
            </a:r>
          </a:p>
          <a:p>
            <a:pPr>
              <a:spcAft>
                <a:spcPts val="600"/>
              </a:spcAft>
            </a:pPr>
            <a:r>
              <a:rPr lang="en-US" sz="2000" dirty="0"/>
              <a:t>Analyze how and why individuals, events, or ideas develop and interact over the course of a text.</a:t>
            </a:r>
          </a:p>
          <a:p>
            <a:pPr marL="0" lvl="0" indent="0">
              <a:spcBef>
                <a:spcPts val="1200"/>
              </a:spcBef>
              <a:spcAft>
                <a:spcPts val="1200"/>
              </a:spcAft>
              <a:buClr>
                <a:srgbClr val="FFFFFF">
                  <a:lumMod val="65000"/>
                </a:srgbClr>
              </a:buClr>
              <a:buNone/>
            </a:pPr>
            <a:endParaRPr lang="en-US" sz="2000" b="1" i="1" dirty="0">
              <a:solidFill>
                <a:srgbClr val="326295">
                  <a:lumMod val="75000"/>
                </a:srgbClr>
              </a:solidFill>
            </a:endParaRPr>
          </a:p>
          <a:p>
            <a:pPr>
              <a:spcAft>
                <a:spcPts val="600"/>
              </a:spcAft>
            </a:pPr>
            <a:endParaRPr lang="en-US" sz="2000" dirty="0"/>
          </a:p>
        </p:txBody>
      </p:sp>
      <p:pic>
        <p:nvPicPr>
          <p:cNvPr id="5" name="Picture 2" descr="Image result for next generation standards nys logo">
            <a:extLst>
              <a:ext uri="{FF2B5EF4-FFF2-40B4-BE49-F238E27FC236}">
                <a16:creationId xmlns:a16="http://schemas.microsoft.com/office/drawing/2014/main" id="{440AA06D-D208-4B27-871A-662029A9E6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715" y="1447917"/>
            <a:ext cx="1451897" cy="31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72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8" y="196796"/>
            <a:ext cx="8224837" cy="1156184"/>
          </a:xfrm>
        </p:spPr>
        <p:txBody>
          <a:bodyPr>
            <a:normAutofit/>
          </a:bodyPr>
          <a:lstStyle/>
          <a:p>
            <a:r>
              <a:rPr lang="en-US" sz="4400" b="1" dirty="0"/>
              <a:t>Anchor Standards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39</a:t>
            </a:fld>
            <a:endParaRPr dirty="0">
              <a:solidFill>
                <a:srgbClr val="FFFFFF">
                  <a:lumMod val="75000"/>
                </a:srgbClr>
              </a:solidFill>
            </a:endParaRPr>
          </a:p>
        </p:txBody>
      </p:sp>
      <p:sp>
        <p:nvSpPr>
          <p:cNvPr id="7" name="Content Placeholder 2"/>
          <p:cNvSpPr>
            <a:spLocks noGrp="1"/>
          </p:cNvSpPr>
          <p:nvPr/>
        </p:nvSpPr>
        <p:spPr bwMode="gray">
          <a:xfrm>
            <a:off x="231775" y="2084606"/>
            <a:ext cx="8986905" cy="44227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indent="0">
              <a:spcBef>
                <a:spcPts val="1200"/>
              </a:spcBef>
              <a:buNone/>
            </a:pPr>
            <a:r>
              <a:rPr lang="en-US" sz="1700" b="1" dirty="0">
                <a:solidFill>
                  <a:schemeClr val="tx2">
                    <a:lumMod val="50000"/>
                  </a:schemeClr>
                </a:solidFill>
              </a:rPr>
              <a:t>Vocabulary Acquisition and Use </a:t>
            </a:r>
          </a:p>
          <a:p>
            <a:pPr>
              <a:spcBef>
                <a:spcPts val="1200"/>
              </a:spcBef>
            </a:pPr>
            <a:r>
              <a:rPr lang="en-US" sz="1700" dirty="0"/>
              <a:t>Determine or clarify the meaning of unknown and multiple-meaning words and phrases by using context clues, analyzing meaningful word parts, and consulting general and specialized reference materials, as appropriate.  </a:t>
            </a:r>
          </a:p>
          <a:p>
            <a:pPr marL="0" indent="0">
              <a:spcBef>
                <a:spcPts val="1200"/>
              </a:spcBef>
              <a:buNone/>
            </a:pPr>
            <a:r>
              <a:rPr lang="en-US" sz="1700" b="1" dirty="0">
                <a:solidFill>
                  <a:schemeClr val="tx2">
                    <a:lumMod val="50000"/>
                  </a:schemeClr>
                </a:solidFill>
              </a:rPr>
              <a:t>Comprehension and Collaboration</a:t>
            </a:r>
          </a:p>
          <a:p>
            <a:pPr>
              <a:spcBef>
                <a:spcPts val="1200"/>
              </a:spcBef>
            </a:pPr>
            <a:r>
              <a:rPr lang="en-US" sz="1700" dirty="0"/>
              <a:t>Prepare for and participate effectively in a range of conversations and collaborations with diverse partners, </a:t>
            </a:r>
            <a:r>
              <a:rPr lang="en-US" sz="1700" dirty="0">
                <a:solidFill>
                  <a:schemeClr val="tx2">
                    <a:lumMod val="50000"/>
                  </a:schemeClr>
                </a:solidFill>
              </a:rPr>
              <a:t>express ideas clearly and persuasively, and build on those of others</a:t>
            </a:r>
            <a:r>
              <a:rPr lang="en-US" sz="1700" dirty="0">
                <a:solidFill>
                  <a:srgbClr val="FF0000"/>
                </a:solidFill>
              </a:rPr>
              <a:t>. </a:t>
            </a:r>
          </a:p>
          <a:p>
            <a:pPr marL="0" indent="0">
              <a:spcBef>
                <a:spcPts val="1200"/>
              </a:spcBef>
              <a:buNone/>
            </a:pPr>
            <a:r>
              <a:rPr lang="en-US" sz="1700" b="1" dirty="0">
                <a:solidFill>
                  <a:schemeClr val="tx2">
                    <a:lumMod val="50000"/>
                  </a:schemeClr>
                </a:solidFill>
              </a:rPr>
              <a:t>Presentation of Knowledge and Ideas</a:t>
            </a:r>
          </a:p>
          <a:p>
            <a:pPr>
              <a:spcAft>
                <a:spcPts val="600"/>
              </a:spcAft>
            </a:pPr>
            <a:r>
              <a:rPr lang="en-US" sz="1700" dirty="0"/>
              <a:t>Present information, findings, and supporting evidence such that listeners can follow the line of reasoning</a:t>
            </a:r>
            <a:r>
              <a:rPr lang="en-US" sz="1700" dirty="0">
                <a:solidFill>
                  <a:srgbClr val="FF0000"/>
                </a:solidFill>
              </a:rPr>
              <a:t>. </a:t>
            </a:r>
            <a:r>
              <a:rPr lang="en-US" sz="1700" dirty="0">
                <a:solidFill>
                  <a:schemeClr val="tx2">
                    <a:lumMod val="50000"/>
                  </a:schemeClr>
                </a:solidFill>
              </a:rPr>
              <a:t>Ensure that </a:t>
            </a:r>
            <a:r>
              <a:rPr lang="en-US" sz="1700" dirty="0"/>
              <a:t>the organization, development, and style are appropriate to task, purpose, and audience.</a:t>
            </a:r>
          </a:p>
          <a:p>
            <a:pPr>
              <a:spcAft>
                <a:spcPts val="600"/>
              </a:spcAft>
            </a:pPr>
            <a:endParaRPr lang="en-US" sz="1700" dirty="0"/>
          </a:p>
        </p:txBody>
      </p:sp>
      <p:pic>
        <p:nvPicPr>
          <p:cNvPr id="5" name="Picture 2" descr="Image result for next generation standards nys logo">
            <a:extLst>
              <a:ext uri="{FF2B5EF4-FFF2-40B4-BE49-F238E27FC236}">
                <a16:creationId xmlns:a16="http://schemas.microsoft.com/office/drawing/2014/main" id="{D36782EC-2858-4968-ABAF-DCDAB259DF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3975" y="1274871"/>
            <a:ext cx="1451897" cy="31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4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t>Ideally, you will view this presentation as part of a school-based professional learning community (PLC).</a:t>
            </a:r>
          </a:p>
          <a:p>
            <a:r>
              <a:rPr lang="en-US" dirty="0"/>
              <a:t>This in an interactive presentation that includes several activities and partner talks. </a:t>
            </a:r>
          </a:p>
          <a:p>
            <a:r>
              <a:rPr lang="en-US" dirty="0"/>
              <a:t>When you see the following image, pause the webinar and complete the activity or partner talk as a small group or with a partner.</a:t>
            </a:r>
          </a:p>
        </p:txBody>
      </p:sp>
      <p:sp>
        <p:nvSpPr>
          <p:cNvPr id="3" name="Title 2"/>
          <p:cNvSpPr>
            <a:spLocks noGrp="1"/>
          </p:cNvSpPr>
          <p:nvPr>
            <p:ph type="title"/>
          </p:nvPr>
        </p:nvSpPr>
        <p:spPr/>
        <p:txBody>
          <a:bodyPr>
            <a:normAutofit/>
          </a:bodyPr>
          <a:lstStyle/>
          <a:p>
            <a:r>
              <a:rPr lang="en-US" sz="4400" b="1" dirty="0"/>
              <a:t>Welcome!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a:t>
            </a:fld>
            <a:endParaRPr dirty="0">
              <a:solidFill>
                <a:srgbClr val="FFFFFF">
                  <a:lumMod val="75000"/>
                </a:srgbClr>
              </a:solidFill>
            </a:endParaRPr>
          </a:p>
        </p:txBody>
      </p:sp>
      <p:pic>
        <p:nvPicPr>
          <p:cNvPr id="7" name="Picture 6"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3812616" y="4393131"/>
            <a:ext cx="1733161" cy="139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4400" b="1" dirty="0"/>
              <a:t>Reading for Key Ideas and Details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40</a:t>
            </a:fld>
            <a:endParaRPr dirty="0">
              <a:solidFill>
                <a:srgbClr val="FFFFFF">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77083244"/>
              </p:ext>
            </p:extLst>
          </p:nvPr>
        </p:nvGraphicFramePr>
        <p:xfrm>
          <a:off x="567774" y="2538212"/>
          <a:ext cx="8469348" cy="2930351"/>
        </p:xfrm>
        <a:graphic>
          <a:graphicData uri="http://schemas.openxmlformats.org/drawingml/2006/table">
            <a:tbl>
              <a:tblPr firstRow="1" bandRow="1">
                <a:tableStyleId>{69012ECD-51FC-41F1-AA8D-1B2483CD663E}</a:tableStyleId>
              </a:tblPr>
              <a:tblGrid>
                <a:gridCol w="1173998">
                  <a:extLst>
                    <a:ext uri="{9D8B030D-6E8A-4147-A177-3AD203B41FA5}">
                      <a16:colId xmlns:a16="http://schemas.microsoft.com/office/drawing/2014/main" val="20000"/>
                    </a:ext>
                  </a:extLst>
                </a:gridCol>
                <a:gridCol w="2896584">
                  <a:extLst>
                    <a:ext uri="{9D8B030D-6E8A-4147-A177-3AD203B41FA5}">
                      <a16:colId xmlns:a16="http://schemas.microsoft.com/office/drawing/2014/main" val="20001"/>
                    </a:ext>
                  </a:extLst>
                </a:gridCol>
                <a:gridCol w="2819348">
                  <a:extLst>
                    <a:ext uri="{9D8B030D-6E8A-4147-A177-3AD203B41FA5}">
                      <a16:colId xmlns:a16="http://schemas.microsoft.com/office/drawing/2014/main" val="20002"/>
                    </a:ext>
                  </a:extLst>
                </a:gridCol>
                <a:gridCol w="1579418">
                  <a:extLst>
                    <a:ext uri="{9D8B030D-6E8A-4147-A177-3AD203B41FA5}">
                      <a16:colId xmlns:a16="http://schemas.microsoft.com/office/drawing/2014/main" val="20003"/>
                    </a:ext>
                  </a:extLst>
                </a:gridCol>
              </a:tblGrid>
              <a:tr h="409017">
                <a:tc>
                  <a:txBody>
                    <a:bodyPr/>
                    <a:lstStyle/>
                    <a:p>
                      <a:r>
                        <a:rPr lang="en-US" sz="1600" dirty="0"/>
                        <a:t>Cluster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Generic 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kern="1200" baseline="0" dirty="0">
                          <a:solidFill>
                            <a:schemeClr val="bg1"/>
                          </a:solidFill>
                          <a:latin typeface="+mn-lt"/>
                          <a:ea typeface="+mn-ea"/>
                          <a:cs typeface="+mn-cs"/>
                        </a:rPr>
                        <a:t>Question/Task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1334">
                <a:tc>
                  <a:txBody>
                    <a:bodyPr/>
                    <a:lstStyle/>
                    <a:p>
                      <a:r>
                        <a:rPr lang="en-US" sz="1600" dirty="0">
                          <a:solidFill>
                            <a:schemeClr val="tx2">
                              <a:lumMod val="75000"/>
                            </a:schemeClr>
                          </a:solidFill>
                        </a:rPr>
                        <a:t>Key Ideas and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kern="1200" dirty="0">
                          <a:solidFill>
                            <a:schemeClr val="tx2">
                              <a:lumMod val="75000"/>
                            </a:schemeClr>
                          </a:solidFill>
                          <a:latin typeface="+mn-lt"/>
                          <a:ea typeface="+mn-ea"/>
                          <a:cs typeface="+mn-cs"/>
                        </a:rPr>
                        <a:t>Standard 2: Determine central ideas or themes of a text and analyze their development; summarize the key supporting details and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9538" indent="-109538">
                        <a:buFont typeface="Arial" pitchFamily="34" charset="0"/>
                        <a:buChar char="•"/>
                      </a:pPr>
                      <a:r>
                        <a:rPr lang="en-US" sz="1600" kern="1200" dirty="0">
                          <a:solidFill>
                            <a:schemeClr val="tx2">
                              <a:lumMod val="75000"/>
                            </a:schemeClr>
                          </a:solidFill>
                          <a:effectLst/>
                        </a:rPr>
                        <a:t>What is the central idea of the text?</a:t>
                      </a:r>
                    </a:p>
                    <a:p>
                      <a:pPr marL="109538" indent="-109538">
                        <a:buFont typeface="Arial" pitchFamily="34" charset="0"/>
                        <a:buChar char="•"/>
                      </a:pPr>
                      <a:r>
                        <a:rPr lang="en-US" sz="1600" kern="1200" dirty="0">
                          <a:solidFill>
                            <a:schemeClr val="tx2">
                              <a:lumMod val="75000"/>
                            </a:schemeClr>
                          </a:solidFill>
                          <a:effectLst/>
                        </a:rPr>
                        <a:t>What details illustrate this?</a:t>
                      </a:r>
                    </a:p>
                    <a:p>
                      <a:pPr marL="109538" indent="-109538">
                        <a:buFont typeface="Arial" pitchFamily="34" charset="0"/>
                        <a:buChar char="•"/>
                      </a:pPr>
                      <a:r>
                        <a:rPr lang="en-US" sz="1600" kern="1200" dirty="0">
                          <a:solidFill>
                            <a:schemeClr val="tx2">
                              <a:lumMod val="75000"/>
                            </a:schemeClr>
                          </a:solidFill>
                          <a:effectLst/>
                        </a:rPr>
                        <a:t>Summarize the text without including any</a:t>
                      </a:r>
                      <a:r>
                        <a:rPr lang="en-US" sz="1600" kern="1200" baseline="0" dirty="0">
                          <a:solidFill>
                            <a:schemeClr val="tx2">
                              <a:lumMod val="75000"/>
                            </a:schemeClr>
                          </a:solidFill>
                          <a:effectLst/>
                        </a:rPr>
                        <a:t> personal opinions or judgments</a:t>
                      </a:r>
                      <a:r>
                        <a:rPr lang="en-US" sz="1600" kern="1200" dirty="0">
                          <a:solidFill>
                            <a:schemeClr val="tx2">
                              <a:lumMod val="75000"/>
                            </a:schemeClr>
                          </a:solidFill>
                          <a:effectLst/>
                        </a:rPr>
                        <a:t>. </a:t>
                      </a:r>
                      <a:endParaRPr lang="en-US" sz="1600" kern="1200" dirty="0">
                        <a:solidFill>
                          <a:schemeClr val="tx2">
                            <a:lumMod val="75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26295">
                              <a:lumMod val="75000"/>
                            </a:srgbClr>
                          </a:solidFill>
                        </a:rPr>
                        <a:t>Name an interesting idea you learned about sports from the text. </a:t>
                      </a:r>
                      <a:endParaRPr lang="en-US" sz="1600" dirty="0">
                        <a:solidFill>
                          <a:srgbClr val="326295">
                            <a:lumMod val="75000"/>
                          </a:srgbClr>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u="none" strike="noStrike" kern="1200" baseline="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679937" y="1940747"/>
            <a:ext cx="7137779" cy="461665"/>
          </a:xfrm>
          <a:prstGeom prst="rect">
            <a:avLst/>
          </a:prstGeom>
        </p:spPr>
        <p:txBody>
          <a:bodyPr wrap="square">
            <a:spAutoFit/>
          </a:bodyPr>
          <a:lstStyle/>
          <a:p>
            <a:r>
              <a:rPr lang="en-US" b="1" dirty="0">
                <a:solidFill>
                  <a:srgbClr val="326295">
                    <a:lumMod val="75000"/>
                  </a:srgbClr>
                </a:solidFill>
                <a:latin typeface="Arial"/>
              </a:rPr>
              <a:t>Ask Standards-Aligned Guiding Questions</a:t>
            </a:r>
            <a:endParaRPr lang="en-US" dirty="0">
              <a:solidFill>
                <a:srgbClr val="326295">
                  <a:lumMod val="75000"/>
                </a:srgbClr>
              </a:solidFill>
              <a:latin typeface="Arial"/>
            </a:endParaRPr>
          </a:p>
        </p:txBody>
      </p:sp>
    </p:spTree>
    <p:extLst>
      <p:ext uri="{BB962C8B-B14F-4D97-AF65-F5344CB8AC3E}">
        <p14:creationId xmlns:p14="http://schemas.microsoft.com/office/powerpoint/2010/main" val="296354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2214879"/>
            <a:ext cx="8224699" cy="3692939"/>
          </a:xfrm>
        </p:spPr>
        <p:txBody>
          <a:bodyPr/>
          <a:lstStyle/>
          <a:p>
            <a:r>
              <a:rPr lang="en-US" dirty="0"/>
              <a:t>Open your handout and go to Activity 1 on </a:t>
            </a:r>
            <a:r>
              <a:rPr lang="en-US" b="1" i="1" dirty="0">
                <a:solidFill>
                  <a:schemeClr val="accent4"/>
                </a:solidFill>
              </a:rPr>
              <a:t>page 2</a:t>
            </a:r>
            <a:r>
              <a:rPr lang="en-US" dirty="0"/>
              <a:t>.</a:t>
            </a:r>
          </a:p>
          <a:p>
            <a:pPr>
              <a:spcAft>
                <a:spcPts val="600"/>
              </a:spcAft>
            </a:pPr>
            <a:r>
              <a:rPr lang="en-US" dirty="0"/>
              <a:t>Work with your partner to write a standards-aligned guiding question.</a:t>
            </a:r>
          </a:p>
          <a:p>
            <a:pPr>
              <a:spcAft>
                <a:spcPts val="600"/>
              </a:spcAft>
            </a:pPr>
            <a:r>
              <a:rPr lang="en-US" dirty="0"/>
              <a:t>Be sure your question aligns with the “key ideas and details” question stems (see the grade-level question stems handout for assistance).</a:t>
            </a:r>
          </a:p>
        </p:txBody>
      </p:sp>
      <p:sp>
        <p:nvSpPr>
          <p:cNvPr id="6" name="Title 2"/>
          <p:cNvSpPr>
            <a:spLocks noGrp="1"/>
          </p:cNvSpPr>
          <p:nvPr>
            <p:ph type="title"/>
          </p:nvPr>
        </p:nvSpPr>
        <p:spPr>
          <a:xfrm>
            <a:off x="687388" y="318053"/>
            <a:ext cx="6529841" cy="1486894"/>
          </a:xfrm>
        </p:spPr>
        <p:txBody>
          <a:bodyPr>
            <a:normAutofit/>
          </a:bodyPr>
          <a:lstStyle/>
          <a:p>
            <a:r>
              <a:rPr lang="en-US" sz="4400" b="1" dirty="0">
                <a:solidFill>
                  <a:schemeClr val="tx2">
                    <a:lumMod val="75000"/>
                  </a:schemeClr>
                </a:solidFill>
              </a:rPr>
              <a:t>ACTIVITY 1: </a:t>
            </a:r>
            <a:r>
              <a:rPr lang="en-US" sz="4400" b="1" dirty="0"/>
              <a:t>Guiding Questions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41</a:t>
            </a:fld>
            <a:endParaRPr dirty="0">
              <a:solidFill>
                <a:srgbClr val="FFFFFF">
                  <a:lumMod val="75000"/>
                </a:srgbClr>
              </a:solidFill>
            </a:endParaRPr>
          </a:p>
        </p:txBody>
      </p:sp>
      <p:pic>
        <p:nvPicPr>
          <p:cNvPr id="8" name="Picture 7"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03538" y="39427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36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260537978"/>
              </p:ext>
            </p:extLst>
          </p:nvPr>
        </p:nvGraphicFramePr>
        <p:xfrm>
          <a:off x="523004" y="2522222"/>
          <a:ext cx="8232127" cy="3080195"/>
        </p:xfrm>
        <a:graphic>
          <a:graphicData uri="http://schemas.openxmlformats.org/drawingml/2006/table">
            <a:tbl>
              <a:tblPr firstRow="1" bandRow="1">
                <a:tableStyleId>{69012ECD-51FC-41F1-AA8D-1B2483CD663E}</a:tableStyleId>
              </a:tblPr>
              <a:tblGrid>
                <a:gridCol w="1161190">
                  <a:extLst>
                    <a:ext uri="{9D8B030D-6E8A-4147-A177-3AD203B41FA5}">
                      <a16:colId xmlns:a16="http://schemas.microsoft.com/office/drawing/2014/main" val="20000"/>
                    </a:ext>
                  </a:extLst>
                </a:gridCol>
                <a:gridCol w="2661000">
                  <a:extLst>
                    <a:ext uri="{9D8B030D-6E8A-4147-A177-3AD203B41FA5}">
                      <a16:colId xmlns:a16="http://schemas.microsoft.com/office/drawing/2014/main" val="20001"/>
                    </a:ext>
                  </a:extLst>
                </a:gridCol>
                <a:gridCol w="2790701">
                  <a:extLst>
                    <a:ext uri="{9D8B030D-6E8A-4147-A177-3AD203B41FA5}">
                      <a16:colId xmlns:a16="http://schemas.microsoft.com/office/drawing/2014/main" val="20002"/>
                    </a:ext>
                  </a:extLst>
                </a:gridCol>
                <a:gridCol w="1619236">
                  <a:extLst>
                    <a:ext uri="{9D8B030D-6E8A-4147-A177-3AD203B41FA5}">
                      <a16:colId xmlns:a16="http://schemas.microsoft.com/office/drawing/2014/main" val="20003"/>
                    </a:ext>
                  </a:extLst>
                </a:gridCol>
              </a:tblGrid>
              <a:tr h="473377">
                <a:tc>
                  <a:txBody>
                    <a:bodyPr/>
                    <a:lstStyle/>
                    <a:p>
                      <a:r>
                        <a:rPr lang="en-US" sz="1600" dirty="0"/>
                        <a:t>Cluster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Generic 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aseline="0" dirty="0"/>
                        <a:t>Question</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6818">
                <a:tc>
                  <a:txBody>
                    <a:bodyPr/>
                    <a:lstStyle/>
                    <a:p>
                      <a:r>
                        <a:rPr lang="en-US" sz="1600" dirty="0"/>
                        <a:t>Key Ideas and Details</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Standard 3: Analyze how and why individuals, events, and ideas develop and interact overt he course of a text.</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119063">
                        <a:buFont typeface="Arial" pitchFamily="34" charset="0"/>
                        <a:buChar char="•"/>
                      </a:pPr>
                      <a:r>
                        <a:rPr lang="en-US" sz="1600" kern="1200" dirty="0">
                          <a:effectLst/>
                        </a:rPr>
                        <a:t>How was [individual/event/idea] introduced and portrayed in the text?</a:t>
                      </a:r>
                    </a:p>
                    <a:p>
                      <a:pPr marL="0" indent="0">
                        <a:buFont typeface="Arial" pitchFamily="34" charset="0"/>
                        <a:buNone/>
                      </a:pPr>
                      <a:endParaRPr lang="en-US" sz="1600" kern="1200" dirty="0">
                        <a:effectLst/>
                      </a:endParaRPr>
                    </a:p>
                    <a:p>
                      <a:pPr marL="119063" indent="-119063">
                        <a:buFont typeface="Arial" pitchFamily="34" charset="0"/>
                        <a:buChar char="•"/>
                      </a:pPr>
                      <a:r>
                        <a:rPr lang="en-US" sz="1600" kern="1200" dirty="0">
                          <a:effectLst/>
                        </a:rPr>
                        <a:t>How did the [individual/event/idea] relate to [individual/idea/event]?</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How are sports related to early human survival?</a:t>
                      </a:r>
                      <a:endParaRPr lang="en-US" sz="16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itle 1"/>
          <p:cNvSpPr>
            <a:spLocks noGrp="1"/>
          </p:cNvSpPr>
          <p:nvPr>
            <p:ph type="title"/>
          </p:nvPr>
        </p:nvSpPr>
        <p:spPr/>
        <p:txBody>
          <a:bodyPr>
            <a:normAutofit/>
          </a:bodyPr>
          <a:lstStyle/>
          <a:p>
            <a:r>
              <a:rPr lang="en-US" sz="4400" b="1" dirty="0">
                <a:solidFill>
                  <a:schemeClr val="tx2">
                    <a:lumMod val="75000"/>
                  </a:schemeClr>
                </a:solidFill>
              </a:rPr>
              <a:t>EXAMPLE: </a:t>
            </a:r>
            <a:r>
              <a:rPr lang="en-US" sz="4400" b="1" dirty="0"/>
              <a:t>Guiding Questions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42</a:t>
            </a:fld>
            <a:endParaRPr dirty="0">
              <a:solidFill>
                <a:srgbClr val="FFFFFF">
                  <a:lumMod val="75000"/>
                </a:srgbClr>
              </a:solidFill>
            </a:endParaRPr>
          </a:p>
        </p:txBody>
      </p:sp>
      <p:sp>
        <p:nvSpPr>
          <p:cNvPr id="9" name="Rectangle 8"/>
          <p:cNvSpPr/>
          <p:nvPr/>
        </p:nvSpPr>
        <p:spPr>
          <a:xfrm>
            <a:off x="642932" y="1905578"/>
            <a:ext cx="7137779" cy="461665"/>
          </a:xfrm>
          <a:prstGeom prst="rect">
            <a:avLst/>
          </a:prstGeom>
        </p:spPr>
        <p:txBody>
          <a:bodyPr wrap="square">
            <a:spAutoFit/>
          </a:bodyPr>
          <a:lstStyle/>
          <a:p>
            <a:r>
              <a:rPr lang="en-US" b="1" dirty="0">
                <a:solidFill>
                  <a:srgbClr val="326295">
                    <a:lumMod val="75000"/>
                  </a:srgbClr>
                </a:solidFill>
                <a:latin typeface="Arial"/>
              </a:rPr>
              <a:t>Ask Standards-Aligned Guiding Questions</a:t>
            </a:r>
            <a:endParaRPr lang="en-US" dirty="0">
              <a:solidFill>
                <a:srgbClr val="326295">
                  <a:lumMod val="75000"/>
                </a:srgbClr>
              </a:solidFill>
              <a:latin typeface="Arial"/>
            </a:endParaRPr>
          </a:p>
        </p:txBody>
      </p:sp>
    </p:spTree>
    <p:extLst>
      <p:ext uri="{BB962C8B-B14F-4D97-AF65-F5344CB8AC3E}">
        <p14:creationId xmlns:p14="http://schemas.microsoft.com/office/powerpoint/2010/main" val="5028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87526" y="2336799"/>
            <a:ext cx="8224699" cy="3571019"/>
          </a:xfrm>
        </p:spPr>
        <p:txBody>
          <a:bodyPr>
            <a:normAutofit lnSpcReduction="10000"/>
          </a:bodyPr>
          <a:lstStyle/>
          <a:p>
            <a:pPr>
              <a:buFont typeface="Arial" pitchFamily="34" charset="0"/>
              <a:buChar char="•"/>
            </a:pPr>
            <a:r>
              <a:rPr lang="en-US" sz="1900" dirty="0"/>
              <a:t>ELLs/MLLs may need additional, supplementary questions to help them comprehend the text.</a:t>
            </a:r>
          </a:p>
          <a:p>
            <a:pPr>
              <a:buFont typeface="Arial" pitchFamily="34" charset="0"/>
              <a:buChar char="•"/>
            </a:pPr>
            <a:r>
              <a:rPr lang="en-US" sz="1900" dirty="0"/>
              <a:t>Some supplementary questions are used to help students answer guiding questions. These are sequenced.</a:t>
            </a:r>
          </a:p>
          <a:p>
            <a:pPr>
              <a:buFont typeface="Arial" pitchFamily="34" charset="0"/>
              <a:buChar char="•"/>
            </a:pPr>
            <a:r>
              <a:rPr lang="en-US" sz="1900" dirty="0"/>
              <a:t>Supplementary questions can inquire about word meanings as well as larger sections of text.</a:t>
            </a:r>
          </a:p>
          <a:p>
            <a:pPr>
              <a:buFont typeface="Arial" pitchFamily="34" charset="0"/>
              <a:buChar char="•"/>
            </a:pPr>
            <a:r>
              <a:rPr lang="en-US" sz="1900" dirty="0"/>
              <a:t>Make it easier for ELLs/MLLs to answer supplementary questions by</a:t>
            </a:r>
          </a:p>
          <a:p>
            <a:pPr lvl="1"/>
            <a:r>
              <a:rPr lang="en-US" sz="1900" dirty="0"/>
              <a:t>Defining key words prior to asking the question</a:t>
            </a:r>
          </a:p>
          <a:p>
            <a:pPr lvl="1"/>
            <a:r>
              <a:rPr lang="en-US" sz="1900" dirty="0"/>
              <a:t>Restating phrases or sentences that will help ELLs/MLLs answer the question</a:t>
            </a:r>
          </a:p>
          <a:p>
            <a:pPr>
              <a:buFont typeface="Arial" pitchFamily="34" charset="0"/>
              <a:buChar char="•"/>
            </a:pPr>
            <a:r>
              <a:rPr lang="en-US" sz="1900" dirty="0"/>
              <a:t>Note that supplementary questions are text dependent!</a:t>
            </a:r>
          </a:p>
        </p:txBody>
      </p:sp>
      <p:sp>
        <p:nvSpPr>
          <p:cNvPr id="8" name="Title 1"/>
          <p:cNvSpPr>
            <a:spLocks noGrp="1"/>
          </p:cNvSpPr>
          <p:nvPr>
            <p:ph type="title"/>
          </p:nvPr>
        </p:nvSpPr>
        <p:spPr/>
        <p:txBody>
          <a:bodyPr>
            <a:noAutofit/>
          </a:bodyPr>
          <a:lstStyle/>
          <a:p>
            <a:r>
              <a:rPr lang="en-US" sz="4400" b="1" dirty="0"/>
              <a:t>Reading for Key Ideas and Details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43</a:t>
            </a:fld>
            <a:endParaRPr dirty="0">
              <a:solidFill>
                <a:srgbClr val="FFFFFF">
                  <a:lumMod val="75000"/>
                </a:srgbClr>
              </a:solidFill>
            </a:endParaRPr>
          </a:p>
        </p:txBody>
      </p:sp>
      <p:sp>
        <p:nvSpPr>
          <p:cNvPr id="5" name="Rectangle 4"/>
          <p:cNvSpPr/>
          <p:nvPr/>
        </p:nvSpPr>
        <p:spPr>
          <a:xfrm>
            <a:off x="589279" y="1852077"/>
            <a:ext cx="8980228" cy="461665"/>
          </a:xfrm>
          <a:prstGeom prst="rect">
            <a:avLst/>
          </a:prstGeom>
        </p:spPr>
        <p:txBody>
          <a:bodyPr wrap="squar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Ask Standards-Aligned Supplementary Questions</a:t>
            </a:r>
            <a:endParaRPr lang="en-US" dirty="0">
              <a:solidFill>
                <a:srgbClr val="326295">
                  <a:lumMod val="75000"/>
                </a:srgbClr>
              </a:solidFill>
              <a:latin typeface="Arial"/>
            </a:endParaRPr>
          </a:p>
        </p:txBody>
      </p:sp>
    </p:spTree>
    <p:extLst>
      <p:ext uri="{BB962C8B-B14F-4D97-AF65-F5344CB8AC3E}">
        <p14:creationId xmlns:p14="http://schemas.microsoft.com/office/powerpoint/2010/main" val="5484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759" y="2323902"/>
            <a:ext cx="8224699" cy="2763403"/>
          </a:xfrm>
        </p:spPr>
        <p:txBody>
          <a:bodyPr/>
          <a:lstStyle/>
          <a:p>
            <a:r>
              <a:rPr lang="en-US" sz="2000" dirty="0"/>
              <a:t>Guiding question: </a:t>
            </a:r>
            <a:r>
              <a:rPr lang="en-US" sz="2000" dirty="0">
                <a:solidFill>
                  <a:srgbClr val="326295">
                    <a:lumMod val="75000"/>
                  </a:srgbClr>
                </a:solidFill>
              </a:rPr>
              <a:t>Name an interesting idea you learned about sports from the text. </a:t>
            </a:r>
            <a:endParaRPr lang="en-US" sz="2000" dirty="0"/>
          </a:p>
          <a:p>
            <a:endParaRPr lang="en-US" sz="2000" dirty="0"/>
          </a:p>
        </p:txBody>
      </p:sp>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44</a:t>
            </a:fld>
            <a:endParaRPr dirty="0">
              <a:solidFill>
                <a:srgbClr val="FFFFFF">
                  <a:lumMod val="75000"/>
                </a:srgbClr>
              </a:solidFill>
            </a:endParaRPr>
          </a:p>
        </p:txBody>
      </p:sp>
      <p:sp>
        <p:nvSpPr>
          <p:cNvPr id="9" name="Rectangle 8"/>
          <p:cNvSpPr/>
          <p:nvPr/>
        </p:nvSpPr>
        <p:spPr>
          <a:xfrm>
            <a:off x="619759" y="1862237"/>
            <a:ext cx="8980228" cy="461665"/>
          </a:xfrm>
          <a:prstGeom prst="rect">
            <a:avLst/>
          </a:prstGeom>
        </p:spPr>
        <p:txBody>
          <a:bodyPr wrap="square">
            <a:spAutoFit/>
          </a:bodyPr>
          <a:lstStyle/>
          <a:p>
            <a:pPr eaLnBrk="0" hangingPunct="0">
              <a:spcBef>
                <a:spcPts val="600"/>
              </a:spcBef>
              <a:spcAft>
                <a:spcPts val="0"/>
              </a:spcAft>
              <a:buClr>
                <a:srgbClr val="FFFFFF">
                  <a:lumMod val="65000"/>
                </a:srgbClr>
              </a:buClr>
            </a:pPr>
            <a:r>
              <a:rPr lang="en-US" b="1" dirty="0">
                <a:solidFill>
                  <a:srgbClr val="326295">
                    <a:lumMod val="75000"/>
                  </a:srgbClr>
                </a:solidFill>
                <a:latin typeface="Arial"/>
              </a:rPr>
              <a:t>Ask Standards-Aligned Supplementary Questions</a:t>
            </a:r>
            <a:endParaRPr lang="en-US" dirty="0">
              <a:solidFill>
                <a:srgbClr val="326295">
                  <a:lumMod val="75000"/>
                </a:srgbClr>
              </a:solidFill>
              <a:latin typeface="Arial"/>
            </a:endParaRPr>
          </a:p>
        </p:txBody>
      </p:sp>
      <p:graphicFrame>
        <p:nvGraphicFramePr>
          <p:cNvPr id="12" name="Table 11"/>
          <p:cNvGraphicFramePr>
            <a:graphicFrameLocks noGrp="1"/>
          </p:cNvGraphicFramePr>
          <p:nvPr>
            <p:extLst>
              <p:ext uri="{D42A27DB-BD31-4B8C-83A1-F6EECF244321}">
                <p14:modId xmlns:p14="http://schemas.microsoft.com/office/powerpoint/2010/main" val="1229525815"/>
              </p:ext>
            </p:extLst>
          </p:nvPr>
        </p:nvGraphicFramePr>
        <p:xfrm>
          <a:off x="619759" y="3085998"/>
          <a:ext cx="8218225" cy="2834640"/>
        </p:xfrm>
        <a:graphic>
          <a:graphicData uri="http://schemas.openxmlformats.org/drawingml/2006/table">
            <a:tbl>
              <a:tblPr firstRow="1" bandRow="1">
                <a:tableStyleId>{69012ECD-51FC-41F1-AA8D-1B2483CD663E}</a:tableStyleId>
              </a:tblPr>
              <a:tblGrid>
                <a:gridCol w="410251">
                  <a:extLst>
                    <a:ext uri="{9D8B030D-6E8A-4147-A177-3AD203B41FA5}">
                      <a16:colId xmlns:a16="http://schemas.microsoft.com/office/drawing/2014/main" val="20000"/>
                    </a:ext>
                  </a:extLst>
                </a:gridCol>
                <a:gridCol w="608757">
                  <a:extLst>
                    <a:ext uri="{9D8B030D-6E8A-4147-A177-3AD203B41FA5}">
                      <a16:colId xmlns:a16="http://schemas.microsoft.com/office/drawing/2014/main" val="20001"/>
                    </a:ext>
                  </a:extLst>
                </a:gridCol>
                <a:gridCol w="2210725">
                  <a:extLst>
                    <a:ext uri="{9D8B030D-6E8A-4147-A177-3AD203B41FA5}">
                      <a16:colId xmlns:a16="http://schemas.microsoft.com/office/drawing/2014/main" val="20002"/>
                    </a:ext>
                  </a:extLst>
                </a:gridCol>
                <a:gridCol w="4988492">
                  <a:extLst>
                    <a:ext uri="{9D8B030D-6E8A-4147-A177-3AD203B41FA5}">
                      <a16:colId xmlns:a16="http://schemas.microsoft.com/office/drawing/2014/main" val="20003"/>
                    </a:ext>
                  </a:extLst>
                </a:gridCol>
              </a:tblGrid>
              <a:tr h="432185">
                <a:tc rowSpan="4">
                  <a:txBody>
                    <a:bodyPr/>
                    <a:lstStyle/>
                    <a:p>
                      <a:pPr algn="ctr"/>
                      <a:r>
                        <a:rPr lang="en-US" sz="1600" dirty="0"/>
                        <a:t>Text dependent</a:t>
                      </a:r>
                      <a:endParaRPr lang="en-US" sz="1600" b="1" dirty="0"/>
                    </a:p>
                  </a:txBody>
                  <a:tcPr vert="vert27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lang="en-US" sz="1600" dirty="0"/>
                        <a:t>Sequence to support understanding</a:t>
                      </a:r>
                      <a:endParaRPr lang="en-US" sz="1600" b="1" dirty="0"/>
                    </a:p>
                  </a:txBody>
                  <a:tcPr vert="vert27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b="0" kern="1200" baseline="0" dirty="0">
                          <a:solidFill>
                            <a:schemeClr val="tx2">
                              <a:lumMod val="75000"/>
                            </a:schemeClr>
                          </a:solidFill>
                          <a:latin typeface="+mn-lt"/>
                          <a:ea typeface="+mn-ea"/>
                          <a:cs typeface="+mn-cs"/>
                        </a:rPr>
                        <a:t>Focus on important points in the text </a:t>
                      </a:r>
                    </a:p>
                  </a:txBody>
                  <a:tcPr>
                    <a:lnL w="12700" cap="flat" cmpd="sng" algn="ctr">
                      <a:solidFill>
                        <a:schemeClr val="accent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r>
                        <a:rPr lang="en-US" sz="1800" b="0" kern="1200" baseline="0" dirty="0">
                          <a:solidFill>
                            <a:schemeClr val="tx2">
                              <a:lumMod val="75000"/>
                            </a:schemeClr>
                          </a:solidFill>
                          <a:latin typeface="+mn-lt"/>
                          <a:ea typeface="+mn-ea"/>
                          <a:cs typeface="+mn-cs"/>
                        </a:rPr>
                        <a:t>Why do we play sports?</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2185">
                <a:tc vMerge="1">
                  <a:txBody>
                    <a:bodyPr/>
                    <a:lstStyle/>
                    <a:p>
                      <a:endParaRPr lang="en-US"/>
                    </a:p>
                  </a:txBody>
                  <a:tcPr/>
                </a:tc>
                <a:tc vMerge="1">
                  <a:txBody>
                    <a:bodyPr/>
                    <a:lstStyle/>
                    <a:p>
                      <a:endParaRPr lang="en-US"/>
                    </a:p>
                  </a:txBody>
                  <a:tcPr/>
                </a:tc>
                <a:tc>
                  <a:txBody>
                    <a:bodyPr/>
                    <a:lstStyle/>
                    <a:p>
                      <a:r>
                        <a:rPr lang="en-US" sz="1800" b="0" dirty="0">
                          <a:solidFill>
                            <a:schemeClr val="tx2">
                              <a:lumMod val="75000"/>
                            </a:schemeClr>
                          </a:solidFill>
                        </a:rPr>
                        <a:t>Inquire</a:t>
                      </a:r>
                      <a:r>
                        <a:rPr lang="en-US" sz="1800" b="0" baseline="0" dirty="0">
                          <a:solidFill>
                            <a:schemeClr val="tx2">
                              <a:lumMod val="75000"/>
                            </a:schemeClr>
                          </a:solidFill>
                        </a:rPr>
                        <a:t> about word meanings</a:t>
                      </a:r>
                      <a:endParaRPr lang="en-US" sz="1800" b="0" dirty="0">
                        <a:solidFill>
                          <a:schemeClr val="tx2">
                            <a:lumMod val="7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2">
                              <a:lumMod val="75000"/>
                            </a:schemeClr>
                          </a:solidFill>
                        </a:rPr>
                        <a:t>What does “revolutionize” mean? </a:t>
                      </a:r>
                      <a:endParaRPr lang="en-US" sz="1800" dirty="0">
                        <a:solidFill>
                          <a:schemeClr val="tx2">
                            <a:lumMod val="75000"/>
                          </a:schemeClr>
                        </a:solidFill>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185">
                <a:tc vMerge="1">
                  <a:txBody>
                    <a:bodyPr/>
                    <a:lstStyle/>
                    <a:p>
                      <a:endParaRPr lang="en-US" dirty="0"/>
                    </a:p>
                  </a:txBody>
                  <a:tcPr/>
                </a:tc>
                <a:tc vMerge="1">
                  <a:txBody>
                    <a:bodyPr/>
                    <a:lstStyle/>
                    <a:p>
                      <a:endParaRPr lang="en-US" dirty="0"/>
                    </a:p>
                  </a:txBody>
                  <a:tcPr/>
                </a:tc>
                <a:tc>
                  <a:txBody>
                    <a:bodyPr/>
                    <a:lstStyle/>
                    <a:p>
                      <a:r>
                        <a:rPr lang="en-US" sz="1800" dirty="0">
                          <a:solidFill>
                            <a:schemeClr val="tx2">
                              <a:lumMod val="75000"/>
                            </a:schemeClr>
                          </a:solidFill>
                        </a:rPr>
                        <a:t>Inquire</a:t>
                      </a:r>
                      <a:r>
                        <a:rPr lang="en-US" sz="1800" baseline="0" dirty="0">
                          <a:solidFill>
                            <a:schemeClr val="tx2">
                              <a:lumMod val="75000"/>
                            </a:schemeClr>
                          </a:solidFill>
                        </a:rPr>
                        <a:t> about l</a:t>
                      </a:r>
                      <a:r>
                        <a:rPr lang="en-US" sz="1800" dirty="0">
                          <a:solidFill>
                            <a:schemeClr val="tx2">
                              <a:lumMod val="75000"/>
                            </a:schemeClr>
                          </a:solidFill>
                        </a:rPr>
                        <a:t>arger sequence of text</a:t>
                      </a:r>
                      <a:endParaRPr lang="en-US" sz="1800" b="1" dirty="0">
                        <a:solidFill>
                          <a:schemeClr val="tx2">
                            <a:lumMod val="7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800" dirty="0">
                          <a:solidFill>
                            <a:schemeClr val="tx2">
                              <a:lumMod val="75000"/>
                            </a:schemeClr>
                          </a:solidFill>
                        </a:rPr>
                        <a:t>How did the Greeks “revolutionize” sports?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432185">
                <a:tc vMerge="1">
                  <a:txBody>
                    <a:bodyPr/>
                    <a:lstStyle/>
                    <a:p>
                      <a:endParaRPr lang="en-US" dirty="0"/>
                    </a:p>
                  </a:txBody>
                  <a:tcPr/>
                </a:tc>
                <a:tc vMerge="1">
                  <a:txBody>
                    <a:bodyPr/>
                    <a:lstStyle/>
                    <a:p>
                      <a:endParaRPr lang="en-US" dirty="0"/>
                    </a:p>
                  </a:txBody>
                  <a:tcPr/>
                </a:tc>
                <a:tc>
                  <a:txBody>
                    <a:bodyPr/>
                    <a:lstStyle/>
                    <a:p>
                      <a:r>
                        <a:rPr lang="en-US" sz="1800" dirty="0">
                          <a:solidFill>
                            <a:schemeClr val="tx2">
                              <a:lumMod val="75000"/>
                            </a:schemeClr>
                          </a:solidFill>
                        </a:rPr>
                        <a:t>Define key words prior to asking the question</a:t>
                      </a:r>
                      <a:endParaRPr lang="en-US" sz="1800" b="1" dirty="0">
                        <a:solidFill>
                          <a:schemeClr val="tx2">
                            <a:lumMod val="75000"/>
                          </a:schemeClr>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“Come into play” means start.</a:t>
                      </a:r>
                      <a:r>
                        <a:rPr lang="en-US" sz="1800" baseline="0" dirty="0">
                          <a:solidFill>
                            <a:schemeClr val="tx2">
                              <a:lumMod val="75000"/>
                            </a:schemeClr>
                          </a:solidFill>
                        </a:rPr>
                        <a:t> </a:t>
                      </a:r>
                      <a:r>
                        <a:rPr lang="en-US" sz="1800" dirty="0">
                          <a:solidFill>
                            <a:schemeClr val="tx2">
                              <a:lumMod val="75000"/>
                            </a:schemeClr>
                          </a:solidFill>
                        </a:rPr>
                        <a:t>When did modern sports come into play?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itle 1"/>
          <p:cNvSpPr>
            <a:spLocks noGrp="1"/>
          </p:cNvSpPr>
          <p:nvPr>
            <p:ph type="title"/>
          </p:nvPr>
        </p:nvSpPr>
        <p:spPr>
          <a:xfrm>
            <a:off x="687388" y="318053"/>
            <a:ext cx="8224837" cy="1486894"/>
          </a:xfrm>
        </p:spPr>
        <p:txBody>
          <a:bodyPr>
            <a:noAutofit/>
          </a:bodyPr>
          <a:lstStyle/>
          <a:p>
            <a:r>
              <a:rPr lang="en-US" sz="4400" b="1" dirty="0"/>
              <a:t>Reading for Key Ideas and Details</a:t>
            </a:r>
          </a:p>
        </p:txBody>
      </p:sp>
    </p:spTree>
    <p:extLst>
      <p:ext uri="{BB962C8B-B14F-4D97-AF65-F5344CB8AC3E}">
        <p14:creationId xmlns:p14="http://schemas.microsoft.com/office/powerpoint/2010/main" val="531429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2184399"/>
            <a:ext cx="8224699" cy="3723419"/>
          </a:xfrm>
        </p:spPr>
        <p:txBody>
          <a:bodyPr>
            <a:normAutofit lnSpcReduction="10000"/>
          </a:bodyPr>
          <a:lstStyle/>
          <a:p>
            <a:pPr marL="457200" indent="-457200">
              <a:spcBef>
                <a:spcPts val="1200"/>
              </a:spcBef>
              <a:buFont typeface="+mj-lt"/>
              <a:buAutoNum type="arabicPeriod"/>
            </a:pPr>
            <a:r>
              <a:rPr lang="en-US" sz="1800" dirty="0"/>
              <a:t>Open your handout and go to Activity 2 on </a:t>
            </a:r>
            <a:r>
              <a:rPr lang="en-US" sz="1800" b="1" i="1" dirty="0">
                <a:solidFill>
                  <a:schemeClr val="accent4"/>
                </a:solidFill>
              </a:rPr>
              <a:t>page 3</a:t>
            </a:r>
            <a:r>
              <a:rPr lang="en-US" sz="1800" dirty="0"/>
              <a:t>.</a:t>
            </a:r>
          </a:p>
          <a:p>
            <a:pPr marL="457200" indent="-457200">
              <a:spcBef>
                <a:spcPts val="1200"/>
              </a:spcBef>
              <a:buFont typeface="+mj-lt"/>
              <a:buAutoNum type="arabicPeriod"/>
            </a:pPr>
            <a:r>
              <a:rPr lang="en-US" sz="1800" dirty="0"/>
              <a:t>Work with a partner to create text-dependent supplementary questions for the guiding question you created in Activity 1.</a:t>
            </a:r>
          </a:p>
          <a:p>
            <a:pPr marL="457200" indent="-457200">
              <a:spcBef>
                <a:spcPts val="1200"/>
              </a:spcBef>
              <a:buFont typeface="+mj-lt"/>
              <a:buAutoNum type="arabicPeriod"/>
            </a:pPr>
            <a:r>
              <a:rPr lang="en-US" sz="1800" dirty="0"/>
              <a:t>Ensure that the questions are</a:t>
            </a:r>
          </a:p>
          <a:p>
            <a:pPr marL="684213" lvl="1">
              <a:spcBef>
                <a:spcPts val="1200"/>
              </a:spcBef>
            </a:pPr>
            <a:r>
              <a:rPr lang="en-US" dirty="0"/>
              <a:t>Aligned to a reading standard</a:t>
            </a:r>
          </a:p>
          <a:p>
            <a:pPr marL="684213" lvl="1">
              <a:spcBef>
                <a:spcPts val="1200"/>
              </a:spcBef>
            </a:pPr>
            <a:r>
              <a:rPr lang="en-US" dirty="0"/>
              <a:t>Text dependent</a:t>
            </a:r>
          </a:p>
          <a:p>
            <a:pPr marL="684213" lvl="1">
              <a:spcBef>
                <a:spcPts val="1200"/>
              </a:spcBef>
            </a:pPr>
            <a:r>
              <a:rPr lang="en-US" dirty="0"/>
              <a:t>Sequenced to support understanding</a:t>
            </a:r>
          </a:p>
          <a:p>
            <a:pPr marL="457200" indent="-457200">
              <a:spcBef>
                <a:spcPts val="1200"/>
              </a:spcBef>
              <a:buFont typeface="+mj-lt"/>
              <a:buAutoNum type="arabicPeriod"/>
            </a:pPr>
            <a:r>
              <a:rPr lang="en-US" sz="1800" dirty="0"/>
              <a:t>Consider incorporating strategies to make it easier for ELLs/MLLs to answer your questions.</a:t>
            </a:r>
          </a:p>
          <a:p>
            <a:pPr marL="457200" indent="-457200">
              <a:spcBef>
                <a:spcPts val="1200"/>
              </a:spcBef>
              <a:buFont typeface="+mj-lt"/>
              <a:buAutoNum type="arabicPeriod"/>
            </a:pPr>
            <a:r>
              <a:rPr lang="en-US" sz="1800" dirty="0"/>
              <a:t>Share questions and comments with the group.</a:t>
            </a:r>
          </a:p>
          <a:p>
            <a:pPr marL="457200" indent="-457200">
              <a:buFont typeface="+mj-lt"/>
              <a:buAutoNum type="arabicPeriod"/>
            </a:pPr>
            <a:endParaRPr lang="en-US" dirty="0"/>
          </a:p>
        </p:txBody>
      </p:sp>
      <p:sp>
        <p:nvSpPr>
          <p:cNvPr id="9" name="Title 2"/>
          <p:cNvSpPr>
            <a:spLocks noGrp="1"/>
          </p:cNvSpPr>
          <p:nvPr>
            <p:ph type="title"/>
          </p:nvPr>
        </p:nvSpPr>
        <p:spPr>
          <a:xfrm>
            <a:off x="687526" y="454347"/>
            <a:ext cx="8224837" cy="854765"/>
          </a:xfrm>
        </p:spPr>
        <p:txBody>
          <a:bodyPr>
            <a:normAutofit/>
          </a:bodyPr>
          <a:lstStyle/>
          <a:p>
            <a:r>
              <a:rPr lang="en-US" sz="4400" b="1" dirty="0">
                <a:solidFill>
                  <a:schemeClr val="tx2">
                    <a:lumMod val="75000"/>
                  </a:schemeClr>
                </a:solidFill>
              </a:rPr>
              <a:t>ACTIVITY 2: </a:t>
            </a:r>
            <a:r>
              <a:rPr lang="en-US" sz="3600" b="1" dirty="0"/>
              <a:t>Supplementary Questions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45</a:t>
            </a:fld>
            <a:endParaRPr dirty="0">
              <a:solidFill>
                <a:srgbClr val="FFFFFF">
                  <a:lumMod val="75000"/>
                </a:srgbClr>
              </a:solidFill>
            </a:endParaRPr>
          </a:p>
        </p:txBody>
      </p:sp>
      <p:pic>
        <p:nvPicPr>
          <p:cNvPr id="6" name="Picture 5"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188067" y="1309112"/>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0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a:spLocks noGrp="1"/>
          </p:cNvSpPr>
          <p:nvPr>
            <p:ph type="title"/>
          </p:nvPr>
        </p:nvSpPr>
        <p:spPr/>
        <p:txBody>
          <a:bodyPr>
            <a:normAutofit/>
          </a:bodyPr>
          <a:lstStyle/>
          <a:p>
            <a:r>
              <a:rPr lang="en-US" sz="4400" b="1" dirty="0">
                <a:solidFill>
                  <a:schemeClr val="tx2">
                    <a:lumMod val="75000"/>
                  </a:schemeClr>
                </a:solidFill>
              </a:rPr>
              <a:t>EXAMPLE: </a:t>
            </a:r>
            <a:r>
              <a:rPr lang="en-US" sz="4400" b="1" dirty="0"/>
              <a:t>Supplementary Questions</a:t>
            </a:r>
          </a:p>
        </p:txBody>
      </p:sp>
      <p:sp>
        <p:nvSpPr>
          <p:cNvPr id="20" name="Slide Number Placeholder 19"/>
          <p:cNvSpPr>
            <a:spLocks noGrp="1"/>
          </p:cNvSpPr>
          <p:nvPr>
            <p:ph type="sldNum" sz="quarter" idx="10"/>
          </p:nvPr>
        </p:nvSpPr>
        <p:spPr/>
        <p:txBody>
          <a:bodyPr/>
          <a:lstStyle/>
          <a:p>
            <a:pPr algn="r"/>
            <a:fld id="{F3477EC8-074D-41C4-94AE-E9EA7CEEA348}" type="slidenum">
              <a:rPr>
                <a:solidFill>
                  <a:srgbClr val="FFFFFF">
                    <a:lumMod val="75000"/>
                  </a:srgbClr>
                </a:solidFill>
              </a:rPr>
              <a:pPr algn="r"/>
              <a:t>46</a:t>
            </a:fld>
            <a:endParaRPr dirty="0">
              <a:solidFill>
                <a:srgbClr val="FFFFFF">
                  <a:lumMod val="7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61758006"/>
              </p:ext>
            </p:extLst>
          </p:nvPr>
        </p:nvGraphicFramePr>
        <p:xfrm>
          <a:off x="546110" y="2171892"/>
          <a:ext cx="8217884" cy="3434190"/>
        </p:xfrm>
        <a:graphic>
          <a:graphicData uri="http://schemas.openxmlformats.org/drawingml/2006/table">
            <a:tbl>
              <a:tblPr firstRow="1" bandRow="1">
                <a:tableStyleId>{69012ECD-51FC-41F1-AA8D-1B2483CD663E}</a:tableStyleId>
              </a:tblPr>
              <a:tblGrid>
                <a:gridCol w="1961143">
                  <a:extLst>
                    <a:ext uri="{9D8B030D-6E8A-4147-A177-3AD203B41FA5}">
                      <a16:colId xmlns:a16="http://schemas.microsoft.com/office/drawing/2014/main" val="20000"/>
                    </a:ext>
                  </a:extLst>
                </a:gridCol>
                <a:gridCol w="5659162">
                  <a:extLst>
                    <a:ext uri="{9D8B030D-6E8A-4147-A177-3AD203B41FA5}">
                      <a16:colId xmlns:a16="http://schemas.microsoft.com/office/drawing/2014/main" val="20001"/>
                    </a:ext>
                  </a:extLst>
                </a:gridCol>
                <a:gridCol w="597579">
                  <a:extLst>
                    <a:ext uri="{9D8B030D-6E8A-4147-A177-3AD203B41FA5}">
                      <a16:colId xmlns:a16="http://schemas.microsoft.com/office/drawing/2014/main" val="20002"/>
                    </a:ext>
                  </a:extLst>
                </a:gridCol>
              </a:tblGrid>
              <a:tr h="914740">
                <a:tc>
                  <a:txBody>
                    <a:bodyPr/>
                    <a:lstStyle/>
                    <a:p>
                      <a:endParaRPr lang="en-US" sz="1600" b="0" dirty="0">
                        <a:latin typeface="Palatino Linotype"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600" b="0" dirty="0">
                        <a:latin typeface="Palatino Linotyp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Text</a:t>
                      </a:r>
                      <a:r>
                        <a:rPr lang="en-US" sz="1200" baseline="0" dirty="0"/>
                        <a:t> Based</a:t>
                      </a:r>
                      <a:r>
                        <a:rPr lang="en-US" sz="1200" dirty="0"/>
                        <a:t>?</a:t>
                      </a:r>
                      <a:endParaRPr lang="en-US" sz="1200" b="0" dirty="0">
                        <a:latin typeface="Palatino Linotype" pitchFamily="18" charset="0"/>
                      </a:endParaRPr>
                    </a:p>
                  </a:txBody>
                  <a:tcPr vert="vert27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99210">
                <a:tc>
                  <a:txBody>
                    <a:bodyPr/>
                    <a:lstStyle/>
                    <a:p>
                      <a:r>
                        <a:rPr lang="en-US" sz="1800" dirty="0">
                          <a:solidFill>
                            <a:schemeClr val="tx2">
                              <a:lumMod val="75000"/>
                            </a:schemeClr>
                          </a:solidFill>
                        </a:rPr>
                        <a:t>Guiding Question</a:t>
                      </a:r>
                      <a:endParaRPr lang="en-US" sz="1800" b="0" dirty="0">
                        <a:solidFill>
                          <a:schemeClr val="tx2">
                            <a:lumMod val="75000"/>
                          </a:schemeClr>
                        </a:solidFill>
                        <a:latin typeface="Palatino Linotype"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tx2">
                              <a:lumMod val="75000"/>
                            </a:schemeClr>
                          </a:solidFill>
                          <a:latin typeface="+mn-lt"/>
                          <a:ea typeface="+mn-ea"/>
                          <a:cs typeface="+mn-cs"/>
                        </a:rPr>
                        <a:t>How are sports related to early human survival?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US" sz="2400" kern="1200" dirty="0">
                          <a:solidFill>
                            <a:schemeClr val="tx2">
                              <a:lumMod val="75000"/>
                            </a:schemeClr>
                          </a:solidFill>
                          <a:latin typeface="+mn-lt"/>
                          <a:ea typeface="+mn-ea"/>
                          <a:cs typeface="+mn-cs"/>
                          <a:sym typeface="Wingdings"/>
                        </a:rPr>
                        <a:t></a:t>
                      </a:r>
                      <a:endParaRPr lang="en-US" sz="2400" kern="1200" dirty="0">
                        <a:solidFill>
                          <a:schemeClr val="tx2">
                            <a:lumMod val="75000"/>
                          </a:schemeClr>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599210">
                <a:tc>
                  <a:txBody>
                    <a:bodyPr/>
                    <a:lstStyle/>
                    <a:p>
                      <a:r>
                        <a:rPr lang="en-US" sz="1800" dirty="0">
                          <a:solidFill>
                            <a:schemeClr val="tx2">
                              <a:lumMod val="75000"/>
                            </a:schemeClr>
                          </a:solidFill>
                        </a:rPr>
                        <a:t>Supplementary</a:t>
                      </a:r>
                    </a:p>
                    <a:p>
                      <a:r>
                        <a:rPr lang="en-US" sz="1800" dirty="0">
                          <a:solidFill>
                            <a:schemeClr val="tx2">
                              <a:lumMod val="75000"/>
                            </a:schemeClr>
                          </a:solidFill>
                        </a:rPr>
                        <a:t>Question 1</a:t>
                      </a:r>
                      <a:endParaRPr lang="en-US" sz="1800" b="0" dirty="0">
                        <a:solidFill>
                          <a:schemeClr val="tx2">
                            <a:lumMod val="75000"/>
                          </a:schemeClr>
                        </a:solidFill>
                        <a:latin typeface="Palatino Linotype"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tx2">
                              <a:lumMod val="75000"/>
                            </a:schemeClr>
                          </a:solidFill>
                          <a:latin typeface="+mn-lt"/>
                          <a:ea typeface="+mn-ea"/>
                          <a:cs typeface="+mn-cs"/>
                        </a:rPr>
                        <a:t>The</a:t>
                      </a:r>
                      <a:r>
                        <a:rPr lang="en-US" sz="1800" kern="1200" baseline="0" dirty="0">
                          <a:solidFill>
                            <a:schemeClr val="tx2">
                              <a:lumMod val="75000"/>
                            </a:schemeClr>
                          </a:solidFill>
                          <a:latin typeface="+mn-lt"/>
                          <a:ea typeface="+mn-ea"/>
                          <a:cs typeface="+mn-cs"/>
                        </a:rPr>
                        <a:t> author says that sports are “as old as humanity.” What does “old as humanity” mean?</a:t>
                      </a:r>
                      <a:endParaRPr lang="en-US" sz="1800" kern="1200" dirty="0">
                        <a:solidFill>
                          <a:schemeClr val="tx2">
                            <a:lumMod val="75000"/>
                          </a:schemeClr>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US" sz="2400" kern="1200" dirty="0">
                          <a:solidFill>
                            <a:schemeClr val="tx2">
                              <a:lumMod val="75000"/>
                            </a:schemeClr>
                          </a:solidFill>
                          <a:latin typeface="+mn-lt"/>
                          <a:ea typeface="+mn-ea"/>
                          <a:cs typeface="+mn-cs"/>
                          <a:sym typeface="Wingdings"/>
                        </a:rPr>
                        <a:t></a:t>
                      </a:r>
                      <a:endParaRPr lang="en-US" sz="2400" kern="1200" dirty="0">
                        <a:solidFill>
                          <a:schemeClr val="tx2">
                            <a:lumMod val="75000"/>
                          </a:schemeClr>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599210">
                <a:tc>
                  <a:txBody>
                    <a:bodyPr/>
                    <a:lstStyle/>
                    <a:p>
                      <a:r>
                        <a:rPr lang="en-US" sz="1800" dirty="0">
                          <a:solidFill>
                            <a:schemeClr val="tx2">
                              <a:lumMod val="75000"/>
                            </a:schemeClr>
                          </a:solidFill>
                        </a:rPr>
                        <a:t>Supplementary</a:t>
                      </a:r>
                    </a:p>
                    <a:p>
                      <a:r>
                        <a:rPr lang="en-US" sz="1800" dirty="0">
                          <a:solidFill>
                            <a:schemeClr val="tx2">
                              <a:lumMod val="75000"/>
                            </a:schemeClr>
                          </a:solidFill>
                        </a:rPr>
                        <a:t>Question 2</a:t>
                      </a:r>
                      <a:endParaRPr lang="en-US" sz="1800" b="0" dirty="0">
                        <a:solidFill>
                          <a:schemeClr val="tx2">
                            <a:lumMod val="75000"/>
                          </a:schemeClr>
                        </a:solidFill>
                        <a:latin typeface="Palatino Linotype"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tx2">
                              <a:lumMod val="75000"/>
                            </a:schemeClr>
                          </a:solidFill>
                          <a:latin typeface="+mn-lt"/>
                          <a:ea typeface="+mn-ea"/>
                          <a:cs typeface="+mn-cs"/>
                        </a:rPr>
                        <a:t>Why may sports be “as old as humanity”?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US" sz="2400" kern="1200" dirty="0">
                          <a:solidFill>
                            <a:schemeClr val="tx2">
                              <a:lumMod val="75000"/>
                            </a:schemeClr>
                          </a:solidFill>
                          <a:latin typeface="+mn-lt"/>
                          <a:ea typeface="+mn-ea"/>
                          <a:cs typeface="+mn-cs"/>
                          <a:sym typeface="Wingdings"/>
                        </a:rPr>
                        <a:t></a:t>
                      </a:r>
                      <a:endParaRPr lang="en-US" sz="2400" kern="1200" dirty="0">
                        <a:solidFill>
                          <a:schemeClr val="tx2">
                            <a:lumMod val="75000"/>
                          </a:schemeClr>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599210">
                <a:tc>
                  <a:txBody>
                    <a:bodyPr/>
                    <a:lstStyle/>
                    <a:p>
                      <a:r>
                        <a:rPr lang="en-US" sz="1800" dirty="0">
                          <a:solidFill>
                            <a:schemeClr val="tx2">
                              <a:lumMod val="75000"/>
                            </a:schemeClr>
                          </a:solidFill>
                        </a:rPr>
                        <a:t>Supplementary</a:t>
                      </a:r>
                    </a:p>
                    <a:p>
                      <a:r>
                        <a:rPr lang="en-US" sz="1800" dirty="0">
                          <a:solidFill>
                            <a:schemeClr val="tx2">
                              <a:lumMod val="75000"/>
                            </a:schemeClr>
                          </a:solidFill>
                        </a:rPr>
                        <a:t>Question 3</a:t>
                      </a:r>
                      <a:endParaRPr lang="en-US" sz="1800" b="0" dirty="0">
                        <a:solidFill>
                          <a:schemeClr val="tx2">
                            <a:lumMod val="75000"/>
                          </a:schemeClr>
                        </a:solidFill>
                        <a:latin typeface="Palatino Linotype" pitchFamily="18"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en-US" sz="1800" kern="1200" dirty="0">
                          <a:solidFill>
                            <a:schemeClr val="tx2">
                              <a:lumMod val="75000"/>
                            </a:schemeClr>
                          </a:solidFill>
                          <a:latin typeface="+mn-lt"/>
                          <a:ea typeface="+mn-ea"/>
                          <a:cs typeface="+mn-cs"/>
                        </a:rPr>
                        <a:t>What evidence is there that sports began as a form of survival?</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US" sz="2400" kern="1200" dirty="0">
                          <a:solidFill>
                            <a:schemeClr val="tx2">
                              <a:lumMod val="75000"/>
                            </a:schemeClr>
                          </a:solidFill>
                          <a:latin typeface="+mn-lt"/>
                          <a:ea typeface="+mn-ea"/>
                          <a:cs typeface="+mn-cs"/>
                          <a:sym typeface="Wingdings"/>
                        </a:rPr>
                        <a:t></a:t>
                      </a:r>
                      <a:endParaRPr lang="en-US" sz="2400" kern="1200" dirty="0">
                        <a:solidFill>
                          <a:schemeClr val="tx2">
                            <a:lumMod val="75000"/>
                          </a:schemeClr>
                        </a:solidFill>
                        <a:latin typeface="+mn-lt"/>
                        <a:ea typeface="+mn-ea"/>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0218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Annotating the Text for Key Ideas and Details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47</a:t>
            </a:fld>
            <a:endParaRPr lang="en-US" dirty="0">
              <a:solidFill>
                <a:srgbClr val="326295">
                  <a:lumMod val="75000"/>
                </a:srgbClr>
              </a:solidFill>
            </a:endParaRPr>
          </a:p>
        </p:txBody>
      </p:sp>
    </p:spTree>
    <p:extLst>
      <p:ext uri="{BB962C8B-B14F-4D97-AF65-F5344CB8AC3E}">
        <p14:creationId xmlns:p14="http://schemas.microsoft.com/office/powerpoint/2010/main" val="54321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30736" y="496829"/>
            <a:ext cx="9000564" cy="830027"/>
          </a:xfrm>
        </p:spPr>
        <p:txBody>
          <a:bodyPr>
            <a:noAutofit/>
          </a:bodyPr>
          <a:lstStyle/>
          <a:p>
            <a:r>
              <a:rPr lang="en-US" sz="4000" b="1" dirty="0"/>
              <a:t>Annotating the Text for Key Ideas and Details</a:t>
            </a:r>
          </a:p>
        </p:txBody>
      </p:sp>
      <p:sp>
        <p:nvSpPr>
          <p:cNvPr id="6" name="Slide Number Placeholder 5"/>
          <p:cNvSpPr>
            <a:spLocks noGrp="1"/>
          </p:cNvSpPr>
          <p:nvPr>
            <p:ph type="sldNum" sz="quarter" idx="10"/>
          </p:nvPr>
        </p:nvSpPr>
        <p:spPr/>
        <p:txBody>
          <a:bodyPr/>
          <a:lstStyle/>
          <a:p>
            <a:pPr algn="r"/>
            <a:fld id="{F3477EC8-074D-41C4-94AE-E9EA7CEEA348}" type="slidenum">
              <a:rPr>
                <a:solidFill>
                  <a:srgbClr val="FFFFFF">
                    <a:lumMod val="75000"/>
                  </a:srgbClr>
                </a:solidFill>
              </a:rPr>
              <a:pPr algn="r"/>
              <a:t>48</a:t>
            </a:fld>
            <a:endParaRPr dirty="0">
              <a:solidFill>
                <a:srgbClr val="FFFFFF">
                  <a:lumMod val="75000"/>
                </a:srgbClr>
              </a:solidFill>
            </a:endParaRPr>
          </a:p>
        </p:txBody>
      </p:sp>
      <p:sp>
        <p:nvSpPr>
          <p:cNvPr id="2" name="Rectangle 1"/>
          <p:cNvSpPr/>
          <p:nvPr/>
        </p:nvSpPr>
        <p:spPr>
          <a:xfrm>
            <a:off x="568960" y="1828800"/>
            <a:ext cx="8595360"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250317" y="1494327"/>
            <a:ext cx="6503158" cy="461665"/>
          </a:xfrm>
          <a:prstGeom prst="rect">
            <a:avLst/>
          </a:prstGeom>
        </p:spPr>
        <p:txBody>
          <a:bodyPr wrap="square">
            <a:spAutoFit/>
          </a:bodyPr>
          <a:lstStyle/>
          <a:p>
            <a:r>
              <a:rPr lang="en-US" b="1" dirty="0">
                <a:solidFill>
                  <a:srgbClr val="326295">
                    <a:lumMod val="75000"/>
                  </a:srgbClr>
                </a:solidFill>
              </a:rPr>
              <a:t>Engage Students in Multiple Readings</a:t>
            </a:r>
            <a:endParaRPr lang="en-US" dirty="0">
              <a:solidFill>
                <a:srgbClr val="326295">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02994678"/>
              </p:ext>
            </p:extLst>
          </p:nvPr>
        </p:nvGraphicFramePr>
        <p:xfrm>
          <a:off x="136191" y="2083941"/>
          <a:ext cx="8988354" cy="3562552"/>
        </p:xfrm>
        <a:graphic>
          <a:graphicData uri="http://schemas.openxmlformats.org/drawingml/2006/table">
            <a:tbl>
              <a:tblPr firstRow="1" bandRow="1">
                <a:tableStyleId>{5C22544A-7EE6-4342-B048-85BDC9FD1C3A}</a:tableStyleId>
              </a:tblPr>
              <a:tblGrid>
                <a:gridCol w="8988354">
                  <a:extLst>
                    <a:ext uri="{9D8B030D-6E8A-4147-A177-3AD203B41FA5}">
                      <a16:colId xmlns:a16="http://schemas.microsoft.com/office/drawing/2014/main" val="20000"/>
                    </a:ext>
                  </a:extLst>
                </a:gridCol>
              </a:tblGrid>
              <a:tr h="429605">
                <a:tc>
                  <a:txBody>
                    <a:bodyPr/>
                    <a:lstStyle/>
                    <a:p>
                      <a:pPr algn="ctr"/>
                      <a:r>
                        <a:rPr lang="en-US" sz="2000" i="0" dirty="0"/>
                        <a:t>Reading</a:t>
                      </a:r>
                      <a:r>
                        <a:rPr lang="en-US" sz="2000" i="0" baseline="0" dirty="0"/>
                        <a:t> for Key Ideas and Details</a:t>
                      </a:r>
                      <a:endParaRPr lang="en-US" sz="2000" i="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21659">
                <a:tc>
                  <a:txBody>
                    <a:bodyPr/>
                    <a:lstStyle/>
                    <a:p>
                      <a:pPr marL="109538" marR="0" indent="-109538"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u="sng" baseline="0" dirty="0"/>
                        <a:t>Teacher Read Aloud</a:t>
                      </a:r>
                      <a:r>
                        <a:rPr lang="en-US" sz="1600" u="none" baseline="0" dirty="0"/>
                        <a:t>: The teacher reads the text aloud to demonstrate native speaker fluency.</a:t>
                      </a:r>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First Close</a:t>
                      </a:r>
                      <a:r>
                        <a:rPr lang="en-US" sz="1600" u="sng" baseline="0" dirty="0"/>
                        <a:t> Read</a:t>
                      </a:r>
                      <a:r>
                        <a:rPr lang="en-US" sz="1600" dirty="0"/>
                        <a:t>:</a:t>
                      </a:r>
                      <a:r>
                        <a:rPr lang="en-US" sz="1600" baseline="0" dirty="0"/>
                        <a:t> Students read the text in pairs or groups and answer questions focused on key ideas and details and vocabulary.</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3805">
                <a:tc>
                  <a:txBody>
                    <a:bodyPr/>
                    <a:lstStyle/>
                    <a:p>
                      <a:pPr marL="0" indent="0" algn="ctr">
                        <a:buFont typeface="Arial" pitchFamily="34" charset="0"/>
                        <a:buNone/>
                      </a:pPr>
                      <a:r>
                        <a:rPr lang="en-US" sz="2000" b="1" dirty="0">
                          <a:solidFill>
                            <a:schemeClr val="bg1"/>
                          </a:solidFill>
                        </a:rPr>
                        <a:t>Annotating for Key Ideas and Details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537559">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 </a:t>
                      </a:r>
                      <a:r>
                        <a:rPr lang="en-US" sz="1600" u="sng" baseline="0" dirty="0"/>
                        <a:t>Annotation</a:t>
                      </a:r>
                      <a:r>
                        <a:rPr lang="en-US" sz="1600" u="none" baseline="0" dirty="0"/>
                        <a:t>: Students reread the text and note vocabulary and details that they do not yet understand.</a:t>
                      </a:r>
                      <a:endParaRPr lang="en-US" sz="160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408">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Revisiting for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4B76A0"/>
                    </a:solidFill>
                  </a:tcPr>
                </a:tc>
                <a:extLst>
                  <a:ext uri="{0D108BD9-81ED-4DB2-BD59-A6C34878D82A}">
                    <a16:rowId xmlns:a16="http://schemas.microsoft.com/office/drawing/2014/main" val="10004"/>
                  </a:ext>
                </a:extLst>
              </a:tr>
              <a:tr h="731520">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Second Close</a:t>
                      </a:r>
                      <a:r>
                        <a:rPr lang="en-US" sz="1600" u="sng" baseline="0" dirty="0"/>
                        <a:t> Read</a:t>
                      </a:r>
                      <a:r>
                        <a:rPr lang="en-US" sz="1600" dirty="0"/>
                        <a:t>:</a:t>
                      </a:r>
                      <a:r>
                        <a:rPr lang="en-US" sz="1600" baseline="0" dirty="0"/>
                        <a:t> Students read the text in pairs or groups and answer questions focused on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30735" y="3514165"/>
            <a:ext cx="9000565" cy="986094"/>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1544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Annotating the Text for Key Ideas and Details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49</a:t>
            </a:fld>
            <a:endParaRPr dirty="0">
              <a:solidFill>
                <a:srgbClr val="FFFFFF">
                  <a:lumMod val="75000"/>
                </a:srgbClr>
              </a:solidFill>
            </a:endParaRPr>
          </a:p>
        </p:txBody>
      </p:sp>
      <p:sp>
        <p:nvSpPr>
          <p:cNvPr id="6" name="Content Placeholder 2"/>
          <p:cNvSpPr txBox="1">
            <a:spLocks/>
          </p:cNvSpPr>
          <p:nvPr/>
        </p:nvSpPr>
        <p:spPr>
          <a:xfrm>
            <a:off x="633046" y="2145323"/>
            <a:ext cx="8147540" cy="2680542"/>
          </a:xfrm>
          <a:prstGeom prst="rect">
            <a:avLst/>
          </a:prstGeom>
        </p:spPr>
        <p:txBody>
          <a:bodyPr>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342900" indent="-342900">
              <a:spcBef>
                <a:spcPts val="1200"/>
              </a:spcBef>
              <a:spcAft>
                <a:spcPts val="600"/>
              </a:spcAft>
              <a:buClr>
                <a:srgbClr val="FFFFFF">
                  <a:lumMod val="65000"/>
                </a:srgbClr>
              </a:buClr>
              <a:buFont typeface="Arial" pitchFamily="34" charset="0"/>
              <a:buChar char="•"/>
            </a:pPr>
            <a:r>
              <a:rPr lang="en-US" dirty="0">
                <a:solidFill>
                  <a:srgbClr val="326295">
                    <a:lumMod val="75000"/>
                  </a:srgbClr>
                </a:solidFill>
                <a:ea typeface="ＭＳ Ｐゴシック" pitchFamily="-48" charset="-128"/>
              </a:rPr>
              <a:t>Ask students to annotate the text after they have already participated in reading the text for key ideas and details.</a:t>
            </a:r>
          </a:p>
          <a:p>
            <a:pPr marL="342900" indent="-342900">
              <a:spcBef>
                <a:spcPts val="1200"/>
              </a:spcBef>
              <a:spcAft>
                <a:spcPts val="600"/>
              </a:spcAft>
              <a:buClr>
                <a:srgbClr val="FFFFFF">
                  <a:lumMod val="65000"/>
                </a:srgbClr>
              </a:buClr>
              <a:buFont typeface="Arial" pitchFamily="34" charset="0"/>
              <a:buChar char="•"/>
            </a:pPr>
            <a:r>
              <a:rPr lang="en-US" dirty="0">
                <a:solidFill>
                  <a:srgbClr val="326295">
                    <a:lumMod val="75000"/>
                  </a:srgbClr>
                </a:solidFill>
                <a:ea typeface="ＭＳ Ｐゴシック" pitchFamily="-48" charset="-128"/>
              </a:rPr>
              <a:t>Students annotate the text to: </a:t>
            </a:r>
          </a:p>
          <a:p>
            <a:pPr marL="573087" lvl="1" indent="-342900">
              <a:spcAft>
                <a:spcPts val="600"/>
              </a:spcAft>
              <a:buClr>
                <a:srgbClr val="FFFFFF">
                  <a:lumMod val="65000"/>
                </a:srgbClr>
              </a:buClr>
            </a:pPr>
            <a:r>
              <a:rPr lang="en-US" sz="2200" dirty="0">
                <a:solidFill>
                  <a:srgbClr val="326295">
                    <a:lumMod val="75000"/>
                  </a:srgbClr>
                </a:solidFill>
                <a:ea typeface="ＭＳ Ｐゴシック" pitchFamily="-48" charset="-128"/>
              </a:rPr>
              <a:t>Identify vocabulary they don’t know</a:t>
            </a:r>
          </a:p>
          <a:p>
            <a:pPr marL="573087" lvl="1" indent="-342900">
              <a:spcAft>
                <a:spcPts val="600"/>
              </a:spcAft>
              <a:buClr>
                <a:srgbClr val="FFFFFF">
                  <a:lumMod val="65000"/>
                </a:srgbClr>
              </a:buClr>
            </a:pPr>
            <a:r>
              <a:rPr lang="en-US" sz="2200" dirty="0">
                <a:solidFill>
                  <a:srgbClr val="326295">
                    <a:lumMod val="75000"/>
                  </a:srgbClr>
                </a:solidFill>
                <a:ea typeface="ＭＳ Ｐゴシック" pitchFamily="-48" charset="-128"/>
              </a:rPr>
              <a:t>Identify portions of the text they don’t understand</a:t>
            </a:r>
          </a:p>
          <a:p>
            <a:pPr marL="573087" lvl="1" indent="-342900">
              <a:spcAft>
                <a:spcPts val="600"/>
              </a:spcAft>
              <a:buClr>
                <a:srgbClr val="FFFFFF">
                  <a:lumMod val="65000"/>
                </a:srgbClr>
              </a:buClr>
            </a:pPr>
            <a:r>
              <a:rPr lang="en-US" sz="2200" dirty="0">
                <a:solidFill>
                  <a:srgbClr val="326295">
                    <a:lumMod val="75000"/>
                  </a:srgbClr>
                </a:solidFill>
                <a:ea typeface="ＭＳ Ｐゴシック" pitchFamily="-48" charset="-128"/>
              </a:rPr>
              <a:t>Develop questions related to portions </a:t>
            </a:r>
            <a:r>
              <a:rPr lang="en-US" sz="2200" dirty="0">
                <a:solidFill>
                  <a:schemeClr val="tx2">
                    <a:lumMod val="50000"/>
                  </a:schemeClr>
                </a:solidFill>
                <a:ea typeface="ＭＳ Ｐゴシック" pitchFamily="-48" charset="-128"/>
              </a:rPr>
              <a:t>of the text they </a:t>
            </a:r>
            <a:r>
              <a:rPr lang="en-US" sz="2200" dirty="0">
                <a:solidFill>
                  <a:srgbClr val="326295">
                    <a:lumMod val="75000"/>
                  </a:srgbClr>
                </a:solidFill>
                <a:ea typeface="ＭＳ Ｐゴシック" pitchFamily="-48" charset="-128"/>
              </a:rPr>
              <a:t>don’t understand</a:t>
            </a:r>
          </a:p>
          <a:p>
            <a:pPr marL="0" indent="0">
              <a:spcBef>
                <a:spcPts val="1200"/>
              </a:spcBef>
              <a:spcAft>
                <a:spcPts val="600"/>
              </a:spcAft>
              <a:buClr>
                <a:srgbClr val="FFFFFF">
                  <a:lumMod val="65000"/>
                </a:srgbClr>
              </a:buClr>
              <a:buFont typeface="Wingdings" pitchFamily="2" charset="2"/>
              <a:buNone/>
            </a:pPr>
            <a:endParaRPr lang="en-US" dirty="0">
              <a:solidFill>
                <a:srgbClr val="326295">
                  <a:lumMod val="75000"/>
                </a:srgbClr>
              </a:solidFill>
            </a:endParaRPr>
          </a:p>
        </p:txBody>
      </p:sp>
    </p:spTree>
    <p:extLst>
      <p:ext uri="{BB962C8B-B14F-4D97-AF65-F5344CB8AC3E}">
        <p14:creationId xmlns:p14="http://schemas.microsoft.com/office/powerpoint/2010/main" val="38502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solidFill>
                  <a:schemeClr val="tx2"/>
                </a:solidFill>
              </a:rPr>
              <a:t>Familiarize yourself with other members of your group. </a:t>
            </a:r>
          </a:p>
          <a:p>
            <a:r>
              <a:rPr lang="en-US" dirty="0">
                <a:solidFill>
                  <a:schemeClr val="tx2"/>
                </a:solidFill>
              </a:rPr>
              <a:t>Share with each other the following information:</a:t>
            </a:r>
          </a:p>
          <a:p>
            <a:pPr lvl="1"/>
            <a:r>
              <a:rPr lang="en-US" sz="2200" i="1" dirty="0">
                <a:solidFill>
                  <a:schemeClr val="tx2"/>
                </a:solidFill>
              </a:rPr>
              <a:t>What grade(s) do you teach?</a:t>
            </a:r>
          </a:p>
          <a:p>
            <a:pPr lvl="1"/>
            <a:r>
              <a:rPr lang="en-US" sz="2200" i="1" dirty="0">
                <a:solidFill>
                  <a:schemeClr val="tx2"/>
                </a:solidFill>
              </a:rPr>
              <a:t>Approximately how many ELLs/MLLs do you serve?</a:t>
            </a:r>
          </a:p>
          <a:p>
            <a:pPr lvl="1"/>
            <a:r>
              <a:rPr lang="en-US" sz="2200" i="1" dirty="0">
                <a:solidFill>
                  <a:schemeClr val="tx2"/>
                </a:solidFill>
              </a:rPr>
              <a:t>What are the English proficiency levels of the ELLs/MLLs that you provide services to?</a:t>
            </a:r>
            <a:endParaRPr lang="en-US" sz="2200" dirty="0">
              <a:solidFill>
                <a:schemeClr val="tx2"/>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6"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70610" y="415540"/>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16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a:solidFill>
                  <a:srgbClr val="FFFFFF">
                    <a:lumMod val="75000"/>
                  </a:srgbClr>
                </a:solidFill>
              </a:rPr>
              <a:pPr algn="r"/>
              <a:t>50</a:t>
            </a:fld>
            <a:endParaRPr dirty="0">
              <a:solidFill>
                <a:srgbClr val="FFFFFF">
                  <a:lumMod val="75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78440436"/>
              </p:ext>
            </p:extLst>
          </p:nvPr>
        </p:nvGraphicFramePr>
        <p:xfrm>
          <a:off x="282143" y="1306145"/>
          <a:ext cx="8579713" cy="4467126"/>
        </p:xfrm>
        <a:graphic>
          <a:graphicData uri="http://schemas.openxmlformats.org/drawingml/2006/table">
            <a:tbl>
              <a:tblPr firstRow="1" firstCol="1" bandRow="1">
                <a:tableStyleId>{69012ECD-51FC-41F1-AA8D-1B2483CD663E}</a:tableStyleId>
              </a:tblPr>
              <a:tblGrid>
                <a:gridCol w="8579713">
                  <a:extLst>
                    <a:ext uri="{9D8B030D-6E8A-4147-A177-3AD203B41FA5}">
                      <a16:colId xmlns:a16="http://schemas.microsoft.com/office/drawing/2014/main" val="20000"/>
                    </a:ext>
                  </a:extLst>
                </a:gridCol>
              </a:tblGrid>
              <a:tr h="1073528">
                <a:tc>
                  <a:txBody>
                    <a:bodyPr/>
                    <a:lstStyle/>
                    <a:p>
                      <a:pPr marL="0" marR="0">
                        <a:lnSpc>
                          <a:spcPct val="115000"/>
                        </a:lnSpc>
                        <a:spcBef>
                          <a:spcPts val="300"/>
                        </a:spcBef>
                        <a:spcAft>
                          <a:spcPts val="0"/>
                        </a:spcAft>
                      </a:pPr>
                      <a:r>
                        <a:rPr lang="en-US" sz="1300" dirty="0">
                          <a:effectLst/>
                        </a:rPr>
                        <a:t>INSTRUCTIONS FOR STUDENTS:</a:t>
                      </a:r>
                    </a:p>
                    <a:p>
                      <a:pPr marL="0" marR="0">
                        <a:lnSpc>
                          <a:spcPct val="100000"/>
                        </a:lnSpc>
                        <a:spcBef>
                          <a:spcPts val="0"/>
                        </a:spcBef>
                        <a:spcAft>
                          <a:spcPts val="300"/>
                        </a:spcAft>
                      </a:pPr>
                      <a:r>
                        <a:rPr lang="en-US" sz="1300" dirty="0">
                          <a:effectLst/>
                        </a:rPr>
                        <a:t>Now read the passage once more. </a:t>
                      </a:r>
                      <a:r>
                        <a:rPr lang="en-US" sz="1300" dirty="0">
                          <a:solidFill>
                            <a:schemeClr val="bg2"/>
                          </a:solidFill>
                          <a:effectLst/>
                        </a:rPr>
                        <a:t>Start by choosing </a:t>
                      </a:r>
                      <a:r>
                        <a:rPr lang="en-US" sz="1300" dirty="0">
                          <a:effectLst/>
                        </a:rPr>
                        <a:t>up to five words you still don’t understand and write them in the spaces below. Underline sections of the text that still confuse you and prepare questions about these sections. Your teacher will help you define the words you do not know and answer the questions you have.</a:t>
                      </a:r>
                      <a:endParaRPr lang="en-US" sz="1300" dirty="0">
                        <a:effectLst/>
                        <a:latin typeface="+mn-lt"/>
                        <a:ea typeface="Calibri"/>
                        <a:cs typeface="Times New Roman"/>
                      </a:endParaRPr>
                    </a:p>
                  </a:txBody>
                  <a:tcPr marL="45457" marR="45457" marT="0" marB="0"/>
                </a:tc>
                <a:extLst>
                  <a:ext uri="{0D108BD9-81ED-4DB2-BD59-A6C34878D82A}">
                    <a16:rowId xmlns:a16="http://schemas.microsoft.com/office/drawing/2014/main" val="10000"/>
                  </a:ext>
                </a:extLst>
              </a:tr>
              <a:tr h="3393598">
                <a:tc>
                  <a:txBody>
                    <a:bodyPr/>
                    <a:lstStyle/>
                    <a:p>
                      <a:pPr marL="228600" marR="0">
                        <a:lnSpc>
                          <a:spcPct val="115000"/>
                        </a:lnSpc>
                        <a:spcBef>
                          <a:spcPts val="600"/>
                        </a:spcBef>
                        <a:spcAft>
                          <a:spcPts val="0"/>
                        </a:spcAft>
                        <a:tabLst>
                          <a:tab pos="5800090" algn="r"/>
                        </a:tabLst>
                      </a:pPr>
                      <a:endParaRPr lang="en-US" sz="1000" dirty="0">
                        <a:solidFill>
                          <a:schemeClr val="tx2">
                            <a:lumMod val="75000"/>
                          </a:schemeClr>
                        </a:solidFill>
                        <a:effectLst/>
                      </a:endParaRPr>
                    </a:p>
                    <a:p>
                      <a:pPr marL="228600" marR="0">
                        <a:lnSpc>
                          <a:spcPct val="115000"/>
                        </a:lnSpc>
                        <a:spcBef>
                          <a:spcPts val="0"/>
                        </a:spcBef>
                        <a:spcAft>
                          <a:spcPts val="0"/>
                        </a:spcAft>
                        <a:tabLst>
                          <a:tab pos="5800090" algn="r"/>
                        </a:tabLst>
                      </a:pPr>
                      <a:r>
                        <a:rPr lang="en-US" sz="1400" dirty="0">
                          <a:solidFill>
                            <a:schemeClr val="tx2">
                              <a:lumMod val="75000"/>
                            </a:schemeClr>
                          </a:solidFill>
                          <a:effectLst/>
                        </a:rPr>
                        <a:t>1) Write up to five words or phrases you still don’t know:</a:t>
                      </a: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a:t>
                      </a:r>
                      <a:endParaRPr lang="en-US" sz="1000" dirty="0">
                        <a:solidFill>
                          <a:schemeClr val="tx2">
                            <a:lumMod val="75000"/>
                          </a:schemeClr>
                        </a:solidFill>
                        <a:effectLst/>
                      </a:endParaRP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a:t>
                      </a:r>
                      <a:endParaRPr lang="en-US" sz="1000" dirty="0">
                        <a:solidFill>
                          <a:schemeClr val="tx2">
                            <a:lumMod val="75000"/>
                          </a:schemeClr>
                        </a:solidFill>
                        <a:effectLst/>
                      </a:endParaRP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a:t>
                      </a:r>
                      <a:endParaRPr lang="en-US" sz="1000" dirty="0">
                        <a:solidFill>
                          <a:schemeClr val="tx2">
                            <a:lumMod val="75000"/>
                          </a:schemeClr>
                        </a:solidFill>
                        <a:effectLst/>
                      </a:endParaRP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a:t>
                      </a:r>
                    </a:p>
                    <a:p>
                      <a:pPr marL="577850" marR="0" lvl="0" indent="-342900" algn="l" defTabSz="914400" rtl="0" eaLnBrk="1" fontAlgn="auto" latinLnBrk="0" hangingPunct="1">
                        <a:lnSpc>
                          <a:spcPct val="150000"/>
                        </a:lnSpc>
                        <a:spcBef>
                          <a:spcPts val="0"/>
                        </a:spcBef>
                        <a:spcAft>
                          <a:spcPts val="0"/>
                        </a:spcAft>
                        <a:buClrTx/>
                        <a:buSzTx/>
                        <a:buFont typeface="Symbol"/>
                        <a:buChar char=""/>
                        <a:tabLst>
                          <a:tab pos="5800090" algn="r"/>
                        </a:tabLst>
                        <a:defRPr/>
                      </a:pPr>
                      <a:r>
                        <a:rPr lang="en-US" sz="1000" u="sng" dirty="0">
                          <a:solidFill>
                            <a:schemeClr val="tx2">
                              <a:lumMod val="75000"/>
                            </a:schemeClr>
                          </a:solidFill>
                          <a:effectLst/>
                        </a:rPr>
                        <a:t>_________________________</a:t>
                      </a:r>
                      <a:endParaRPr lang="en-US" sz="1000" dirty="0">
                        <a:solidFill>
                          <a:schemeClr val="tx2">
                            <a:lumMod val="75000"/>
                          </a:schemeClr>
                        </a:solidFill>
                        <a:effectLst/>
                      </a:endParaRPr>
                    </a:p>
                    <a:p>
                      <a:pPr marL="0" marR="0" lvl="0" indent="0">
                        <a:lnSpc>
                          <a:spcPct val="150000"/>
                        </a:lnSpc>
                        <a:spcBef>
                          <a:spcPts val="0"/>
                        </a:spcBef>
                        <a:spcAft>
                          <a:spcPts val="0"/>
                        </a:spcAft>
                        <a:buFont typeface="Symbol"/>
                        <a:buNone/>
                        <a:tabLst>
                          <a:tab pos="5800090" algn="r"/>
                        </a:tabLst>
                      </a:pPr>
                      <a:endParaRPr lang="en-US" sz="1000" dirty="0">
                        <a:solidFill>
                          <a:schemeClr val="tx2">
                            <a:lumMod val="75000"/>
                          </a:schemeClr>
                        </a:solidFill>
                        <a:effectLst/>
                      </a:endParaRPr>
                    </a:p>
                    <a:p>
                      <a:pPr marL="228600" marR="0">
                        <a:lnSpc>
                          <a:spcPct val="115000"/>
                        </a:lnSpc>
                        <a:spcBef>
                          <a:spcPts val="0"/>
                        </a:spcBef>
                        <a:spcAft>
                          <a:spcPts val="0"/>
                        </a:spcAft>
                        <a:tabLst>
                          <a:tab pos="5800090" algn="r"/>
                        </a:tabLst>
                      </a:pPr>
                      <a:r>
                        <a:rPr lang="en-US" sz="1400" dirty="0">
                          <a:solidFill>
                            <a:schemeClr val="tx2">
                              <a:lumMod val="75000"/>
                            </a:schemeClr>
                          </a:solidFill>
                          <a:effectLst/>
                        </a:rPr>
                        <a:t>2) Write questions for the parts of the text you still don’t understand.</a:t>
                      </a: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_______________________________________________________________________________	</a:t>
                      </a:r>
                      <a:endParaRPr lang="en-US" sz="1000" dirty="0">
                        <a:solidFill>
                          <a:schemeClr val="tx2">
                            <a:lumMod val="75000"/>
                          </a:schemeClr>
                        </a:solidFill>
                        <a:effectLst/>
                      </a:endParaRPr>
                    </a:p>
                    <a:p>
                      <a:pPr marL="577850" marR="0" lvl="0" indent="-342900">
                        <a:lnSpc>
                          <a:spcPct val="150000"/>
                        </a:lnSpc>
                        <a:spcBef>
                          <a:spcPts val="0"/>
                        </a:spcBef>
                        <a:spcAft>
                          <a:spcPts val="0"/>
                        </a:spcAft>
                        <a:buFont typeface="Symbol"/>
                        <a:buChar char=""/>
                        <a:tabLst>
                          <a:tab pos="5800090" algn="r"/>
                        </a:tabLst>
                      </a:pPr>
                      <a:r>
                        <a:rPr lang="en-US" sz="1000" dirty="0">
                          <a:solidFill>
                            <a:schemeClr val="tx2">
                              <a:lumMod val="75000"/>
                            </a:schemeClr>
                          </a:solidFill>
                          <a:effectLst/>
                        </a:rPr>
                        <a:t> </a:t>
                      </a:r>
                      <a:r>
                        <a:rPr lang="en-US" sz="1000" u="sng" dirty="0">
                          <a:solidFill>
                            <a:schemeClr val="tx2">
                              <a:lumMod val="75000"/>
                            </a:schemeClr>
                          </a:solidFill>
                          <a:effectLst/>
                        </a:rPr>
                        <a:t>_______________________________________________________________________________	</a:t>
                      </a:r>
                      <a:endParaRPr lang="en-US" sz="1000" dirty="0">
                        <a:solidFill>
                          <a:schemeClr val="tx2">
                            <a:lumMod val="75000"/>
                          </a:schemeClr>
                        </a:solidFill>
                        <a:effectLst/>
                      </a:endParaRP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_______________________________________________________________________________	</a:t>
                      </a:r>
                      <a:endParaRPr lang="en-US" sz="1000" dirty="0">
                        <a:solidFill>
                          <a:schemeClr val="tx2">
                            <a:lumMod val="75000"/>
                          </a:schemeClr>
                        </a:solidFill>
                        <a:effectLst/>
                      </a:endParaRPr>
                    </a:p>
                    <a:p>
                      <a:pPr marL="577850" marR="0" lvl="0" indent="-342900">
                        <a:lnSpc>
                          <a:spcPct val="150000"/>
                        </a:lnSpc>
                        <a:spcBef>
                          <a:spcPts val="0"/>
                        </a:spcBef>
                        <a:spcAft>
                          <a:spcPts val="0"/>
                        </a:spcAft>
                        <a:buFont typeface="Symbol"/>
                        <a:buChar char=""/>
                        <a:tabLst>
                          <a:tab pos="5800090" algn="r"/>
                        </a:tabLst>
                      </a:pPr>
                      <a:r>
                        <a:rPr lang="en-US" sz="1000" u="sng" dirty="0">
                          <a:solidFill>
                            <a:schemeClr val="tx2">
                              <a:lumMod val="75000"/>
                            </a:schemeClr>
                          </a:solidFill>
                          <a:effectLst/>
                        </a:rPr>
                        <a:t>_______________________________________________________________________________	</a:t>
                      </a:r>
                      <a:endParaRPr lang="en-US" sz="1000" dirty="0">
                        <a:solidFill>
                          <a:schemeClr val="tx2">
                            <a:lumMod val="75000"/>
                          </a:schemeClr>
                        </a:solidFill>
                        <a:effectLst/>
                      </a:endParaRPr>
                    </a:p>
                    <a:p>
                      <a:pPr marL="577850" marR="0" lvl="0" indent="-342900" algn="l" defTabSz="914400" rtl="0" eaLnBrk="1" fontAlgn="auto" latinLnBrk="0" hangingPunct="1">
                        <a:lnSpc>
                          <a:spcPct val="150000"/>
                        </a:lnSpc>
                        <a:spcBef>
                          <a:spcPts val="0"/>
                        </a:spcBef>
                        <a:spcAft>
                          <a:spcPts val="0"/>
                        </a:spcAft>
                        <a:buClrTx/>
                        <a:buSzTx/>
                        <a:buFont typeface="Symbol"/>
                        <a:buChar char=""/>
                        <a:tabLst>
                          <a:tab pos="5800090" algn="r"/>
                        </a:tabLst>
                        <a:defRPr/>
                      </a:pPr>
                      <a:r>
                        <a:rPr lang="en-US" sz="1000" u="sng" dirty="0">
                          <a:solidFill>
                            <a:schemeClr val="tx2">
                              <a:lumMod val="75000"/>
                            </a:schemeClr>
                          </a:solidFill>
                          <a:effectLst/>
                        </a:rPr>
                        <a:t>_______________________________________________________________________________	</a:t>
                      </a:r>
                      <a:endParaRPr lang="en-US" sz="1000" dirty="0">
                        <a:solidFill>
                          <a:schemeClr val="tx2">
                            <a:lumMod val="75000"/>
                          </a:schemeClr>
                        </a:solidFill>
                        <a:effectLst/>
                      </a:endParaRPr>
                    </a:p>
                  </a:txBody>
                  <a:tcPr marL="45457" marR="45457" marT="0" marB="0"/>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a:xfrm>
            <a:off x="114300" y="471715"/>
            <a:ext cx="9029700" cy="785585"/>
          </a:xfrm>
        </p:spPr>
        <p:txBody>
          <a:bodyPr>
            <a:noAutofit/>
          </a:bodyPr>
          <a:lstStyle/>
          <a:p>
            <a:r>
              <a:rPr lang="en-US" sz="4000" b="1" dirty="0"/>
              <a:t>Annotating the Text for Key Ideas and Details</a:t>
            </a:r>
          </a:p>
        </p:txBody>
      </p:sp>
    </p:spTree>
    <p:extLst>
      <p:ext uri="{BB962C8B-B14F-4D97-AF65-F5344CB8AC3E}">
        <p14:creationId xmlns:p14="http://schemas.microsoft.com/office/powerpoint/2010/main" val="2484809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a:t>Revisiting the Text for Craft and Structure and Integration of Knowledge and Ideas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51</a:t>
            </a:fld>
            <a:endParaRPr lang="en-US" dirty="0">
              <a:solidFill>
                <a:srgbClr val="326295">
                  <a:lumMod val="75000"/>
                </a:srgbClr>
              </a:solidFill>
            </a:endParaRPr>
          </a:p>
        </p:txBody>
      </p:sp>
    </p:spTree>
    <p:extLst>
      <p:ext uri="{BB962C8B-B14F-4D97-AF65-F5344CB8AC3E}">
        <p14:creationId xmlns:p14="http://schemas.microsoft.com/office/powerpoint/2010/main" val="2641037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77586" y="933661"/>
            <a:ext cx="8634639" cy="830027"/>
          </a:xfrm>
        </p:spPr>
        <p:txBody>
          <a:bodyPr>
            <a:noAutofit/>
          </a:bodyPr>
          <a:lstStyle/>
          <a:p>
            <a:r>
              <a:rPr lang="en-US" sz="4400" b="1" dirty="0"/>
              <a:t>Revisiting Text for Craft and Structure or Integration of Knowledge and Ideas</a:t>
            </a:r>
          </a:p>
        </p:txBody>
      </p:sp>
      <p:sp>
        <p:nvSpPr>
          <p:cNvPr id="6" name="Slide Number Placeholder 5"/>
          <p:cNvSpPr>
            <a:spLocks noGrp="1"/>
          </p:cNvSpPr>
          <p:nvPr>
            <p:ph type="sldNum" sz="quarter" idx="10"/>
          </p:nvPr>
        </p:nvSpPr>
        <p:spPr>
          <a:xfrm>
            <a:off x="8755131" y="6784909"/>
            <a:ext cx="157094" cy="153888"/>
          </a:xfrm>
        </p:spPr>
        <p:txBody>
          <a:bodyPr/>
          <a:lstStyle/>
          <a:p>
            <a:pPr algn="r"/>
            <a:fld id="{F3477EC8-074D-41C4-94AE-E9EA7CEEA348}" type="slidenum">
              <a:rPr>
                <a:solidFill>
                  <a:srgbClr val="FFFFFF">
                    <a:lumMod val="75000"/>
                  </a:srgbClr>
                </a:solidFill>
              </a:rPr>
              <a:pPr algn="r"/>
              <a:t>52</a:t>
            </a:fld>
            <a:endParaRPr dirty="0">
              <a:solidFill>
                <a:srgbClr val="FFFFFF">
                  <a:lumMod val="75000"/>
                </a:srgbClr>
              </a:solidFill>
            </a:endParaRPr>
          </a:p>
        </p:txBody>
      </p:sp>
      <p:sp>
        <p:nvSpPr>
          <p:cNvPr id="2" name="Rectangle 1"/>
          <p:cNvSpPr/>
          <p:nvPr/>
        </p:nvSpPr>
        <p:spPr>
          <a:xfrm>
            <a:off x="568960" y="2106393"/>
            <a:ext cx="8595360"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p:nvSpPr>
        <p:spPr>
          <a:xfrm>
            <a:off x="602986" y="1829840"/>
            <a:ext cx="6503158" cy="461665"/>
          </a:xfrm>
          <a:prstGeom prst="rect">
            <a:avLst/>
          </a:prstGeom>
        </p:spPr>
        <p:txBody>
          <a:bodyPr wrap="square">
            <a:spAutoFit/>
          </a:bodyPr>
          <a:lstStyle/>
          <a:p>
            <a:r>
              <a:rPr lang="en-US" b="1" dirty="0">
                <a:solidFill>
                  <a:srgbClr val="326295">
                    <a:lumMod val="75000"/>
                  </a:srgbClr>
                </a:solidFill>
              </a:rPr>
              <a:t>Engage Students in Multiple Readings</a:t>
            </a:r>
            <a:endParaRPr lang="en-US" dirty="0">
              <a:solidFill>
                <a:srgbClr val="326295">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53645428"/>
              </p:ext>
            </p:extLst>
          </p:nvPr>
        </p:nvGraphicFramePr>
        <p:xfrm>
          <a:off x="123491" y="2348834"/>
          <a:ext cx="8988354" cy="3562552"/>
        </p:xfrm>
        <a:graphic>
          <a:graphicData uri="http://schemas.openxmlformats.org/drawingml/2006/table">
            <a:tbl>
              <a:tblPr firstRow="1" bandRow="1">
                <a:tableStyleId>{5C22544A-7EE6-4342-B048-85BDC9FD1C3A}</a:tableStyleId>
              </a:tblPr>
              <a:tblGrid>
                <a:gridCol w="8988354">
                  <a:extLst>
                    <a:ext uri="{9D8B030D-6E8A-4147-A177-3AD203B41FA5}">
                      <a16:colId xmlns:a16="http://schemas.microsoft.com/office/drawing/2014/main" val="20000"/>
                    </a:ext>
                  </a:extLst>
                </a:gridCol>
              </a:tblGrid>
              <a:tr h="429605">
                <a:tc>
                  <a:txBody>
                    <a:bodyPr/>
                    <a:lstStyle/>
                    <a:p>
                      <a:pPr algn="ctr"/>
                      <a:r>
                        <a:rPr lang="en-US" sz="2000" i="0" dirty="0"/>
                        <a:t>Reading</a:t>
                      </a:r>
                      <a:r>
                        <a:rPr lang="en-US" sz="2000" i="0" baseline="0" dirty="0"/>
                        <a:t> for Key Ideas and Details</a:t>
                      </a:r>
                      <a:endParaRPr lang="en-US" sz="2000" i="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21659">
                <a:tc>
                  <a:txBody>
                    <a:bodyPr/>
                    <a:lstStyle/>
                    <a:p>
                      <a:pPr marL="109538" marR="0" indent="-109538"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u="sng" baseline="0" dirty="0"/>
                        <a:t>Teacher Read Aloud</a:t>
                      </a:r>
                      <a:r>
                        <a:rPr lang="en-US" sz="1600" u="none" baseline="0" dirty="0"/>
                        <a:t>: The teacher reads the text aloud to demonstrate native speaker fluency.</a:t>
                      </a:r>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First Close</a:t>
                      </a:r>
                      <a:r>
                        <a:rPr lang="en-US" sz="1600" u="sng" baseline="0" dirty="0"/>
                        <a:t> Read</a:t>
                      </a:r>
                      <a:r>
                        <a:rPr lang="en-US" sz="1600" dirty="0"/>
                        <a:t>:</a:t>
                      </a:r>
                      <a:r>
                        <a:rPr lang="en-US" sz="1600" baseline="0" dirty="0"/>
                        <a:t> Students read the text in pairs or groups and answer questions focused on key ideas, details and vocabulary.</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3805">
                <a:tc>
                  <a:txBody>
                    <a:bodyPr/>
                    <a:lstStyle/>
                    <a:p>
                      <a:pPr marL="0" indent="0" algn="ctr">
                        <a:buFont typeface="Arial" pitchFamily="34" charset="0"/>
                        <a:buNone/>
                      </a:pPr>
                      <a:r>
                        <a:rPr lang="en-US" sz="2000" b="1" dirty="0">
                          <a:solidFill>
                            <a:schemeClr val="bg1"/>
                          </a:solidFill>
                        </a:rPr>
                        <a:t>Annotating for Key Ideas and Details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537559">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 </a:t>
                      </a:r>
                      <a:r>
                        <a:rPr lang="en-US" sz="1600" u="sng" baseline="0" dirty="0"/>
                        <a:t>Annotation</a:t>
                      </a:r>
                      <a:r>
                        <a:rPr lang="en-US" sz="1600" u="none" baseline="0" dirty="0"/>
                        <a:t>: Students reread the text and note vocabulary and details that they do not yet understand.</a:t>
                      </a:r>
                      <a:endParaRPr lang="en-US" sz="1600" dirty="0"/>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408">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a:solidFill>
                            <a:schemeClr val="bg1"/>
                          </a:solidFill>
                        </a:rPr>
                        <a:t>Revisiting for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4B76A0"/>
                    </a:solidFill>
                  </a:tcPr>
                </a:tc>
                <a:extLst>
                  <a:ext uri="{0D108BD9-81ED-4DB2-BD59-A6C34878D82A}">
                    <a16:rowId xmlns:a16="http://schemas.microsoft.com/office/drawing/2014/main" val="10004"/>
                  </a:ext>
                </a:extLst>
              </a:tr>
              <a:tr h="731520">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u="sng" dirty="0"/>
                        <a:t>Second Close</a:t>
                      </a:r>
                      <a:r>
                        <a:rPr lang="en-US" sz="1600" u="sng" baseline="0" dirty="0"/>
                        <a:t> Read</a:t>
                      </a:r>
                      <a:r>
                        <a:rPr lang="en-US" sz="1600" dirty="0"/>
                        <a:t>:</a:t>
                      </a:r>
                      <a:r>
                        <a:rPr lang="en-US" sz="1600" baseline="0" dirty="0"/>
                        <a:t> Students read the text in pairs or groups and answer questions focused on craft and structure or integration of knowledge and ideas.</a:t>
                      </a:r>
                    </a:p>
                  </a:txBody>
                  <a:tcP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30735" y="4750738"/>
            <a:ext cx="9000565" cy="114399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36920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08979" y="2043557"/>
            <a:ext cx="8224699" cy="3693167"/>
          </a:xfrm>
        </p:spPr>
        <p:txBody>
          <a:bodyPr>
            <a:noAutofit/>
          </a:bodyPr>
          <a:lstStyle/>
          <a:p>
            <a:pPr>
              <a:spcBef>
                <a:spcPts val="400"/>
              </a:spcBef>
              <a:spcAft>
                <a:spcPts val="600"/>
              </a:spcAft>
            </a:pPr>
            <a:r>
              <a:rPr lang="en-US" sz="2000" b="1" dirty="0"/>
              <a:t>Standard 4</a:t>
            </a:r>
            <a:r>
              <a:rPr lang="en-US" sz="2000" dirty="0"/>
              <a:t>: Interpret words and phrases as they are used in a text, including determining technical, connotative, and figurative meanings, and analyze how specific word choices shape meaning or tone.</a:t>
            </a:r>
          </a:p>
          <a:p>
            <a:pPr>
              <a:spcBef>
                <a:spcPts val="400"/>
              </a:spcBef>
              <a:spcAft>
                <a:spcPts val="600"/>
              </a:spcAft>
            </a:pPr>
            <a:endParaRPr lang="en-US" sz="2000" dirty="0"/>
          </a:p>
          <a:p>
            <a:pPr>
              <a:spcBef>
                <a:spcPts val="400"/>
              </a:spcBef>
              <a:spcAft>
                <a:spcPts val="600"/>
              </a:spcAft>
            </a:pPr>
            <a:r>
              <a:rPr lang="en-US" sz="2000" b="1" dirty="0"/>
              <a:t>Standard 5: </a:t>
            </a:r>
            <a:r>
              <a:rPr lang="en-US" sz="2000" dirty="0"/>
              <a:t>Analyze the structure of texts, including how specific sentences, paragraphs, and larger portions of the text (e.g., a section, chapter, scene, or stanza) relate to each other and the whole.</a:t>
            </a:r>
          </a:p>
          <a:p>
            <a:pPr>
              <a:spcBef>
                <a:spcPts val="400"/>
              </a:spcBef>
              <a:spcAft>
                <a:spcPts val="600"/>
              </a:spcAft>
            </a:pPr>
            <a:endParaRPr lang="en-US" sz="2000" dirty="0"/>
          </a:p>
          <a:p>
            <a:pPr>
              <a:spcBef>
                <a:spcPts val="400"/>
              </a:spcBef>
              <a:spcAft>
                <a:spcPts val="600"/>
              </a:spcAft>
            </a:pPr>
            <a:r>
              <a:rPr lang="en-US" sz="2000" b="1" dirty="0"/>
              <a:t>Standard 6: </a:t>
            </a:r>
            <a:r>
              <a:rPr lang="en-US" sz="2000" dirty="0"/>
              <a:t>Assess how point of view or purpose shapes the content and style of a </a:t>
            </a:r>
            <a:r>
              <a:rPr lang="en-US" sz="2000" dirty="0">
                <a:solidFill>
                  <a:schemeClr val="tx2">
                    <a:lumMod val="50000"/>
                  </a:schemeClr>
                </a:solidFill>
              </a:rPr>
              <a:t>text, drawing on a wide range of global and diverse texts.</a:t>
            </a:r>
          </a:p>
          <a:p>
            <a:pPr>
              <a:spcBef>
                <a:spcPts val="400"/>
              </a:spcBef>
            </a:pPr>
            <a:endParaRPr lang="en-US" sz="2200" dirty="0"/>
          </a:p>
          <a:p>
            <a:pPr>
              <a:spcBef>
                <a:spcPts val="400"/>
              </a:spcBef>
            </a:pPr>
            <a:endParaRPr lang="en-US" sz="2200"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53</a:t>
            </a:fld>
            <a:endParaRPr dirty="0">
              <a:solidFill>
                <a:srgbClr val="FFFFFF">
                  <a:lumMod val="75000"/>
                </a:srgbClr>
              </a:solidFill>
            </a:endParaRPr>
          </a:p>
        </p:txBody>
      </p:sp>
      <p:sp>
        <p:nvSpPr>
          <p:cNvPr id="6" name="Rectangle 5"/>
          <p:cNvSpPr/>
          <p:nvPr/>
        </p:nvSpPr>
        <p:spPr>
          <a:xfrm>
            <a:off x="687526" y="1390081"/>
            <a:ext cx="2852063" cy="461665"/>
          </a:xfrm>
          <a:prstGeom prst="rect">
            <a:avLst/>
          </a:prstGeom>
        </p:spPr>
        <p:txBody>
          <a:bodyPr wrap="square">
            <a:spAutoFit/>
          </a:bodyPr>
          <a:lstStyle/>
          <a:p>
            <a:r>
              <a:rPr lang="en-US" b="1" dirty="0">
                <a:solidFill>
                  <a:srgbClr val="326295">
                    <a:lumMod val="75000"/>
                  </a:srgbClr>
                </a:solidFill>
                <a:latin typeface="Arial"/>
              </a:rPr>
              <a:t>Anchor Standards</a:t>
            </a:r>
          </a:p>
        </p:txBody>
      </p:sp>
      <p:sp>
        <p:nvSpPr>
          <p:cNvPr id="7" name="Rectangle 6"/>
          <p:cNvSpPr/>
          <p:nvPr/>
        </p:nvSpPr>
        <p:spPr>
          <a:xfrm>
            <a:off x="568960" y="1796142"/>
            <a:ext cx="8595360"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itle 1"/>
          <p:cNvSpPr>
            <a:spLocks noGrp="1"/>
          </p:cNvSpPr>
          <p:nvPr>
            <p:ph type="title"/>
          </p:nvPr>
        </p:nvSpPr>
        <p:spPr>
          <a:xfrm>
            <a:off x="747106" y="539305"/>
            <a:ext cx="7649788" cy="658965"/>
          </a:xfrm>
        </p:spPr>
        <p:txBody>
          <a:bodyPr>
            <a:normAutofit/>
          </a:bodyPr>
          <a:lstStyle/>
          <a:p>
            <a:r>
              <a:rPr lang="en-US" sz="3600" b="1" dirty="0"/>
              <a:t>Revisiting the Text for Craft and Structure</a:t>
            </a:r>
          </a:p>
        </p:txBody>
      </p:sp>
      <p:pic>
        <p:nvPicPr>
          <p:cNvPr id="10" name="Picture 2" descr="Image result for next generation standards nys logo">
            <a:extLst>
              <a:ext uri="{FF2B5EF4-FFF2-40B4-BE49-F238E27FC236}">
                <a16:creationId xmlns:a16="http://schemas.microsoft.com/office/drawing/2014/main" id="{D8D52DBE-B3EC-4FF1-AE05-BB32679103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866" y="1428512"/>
            <a:ext cx="1451897" cy="31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26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30432" y="2439615"/>
            <a:ext cx="8224699" cy="3428779"/>
          </a:xfrm>
        </p:spPr>
        <p:txBody>
          <a:bodyPr>
            <a:noAutofit/>
          </a:bodyPr>
          <a:lstStyle/>
          <a:p>
            <a:pPr>
              <a:spcBef>
                <a:spcPts val="0"/>
              </a:spcBef>
              <a:spcAft>
                <a:spcPts val="600"/>
              </a:spcAft>
            </a:pPr>
            <a:r>
              <a:rPr lang="en-US" sz="2000" b="1" dirty="0"/>
              <a:t>Standard 7: </a:t>
            </a:r>
            <a:r>
              <a:rPr lang="en-US" sz="2000" dirty="0"/>
              <a:t>Integrate and evaluate content presented in diverse media and formats.</a:t>
            </a:r>
          </a:p>
          <a:p>
            <a:pPr marL="0" indent="0">
              <a:spcBef>
                <a:spcPts val="0"/>
              </a:spcBef>
              <a:spcAft>
                <a:spcPts val="600"/>
              </a:spcAft>
              <a:buNone/>
            </a:pPr>
            <a:endParaRPr lang="en-US" sz="2000" strike="sngStrike" dirty="0"/>
          </a:p>
          <a:p>
            <a:pPr>
              <a:spcBef>
                <a:spcPts val="0"/>
              </a:spcBef>
              <a:spcAft>
                <a:spcPts val="600"/>
              </a:spcAft>
            </a:pPr>
            <a:r>
              <a:rPr lang="en-US" sz="2000" b="1" dirty="0"/>
              <a:t>Standard 8: </a:t>
            </a:r>
            <a:r>
              <a:rPr lang="en-US" sz="2000" dirty="0"/>
              <a:t>Delineate and evaluate the argument and specific claims in a text, including the validity of the reasoning as well as the relevance and sufficiency of the evidence.</a:t>
            </a:r>
          </a:p>
          <a:p>
            <a:pPr>
              <a:spcBef>
                <a:spcPts val="0"/>
              </a:spcBef>
              <a:spcAft>
                <a:spcPts val="600"/>
              </a:spcAft>
            </a:pPr>
            <a:endParaRPr lang="en-US" sz="2000" b="1" dirty="0">
              <a:solidFill>
                <a:srgbClr val="FF0000"/>
              </a:solidFill>
            </a:endParaRPr>
          </a:p>
          <a:p>
            <a:pPr>
              <a:spcBef>
                <a:spcPts val="0"/>
              </a:spcBef>
              <a:spcAft>
                <a:spcPts val="300"/>
              </a:spcAft>
            </a:pPr>
            <a:r>
              <a:rPr lang="en-US" sz="2000" b="1" dirty="0"/>
              <a:t>Standard 9: </a:t>
            </a:r>
            <a:r>
              <a:rPr lang="en-US" sz="2000" dirty="0"/>
              <a:t>Analyze </a:t>
            </a:r>
            <a:r>
              <a:rPr lang="en-US" sz="2000" dirty="0">
                <a:solidFill>
                  <a:schemeClr val="tx2">
                    <a:lumMod val="50000"/>
                  </a:schemeClr>
                </a:solidFill>
              </a:rPr>
              <a:t>and evaluate texts using knowledge of Literary forms, elements, and devices through a variety of lenses and perspectives.   </a:t>
            </a:r>
            <a:endParaRPr lang="en-US" sz="2000" b="1" i="1" dirty="0">
              <a:solidFill>
                <a:schemeClr val="tx2">
                  <a:lumMod val="50000"/>
                </a:schemeClr>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54</a:t>
            </a:fld>
            <a:endParaRPr dirty="0">
              <a:solidFill>
                <a:srgbClr val="FFFFFF">
                  <a:lumMod val="75000"/>
                </a:srgbClr>
              </a:solidFill>
            </a:endParaRPr>
          </a:p>
        </p:txBody>
      </p:sp>
      <p:sp>
        <p:nvSpPr>
          <p:cNvPr id="9" name="Title 1"/>
          <p:cNvSpPr>
            <a:spLocks noGrp="1"/>
          </p:cNvSpPr>
          <p:nvPr>
            <p:ph type="title"/>
          </p:nvPr>
        </p:nvSpPr>
        <p:spPr>
          <a:xfrm>
            <a:off x="687388" y="318053"/>
            <a:ext cx="8224837" cy="1277665"/>
          </a:xfrm>
        </p:spPr>
        <p:txBody>
          <a:bodyPr>
            <a:normAutofit fontScale="90000"/>
          </a:bodyPr>
          <a:lstStyle/>
          <a:p>
            <a:r>
              <a:rPr lang="en-US" sz="4400" b="1" dirty="0"/>
              <a:t>Revisiting the Text for Integration of Knowledge and Ideas</a:t>
            </a:r>
          </a:p>
        </p:txBody>
      </p:sp>
      <p:sp>
        <p:nvSpPr>
          <p:cNvPr id="10" name="Rectangle 9"/>
          <p:cNvSpPr/>
          <p:nvPr/>
        </p:nvSpPr>
        <p:spPr>
          <a:xfrm>
            <a:off x="568960" y="1903375"/>
            <a:ext cx="2852063" cy="461665"/>
          </a:xfrm>
          <a:prstGeom prst="rect">
            <a:avLst/>
          </a:prstGeom>
        </p:spPr>
        <p:txBody>
          <a:bodyPr wrap="square">
            <a:spAutoFit/>
          </a:bodyPr>
          <a:lstStyle/>
          <a:p>
            <a:r>
              <a:rPr lang="en-US" b="1" dirty="0">
                <a:solidFill>
                  <a:srgbClr val="326295">
                    <a:lumMod val="75000"/>
                  </a:srgbClr>
                </a:solidFill>
                <a:latin typeface="Arial"/>
              </a:rPr>
              <a:t>Anchor Standards</a:t>
            </a:r>
          </a:p>
        </p:txBody>
      </p:sp>
      <p:pic>
        <p:nvPicPr>
          <p:cNvPr id="7" name="Picture 2" descr="Image result for next generation standards nys logo">
            <a:extLst>
              <a:ext uri="{FF2B5EF4-FFF2-40B4-BE49-F238E27FC236}">
                <a16:creationId xmlns:a16="http://schemas.microsoft.com/office/drawing/2014/main" id="{84C30BAA-1C93-4000-B574-09138817D6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7219" y="1979153"/>
            <a:ext cx="1451897" cy="31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00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43956" y="2231135"/>
            <a:ext cx="8366962" cy="3577993"/>
          </a:xfrm>
        </p:spPr>
        <p:txBody>
          <a:bodyPr>
            <a:noAutofit/>
          </a:bodyPr>
          <a:lstStyle/>
          <a:p>
            <a:pPr marL="342900" indent="-342900">
              <a:buFont typeface="Wingdings" panose="05000000000000000000" pitchFamily="2" charset="2"/>
              <a:buChar char="§"/>
            </a:pPr>
            <a:r>
              <a:rPr lang="en-US" sz="2200" dirty="0"/>
              <a:t>Once students comprehend the text, revisit it to help students master Craft and Structure</a:t>
            </a:r>
          </a:p>
          <a:p>
            <a:pPr marL="569913" lvl="1"/>
            <a:r>
              <a:rPr lang="en-US" sz="2200" dirty="0"/>
              <a:t>Ask standards-aligned questions related to these standards. </a:t>
            </a:r>
          </a:p>
          <a:p>
            <a:pPr marL="569913" lvl="1"/>
            <a:r>
              <a:rPr lang="en-US" sz="2200" dirty="0"/>
              <a:t>Match tasks to readers.</a:t>
            </a:r>
          </a:p>
          <a:p>
            <a:pPr marL="569913" lvl="1"/>
            <a:r>
              <a:rPr lang="en-US" sz="2200" dirty="0"/>
              <a:t>Model the skills required by the standards.</a:t>
            </a:r>
          </a:p>
          <a:p>
            <a:pPr marL="342900" indent="-342900">
              <a:buFont typeface="Wingdings" pitchFamily="2" charset="2"/>
              <a:buChar char="§"/>
            </a:pPr>
            <a:r>
              <a:rPr lang="en-US" sz="2200" dirty="0"/>
              <a:t>For Integration of Knowledge and Ideas standards:</a:t>
            </a:r>
          </a:p>
          <a:p>
            <a:pPr marL="569913" lvl="1"/>
            <a:r>
              <a:rPr lang="en-US" sz="2200" dirty="0"/>
              <a:t>As needed, introduce other formats and media.</a:t>
            </a:r>
          </a:p>
          <a:p>
            <a:pPr marL="569913" lvl="1"/>
            <a:r>
              <a:rPr lang="en-US" sz="2200" dirty="0"/>
              <a:t>Ask standards-aligned questions related to these standards.</a:t>
            </a:r>
          </a:p>
          <a:p>
            <a:endParaRPr lang="en-US" sz="3600" dirty="0"/>
          </a:p>
          <a:p>
            <a:endParaRPr lang="en-US" sz="3600" dirty="0"/>
          </a:p>
        </p:txBody>
      </p:sp>
      <p:sp>
        <p:nvSpPr>
          <p:cNvPr id="9" name="Rectangle 8"/>
          <p:cNvSpPr/>
          <p:nvPr/>
        </p:nvSpPr>
        <p:spPr>
          <a:xfrm>
            <a:off x="568960" y="1796142"/>
            <a:ext cx="8595360"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395288" y="622865"/>
            <a:ext cx="8339381" cy="1486894"/>
          </a:xfrm>
        </p:spPr>
        <p:txBody>
          <a:bodyPr>
            <a:noAutofit/>
          </a:bodyPr>
          <a:lstStyle/>
          <a:p>
            <a:r>
              <a:rPr lang="en-US" sz="4000" b="1" dirty="0"/>
              <a:t>Revisiting the Text for Craft and Structure and Integration of Knowledge and Ideas</a:t>
            </a:r>
          </a:p>
        </p:txBody>
      </p:sp>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55</a:t>
            </a:fld>
            <a:endParaRPr dirty="0">
              <a:solidFill>
                <a:srgbClr val="FFFFFF">
                  <a:lumMod val="75000"/>
                </a:srgbClr>
              </a:solidFill>
            </a:endParaRPr>
          </a:p>
        </p:txBody>
      </p:sp>
    </p:spTree>
    <p:extLst>
      <p:ext uri="{BB962C8B-B14F-4D97-AF65-F5344CB8AC3E}">
        <p14:creationId xmlns:p14="http://schemas.microsoft.com/office/powerpoint/2010/main" val="1241123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56</a:t>
            </a:fld>
            <a:endParaRPr dirty="0">
              <a:solidFill>
                <a:srgbClr val="FFFFFF">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3173368"/>
              </p:ext>
            </p:extLst>
          </p:nvPr>
        </p:nvGraphicFramePr>
        <p:xfrm>
          <a:off x="222834" y="2463185"/>
          <a:ext cx="8698331" cy="2217254"/>
        </p:xfrm>
        <a:graphic>
          <a:graphicData uri="http://schemas.openxmlformats.org/drawingml/2006/table">
            <a:tbl>
              <a:tblPr firstRow="1" bandRow="1">
                <a:tableStyleId>{69012ECD-51FC-41F1-AA8D-1B2483CD663E}</a:tableStyleId>
              </a:tblPr>
              <a:tblGrid>
                <a:gridCol w="1158324">
                  <a:extLst>
                    <a:ext uri="{9D8B030D-6E8A-4147-A177-3AD203B41FA5}">
                      <a16:colId xmlns:a16="http://schemas.microsoft.com/office/drawing/2014/main" val="20000"/>
                    </a:ext>
                  </a:extLst>
                </a:gridCol>
                <a:gridCol w="2894342">
                  <a:extLst>
                    <a:ext uri="{9D8B030D-6E8A-4147-A177-3AD203B41FA5}">
                      <a16:colId xmlns:a16="http://schemas.microsoft.com/office/drawing/2014/main" val="20001"/>
                    </a:ext>
                  </a:extLst>
                </a:gridCol>
                <a:gridCol w="1871027">
                  <a:extLst>
                    <a:ext uri="{9D8B030D-6E8A-4147-A177-3AD203B41FA5}">
                      <a16:colId xmlns:a16="http://schemas.microsoft.com/office/drawing/2014/main" val="20002"/>
                    </a:ext>
                  </a:extLst>
                </a:gridCol>
                <a:gridCol w="2774638">
                  <a:extLst>
                    <a:ext uri="{9D8B030D-6E8A-4147-A177-3AD203B41FA5}">
                      <a16:colId xmlns:a16="http://schemas.microsoft.com/office/drawing/2014/main" val="20003"/>
                    </a:ext>
                  </a:extLst>
                </a:gridCol>
              </a:tblGrid>
              <a:tr h="354761">
                <a:tc>
                  <a:txBody>
                    <a:bodyPr/>
                    <a:lstStyle/>
                    <a:p>
                      <a:r>
                        <a:rPr lang="en-US" sz="1600" dirty="0"/>
                        <a:t>Cluster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Generic 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aseline="0" dirty="0"/>
                        <a:t>Question</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62493">
                <a:tc>
                  <a:txBody>
                    <a:bodyPr/>
                    <a:lstStyle/>
                    <a:p>
                      <a:r>
                        <a:rPr lang="en-US" sz="1800" dirty="0">
                          <a:solidFill>
                            <a:schemeClr val="tx2">
                              <a:lumMod val="75000"/>
                            </a:schemeClr>
                          </a:solidFill>
                        </a:rPr>
                        <a:t>Craft and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Standard 6: Assess how point of view or purpose shapes the content and style of a text, drawing on a wide range of global and diverse texts.</a:t>
                      </a:r>
                      <a:endParaRPr lang="en-US" sz="18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2">
                              <a:lumMod val="75000"/>
                            </a:schemeClr>
                          </a:solidFill>
                        </a:rPr>
                        <a:t>Identify the author’s point of view/purpose in a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2">
                              <a:lumMod val="75000"/>
                            </a:schemeClr>
                          </a:solidFill>
                        </a:rPr>
                        <a:t>What was the author’s purpose for</a:t>
                      </a:r>
                      <a:r>
                        <a:rPr lang="en-US" sz="1800" baseline="0" dirty="0">
                          <a:solidFill>
                            <a:schemeClr val="tx2">
                              <a:lumMod val="75000"/>
                            </a:schemeClr>
                          </a:solidFill>
                        </a:rPr>
                        <a:t> writing “It’s Not Just a Game”</a:t>
                      </a:r>
                      <a:r>
                        <a:rPr lang="en-US" sz="1800" dirty="0">
                          <a:solidFill>
                            <a:schemeClr val="tx2">
                              <a:lumMod val="75000"/>
                            </a:schemeClr>
                          </a:solidFill>
                        </a:rPr>
                        <a:t>? How</a:t>
                      </a:r>
                      <a:r>
                        <a:rPr lang="en-US" sz="1800" baseline="0" dirty="0">
                          <a:solidFill>
                            <a:schemeClr val="tx2">
                              <a:lumMod val="75000"/>
                            </a:schemeClr>
                          </a:solidFill>
                        </a:rPr>
                        <a:t> do you know?</a:t>
                      </a:r>
                      <a:endParaRPr lang="en-US" sz="18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Rectangle 10"/>
          <p:cNvSpPr/>
          <p:nvPr/>
        </p:nvSpPr>
        <p:spPr>
          <a:xfrm>
            <a:off x="286823" y="2001520"/>
            <a:ext cx="8288217" cy="461665"/>
          </a:xfrm>
          <a:prstGeom prst="rect">
            <a:avLst/>
          </a:prstGeom>
        </p:spPr>
        <p:txBody>
          <a:bodyPr wrap="square">
            <a:spAutoFit/>
          </a:bodyPr>
          <a:lstStyle/>
          <a:p>
            <a:r>
              <a:rPr lang="en-US" b="1" dirty="0">
                <a:solidFill>
                  <a:srgbClr val="326295">
                    <a:lumMod val="75000"/>
                  </a:srgbClr>
                </a:solidFill>
              </a:rPr>
              <a:t>Standards</a:t>
            </a:r>
            <a:endParaRPr lang="en-US" dirty="0">
              <a:solidFill>
                <a:srgbClr val="326295">
                  <a:lumMod val="75000"/>
                </a:srgbClr>
              </a:solidFill>
            </a:endParaRPr>
          </a:p>
        </p:txBody>
      </p:sp>
      <p:sp>
        <p:nvSpPr>
          <p:cNvPr id="9" name="Title 1"/>
          <p:cNvSpPr>
            <a:spLocks noGrp="1"/>
          </p:cNvSpPr>
          <p:nvPr>
            <p:ph type="title"/>
          </p:nvPr>
        </p:nvSpPr>
        <p:spPr>
          <a:xfrm>
            <a:off x="454609" y="445861"/>
            <a:ext cx="8689391" cy="883218"/>
          </a:xfrm>
        </p:spPr>
        <p:txBody>
          <a:bodyPr>
            <a:normAutofit/>
          </a:bodyPr>
          <a:lstStyle/>
          <a:p>
            <a:r>
              <a:rPr lang="en-US" sz="4000" b="1" dirty="0"/>
              <a:t>Revisiting the Text for Craft and Structure</a:t>
            </a:r>
          </a:p>
        </p:txBody>
      </p:sp>
      <p:pic>
        <p:nvPicPr>
          <p:cNvPr id="7" name="Picture 2" descr="Image result for next generation standards nys logo">
            <a:extLst>
              <a:ext uri="{FF2B5EF4-FFF2-40B4-BE49-F238E27FC236}">
                <a16:creationId xmlns:a16="http://schemas.microsoft.com/office/drawing/2014/main" id="{EEAEA498-54C7-4161-849C-FC23F628B4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143" y="1480637"/>
            <a:ext cx="1451897" cy="31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1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8960" y="1796142"/>
            <a:ext cx="8595360"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57</a:t>
            </a:fld>
            <a:endParaRPr dirty="0">
              <a:solidFill>
                <a:srgbClr val="FFFFFF">
                  <a:lumMod val="7500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31825365"/>
              </p:ext>
            </p:extLst>
          </p:nvPr>
        </p:nvGraphicFramePr>
        <p:xfrm>
          <a:off x="161914" y="2298473"/>
          <a:ext cx="8691334" cy="2621280"/>
        </p:xfrm>
        <a:graphic>
          <a:graphicData uri="http://schemas.openxmlformats.org/drawingml/2006/table">
            <a:tbl>
              <a:tblPr firstRow="1" bandRow="1">
                <a:tableStyleId>{69012ECD-51FC-41F1-AA8D-1B2483CD663E}</a:tableStyleId>
              </a:tblPr>
              <a:tblGrid>
                <a:gridCol w="1373669">
                  <a:extLst>
                    <a:ext uri="{9D8B030D-6E8A-4147-A177-3AD203B41FA5}">
                      <a16:colId xmlns:a16="http://schemas.microsoft.com/office/drawing/2014/main" val="20000"/>
                    </a:ext>
                  </a:extLst>
                </a:gridCol>
                <a:gridCol w="2796989">
                  <a:extLst>
                    <a:ext uri="{9D8B030D-6E8A-4147-A177-3AD203B41FA5}">
                      <a16:colId xmlns:a16="http://schemas.microsoft.com/office/drawing/2014/main" val="20001"/>
                    </a:ext>
                  </a:extLst>
                </a:gridCol>
                <a:gridCol w="2220680">
                  <a:extLst>
                    <a:ext uri="{9D8B030D-6E8A-4147-A177-3AD203B41FA5}">
                      <a16:colId xmlns:a16="http://schemas.microsoft.com/office/drawing/2014/main" val="20002"/>
                    </a:ext>
                  </a:extLst>
                </a:gridCol>
                <a:gridCol w="2299996">
                  <a:extLst>
                    <a:ext uri="{9D8B030D-6E8A-4147-A177-3AD203B41FA5}">
                      <a16:colId xmlns:a16="http://schemas.microsoft.com/office/drawing/2014/main" val="20003"/>
                    </a:ext>
                  </a:extLst>
                </a:gridCol>
              </a:tblGrid>
              <a:tr h="282836">
                <a:tc>
                  <a:txBody>
                    <a:bodyPr/>
                    <a:lstStyle/>
                    <a:p>
                      <a:r>
                        <a:rPr lang="en-US" sz="1600" dirty="0"/>
                        <a:t>Cluster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Generic 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aseline="0" dirty="0"/>
                        <a:t>Question</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40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Integration of Knowledge and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Standard 8: Delineate and evaluate the argument and specific claims in a text, including the validity of the reasoning as well as the relevance and sufficiency of the evidence. </a:t>
                      </a:r>
                      <a:endParaRPr lang="en-US" sz="18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2">
                              <a:lumMod val="75000"/>
                            </a:schemeClr>
                          </a:solidFill>
                        </a:rPr>
                        <a:t>Outline and evaluate the claims the author is making in support of his/her argument.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lumMod val="75000"/>
                            </a:schemeClr>
                          </a:solidFill>
                        </a:rPr>
                        <a:t>The author claims that sports are “as old as humanity”. What evidence does the author provide</a:t>
                      </a:r>
                      <a:r>
                        <a:rPr lang="en-US" sz="1800" baseline="0" dirty="0">
                          <a:solidFill>
                            <a:schemeClr val="tx2">
                              <a:lumMod val="75000"/>
                            </a:schemeClr>
                          </a:solidFill>
                        </a:rPr>
                        <a:t> to support this claim?</a:t>
                      </a:r>
                      <a:endParaRPr lang="en-US" sz="18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290752" y="1836808"/>
            <a:ext cx="8613421" cy="461665"/>
          </a:xfrm>
          <a:prstGeom prst="rect">
            <a:avLst/>
          </a:prstGeom>
        </p:spPr>
        <p:txBody>
          <a:bodyPr wrap="square">
            <a:spAutoFit/>
          </a:bodyPr>
          <a:lstStyle/>
          <a:p>
            <a:r>
              <a:rPr lang="en-US" b="1" dirty="0">
                <a:solidFill>
                  <a:srgbClr val="326295">
                    <a:lumMod val="75000"/>
                  </a:srgbClr>
                </a:solidFill>
              </a:rPr>
              <a:t>Standards</a:t>
            </a:r>
            <a:endParaRPr lang="en-US" dirty="0">
              <a:solidFill>
                <a:srgbClr val="326295">
                  <a:lumMod val="75000"/>
                </a:srgbClr>
              </a:solidFill>
            </a:endParaRPr>
          </a:p>
        </p:txBody>
      </p:sp>
      <p:sp>
        <p:nvSpPr>
          <p:cNvPr id="11" name="Title 1"/>
          <p:cNvSpPr>
            <a:spLocks noGrp="1"/>
          </p:cNvSpPr>
          <p:nvPr>
            <p:ph type="title"/>
          </p:nvPr>
        </p:nvSpPr>
        <p:spPr>
          <a:xfrm>
            <a:off x="446088" y="318053"/>
            <a:ext cx="8224837" cy="1486894"/>
          </a:xfrm>
        </p:spPr>
        <p:txBody>
          <a:bodyPr>
            <a:normAutofit/>
          </a:bodyPr>
          <a:lstStyle/>
          <a:p>
            <a:r>
              <a:rPr lang="en-US" sz="4400" b="1" dirty="0"/>
              <a:t>Revisiting the Text for Integration of Knowledge and Ideas</a:t>
            </a:r>
          </a:p>
        </p:txBody>
      </p:sp>
      <p:pic>
        <p:nvPicPr>
          <p:cNvPr id="7" name="Picture 2" descr="Image result for next generation standards nys logo">
            <a:extLst>
              <a:ext uri="{FF2B5EF4-FFF2-40B4-BE49-F238E27FC236}">
                <a16:creationId xmlns:a16="http://schemas.microsoft.com/office/drawing/2014/main" id="{0EEF3B74-B817-4E24-A7DA-0D97C4DE67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777" y="1361895"/>
            <a:ext cx="1451897" cy="31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12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t>What additional skills do students need to answer these questions:</a:t>
            </a:r>
          </a:p>
          <a:p>
            <a:pPr marL="287338" indent="0">
              <a:buNone/>
            </a:pPr>
            <a:r>
              <a:rPr lang="en-US" i="1" dirty="0"/>
              <a:t>What was the author’s purpose for writing “It’s Not Just a Game”? How do you know?</a:t>
            </a:r>
          </a:p>
          <a:p>
            <a:pPr marL="287338" indent="0">
              <a:buNone/>
            </a:pPr>
            <a:r>
              <a:rPr lang="en-US" i="1" dirty="0"/>
              <a:t>The author claims that sports are as old as humanity. What evidence does the author provide to support this claim?</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58</a:t>
            </a:fld>
            <a:endParaRPr dirty="0">
              <a:solidFill>
                <a:srgbClr val="FFFFFF">
                  <a:lumMod val="75000"/>
                </a:srgbClr>
              </a:solidFill>
            </a:endParaRPr>
          </a:p>
        </p:txBody>
      </p:sp>
      <p:sp>
        <p:nvSpPr>
          <p:cNvPr id="6" name="Title 1"/>
          <p:cNvSpPr>
            <a:spLocks noGrp="1"/>
          </p:cNvSpPr>
          <p:nvPr>
            <p:ph type="title"/>
          </p:nvPr>
        </p:nvSpPr>
        <p:spPr>
          <a:xfrm>
            <a:off x="687388" y="318053"/>
            <a:ext cx="8224837" cy="1486894"/>
          </a:xfrm>
        </p:spPr>
        <p:txBody>
          <a:bodyPr>
            <a:normAutofit/>
          </a:bodyPr>
          <a:lstStyle/>
          <a:p>
            <a:r>
              <a:rPr lang="en-US" sz="4400" b="1" dirty="0">
                <a:solidFill>
                  <a:schemeClr val="tx2">
                    <a:lumMod val="75000"/>
                  </a:schemeClr>
                </a:solidFill>
              </a:rPr>
              <a:t>Partner Talk</a:t>
            </a:r>
          </a:p>
        </p:txBody>
      </p:sp>
      <p:pic>
        <p:nvPicPr>
          <p:cNvPr id="7" name="Picture 6"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03538" y="39427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567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8960" y="1845129"/>
            <a:ext cx="8595360" cy="1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1"/>
          <p:cNvSpPr>
            <a:spLocks noGrp="1"/>
          </p:cNvSpPr>
          <p:nvPr>
            <p:ph type="title"/>
          </p:nvPr>
        </p:nvSpPr>
        <p:spPr>
          <a:xfrm>
            <a:off x="433388" y="624678"/>
            <a:ext cx="8355012" cy="1486894"/>
          </a:xfrm>
        </p:spPr>
        <p:txBody>
          <a:bodyPr>
            <a:noAutofit/>
          </a:bodyPr>
          <a:lstStyle/>
          <a:p>
            <a:r>
              <a:rPr lang="en-US" sz="4000" b="1" dirty="0"/>
              <a:t>Revisiting the Text for Craft and Structure and Integration of Knowledge and Ideas</a:t>
            </a:r>
          </a:p>
        </p:txBody>
      </p:sp>
      <p:sp>
        <p:nvSpPr>
          <p:cNvPr id="5" name="Slide Number Placeholder 4"/>
          <p:cNvSpPr>
            <a:spLocks noGrp="1"/>
          </p:cNvSpPr>
          <p:nvPr>
            <p:ph type="sldNum" sz="quarter" idx="10"/>
          </p:nvPr>
        </p:nvSpPr>
        <p:spPr/>
        <p:txBody>
          <a:bodyPr/>
          <a:lstStyle/>
          <a:p>
            <a:fld id="{DB30E1BB-5E58-4E19-B036-E1FE83E46D40}" type="slidenum">
              <a:rPr>
                <a:solidFill>
                  <a:srgbClr val="FFFFFF">
                    <a:lumMod val="75000"/>
                  </a:srgbClr>
                </a:solidFill>
              </a:rPr>
              <a:pPr/>
              <a:t>59</a:t>
            </a:fld>
            <a:endParaRPr dirty="0">
              <a:solidFill>
                <a:srgbClr val="FFFFFF">
                  <a:lumMod val="75000"/>
                </a:srgbClr>
              </a:solidFill>
            </a:endParaRPr>
          </a:p>
        </p:txBody>
      </p:sp>
      <p:sp>
        <p:nvSpPr>
          <p:cNvPr id="8" name="Content Placeholder 2"/>
          <p:cNvSpPr>
            <a:spLocks noGrp="1"/>
          </p:cNvSpPr>
          <p:nvPr>
            <p:ph idx="4294967295"/>
          </p:nvPr>
        </p:nvSpPr>
        <p:spPr>
          <a:xfrm>
            <a:off x="543560" y="2298734"/>
            <a:ext cx="8045817" cy="992065"/>
          </a:xfrm>
        </p:spPr>
        <p:txBody>
          <a:bodyPr>
            <a:noAutofit/>
          </a:bodyPr>
          <a:lstStyle/>
          <a:p>
            <a:pPr>
              <a:spcBef>
                <a:spcPts val="1200"/>
              </a:spcBef>
            </a:pPr>
            <a:r>
              <a:rPr lang="en-US" sz="2000" dirty="0"/>
              <a:t>Prepare students to answer these questions by teaching them the skills required by the language standards.</a:t>
            </a:r>
          </a:p>
          <a:p>
            <a:pPr marL="0" indent="0">
              <a:spcBef>
                <a:spcPts val="1200"/>
              </a:spcBef>
              <a:buNone/>
            </a:pPr>
            <a:endParaRPr lang="en-US" i="1" dirty="0"/>
          </a:p>
          <a:p>
            <a:endParaRPr lang="en-US" sz="3000" dirty="0"/>
          </a:p>
          <a:p>
            <a:endParaRPr lang="en-US" sz="3000" dirty="0"/>
          </a:p>
        </p:txBody>
      </p:sp>
      <p:graphicFrame>
        <p:nvGraphicFramePr>
          <p:cNvPr id="3" name="Table 2"/>
          <p:cNvGraphicFramePr>
            <a:graphicFrameLocks noGrp="1"/>
          </p:cNvGraphicFramePr>
          <p:nvPr>
            <p:extLst>
              <p:ext uri="{D42A27DB-BD31-4B8C-83A1-F6EECF244321}">
                <p14:modId xmlns:p14="http://schemas.microsoft.com/office/powerpoint/2010/main" val="4011809056"/>
              </p:ext>
            </p:extLst>
          </p:nvPr>
        </p:nvGraphicFramePr>
        <p:xfrm>
          <a:off x="317952" y="3136155"/>
          <a:ext cx="8610896" cy="2668686"/>
        </p:xfrm>
        <a:graphic>
          <a:graphicData uri="http://schemas.openxmlformats.org/drawingml/2006/table">
            <a:tbl>
              <a:tblPr firstRow="1" bandRow="1">
                <a:tableStyleId>{5C22544A-7EE6-4342-B048-85BDC9FD1C3A}</a:tableStyleId>
              </a:tblPr>
              <a:tblGrid>
                <a:gridCol w="4305448">
                  <a:extLst>
                    <a:ext uri="{9D8B030D-6E8A-4147-A177-3AD203B41FA5}">
                      <a16:colId xmlns:a16="http://schemas.microsoft.com/office/drawing/2014/main" val="20000"/>
                    </a:ext>
                  </a:extLst>
                </a:gridCol>
                <a:gridCol w="4305448">
                  <a:extLst>
                    <a:ext uri="{9D8B030D-6E8A-4147-A177-3AD203B41FA5}">
                      <a16:colId xmlns:a16="http://schemas.microsoft.com/office/drawing/2014/main" val="20001"/>
                    </a:ext>
                  </a:extLst>
                </a:gridCol>
              </a:tblGrid>
              <a:tr h="484179">
                <a:tc>
                  <a:txBody>
                    <a:bodyPr/>
                    <a:lstStyle/>
                    <a:p>
                      <a:r>
                        <a:rPr lang="en-US" dirty="0"/>
                        <a:t>Question</a:t>
                      </a:r>
                    </a:p>
                  </a:txBody>
                  <a:tcPr/>
                </a:tc>
                <a:tc>
                  <a:txBody>
                    <a:bodyPr/>
                    <a:lstStyle/>
                    <a:p>
                      <a:r>
                        <a:rPr lang="en-US" dirty="0"/>
                        <a:t>Skills</a:t>
                      </a:r>
                    </a:p>
                  </a:txBody>
                  <a:tcPr/>
                </a:tc>
                <a:extLst>
                  <a:ext uri="{0D108BD9-81ED-4DB2-BD59-A6C34878D82A}">
                    <a16:rowId xmlns:a16="http://schemas.microsoft.com/office/drawing/2014/main" val="10000"/>
                  </a:ext>
                </a:extLst>
              </a:tr>
              <a:tr h="995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What was the author’s purpose for writing “It’s Not Just a Game”? How do you know?</a:t>
                      </a:r>
                    </a:p>
                  </a:txBody>
                  <a:tcPr/>
                </a:tc>
                <a:tc>
                  <a:txBody>
                    <a:bodyPr/>
                    <a:lstStyle/>
                    <a:p>
                      <a:pPr marL="285750" indent="-285750">
                        <a:buFont typeface="Arial" panose="020B0604020202020204" pitchFamily="34" charset="0"/>
                        <a:buChar char="•"/>
                      </a:pPr>
                      <a:r>
                        <a:rPr lang="en-US" dirty="0"/>
                        <a:t>Explanation of types of authors’ purposes, such as </a:t>
                      </a:r>
                      <a:r>
                        <a:rPr lang="en-US" i="1" dirty="0"/>
                        <a:t>persuade,</a:t>
                      </a:r>
                      <a:r>
                        <a:rPr lang="en-US" i="1" baseline="0" dirty="0"/>
                        <a:t> inform, entertain</a:t>
                      </a:r>
                      <a:endParaRPr lang="en-US" dirty="0"/>
                    </a:p>
                  </a:txBody>
                  <a:tcPr/>
                </a:tc>
                <a:extLst>
                  <a:ext uri="{0D108BD9-81ED-4DB2-BD59-A6C34878D82A}">
                    <a16:rowId xmlns:a16="http://schemas.microsoft.com/office/drawing/2014/main" val="10001"/>
                  </a:ext>
                </a:extLst>
              </a:tr>
              <a:tr h="995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The author claims that sports are as old as humanity. What evidence does the author provide to support this claim?</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Definition of </a:t>
                      </a:r>
                      <a:r>
                        <a:rPr lang="en-US" sz="1800" b="0" i="1" u="none" strike="noStrike" kern="1200" baseline="0" dirty="0">
                          <a:solidFill>
                            <a:schemeClr val="dk1"/>
                          </a:solidFill>
                          <a:latin typeface="+mn-lt"/>
                          <a:ea typeface="+mn-ea"/>
                          <a:cs typeface="+mn-cs"/>
                        </a:rPr>
                        <a:t>evidence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Explanation of evidence types, such as </a:t>
                      </a:r>
                      <a:r>
                        <a:rPr lang="en-US" sz="1800" b="0" i="1" u="none" strike="noStrike" kern="1200" baseline="0" dirty="0">
                          <a:solidFill>
                            <a:schemeClr val="dk1"/>
                          </a:solidFill>
                          <a:latin typeface="+mn-lt"/>
                          <a:ea typeface="+mn-ea"/>
                          <a:cs typeface="+mn-cs"/>
                        </a:rPr>
                        <a:t>details, facts, proof, data, </a:t>
                      </a:r>
                      <a:r>
                        <a:rPr lang="en-US" sz="1800" b="0" i="0" u="none" strike="noStrike" kern="1200" baseline="0" dirty="0">
                          <a:solidFill>
                            <a:schemeClr val="dk1"/>
                          </a:solidFill>
                          <a:latin typeface="+mn-lt"/>
                          <a:ea typeface="+mn-ea"/>
                          <a:cs typeface="+mn-cs"/>
                        </a:rPr>
                        <a:t>and </a:t>
                      </a:r>
                      <a:r>
                        <a:rPr lang="en-US" sz="1800" b="0" i="1" u="none" strike="noStrike" kern="1200" baseline="0" dirty="0">
                          <a:solidFill>
                            <a:schemeClr val="dk1"/>
                          </a:solidFill>
                          <a:latin typeface="+mn-lt"/>
                          <a:ea typeface="+mn-ea"/>
                          <a:cs typeface="+mn-cs"/>
                        </a:rPr>
                        <a:t>information</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323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1938583"/>
            <a:ext cx="8224699" cy="3852006"/>
          </a:xfrm>
        </p:spPr>
        <p:txBody>
          <a:bodyPr/>
          <a:lstStyle/>
          <a:p>
            <a:r>
              <a:rPr lang="en-US" dirty="0"/>
              <a:t>Introduction to close reading for ELLs/MLLs</a:t>
            </a:r>
          </a:p>
          <a:p>
            <a:r>
              <a:rPr lang="en-US" dirty="0"/>
              <a:t>Exemplar lesson </a:t>
            </a:r>
          </a:p>
          <a:p>
            <a:r>
              <a:rPr lang="en-US" dirty="0"/>
              <a:t>Asking guiding questions</a:t>
            </a:r>
          </a:p>
          <a:p>
            <a:r>
              <a:rPr lang="en-US" dirty="0"/>
              <a:t>Asking supplementary questions</a:t>
            </a:r>
          </a:p>
          <a:p>
            <a:r>
              <a:rPr lang="en-US" dirty="0"/>
              <a:t>Annotating the text for key ideas and details</a:t>
            </a:r>
          </a:p>
          <a:p>
            <a:r>
              <a:rPr lang="en-US" dirty="0"/>
              <a:t>Revisiting text for craft and structure or integration of knowledge and ideas</a:t>
            </a:r>
          </a:p>
          <a:p>
            <a:r>
              <a:rPr lang="en-US" dirty="0"/>
              <a:t>Scaffolding responses</a:t>
            </a:r>
          </a:p>
        </p:txBody>
      </p:sp>
      <p:sp>
        <p:nvSpPr>
          <p:cNvPr id="3" name="Title 2"/>
          <p:cNvSpPr>
            <a:spLocks noGrp="1"/>
          </p:cNvSpPr>
          <p:nvPr>
            <p:ph type="title"/>
          </p:nvPr>
        </p:nvSpPr>
        <p:spPr/>
        <p:txBody>
          <a:bodyPr>
            <a:normAutofit/>
          </a:bodyPr>
          <a:lstStyle/>
          <a:p>
            <a:r>
              <a:rPr lang="en-US" sz="4400" b="1" dirty="0"/>
              <a:t>Overview of Presentation</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6</a:t>
            </a:fld>
            <a:endParaRPr dirty="0">
              <a:solidFill>
                <a:srgbClr val="FFFFFF">
                  <a:lumMod val="75000"/>
                </a:srgbClr>
              </a:solidFill>
            </a:endParaRPr>
          </a:p>
        </p:txBody>
      </p:sp>
    </p:spTree>
    <p:extLst>
      <p:ext uri="{BB962C8B-B14F-4D97-AF65-F5344CB8AC3E}">
        <p14:creationId xmlns:p14="http://schemas.microsoft.com/office/powerpoint/2010/main" val="3855790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Responses</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60</a:t>
            </a:fld>
            <a:endParaRPr lang="en-US" dirty="0">
              <a:solidFill>
                <a:srgbClr val="326295">
                  <a:lumMod val="75000"/>
                </a:srgbClr>
              </a:solidFill>
            </a:endParaRPr>
          </a:p>
        </p:txBody>
      </p:sp>
    </p:spTree>
    <p:extLst>
      <p:ext uri="{BB962C8B-B14F-4D97-AF65-F5344CB8AC3E}">
        <p14:creationId xmlns:p14="http://schemas.microsoft.com/office/powerpoint/2010/main" val="626069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62" y="1999292"/>
            <a:ext cx="8564044" cy="3398298"/>
          </a:xfrm>
        </p:spPr>
        <p:txBody>
          <a:bodyPr/>
          <a:lstStyle/>
          <a:p>
            <a:pPr>
              <a:spcBef>
                <a:spcPts val="300"/>
              </a:spcBef>
              <a:spcAft>
                <a:spcPts val="600"/>
              </a:spcAft>
            </a:pPr>
            <a:r>
              <a:rPr lang="en-US" sz="2200" dirty="0">
                <a:solidFill>
                  <a:schemeClr val="tx2"/>
                </a:solidFill>
              </a:rPr>
              <a:t>ELLs/MLLs may need support to help them understand the task demands of certain question types.</a:t>
            </a:r>
          </a:p>
          <a:p>
            <a:r>
              <a:rPr lang="en-US" sz="2200" dirty="0">
                <a:solidFill>
                  <a:schemeClr val="tx2"/>
                </a:solidFill>
              </a:rPr>
              <a:t>ELLs/MLLs with lower levels of proficiency may also need sentence starters, sentence frames, or word banks to help them answer all questions.</a:t>
            </a:r>
          </a:p>
          <a:p>
            <a:pPr lvl="1">
              <a:spcBef>
                <a:spcPts val="300"/>
              </a:spcBef>
              <a:spcAft>
                <a:spcPts val="600"/>
              </a:spcAft>
            </a:pPr>
            <a:r>
              <a:rPr lang="en-US" sz="1700" dirty="0">
                <a:solidFill>
                  <a:schemeClr val="tx2"/>
                </a:solidFill>
              </a:rPr>
              <a:t>Omitted words in sentence frames are words that carry the most meaning in the sentence.</a:t>
            </a:r>
          </a:p>
          <a:p>
            <a:r>
              <a:rPr lang="en-US" sz="2200" dirty="0">
                <a:solidFill>
                  <a:schemeClr val="tx2"/>
                </a:solidFill>
              </a:rPr>
              <a:t>The level of scaffolding can and should be adjusted depending on </a:t>
            </a:r>
            <a:r>
              <a:rPr lang="en-US" sz="2200" dirty="0" err="1">
                <a:solidFill>
                  <a:schemeClr val="tx2"/>
                </a:solidFill>
              </a:rPr>
              <a:t>ELLs’</a:t>
            </a:r>
            <a:r>
              <a:rPr lang="en-US" sz="2200" dirty="0">
                <a:solidFill>
                  <a:schemeClr val="tx2"/>
                </a:solidFill>
              </a:rPr>
              <a:t>/MLLs’ level of English proficiency.</a:t>
            </a:r>
          </a:p>
          <a:p>
            <a:pPr lvl="1">
              <a:spcBef>
                <a:spcPts val="300"/>
              </a:spcBef>
            </a:pPr>
            <a:r>
              <a:rPr lang="en-US" sz="1700" dirty="0">
                <a:solidFill>
                  <a:schemeClr val="tx2"/>
                </a:solidFill>
              </a:rPr>
              <a:t>Entering and Emerging levels of proficiency: Sentence frames and word banks</a:t>
            </a:r>
          </a:p>
          <a:p>
            <a:pPr lvl="1">
              <a:spcBef>
                <a:spcPts val="300"/>
              </a:spcBef>
            </a:pPr>
            <a:r>
              <a:rPr lang="en-US" sz="1700" dirty="0">
                <a:solidFill>
                  <a:schemeClr val="tx2"/>
                </a:solidFill>
              </a:rPr>
              <a:t>Transitioning level proficiency: Sentence starters</a:t>
            </a:r>
          </a:p>
          <a:p>
            <a:pPr lvl="1">
              <a:spcBef>
                <a:spcPts val="300"/>
              </a:spcBef>
            </a:pPr>
            <a:r>
              <a:rPr lang="en-US" sz="1700" dirty="0">
                <a:solidFill>
                  <a:schemeClr val="tx2"/>
                </a:solidFill>
              </a:rPr>
              <a:t>Expanding and Commanding levels of proficiency: Word/phrase banks</a:t>
            </a:r>
          </a:p>
        </p:txBody>
      </p:sp>
      <p:sp>
        <p:nvSpPr>
          <p:cNvPr id="8" name="Title 1"/>
          <p:cNvSpPr>
            <a:spLocks noGrp="1"/>
          </p:cNvSpPr>
          <p:nvPr>
            <p:ph type="title"/>
          </p:nvPr>
        </p:nvSpPr>
        <p:spPr/>
        <p:txBody>
          <a:bodyPr>
            <a:normAutofit/>
          </a:bodyPr>
          <a:lstStyle/>
          <a:p>
            <a:r>
              <a:rPr lang="en-US" sz="4400" b="1" dirty="0"/>
              <a:t>Scaffolding Responses</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61</a:t>
            </a:fld>
            <a:endParaRPr dirty="0">
              <a:solidFill>
                <a:srgbClr val="FFFFFF">
                  <a:lumMod val="75000"/>
                </a:srgbClr>
              </a:solidFill>
            </a:endParaRPr>
          </a:p>
        </p:txBody>
      </p:sp>
    </p:spTree>
    <p:extLst>
      <p:ext uri="{BB962C8B-B14F-4D97-AF65-F5344CB8AC3E}">
        <p14:creationId xmlns:p14="http://schemas.microsoft.com/office/powerpoint/2010/main" val="16576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idx="1"/>
          </p:nvPr>
        </p:nvSpPr>
        <p:spPr>
          <a:xfrm>
            <a:off x="526165" y="3201606"/>
            <a:ext cx="8334554" cy="2707418"/>
          </a:xfrm>
        </p:spPr>
        <p:txBody>
          <a:bodyPr>
            <a:noAutofit/>
          </a:bodyPr>
          <a:lstStyle/>
          <a:p>
            <a:pPr eaLnBrk="1" fontAlgn="t" hangingPunct="1">
              <a:spcBef>
                <a:spcPts val="300"/>
              </a:spcBef>
            </a:pPr>
            <a:r>
              <a:rPr lang="en-US" sz="2000" dirty="0"/>
              <a:t>Why do we play sports?</a:t>
            </a:r>
          </a:p>
          <a:p>
            <a:pPr indent="0" eaLnBrk="1" fontAlgn="t" hangingPunct="1">
              <a:spcBef>
                <a:spcPts val="300"/>
              </a:spcBef>
              <a:buNone/>
            </a:pPr>
            <a:r>
              <a:rPr lang="en-US" sz="2000" i="1" dirty="0"/>
              <a:t>We play sports because they are </a:t>
            </a:r>
            <a:r>
              <a:rPr lang="en-US" sz="2000" dirty="0"/>
              <a:t>_____.</a:t>
            </a:r>
          </a:p>
          <a:p>
            <a:pPr eaLnBrk="1" fontAlgn="auto" hangingPunct="1">
              <a:spcBef>
                <a:spcPts val="300"/>
              </a:spcBef>
            </a:pPr>
            <a:r>
              <a:rPr lang="en-US" sz="2000" dirty="0"/>
              <a:t>What does “revolutionize” mean? </a:t>
            </a:r>
          </a:p>
          <a:p>
            <a:pPr indent="0" eaLnBrk="1" fontAlgn="auto" hangingPunct="1">
              <a:spcBef>
                <a:spcPts val="300"/>
              </a:spcBef>
              <a:buNone/>
            </a:pPr>
            <a:r>
              <a:rPr lang="en-US" sz="2000" i="1" dirty="0"/>
              <a:t>“Revolutionize” means to _______ something in a big way</a:t>
            </a:r>
            <a:r>
              <a:rPr lang="en-US" sz="2000" dirty="0"/>
              <a:t>.</a:t>
            </a:r>
          </a:p>
          <a:p>
            <a:pPr eaLnBrk="1" fontAlgn="t" hangingPunct="1">
              <a:spcBef>
                <a:spcPts val="300"/>
              </a:spcBef>
            </a:pPr>
            <a:r>
              <a:rPr lang="en-US" sz="2000" dirty="0"/>
              <a:t>How did the Greeks “revolutionize” sports?</a:t>
            </a:r>
          </a:p>
          <a:p>
            <a:pPr indent="0" eaLnBrk="1" fontAlgn="t" hangingPunct="1">
              <a:spcBef>
                <a:spcPts val="300"/>
              </a:spcBef>
              <a:buNone/>
            </a:pPr>
            <a:r>
              <a:rPr lang="en-US" sz="2000" i="1" dirty="0"/>
              <a:t>The Greeks held the world’s first _______ _____.</a:t>
            </a:r>
          </a:p>
          <a:p>
            <a:pPr eaLnBrk="1" fontAlgn="auto" hangingPunct="1">
              <a:spcBef>
                <a:spcPts val="300"/>
              </a:spcBef>
            </a:pPr>
            <a:r>
              <a:rPr lang="en-US" sz="2000" dirty="0"/>
              <a:t>“Come into play” means start. When did modern sports come into play?</a:t>
            </a:r>
          </a:p>
          <a:p>
            <a:pPr indent="0" eaLnBrk="1" fontAlgn="auto" hangingPunct="1">
              <a:spcBef>
                <a:spcPts val="300"/>
              </a:spcBef>
              <a:buNone/>
            </a:pPr>
            <a:r>
              <a:rPr lang="en-US" sz="2000" i="1" dirty="0"/>
              <a:t>Modern sports came into play in the _________ ______.</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62</a:t>
            </a:fld>
            <a:endParaRPr dirty="0">
              <a:solidFill>
                <a:srgbClr val="FFFFFF">
                  <a:lumMod val="75000"/>
                </a:srgbClr>
              </a:solidFill>
            </a:endParaRPr>
          </a:p>
        </p:txBody>
      </p:sp>
      <p:sp>
        <p:nvSpPr>
          <p:cNvPr id="2" name="TextBox 1"/>
          <p:cNvSpPr txBox="1"/>
          <p:nvPr/>
        </p:nvSpPr>
        <p:spPr>
          <a:xfrm>
            <a:off x="4564427" y="3455490"/>
            <a:ext cx="540533" cy="400110"/>
          </a:xfrm>
          <a:prstGeom prst="rect">
            <a:avLst/>
          </a:prstGeom>
          <a:noFill/>
        </p:spPr>
        <p:txBody>
          <a:bodyPr wrap="none" rtlCol="0">
            <a:spAutoFit/>
          </a:bodyPr>
          <a:lstStyle/>
          <a:p>
            <a:r>
              <a:rPr lang="en-US" sz="2000" i="1" dirty="0">
                <a:solidFill>
                  <a:srgbClr val="326295">
                    <a:lumMod val="75000"/>
                  </a:srgbClr>
                </a:solidFill>
                <a:latin typeface="Arial"/>
              </a:rPr>
              <a:t>fun</a:t>
            </a:r>
          </a:p>
        </p:txBody>
      </p:sp>
      <p:sp>
        <p:nvSpPr>
          <p:cNvPr id="10" name="TextBox 9"/>
          <p:cNvSpPr txBox="1"/>
          <p:nvPr/>
        </p:nvSpPr>
        <p:spPr>
          <a:xfrm>
            <a:off x="3629160" y="4184206"/>
            <a:ext cx="1026243" cy="400110"/>
          </a:xfrm>
          <a:prstGeom prst="rect">
            <a:avLst/>
          </a:prstGeom>
          <a:noFill/>
        </p:spPr>
        <p:txBody>
          <a:bodyPr wrap="none" rtlCol="0">
            <a:spAutoFit/>
          </a:bodyPr>
          <a:lstStyle/>
          <a:p>
            <a:r>
              <a:rPr lang="en-US" sz="2000" i="1" dirty="0">
                <a:solidFill>
                  <a:srgbClr val="326295">
                    <a:lumMod val="75000"/>
                  </a:srgbClr>
                </a:solidFill>
                <a:latin typeface="Arial"/>
              </a:rPr>
              <a:t>change</a:t>
            </a:r>
          </a:p>
        </p:txBody>
      </p:sp>
      <p:graphicFrame>
        <p:nvGraphicFramePr>
          <p:cNvPr id="20" name="Table 19"/>
          <p:cNvGraphicFramePr>
            <a:graphicFrameLocks noGrp="1"/>
          </p:cNvGraphicFramePr>
          <p:nvPr>
            <p:extLst>
              <p:ext uri="{D42A27DB-BD31-4B8C-83A1-F6EECF244321}">
                <p14:modId xmlns:p14="http://schemas.microsoft.com/office/powerpoint/2010/main" val="3688228741"/>
              </p:ext>
            </p:extLst>
          </p:nvPr>
        </p:nvGraphicFramePr>
        <p:xfrm>
          <a:off x="2237786" y="2369777"/>
          <a:ext cx="4862824" cy="731520"/>
        </p:xfrm>
        <a:graphic>
          <a:graphicData uri="http://schemas.openxmlformats.org/drawingml/2006/table">
            <a:tbl>
              <a:tblPr firstRow="1" bandRow="1">
                <a:tableStyleId>{2D5ABB26-0587-4C30-8999-92F81FD0307C}</a:tableStyleId>
              </a:tblPr>
              <a:tblGrid>
                <a:gridCol w="2431412">
                  <a:extLst>
                    <a:ext uri="{9D8B030D-6E8A-4147-A177-3AD203B41FA5}">
                      <a16:colId xmlns:a16="http://schemas.microsoft.com/office/drawing/2014/main" val="20000"/>
                    </a:ext>
                  </a:extLst>
                </a:gridCol>
                <a:gridCol w="2431412">
                  <a:extLst>
                    <a:ext uri="{9D8B030D-6E8A-4147-A177-3AD203B41FA5}">
                      <a16:colId xmlns:a16="http://schemas.microsoft.com/office/drawing/2014/main" val="20001"/>
                    </a:ext>
                  </a:extLst>
                </a:gridCol>
              </a:tblGrid>
              <a:tr h="316801">
                <a:tc>
                  <a:txBody>
                    <a:bodyPr/>
                    <a:lstStyle/>
                    <a:p>
                      <a:r>
                        <a:rPr lang="en-US" sz="1800" dirty="0"/>
                        <a:t>change</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dirty="0"/>
                        <a:t>nineteenth</a:t>
                      </a:r>
                      <a:r>
                        <a:rPr lang="en-US" sz="1800" baseline="0" dirty="0"/>
                        <a:t> century</a:t>
                      </a:r>
                      <a:endParaRPr lang="en-US" sz="1800" dirty="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6801">
                <a:tc>
                  <a:txBody>
                    <a:bodyPr/>
                    <a:lstStyle/>
                    <a:p>
                      <a:r>
                        <a:rPr lang="en-US" sz="1800" dirty="0"/>
                        <a:t>fun</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Olympic games</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8" name="Rectangle 17"/>
          <p:cNvSpPr/>
          <p:nvPr/>
        </p:nvSpPr>
        <p:spPr>
          <a:xfrm>
            <a:off x="589279" y="1883225"/>
            <a:ext cx="8980228" cy="430887"/>
          </a:xfrm>
          <a:prstGeom prst="rect">
            <a:avLst/>
          </a:prstGeom>
        </p:spPr>
        <p:txBody>
          <a:bodyPr wrap="square">
            <a:spAutoFit/>
          </a:bodyPr>
          <a:lstStyle/>
          <a:p>
            <a:r>
              <a:rPr lang="en-US" sz="2200" b="1" i="1" dirty="0">
                <a:solidFill>
                  <a:srgbClr val="326295">
                    <a:lumMod val="75000"/>
                  </a:srgbClr>
                </a:solidFill>
                <a:latin typeface="Arial"/>
              </a:rPr>
              <a:t>Entering and Emerging</a:t>
            </a:r>
          </a:p>
        </p:txBody>
      </p:sp>
      <p:sp>
        <p:nvSpPr>
          <p:cNvPr id="16" name="Title 1"/>
          <p:cNvSpPr>
            <a:spLocks noGrp="1"/>
          </p:cNvSpPr>
          <p:nvPr>
            <p:ph type="title"/>
          </p:nvPr>
        </p:nvSpPr>
        <p:spPr>
          <a:xfrm>
            <a:off x="687388" y="318053"/>
            <a:ext cx="8224837" cy="1486894"/>
          </a:xfrm>
        </p:spPr>
        <p:txBody>
          <a:bodyPr>
            <a:normAutofit/>
          </a:bodyPr>
          <a:lstStyle/>
          <a:p>
            <a:r>
              <a:rPr lang="en-US" sz="4400" b="1" dirty="0"/>
              <a:t>Scaffolding Responses</a:t>
            </a:r>
          </a:p>
        </p:txBody>
      </p:sp>
      <p:sp>
        <p:nvSpPr>
          <p:cNvPr id="21" name="TextBox 20"/>
          <p:cNvSpPr txBox="1"/>
          <p:nvPr/>
        </p:nvSpPr>
        <p:spPr>
          <a:xfrm>
            <a:off x="4409075" y="4838618"/>
            <a:ext cx="1951175" cy="400110"/>
          </a:xfrm>
          <a:prstGeom prst="rect">
            <a:avLst/>
          </a:prstGeom>
          <a:noFill/>
        </p:spPr>
        <p:txBody>
          <a:bodyPr wrap="none" rtlCol="0">
            <a:spAutoFit/>
          </a:bodyPr>
          <a:lstStyle/>
          <a:p>
            <a:r>
              <a:rPr lang="en-US" sz="2000" i="1" dirty="0">
                <a:solidFill>
                  <a:srgbClr val="326295">
                    <a:lumMod val="75000"/>
                  </a:srgbClr>
                </a:solidFill>
                <a:latin typeface="Arial"/>
              </a:rPr>
              <a:t>Olympic games</a:t>
            </a:r>
          </a:p>
        </p:txBody>
      </p:sp>
      <p:sp>
        <p:nvSpPr>
          <p:cNvPr id="22" name="TextBox 21"/>
          <p:cNvSpPr txBox="1"/>
          <p:nvPr/>
        </p:nvSpPr>
        <p:spPr>
          <a:xfrm>
            <a:off x="4816764" y="5545431"/>
            <a:ext cx="2363147" cy="400110"/>
          </a:xfrm>
          <a:prstGeom prst="rect">
            <a:avLst/>
          </a:prstGeom>
          <a:noFill/>
        </p:spPr>
        <p:txBody>
          <a:bodyPr wrap="none" rtlCol="0">
            <a:spAutoFit/>
          </a:bodyPr>
          <a:lstStyle/>
          <a:p>
            <a:r>
              <a:rPr lang="en-US" sz="2000" i="1" dirty="0">
                <a:solidFill>
                  <a:srgbClr val="326295">
                    <a:lumMod val="75000"/>
                  </a:srgbClr>
                </a:solidFill>
                <a:latin typeface="Arial"/>
              </a:rPr>
              <a:t>nineteenth century </a:t>
            </a:r>
          </a:p>
        </p:txBody>
      </p:sp>
    </p:spTree>
    <p:extLst>
      <p:ext uri="{BB962C8B-B14F-4D97-AF65-F5344CB8AC3E}">
        <p14:creationId xmlns:p14="http://schemas.microsoft.com/office/powerpoint/2010/main" val="352263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1" grpId="0"/>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63</a:t>
            </a:fld>
            <a:endParaRPr dirty="0">
              <a:solidFill>
                <a:srgbClr val="FFFFFF">
                  <a:lumMod val="75000"/>
                </a:srgbClr>
              </a:solidFill>
            </a:endParaRPr>
          </a:p>
        </p:txBody>
      </p:sp>
      <p:sp>
        <p:nvSpPr>
          <p:cNvPr id="6" name="Rectangle 5"/>
          <p:cNvSpPr/>
          <p:nvPr/>
        </p:nvSpPr>
        <p:spPr>
          <a:xfrm>
            <a:off x="609599" y="2006405"/>
            <a:ext cx="8980228" cy="430887"/>
          </a:xfrm>
          <a:prstGeom prst="rect">
            <a:avLst/>
          </a:prstGeom>
        </p:spPr>
        <p:txBody>
          <a:bodyPr wrap="square">
            <a:spAutoFit/>
          </a:bodyPr>
          <a:lstStyle/>
          <a:p>
            <a:r>
              <a:rPr lang="en-US" sz="2200" b="1" i="1" dirty="0">
                <a:solidFill>
                  <a:srgbClr val="326295">
                    <a:lumMod val="75000"/>
                  </a:srgbClr>
                </a:solidFill>
                <a:latin typeface="Arial"/>
              </a:rPr>
              <a:t>Transitioning</a:t>
            </a:r>
            <a:r>
              <a:rPr lang="en-US" sz="2000" b="1" i="1" dirty="0">
                <a:solidFill>
                  <a:srgbClr val="326295">
                    <a:lumMod val="75000"/>
                  </a:srgbClr>
                </a:solidFill>
                <a:latin typeface="Arial"/>
              </a:rPr>
              <a:t> </a:t>
            </a:r>
          </a:p>
        </p:txBody>
      </p:sp>
      <p:sp>
        <p:nvSpPr>
          <p:cNvPr id="9" name="Title 1"/>
          <p:cNvSpPr>
            <a:spLocks noGrp="1"/>
          </p:cNvSpPr>
          <p:nvPr>
            <p:ph type="title"/>
          </p:nvPr>
        </p:nvSpPr>
        <p:spPr>
          <a:xfrm>
            <a:off x="687388" y="318053"/>
            <a:ext cx="8224837" cy="1486894"/>
          </a:xfrm>
        </p:spPr>
        <p:txBody>
          <a:bodyPr>
            <a:normAutofit/>
          </a:bodyPr>
          <a:lstStyle/>
          <a:p>
            <a:r>
              <a:rPr lang="en-US" sz="4400" b="1" dirty="0"/>
              <a:t>Scaffolding Responses</a:t>
            </a:r>
          </a:p>
        </p:txBody>
      </p:sp>
      <p:sp>
        <p:nvSpPr>
          <p:cNvPr id="11" name="Content Placeholder 3"/>
          <p:cNvSpPr>
            <a:spLocks noGrp="1"/>
          </p:cNvSpPr>
          <p:nvPr>
            <p:ph idx="1"/>
          </p:nvPr>
        </p:nvSpPr>
        <p:spPr>
          <a:xfrm>
            <a:off x="711199" y="2609938"/>
            <a:ext cx="8041943" cy="2707418"/>
          </a:xfrm>
        </p:spPr>
        <p:txBody>
          <a:bodyPr>
            <a:noAutofit/>
          </a:bodyPr>
          <a:lstStyle/>
          <a:p>
            <a:pPr eaLnBrk="1" fontAlgn="t" hangingPunct="1">
              <a:spcBef>
                <a:spcPts val="300"/>
              </a:spcBef>
            </a:pPr>
            <a:r>
              <a:rPr lang="en-US" sz="2000" dirty="0"/>
              <a:t>Why do we play sports?</a:t>
            </a:r>
          </a:p>
          <a:p>
            <a:pPr indent="0" eaLnBrk="1" fontAlgn="t" hangingPunct="1">
              <a:spcBef>
                <a:spcPts val="300"/>
              </a:spcBef>
              <a:buNone/>
            </a:pPr>
            <a:r>
              <a:rPr lang="en-US" sz="2000" i="1" dirty="0"/>
              <a:t>We play sports because </a:t>
            </a:r>
            <a:r>
              <a:rPr lang="en-US" sz="2000" dirty="0"/>
              <a:t>________________________.</a:t>
            </a:r>
          </a:p>
          <a:p>
            <a:pPr eaLnBrk="1" fontAlgn="auto" hangingPunct="1">
              <a:spcBef>
                <a:spcPts val="300"/>
              </a:spcBef>
            </a:pPr>
            <a:r>
              <a:rPr lang="en-US" sz="2000" dirty="0"/>
              <a:t>What does “revolutionize” mean? </a:t>
            </a:r>
          </a:p>
          <a:p>
            <a:pPr indent="0" eaLnBrk="1" fontAlgn="auto" hangingPunct="1">
              <a:spcBef>
                <a:spcPts val="300"/>
              </a:spcBef>
              <a:buNone/>
            </a:pPr>
            <a:r>
              <a:rPr lang="en-US" sz="2000" i="1" dirty="0"/>
              <a:t>“Revolutionize” means to _______________ in a big way.</a:t>
            </a:r>
          </a:p>
          <a:p>
            <a:pPr eaLnBrk="1" fontAlgn="t" hangingPunct="1">
              <a:spcBef>
                <a:spcPts val="300"/>
              </a:spcBef>
            </a:pPr>
            <a:r>
              <a:rPr lang="en-US" sz="2000" dirty="0"/>
              <a:t>How did the Greeks “revolutionize” sports?</a:t>
            </a:r>
          </a:p>
          <a:p>
            <a:pPr indent="0" eaLnBrk="1" fontAlgn="t" hangingPunct="1">
              <a:spcBef>
                <a:spcPts val="300"/>
              </a:spcBef>
              <a:buNone/>
            </a:pPr>
            <a:r>
              <a:rPr lang="en-US" sz="2000" i="1" dirty="0"/>
              <a:t>The Greeks held </a:t>
            </a:r>
            <a:r>
              <a:rPr lang="en-US" sz="2000" dirty="0"/>
              <a:t>_______________________________.</a:t>
            </a:r>
          </a:p>
          <a:p>
            <a:pPr eaLnBrk="1" fontAlgn="auto" hangingPunct="1">
              <a:spcBef>
                <a:spcPts val="300"/>
              </a:spcBef>
            </a:pPr>
            <a:r>
              <a:rPr lang="en-US" sz="2000" dirty="0"/>
              <a:t>“Come into play” means start. When did modern sports come into play?</a:t>
            </a:r>
          </a:p>
          <a:p>
            <a:pPr indent="0" eaLnBrk="1" fontAlgn="auto" hangingPunct="1">
              <a:spcBef>
                <a:spcPts val="300"/>
              </a:spcBef>
              <a:buNone/>
            </a:pPr>
            <a:r>
              <a:rPr lang="en-US" sz="2000" i="1" dirty="0"/>
              <a:t>Modern sports came into play </a:t>
            </a:r>
            <a:r>
              <a:rPr lang="en-US" sz="2000" dirty="0"/>
              <a:t>______________________.</a:t>
            </a:r>
          </a:p>
        </p:txBody>
      </p:sp>
    </p:spTree>
    <p:extLst>
      <p:ext uri="{BB962C8B-B14F-4D97-AF65-F5344CB8AC3E}">
        <p14:creationId xmlns:p14="http://schemas.microsoft.com/office/powerpoint/2010/main" val="3780605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64</a:t>
            </a:fld>
            <a:endParaRPr dirty="0">
              <a:solidFill>
                <a:srgbClr val="FFFFFF">
                  <a:lumMod val="75000"/>
                </a:srgbClr>
              </a:solidFill>
            </a:endParaRPr>
          </a:p>
        </p:txBody>
      </p:sp>
      <p:sp>
        <p:nvSpPr>
          <p:cNvPr id="7" name="Rectangle 6"/>
          <p:cNvSpPr/>
          <p:nvPr/>
        </p:nvSpPr>
        <p:spPr>
          <a:xfrm>
            <a:off x="309692" y="1869054"/>
            <a:ext cx="8980228" cy="430887"/>
          </a:xfrm>
          <a:prstGeom prst="rect">
            <a:avLst/>
          </a:prstGeom>
        </p:spPr>
        <p:txBody>
          <a:bodyPr wrap="square">
            <a:spAutoFit/>
          </a:bodyPr>
          <a:lstStyle/>
          <a:p>
            <a:r>
              <a:rPr lang="en-US" sz="2200" b="1" i="1" dirty="0">
                <a:solidFill>
                  <a:srgbClr val="326295">
                    <a:lumMod val="75000"/>
                  </a:srgbClr>
                </a:solidFill>
                <a:latin typeface="Arial"/>
              </a:rPr>
              <a:t>Expanding and Commanding</a:t>
            </a:r>
          </a:p>
        </p:txBody>
      </p:sp>
      <p:sp>
        <p:nvSpPr>
          <p:cNvPr id="9" name="Title 1"/>
          <p:cNvSpPr>
            <a:spLocks noGrp="1"/>
          </p:cNvSpPr>
          <p:nvPr>
            <p:ph type="title"/>
          </p:nvPr>
        </p:nvSpPr>
        <p:spPr>
          <a:xfrm>
            <a:off x="687388" y="318053"/>
            <a:ext cx="8224837" cy="1061077"/>
          </a:xfrm>
        </p:spPr>
        <p:txBody>
          <a:bodyPr>
            <a:normAutofit/>
          </a:bodyPr>
          <a:lstStyle/>
          <a:p>
            <a:r>
              <a:rPr lang="en-US" sz="4400" b="1" dirty="0"/>
              <a:t>Scaffolding Responses</a:t>
            </a:r>
          </a:p>
        </p:txBody>
      </p:sp>
      <p:sp>
        <p:nvSpPr>
          <p:cNvPr id="11" name="Content Placeholder 3"/>
          <p:cNvSpPr>
            <a:spLocks noGrp="1"/>
          </p:cNvSpPr>
          <p:nvPr>
            <p:ph idx="1"/>
          </p:nvPr>
        </p:nvSpPr>
        <p:spPr>
          <a:xfrm>
            <a:off x="526165" y="3429000"/>
            <a:ext cx="8402682" cy="2707418"/>
          </a:xfrm>
        </p:spPr>
        <p:txBody>
          <a:bodyPr>
            <a:noAutofit/>
          </a:bodyPr>
          <a:lstStyle/>
          <a:p>
            <a:pPr eaLnBrk="1" fontAlgn="t" hangingPunct="1">
              <a:spcBef>
                <a:spcPts val="0"/>
              </a:spcBef>
            </a:pPr>
            <a:r>
              <a:rPr lang="en-US" sz="1900" dirty="0"/>
              <a:t>Why do we play sports?</a:t>
            </a:r>
          </a:p>
          <a:p>
            <a:pPr indent="0" eaLnBrk="1" fontAlgn="t" hangingPunct="1">
              <a:spcBef>
                <a:spcPts val="0"/>
              </a:spcBef>
              <a:buNone/>
            </a:pPr>
            <a:r>
              <a:rPr lang="en-US" sz="1900" dirty="0"/>
              <a:t>_______________________________________________________.</a:t>
            </a:r>
          </a:p>
          <a:p>
            <a:pPr eaLnBrk="1" fontAlgn="auto" hangingPunct="1">
              <a:spcBef>
                <a:spcPts val="0"/>
              </a:spcBef>
            </a:pPr>
            <a:r>
              <a:rPr lang="en-US" sz="1900" dirty="0"/>
              <a:t>What does “revolutionize” mean? </a:t>
            </a:r>
          </a:p>
          <a:p>
            <a:pPr indent="0" eaLnBrk="1" fontAlgn="auto" hangingPunct="1">
              <a:spcBef>
                <a:spcPts val="0"/>
              </a:spcBef>
              <a:buNone/>
            </a:pPr>
            <a:r>
              <a:rPr lang="en-US" sz="1900" dirty="0"/>
              <a:t>_______________________________________________________.</a:t>
            </a:r>
          </a:p>
          <a:p>
            <a:pPr eaLnBrk="1" fontAlgn="t" hangingPunct="1">
              <a:spcBef>
                <a:spcPts val="0"/>
              </a:spcBef>
            </a:pPr>
            <a:r>
              <a:rPr lang="en-US" sz="1900" dirty="0"/>
              <a:t>How did the Greeks “revolutionize” sports?</a:t>
            </a:r>
          </a:p>
          <a:p>
            <a:pPr indent="0" eaLnBrk="1" fontAlgn="t" hangingPunct="1">
              <a:spcBef>
                <a:spcPts val="0"/>
              </a:spcBef>
              <a:buNone/>
            </a:pPr>
            <a:r>
              <a:rPr lang="en-US" sz="1900" dirty="0"/>
              <a:t>_______________________________________________________.</a:t>
            </a:r>
          </a:p>
          <a:p>
            <a:pPr eaLnBrk="1" fontAlgn="auto" hangingPunct="1">
              <a:spcBef>
                <a:spcPts val="0"/>
              </a:spcBef>
            </a:pPr>
            <a:r>
              <a:rPr lang="en-US" sz="1900" dirty="0"/>
              <a:t>“Come into play” means start. When did modern sports come into play?</a:t>
            </a:r>
          </a:p>
          <a:p>
            <a:pPr indent="0" eaLnBrk="1" fontAlgn="auto" hangingPunct="1">
              <a:spcBef>
                <a:spcPts val="0"/>
              </a:spcBef>
              <a:buNone/>
            </a:pPr>
            <a:r>
              <a:rPr lang="en-US" sz="1900" dirty="0"/>
              <a:t>_______________________________________________________.</a:t>
            </a:r>
          </a:p>
        </p:txBody>
      </p:sp>
      <p:graphicFrame>
        <p:nvGraphicFramePr>
          <p:cNvPr id="12" name="Table 11"/>
          <p:cNvGraphicFramePr>
            <a:graphicFrameLocks noGrp="1"/>
          </p:cNvGraphicFramePr>
          <p:nvPr>
            <p:extLst>
              <p:ext uri="{D42A27DB-BD31-4B8C-83A1-F6EECF244321}">
                <p14:modId xmlns:p14="http://schemas.microsoft.com/office/powerpoint/2010/main" val="1002864648"/>
              </p:ext>
            </p:extLst>
          </p:nvPr>
        </p:nvGraphicFramePr>
        <p:xfrm>
          <a:off x="526165" y="2346537"/>
          <a:ext cx="4862824" cy="731520"/>
        </p:xfrm>
        <a:graphic>
          <a:graphicData uri="http://schemas.openxmlformats.org/drawingml/2006/table">
            <a:tbl>
              <a:tblPr firstRow="1" bandRow="1">
                <a:tableStyleId>{2D5ABB26-0587-4C30-8999-92F81FD0307C}</a:tableStyleId>
              </a:tblPr>
              <a:tblGrid>
                <a:gridCol w="2431412">
                  <a:extLst>
                    <a:ext uri="{9D8B030D-6E8A-4147-A177-3AD203B41FA5}">
                      <a16:colId xmlns:a16="http://schemas.microsoft.com/office/drawing/2014/main" val="20000"/>
                    </a:ext>
                  </a:extLst>
                </a:gridCol>
                <a:gridCol w="2431412">
                  <a:extLst>
                    <a:ext uri="{9D8B030D-6E8A-4147-A177-3AD203B41FA5}">
                      <a16:colId xmlns:a16="http://schemas.microsoft.com/office/drawing/2014/main" val="20001"/>
                    </a:ext>
                  </a:extLst>
                </a:gridCol>
              </a:tblGrid>
              <a:tr h="292681">
                <a:tc>
                  <a:txBody>
                    <a:bodyPr/>
                    <a:lstStyle/>
                    <a:p>
                      <a:r>
                        <a:rPr lang="en-US" sz="1800" dirty="0"/>
                        <a:t>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sz="1800" dirty="0"/>
                        <a:t>nineteenth</a:t>
                      </a:r>
                      <a:r>
                        <a:rPr lang="en-US" sz="1800" baseline="0" dirty="0"/>
                        <a:t> century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292681">
                <a:tc>
                  <a:txBody>
                    <a:bodyPr/>
                    <a:lstStyle/>
                    <a:p>
                      <a:r>
                        <a:rPr lang="en-US" sz="1800" dirty="0"/>
                        <a:t>fun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Olympic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9621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7526" y="2194559"/>
            <a:ext cx="8224699" cy="3713259"/>
          </a:xfrm>
        </p:spPr>
        <p:txBody>
          <a:bodyPr/>
          <a:lstStyle/>
          <a:p>
            <a:pPr>
              <a:spcAft>
                <a:spcPts val="1200"/>
              </a:spcAft>
            </a:pPr>
            <a:r>
              <a:rPr lang="en-US" dirty="0"/>
              <a:t>Open your handout and go to Activity 3 on </a:t>
            </a:r>
            <a:r>
              <a:rPr lang="en-US" b="1" i="1" dirty="0">
                <a:solidFill>
                  <a:schemeClr val="accent4"/>
                </a:solidFill>
              </a:rPr>
              <a:t>page 4</a:t>
            </a:r>
            <a:r>
              <a:rPr lang="en-US" dirty="0"/>
              <a:t>.</a:t>
            </a:r>
          </a:p>
          <a:p>
            <a:pPr>
              <a:spcAft>
                <a:spcPts val="1200"/>
              </a:spcAft>
            </a:pPr>
            <a:r>
              <a:rPr lang="en-US" dirty="0"/>
              <a:t>Work with your partner to create Entering/Emerging levels of scaffolding (i.e., sentence frames and a word bank) for each of your supplementary questions from Activity 2.</a:t>
            </a:r>
          </a:p>
          <a:p>
            <a:pPr>
              <a:spcAft>
                <a:spcPts val="1200"/>
              </a:spcAft>
            </a:pPr>
            <a:r>
              <a:rPr lang="en-US" dirty="0"/>
              <a:t>Discuss with your group how you would modify the scaffolding for transitioning and Expanding/Commanding levels of proficiency in ELLs/MLLs.</a:t>
            </a:r>
          </a:p>
          <a:p>
            <a:endParaRPr lang="en-US" dirty="0"/>
          </a:p>
        </p:txBody>
      </p:sp>
      <p:sp>
        <p:nvSpPr>
          <p:cNvPr id="6" name="Title 2"/>
          <p:cNvSpPr>
            <a:spLocks noGrp="1"/>
          </p:cNvSpPr>
          <p:nvPr>
            <p:ph type="title"/>
          </p:nvPr>
        </p:nvSpPr>
        <p:spPr>
          <a:xfrm>
            <a:off x="687388" y="318053"/>
            <a:ext cx="6529841" cy="1486894"/>
          </a:xfrm>
        </p:spPr>
        <p:txBody>
          <a:bodyPr>
            <a:normAutofit/>
          </a:bodyPr>
          <a:lstStyle/>
          <a:p>
            <a:r>
              <a:rPr lang="en-US" sz="4400" b="1" dirty="0">
                <a:solidFill>
                  <a:schemeClr val="tx2">
                    <a:lumMod val="75000"/>
                  </a:schemeClr>
                </a:solidFill>
              </a:rPr>
              <a:t>ACTIVITY 3: </a:t>
            </a:r>
            <a:r>
              <a:rPr lang="en-US" sz="4400" b="1" dirty="0"/>
              <a:t>Scaffolding Responses</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65</a:t>
            </a:fld>
            <a:endParaRPr dirty="0">
              <a:solidFill>
                <a:srgbClr val="FFFFFF">
                  <a:lumMod val="75000"/>
                </a:srgbClr>
              </a:solidFill>
            </a:endParaRPr>
          </a:p>
        </p:txBody>
      </p:sp>
      <p:pic>
        <p:nvPicPr>
          <p:cNvPr id="8" name="Picture 7" descr="G:\Projects\ELL Marketing\NYC\Webinar 2015\Pictures\Pau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82" t="7758" r="9091" b="5454"/>
          <a:stretch/>
        </p:blipFill>
        <p:spPr bwMode="auto">
          <a:xfrm>
            <a:off x="7403538" y="39427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38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0498288"/>
              </p:ext>
            </p:extLst>
          </p:nvPr>
        </p:nvGraphicFramePr>
        <p:xfrm>
          <a:off x="993149" y="2104800"/>
          <a:ext cx="7648200" cy="741680"/>
        </p:xfrm>
        <a:graphic>
          <a:graphicData uri="http://schemas.openxmlformats.org/drawingml/2006/table">
            <a:tbl>
              <a:tblPr firstRow="1" bandRow="1">
                <a:tableStyleId>{2D5ABB26-0587-4C30-8999-92F81FD0307C}</a:tableStyleId>
              </a:tblPr>
              <a:tblGrid>
                <a:gridCol w="2549400">
                  <a:extLst>
                    <a:ext uri="{9D8B030D-6E8A-4147-A177-3AD203B41FA5}">
                      <a16:colId xmlns:a16="http://schemas.microsoft.com/office/drawing/2014/main" val="20000"/>
                    </a:ext>
                  </a:extLst>
                </a:gridCol>
                <a:gridCol w="2549400">
                  <a:extLst>
                    <a:ext uri="{9D8B030D-6E8A-4147-A177-3AD203B41FA5}">
                      <a16:colId xmlns:a16="http://schemas.microsoft.com/office/drawing/2014/main" val="20001"/>
                    </a:ext>
                  </a:extLst>
                </a:gridCol>
                <a:gridCol w="2549400">
                  <a:extLst>
                    <a:ext uri="{9D8B030D-6E8A-4147-A177-3AD203B41FA5}">
                      <a16:colId xmlns:a16="http://schemas.microsoft.com/office/drawing/2014/main" val="20002"/>
                    </a:ext>
                  </a:extLst>
                </a:gridCol>
              </a:tblGrid>
              <a:tr h="370840">
                <a:tc>
                  <a:txBody>
                    <a:bodyPr/>
                    <a:lstStyle/>
                    <a:p>
                      <a:r>
                        <a:rPr lang="en-US" dirty="0"/>
                        <a:t>climbed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humans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natural instinct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0"/>
                  </a:ext>
                </a:extLst>
              </a:tr>
              <a:tr h="370840">
                <a:tc>
                  <a:txBody>
                    <a:bodyPr/>
                    <a:lstStyle/>
                    <a:p>
                      <a:r>
                        <a:rPr lang="en-US" dirty="0"/>
                        <a:t>existed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dirty="0"/>
                        <a:t>jumped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en-US" dirty="0"/>
                        <a:t>ran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1"/>
                  </a:ext>
                </a:extLst>
              </a:tr>
            </a:tbl>
          </a:graphicData>
        </a:graphic>
      </p:graphicFrame>
      <p:sp>
        <p:nvSpPr>
          <p:cNvPr id="7" name="Content Placeholder 6"/>
          <p:cNvSpPr>
            <a:spLocks noGrp="1"/>
          </p:cNvSpPr>
          <p:nvPr>
            <p:ph idx="1"/>
          </p:nvPr>
        </p:nvSpPr>
        <p:spPr>
          <a:xfrm>
            <a:off x="502024" y="3122851"/>
            <a:ext cx="8410201" cy="2978007"/>
          </a:xfrm>
        </p:spPr>
        <p:txBody>
          <a:bodyPr>
            <a:noAutofit/>
          </a:bodyPr>
          <a:lstStyle/>
          <a:p>
            <a:pPr eaLnBrk="1" fontAlgn="ctr" hangingPunct="1"/>
            <a:r>
              <a:rPr lang="en-US" sz="2000" dirty="0"/>
              <a:t>The author says that sports are “as old as humanity.” What does “as old as humanity” mean?</a:t>
            </a:r>
          </a:p>
          <a:p>
            <a:pPr indent="0" eaLnBrk="1" fontAlgn="ctr" hangingPunct="1">
              <a:buNone/>
            </a:pPr>
            <a:r>
              <a:rPr lang="en-US" sz="2000" i="1" dirty="0"/>
              <a:t>“as old as humanity” means as long as _______ have </a:t>
            </a:r>
            <a:r>
              <a:rPr lang="en-US" sz="2000" i="1" dirty="0">
                <a:solidFill>
                  <a:schemeClr val="tx1"/>
                </a:solidFill>
              </a:rPr>
              <a:t>______.</a:t>
            </a:r>
          </a:p>
          <a:p>
            <a:pPr eaLnBrk="1" fontAlgn="ctr" hangingPunct="1"/>
            <a:r>
              <a:rPr lang="en-US" sz="2000" dirty="0"/>
              <a:t>Why may sports be “as old as humanity”?</a:t>
            </a:r>
          </a:p>
          <a:p>
            <a:pPr indent="0" eaLnBrk="1" fontAlgn="ctr" hangingPunct="1">
              <a:buNone/>
            </a:pPr>
            <a:r>
              <a:rPr lang="en-US" sz="2000" i="1" dirty="0"/>
              <a:t>Sports may be “as old as humanity” because play may be a ______ _______.</a:t>
            </a:r>
          </a:p>
          <a:p>
            <a:pPr eaLnBrk="1" fontAlgn="ctr" hangingPunct="1"/>
            <a:r>
              <a:rPr lang="en-US" sz="2000" dirty="0"/>
              <a:t>What evidence is there that sports began as a form of survival?</a:t>
            </a:r>
          </a:p>
          <a:p>
            <a:pPr indent="0" eaLnBrk="1" fontAlgn="ctr" hangingPunct="1">
              <a:buNone/>
            </a:pPr>
            <a:r>
              <a:rPr lang="en-US" sz="2000" i="1" dirty="0"/>
              <a:t>Prehistoric man ____, _______, and _______ for his life.</a:t>
            </a:r>
          </a:p>
        </p:txBody>
      </p:sp>
      <p:sp>
        <p:nvSpPr>
          <p:cNvPr id="21" name="Title 2"/>
          <p:cNvSpPr>
            <a:spLocks noGrp="1"/>
          </p:cNvSpPr>
          <p:nvPr>
            <p:ph type="title"/>
          </p:nvPr>
        </p:nvSpPr>
        <p:spPr>
          <a:xfrm>
            <a:off x="640080" y="318053"/>
            <a:ext cx="8503920" cy="1486894"/>
          </a:xfrm>
        </p:spPr>
        <p:txBody>
          <a:bodyPr>
            <a:normAutofit/>
          </a:bodyPr>
          <a:lstStyle/>
          <a:p>
            <a:r>
              <a:rPr lang="en-US" sz="4400" b="1" dirty="0">
                <a:solidFill>
                  <a:schemeClr val="tx2">
                    <a:lumMod val="75000"/>
                  </a:schemeClr>
                </a:solidFill>
              </a:rPr>
              <a:t>EXAMPLE: </a:t>
            </a:r>
            <a:r>
              <a:rPr lang="en-US" sz="4400" b="1" dirty="0"/>
              <a:t>Scaffolding Responses</a:t>
            </a:r>
          </a:p>
        </p:txBody>
      </p:sp>
      <p:sp>
        <p:nvSpPr>
          <p:cNvPr id="4" name="Slide Number Placeholder 3"/>
          <p:cNvSpPr>
            <a:spLocks noGrp="1"/>
          </p:cNvSpPr>
          <p:nvPr>
            <p:ph type="sldNum" sz="quarter" idx="10"/>
          </p:nvPr>
        </p:nvSpPr>
        <p:spPr/>
        <p:txBody>
          <a:bodyPr/>
          <a:lstStyle/>
          <a:p>
            <a:fld id="{F3477EC8-074D-41C4-94AE-E9EA7CEEA348}" type="slidenum">
              <a:rPr>
                <a:solidFill>
                  <a:srgbClr val="FFFFFF">
                    <a:lumMod val="75000"/>
                  </a:srgbClr>
                </a:solidFill>
              </a:rPr>
              <a:pPr/>
              <a:t>66</a:t>
            </a:fld>
            <a:endParaRPr dirty="0">
              <a:solidFill>
                <a:srgbClr val="FFFFFF">
                  <a:lumMod val="75000"/>
                </a:srgbClr>
              </a:solidFill>
            </a:endParaRPr>
          </a:p>
        </p:txBody>
      </p:sp>
      <p:sp>
        <p:nvSpPr>
          <p:cNvPr id="11" name="TextBox 10"/>
          <p:cNvSpPr txBox="1"/>
          <p:nvPr/>
        </p:nvSpPr>
        <p:spPr>
          <a:xfrm>
            <a:off x="5156092" y="3728496"/>
            <a:ext cx="1096775" cy="400110"/>
          </a:xfrm>
          <a:prstGeom prst="rect">
            <a:avLst/>
          </a:prstGeom>
          <a:noFill/>
        </p:spPr>
        <p:txBody>
          <a:bodyPr wrap="none" rtlCol="0">
            <a:spAutoFit/>
          </a:bodyPr>
          <a:lstStyle/>
          <a:p>
            <a:r>
              <a:rPr lang="en-US" sz="2000" i="1" dirty="0">
                <a:latin typeface="Arial"/>
              </a:rPr>
              <a:t>humans</a:t>
            </a:r>
          </a:p>
        </p:txBody>
      </p:sp>
      <p:sp>
        <p:nvSpPr>
          <p:cNvPr id="12" name="TextBox 11"/>
          <p:cNvSpPr txBox="1"/>
          <p:nvPr/>
        </p:nvSpPr>
        <p:spPr>
          <a:xfrm>
            <a:off x="6778705" y="3728496"/>
            <a:ext cx="997389" cy="400110"/>
          </a:xfrm>
          <a:prstGeom prst="rect">
            <a:avLst/>
          </a:prstGeom>
          <a:noFill/>
        </p:spPr>
        <p:txBody>
          <a:bodyPr wrap="none" rtlCol="0">
            <a:spAutoFit/>
          </a:bodyPr>
          <a:lstStyle/>
          <a:p>
            <a:r>
              <a:rPr lang="en-US" sz="2000" i="1" dirty="0">
                <a:latin typeface="Arial"/>
              </a:rPr>
              <a:t>existed</a:t>
            </a:r>
          </a:p>
        </p:txBody>
      </p:sp>
      <p:sp>
        <p:nvSpPr>
          <p:cNvPr id="13" name="TextBox 12"/>
          <p:cNvSpPr txBox="1"/>
          <p:nvPr/>
        </p:nvSpPr>
        <p:spPr>
          <a:xfrm>
            <a:off x="7417506" y="4490495"/>
            <a:ext cx="968535" cy="400110"/>
          </a:xfrm>
          <a:prstGeom prst="rect">
            <a:avLst/>
          </a:prstGeom>
          <a:noFill/>
        </p:spPr>
        <p:txBody>
          <a:bodyPr wrap="none" rtlCol="0">
            <a:spAutoFit/>
          </a:bodyPr>
          <a:lstStyle/>
          <a:p>
            <a:r>
              <a:rPr lang="en-US" sz="2000" i="1" dirty="0">
                <a:latin typeface="Arial"/>
              </a:rPr>
              <a:t>natural</a:t>
            </a:r>
          </a:p>
        </p:txBody>
      </p:sp>
      <p:sp>
        <p:nvSpPr>
          <p:cNvPr id="14" name="TextBox 13"/>
          <p:cNvSpPr txBox="1"/>
          <p:nvPr/>
        </p:nvSpPr>
        <p:spPr>
          <a:xfrm>
            <a:off x="738801" y="4789163"/>
            <a:ext cx="982961" cy="400110"/>
          </a:xfrm>
          <a:prstGeom prst="rect">
            <a:avLst/>
          </a:prstGeom>
          <a:noFill/>
        </p:spPr>
        <p:txBody>
          <a:bodyPr wrap="none" rtlCol="0">
            <a:spAutoFit/>
          </a:bodyPr>
          <a:lstStyle/>
          <a:p>
            <a:r>
              <a:rPr lang="en-US" sz="2000" i="1" dirty="0">
                <a:latin typeface="Arial"/>
              </a:rPr>
              <a:t>instinct</a:t>
            </a:r>
          </a:p>
        </p:txBody>
      </p:sp>
      <p:sp>
        <p:nvSpPr>
          <p:cNvPr id="19" name="TextBox 18"/>
          <p:cNvSpPr txBox="1"/>
          <p:nvPr/>
        </p:nvSpPr>
        <p:spPr>
          <a:xfrm>
            <a:off x="2558637" y="5533233"/>
            <a:ext cx="554960" cy="400110"/>
          </a:xfrm>
          <a:prstGeom prst="rect">
            <a:avLst/>
          </a:prstGeom>
          <a:noFill/>
        </p:spPr>
        <p:txBody>
          <a:bodyPr wrap="none" rtlCol="0">
            <a:spAutoFit/>
          </a:bodyPr>
          <a:lstStyle/>
          <a:p>
            <a:r>
              <a:rPr lang="en-US" sz="2000" i="1" dirty="0">
                <a:latin typeface="Arial"/>
              </a:rPr>
              <a:t>ran</a:t>
            </a:r>
          </a:p>
        </p:txBody>
      </p:sp>
      <p:sp>
        <p:nvSpPr>
          <p:cNvPr id="22" name="TextBox 21"/>
          <p:cNvSpPr txBox="1"/>
          <p:nvPr/>
        </p:nvSpPr>
        <p:spPr>
          <a:xfrm>
            <a:off x="3239641" y="5533233"/>
            <a:ext cx="1026243" cy="400110"/>
          </a:xfrm>
          <a:prstGeom prst="rect">
            <a:avLst/>
          </a:prstGeom>
          <a:noFill/>
        </p:spPr>
        <p:txBody>
          <a:bodyPr wrap="none" rtlCol="0">
            <a:spAutoFit/>
          </a:bodyPr>
          <a:lstStyle/>
          <a:p>
            <a:r>
              <a:rPr lang="en-US" sz="2000" i="1" dirty="0">
                <a:latin typeface="Arial"/>
              </a:rPr>
              <a:t>jumped</a:t>
            </a:r>
          </a:p>
        </p:txBody>
      </p:sp>
      <p:sp>
        <p:nvSpPr>
          <p:cNvPr id="23" name="TextBox 22"/>
          <p:cNvSpPr txBox="1"/>
          <p:nvPr/>
        </p:nvSpPr>
        <p:spPr>
          <a:xfrm>
            <a:off x="4824755" y="5568270"/>
            <a:ext cx="1069524" cy="400110"/>
          </a:xfrm>
          <a:prstGeom prst="rect">
            <a:avLst/>
          </a:prstGeom>
          <a:noFill/>
        </p:spPr>
        <p:txBody>
          <a:bodyPr wrap="none" rtlCol="0">
            <a:spAutoFit/>
          </a:bodyPr>
          <a:lstStyle/>
          <a:p>
            <a:r>
              <a:rPr lang="en-US" sz="2000" i="1" dirty="0">
                <a:latin typeface="Arial"/>
              </a:rPr>
              <a:t>climbed</a:t>
            </a:r>
          </a:p>
        </p:txBody>
      </p:sp>
    </p:spTree>
    <p:extLst>
      <p:ext uri="{BB962C8B-B14F-4D97-AF65-F5344CB8AC3E}">
        <p14:creationId xmlns:p14="http://schemas.microsoft.com/office/powerpoint/2010/main" val="536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9" grpId="0"/>
      <p:bldP spid="22" grpId="0"/>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32879"/>
            <a:ext cx="8229600" cy="1446550"/>
          </a:xfrm>
        </p:spPr>
        <p:txBody>
          <a:bodyPr/>
          <a:lstStyle/>
          <a:p>
            <a:r>
              <a:rPr lang="en-US" dirty="0"/>
              <a:t>Providing Wide Reading Opportunities</a:t>
            </a:r>
          </a:p>
        </p:txBody>
      </p:sp>
      <p:sp>
        <p:nvSpPr>
          <p:cNvPr id="3" name="Text Placeholder 2"/>
          <p:cNvSpPr>
            <a:spLocks noGrp="1"/>
          </p:cNvSpPr>
          <p:nvPr>
            <p:ph idx="1"/>
          </p:nvPr>
        </p:nvSpPr>
        <p:spPr/>
        <p:txBody>
          <a:bodyPr/>
          <a:lstStyle/>
          <a:p>
            <a:r>
              <a:rPr lang="en-US" dirty="0"/>
              <a:t>Reading at Home and Beyond</a:t>
            </a:r>
          </a:p>
        </p:txBody>
      </p:sp>
      <p:sp>
        <p:nvSpPr>
          <p:cNvPr id="4" name="Slide Number Placeholder 3"/>
          <p:cNvSpPr>
            <a:spLocks noGrp="1"/>
          </p:cNvSpPr>
          <p:nvPr>
            <p:ph type="sldNum" sz="quarter" idx="12"/>
          </p:nvPr>
        </p:nvSpPr>
        <p:spPr/>
        <p:txBody>
          <a:bodyPr/>
          <a:lstStyle/>
          <a:p>
            <a:fld id="{A1A8B8B9-B651-4439-A868-E8F04EF81465}" type="slidenum">
              <a:rPr lang="en-US" smtClean="0">
                <a:solidFill>
                  <a:srgbClr val="326295">
                    <a:lumMod val="75000"/>
                  </a:srgbClr>
                </a:solidFill>
              </a:rPr>
              <a:pPr/>
              <a:t>67</a:t>
            </a:fld>
            <a:endParaRPr lang="en-US" dirty="0">
              <a:solidFill>
                <a:srgbClr val="326295">
                  <a:lumMod val="75000"/>
                </a:srgbClr>
              </a:solidFill>
            </a:endParaRPr>
          </a:p>
        </p:txBody>
      </p:sp>
    </p:spTree>
    <p:extLst>
      <p:ext uri="{BB962C8B-B14F-4D97-AF65-F5344CB8AC3E}">
        <p14:creationId xmlns:p14="http://schemas.microsoft.com/office/powerpoint/2010/main" val="2689346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1943100"/>
            <a:ext cx="8224699" cy="4312227"/>
          </a:xfrm>
        </p:spPr>
        <p:txBody>
          <a:bodyPr/>
          <a:lstStyle/>
          <a:p>
            <a:pPr marL="0" indent="0">
              <a:buNone/>
            </a:pPr>
            <a:r>
              <a:rPr lang="en-US" b="1" dirty="0"/>
              <a:t>English Reading Opportunities </a:t>
            </a:r>
          </a:p>
          <a:p>
            <a:pPr lvl="1"/>
            <a:r>
              <a:rPr lang="en-US" sz="2000" dirty="0">
                <a:solidFill>
                  <a:schemeClr val="tx2"/>
                </a:solidFill>
              </a:rPr>
              <a:t>Determine the reading level of your students. Usually district assessments provide this information along with students’ reading scores. </a:t>
            </a:r>
          </a:p>
          <a:p>
            <a:pPr lvl="1"/>
            <a:r>
              <a:rPr lang="en-US" sz="2000" dirty="0">
                <a:solidFill>
                  <a:schemeClr val="tx2"/>
                </a:solidFill>
              </a:rPr>
              <a:t>Give ELLs/MLLs access to texts that are closer to their zone of proximal development (i.e., comprehensible but challenging).</a:t>
            </a:r>
          </a:p>
          <a:p>
            <a:pPr lvl="2">
              <a:spcAft>
                <a:spcPts val="600"/>
              </a:spcAft>
            </a:pPr>
            <a:r>
              <a:rPr lang="en-US" sz="1800" dirty="0">
                <a:solidFill>
                  <a:schemeClr val="tx2"/>
                </a:solidFill>
              </a:rPr>
              <a:t>However, use grade-level standards.</a:t>
            </a:r>
          </a:p>
          <a:p>
            <a:pPr marL="0" indent="0">
              <a:buNone/>
            </a:pPr>
            <a:r>
              <a:rPr lang="en-US" b="1" dirty="0">
                <a:solidFill>
                  <a:schemeClr val="tx2"/>
                </a:solidFill>
              </a:rPr>
              <a:t>Home Language Reading Opportunities</a:t>
            </a:r>
          </a:p>
          <a:p>
            <a:pPr lvl="1"/>
            <a:r>
              <a:rPr lang="en-US" sz="2000" dirty="0">
                <a:solidFill>
                  <a:schemeClr val="tx2"/>
                </a:solidFill>
              </a:rPr>
              <a:t>Make home-language literature available to ELLs/MLLs who are literate in their home language.</a:t>
            </a:r>
          </a:p>
          <a:p>
            <a:pPr lvl="1"/>
            <a:r>
              <a:rPr lang="en-US" sz="2000" dirty="0">
                <a:solidFill>
                  <a:schemeClr val="tx2"/>
                </a:solidFill>
              </a:rPr>
              <a:t>Make home-language videos and audio tapes available to all ELLs/MLLs to the extent practicable.</a:t>
            </a:r>
          </a:p>
        </p:txBody>
      </p:sp>
      <p:sp>
        <p:nvSpPr>
          <p:cNvPr id="2" name="Title 1"/>
          <p:cNvSpPr>
            <a:spLocks noGrp="1"/>
          </p:cNvSpPr>
          <p:nvPr>
            <p:ph type="title"/>
          </p:nvPr>
        </p:nvSpPr>
        <p:spPr/>
        <p:txBody>
          <a:bodyPr>
            <a:normAutofit/>
          </a:bodyPr>
          <a:lstStyle/>
          <a:p>
            <a:r>
              <a:rPr lang="en-US" sz="4400" b="1" dirty="0"/>
              <a:t>Wide Reading Opportunities</a:t>
            </a:r>
          </a:p>
        </p:txBody>
      </p:sp>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68</a:t>
            </a:fld>
            <a:endParaRPr dirty="0">
              <a:solidFill>
                <a:srgbClr val="FFFFFF">
                  <a:lumMod val="75000"/>
                </a:srgbClr>
              </a:solidFill>
            </a:endParaRPr>
          </a:p>
        </p:txBody>
      </p:sp>
    </p:spTree>
    <p:extLst>
      <p:ext uri="{BB962C8B-B14F-4D97-AF65-F5344CB8AC3E}">
        <p14:creationId xmlns:p14="http://schemas.microsoft.com/office/powerpoint/2010/main" val="33059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552700"/>
            <a:ext cx="8224699" cy="3390900"/>
          </a:xfrm>
        </p:spPr>
        <p:txBody>
          <a:bodyPr/>
          <a:lstStyle/>
          <a:p>
            <a:pPr>
              <a:spcBef>
                <a:spcPts val="1200"/>
              </a:spcBef>
            </a:pPr>
            <a:r>
              <a:rPr lang="en-US" sz="1800" dirty="0"/>
              <a:t>Lexile Find-A-Book </a:t>
            </a:r>
            <a:r>
              <a:rPr lang="en-US" sz="1800" b="1" dirty="0">
                <a:hlinkClick r:id="rId3"/>
              </a:rPr>
              <a:t>https://fab.lexile.com/</a:t>
            </a:r>
            <a:r>
              <a:rPr lang="en-US" sz="1800" b="1" dirty="0"/>
              <a:t> </a:t>
            </a:r>
          </a:p>
          <a:p>
            <a:pPr>
              <a:spcBef>
                <a:spcPts val="1200"/>
              </a:spcBef>
            </a:pPr>
            <a:r>
              <a:rPr lang="en-US" sz="1800" dirty="0"/>
              <a:t>Lexile text analyzer </a:t>
            </a:r>
            <a:r>
              <a:rPr lang="en-US" sz="1800" b="1" dirty="0">
                <a:hlinkClick r:id="rId4"/>
              </a:rPr>
              <a:t>https://lexile.com/analyzer/</a:t>
            </a:r>
            <a:endParaRPr lang="en-US" sz="1800" b="1" dirty="0"/>
          </a:p>
          <a:p>
            <a:pPr>
              <a:spcBef>
                <a:spcPts val="1200"/>
              </a:spcBef>
            </a:pPr>
            <a:r>
              <a:rPr lang="en-US" sz="1800" i="1" dirty="0"/>
              <a:t>Accelerated Reader BookFinder </a:t>
            </a:r>
            <a:r>
              <a:rPr lang="en-US" sz="1800" b="1" u="sng" dirty="0">
                <a:hlinkClick r:id="rId5"/>
              </a:rPr>
              <a:t>http://www.arbookfind.com/</a:t>
            </a:r>
            <a:r>
              <a:rPr lang="en-US" sz="1800" b="1" dirty="0"/>
              <a:t> </a:t>
            </a:r>
            <a:endParaRPr lang="en-US" sz="1800" dirty="0"/>
          </a:p>
          <a:p>
            <a:pPr>
              <a:spcBef>
                <a:spcPts val="1200"/>
              </a:spcBef>
            </a:pPr>
            <a:r>
              <a:rPr lang="en-US" sz="1800" i="1" dirty="0"/>
              <a:t>Questar Analyzer  </a:t>
            </a:r>
            <a:r>
              <a:rPr lang="en-US" sz="1800" b="1" dirty="0">
                <a:hlinkClick r:id="rId6"/>
              </a:rPr>
              <a:t>https://textcomplexity.questarai.com/getdrp</a:t>
            </a:r>
            <a:r>
              <a:rPr lang="en-US" dirty="0">
                <a:hlinkClick r:id="rId6"/>
              </a:rPr>
              <a:t>/</a:t>
            </a:r>
            <a:endParaRPr lang="en-US" dirty="0"/>
          </a:p>
          <a:p>
            <a:pPr>
              <a:spcBef>
                <a:spcPts val="1200"/>
              </a:spcBef>
            </a:pPr>
            <a:r>
              <a:rPr lang="en-US" sz="1800" dirty="0"/>
              <a:t>Common Core State Standards Appendix B: Text Exemplars and Sample Performance Tasks </a:t>
            </a:r>
            <a:r>
              <a:rPr lang="en-US" sz="1800" b="1" strike="sngStrike" dirty="0"/>
              <a:t>(</a:t>
            </a:r>
            <a:r>
              <a:rPr lang="en-US" sz="1800" b="1" dirty="0">
                <a:hlinkClick r:id="rId7"/>
              </a:rPr>
              <a:t>http://www.corestandards.org/assets/Appendix_B.pdf</a:t>
            </a:r>
            <a:r>
              <a:rPr lang="en-US" sz="1800" b="1" strike="sngStrike" dirty="0"/>
              <a:t>)</a:t>
            </a:r>
          </a:p>
        </p:txBody>
      </p:sp>
      <p:sp>
        <p:nvSpPr>
          <p:cNvPr id="9" name="Title 1"/>
          <p:cNvSpPr>
            <a:spLocks noGrp="1"/>
          </p:cNvSpPr>
          <p:nvPr>
            <p:ph type="title"/>
          </p:nvPr>
        </p:nvSpPr>
        <p:spPr/>
        <p:txBody>
          <a:bodyPr>
            <a:normAutofit/>
          </a:bodyPr>
          <a:lstStyle/>
          <a:p>
            <a:r>
              <a:rPr lang="en-US" sz="4400" b="1" dirty="0"/>
              <a:t>Wide Reading Opportunities</a:t>
            </a:r>
          </a:p>
        </p:txBody>
      </p:sp>
      <p:sp>
        <p:nvSpPr>
          <p:cNvPr id="7" name="Slide Number Placeholder 1"/>
          <p:cNvSpPr>
            <a:spLocks noGrp="1"/>
          </p:cNvSpPr>
          <p:nvPr>
            <p:ph type="sldNum" sz="quarter" idx="10"/>
          </p:nvPr>
        </p:nvSpPr>
        <p:spPr/>
        <p:txBody>
          <a:bodyPr/>
          <a:lstStyle/>
          <a:p>
            <a:fld id="{F3477EC8-074D-41C4-94AE-E9EA7CEEA348}" type="slidenum">
              <a:rPr>
                <a:solidFill>
                  <a:srgbClr val="FFFFFF">
                    <a:lumMod val="75000"/>
                  </a:srgbClr>
                </a:solidFill>
              </a:rPr>
              <a:pPr/>
              <a:t>69</a:t>
            </a:fld>
            <a:endParaRPr dirty="0">
              <a:solidFill>
                <a:srgbClr val="FFFFFF">
                  <a:lumMod val="75000"/>
                </a:srgbClr>
              </a:solidFill>
            </a:endParaRPr>
          </a:p>
        </p:txBody>
      </p:sp>
      <p:sp>
        <p:nvSpPr>
          <p:cNvPr id="5" name="Rectangle 4"/>
          <p:cNvSpPr/>
          <p:nvPr/>
        </p:nvSpPr>
        <p:spPr>
          <a:xfrm>
            <a:off x="650240" y="1966922"/>
            <a:ext cx="5515869" cy="461665"/>
          </a:xfrm>
          <a:prstGeom prst="rect">
            <a:avLst/>
          </a:prstGeom>
        </p:spPr>
        <p:txBody>
          <a:bodyPr wrap="non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Resources Related to Leveled Texts</a:t>
            </a:r>
          </a:p>
        </p:txBody>
      </p:sp>
    </p:spTree>
    <p:extLst>
      <p:ext uri="{BB962C8B-B14F-4D97-AF65-F5344CB8AC3E}">
        <p14:creationId xmlns:p14="http://schemas.microsoft.com/office/powerpoint/2010/main" val="349260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2355771"/>
            <a:ext cx="8229600" cy="2123658"/>
          </a:xfrm>
        </p:spPr>
        <p:txBody>
          <a:bodyPr/>
          <a:lstStyle/>
          <a:p>
            <a:r>
              <a:rPr lang="en-US" dirty="0"/>
              <a:t>Introduction to Enhancing Comprehension During Close Reading</a:t>
            </a:r>
          </a:p>
        </p:txBody>
      </p:sp>
      <p:sp>
        <p:nvSpPr>
          <p:cNvPr id="8" name="Slide Number Placeholder 7"/>
          <p:cNvSpPr>
            <a:spLocks noGrp="1"/>
          </p:cNvSpPr>
          <p:nvPr>
            <p:ph type="sldNum" sz="quarter" idx="12"/>
          </p:nvPr>
        </p:nvSpPr>
        <p:spPr/>
        <p:txBody>
          <a:bodyPr/>
          <a:lstStyle/>
          <a:p>
            <a:fld id="{A1A8B8B9-B651-4439-A868-E8F04EF81465}" type="slidenum">
              <a:rPr lang="en-US" smtClean="0">
                <a:solidFill>
                  <a:srgbClr val="1F497D">
                    <a:lumMod val="75000"/>
                  </a:srgbClr>
                </a:solidFill>
              </a:rPr>
              <a:pPr/>
              <a:t>7</a:t>
            </a:fld>
            <a:endParaRPr lang="en-US" dirty="0">
              <a:solidFill>
                <a:srgbClr val="1F497D">
                  <a:lumMod val="75000"/>
                </a:srgbClr>
              </a:solidFill>
            </a:endParaRPr>
          </a:p>
        </p:txBody>
      </p:sp>
    </p:spTree>
    <p:extLst>
      <p:ext uri="{BB962C8B-B14F-4D97-AF65-F5344CB8AC3E}">
        <p14:creationId xmlns:p14="http://schemas.microsoft.com/office/powerpoint/2010/main" val="3516916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87526" y="2667000"/>
            <a:ext cx="8224699" cy="3269973"/>
          </a:xfrm>
        </p:spPr>
        <p:txBody>
          <a:bodyPr/>
          <a:lstStyle/>
          <a:p>
            <a:r>
              <a:rPr lang="en-US" sz="2000" dirty="0"/>
              <a:t>Newsela.com</a:t>
            </a:r>
          </a:p>
          <a:p>
            <a:pPr lvl="1"/>
            <a:r>
              <a:rPr lang="en-US" dirty="0"/>
              <a:t>Provides real-world news for students at 5 different Lexile levels.</a:t>
            </a:r>
          </a:p>
          <a:p>
            <a:pPr lvl="1"/>
            <a:r>
              <a:rPr lang="en-US" dirty="0"/>
              <a:t>Free for students; teacher can subscribe to Newsela Pro, which includes additional resources.</a:t>
            </a:r>
          </a:p>
          <a:p>
            <a:r>
              <a:rPr lang="en-US" sz="2000" dirty="0"/>
              <a:t>Readworks.org</a:t>
            </a:r>
          </a:p>
          <a:p>
            <a:pPr lvl="1"/>
            <a:r>
              <a:rPr lang="en-US" dirty="0"/>
              <a:t>Provides research-based units (K, 2–6), lessons, and authentic, leveled non-fiction and literary passages directly to educators online.</a:t>
            </a:r>
          </a:p>
          <a:p>
            <a:endParaRPr lang="en-US" dirty="0"/>
          </a:p>
        </p:txBody>
      </p:sp>
      <p:sp>
        <p:nvSpPr>
          <p:cNvPr id="9" name="Title 1"/>
          <p:cNvSpPr>
            <a:spLocks noGrp="1"/>
          </p:cNvSpPr>
          <p:nvPr>
            <p:ph type="title"/>
          </p:nvPr>
        </p:nvSpPr>
        <p:spPr/>
        <p:txBody>
          <a:bodyPr>
            <a:normAutofit/>
          </a:bodyPr>
          <a:lstStyle/>
          <a:p>
            <a:r>
              <a:rPr lang="en-US" sz="4400" b="1" dirty="0"/>
              <a:t>Wide Reading Opportunities </a:t>
            </a:r>
          </a:p>
        </p:txBody>
      </p:sp>
      <p:sp>
        <p:nvSpPr>
          <p:cNvPr id="7" name="Slide Number Placeholder 6"/>
          <p:cNvSpPr>
            <a:spLocks noGrp="1"/>
          </p:cNvSpPr>
          <p:nvPr>
            <p:ph type="sldNum" sz="quarter" idx="10"/>
          </p:nvPr>
        </p:nvSpPr>
        <p:spPr/>
        <p:txBody>
          <a:bodyPr/>
          <a:lstStyle/>
          <a:p>
            <a:pPr algn="r"/>
            <a:fld id="{F3477EC8-074D-41C4-94AE-E9EA7CEEA348}" type="slidenum">
              <a:rPr>
                <a:solidFill>
                  <a:srgbClr val="FFFFFF">
                    <a:lumMod val="75000"/>
                  </a:srgbClr>
                </a:solidFill>
              </a:rPr>
              <a:pPr algn="r"/>
              <a:t>70</a:t>
            </a:fld>
            <a:endParaRPr dirty="0">
              <a:solidFill>
                <a:srgbClr val="FFFFFF">
                  <a:lumMod val="75000"/>
                </a:srgbClr>
              </a:solidFill>
            </a:endParaRPr>
          </a:p>
        </p:txBody>
      </p:sp>
      <p:sp>
        <p:nvSpPr>
          <p:cNvPr id="5" name="Rectangle 4"/>
          <p:cNvSpPr/>
          <p:nvPr/>
        </p:nvSpPr>
        <p:spPr>
          <a:xfrm>
            <a:off x="660400" y="2090163"/>
            <a:ext cx="8337826" cy="461665"/>
          </a:xfrm>
          <a:prstGeom prst="rect">
            <a:avLst/>
          </a:prstGeom>
        </p:spPr>
        <p:txBody>
          <a:bodyPr wrap="square">
            <a:spAutoFit/>
          </a:bodyPr>
          <a:lstStyle/>
          <a:p>
            <a:pPr eaLnBrk="0" hangingPunct="0">
              <a:spcBef>
                <a:spcPts val="0"/>
              </a:spcBef>
              <a:spcAft>
                <a:spcPts val="1200"/>
              </a:spcAft>
              <a:buClr>
                <a:srgbClr val="FFFFFF">
                  <a:lumMod val="65000"/>
                </a:srgbClr>
              </a:buClr>
            </a:pPr>
            <a:r>
              <a:rPr lang="en-US" b="1" dirty="0">
                <a:solidFill>
                  <a:srgbClr val="326295">
                    <a:lumMod val="75000"/>
                  </a:srgbClr>
                </a:solidFill>
                <a:latin typeface="Arial"/>
              </a:rPr>
              <a:t>Resources for Finding Leveled Texts</a:t>
            </a:r>
          </a:p>
        </p:txBody>
      </p:sp>
    </p:spTree>
    <p:extLst>
      <p:ext uri="{BB962C8B-B14F-4D97-AF65-F5344CB8AC3E}">
        <p14:creationId xmlns:p14="http://schemas.microsoft.com/office/powerpoint/2010/main" val="1584189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US" dirty="0"/>
              <a:t>What are your key takeaways regarding the following: </a:t>
            </a:r>
          </a:p>
          <a:p>
            <a:pPr lvl="1"/>
            <a:r>
              <a:rPr lang="en-US" sz="2200" dirty="0"/>
              <a:t>Asking guiding and supplementary questions?</a:t>
            </a:r>
          </a:p>
          <a:p>
            <a:pPr lvl="1"/>
            <a:r>
              <a:rPr lang="en-US" sz="2200" dirty="0"/>
              <a:t>Annotating the text for key ideas and details?</a:t>
            </a:r>
          </a:p>
          <a:p>
            <a:pPr lvl="1"/>
            <a:r>
              <a:rPr lang="en-US" sz="2200" dirty="0"/>
              <a:t>Revisiting the text for craft and structure or integration of knowledge and ideas?</a:t>
            </a:r>
          </a:p>
          <a:p>
            <a:pPr lvl="1"/>
            <a:r>
              <a:rPr lang="en-US" sz="2200" dirty="0"/>
              <a:t>Scaffolding responses?</a:t>
            </a:r>
          </a:p>
          <a:p>
            <a:r>
              <a:rPr lang="en-US" dirty="0"/>
              <a:t>What questions do you still have?</a:t>
            </a:r>
          </a:p>
          <a:p>
            <a:r>
              <a:rPr lang="en-US" dirty="0"/>
              <a:t>How do you plan to get these questions answered?</a:t>
            </a:r>
          </a:p>
          <a:p>
            <a:endParaRPr lang="en-US" dirty="0"/>
          </a:p>
        </p:txBody>
      </p:sp>
      <p:sp>
        <p:nvSpPr>
          <p:cNvPr id="9219" name="Title 1"/>
          <p:cNvSpPr>
            <a:spLocks noGrp="1"/>
          </p:cNvSpPr>
          <p:nvPr>
            <p:ph type="title"/>
          </p:nvPr>
        </p:nvSpPr>
        <p:spPr/>
        <p:txBody>
          <a:bodyPr>
            <a:normAutofit/>
          </a:bodyPr>
          <a:lstStyle/>
          <a:p>
            <a:r>
              <a:rPr lang="en-US" sz="4400" b="1" dirty="0">
                <a:solidFill>
                  <a:schemeClr val="tx2">
                    <a:lumMod val="75000"/>
                  </a:schemeClr>
                </a:solidFill>
              </a:rPr>
              <a:t>Partner Talk</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71</a:t>
            </a:fld>
            <a:endParaRPr lang="en-US" dirty="0"/>
          </a:p>
        </p:txBody>
      </p:sp>
      <p:pic>
        <p:nvPicPr>
          <p:cNvPr id="6" name="Picture 5" descr="G:\Projects\ELL Marketing\NYC\Webinar 2015\Pictures\Pa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82" t="7758" r="9091" b="5454"/>
          <a:stretch/>
        </p:blipFill>
        <p:spPr bwMode="auto">
          <a:xfrm>
            <a:off x="7403538" y="394275"/>
            <a:ext cx="1567064" cy="126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36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309880" y="1907177"/>
            <a:ext cx="8305800" cy="355953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457200" indent="-457200">
              <a:buNone/>
              <a:defRPr/>
            </a:pPr>
            <a:r>
              <a:rPr lang="en-US" sz="2000" dirty="0"/>
              <a:t>Baker, S., </a:t>
            </a:r>
            <a:r>
              <a:rPr lang="en-US" sz="2000" dirty="0" err="1"/>
              <a:t>Lesaux</a:t>
            </a:r>
            <a:r>
              <a:rPr lang="en-US" sz="2000" dirty="0"/>
              <a:t>, N. </a:t>
            </a:r>
            <a:r>
              <a:rPr lang="en-US" sz="2000" dirty="0" err="1"/>
              <a:t>Jayanthi</a:t>
            </a:r>
            <a:r>
              <a:rPr lang="en-US" sz="2000" dirty="0"/>
              <a:t>, M., </a:t>
            </a:r>
            <a:r>
              <a:rPr lang="en-US" sz="2000" dirty="0" err="1"/>
              <a:t>Dimino</a:t>
            </a:r>
            <a:r>
              <a:rPr lang="en-US" sz="2000" dirty="0"/>
              <a:t>, J. Proctor, C. P., Morris, &amp; J. Newman-</a:t>
            </a:r>
            <a:r>
              <a:rPr lang="en-US" sz="2000" dirty="0" err="1"/>
              <a:t>Gonchar</a:t>
            </a:r>
            <a:r>
              <a:rPr lang="en-US" sz="2000" dirty="0"/>
              <a:t>, R. (2014). </a:t>
            </a:r>
            <a:r>
              <a:rPr lang="en-US" sz="2000" i="1" dirty="0"/>
              <a:t>Teaching academic content and literacy to English learners in elementary and middle school </a:t>
            </a:r>
            <a:r>
              <a:rPr lang="en-US" sz="2000" dirty="0"/>
              <a:t>(NCEE 2014-4012). Washington, DC: U.S. Department of Education, Institute for Education Sciences, National Center for Education Evaluation and Regional Assistance. </a:t>
            </a:r>
          </a:p>
          <a:p>
            <a:pPr marL="457200" indent="-457200">
              <a:buNone/>
              <a:defRPr/>
            </a:pPr>
            <a:r>
              <a:rPr lang="en-US" sz="2000" dirty="0"/>
              <a:t>	URL: </a:t>
            </a:r>
            <a:r>
              <a:rPr lang="en-US" sz="2000" dirty="0">
                <a:hlinkClick r:id="rId3"/>
              </a:rPr>
              <a:t>http://ies.ed.gov/ncee/wwc/PracticeGuide.aspx?sid=19</a:t>
            </a:r>
            <a:r>
              <a:rPr lang="en-US" sz="2000" dirty="0"/>
              <a:t> retrieved 8-24-15</a:t>
            </a:r>
          </a:p>
          <a:p>
            <a:pPr marL="457200" indent="-457200">
              <a:buNone/>
              <a:defRPr/>
            </a:pPr>
            <a:endParaRPr lang="en-US" sz="2000" dirty="0"/>
          </a:p>
        </p:txBody>
      </p:sp>
      <p:sp>
        <p:nvSpPr>
          <p:cNvPr id="4" name="Title 1"/>
          <p:cNvSpPr txBox="1">
            <a:spLocks/>
          </p:cNvSpPr>
          <p:nvPr/>
        </p:nvSpPr>
        <p:spPr>
          <a:xfrm>
            <a:off x="687388" y="318053"/>
            <a:ext cx="8224837" cy="1486894"/>
          </a:xfrm>
          <a:prstGeom prst="rect">
            <a:avLst/>
          </a:prstGeom>
        </p:spPr>
        <p:txBody>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r>
              <a:rPr lang="en-US" b="1" dirty="0"/>
              <a:t>References</a:t>
            </a:r>
          </a:p>
        </p:txBody>
      </p:sp>
    </p:spTree>
    <p:extLst>
      <p:ext uri="{BB962C8B-B14F-4D97-AF65-F5344CB8AC3E}">
        <p14:creationId xmlns:p14="http://schemas.microsoft.com/office/powerpoint/2010/main" val="31046203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3477EC8-074D-41C4-94AE-E9EA7CEEA348}" type="slidenum">
              <a:rPr>
                <a:solidFill>
                  <a:srgbClr val="326295">
                    <a:lumMod val="75000"/>
                  </a:srgbClr>
                </a:solidFill>
              </a:rPr>
              <a:pPr algn="r"/>
              <a:t>73</a:t>
            </a:fld>
            <a:endParaRPr dirty="0">
              <a:solidFill>
                <a:srgbClr val="326295">
                  <a:lumMod val="75000"/>
                </a:srgbClr>
              </a:solidFill>
            </a:endParaRPr>
          </a:p>
        </p:txBody>
      </p:sp>
      <p:sp>
        <p:nvSpPr>
          <p:cNvPr id="2" name="TextBox 1">
            <a:extLst>
              <a:ext uri="{FF2B5EF4-FFF2-40B4-BE49-F238E27FC236}">
                <a16:creationId xmlns:a16="http://schemas.microsoft.com/office/drawing/2014/main" id="{54EE4C8E-B845-4BA8-8158-73071D127A44}"/>
              </a:ext>
            </a:extLst>
          </p:cNvPr>
          <p:cNvSpPr txBox="1"/>
          <p:nvPr/>
        </p:nvSpPr>
        <p:spPr>
          <a:xfrm>
            <a:off x="383688" y="3429000"/>
            <a:ext cx="8528537" cy="1569660"/>
          </a:xfrm>
          <a:prstGeom prst="rect">
            <a:avLst/>
          </a:prstGeom>
          <a:solidFill>
            <a:schemeClr val="tx2">
              <a:lumMod val="60000"/>
              <a:lumOff val="40000"/>
            </a:schemeClr>
          </a:solidFill>
          <a:ln w="38100">
            <a:solidFill>
              <a:schemeClr val="tx1"/>
            </a:solidFill>
          </a:ln>
        </p:spPr>
        <p:txBody>
          <a:bodyPr wrap="square" rtlCol="0">
            <a:spAutoFit/>
          </a:bodyPr>
          <a:lstStyle/>
          <a:p>
            <a:endParaRPr lang="en-US" sz="1600" dirty="0">
              <a:solidFill>
                <a:schemeClr val="bg1"/>
              </a:solidFill>
              <a:hlinkClick r:id="rId2" action="ppaction://hlinkfile"/>
            </a:endParaRPr>
          </a:p>
          <a:p>
            <a:endParaRPr lang="en-US" sz="1600" dirty="0">
              <a:solidFill>
                <a:schemeClr val="bg1"/>
              </a:solidFill>
              <a:hlinkClick r:id="rId3"/>
            </a:endParaRPr>
          </a:p>
          <a:p>
            <a:r>
              <a:rPr lang="en-US" sz="1600" dirty="0">
                <a:solidFill>
                  <a:schemeClr val="bg1"/>
                </a:solidFill>
                <a:hlinkClick r:id="rId3"/>
              </a:rPr>
              <a:t>http://www.nysed.gov/program-offices/office-bilingual-education-and-world-languages-obewl</a:t>
            </a:r>
            <a:endParaRPr lang="en-US" sz="1600" dirty="0">
              <a:solidFill>
                <a:schemeClr val="bg1"/>
              </a:solidFill>
            </a:endParaRPr>
          </a:p>
          <a:p>
            <a:endParaRPr lang="en-US" dirty="0">
              <a:solidFill>
                <a:schemeClr val="bg1"/>
              </a:solidFill>
            </a:endParaRPr>
          </a:p>
          <a:p>
            <a:endParaRPr lang="en-US" dirty="0"/>
          </a:p>
        </p:txBody>
      </p:sp>
      <p:pic>
        <p:nvPicPr>
          <p:cNvPr id="5" name="Picture 4">
            <a:extLst>
              <a:ext uri="{FF2B5EF4-FFF2-40B4-BE49-F238E27FC236}">
                <a16:creationId xmlns:a16="http://schemas.microsoft.com/office/drawing/2014/main" id="{65E44D65-22E8-4052-B984-BA76CA4C6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105" y="1354015"/>
            <a:ext cx="1839790" cy="1827189"/>
          </a:xfrm>
          <a:prstGeom prst="rect">
            <a:avLst/>
          </a:prstGeom>
        </p:spPr>
      </p:pic>
    </p:spTree>
    <p:extLst>
      <p:ext uri="{BB962C8B-B14F-4D97-AF65-F5344CB8AC3E}">
        <p14:creationId xmlns:p14="http://schemas.microsoft.com/office/powerpoint/2010/main" val="183634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37" y="0"/>
            <a:ext cx="8224837" cy="1285664"/>
          </a:xfrm>
        </p:spPr>
        <p:txBody>
          <a:bodyPr>
            <a:normAutofit fontScale="90000"/>
          </a:bodyPr>
          <a:lstStyle/>
          <a:p>
            <a:r>
              <a:rPr lang="en-US" sz="4400" b="1" dirty="0"/>
              <a:t>Next Generation Learning Standards</a:t>
            </a:r>
            <a:br>
              <a:rPr lang="en-US" sz="4400" b="1" dirty="0"/>
            </a:br>
            <a:r>
              <a:rPr lang="en-US" sz="4400" b="1" dirty="0"/>
              <a:t>Text Complexity Expectations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
        <p:nvSpPr>
          <p:cNvPr id="8" name="Rectangle 7">
            <a:extLst>
              <a:ext uri="{FF2B5EF4-FFF2-40B4-BE49-F238E27FC236}">
                <a16:creationId xmlns:a16="http://schemas.microsoft.com/office/drawing/2014/main" id="{6A5CBF25-6DBE-4111-BBAF-BCFCDA8BFAFA}"/>
              </a:ext>
            </a:extLst>
          </p:cNvPr>
          <p:cNvSpPr/>
          <p:nvPr/>
        </p:nvSpPr>
        <p:spPr>
          <a:xfrm>
            <a:off x="389837" y="1576588"/>
            <a:ext cx="8505749"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n-US" sz="1800" dirty="0"/>
              <a:t>English Language Learners (ELLs)/Multilingual Learners (MLLs) enter the school system at all grade levels, with a range of proficiency in English and varying degrees of literacy and academic competencies in their home or primary language. </a:t>
            </a:r>
          </a:p>
          <a:p>
            <a:pPr algn="just"/>
            <a:endParaRPr lang="en-US" sz="1800" dirty="0"/>
          </a:p>
          <a:p>
            <a:pPr marL="285750" indent="-285750" algn="just">
              <a:buFont typeface="Arial" panose="020B0604020202020204" pitchFamily="34" charset="0"/>
              <a:buChar char="•"/>
            </a:pPr>
            <a:r>
              <a:rPr lang="en-US" sz="1800" dirty="0"/>
              <a:t>While building proficiency in English, ELLs/MLLs</a:t>
            </a:r>
            <a:r>
              <a:rPr lang="en-US" sz="1800" strike="sngStrike" dirty="0"/>
              <a:t>,</a:t>
            </a:r>
            <a:r>
              <a:rPr lang="en-US" sz="1800" dirty="0"/>
              <a:t> in English as a New Language and Bilingual Education programs may demonstrate skills bilingually or transfer linguistic knowledge across languages. The eventual goal of English  Language Arts (ELA) standards is to support the lifelong practices of reading, writing, speaking and listening in English. </a:t>
            </a:r>
          </a:p>
          <a:p>
            <a:pPr algn="just"/>
            <a:endParaRPr lang="en-US" sz="1800" dirty="0"/>
          </a:p>
          <a:p>
            <a:pPr marL="285750" indent="-285750" algn="just">
              <a:buFont typeface="Arial" panose="020B0604020202020204" pitchFamily="34" charset="0"/>
              <a:buChar char="•"/>
            </a:pPr>
            <a:r>
              <a:rPr lang="en-US" sz="1800" dirty="0"/>
              <a:t>ELLs/MLLs can receive home language supports and be provided opportunities to demonstrate skills in their home or primary languages to indicate mastery of the linguistic concepts and skills embedded in the ELA standards. Throughout the standards, the use of annotation marks this concept for ELLs/MLLs.</a:t>
            </a:r>
          </a:p>
        </p:txBody>
      </p:sp>
      <p:sp>
        <p:nvSpPr>
          <p:cNvPr id="3" name="Rectangle 2">
            <a:extLst>
              <a:ext uri="{FF2B5EF4-FFF2-40B4-BE49-F238E27FC236}">
                <a16:creationId xmlns:a16="http://schemas.microsoft.com/office/drawing/2014/main" id="{2003523C-7305-4A98-8A85-D2C123377653}"/>
              </a:ext>
            </a:extLst>
          </p:cNvPr>
          <p:cNvSpPr/>
          <p:nvPr/>
        </p:nvSpPr>
        <p:spPr>
          <a:xfrm>
            <a:off x="3206337" y="6122595"/>
            <a:ext cx="3028207" cy="646331"/>
          </a:xfrm>
          <a:prstGeom prst="rect">
            <a:avLst/>
          </a:prstGeom>
        </p:spPr>
        <p:txBody>
          <a:bodyPr wrap="square">
            <a:spAutoFit/>
          </a:bodyPr>
          <a:lstStyle/>
          <a:p>
            <a:pPr lvl="0" eaLnBrk="0" hangingPunct="0">
              <a:spcBef>
                <a:spcPct val="30000"/>
              </a:spcBef>
            </a:pPr>
            <a:r>
              <a:rPr lang="en-US" sz="1200" dirty="0">
                <a:solidFill>
                  <a:schemeClr val="tx2">
                    <a:lumMod val="75000"/>
                  </a:schemeClr>
                </a:solidFill>
                <a:latin typeface="ITC Franklin Gothic Std Bk Cd"/>
                <a:ea typeface="ＭＳ Ｐゴシック" pitchFamily="-48" charset="-128"/>
              </a:rPr>
              <a:t>Source: http://www.nysed.gov/common/nysed/files/nys-next-generation-ela-standards.pdf</a:t>
            </a:r>
          </a:p>
        </p:txBody>
      </p:sp>
    </p:spTree>
    <p:extLst>
      <p:ext uri="{BB962C8B-B14F-4D97-AF65-F5344CB8AC3E}">
        <p14:creationId xmlns:p14="http://schemas.microsoft.com/office/powerpoint/2010/main" val="59270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9</a:t>
            </a:fld>
            <a:endParaRPr dirty="0">
              <a:solidFill>
                <a:srgbClr val="FFFFFF">
                  <a:lumMod val="75000"/>
                </a:srgbClr>
              </a:solidFill>
            </a:endParaRPr>
          </a:p>
        </p:txBody>
      </p:sp>
      <p:sp>
        <p:nvSpPr>
          <p:cNvPr id="7" name="Title 2"/>
          <p:cNvSpPr>
            <a:spLocks noGrp="1"/>
          </p:cNvSpPr>
          <p:nvPr>
            <p:ph type="title"/>
          </p:nvPr>
        </p:nvSpPr>
        <p:spPr>
          <a:xfrm>
            <a:off x="687388" y="318053"/>
            <a:ext cx="8224837" cy="1486894"/>
          </a:xfrm>
        </p:spPr>
        <p:txBody>
          <a:bodyPr>
            <a:normAutofit/>
          </a:bodyPr>
          <a:lstStyle/>
          <a:p>
            <a:r>
              <a:rPr lang="en-US" sz="4400" b="1" dirty="0"/>
              <a:t>What the Research Says</a:t>
            </a:r>
          </a:p>
        </p:txBody>
      </p:sp>
      <p:sp>
        <p:nvSpPr>
          <p:cNvPr id="9" name="Content Placeholder 2"/>
          <p:cNvSpPr>
            <a:spLocks noGrp="1"/>
          </p:cNvSpPr>
          <p:nvPr>
            <p:ph sz="quarter" idx="1"/>
          </p:nvPr>
        </p:nvSpPr>
        <p:spPr>
          <a:xfrm>
            <a:off x="457200" y="1968500"/>
            <a:ext cx="8507506" cy="3664203"/>
          </a:xfrm>
        </p:spPr>
        <p:txBody>
          <a:bodyPr/>
          <a:lstStyle/>
          <a:p>
            <a:pPr eaLnBrk="1" hangingPunct="1">
              <a:spcBef>
                <a:spcPts val="300"/>
              </a:spcBef>
            </a:pPr>
            <a:r>
              <a:rPr lang="en-US" dirty="0"/>
              <a:t>Integrate oral and written English language instruction into content-area teaching (</a:t>
            </a:r>
            <a:r>
              <a:rPr lang="en-US" i="1" dirty="0"/>
              <a:t>Baker et al., 2014, p. 6)</a:t>
            </a:r>
            <a:endParaRPr lang="en-US" dirty="0"/>
          </a:p>
          <a:p>
            <a:pPr lvl="1" eaLnBrk="1" hangingPunct="1">
              <a:spcAft>
                <a:spcPts val="400"/>
              </a:spcAft>
            </a:pPr>
            <a:r>
              <a:rPr lang="en-US" i="1" dirty="0"/>
              <a:t>Strategically use instructional tools—such as short videos, visuals, and graphic organizers—to anchor instruction and help students make sense of content</a:t>
            </a:r>
          </a:p>
          <a:p>
            <a:pPr lvl="1" eaLnBrk="1" hangingPunct="1">
              <a:spcBef>
                <a:spcPts val="300"/>
              </a:spcBef>
              <a:spcAft>
                <a:spcPts val="400"/>
              </a:spcAft>
            </a:pPr>
            <a:r>
              <a:rPr lang="en-US" i="1" dirty="0"/>
              <a:t>Explicitly teach the content-specific academic vocabulary, as well as the general vocabulary that supports it, during content-area instruction</a:t>
            </a:r>
          </a:p>
          <a:p>
            <a:pPr lvl="1" eaLnBrk="1" hangingPunct="1">
              <a:spcBef>
                <a:spcPts val="300"/>
              </a:spcBef>
              <a:spcAft>
                <a:spcPts val="400"/>
              </a:spcAft>
            </a:pPr>
            <a:r>
              <a:rPr lang="en-US" i="1" dirty="0"/>
              <a:t>Provide daily opportunities for students to talk about content in pairs or small groups</a:t>
            </a:r>
          </a:p>
          <a:p>
            <a:pPr lvl="1" eaLnBrk="1" hangingPunct="1">
              <a:spcBef>
                <a:spcPts val="300"/>
              </a:spcBef>
              <a:spcAft>
                <a:spcPts val="400"/>
              </a:spcAft>
            </a:pPr>
            <a:r>
              <a:rPr lang="en-US" i="1" dirty="0"/>
              <a:t>Provide writing opportunities to extend student learning and understanding of content</a:t>
            </a:r>
          </a:p>
          <a:p>
            <a:pPr lvl="1" eaLnBrk="1" hangingPunct="1">
              <a:spcBef>
                <a:spcPts val="300"/>
              </a:spcBef>
            </a:pPr>
            <a:endParaRPr lang="en-US" sz="2000" b="1" dirty="0"/>
          </a:p>
        </p:txBody>
      </p:sp>
    </p:spTree>
    <p:extLst>
      <p:ext uri="{BB962C8B-B14F-4D97-AF65-F5344CB8AC3E}">
        <p14:creationId xmlns:p14="http://schemas.microsoft.com/office/powerpoint/2010/main" val="247829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6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0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8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_Bottom_Title">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ateLocalEvalCtr_PowerPoint_Template_02-21-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Narrow Foo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6318B1C4E4D4CB3966D4EC2D61C7E" ma:contentTypeVersion="0" ma:contentTypeDescription="Create a new document." ma:contentTypeScope="" ma:versionID="862d610b12e0d71f0f7ad8fb9ecde4b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DC5D341-7B29-45F5-BD7D-51922F315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21667</TotalTime>
  <Words>7742</Words>
  <Application>Microsoft Office PowerPoint</Application>
  <PresentationFormat>On-screen Show (4:3)</PresentationFormat>
  <Paragraphs>732</Paragraphs>
  <Slides>73</Slides>
  <Notes>69</Notes>
  <HiddenSlides>0</HiddenSlides>
  <MMClips>0</MMClips>
  <ScaleCrop>false</ScaleCrop>
  <HeadingPairs>
    <vt:vector size="6" baseType="variant">
      <vt:variant>
        <vt:lpstr>Fonts Used</vt:lpstr>
      </vt:variant>
      <vt:variant>
        <vt:i4>13</vt:i4>
      </vt:variant>
      <vt:variant>
        <vt:lpstr>Theme</vt:lpstr>
      </vt:variant>
      <vt:variant>
        <vt:i4>15</vt:i4>
      </vt:variant>
      <vt:variant>
        <vt:lpstr>Slide Titles</vt:lpstr>
      </vt:variant>
      <vt:variant>
        <vt:i4>73</vt:i4>
      </vt:variant>
    </vt:vector>
  </HeadingPairs>
  <TitlesOfParts>
    <vt:vector size="101" baseType="lpstr">
      <vt:lpstr>Batang</vt:lpstr>
      <vt:lpstr>Arial</vt:lpstr>
      <vt:lpstr>Arial Narrow</vt:lpstr>
      <vt:lpstr>Bookman Old Style</vt:lpstr>
      <vt:lpstr>Calibri</vt:lpstr>
      <vt:lpstr>Courier New</vt:lpstr>
      <vt:lpstr>Franklin Gothic Book</vt:lpstr>
      <vt:lpstr>Franklin Gothic Demi</vt:lpstr>
      <vt:lpstr>FranklinGothic</vt:lpstr>
      <vt:lpstr>ITC Franklin Gothic Std Bk Cd</vt:lpstr>
      <vt:lpstr>Palatino Linotype</vt:lpstr>
      <vt:lpstr>Symbol</vt:lpstr>
      <vt:lpstr>Wingdings</vt:lpstr>
      <vt:lpstr>Divider Master</vt:lpstr>
      <vt:lpstr>Basic</vt:lpstr>
      <vt:lpstr>Basic_Bottom_Title</vt:lpstr>
      <vt:lpstr>Narrow Footer</vt:lpstr>
      <vt:lpstr>StateLocalEvalCtr_PowerPoint_Template_02-21-13</vt:lpstr>
      <vt:lpstr>18_Divider Master</vt:lpstr>
      <vt:lpstr>4_Basic</vt:lpstr>
      <vt:lpstr>11_Narrow Footer</vt:lpstr>
      <vt:lpstr>2_Contact</vt:lpstr>
      <vt:lpstr>20_Divider Master</vt:lpstr>
      <vt:lpstr>26_Basic</vt:lpstr>
      <vt:lpstr>27_Basic</vt:lpstr>
      <vt:lpstr>30_Narrow Footer</vt:lpstr>
      <vt:lpstr>28_Basic</vt:lpstr>
      <vt:lpstr>23_Divider Master</vt:lpstr>
      <vt:lpstr>Enhancing Comprehension for English Language Learners/Multilingual Language Learners</vt:lpstr>
      <vt:lpstr>Welcome!</vt:lpstr>
      <vt:lpstr>Welcome!</vt:lpstr>
      <vt:lpstr>Welcome!</vt:lpstr>
      <vt:lpstr>Partner Talk</vt:lpstr>
      <vt:lpstr>Overview of Presentation</vt:lpstr>
      <vt:lpstr>Introduction to Enhancing Comprehension During Close Reading</vt:lpstr>
      <vt:lpstr>Next Generation Learning Standards Text Complexity Expectations  </vt:lpstr>
      <vt:lpstr>What the Research Says</vt:lpstr>
      <vt:lpstr>Exemplar Lesson</vt:lpstr>
      <vt:lpstr>PowerPoint Presentation</vt:lpstr>
      <vt:lpstr>Text Complexity</vt:lpstr>
      <vt:lpstr>Text Complexity</vt:lpstr>
      <vt:lpstr>Text Complexity</vt:lpstr>
      <vt:lpstr>Text Complexity</vt:lpstr>
      <vt:lpstr>Text Complexity</vt:lpstr>
      <vt:lpstr>Text Complexity</vt:lpstr>
      <vt:lpstr>Text Complexity</vt:lpstr>
      <vt:lpstr>Text Complexity</vt:lpstr>
      <vt:lpstr>Text Complexity</vt:lpstr>
      <vt:lpstr>Text Complexity</vt:lpstr>
      <vt:lpstr>Text Complexity</vt:lpstr>
      <vt:lpstr>PowerPoint Presentation</vt:lpstr>
      <vt:lpstr>Text Complexity</vt:lpstr>
      <vt:lpstr>PowerPoint Presentation</vt:lpstr>
      <vt:lpstr>Text Complexity</vt:lpstr>
      <vt:lpstr>Text Complexity</vt:lpstr>
      <vt:lpstr>Text Complexity</vt:lpstr>
      <vt:lpstr>Text Complexity</vt:lpstr>
      <vt:lpstr>Text Complexity: Recap</vt:lpstr>
      <vt:lpstr>Partner Talk</vt:lpstr>
      <vt:lpstr>Multiple Readings</vt:lpstr>
      <vt:lpstr>Present Text in Smaller Sections</vt:lpstr>
      <vt:lpstr>Engage Students in Multiple Readings</vt:lpstr>
      <vt:lpstr>Partner Talk</vt:lpstr>
      <vt:lpstr>Reading for Key Ideas and Details</vt:lpstr>
      <vt:lpstr>Reading for Key Ideas and Details</vt:lpstr>
      <vt:lpstr>Anchor Standards</vt:lpstr>
      <vt:lpstr>Anchor Standards</vt:lpstr>
      <vt:lpstr>Reading for Key Ideas and Details</vt:lpstr>
      <vt:lpstr>ACTIVITY 1: Guiding Questions</vt:lpstr>
      <vt:lpstr>EXAMPLE: Guiding Questions</vt:lpstr>
      <vt:lpstr>Reading for Key Ideas and Details</vt:lpstr>
      <vt:lpstr>Reading for Key Ideas and Details</vt:lpstr>
      <vt:lpstr>ACTIVITY 2: Supplementary Questions</vt:lpstr>
      <vt:lpstr>EXAMPLE: Supplementary Questions</vt:lpstr>
      <vt:lpstr>Annotating the Text for Key Ideas and Details</vt:lpstr>
      <vt:lpstr>Annotating the Text for Key Ideas and Details</vt:lpstr>
      <vt:lpstr>Annotating the Text for Key Ideas and Details</vt:lpstr>
      <vt:lpstr>Annotating the Text for Key Ideas and Details</vt:lpstr>
      <vt:lpstr>Revisiting the Text for Craft and Structure and Integration of Knowledge and Ideas</vt:lpstr>
      <vt:lpstr>Revisiting Text for Craft and Structure or Integration of Knowledge and Ideas</vt:lpstr>
      <vt:lpstr>Revisiting the Text for Craft and Structure</vt:lpstr>
      <vt:lpstr>Revisiting the Text for Integration of Knowledge and Ideas</vt:lpstr>
      <vt:lpstr>Revisiting the Text for Craft and Structure and Integration of Knowledge and Ideas</vt:lpstr>
      <vt:lpstr>Revisiting the Text for Craft and Structure</vt:lpstr>
      <vt:lpstr>Revisiting the Text for Integration of Knowledge and Ideas</vt:lpstr>
      <vt:lpstr>Partner Talk</vt:lpstr>
      <vt:lpstr>Revisiting the Text for Craft and Structure and Integration of Knowledge and Ideas</vt:lpstr>
      <vt:lpstr>Scaffolding Responses</vt:lpstr>
      <vt:lpstr>Scaffolding Responses</vt:lpstr>
      <vt:lpstr>Scaffolding Responses</vt:lpstr>
      <vt:lpstr>Scaffolding Responses</vt:lpstr>
      <vt:lpstr>Scaffolding Responses</vt:lpstr>
      <vt:lpstr>ACTIVITY 3: Scaffolding Responses</vt:lpstr>
      <vt:lpstr>EXAMPLE: Scaffolding Responses</vt:lpstr>
      <vt:lpstr>Providing Wide Reading Opportunities</vt:lpstr>
      <vt:lpstr>Wide Reading Opportunities</vt:lpstr>
      <vt:lpstr>Wide Reading Opportunities</vt:lpstr>
      <vt:lpstr>Wide Reading Opportunities </vt:lpstr>
      <vt:lpstr>Partner Talk</vt:lpstr>
      <vt:lpstr>PowerPoint Presentation</vt:lpstr>
      <vt:lpstr>PowerPoint Presentation</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Linda Pady</dc:creator>
  <cp:lastModifiedBy>Luisa Mota</cp:lastModifiedBy>
  <cp:revision>1106</cp:revision>
  <cp:lastPrinted>2013-01-03T18:38:02Z</cp:lastPrinted>
  <dcterms:created xsi:type="dcterms:W3CDTF">2013-03-19T22:53:56Z</dcterms:created>
  <dcterms:modified xsi:type="dcterms:W3CDTF">2019-10-02T14:11:42Z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0x010100DBA6318B1C4E4D4CB3966D4EC2D61C7E</vt:lpwstr>
  </property>
  <property fmtid="{D5CDD505-2E9C-101B-9397-08002B2CF9AE}" pid="3" name="_dlc_DocIdItemGuid">
    <vt:lpwstr>c6183111-3201-4322-bc43-b013037f046b</vt:lpwstr>
  </property>
</Properties>
</file>