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3" r:id="rId5"/>
    <p:sldMasterId id="2147483674" r:id="rId6"/>
    <p:sldMasterId id="2147483776" r:id="rId7"/>
  </p:sldMasterIdLst>
  <p:notesMasterIdLst>
    <p:notesMasterId r:id="rId54"/>
  </p:notesMasterIdLst>
  <p:sldIdLst>
    <p:sldId id="1766" r:id="rId8"/>
    <p:sldId id="1541" r:id="rId9"/>
    <p:sldId id="1778" r:id="rId10"/>
    <p:sldId id="1551" r:id="rId11"/>
    <p:sldId id="1785" r:id="rId12"/>
    <p:sldId id="1786" r:id="rId13"/>
    <p:sldId id="1787" r:id="rId14"/>
    <p:sldId id="1788" r:id="rId15"/>
    <p:sldId id="1789" r:id="rId16"/>
    <p:sldId id="1790" r:id="rId17"/>
    <p:sldId id="1791" r:id="rId18"/>
    <p:sldId id="1792" r:id="rId19"/>
    <p:sldId id="1553" r:id="rId20"/>
    <p:sldId id="1519" r:id="rId21"/>
    <p:sldId id="1754" r:id="rId22"/>
    <p:sldId id="1556" r:id="rId23"/>
    <p:sldId id="1769" r:id="rId24"/>
    <p:sldId id="1777" r:id="rId25"/>
    <p:sldId id="1528" r:id="rId26"/>
    <p:sldId id="1755" r:id="rId27"/>
    <p:sldId id="1773" r:id="rId28"/>
    <p:sldId id="1774" r:id="rId29"/>
    <p:sldId id="1557" r:id="rId30"/>
    <p:sldId id="1511" r:id="rId31"/>
    <p:sldId id="1779" r:id="rId32"/>
    <p:sldId id="1780" r:id="rId33"/>
    <p:sldId id="1495" r:id="rId34"/>
    <p:sldId id="1781" r:id="rId35"/>
    <p:sldId id="1782" r:id="rId36"/>
    <p:sldId id="1760" r:id="rId37"/>
    <p:sldId id="1783" r:id="rId38"/>
    <p:sldId id="1762" r:id="rId39"/>
    <p:sldId id="1801" r:id="rId40"/>
    <p:sldId id="1803" r:id="rId41"/>
    <p:sldId id="1804" r:id="rId42"/>
    <p:sldId id="1805" r:id="rId43"/>
    <p:sldId id="1807" r:id="rId44"/>
    <p:sldId id="1802" r:id="rId45"/>
    <p:sldId id="1808" r:id="rId46"/>
    <p:sldId id="1809" r:id="rId47"/>
    <p:sldId id="1810" r:id="rId48"/>
    <p:sldId id="1813" r:id="rId49"/>
    <p:sldId id="1814" r:id="rId50"/>
    <p:sldId id="1811" r:id="rId51"/>
    <p:sldId id="1812" r:id="rId52"/>
    <p:sldId id="1800"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CEE17-523A-DE6B-6DFE-5A39D6A0EFC9}" name="Linda Kim" initials="LK" userId="S::Linda.Kim@nysed.gov::ea85ac1c-9803-42fc-a0f8-8a91d949ba03" providerId="AD"/>
  <p188:author id="{0B1BE026-3762-6982-438A-1229EB5B5E4A}" name="Jennifer Todd" initials="JT" userId="S::Jennifer.Todd@nysed.gov::98bf0a97-5fa7-48b5-b598-a2beb4b089f6" providerId="AD"/>
  <p188:author id="{74FC7A2A-EB2B-46C2-7184-69BAE00E8F79}" name="Shibu Joseph" initials="SJ" userId="S::Shibu.Joseph@nysed.gov::fa010c64-92ee-4ed7-b28b-89b9085733be" providerId="AD"/>
  <p188:author id="{9717113A-8A36-1C25-FBBC-07AC12C63F2A}" name="Theresa Billington" initials="TB" userId="S::Theresa.Billington@nysed.gov::3db3892c-6dd1-4b5e-a91b-6d284d8f1a42" providerId="AD"/>
  <p188:author id="{061CF93C-3665-6B01-8478-3326F396EC31}" name="Shibu Joseph" initials="SJ" userId="S::shibu.joseph@nysed.gov::fa010c64-92ee-4ed7-b28b-89b9085733be" providerId="AD"/>
  <p188:author id="{0174EE46-8B59-1151-4990-B1677A7B2AD4}" name="Melissa Montague" initials="MM" userId="S::Melissa.Montague@nysed.gov::5ea6cd2c-5b96-4050-b9e5-59645785377c" providerId="AD"/>
  <p188:author id="{89E7B254-981C-3EA1-9B61-DBCA9EED5662}" name="Jennifer Todd" initials="JT" userId="S::jennifer.todd@nysed.gov::98bf0a97-5fa7-48b5-b598-a2beb4b089f6" providerId="AD"/>
  <p188:author id="{E1F3545C-3271-0291-DFD3-C6187C0E04E4}" name="William Diederich" initials="WD" userId="S::william.diederich@nysed.gov::d5c9a15e-693f-4722-b325-861d343721e9" providerId="AD"/>
  <p188:author id="{84CF2591-2817-C5D3-CC48-FBD3E62B6781}" name="Jason Harmon" initials="JH" userId="S::jason.harmon@nysed.gov::053a7c48-d361-432f-90a5-bd5af1cd54e3" providerId="AD"/>
  <p188:author id="{D913A091-F64B-8F55-9D01-82DEE476DB6F}" name="Jason Harmon" initials="jeh" userId="Jason Harmon" providerId="None"/>
  <p188:author id="{9665749F-EF8D-DA27-EF25-82511B541D0E}" name="Theresa Billington" initials="TB" userId="S::theresa.billington@nysed.gov::3db3892c-6dd1-4b5e-a91b-6d284d8f1a42" providerId="AD"/>
  <p188:author id="{4CE9D0B4-4BCA-BA19-252E-5A32760A277B}" name="Crystal Cumberbatch" initials="CC" userId="S::crystal.cumberbatch@nysed.gov::18c363f2-d99f-4716-8680-19fe6b3c2b48" providerId="AD"/>
  <p188:author id="{F76F1DD5-C9B8-EC78-BAD0-D15CAE89A9F8}" name="Patricia Voda" initials="PV" userId="S::Patricia.Voda@nysed.gov::6056bb8b-da6a-4a99-9197-69461677c86e" providerId="AD"/>
  <p188:author id="{BFD4BFEE-37DD-1D29-9F1A-CCEBC4753A1F}" name="Stephen Earley" initials="SE" userId="S::Stephen.Earley@nysed.gov::55795592-1dfe-4a16-88ef-ad96608770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8C9"/>
    <a:srgbClr val="0000FF"/>
    <a:srgbClr val="1B548D"/>
    <a:srgbClr val="3274AE"/>
    <a:srgbClr val="607590"/>
    <a:srgbClr val="437F89"/>
    <a:srgbClr val="297FD5"/>
    <a:srgbClr val="5AA2AE"/>
    <a:srgbClr val="7F8FA9"/>
    <a:srgbClr val="E2E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17529-10D1-4362-A561-FC18E919C5B4}" type="doc">
      <dgm:prSet loTypeId="urn:microsoft.com/office/officeart/2005/8/layout/pyramid1" loCatId="pyramid" qsTypeId="urn:microsoft.com/office/officeart/2005/8/quickstyle/simple1" qsCatId="simple" csTypeId="urn:microsoft.com/office/officeart/2005/8/colors/accent1_3" csCatId="accent1" phldr="1"/>
      <dgm:spPr/>
      <dgm:t>
        <a:bodyPr/>
        <a:lstStyle/>
        <a:p>
          <a:endParaRPr lang="en-US"/>
        </a:p>
      </dgm:t>
    </dgm:pt>
    <dgm:pt modelId="{0BEE7994-F65D-4D47-A2BA-A7F989A7D270}">
      <dgm:prSet phldrT="[Text]" custT="1"/>
      <dgm:spPr>
        <a:xfrm>
          <a:off x="1285607" y="1288180"/>
          <a:ext cx="2571214" cy="644090"/>
        </a:xfrm>
        <a:prstGeom prst="trapezoid">
          <a:avLst>
            <a:gd name="adj" fmla="val 66533"/>
          </a:avLst>
        </a:prstGeom>
        <a:solidFill>
          <a:srgbClr val="CEE7FE"/>
        </a:solidFill>
        <a:ln w="25400" cap="flat" cmpd="sng" algn="ctr">
          <a:solidFill>
            <a:srgbClr val="FFFFFF">
              <a:hueOff val="0"/>
              <a:satOff val="0"/>
              <a:lumOff val="0"/>
              <a:alphaOff val="0"/>
            </a:srgbClr>
          </a:solidFill>
          <a:prstDash val="solid"/>
        </a:ln>
        <a:effectLst/>
      </dgm:spPr>
      <dgm:t>
        <a:bodyPr/>
        <a:lstStyle/>
        <a:p>
          <a:pPr>
            <a:buNone/>
          </a:pPr>
          <a:r>
            <a:rPr lang="en-US" sz="2400" b="1">
              <a:solidFill>
                <a:schemeClr val="tx1"/>
              </a:solidFill>
              <a:latin typeface="Arial"/>
              <a:ea typeface="+mn-ea"/>
              <a:cs typeface="+mn-cs"/>
            </a:rPr>
            <a:t>ATSI</a:t>
          </a:r>
        </a:p>
      </dgm:t>
    </dgm:pt>
    <dgm:pt modelId="{92F7BB88-232F-4EDA-B1FC-3E557E6E4350}" type="parTrans" cxnId="{A02338FD-17B6-4CBE-8600-9416BE504739}">
      <dgm:prSet/>
      <dgm:spPr/>
      <dgm:t>
        <a:bodyPr/>
        <a:lstStyle/>
        <a:p>
          <a:endParaRPr lang="en-US"/>
        </a:p>
      </dgm:t>
    </dgm:pt>
    <dgm:pt modelId="{33F1584A-E8A6-436F-9E35-2B7ACE0431DD}" type="sibTrans" cxnId="{A02338FD-17B6-4CBE-8600-9416BE504739}">
      <dgm:prSet/>
      <dgm:spPr/>
      <dgm:t>
        <a:bodyPr/>
        <a:lstStyle/>
        <a:p>
          <a:endParaRPr lang="en-US"/>
        </a:p>
      </dgm:t>
    </dgm:pt>
    <dgm:pt modelId="{1ACDBE6D-A7C8-44A8-A2D3-7AF29D45FF34}">
      <dgm:prSet phldrT="[Text]" custT="1"/>
      <dgm:spPr>
        <a:xfrm>
          <a:off x="857071" y="1932271"/>
          <a:ext cx="3428285" cy="644090"/>
        </a:xfrm>
        <a:prstGeom prst="trapezoid">
          <a:avLst>
            <a:gd name="adj" fmla="val 66533"/>
          </a:avLst>
        </a:prstGeom>
        <a:solidFill>
          <a:srgbClr val="D83B01">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en-US" sz="2400" b="1">
              <a:solidFill>
                <a:schemeClr val="tx1"/>
              </a:solidFill>
              <a:latin typeface="Arial"/>
              <a:ea typeface="+mn-ea"/>
              <a:cs typeface="+mn-cs"/>
            </a:rPr>
            <a:t>TSI</a:t>
          </a:r>
        </a:p>
      </dgm:t>
    </dgm:pt>
    <dgm:pt modelId="{7334BCB2-6ADE-4AA9-9526-D2B7D5AB83A3}" type="parTrans" cxnId="{04423961-4FD4-4E74-BB56-449E05AFEE3F}">
      <dgm:prSet/>
      <dgm:spPr/>
      <dgm:t>
        <a:bodyPr/>
        <a:lstStyle/>
        <a:p>
          <a:endParaRPr lang="en-US"/>
        </a:p>
      </dgm:t>
    </dgm:pt>
    <dgm:pt modelId="{CCF7FD58-AB5A-463F-9033-0086C9ED5381}" type="sibTrans" cxnId="{04423961-4FD4-4E74-BB56-449E05AFEE3F}">
      <dgm:prSet/>
      <dgm:spPr/>
      <dgm:t>
        <a:bodyPr/>
        <a:lstStyle/>
        <a:p>
          <a:endParaRPr lang="en-US"/>
        </a:p>
      </dgm:t>
    </dgm:pt>
    <dgm:pt modelId="{0E66BC53-02A9-438E-AE0A-F4BB73C3B2A3}">
      <dgm:prSet custT="1"/>
      <dgm:spPr>
        <a:xfrm>
          <a:off x="428535" y="2559202"/>
          <a:ext cx="4285356" cy="644090"/>
        </a:xfrm>
        <a:prstGeom prst="trapezoid">
          <a:avLst>
            <a:gd name="adj" fmla="val 66533"/>
          </a:avLst>
        </a:prstGeom>
        <a:solidFill>
          <a:srgbClr val="D83B01">
            <a:lumMod val="40000"/>
            <a:lumOff val="60000"/>
          </a:srgbClr>
        </a:solidFill>
        <a:ln w="25400" cap="flat" cmpd="sng" algn="ctr">
          <a:solidFill>
            <a:srgbClr val="FFFFFF">
              <a:hueOff val="0"/>
              <a:satOff val="0"/>
              <a:lumOff val="0"/>
              <a:alphaOff val="0"/>
            </a:srgbClr>
          </a:solidFill>
          <a:prstDash val="solid"/>
        </a:ln>
        <a:effectLst/>
      </dgm:spPr>
      <dgm:t>
        <a:bodyPr/>
        <a:lstStyle/>
        <a:p>
          <a:pPr>
            <a:buNone/>
          </a:pPr>
          <a:r>
            <a:rPr lang="en-US" sz="2400" b="1">
              <a:solidFill>
                <a:schemeClr val="tx1"/>
              </a:solidFill>
              <a:latin typeface="Arial"/>
              <a:ea typeface="+mn-ea"/>
              <a:cs typeface="+mn-cs"/>
            </a:rPr>
            <a:t>LSI:</a:t>
          </a:r>
          <a:r>
            <a:rPr lang="en-US" sz="2400">
              <a:solidFill>
                <a:schemeClr val="tx1"/>
              </a:solidFill>
              <a:latin typeface="Arial"/>
              <a:ea typeface="+mn-ea"/>
              <a:cs typeface="+mn-cs"/>
            </a:rPr>
            <a:t> </a:t>
          </a:r>
          <a:r>
            <a:rPr lang="en-US" sz="2400" b="1">
              <a:solidFill>
                <a:schemeClr val="tx1"/>
              </a:solidFill>
              <a:latin typeface="Arial"/>
              <a:ea typeface="+mn-ea"/>
              <a:cs typeface="+mn-cs"/>
            </a:rPr>
            <a:t>PTSI</a:t>
          </a:r>
        </a:p>
      </dgm:t>
    </dgm:pt>
    <dgm:pt modelId="{6A9A2623-00BD-46FE-9ADB-E9EF75CC1779}" type="parTrans" cxnId="{EF721DFC-CFD8-401D-BFE5-8E62B4151CBC}">
      <dgm:prSet/>
      <dgm:spPr/>
      <dgm:t>
        <a:bodyPr/>
        <a:lstStyle/>
        <a:p>
          <a:endParaRPr lang="en-US"/>
        </a:p>
      </dgm:t>
    </dgm:pt>
    <dgm:pt modelId="{4987D699-3B11-4FBD-B043-7D4E6B4F4264}" type="sibTrans" cxnId="{EF721DFC-CFD8-401D-BFE5-8E62B4151CBC}">
      <dgm:prSet/>
      <dgm:spPr/>
      <dgm:t>
        <a:bodyPr/>
        <a:lstStyle/>
        <a:p>
          <a:endParaRPr lang="en-US"/>
        </a:p>
      </dgm:t>
    </dgm:pt>
    <dgm:pt modelId="{6158526B-0B4C-4271-A9C0-B360A250A8DE}">
      <dgm:prSet custT="1"/>
      <dgm:spPr>
        <a:xfrm>
          <a:off x="0" y="3220451"/>
          <a:ext cx="5142427" cy="644090"/>
        </a:xfrm>
        <a:prstGeom prst="trapezoid">
          <a:avLst>
            <a:gd name="adj" fmla="val 66533"/>
          </a:avLst>
        </a:prstGeom>
        <a:solidFill>
          <a:srgbClr val="D83B01">
            <a:lumMod val="60000"/>
            <a:lumOff val="40000"/>
          </a:srgbClr>
        </a:solidFill>
        <a:ln w="25400" cap="flat" cmpd="sng" algn="ctr">
          <a:noFill/>
          <a:prstDash val="solid"/>
        </a:ln>
        <a:effectLst/>
      </dgm:spPr>
      <dgm:t>
        <a:bodyPr/>
        <a:lstStyle/>
        <a:p>
          <a:pPr>
            <a:buNone/>
          </a:pPr>
          <a:r>
            <a:rPr lang="en-US" sz="2400" b="1">
              <a:solidFill>
                <a:schemeClr val="tx1"/>
              </a:solidFill>
              <a:latin typeface="Arial"/>
              <a:ea typeface="+mn-ea"/>
              <a:cs typeface="+mn-cs"/>
            </a:rPr>
            <a:t>LSI</a:t>
          </a:r>
        </a:p>
      </dgm:t>
    </dgm:pt>
    <dgm:pt modelId="{8A2BFF54-00AF-4138-9595-AB16DC7DC4CD}" type="parTrans" cxnId="{64436A47-6B31-44E5-818F-0E5195F9312F}">
      <dgm:prSet/>
      <dgm:spPr/>
      <dgm:t>
        <a:bodyPr/>
        <a:lstStyle/>
        <a:p>
          <a:endParaRPr lang="en-US"/>
        </a:p>
      </dgm:t>
    </dgm:pt>
    <dgm:pt modelId="{E2420A8E-EFE3-4B87-98AB-BD29D61EEDEC}" type="sibTrans" cxnId="{64436A47-6B31-44E5-818F-0E5195F9312F}">
      <dgm:prSet/>
      <dgm:spPr/>
      <dgm:t>
        <a:bodyPr/>
        <a:lstStyle/>
        <a:p>
          <a:endParaRPr lang="en-US"/>
        </a:p>
      </dgm:t>
    </dgm:pt>
    <dgm:pt modelId="{B8386A79-86AE-4E26-9940-1C86D53563DD}">
      <dgm:prSet phldrT="[Text]" custT="1"/>
      <dgm:spPr>
        <a:xfrm>
          <a:off x="1714142" y="644090"/>
          <a:ext cx="1714142" cy="644090"/>
        </a:xfrm>
        <a:prstGeom prst="trapezoid">
          <a:avLst>
            <a:gd name="adj" fmla="val 66533"/>
          </a:avLst>
        </a:prstGeom>
        <a:solidFill>
          <a:srgbClr val="88C5FC"/>
        </a:solidFill>
        <a:ln w="25400" cap="flat" cmpd="sng" algn="ctr">
          <a:solidFill>
            <a:srgbClr val="FFFFFF">
              <a:hueOff val="0"/>
              <a:satOff val="0"/>
              <a:lumOff val="0"/>
              <a:alphaOff val="0"/>
            </a:srgbClr>
          </a:solidFill>
          <a:prstDash val="solid"/>
        </a:ln>
        <a:effectLst/>
      </dgm:spPr>
      <dgm:t>
        <a:bodyPr/>
        <a:lstStyle/>
        <a:p>
          <a:pPr>
            <a:buNone/>
          </a:pPr>
          <a:endParaRPr lang="en-US" sz="2200" b="1">
            <a:solidFill>
              <a:schemeClr val="tx1"/>
            </a:solidFill>
            <a:latin typeface="Arial"/>
            <a:ea typeface="+mn-ea"/>
            <a:cs typeface="+mn-cs"/>
          </a:endParaRPr>
        </a:p>
      </dgm:t>
    </dgm:pt>
    <dgm:pt modelId="{C831C917-8EFC-4B9C-8E4E-0C58421FC29F}" type="parTrans" cxnId="{D16957FF-9E46-4EF2-A750-04ED2E8585F1}">
      <dgm:prSet/>
      <dgm:spPr/>
      <dgm:t>
        <a:bodyPr/>
        <a:lstStyle/>
        <a:p>
          <a:endParaRPr lang="en-US"/>
        </a:p>
      </dgm:t>
    </dgm:pt>
    <dgm:pt modelId="{F604F6A2-1FFE-4382-9EBC-9DC8EE4EC6CF}" type="sibTrans" cxnId="{D16957FF-9E46-4EF2-A750-04ED2E8585F1}">
      <dgm:prSet/>
      <dgm:spPr/>
      <dgm:t>
        <a:bodyPr/>
        <a:lstStyle/>
        <a:p>
          <a:endParaRPr lang="en-US"/>
        </a:p>
      </dgm:t>
    </dgm:pt>
    <dgm:pt modelId="{06D28144-2261-4FB9-94B6-A474942D4C9D}">
      <dgm:prSet phldrT="[Text]" custT="1"/>
      <dgm:spPr>
        <a:xfrm>
          <a:off x="1714142" y="644090"/>
          <a:ext cx="1714142" cy="644090"/>
        </a:xfrm>
        <a:solidFill>
          <a:srgbClr val="88C5FC"/>
        </a:solidFill>
        <a:ln w="25400" cap="flat" cmpd="sng" algn="ctr">
          <a:solidFill>
            <a:srgbClr val="FFFFFF">
              <a:hueOff val="0"/>
              <a:satOff val="0"/>
              <a:lumOff val="0"/>
              <a:alphaOff val="0"/>
            </a:srgbClr>
          </a:solidFill>
          <a:prstDash val="solid"/>
        </a:ln>
        <a:effectLst/>
      </dgm:spPr>
      <dgm:t>
        <a:bodyPr/>
        <a:lstStyle/>
        <a:p>
          <a:pPr>
            <a:buNone/>
          </a:pPr>
          <a:r>
            <a:rPr lang="en-US" sz="2200" b="1">
              <a:solidFill>
                <a:schemeClr val="tx1"/>
              </a:solidFill>
              <a:latin typeface="Arial"/>
              <a:ea typeface="+mn-ea"/>
              <a:cs typeface="+mn-cs"/>
            </a:rPr>
            <a:t>CSI</a:t>
          </a:r>
        </a:p>
      </dgm:t>
    </dgm:pt>
    <dgm:pt modelId="{10141122-D2EB-4A0F-8CC9-BB111ECF4D41}" type="parTrans" cxnId="{A5034FF7-51BF-4030-A841-9C6DBED4C5C7}">
      <dgm:prSet/>
      <dgm:spPr/>
      <dgm:t>
        <a:bodyPr/>
        <a:lstStyle/>
        <a:p>
          <a:endParaRPr lang="en-US"/>
        </a:p>
      </dgm:t>
    </dgm:pt>
    <dgm:pt modelId="{3EDCD45E-F872-4426-B6A6-ECD9515B9009}" type="sibTrans" cxnId="{A5034FF7-51BF-4030-A841-9C6DBED4C5C7}">
      <dgm:prSet/>
      <dgm:spPr/>
      <dgm:t>
        <a:bodyPr/>
        <a:lstStyle/>
        <a:p>
          <a:endParaRPr lang="en-US"/>
        </a:p>
      </dgm:t>
    </dgm:pt>
    <dgm:pt modelId="{E3CFB036-CF55-461E-A6C1-399EE8048F47}" type="pres">
      <dgm:prSet presAssocID="{2C017529-10D1-4362-A561-FC18E919C5B4}" presName="Name0" presStyleCnt="0">
        <dgm:presLayoutVars>
          <dgm:dir/>
          <dgm:animLvl val="lvl"/>
          <dgm:resizeHandles val="exact"/>
        </dgm:presLayoutVars>
      </dgm:prSet>
      <dgm:spPr/>
    </dgm:pt>
    <dgm:pt modelId="{D46FA04A-4AC3-402D-9192-6869E86C3047}" type="pres">
      <dgm:prSet presAssocID="{B8386A79-86AE-4E26-9940-1C86D53563DD}" presName="Name8" presStyleCnt="0"/>
      <dgm:spPr/>
    </dgm:pt>
    <dgm:pt modelId="{53787B95-572F-4D2C-B07D-52EF040B8A9A}" type="pres">
      <dgm:prSet presAssocID="{B8386A79-86AE-4E26-9940-1C86D53563DD}" presName="level" presStyleLbl="node1" presStyleIdx="0" presStyleCnt="6">
        <dgm:presLayoutVars>
          <dgm:chMax val="1"/>
          <dgm:bulletEnabled val="1"/>
        </dgm:presLayoutVars>
      </dgm:prSet>
      <dgm:spPr/>
    </dgm:pt>
    <dgm:pt modelId="{8833D3B3-F311-4B82-A24D-C10C54D87197}" type="pres">
      <dgm:prSet presAssocID="{B8386A79-86AE-4E26-9940-1C86D53563DD}" presName="levelTx" presStyleLbl="revTx" presStyleIdx="0" presStyleCnt="0">
        <dgm:presLayoutVars>
          <dgm:chMax val="1"/>
          <dgm:bulletEnabled val="1"/>
        </dgm:presLayoutVars>
      </dgm:prSet>
      <dgm:spPr/>
    </dgm:pt>
    <dgm:pt modelId="{3C0B9DEC-7879-4193-9577-CAF4D4C672D8}" type="pres">
      <dgm:prSet presAssocID="{06D28144-2261-4FB9-94B6-A474942D4C9D}" presName="Name8" presStyleCnt="0"/>
      <dgm:spPr/>
    </dgm:pt>
    <dgm:pt modelId="{43F4B0FE-0B74-4651-8776-A7883CEC943B}" type="pres">
      <dgm:prSet presAssocID="{06D28144-2261-4FB9-94B6-A474942D4C9D}" presName="level" presStyleLbl="node1" presStyleIdx="1" presStyleCnt="6">
        <dgm:presLayoutVars>
          <dgm:chMax val="1"/>
          <dgm:bulletEnabled val="1"/>
        </dgm:presLayoutVars>
      </dgm:prSet>
      <dgm:spPr>
        <a:prstGeom prst="trapezoid">
          <a:avLst>
            <a:gd name="adj" fmla="val 66533"/>
          </a:avLst>
        </a:prstGeom>
      </dgm:spPr>
    </dgm:pt>
    <dgm:pt modelId="{4B126180-5600-453D-8914-BA476BC08043}" type="pres">
      <dgm:prSet presAssocID="{06D28144-2261-4FB9-94B6-A474942D4C9D}" presName="levelTx" presStyleLbl="revTx" presStyleIdx="0" presStyleCnt="0">
        <dgm:presLayoutVars>
          <dgm:chMax val="1"/>
          <dgm:bulletEnabled val="1"/>
        </dgm:presLayoutVars>
      </dgm:prSet>
      <dgm:spPr/>
    </dgm:pt>
    <dgm:pt modelId="{30144049-D531-4762-8A4B-5CBD52374ECC}" type="pres">
      <dgm:prSet presAssocID="{0BEE7994-F65D-4D47-A2BA-A7F989A7D270}" presName="Name8" presStyleCnt="0"/>
      <dgm:spPr/>
    </dgm:pt>
    <dgm:pt modelId="{246C061A-3124-4928-8F9E-37219489D0AB}" type="pres">
      <dgm:prSet presAssocID="{0BEE7994-F65D-4D47-A2BA-A7F989A7D270}" presName="level" presStyleLbl="node1" presStyleIdx="2" presStyleCnt="6" custLinFactNeighborX="1172" custLinFactNeighborY="361">
        <dgm:presLayoutVars>
          <dgm:chMax val="1"/>
          <dgm:bulletEnabled val="1"/>
        </dgm:presLayoutVars>
      </dgm:prSet>
      <dgm:spPr/>
    </dgm:pt>
    <dgm:pt modelId="{EC47E10A-8C23-4528-B0B8-F62E769E26D9}" type="pres">
      <dgm:prSet presAssocID="{0BEE7994-F65D-4D47-A2BA-A7F989A7D270}" presName="levelTx" presStyleLbl="revTx" presStyleIdx="0" presStyleCnt="0">
        <dgm:presLayoutVars>
          <dgm:chMax val="1"/>
          <dgm:bulletEnabled val="1"/>
        </dgm:presLayoutVars>
      </dgm:prSet>
      <dgm:spPr/>
    </dgm:pt>
    <dgm:pt modelId="{251E6F61-83BD-4721-B7ED-C501666C27E2}" type="pres">
      <dgm:prSet presAssocID="{1ACDBE6D-A7C8-44A8-A2D3-7AF29D45FF34}" presName="Name8" presStyleCnt="0"/>
      <dgm:spPr/>
    </dgm:pt>
    <dgm:pt modelId="{52490621-B0AE-4A5C-B4DA-9FA94077D03F}" type="pres">
      <dgm:prSet presAssocID="{1ACDBE6D-A7C8-44A8-A2D3-7AF29D45FF34}" presName="level" presStyleLbl="node1" presStyleIdx="3" presStyleCnt="6">
        <dgm:presLayoutVars>
          <dgm:chMax val="1"/>
          <dgm:bulletEnabled val="1"/>
        </dgm:presLayoutVars>
      </dgm:prSet>
      <dgm:spPr/>
    </dgm:pt>
    <dgm:pt modelId="{11DD7AC3-4713-4486-B9D9-68F2C05F90DF}" type="pres">
      <dgm:prSet presAssocID="{1ACDBE6D-A7C8-44A8-A2D3-7AF29D45FF34}" presName="levelTx" presStyleLbl="revTx" presStyleIdx="0" presStyleCnt="0">
        <dgm:presLayoutVars>
          <dgm:chMax val="1"/>
          <dgm:bulletEnabled val="1"/>
        </dgm:presLayoutVars>
      </dgm:prSet>
      <dgm:spPr/>
    </dgm:pt>
    <dgm:pt modelId="{CEB3EB1B-38F0-4C06-ACB0-0B9A639B3E7E}" type="pres">
      <dgm:prSet presAssocID="{0E66BC53-02A9-438E-AE0A-F4BB73C3B2A3}" presName="Name8" presStyleCnt="0"/>
      <dgm:spPr/>
    </dgm:pt>
    <dgm:pt modelId="{515B0EA1-8D20-465F-8EA2-A9A79006EFE5}" type="pres">
      <dgm:prSet presAssocID="{0E66BC53-02A9-438E-AE0A-F4BB73C3B2A3}" presName="level" presStyleLbl="node1" presStyleIdx="4" presStyleCnt="6" custLinFactNeighborY="-2664">
        <dgm:presLayoutVars>
          <dgm:chMax val="1"/>
          <dgm:bulletEnabled val="1"/>
        </dgm:presLayoutVars>
      </dgm:prSet>
      <dgm:spPr/>
    </dgm:pt>
    <dgm:pt modelId="{B8AF5746-AB37-4039-9667-DD74DC547353}" type="pres">
      <dgm:prSet presAssocID="{0E66BC53-02A9-438E-AE0A-F4BB73C3B2A3}" presName="levelTx" presStyleLbl="revTx" presStyleIdx="0" presStyleCnt="0">
        <dgm:presLayoutVars>
          <dgm:chMax val="1"/>
          <dgm:bulletEnabled val="1"/>
        </dgm:presLayoutVars>
      </dgm:prSet>
      <dgm:spPr/>
    </dgm:pt>
    <dgm:pt modelId="{4F16CB21-F702-49F3-AFDC-5170DE94ABEB}" type="pres">
      <dgm:prSet presAssocID="{6158526B-0B4C-4271-A9C0-B360A250A8DE}" presName="Name8" presStyleCnt="0"/>
      <dgm:spPr/>
    </dgm:pt>
    <dgm:pt modelId="{193BFF81-60C1-4FAE-9FFD-48D59F7802FC}" type="pres">
      <dgm:prSet presAssocID="{6158526B-0B4C-4271-A9C0-B360A250A8DE}" presName="level" presStyleLbl="node1" presStyleIdx="5" presStyleCnt="6">
        <dgm:presLayoutVars>
          <dgm:chMax val="1"/>
          <dgm:bulletEnabled val="1"/>
        </dgm:presLayoutVars>
      </dgm:prSet>
      <dgm:spPr/>
    </dgm:pt>
    <dgm:pt modelId="{6790193A-C7EA-46D8-8354-BADCECF6EFEC}" type="pres">
      <dgm:prSet presAssocID="{6158526B-0B4C-4271-A9C0-B360A250A8DE}" presName="levelTx" presStyleLbl="revTx" presStyleIdx="0" presStyleCnt="0">
        <dgm:presLayoutVars>
          <dgm:chMax val="1"/>
          <dgm:bulletEnabled val="1"/>
        </dgm:presLayoutVars>
      </dgm:prSet>
      <dgm:spPr/>
    </dgm:pt>
  </dgm:ptLst>
  <dgm:cxnLst>
    <dgm:cxn modelId="{3D58640C-0FE8-4B14-BD83-5CCCB654C4A3}" type="presOf" srcId="{B8386A79-86AE-4E26-9940-1C86D53563DD}" destId="{8833D3B3-F311-4B82-A24D-C10C54D87197}" srcOrd="1" destOrd="0" presId="urn:microsoft.com/office/officeart/2005/8/layout/pyramid1"/>
    <dgm:cxn modelId="{387AAD12-E6F0-4EF6-8132-10F526918C91}" type="presOf" srcId="{1ACDBE6D-A7C8-44A8-A2D3-7AF29D45FF34}" destId="{11DD7AC3-4713-4486-B9D9-68F2C05F90DF}" srcOrd="1" destOrd="0" presId="urn:microsoft.com/office/officeart/2005/8/layout/pyramid1"/>
    <dgm:cxn modelId="{72FFD315-87E7-4FEB-85A9-8ADD2CB04D6C}" type="presOf" srcId="{1ACDBE6D-A7C8-44A8-A2D3-7AF29D45FF34}" destId="{52490621-B0AE-4A5C-B4DA-9FA94077D03F}" srcOrd="0" destOrd="0" presId="urn:microsoft.com/office/officeart/2005/8/layout/pyramid1"/>
    <dgm:cxn modelId="{A6770B18-5C83-4503-B71F-E6C00C51167F}" type="presOf" srcId="{0E66BC53-02A9-438E-AE0A-F4BB73C3B2A3}" destId="{B8AF5746-AB37-4039-9667-DD74DC547353}" srcOrd="1" destOrd="0" presId="urn:microsoft.com/office/officeart/2005/8/layout/pyramid1"/>
    <dgm:cxn modelId="{770D0F20-CC12-4DA2-9DAF-B10B35DA8A20}" type="presOf" srcId="{0BEE7994-F65D-4D47-A2BA-A7F989A7D270}" destId="{EC47E10A-8C23-4528-B0B8-F62E769E26D9}" srcOrd="1" destOrd="0" presId="urn:microsoft.com/office/officeart/2005/8/layout/pyramid1"/>
    <dgm:cxn modelId="{5B530136-28A2-42F1-84C4-04FAFB458C9B}" type="presOf" srcId="{B8386A79-86AE-4E26-9940-1C86D53563DD}" destId="{53787B95-572F-4D2C-B07D-52EF040B8A9A}" srcOrd="0" destOrd="0" presId="urn:microsoft.com/office/officeart/2005/8/layout/pyramid1"/>
    <dgm:cxn modelId="{916DFF39-A400-4680-B55C-F8762DC626AF}" type="presOf" srcId="{06D28144-2261-4FB9-94B6-A474942D4C9D}" destId="{4B126180-5600-453D-8914-BA476BC08043}" srcOrd="1" destOrd="0" presId="urn:microsoft.com/office/officeart/2005/8/layout/pyramid1"/>
    <dgm:cxn modelId="{65DDA83A-F287-4EEB-8281-7600B3F6A392}" type="presOf" srcId="{0BEE7994-F65D-4D47-A2BA-A7F989A7D270}" destId="{246C061A-3124-4928-8F9E-37219489D0AB}" srcOrd="0" destOrd="0" presId="urn:microsoft.com/office/officeart/2005/8/layout/pyramid1"/>
    <dgm:cxn modelId="{04423961-4FD4-4E74-BB56-449E05AFEE3F}" srcId="{2C017529-10D1-4362-A561-FC18E919C5B4}" destId="{1ACDBE6D-A7C8-44A8-A2D3-7AF29D45FF34}" srcOrd="3" destOrd="0" parTransId="{7334BCB2-6ADE-4AA9-9526-D2B7D5AB83A3}" sibTransId="{CCF7FD58-AB5A-463F-9033-0086C9ED5381}"/>
    <dgm:cxn modelId="{64436A47-6B31-44E5-818F-0E5195F9312F}" srcId="{2C017529-10D1-4362-A561-FC18E919C5B4}" destId="{6158526B-0B4C-4271-A9C0-B360A250A8DE}" srcOrd="5" destOrd="0" parTransId="{8A2BFF54-00AF-4138-9595-AB16DC7DC4CD}" sibTransId="{E2420A8E-EFE3-4B87-98AB-BD29D61EEDEC}"/>
    <dgm:cxn modelId="{6406E750-7FA1-466C-94ED-3B6C566B3755}" type="presOf" srcId="{2C017529-10D1-4362-A561-FC18E919C5B4}" destId="{E3CFB036-CF55-461E-A6C1-399EE8048F47}" srcOrd="0" destOrd="0" presId="urn:microsoft.com/office/officeart/2005/8/layout/pyramid1"/>
    <dgm:cxn modelId="{487C8453-DDC5-471A-BEDD-DB6C7808CBF5}" type="presOf" srcId="{6158526B-0B4C-4271-A9C0-B360A250A8DE}" destId="{193BFF81-60C1-4FAE-9FFD-48D59F7802FC}" srcOrd="0" destOrd="0" presId="urn:microsoft.com/office/officeart/2005/8/layout/pyramid1"/>
    <dgm:cxn modelId="{4B287C8A-39AB-4778-B780-0E8C1B6E11EF}" type="presOf" srcId="{0E66BC53-02A9-438E-AE0A-F4BB73C3B2A3}" destId="{515B0EA1-8D20-465F-8EA2-A9A79006EFE5}" srcOrd="0" destOrd="0" presId="urn:microsoft.com/office/officeart/2005/8/layout/pyramid1"/>
    <dgm:cxn modelId="{418E52BA-D1D3-4D5F-862A-B5ED2E7DAA09}" type="presOf" srcId="{6158526B-0B4C-4271-A9C0-B360A250A8DE}" destId="{6790193A-C7EA-46D8-8354-BADCECF6EFEC}" srcOrd="1" destOrd="0" presId="urn:microsoft.com/office/officeart/2005/8/layout/pyramid1"/>
    <dgm:cxn modelId="{7BFCC1CB-34A3-44B6-807A-BB6AC0D48662}" type="presOf" srcId="{06D28144-2261-4FB9-94B6-A474942D4C9D}" destId="{43F4B0FE-0B74-4651-8776-A7883CEC943B}" srcOrd="0" destOrd="0" presId="urn:microsoft.com/office/officeart/2005/8/layout/pyramid1"/>
    <dgm:cxn modelId="{A5034FF7-51BF-4030-A841-9C6DBED4C5C7}" srcId="{2C017529-10D1-4362-A561-FC18E919C5B4}" destId="{06D28144-2261-4FB9-94B6-A474942D4C9D}" srcOrd="1" destOrd="0" parTransId="{10141122-D2EB-4A0F-8CC9-BB111ECF4D41}" sibTransId="{3EDCD45E-F872-4426-B6A6-ECD9515B9009}"/>
    <dgm:cxn modelId="{EF721DFC-CFD8-401D-BFE5-8E62B4151CBC}" srcId="{2C017529-10D1-4362-A561-FC18E919C5B4}" destId="{0E66BC53-02A9-438E-AE0A-F4BB73C3B2A3}" srcOrd="4" destOrd="0" parTransId="{6A9A2623-00BD-46FE-9ADB-E9EF75CC1779}" sibTransId="{4987D699-3B11-4FBD-B043-7D4E6B4F4264}"/>
    <dgm:cxn modelId="{A02338FD-17B6-4CBE-8600-9416BE504739}" srcId="{2C017529-10D1-4362-A561-FC18E919C5B4}" destId="{0BEE7994-F65D-4D47-A2BA-A7F989A7D270}" srcOrd="2" destOrd="0" parTransId="{92F7BB88-232F-4EDA-B1FC-3E557E6E4350}" sibTransId="{33F1584A-E8A6-436F-9E35-2B7ACE0431DD}"/>
    <dgm:cxn modelId="{D16957FF-9E46-4EF2-A750-04ED2E8585F1}" srcId="{2C017529-10D1-4362-A561-FC18E919C5B4}" destId="{B8386A79-86AE-4E26-9940-1C86D53563DD}" srcOrd="0" destOrd="0" parTransId="{C831C917-8EFC-4B9C-8E4E-0C58421FC29F}" sibTransId="{F604F6A2-1FFE-4382-9EBC-9DC8EE4EC6CF}"/>
    <dgm:cxn modelId="{785E7D82-519C-4C46-BFC2-19F451EA7AB1}" type="presParOf" srcId="{E3CFB036-CF55-461E-A6C1-399EE8048F47}" destId="{D46FA04A-4AC3-402D-9192-6869E86C3047}" srcOrd="0" destOrd="0" presId="urn:microsoft.com/office/officeart/2005/8/layout/pyramid1"/>
    <dgm:cxn modelId="{B9A6E7B2-F82C-409D-88F7-ADE25D056CC2}" type="presParOf" srcId="{D46FA04A-4AC3-402D-9192-6869E86C3047}" destId="{53787B95-572F-4D2C-B07D-52EF040B8A9A}" srcOrd="0" destOrd="0" presId="urn:microsoft.com/office/officeart/2005/8/layout/pyramid1"/>
    <dgm:cxn modelId="{F0912937-D699-4475-917A-068E855BCE69}" type="presParOf" srcId="{D46FA04A-4AC3-402D-9192-6869E86C3047}" destId="{8833D3B3-F311-4B82-A24D-C10C54D87197}" srcOrd="1" destOrd="0" presId="urn:microsoft.com/office/officeart/2005/8/layout/pyramid1"/>
    <dgm:cxn modelId="{BE119C27-F010-49A7-BB5C-E927990753FB}" type="presParOf" srcId="{E3CFB036-CF55-461E-A6C1-399EE8048F47}" destId="{3C0B9DEC-7879-4193-9577-CAF4D4C672D8}" srcOrd="1" destOrd="0" presId="urn:microsoft.com/office/officeart/2005/8/layout/pyramid1"/>
    <dgm:cxn modelId="{51027C5D-872F-4231-A7D5-C708028DF3A5}" type="presParOf" srcId="{3C0B9DEC-7879-4193-9577-CAF4D4C672D8}" destId="{43F4B0FE-0B74-4651-8776-A7883CEC943B}" srcOrd="0" destOrd="0" presId="urn:microsoft.com/office/officeart/2005/8/layout/pyramid1"/>
    <dgm:cxn modelId="{2F970A1D-1FF3-4D37-9CAE-6A8FF16621E6}" type="presParOf" srcId="{3C0B9DEC-7879-4193-9577-CAF4D4C672D8}" destId="{4B126180-5600-453D-8914-BA476BC08043}" srcOrd="1" destOrd="0" presId="urn:microsoft.com/office/officeart/2005/8/layout/pyramid1"/>
    <dgm:cxn modelId="{7A0DF206-5125-455D-BC5D-2B4D360D1AEA}" type="presParOf" srcId="{E3CFB036-CF55-461E-A6C1-399EE8048F47}" destId="{30144049-D531-4762-8A4B-5CBD52374ECC}" srcOrd="2" destOrd="0" presId="urn:microsoft.com/office/officeart/2005/8/layout/pyramid1"/>
    <dgm:cxn modelId="{3F6A409F-13A6-4E9F-977D-8CC3ED50F626}" type="presParOf" srcId="{30144049-D531-4762-8A4B-5CBD52374ECC}" destId="{246C061A-3124-4928-8F9E-37219489D0AB}" srcOrd="0" destOrd="0" presId="urn:microsoft.com/office/officeart/2005/8/layout/pyramid1"/>
    <dgm:cxn modelId="{5209676D-B70B-40D1-BFF9-9851C77E0C6A}" type="presParOf" srcId="{30144049-D531-4762-8A4B-5CBD52374ECC}" destId="{EC47E10A-8C23-4528-B0B8-F62E769E26D9}" srcOrd="1" destOrd="0" presId="urn:microsoft.com/office/officeart/2005/8/layout/pyramid1"/>
    <dgm:cxn modelId="{D8071839-A735-40F2-92E9-ABDA3D4D0E36}" type="presParOf" srcId="{E3CFB036-CF55-461E-A6C1-399EE8048F47}" destId="{251E6F61-83BD-4721-B7ED-C501666C27E2}" srcOrd="3" destOrd="0" presId="urn:microsoft.com/office/officeart/2005/8/layout/pyramid1"/>
    <dgm:cxn modelId="{0FF8F753-1D32-4760-8DB0-81CD99BD97C4}" type="presParOf" srcId="{251E6F61-83BD-4721-B7ED-C501666C27E2}" destId="{52490621-B0AE-4A5C-B4DA-9FA94077D03F}" srcOrd="0" destOrd="0" presId="urn:microsoft.com/office/officeart/2005/8/layout/pyramid1"/>
    <dgm:cxn modelId="{8D5F6C0B-7B93-4CD8-96B5-C6DF7BB31BE2}" type="presParOf" srcId="{251E6F61-83BD-4721-B7ED-C501666C27E2}" destId="{11DD7AC3-4713-4486-B9D9-68F2C05F90DF}" srcOrd="1" destOrd="0" presId="urn:microsoft.com/office/officeart/2005/8/layout/pyramid1"/>
    <dgm:cxn modelId="{CEAA800F-1972-48C9-BFFE-B54B9DEEC27C}" type="presParOf" srcId="{E3CFB036-CF55-461E-A6C1-399EE8048F47}" destId="{CEB3EB1B-38F0-4C06-ACB0-0B9A639B3E7E}" srcOrd="4" destOrd="0" presId="urn:microsoft.com/office/officeart/2005/8/layout/pyramid1"/>
    <dgm:cxn modelId="{17E75A6E-6550-4637-9C9A-FF7C77371956}" type="presParOf" srcId="{CEB3EB1B-38F0-4C06-ACB0-0B9A639B3E7E}" destId="{515B0EA1-8D20-465F-8EA2-A9A79006EFE5}" srcOrd="0" destOrd="0" presId="urn:microsoft.com/office/officeart/2005/8/layout/pyramid1"/>
    <dgm:cxn modelId="{94BDA938-1CE5-484C-B25F-2AA32853B3B9}" type="presParOf" srcId="{CEB3EB1B-38F0-4C06-ACB0-0B9A639B3E7E}" destId="{B8AF5746-AB37-4039-9667-DD74DC547353}" srcOrd="1" destOrd="0" presId="urn:microsoft.com/office/officeart/2005/8/layout/pyramid1"/>
    <dgm:cxn modelId="{44D1907A-1393-4681-A23C-7DF8164023BD}" type="presParOf" srcId="{E3CFB036-CF55-461E-A6C1-399EE8048F47}" destId="{4F16CB21-F702-49F3-AFDC-5170DE94ABEB}" srcOrd="5" destOrd="0" presId="urn:microsoft.com/office/officeart/2005/8/layout/pyramid1"/>
    <dgm:cxn modelId="{A7BD04B8-5DEC-4DC6-AFD5-C06A81E52C39}" type="presParOf" srcId="{4F16CB21-F702-49F3-AFDC-5170DE94ABEB}" destId="{193BFF81-60C1-4FAE-9FFD-48D59F7802FC}" srcOrd="0" destOrd="0" presId="urn:microsoft.com/office/officeart/2005/8/layout/pyramid1"/>
    <dgm:cxn modelId="{8C9A378C-3B84-4BF4-9A03-C9185DA71096}" type="presParOf" srcId="{4F16CB21-F702-49F3-AFDC-5170DE94ABEB}" destId="{6790193A-C7EA-46D8-8354-BADCECF6EFEC}"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pPr>
            <a:buNone/>
          </a:pPr>
          <a:r>
            <a:rPr lang="en-US"/>
            <a:t>Recognize that earning a Level 1 on the CCCR indicator is one of the criteria that may contribute to identification</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760D492F-1A35-455C-8701-FF120EEDCB43}">
      <dgm:prSet/>
      <dgm:spPr>
        <a:solidFill>
          <a:srgbClr val="1B548D"/>
        </a:solidFill>
      </dgm:spPr>
      <dgm:t>
        <a:bodyPr/>
        <a:lstStyle/>
        <a:p>
          <a:pPr>
            <a:buFont typeface="Symbol" panose="05050102010706020507" pitchFamily="18" charset="2"/>
            <a:buChar char=""/>
          </a:pPr>
          <a:r>
            <a:rPr lang="en-US"/>
            <a:t>Examine barriers that limit students’ access to or completion of CCCR-aligned credentials</a:t>
          </a:r>
        </a:p>
      </dgm:t>
    </dgm:pt>
    <dgm:pt modelId="{D8566934-7C8F-4A51-8345-EB51496AA373}" type="parTrans" cxnId="{DFE629D3-7F6D-40DE-917D-E1CB5DF8EF2D}">
      <dgm:prSet/>
      <dgm:spPr/>
      <dgm:t>
        <a:bodyPr/>
        <a:lstStyle/>
        <a:p>
          <a:endParaRPr lang="en-US"/>
        </a:p>
      </dgm:t>
    </dgm:pt>
    <dgm:pt modelId="{98654307-6EDD-4EAD-B823-6B78125AC51D}" type="sibTrans" cxnId="{DFE629D3-7F6D-40DE-917D-E1CB5DF8EF2D}">
      <dgm:prSet/>
      <dgm:spPr/>
      <dgm:t>
        <a:bodyPr/>
        <a:lstStyle/>
        <a:p>
          <a:endParaRPr lang="en-US"/>
        </a:p>
      </dgm:t>
    </dgm:pt>
    <dgm:pt modelId="{EF4CC717-55A4-46EB-BA1C-49A788F724D7}">
      <dgm:prSet/>
      <dgm:spPr>
        <a:solidFill>
          <a:srgbClr val="607590"/>
        </a:solidFill>
      </dgm:spPr>
      <dgm:t>
        <a:bodyPr/>
        <a:lstStyle/>
        <a:p>
          <a:pPr>
            <a:buFont typeface="Symbol" panose="05050102010706020507" pitchFamily="18" charset="2"/>
            <a:buChar char=""/>
          </a:pPr>
          <a:r>
            <a:rPr lang="en-US"/>
            <a:t>Identify and maximize opportunities such as coursework, programs, and pathways that support students in earning credentials</a:t>
          </a:r>
        </a:p>
      </dgm:t>
    </dgm:pt>
    <dgm:pt modelId="{40AFC48F-AB00-4983-97D5-A334BBDC91CE}" type="parTrans" cxnId="{109B7752-3E3D-4E75-89DA-161FEAD1737E}">
      <dgm:prSet/>
      <dgm:spPr/>
      <dgm:t>
        <a:bodyPr/>
        <a:lstStyle/>
        <a:p>
          <a:endParaRPr lang="en-US"/>
        </a:p>
      </dgm:t>
    </dgm:pt>
    <dgm:pt modelId="{CCFD2775-F239-4EC1-B9E1-81749368CC80}" type="sibTrans" cxnId="{109B7752-3E3D-4E75-89DA-161FEAD1737E}">
      <dgm:prSet/>
      <dgm:spPr/>
      <dgm:t>
        <a:bodyPr/>
        <a:lstStyle/>
        <a:p>
          <a:endParaRPr lang="en-US"/>
        </a:p>
      </dgm:t>
    </dgm:pt>
    <dgm:pt modelId="{726726C3-DC89-4006-969B-B7830FC8444B}">
      <dgm:prSet/>
      <dgm:spPr>
        <a:solidFill>
          <a:srgbClr val="437F89"/>
        </a:solidFill>
      </dgm:spPr>
      <dgm:t>
        <a:bodyPr/>
        <a:lstStyle/>
        <a:p>
          <a:pPr>
            <a:buNone/>
          </a:pPr>
          <a:r>
            <a:rPr lang="en-US"/>
            <a:t>Verify the accuracy of the SIRS 108 report data, including ensuring that students assigned a weight of “0” are reported correctly and that students who have dropped out but have earned a High School Equivalency diploma have contributed positively to the CCCR Index</a:t>
          </a:r>
        </a:p>
      </dgm:t>
    </dgm:pt>
    <dgm:pt modelId="{5FCDD9BC-45F3-4895-BF8B-AC7E37921230}" type="parTrans" cxnId="{E00B7E37-3735-487A-9B0B-D8661891ED78}">
      <dgm:prSet/>
      <dgm:spPr/>
      <dgm:t>
        <a:bodyPr/>
        <a:lstStyle/>
        <a:p>
          <a:endParaRPr lang="en-US"/>
        </a:p>
      </dgm:t>
    </dgm:pt>
    <dgm:pt modelId="{D3988EFF-FAE7-4E04-A5AF-770975C4006A}" type="sibTrans" cxnId="{E00B7E37-3735-487A-9B0B-D8661891ED78}">
      <dgm:prSet/>
      <dgm:spPr/>
      <dgm:t>
        <a:bodyPr/>
        <a:lstStyle/>
        <a:p>
          <a:endParaRPr lang="en-US"/>
        </a:p>
      </dgm:t>
    </dgm:pt>
    <dgm:pt modelId="{F40C30D4-810D-444F-9789-CCC56EB7CAA6}" type="pres">
      <dgm:prSet presAssocID="{7EAFEDB8-BDAB-4208-B37D-CF5C99A97E9F}" presName="diagram" presStyleCnt="0">
        <dgm:presLayoutVars>
          <dgm:dir/>
          <dgm:resizeHandles val="exact"/>
        </dgm:presLayoutVars>
      </dgm:prSet>
      <dgm:spPr/>
    </dgm:pt>
    <dgm:pt modelId="{BEB96327-8015-4A42-AA62-A321CC45FEBB}" type="pres">
      <dgm:prSet presAssocID="{37EA7841-870B-4F74-8EA2-C869DB048010}" presName="node" presStyleLbl="node1" presStyleIdx="0" presStyleCnt="4">
        <dgm:presLayoutVars>
          <dgm:bulletEnabled val="1"/>
        </dgm:presLayoutVars>
      </dgm:prSet>
      <dgm:spPr/>
    </dgm:pt>
    <dgm:pt modelId="{4AFFDA58-D86E-4FC5-AD73-82CFBD60C25D}" type="pres">
      <dgm:prSet presAssocID="{F67B049E-18EF-40FB-9527-8FBC4643A303}" presName="sibTrans" presStyleCnt="0"/>
      <dgm:spPr/>
    </dgm:pt>
    <dgm:pt modelId="{A625F88A-3ECE-4CFF-81C2-264730C07581}" type="pres">
      <dgm:prSet presAssocID="{760D492F-1A35-455C-8701-FF120EEDCB43}" presName="node" presStyleLbl="node1" presStyleIdx="1" presStyleCnt="4">
        <dgm:presLayoutVars>
          <dgm:bulletEnabled val="1"/>
        </dgm:presLayoutVars>
      </dgm:prSet>
      <dgm:spPr/>
    </dgm:pt>
    <dgm:pt modelId="{E029C572-6C36-4C2A-9326-5147A43FD842}" type="pres">
      <dgm:prSet presAssocID="{98654307-6EDD-4EAD-B823-6B78125AC51D}" presName="sibTrans" presStyleCnt="0"/>
      <dgm:spPr/>
    </dgm:pt>
    <dgm:pt modelId="{7278E250-8D0E-4AC3-B024-67E1C51E736A}" type="pres">
      <dgm:prSet presAssocID="{EF4CC717-55A4-46EB-BA1C-49A788F724D7}" presName="node" presStyleLbl="node1" presStyleIdx="2" presStyleCnt="4">
        <dgm:presLayoutVars>
          <dgm:bulletEnabled val="1"/>
        </dgm:presLayoutVars>
      </dgm:prSet>
      <dgm:spPr/>
    </dgm:pt>
    <dgm:pt modelId="{79F90E0A-F450-4138-907A-1845C7056290}" type="pres">
      <dgm:prSet presAssocID="{CCFD2775-F239-4EC1-B9E1-81749368CC80}" presName="sibTrans" presStyleCnt="0"/>
      <dgm:spPr/>
    </dgm:pt>
    <dgm:pt modelId="{122D06E7-8857-42AD-930D-03A025C2E656}" type="pres">
      <dgm:prSet presAssocID="{726726C3-DC89-4006-969B-B7830FC8444B}" presName="node" presStyleLbl="node1" presStyleIdx="3" presStyleCnt="4">
        <dgm:presLayoutVars>
          <dgm:bulletEnabled val="1"/>
        </dgm:presLayoutVars>
      </dgm:prSet>
      <dgm:spPr/>
    </dgm:pt>
  </dgm:ptLst>
  <dgm:cxnLst>
    <dgm:cxn modelId="{905D4600-C410-4163-A8F3-B6AC4EA7BCDA}" type="presOf" srcId="{760D492F-1A35-455C-8701-FF120EEDCB43}" destId="{A625F88A-3ECE-4CFF-81C2-264730C07581}" srcOrd="0" destOrd="0" presId="urn:microsoft.com/office/officeart/2005/8/layout/default"/>
    <dgm:cxn modelId="{62610236-3884-471F-99AF-90EE4C5F24F1}" type="presOf" srcId="{EF4CC717-55A4-46EB-BA1C-49A788F724D7}" destId="{7278E250-8D0E-4AC3-B024-67E1C51E736A}" srcOrd="0" destOrd="0" presId="urn:microsoft.com/office/officeart/2005/8/layout/default"/>
    <dgm:cxn modelId="{E00B7E37-3735-487A-9B0B-D8661891ED78}" srcId="{7EAFEDB8-BDAB-4208-B37D-CF5C99A97E9F}" destId="{726726C3-DC89-4006-969B-B7830FC8444B}" srcOrd="3" destOrd="0" parTransId="{5FCDD9BC-45F3-4895-BF8B-AC7E37921230}" sibTransId="{D3988EFF-FAE7-4E04-A5AF-770975C4006A}"/>
    <dgm:cxn modelId="{D233CD62-AA3E-4E70-ADC5-CCC7AFC293D2}" type="presOf" srcId="{37EA7841-870B-4F74-8EA2-C869DB048010}" destId="{BEB96327-8015-4A42-AA62-A321CC45FEBB}" srcOrd="0" destOrd="0" presId="urn:microsoft.com/office/officeart/2005/8/layout/default"/>
    <dgm:cxn modelId="{81DF0346-F585-4392-A4E8-DE91FEE912EE}" type="presOf" srcId="{726726C3-DC89-4006-969B-B7830FC8444B}" destId="{122D06E7-8857-42AD-930D-03A025C2E656}" srcOrd="0" destOrd="0" presId="urn:microsoft.com/office/officeart/2005/8/layout/default"/>
    <dgm:cxn modelId="{109B7752-3E3D-4E75-89DA-161FEAD1737E}" srcId="{7EAFEDB8-BDAB-4208-B37D-CF5C99A97E9F}" destId="{EF4CC717-55A4-46EB-BA1C-49A788F724D7}" srcOrd="2" destOrd="0" parTransId="{40AFC48F-AB00-4983-97D5-A334BBDC91CE}" sibTransId="{CCFD2775-F239-4EC1-B9E1-81749368CC80}"/>
    <dgm:cxn modelId="{B4EEDE96-EED1-490D-9F4F-66E9F6C640C2}" type="presOf" srcId="{7EAFEDB8-BDAB-4208-B37D-CF5C99A97E9F}" destId="{F40C30D4-810D-444F-9789-CCC56EB7CAA6}" srcOrd="0" destOrd="0" presId="urn:microsoft.com/office/officeart/2005/8/layout/default"/>
    <dgm:cxn modelId="{FCE7DAC6-92CE-4877-81C4-B49109754970}" srcId="{7EAFEDB8-BDAB-4208-B37D-CF5C99A97E9F}" destId="{37EA7841-870B-4F74-8EA2-C869DB048010}" srcOrd="0" destOrd="0" parTransId="{532FB049-9DDC-4FA7-9CF8-D5ECD0199130}" sibTransId="{F67B049E-18EF-40FB-9527-8FBC4643A303}"/>
    <dgm:cxn modelId="{DFE629D3-7F6D-40DE-917D-E1CB5DF8EF2D}" srcId="{7EAFEDB8-BDAB-4208-B37D-CF5C99A97E9F}" destId="{760D492F-1A35-455C-8701-FF120EEDCB43}" srcOrd="1" destOrd="0" parTransId="{D8566934-7C8F-4A51-8345-EB51496AA373}" sibTransId="{98654307-6EDD-4EAD-B823-6B78125AC51D}"/>
    <dgm:cxn modelId="{DEF9796C-4765-40A7-B0B3-3950527BC011}" type="presParOf" srcId="{F40C30D4-810D-444F-9789-CCC56EB7CAA6}" destId="{BEB96327-8015-4A42-AA62-A321CC45FEBB}" srcOrd="0" destOrd="0" presId="urn:microsoft.com/office/officeart/2005/8/layout/default"/>
    <dgm:cxn modelId="{F666D777-8416-4A4B-8E96-EC50F46004C7}" type="presParOf" srcId="{F40C30D4-810D-444F-9789-CCC56EB7CAA6}" destId="{4AFFDA58-D86E-4FC5-AD73-82CFBD60C25D}" srcOrd="1" destOrd="0" presId="urn:microsoft.com/office/officeart/2005/8/layout/default"/>
    <dgm:cxn modelId="{2093DE8B-76DD-4BE9-A360-2280AD5ECFB0}" type="presParOf" srcId="{F40C30D4-810D-444F-9789-CCC56EB7CAA6}" destId="{A625F88A-3ECE-4CFF-81C2-264730C07581}" srcOrd="2" destOrd="0" presId="urn:microsoft.com/office/officeart/2005/8/layout/default"/>
    <dgm:cxn modelId="{4A56D530-FB00-4E40-B8D4-27208F41AA07}" type="presParOf" srcId="{F40C30D4-810D-444F-9789-CCC56EB7CAA6}" destId="{E029C572-6C36-4C2A-9326-5147A43FD842}" srcOrd="3" destOrd="0" presId="urn:microsoft.com/office/officeart/2005/8/layout/default"/>
    <dgm:cxn modelId="{119D4E25-DBC3-4339-B5E0-744E83680E34}" type="presParOf" srcId="{F40C30D4-810D-444F-9789-CCC56EB7CAA6}" destId="{7278E250-8D0E-4AC3-B024-67E1C51E736A}" srcOrd="4" destOrd="0" presId="urn:microsoft.com/office/officeart/2005/8/layout/default"/>
    <dgm:cxn modelId="{D448BD67-C853-45F7-95D3-59CC446833CA}" type="presParOf" srcId="{F40C30D4-810D-444F-9789-CCC56EB7CAA6}" destId="{79F90E0A-F450-4138-907A-1845C7056290}" srcOrd="5" destOrd="0" presId="urn:microsoft.com/office/officeart/2005/8/layout/default"/>
    <dgm:cxn modelId="{97FD3632-C89C-408B-9597-FCAB859408D8}" type="presParOf" srcId="{F40C30D4-810D-444F-9789-CCC56EB7CAA6}" destId="{122D06E7-8857-42AD-930D-03A025C2E65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r>
            <a:rPr lang="en-US"/>
            <a:t>Recognize that earning a Level 1 for Student Growth falls within Scenario 2 for potential identification</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09F89109-3905-4007-AF61-6CEA2A5E839D}">
      <dgm:prSet/>
      <dgm:spPr>
        <a:solidFill>
          <a:srgbClr val="1B548D"/>
        </a:solidFill>
      </dgm:spPr>
      <dgm:t>
        <a:bodyPr/>
        <a:lstStyle/>
        <a:p>
          <a:pPr>
            <a:buFont typeface="Symbol" panose="05050102010706020507" pitchFamily="18" charset="2"/>
            <a:buChar char=""/>
          </a:pPr>
          <a:r>
            <a:rPr lang="en-US"/>
            <a:t>Use SIRS 112 report data to understand the narrative that the growth results tell about student learning</a:t>
          </a:r>
        </a:p>
      </dgm:t>
    </dgm:pt>
    <dgm:pt modelId="{0C23BF49-783D-41A2-A9C3-002C92ED086C}" type="parTrans" cxnId="{33860BFB-A9F8-4A1A-B923-461787D8E676}">
      <dgm:prSet/>
      <dgm:spPr/>
      <dgm:t>
        <a:bodyPr/>
        <a:lstStyle/>
        <a:p>
          <a:endParaRPr lang="en-US"/>
        </a:p>
      </dgm:t>
    </dgm:pt>
    <dgm:pt modelId="{96685E2F-A620-4067-9AF5-4DD29B96C8D0}" type="sibTrans" cxnId="{33860BFB-A9F8-4A1A-B923-461787D8E676}">
      <dgm:prSet/>
      <dgm:spPr/>
      <dgm:t>
        <a:bodyPr/>
        <a:lstStyle/>
        <a:p>
          <a:endParaRPr lang="en-US"/>
        </a:p>
      </dgm:t>
    </dgm:pt>
    <dgm:pt modelId="{A5CDA7C5-CC7F-4FD2-A8C1-370786FFA3B3}">
      <dgm:prSet/>
      <dgm:spPr>
        <a:solidFill>
          <a:srgbClr val="607590"/>
        </a:solidFill>
      </dgm:spPr>
      <dgm:t>
        <a:bodyPr/>
        <a:lstStyle/>
        <a:p>
          <a:pPr>
            <a:buFont typeface="Symbol" panose="05050102010706020507" pitchFamily="18" charset="2"/>
            <a:buChar char=""/>
          </a:pPr>
          <a:r>
            <a:rPr lang="en-US"/>
            <a:t>Clarify how the ELA and math Growth Indices differ and what each reveals about student trajectories</a:t>
          </a:r>
        </a:p>
      </dgm:t>
    </dgm:pt>
    <dgm:pt modelId="{E43B26FA-7D33-466C-A85E-02B98770B2BD}" type="parTrans" cxnId="{4F467871-0122-4FD6-8842-ECF7D36CABF4}">
      <dgm:prSet/>
      <dgm:spPr/>
      <dgm:t>
        <a:bodyPr/>
        <a:lstStyle/>
        <a:p>
          <a:endParaRPr lang="en-US"/>
        </a:p>
      </dgm:t>
    </dgm:pt>
    <dgm:pt modelId="{73ABAFC8-D835-4C64-AC13-78CBF9211503}" type="sibTrans" cxnId="{4F467871-0122-4FD6-8842-ECF7D36CABF4}">
      <dgm:prSet/>
      <dgm:spPr/>
      <dgm:t>
        <a:bodyPr/>
        <a:lstStyle/>
        <a:p>
          <a:endParaRPr lang="en-US"/>
        </a:p>
      </dgm:t>
    </dgm:pt>
    <dgm:pt modelId="{5E58C2E2-2935-4930-ADBB-D643776935E8}">
      <dgm:prSet/>
      <dgm:spPr>
        <a:solidFill>
          <a:srgbClr val="437F89"/>
        </a:solidFill>
      </dgm:spPr>
      <dgm:t>
        <a:bodyPr/>
        <a:lstStyle/>
        <a:p>
          <a:pPr>
            <a:buFont typeface="Symbol" panose="05050102010706020507" pitchFamily="18" charset="2"/>
            <a:buChar char=""/>
          </a:pPr>
          <a:r>
            <a:rPr lang="en-US"/>
            <a:t>Compare growth rates across subgroups and grade levels, analyzing root causes for any discrepancies</a:t>
          </a:r>
        </a:p>
      </dgm:t>
    </dgm:pt>
    <dgm:pt modelId="{068CC26E-B6E7-4C5F-94EF-ADB3A6335FC6}" type="parTrans" cxnId="{207DD0F1-E660-4A6E-983C-4312A53DAE89}">
      <dgm:prSet/>
      <dgm:spPr/>
      <dgm:t>
        <a:bodyPr/>
        <a:lstStyle/>
        <a:p>
          <a:endParaRPr lang="en-US"/>
        </a:p>
      </dgm:t>
    </dgm:pt>
    <dgm:pt modelId="{41FC57D2-F2CA-4AA9-A29F-FC6E18CFB723}" type="sibTrans" cxnId="{207DD0F1-E660-4A6E-983C-4312A53DAE89}">
      <dgm:prSet/>
      <dgm:spPr/>
      <dgm:t>
        <a:bodyPr/>
        <a:lstStyle/>
        <a:p>
          <a:endParaRPr lang="en-US"/>
        </a:p>
      </dgm:t>
    </dgm:pt>
    <dgm:pt modelId="{A31AF224-9816-45FA-8CAC-B32283236E43}">
      <dgm:prSet/>
      <dgm:spPr>
        <a:solidFill>
          <a:srgbClr val="607590"/>
        </a:solidFill>
      </dgm:spPr>
      <dgm:t>
        <a:bodyPr/>
        <a:lstStyle/>
        <a:p>
          <a:pPr>
            <a:buFont typeface="Symbol" panose="05050102010706020507" pitchFamily="18" charset="2"/>
            <a:buChar char=""/>
          </a:pPr>
          <a:r>
            <a:rPr lang="en-US"/>
            <a:t>Identify student growth data that were unexpected or concerning (“red flags”) and investigate underlying factors</a:t>
          </a:r>
        </a:p>
      </dgm:t>
    </dgm:pt>
    <dgm:pt modelId="{04A2E556-9D0D-4FDF-B30B-AE3E8CF4D565}" type="parTrans" cxnId="{3FACB809-7FAB-439D-B6D2-83D12193C9E0}">
      <dgm:prSet/>
      <dgm:spPr/>
      <dgm:t>
        <a:bodyPr/>
        <a:lstStyle/>
        <a:p>
          <a:endParaRPr lang="en-US"/>
        </a:p>
      </dgm:t>
    </dgm:pt>
    <dgm:pt modelId="{D432BCA0-080C-46DB-BB44-93E64523CE1C}" type="sibTrans" cxnId="{3FACB809-7FAB-439D-B6D2-83D12193C9E0}">
      <dgm:prSet/>
      <dgm:spPr/>
      <dgm:t>
        <a:bodyPr/>
        <a:lstStyle/>
        <a:p>
          <a:endParaRPr lang="en-US"/>
        </a:p>
      </dgm:t>
    </dgm:pt>
    <dgm:pt modelId="{611AF5EE-99F4-4FDE-ACBD-A3DDC1BD7D9C}">
      <dgm:prSet/>
      <dgm:spPr>
        <a:solidFill>
          <a:srgbClr val="3274AE"/>
        </a:solidFill>
      </dgm:spPr>
      <dgm:t>
        <a:bodyPr/>
        <a:lstStyle/>
        <a:p>
          <a:pPr>
            <a:buNone/>
          </a:pPr>
          <a:r>
            <a:rPr lang="en-US"/>
            <a:t>For students who demonstrated low growth last year and are still enrolled this year, examine current growth patterns and reflect on support needed to accelerate progress</a:t>
          </a:r>
        </a:p>
      </dgm:t>
    </dgm:pt>
    <dgm:pt modelId="{B2294ED1-210C-4DC6-B6F9-F2116824DE8C}" type="parTrans" cxnId="{4257D97C-495F-47CC-879A-81BEDB3984E7}">
      <dgm:prSet/>
      <dgm:spPr/>
      <dgm:t>
        <a:bodyPr/>
        <a:lstStyle/>
        <a:p>
          <a:endParaRPr lang="en-US"/>
        </a:p>
      </dgm:t>
    </dgm:pt>
    <dgm:pt modelId="{A3B0C7A6-798E-4B56-83D7-5EE8FB128CF6}" type="sibTrans" cxnId="{4257D97C-495F-47CC-879A-81BEDB3984E7}">
      <dgm:prSet/>
      <dgm:spPr/>
      <dgm:t>
        <a:bodyPr/>
        <a:lstStyle/>
        <a:p>
          <a:endParaRPr lang="en-US"/>
        </a:p>
      </dgm:t>
    </dgm:pt>
    <dgm:pt modelId="{7EB54F17-5B2A-48FC-B831-01630FDB7532}" type="pres">
      <dgm:prSet presAssocID="{7EAFEDB8-BDAB-4208-B37D-CF5C99A97E9F}" presName="diagram" presStyleCnt="0">
        <dgm:presLayoutVars>
          <dgm:dir/>
          <dgm:resizeHandles val="exact"/>
        </dgm:presLayoutVars>
      </dgm:prSet>
      <dgm:spPr/>
    </dgm:pt>
    <dgm:pt modelId="{EF5000D3-B00F-4C34-B545-D08EFC745528}" type="pres">
      <dgm:prSet presAssocID="{37EA7841-870B-4F74-8EA2-C869DB048010}" presName="node" presStyleLbl="node1" presStyleIdx="0" presStyleCnt="6">
        <dgm:presLayoutVars>
          <dgm:bulletEnabled val="1"/>
        </dgm:presLayoutVars>
      </dgm:prSet>
      <dgm:spPr/>
    </dgm:pt>
    <dgm:pt modelId="{B7CA0F69-BA73-4BD0-944E-1135939B4AB0}" type="pres">
      <dgm:prSet presAssocID="{F67B049E-18EF-40FB-9527-8FBC4643A303}" presName="sibTrans" presStyleCnt="0"/>
      <dgm:spPr/>
    </dgm:pt>
    <dgm:pt modelId="{3BC30930-AB19-4AC9-B683-C70A0308C228}" type="pres">
      <dgm:prSet presAssocID="{09F89109-3905-4007-AF61-6CEA2A5E839D}" presName="node" presStyleLbl="node1" presStyleIdx="1" presStyleCnt="6">
        <dgm:presLayoutVars>
          <dgm:bulletEnabled val="1"/>
        </dgm:presLayoutVars>
      </dgm:prSet>
      <dgm:spPr/>
    </dgm:pt>
    <dgm:pt modelId="{C64EAF60-F3CE-435A-B53D-7CFA7C0354B6}" type="pres">
      <dgm:prSet presAssocID="{96685E2F-A620-4067-9AF5-4DD29B96C8D0}" presName="sibTrans" presStyleCnt="0"/>
      <dgm:spPr/>
    </dgm:pt>
    <dgm:pt modelId="{BCD0A3AA-F576-4FC2-A44E-228420882590}" type="pres">
      <dgm:prSet presAssocID="{A5CDA7C5-CC7F-4FD2-A8C1-370786FFA3B3}" presName="node" presStyleLbl="node1" presStyleIdx="2" presStyleCnt="6">
        <dgm:presLayoutVars>
          <dgm:bulletEnabled val="1"/>
        </dgm:presLayoutVars>
      </dgm:prSet>
      <dgm:spPr/>
    </dgm:pt>
    <dgm:pt modelId="{D8B81E1C-AAAD-428B-8CB4-8B4F087BEE68}" type="pres">
      <dgm:prSet presAssocID="{73ABAFC8-D835-4C64-AC13-78CBF9211503}" presName="sibTrans" presStyleCnt="0"/>
      <dgm:spPr/>
    </dgm:pt>
    <dgm:pt modelId="{AE9F2DF5-7C80-4871-8B04-A0763B3AB92E}" type="pres">
      <dgm:prSet presAssocID="{5E58C2E2-2935-4930-ADBB-D643776935E8}" presName="node" presStyleLbl="node1" presStyleIdx="3" presStyleCnt="6">
        <dgm:presLayoutVars>
          <dgm:bulletEnabled val="1"/>
        </dgm:presLayoutVars>
      </dgm:prSet>
      <dgm:spPr/>
    </dgm:pt>
    <dgm:pt modelId="{B02584C6-9A2B-4206-ACA7-CEFB208FAC8A}" type="pres">
      <dgm:prSet presAssocID="{41FC57D2-F2CA-4AA9-A29F-FC6E18CFB723}" presName="sibTrans" presStyleCnt="0"/>
      <dgm:spPr/>
    </dgm:pt>
    <dgm:pt modelId="{93A67588-5F66-414B-82F3-8CB70D277F3A}" type="pres">
      <dgm:prSet presAssocID="{A31AF224-9816-45FA-8CAC-B32283236E43}" presName="node" presStyleLbl="node1" presStyleIdx="4" presStyleCnt="6">
        <dgm:presLayoutVars>
          <dgm:bulletEnabled val="1"/>
        </dgm:presLayoutVars>
      </dgm:prSet>
      <dgm:spPr/>
    </dgm:pt>
    <dgm:pt modelId="{FE86D93D-AC30-4C21-A705-B0BB4950C145}" type="pres">
      <dgm:prSet presAssocID="{D432BCA0-080C-46DB-BB44-93E64523CE1C}" presName="sibTrans" presStyleCnt="0"/>
      <dgm:spPr/>
    </dgm:pt>
    <dgm:pt modelId="{87BD5221-AC63-45C0-8181-03226F474E92}" type="pres">
      <dgm:prSet presAssocID="{611AF5EE-99F4-4FDE-ACBD-A3DDC1BD7D9C}" presName="node" presStyleLbl="node1" presStyleIdx="5" presStyleCnt="6">
        <dgm:presLayoutVars>
          <dgm:bulletEnabled val="1"/>
        </dgm:presLayoutVars>
      </dgm:prSet>
      <dgm:spPr/>
    </dgm:pt>
  </dgm:ptLst>
  <dgm:cxnLst>
    <dgm:cxn modelId="{3FACB809-7FAB-439D-B6D2-83D12193C9E0}" srcId="{7EAFEDB8-BDAB-4208-B37D-CF5C99A97E9F}" destId="{A31AF224-9816-45FA-8CAC-B32283236E43}" srcOrd="4" destOrd="0" parTransId="{04A2E556-9D0D-4FDF-B30B-AE3E8CF4D565}" sibTransId="{D432BCA0-080C-46DB-BB44-93E64523CE1C}"/>
    <dgm:cxn modelId="{2B46F009-E0D1-4D49-B2DF-E311F0A6B5AA}" type="presOf" srcId="{37EA7841-870B-4F74-8EA2-C869DB048010}" destId="{EF5000D3-B00F-4C34-B545-D08EFC745528}" srcOrd="0" destOrd="0" presId="urn:microsoft.com/office/officeart/2005/8/layout/default"/>
    <dgm:cxn modelId="{CA52760D-F891-436E-B5F1-95DBD45785DC}" type="presOf" srcId="{5E58C2E2-2935-4930-ADBB-D643776935E8}" destId="{AE9F2DF5-7C80-4871-8B04-A0763B3AB92E}" srcOrd="0" destOrd="0" presId="urn:microsoft.com/office/officeart/2005/8/layout/default"/>
    <dgm:cxn modelId="{0FFD160E-1D25-463E-AD35-34EA91231845}" type="presOf" srcId="{611AF5EE-99F4-4FDE-ACBD-A3DDC1BD7D9C}" destId="{87BD5221-AC63-45C0-8181-03226F474E92}" srcOrd="0" destOrd="0" presId="urn:microsoft.com/office/officeart/2005/8/layout/default"/>
    <dgm:cxn modelId="{7D098B40-D721-4AC7-99D3-620D6F6CCAA1}" type="presOf" srcId="{A5CDA7C5-CC7F-4FD2-A8C1-370786FFA3B3}" destId="{BCD0A3AA-F576-4FC2-A44E-228420882590}" srcOrd="0" destOrd="0" presId="urn:microsoft.com/office/officeart/2005/8/layout/default"/>
    <dgm:cxn modelId="{68EABE64-CE62-443F-AFEE-E7AD492BFF2B}" type="presOf" srcId="{A31AF224-9816-45FA-8CAC-B32283236E43}" destId="{93A67588-5F66-414B-82F3-8CB70D277F3A}" srcOrd="0" destOrd="0" presId="urn:microsoft.com/office/officeart/2005/8/layout/default"/>
    <dgm:cxn modelId="{4F467871-0122-4FD6-8842-ECF7D36CABF4}" srcId="{7EAFEDB8-BDAB-4208-B37D-CF5C99A97E9F}" destId="{A5CDA7C5-CC7F-4FD2-A8C1-370786FFA3B3}" srcOrd="2" destOrd="0" parTransId="{E43B26FA-7D33-466C-A85E-02B98770B2BD}" sibTransId="{73ABAFC8-D835-4C64-AC13-78CBF9211503}"/>
    <dgm:cxn modelId="{4257D97C-495F-47CC-879A-81BEDB3984E7}" srcId="{7EAFEDB8-BDAB-4208-B37D-CF5C99A97E9F}" destId="{611AF5EE-99F4-4FDE-ACBD-A3DDC1BD7D9C}" srcOrd="5" destOrd="0" parTransId="{B2294ED1-210C-4DC6-B6F9-F2116824DE8C}" sibTransId="{A3B0C7A6-798E-4B56-83D7-5EE8FB128CF6}"/>
    <dgm:cxn modelId="{97B5B6BF-08C1-4573-B9B1-DFDA5F74970E}" type="presOf" srcId="{09F89109-3905-4007-AF61-6CEA2A5E839D}" destId="{3BC30930-AB19-4AC9-B683-C70A0308C228}" srcOrd="0" destOrd="0" presId="urn:microsoft.com/office/officeart/2005/8/layout/default"/>
    <dgm:cxn modelId="{FCE7DAC6-92CE-4877-81C4-B49109754970}" srcId="{7EAFEDB8-BDAB-4208-B37D-CF5C99A97E9F}" destId="{37EA7841-870B-4F74-8EA2-C869DB048010}" srcOrd="0" destOrd="0" parTransId="{532FB049-9DDC-4FA7-9CF8-D5ECD0199130}" sibTransId="{F67B049E-18EF-40FB-9527-8FBC4643A303}"/>
    <dgm:cxn modelId="{207DD0F1-E660-4A6E-983C-4312A53DAE89}" srcId="{7EAFEDB8-BDAB-4208-B37D-CF5C99A97E9F}" destId="{5E58C2E2-2935-4930-ADBB-D643776935E8}" srcOrd="3" destOrd="0" parTransId="{068CC26E-B6E7-4C5F-94EF-ADB3A6335FC6}" sibTransId="{41FC57D2-F2CA-4AA9-A29F-FC6E18CFB723}"/>
    <dgm:cxn modelId="{074091F2-5D87-4EBF-9662-B849D1450C73}" type="presOf" srcId="{7EAFEDB8-BDAB-4208-B37D-CF5C99A97E9F}" destId="{7EB54F17-5B2A-48FC-B831-01630FDB7532}" srcOrd="0" destOrd="0" presId="urn:microsoft.com/office/officeart/2005/8/layout/default"/>
    <dgm:cxn modelId="{33860BFB-A9F8-4A1A-B923-461787D8E676}" srcId="{7EAFEDB8-BDAB-4208-B37D-CF5C99A97E9F}" destId="{09F89109-3905-4007-AF61-6CEA2A5E839D}" srcOrd="1" destOrd="0" parTransId="{0C23BF49-783D-41A2-A9C3-002C92ED086C}" sibTransId="{96685E2F-A620-4067-9AF5-4DD29B96C8D0}"/>
    <dgm:cxn modelId="{D0406F80-5711-475E-8659-D121170A3E33}" type="presParOf" srcId="{7EB54F17-5B2A-48FC-B831-01630FDB7532}" destId="{EF5000D3-B00F-4C34-B545-D08EFC745528}" srcOrd="0" destOrd="0" presId="urn:microsoft.com/office/officeart/2005/8/layout/default"/>
    <dgm:cxn modelId="{25B39DA3-EB32-4DCB-9B70-91225FC2155B}" type="presParOf" srcId="{7EB54F17-5B2A-48FC-B831-01630FDB7532}" destId="{B7CA0F69-BA73-4BD0-944E-1135939B4AB0}" srcOrd="1" destOrd="0" presId="urn:microsoft.com/office/officeart/2005/8/layout/default"/>
    <dgm:cxn modelId="{227FA1E0-127F-4B56-87B9-7FD27713424E}" type="presParOf" srcId="{7EB54F17-5B2A-48FC-B831-01630FDB7532}" destId="{3BC30930-AB19-4AC9-B683-C70A0308C228}" srcOrd="2" destOrd="0" presId="urn:microsoft.com/office/officeart/2005/8/layout/default"/>
    <dgm:cxn modelId="{E5D7B155-4E03-42E6-BFF3-5836E7AF6F6C}" type="presParOf" srcId="{7EB54F17-5B2A-48FC-B831-01630FDB7532}" destId="{C64EAF60-F3CE-435A-B53D-7CFA7C0354B6}" srcOrd="3" destOrd="0" presId="urn:microsoft.com/office/officeart/2005/8/layout/default"/>
    <dgm:cxn modelId="{6A11A7F0-7915-4EE3-9813-D23BD764F361}" type="presParOf" srcId="{7EB54F17-5B2A-48FC-B831-01630FDB7532}" destId="{BCD0A3AA-F576-4FC2-A44E-228420882590}" srcOrd="4" destOrd="0" presId="urn:microsoft.com/office/officeart/2005/8/layout/default"/>
    <dgm:cxn modelId="{94C4531E-3FC4-4482-8DC2-F79037186B4B}" type="presParOf" srcId="{7EB54F17-5B2A-48FC-B831-01630FDB7532}" destId="{D8B81E1C-AAAD-428B-8CB4-8B4F087BEE68}" srcOrd="5" destOrd="0" presId="urn:microsoft.com/office/officeart/2005/8/layout/default"/>
    <dgm:cxn modelId="{035A7184-B7B3-4C80-AABB-AC0ECDF55702}" type="presParOf" srcId="{7EB54F17-5B2A-48FC-B831-01630FDB7532}" destId="{AE9F2DF5-7C80-4871-8B04-A0763B3AB92E}" srcOrd="6" destOrd="0" presId="urn:microsoft.com/office/officeart/2005/8/layout/default"/>
    <dgm:cxn modelId="{8572D36E-CCC7-4B4C-B129-B4ACE5B139C1}" type="presParOf" srcId="{7EB54F17-5B2A-48FC-B831-01630FDB7532}" destId="{B02584C6-9A2B-4206-ACA7-CEFB208FAC8A}" srcOrd="7" destOrd="0" presId="urn:microsoft.com/office/officeart/2005/8/layout/default"/>
    <dgm:cxn modelId="{16561646-01E3-4B3E-9F13-1E82377BEE40}" type="presParOf" srcId="{7EB54F17-5B2A-48FC-B831-01630FDB7532}" destId="{93A67588-5F66-414B-82F3-8CB70D277F3A}" srcOrd="8" destOrd="0" presId="urn:microsoft.com/office/officeart/2005/8/layout/default"/>
    <dgm:cxn modelId="{028E0C93-446C-4678-AFDB-B3A69735E4A3}" type="presParOf" srcId="{7EB54F17-5B2A-48FC-B831-01630FDB7532}" destId="{FE86D93D-AC30-4C21-A705-B0BB4950C145}" srcOrd="9" destOrd="0" presId="urn:microsoft.com/office/officeart/2005/8/layout/default"/>
    <dgm:cxn modelId="{7E851DEB-1485-4A14-9319-AC02DC24A59E}" type="presParOf" srcId="{7EB54F17-5B2A-48FC-B831-01630FDB7532}" destId="{87BD5221-AC63-45C0-8181-03226F474E9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33776-C6D8-4B43-A50E-69C52C92C325}"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41B54169-038E-408D-B707-D8F130948107}">
      <dgm:prSet phldrT="[Text]" phldr="0"/>
      <dgm:spPr>
        <a:solidFill>
          <a:srgbClr val="2678C9"/>
        </a:solidFill>
      </dgm:spPr>
      <dgm:t>
        <a:bodyPr/>
        <a:lstStyle/>
        <a:p>
          <a:r>
            <a:rPr lang="en-US" b="0"/>
            <a:t>Excel File &amp; Report Guide</a:t>
          </a:r>
        </a:p>
      </dgm:t>
    </dgm:pt>
    <dgm:pt modelId="{A316452E-4226-400C-B3E0-6FA8F9DF35E8}" type="parTrans" cxnId="{59583062-75B8-439B-B11F-D8ADA28ED7E3}">
      <dgm:prSet/>
      <dgm:spPr/>
      <dgm:t>
        <a:bodyPr/>
        <a:lstStyle/>
        <a:p>
          <a:endParaRPr lang="en-US"/>
        </a:p>
      </dgm:t>
    </dgm:pt>
    <dgm:pt modelId="{B71C3485-620C-4917-BF42-BD8D863D6076}" type="sibTrans" cxnId="{59583062-75B8-439B-B11F-D8ADA28ED7E3}">
      <dgm:prSet/>
      <dgm:spPr/>
      <dgm:t>
        <a:bodyPr/>
        <a:lstStyle/>
        <a:p>
          <a:endParaRPr lang="en-US"/>
        </a:p>
      </dgm:t>
    </dgm:pt>
    <dgm:pt modelId="{EA1D0766-85AA-47DA-B65F-B43700EF190B}">
      <dgm:prSet phldrT="[Text]" phldr="0"/>
      <dgm:spPr/>
      <dgm:t>
        <a:bodyPr/>
        <a:lstStyle/>
        <a:p>
          <a:r>
            <a:rPr lang="en-US"/>
            <a:t>Accountability indicator level data</a:t>
          </a:r>
        </a:p>
      </dgm:t>
    </dgm:pt>
    <dgm:pt modelId="{94305314-EC28-4300-BB91-8AB8DDE13B96}" type="parTrans" cxnId="{2C0BD84F-4593-42F9-A565-6DAF885DBC7F}">
      <dgm:prSet/>
      <dgm:spPr/>
      <dgm:t>
        <a:bodyPr/>
        <a:lstStyle/>
        <a:p>
          <a:endParaRPr lang="en-US"/>
        </a:p>
      </dgm:t>
    </dgm:pt>
    <dgm:pt modelId="{F7978311-6769-4AA2-BB40-83076D559281}" type="sibTrans" cxnId="{2C0BD84F-4593-42F9-A565-6DAF885DBC7F}">
      <dgm:prSet/>
      <dgm:spPr/>
      <dgm:t>
        <a:bodyPr/>
        <a:lstStyle/>
        <a:p>
          <a:endParaRPr lang="en-US"/>
        </a:p>
      </dgm:t>
    </dgm:pt>
    <dgm:pt modelId="{9293382F-5BD2-4CEB-B4D9-4EEE6BA6DC6F}">
      <dgm:prSet phldrT="[Text]" phldr="0"/>
      <dgm:spPr/>
      <dgm:t>
        <a:bodyPr/>
        <a:lstStyle/>
        <a:p>
          <a:r>
            <a:rPr lang="en-US"/>
            <a:t>Use: Identify strengths and areas of need</a:t>
          </a:r>
        </a:p>
      </dgm:t>
    </dgm:pt>
    <dgm:pt modelId="{022B4429-3D12-489B-941F-1E9903E57B66}" type="parTrans" cxnId="{88AC0CD1-6CD3-4FD8-AEF5-75B657A1AB27}">
      <dgm:prSet/>
      <dgm:spPr/>
      <dgm:t>
        <a:bodyPr/>
        <a:lstStyle/>
        <a:p>
          <a:endParaRPr lang="en-US"/>
        </a:p>
      </dgm:t>
    </dgm:pt>
    <dgm:pt modelId="{E5B0E713-E190-4775-8C91-366A1A9C75E1}" type="sibTrans" cxnId="{88AC0CD1-6CD3-4FD8-AEF5-75B657A1AB27}">
      <dgm:prSet/>
      <dgm:spPr/>
      <dgm:t>
        <a:bodyPr/>
        <a:lstStyle/>
        <a:p>
          <a:endParaRPr lang="en-US"/>
        </a:p>
      </dgm:t>
    </dgm:pt>
    <dgm:pt modelId="{14677944-B2E2-45FA-B6A9-40A17054447F}">
      <dgm:prSet phldrT="[Text]" phldr="0"/>
      <dgm:spPr>
        <a:solidFill>
          <a:srgbClr val="2678C9"/>
        </a:solidFill>
      </dgm:spPr>
      <dgm:t>
        <a:bodyPr/>
        <a:lstStyle/>
        <a:p>
          <a:r>
            <a:rPr lang="en-US" b="0"/>
            <a:t>SIRS Reports</a:t>
          </a:r>
        </a:p>
      </dgm:t>
    </dgm:pt>
    <dgm:pt modelId="{79541E35-3D72-4A4F-9303-CAE205992B35}" type="parTrans" cxnId="{94FA855B-FAF7-4477-A932-14909B274619}">
      <dgm:prSet/>
      <dgm:spPr/>
      <dgm:t>
        <a:bodyPr/>
        <a:lstStyle/>
        <a:p>
          <a:endParaRPr lang="en-US"/>
        </a:p>
      </dgm:t>
    </dgm:pt>
    <dgm:pt modelId="{353796F2-B3B8-4D47-A6EF-2FF38E98978B}" type="sibTrans" cxnId="{94FA855B-FAF7-4477-A932-14909B274619}">
      <dgm:prSet/>
      <dgm:spPr/>
      <dgm:t>
        <a:bodyPr/>
        <a:lstStyle/>
        <a:p>
          <a:endParaRPr lang="en-US"/>
        </a:p>
      </dgm:t>
    </dgm:pt>
    <dgm:pt modelId="{2F4F665B-680B-4777-8081-52BCA81C589A}">
      <dgm:prSet phldrT="[Text]" phldr="0"/>
      <dgm:spPr/>
      <dgm:t>
        <a:bodyPr/>
        <a:lstStyle/>
        <a:p>
          <a:r>
            <a:rPr lang="en-US"/>
            <a:t>Subgroup and student-level data by indicator</a:t>
          </a:r>
        </a:p>
      </dgm:t>
    </dgm:pt>
    <dgm:pt modelId="{D41C84AE-4276-48A6-98AA-4EE77D95F7FA}" type="parTrans" cxnId="{42B18EEA-C0F1-450E-A36B-DA49BDFDD67D}">
      <dgm:prSet/>
      <dgm:spPr/>
      <dgm:t>
        <a:bodyPr/>
        <a:lstStyle/>
        <a:p>
          <a:endParaRPr lang="en-US"/>
        </a:p>
      </dgm:t>
    </dgm:pt>
    <dgm:pt modelId="{CFDD8F07-8A46-4938-83A0-F1468B560D49}" type="sibTrans" cxnId="{42B18EEA-C0F1-450E-A36B-DA49BDFDD67D}">
      <dgm:prSet/>
      <dgm:spPr/>
      <dgm:t>
        <a:bodyPr/>
        <a:lstStyle/>
        <a:p>
          <a:endParaRPr lang="en-US"/>
        </a:p>
      </dgm:t>
    </dgm:pt>
    <dgm:pt modelId="{448E829D-3555-4648-97F4-AAAEB2B1E0D9}">
      <dgm:prSet phldrT="[Text]" phldr="0"/>
      <dgm:spPr/>
      <dgm:t>
        <a:bodyPr/>
        <a:lstStyle/>
        <a:p>
          <a:r>
            <a:rPr lang="en-US"/>
            <a:t>Use:  Highlight subgroup and student-specific results</a:t>
          </a:r>
        </a:p>
      </dgm:t>
    </dgm:pt>
    <dgm:pt modelId="{9DE8236D-2014-42BA-AA06-94A5C273C2D4}" type="parTrans" cxnId="{8DB50BD0-C54C-46A3-B614-AD954BF6A5EA}">
      <dgm:prSet/>
      <dgm:spPr/>
      <dgm:t>
        <a:bodyPr/>
        <a:lstStyle/>
        <a:p>
          <a:endParaRPr lang="en-US"/>
        </a:p>
      </dgm:t>
    </dgm:pt>
    <dgm:pt modelId="{F744FEDA-8575-45AA-BFD6-FF0A02BC5DE5}" type="sibTrans" cxnId="{8DB50BD0-C54C-46A3-B614-AD954BF6A5EA}">
      <dgm:prSet/>
      <dgm:spPr/>
      <dgm:t>
        <a:bodyPr/>
        <a:lstStyle/>
        <a:p>
          <a:endParaRPr lang="en-US"/>
        </a:p>
      </dgm:t>
    </dgm:pt>
    <dgm:pt modelId="{A3FC166A-FD48-4E9F-8D7C-05EED008A03F}">
      <dgm:prSet phldrT="[Text]" phldr="0"/>
      <dgm:spPr>
        <a:solidFill>
          <a:srgbClr val="2678C9"/>
        </a:solidFill>
      </dgm:spPr>
      <dgm:t>
        <a:bodyPr/>
        <a:lstStyle/>
        <a:p>
          <a:r>
            <a:rPr lang="en-US"/>
            <a:t>NYSED School Report Card</a:t>
          </a:r>
        </a:p>
      </dgm:t>
    </dgm:pt>
    <dgm:pt modelId="{A98B5FD3-522A-4F50-A2FE-1C52419FA0C2}" type="parTrans" cxnId="{F4BF4456-52C6-4952-9810-06D812C6E9E7}">
      <dgm:prSet/>
      <dgm:spPr/>
      <dgm:t>
        <a:bodyPr/>
        <a:lstStyle/>
        <a:p>
          <a:endParaRPr lang="en-US"/>
        </a:p>
      </dgm:t>
    </dgm:pt>
    <dgm:pt modelId="{68E8E57A-AFD1-4C41-B0B7-50BC31AD4271}" type="sibTrans" cxnId="{F4BF4456-52C6-4952-9810-06D812C6E9E7}">
      <dgm:prSet/>
      <dgm:spPr/>
      <dgm:t>
        <a:bodyPr/>
        <a:lstStyle/>
        <a:p>
          <a:endParaRPr lang="en-US"/>
        </a:p>
      </dgm:t>
    </dgm:pt>
    <dgm:pt modelId="{2E17A2A9-9553-45A7-88BD-E311734EBAB2}">
      <dgm:prSet phldrT="[Text]" phldr="0"/>
      <dgm:spPr/>
      <dgm:t>
        <a:bodyPr/>
        <a:lstStyle/>
        <a:p>
          <a:r>
            <a:rPr lang="en-US"/>
            <a:t>Publicly available accountability data</a:t>
          </a:r>
        </a:p>
      </dgm:t>
    </dgm:pt>
    <dgm:pt modelId="{8CEBAF4E-CB78-4060-869B-CF67D3DA73B4}" type="parTrans" cxnId="{D47B68E8-056F-44C3-A019-8B56F159B3B6}">
      <dgm:prSet/>
      <dgm:spPr/>
      <dgm:t>
        <a:bodyPr/>
        <a:lstStyle/>
        <a:p>
          <a:endParaRPr lang="en-US"/>
        </a:p>
      </dgm:t>
    </dgm:pt>
    <dgm:pt modelId="{F725184F-6D51-4E9D-9DA6-E33ABB642281}" type="sibTrans" cxnId="{D47B68E8-056F-44C3-A019-8B56F159B3B6}">
      <dgm:prSet/>
      <dgm:spPr/>
      <dgm:t>
        <a:bodyPr/>
        <a:lstStyle/>
        <a:p>
          <a:endParaRPr lang="en-US"/>
        </a:p>
      </dgm:t>
    </dgm:pt>
    <dgm:pt modelId="{8046F230-CE76-4BE7-B493-98D1547313B8}">
      <dgm:prSet phldrT="[Text]" phldr="0"/>
      <dgm:spPr/>
      <dgm:t>
        <a:bodyPr/>
        <a:lstStyle/>
        <a:p>
          <a:r>
            <a:rPr lang="en-US"/>
            <a:t>Use:  Generate data reports for collaborative analysis</a:t>
          </a:r>
        </a:p>
      </dgm:t>
    </dgm:pt>
    <dgm:pt modelId="{CF864E1D-6EAF-422F-949E-7D50FB8608B6}" type="parTrans" cxnId="{3141631C-B5EA-4746-8346-8EA70F784607}">
      <dgm:prSet/>
      <dgm:spPr/>
      <dgm:t>
        <a:bodyPr/>
        <a:lstStyle/>
        <a:p>
          <a:endParaRPr lang="en-US"/>
        </a:p>
      </dgm:t>
    </dgm:pt>
    <dgm:pt modelId="{2C947A32-73B9-4C64-81E4-95A2A98AE3B2}" type="sibTrans" cxnId="{3141631C-B5EA-4746-8346-8EA70F784607}">
      <dgm:prSet/>
      <dgm:spPr/>
      <dgm:t>
        <a:bodyPr/>
        <a:lstStyle/>
        <a:p>
          <a:endParaRPr lang="en-US"/>
        </a:p>
      </dgm:t>
    </dgm:pt>
    <dgm:pt modelId="{FD46D744-7B15-4A1D-B1FE-4CC885E88EA9}">
      <dgm:prSet phldrT="[Text]" phldr="0"/>
      <dgm:spPr>
        <a:solidFill>
          <a:srgbClr val="2678C9"/>
        </a:solidFill>
      </dgm:spPr>
      <dgm:t>
        <a:bodyPr/>
        <a:lstStyle/>
        <a:p>
          <a:r>
            <a:rPr lang="en-US"/>
            <a:t>Local Data</a:t>
          </a:r>
        </a:p>
      </dgm:t>
    </dgm:pt>
    <dgm:pt modelId="{4EFEAF0C-79A5-442D-9B6F-487653FD57F9}" type="parTrans" cxnId="{CE2F6498-35A5-44E5-9762-8314E7C45007}">
      <dgm:prSet/>
      <dgm:spPr/>
      <dgm:t>
        <a:bodyPr/>
        <a:lstStyle/>
        <a:p>
          <a:endParaRPr lang="en-US"/>
        </a:p>
      </dgm:t>
    </dgm:pt>
    <dgm:pt modelId="{0872216F-FC18-4523-9E36-F41B4FF5BD5A}" type="sibTrans" cxnId="{CE2F6498-35A5-44E5-9762-8314E7C45007}">
      <dgm:prSet/>
      <dgm:spPr/>
      <dgm:t>
        <a:bodyPr/>
        <a:lstStyle/>
        <a:p>
          <a:endParaRPr lang="en-US"/>
        </a:p>
      </dgm:t>
    </dgm:pt>
    <dgm:pt modelId="{FFC6AB93-D8C7-4283-9ABF-6D715CF871AC}">
      <dgm:prSet phldrT="[Text]" phldr="0"/>
      <dgm:spPr>
        <a:solidFill>
          <a:srgbClr val="2678C9"/>
        </a:solidFill>
      </dgm:spPr>
      <dgm:t>
        <a:bodyPr/>
        <a:lstStyle/>
        <a:p>
          <a:r>
            <a:rPr lang="en-US"/>
            <a:t>NYSED Resources</a:t>
          </a:r>
        </a:p>
      </dgm:t>
    </dgm:pt>
    <dgm:pt modelId="{2D341BC9-0987-4363-87A2-A37C977AFB4A}" type="parTrans" cxnId="{68A8FBD0-5AB0-4481-AE5E-83925236653B}">
      <dgm:prSet/>
      <dgm:spPr/>
      <dgm:t>
        <a:bodyPr/>
        <a:lstStyle/>
        <a:p>
          <a:endParaRPr lang="en-US"/>
        </a:p>
      </dgm:t>
    </dgm:pt>
    <dgm:pt modelId="{4F5B56CA-E63B-4978-B3ED-7ABF5A990CF7}" type="sibTrans" cxnId="{68A8FBD0-5AB0-4481-AE5E-83925236653B}">
      <dgm:prSet/>
      <dgm:spPr/>
      <dgm:t>
        <a:bodyPr/>
        <a:lstStyle/>
        <a:p>
          <a:endParaRPr lang="en-US"/>
        </a:p>
      </dgm:t>
    </dgm:pt>
    <dgm:pt modelId="{4A0349E6-DE0A-4215-916C-538EEFFD50C7}">
      <dgm:prSet phldrT="[Text]" phldr="0"/>
      <dgm:spPr/>
      <dgm:t>
        <a:bodyPr/>
        <a:lstStyle/>
        <a:p>
          <a:r>
            <a:rPr lang="en-US"/>
            <a:t>School/District assessments</a:t>
          </a:r>
        </a:p>
      </dgm:t>
    </dgm:pt>
    <dgm:pt modelId="{D70C73A1-DB28-428A-9338-FB0D1EB68A92}" type="parTrans" cxnId="{61AC187A-3991-4087-947C-9E6865D31D10}">
      <dgm:prSet/>
      <dgm:spPr/>
      <dgm:t>
        <a:bodyPr/>
        <a:lstStyle/>
        <a:p>
          <a:endParaRPr lang="en-US"/>
        </a:p>
      </dgm:t>
    </dgm:pt>
    <dgm:pt modelId="{22763261-C9EB-41D3-BDA8-2433A16F8372}" type="sibTrans" cxnId="{61AC187A-3991-4087-947C-9E6865D31D10}">
      <dgm:prSet/>
      <dgm:spPr/>
      <dgm:t>
        <a:bodyPr/>
        <a:lstStyle/>
        <a:p>
          <a:endParaRPr lang="en-US"/>
        </a:p>
      </dgm:t>
    </dgm:pt>
    <dgm:pt modelId="{03FD2B7B-7AA6-4C2B-B9B2-9E238D97E457}">
      <dgm:prSet phldrT="[Text]" phldr="0"/>
      <dgm:spPr/>
      <dgm:t>
        <a:bodyPr/>
        <a:lstStyle/>
        <a:p>
          <a:r>
            <a:rPr lang="en-US"/>
            <a:t>Use:  Compare with state data to analyze programmatic needs</a:t>
          </a:r>
        </a:p>
      </dgm:t>
    </dgm:pt>
    <dgm:pt modelId="{4260691C-6FF8-477C-931C-236E4D4E879D}" type="parTrans" cxnId="{92024D37-04B3-40E1-9C7F-FFBBD9C339B3}">
      <dgm:prSet/>
      <dgm:spPr/>
      <dgm:t>
        <a:bodyPr/>
        <a:lstStyle/>
        <a:p>
          <a:endParaRPr lang="en-US"/>
        </a:p>
      </dgm:t>
    </dgm:pt>
    <dgm:pt modelId="{3A4A1BC5-32FE-4206-8F9E-ED5C4EEB4971}" type="sibTrans" cxnId="{92024D37-04B3-40E1-9C7F-FFBBD9C339B3}">
      <dgm:prSet/>
      <dgm:spPr/>
      <dgm:t>
        <a:bodyPr/>
        <a:lstStyle/>
        <a:p>
          <a:endParaRPr lang="en-US"/>
        </a:p>
      </dgm:t>
    </dgm:pt>
    <dgm:pt modelId="{578D4203-ACCC-4310-8462-8989B20486D5}">
      <dgm:prSet phldrT="[Text]" phldr="0"/>
      <dgm:spPr/>
      <dgm:t>
        <a:bodyPr/>
        <a:lstStyle/>
        <a:p>
          <a:r>
            <a:rPr lang="en-US"/>
            <a:t>Fact sheets, webinars, and resource documents about the accountability system</a:t>
          </a:r>
        </a:p>
      </dgm:t>
    </dgm:pt>
    <dgm:pt modelId="{5D6C827F-08A2-4571-9B4A-AF3273C1DBC1}" type="parTrans" cxnId="{D1E84C84-74C6-49F4-B23A-8F0DE6327BB0}">
      <dgm:prSet/>
      <dgm:spPr/>
      <dgm:t>
        <a:bodyPr/>
        <a:lstStyle/>
        <a:p>
          <a:endParaRPr lang="en-US"/>
        </a:p>
      </dgm:t>
    </dgm:pt>
    <dgm:pt modelId="{B8E59B36-ABAE-41F4-8E82-7513FAFC6FFD}" type="sibTrans" cxnId="{D1E84C84-74C6-49F4-B23A-8F0DE6327BB0}">
      <dgm:prSet/>
      <dgm:spPr/>
      <dgm:t>
        <a:bodyPr/>
        <a:lstStyle/>
        <a:p>
          <a:endParaRPr lang="en-US"/>
        </a:p>
      </dgm:t>
    </dgm:pt>
    <dgm:pt modelId="{12FC247F-E27F-4A05-AAA8-CD0BBFC53FA4}">
      <dgm:prSet phldrT="[Text]" phldr="0"/>
      <dgm:spPr/>
      <dgm:t>
        <a:bodyPr/>
        <a:lstStyle/>
        <a:p>
          <a:r>
            <a:rPr lang="en-US"/>
            <a:t>Use: Build capacity for more robust continuous improvement planning</a:t>
          </a:r>
        </a:p>
      </dgm:t>
    </dgm:pt>
    <dgm:pt modelId="{3F9D589C-DF85-474F-BFD3-264E81A94F79}" type="parTrans" cxnId="{75A28D2F-E2CD-448D-9F79-EBC3CF914583}">
      <dgm:prSet/>
      <dgm:spPr/>
      <dgm:t>
        <a:bodyPr/>
        <a:lstStyle/>
        <a:p>
          <a:endParaRPr lang="en-US"/>
        </a:p>
      </dgm:t>
    </dgm:pt>
    <dgm:pt modelId="{D1142592-65E3-4966-9EF6-4AB7B0D08C5F}" type="sibTrans" cxnId="{75A28D2F-E2CD-448D-9F79-EBC3CF914583}">
      <dgm:prSet/>
      <dgm:spPr/>
      <dgm:t>
        <a:bodyPr/>
        <a:lstStyle/>
        <a:p>
          <a:endParaRPr lang="en-US"/>
        </a:p>
      </dgm:t>
    </dgm:pt>
    <dgm:pt modelId="{50C7A5C1-CA98-4DE1-BD60-AF6CA2B28A01}" type="pres">
      <dgm:prSet presAssocID="{D5633776-C6D8-4B43-A50E-69C52C92C325}" presName="Name0" presStyleCnt="0">
        <dgm:presLayoutVars>
          <dgm:dir/>
          <dgm:animLvl val="lvl"/>
          <dgm:resizeHandles val="exact"/>
        </dgm:presLayoutVars>
      </dgm:prSet>
      <dgm:spPr/>
    </dgm:pt>
    <dgm:pt modelId="{B8993F2F-7F98-4036-8D3A-70D4A4FC10D7}" type="pres">
      <dgm:prSet presAssocID="{41B54169-038E-408D-B707-D8F130948107}" presName="composite" presStyleCnt="0"/>
      <dgm:spPr/>
    </dgm:pt>
    <dgm:pt modelId="{54C4624A-BCB4-4F9E-917D-D87665A555D6}" type="pres">
      <dgm:prSet presAssocID="{41B54169-038E-408D-B707-D8F130948107}" presName="parTx" presStyleLbl="alignNode1" presStyleIdx="0" presStyleCnt="5">
        <dgm:presLayoutVars>
          <dgm:chMax val="0"/>
          <dgm:chPref val="0"/>
          <dgm:bulletEnabled val="1"/>
        </dgm:presLayoutVars>
      </dgm:prSet>
      <dgm:spPr/>
    </dgm:pt>
    <dgm:pt modelId="{C4962DCF-B83D-4197-A17E-BEC2805E1579}" type="pres">
      <dgm:prSet presAssocID="{41B54169-038E-408D-B707-D8F130948107}" presName="desTx" presStyleLbl="alignAccFollowNode1" presStyleIdx="0" presStyleCnt="5">
        <dgm:presLayoutVars>
          <dgm:bulletEnabled val="1"/>
        </dgm:presLayoutVars>
      </dgm:prSet>
      <dgm:spPr/>
    </dgm:pt>
    <dgm:pt modelId="{29299DC4-E35F-45F2-A620-140C761AD4C1}" type="pres">
      <dgm:prSet presAssocID="{B71C3485-620C-4917-BF42-BD8D863D6076}" presName="space" presStyleCnt="0"/>
      <dgm:spPr/>
    </dgm:pt>
    <dgm:pt modelId="{A07E8497-3B22-45FF-9F3E-4F36A086E815}" type="pres">
      <dgm:prSet presAssocID="{14677944-B2E2-45FA-B6A9-40A17054447F}" presName="composite" presStyleCnt="0"/>
      <dgm:spPr/>
    </dgm:pt>
    <dgm:pt modelId="{B21D9CBF-D935-43E0-9398-FB7E16D63AE5}" type="pres">
      <dgm:prSet presAssocID="{14677944-B2E2-45FA-B6A9-40A17054447F}" presName="parTx" presStyleLbl="alignNode1" presStyleIdx="1" presStyleCnt="5">
        <dgm:presLayoutVars>
          <dgm:chMax val="0"/>
          <dgm:chPref val="0"/>
          <dgm:bulletEnabled val="1"/>
        </dgm:presLayoutVars>
      </dgm:prSet>
      <dgm:spPr/>
    </dgm:pt>
    <dgm:pt modelId="{3D38329A-F87A-4595-99BA-8559E8F7F40F}" type="pres">
      <dgm:prSet presAssocID="{14677944-B2E2-45FA-B6A9-40A17054447F}" presName="desTx" presStyleLbl="alignAccFollowNode1" presStyleIdx="1" presStyleCnt="5">
        <dgm:presLayoutVars>
          <dgm:bulletEnabled val="1"/>
        </dgm:presLayoutVars>
      </dgm:prSet>
      <dgm:spPr/>
    </dgm:pt>
    <dgm:pt modelId="{3C728B16-D916-4674-AED9-6EB49ECA8ED3}" type="pres">
      <dgm:prSet presAssocID="{353796F2-B3B8-4D47-A6EF-2FF38E98978B}" presName="space" presStyleCnt="0"/>
      <dgm:spPr/>
    </dgm:pt>
    <dgm:pt modelId="{4D31E500-F518-4D6E-93E9-DC5D02190B8E}" type="pres">
      <dgm:prSet presAssocID="{A3FC166A-FD48-4E9F-8D7C-05EED008A03F}" presName="composite" presStyleCnt="0"/>
      <dgm:spPr/>
    </dgm:pt>
    <dgm:pt modelId="{F4708FC1-1FC0-4E9A-A2D3-85338DFBBBB0}" type="pres">
      <dgm:prSet presAssocID="{A3FC166A-FD48-4E9F-8D7C-05EED008A03F}" presName="parTx" presStyleLbl="alignNode1" presStyleIdx="2" presStyleCnt="5">
        <dgm:presLayoutVars>
          <dgm:chMax val="0"/>
          <dgm:chPref val="0"/>
          <dgm:bulletEnabled val="1"/>
        </dgm:presLayoutVars>
      </dgm:prSet>
      <dgm:spPr/>
    </dgm:pt>
    <dgm:pt modelId="{7B0E0382-36E4-4B12-87A5-94D28D9F5070}" type="pres">
      <dgm:prSet presAssocID="{A3FC166A-FD48-4E9F-8D7C-05EED008A03F}" presName="desTx" presStyleLbl="alignAccFollowNode1" presStyleIdx="2" presStyleCnt="5">
        <dgm:presLayoutVars>
          <dgm:bulletEnabled val="1"/>
        </dgm:presLayoutVars>
      </dgm:prSet>
      <dgm:spPr/>
    </dgm:pt>
    <dgm:pt modelId="{FA287B98-A555-402E-ABE8-BA5027A5222B}" type="pres">
      <dgm:prSet presAssocID="{68E8E57A-AFD1-4C41-B0B7-50BC31AD4271}" presName="space" presStyleCnt="0"/>
      <dgm:spPr/>
    </dgm:pt>
    <dgm:pt modelId="{BA49C13B-9F6D-4E33-B606-02588D835D30}" type="pres">
      <dgm:prSet presAssocID="{FD46D744-7B15-4A1D-B1FE-4CC885E88EA9}" presName="composite" presStyleCnt="0"/>
      <dgm:spPr/>
    </dgm:pt>
    <dgm:pt modelId="{56883F9A-0058-418E-B31A-9585EC2C014B}" type="pres">
      <dgm:prSet presAssocID="{FD46D744-7B15-4A1D-B1FE-4CC885E88EA9}" presName="parTx" presStyleLbl="alignNode1" presStyleIdx="3" presStyleCnt="5">
        <dgm:presLayoutVars>
          <dgm:chMax val="0"/>
          <dgm:chPref val="0"/>
          <dgm:bulletEnabled val="1"/>
        </dgm:presLayoutVars>
      </dgm:prSet>
      <dgm:spPr/>
    </dgm:pt>
    <dgm:pt modelId="{38C32EBC-7DB7-4DA0-A4F4-DAE370FA6CB8}" type="pres">
      <dgm:prSet presAssocID="{FD46D744-7B15-4A1D-B1FE-4CC885E88EA9}" presName="desTx" presStyleLbl="alignAccFollowNode1" presStyleIdx="3" presStyleCnt="5">
        <dgm:presLayoutVars>
          <dgm:bulletEnabled val="1"/>
        </dgm:presLayoutVars>
      </dgm:prSet>
      <dgm:spPr/>
    </dgm:pt>
    <dgm:pt modelId="{CA8E0A2A-AFF0-43EF-A2E8-B92ED1D51E3D}" type="pres">
      <dgm:prSet presAssocID="{0872216F-FC18-4523-9E36-F41B4FF5BD5A}" presName="space" presStyleCnt="0"/>
      <dgm:spPr/>
    </dgm:pt>
    <dgm:pt modelId="{2848B1A2-1C2C-4FD2-A127-0968C46429F8}" type="pres">
      <dgm:prSet presAssocID="{FFC6AB93-D8C7-4283-9ABF-6D715CF871AC}" presName="composite" presStyleCnt="0"/>
      <dgm:spPr/>
    </dgm:pt>
    <dgm:pt modelId="{69A78EF0-92A9-4A4F-A10F-F36C8CCCC0BD}" type="pres">
      <dgm:prSet presAssocID="{FFC6AB93-D8C7-4283-9ABF-6D715CF871AC}" presName="parTx" presStyleLbl="alignNode1" presStyleIdx="4" presStyleCnt="5">
        <dgm:presLayoutVars>
          <dgm:chMax val="0"/>
          <dgm:chPref val="0"/>
          <dgm:bulletEnabled val="1"/>
        </dgm:presLayoutVars>
      </dgm:prSet>
      <dgm:spPr/>
    </dgm:pt>
    <dgm:pt modelId="{D2517D6E-D348-45B5-A99E-CE4D9350F00A}" type="pres">
      <dgm:prSet presAssocID="{FFC6AB93-D8C7-4283-9ABF-6D715CF871AC}" presName="desTx" presStyleLbl="alignAccFollowNode1" presStyleIdx="4" presStyleCnt="5">
        <dgm:presLayoutVars>
          <dgm:bulletEnabled val="1"/>
        </dgm:presLayoutVars>
      </dgm:prSet>
      <dgm:spPr/>
    </dgm:pt>
  </dgm:ptLst>
  <dgm:cxnLst>
    <dgm:cxn modelId="{B93E7510-2575-43C5-9F73-1EC726A47C42}" type="presOf" srcId="{9293382F-5BD2-4CEB-B4D9-4EEE6BA6DC6F}" destId="{C4962DCF-B83D-4197-A17E-BEC2805E1579}" srcOrd="0" destOrd="1" presId="urn:microsoft.com/office/officeart/2005/8/layout/hList1"/>
    <dgm:cxn modelId="{A0657F14-ED40-4A10-8A46-4FA329672BB1}" type="presOf" srcId="{4A0349E6-DE0A-4215-916C-538EEFFD50C7}" destId="{38C32EBC-7DB7-4DA0-A4F4-DAE370FA6CB8}" srcOrd="0" destOrd="0" presId="urn:microsoft.com/office/officeart/2005/8/layout/hList1"/>
    <dgm:cxn modelId="{17F5B816-83C7-424C-B4B4-FEEFCBCDBA68}" type="presOf" srcId="{8046F230-CE76-4BE7-B493-98D1547313B8}" destId="{7B0E0382-36E4-4B12-87A5-94D28D9F5070}" srcOrd="0" destOrd="1" presId="urn:microsoft.com/office/officeart/2005/8/layout/hList1"/>
    <dgm:cxn modelId="{3141631C-B5EA-4746-8346-8EA70F784607}" srcId="{A3FC166A-FD48-4E9F-8D7C-05EED008A03F}" destId="{8046F230-CE76-4BE7-B493-98D1547313B8}" srcOrd="1" destOrd="0" parTransId="{CF864E1D-6EAF-422F-949E-7D50FB8608B6}" sibTransId="{2C947A32-73B9-4C64-81E4-95A2A98AE3B2}"/>
    <dgm:cxn modelId="{75A28D2F-E2CD-448D-9F79-EBC3CF914583}" srcId="{FFC6AB93-D8C7-4283-9ABF-6D715CF871AC}" destId="{12FC247F-E27F-4A05-AAA8-CD0BBFC53FA4}" srcOrd="1" destOrd="0" parTransId="{3F9D589C-DF85-474F-BFD3-264E81A94F79}" sibTransId="{D1142592-65E3-4966-9EF6-4AB7B0D08C5F}"/>
    <dgm:cxn modelId="{92024D37-04B3-40E1-9C7F-FFBBD9C339B3}" srcId="{FD46D744-7B15-4A1D-B1FE-4CC885E88EA9}" destId="{03FD2B7B-7AA6-4C2B-B9B2-9E238D97E457}" srcOrd="1" destOrd="0" parTransId="{4260691C-6FF8-477C-931C-236E4D4E879D}" sibTransId="{3A4A1BC5-32FE-4206-8F9E-ED5C4EEB4971}"/>
    <dgm:cxn modelId="{379C8837-7B43-484D-B7B4-C5B01E3EDC93}" type="presOf" srcId="{EA1D0766-85AA-47DA-B65F-B43700EF190B}" destId="{C4962DCF-B83D-4197-A17E-BEC2805E1579}" srcOrd="0" destOrd="0" presId="urn:microsoft.com/office/officeart/2005/8/layout/hList1"/>
    <dgm:cxn modelId="{94FA855B-FAF7-4477-A932-14909B274619}" srcId="{D5633776-C6D8-4B43-A50E-69C52C92C325}" destId="{14677944-B2E2-45FA-B6A9-40A17054447F}" srcOrd="1" destOrd="0" parTransId="{79541E35-3D72-4A4F-9303-CAE205992B35}" sibTransId="{353796F2-B3B8-4D47-A6EF-2FF38E98978B}"/>
    <dgm:cxn modelId="{59583062-75B8-439B-B11F-D8ADA28ED7E3}" srcId="{D5633776-C6D8-4B43-A50E-69C52C92C325}" destId="{41B54169-038E-408D-B707-D8F130948107}" srcOrd="0" destOrd="0" parTransId="{A316452E-4226-400C-B3E0-6FA8F9DF35E8}" sibTransId="{B71C3485-620C-4917-BF42-BD8D863D6076}"/>
    <dgm:cxn modelId="{C4C4304C-7816-4254-A16E-0C4795AB6E8D}" type="presOf" srcId="{2E17A2A9-9553-45A7-88BD-E311734EBAB2}" destId="{7B0E0382-36E4-4B12-87A5-94D28D9F5070}" srcOrd="0" destOrd="0" presId="urn:microsoft.com/office/officeart/2005/8/layout/hList1"/>
    <dgm:cxn modelId="{2C0BD84F-4593-42F9-A565-6DAF885DBC7F}" srcId="{41B54169-038E-408D-B707-D8F130948107}" destId="{EA1D0766-85AA-47DA-B65F-B43700EF190B}" srcOrd="0" destOrd="0" parTransId="{94305314-EC28-4300-BB91-8AB8DDE13B96}" sibTransId="{F7978311-6769-4AA2-BB40-83076D559281}"/>
    <dgm:cxn modelId="{6C86C770-7BC0-4780-AAC2-FBBBFA5FBE22}" type="presOf" srcId="{12FC247F-E27F-4A05-AAA8-CD0BBFC53FA4}" destId="{D2517D6E-D348-45B5-A99E-CE4D9350F00A}" srcOrd="0" destOrd="1" presId="urn:microsoft.com/office/officeart/2005/8/layout/hList1"/>
    <dgm:cxn modelId="{F881B773-5FD8-44CB-9BB2-2C24F5785E62}" type="presOf" srcId="{A3FC166A-FD48-4E9F-8D7C-05EED008A03F}" destId="{F4708FC1-1FC0-4E9A-A2D3-85338DFBBBB0}" srcOrd="0" destOrd="0" presId="urn:microsoft.com/office/officeart/2005/8/layout/hList1"/>
    <dgm:cxn modelId="{6D228175-8AF6-4091-AB73-002B20AC1467}" type="presOf" srcId="{14677944-B2E2-45FA-B6A9-40A17054447F}" destId="{B21D9CBF-D935-43E0-9398-FB7E16D63AE5}" srcOrd="0" destOrd="0" presId="urn:microsoft.com/office/officeart/2005/8/layout/hList1"/>
    <dgm:cxn modelId="{F4BF4456-52C6-4952-9810-06D812C6E9E7}" srcId="{D5633776-C6D8-4B43-A50E-69C52C92C325}" destId="{A3FC166A-FD48-4E9F-8D7C-05EED008A03F}" srcOrd="2" destOrd="0" parTransId="{A98B5FD3-522A-4F50-A2FE-1C52419FA0C2}" sibTransId="{68E8E57A-AFD1-4C41-B0B7-50BC31AD4271}"/>
    <dgm:cxn modelId="{61AC187A-3991-4087-947C-9E6865D31D10}" srcId="{FD46D744-7B15-4A1D-B1FE-4CC885E88EA9}" destId="{4A0349E6-DE0A-4215-916C-538EEFFD50C7}" srcOrd="0" destOrd="0" parTransId="{D70C73A1-DB28-428A-9338-FB0D1EB68A92}" sibTransId="{22763261-C9EB-41D3-BDA8-2433A16F8372}"/>
    <dgm:cxn modelId="{6D409E7F-CE6E-4CEA-91A8-72727FEE7200}" type="presOf" srcId="{41B54169-038E-408D-B707-D8F130948107}" destId="{54C4624A-BCB4-4F9E-917D-D87665A555D6}" srcOrd="0" destOrd="0" presId="urn:microsoft.com/office/officeart/2005/8/layout/hList1"/>
    <dgm:cxn modelId="{D1E84C84-74C6-49F4-B23A-8F0DE6327BB0}" srcId="{FFC6AB93-D8C7-4283-9ABF-6D715CF871AC}" destId="{578D4203-ACCC-4310-8462-8989B20486D5}" srcOrd="0" destOrd="0" parTransId="{5D6C827F-08A2-4571-9B4A-AF3273C1DBC1}" sibTransId="{B8E59B36-ABAE-41F4-8E82-7513FAFC6FFD}"/>
    <dgm:cxn modelId="{2F178B95-9490-4AF7-85EC-0EA1EEAE7B05}" type="presOf" srcId="{03FD2B7B-7AA6-4C2B-B9B2-9E238D97E457}" destId="{38C32EBC-7DB7-4DA0-A4F4-DAE370FA6CB8}" srcOrd="0" destOrd="1" presId="urn:microsoft.com/office/officeart/2005/8/layout/hList1"/>
    <dgm:cxn modelId="{CE2F6498-35A5-44E5-9762-8314E7C45007}" srcId="{D5633776-C6D8-4B43-A50E-69C52C92C325}" destId="{FD46D744-7B15-4A1D-B1FE-4CC885E88EA9}" srcOrd="3" destOrd="0" parTransId="{4EFEAF0C-79A5-442D-9B6F-487653FD57F9}" sibTransId="{0872216F-FC18-4523-9E36-F41B4FF5BD5A}"/>
    <dgm:cxn modelId="{0A6ECDA4-8D69-412D-9940-8E1B24C40CC2}" type="presOf" srcId="{448E829D-3555-4648-97F4-AAAEB2B1E0D9}" destId="{3D38329A-F87A-4595-99BA-8559E8F7F40F}" srcOrd="0" destOrd="1" presId="urn:microsoft.com/office/officeart/2005/8/layout/hList1"/>
    <dgm:cxn modelId="{094C00CE-D7E4-41B6-9A1E-B7215CA68759}" type="presOf" srcId="{FD46D744-7B15-4A1D-B1FE-4CC885E88EA9}" destId="{56883F9A-0058-418E-B31A-9585EC2C014B}" srcOrd="0" destOrd="0" presId="urn:microsoft.com/office/officeart/2005/8/layout/hList1"/>
    <dgm:cxn modelId="{8DB50BD0-C54C-46A3-B614-AD954BF6A5EA}" srcId="{14677944-B2E2-45FA-B6A9-40A17054447F}" destId="{448E829D-3555-4648-97F4-AAAEB2B1E0D9}" srcOrd="1" destOrd="0" parTransId="{9DE8236D-2014-42BA-AA06-94A5C273C2D4}" sibTransId="{F744FEDA-8575-45AA-BFD6-FF0A02BC5DE5}"/>
    <dgm:cxn modelId="{68A8FBD0-5AB0-4481-AE5E-83925236653B}" srcId="{D5633776-C6D8-4B43-A50E-69C52C92C325}" destId="{FFC6AB93-D8C7-4283-9ABF-6D715CF871AC}" srcOrd="4" destOrd="0" parTransId="{2D341BC9-0987-4363-87A2-A37C977AFB4A}" sibTransId="{4F5B56CA-E63B-4978-B3ED-7ABF5A990CF7}"/>
    <dgm:cxn modelId="{88AC0CD1-6CD3-4FD8-AEF5-75B657A1AB27}" srcId="{41B54169-038E-408D-B707-D8F130948107}" destId="{9293382F-5BD2-4CEB-B4D9-4EEE6BA6DC6F}" srcOrd="1" destOrd="0" parTransId="{022B4429-3D12-489B-941F-1E9903E57B66}" sibTransId="{E5B0E713-E190-4775-8C91-366A1A9C75E1}"/>
    <dgm:cxn modelId="{1F6225E2-7DCE-4C2F-B571-ECD92944005A}" type="presOf" srcId="{2F4F665B-680B-4777-8081-52BCA81C589A}" destId="{3D38329A-F87A-4595-99BA-8559E8F7F40F}" srcOrd="0" destOrd="0" presId="urn:microsoft.com/office/officeart/2005/8/layout/hList1"/>
    <dgm:cxn modelId="{D47B68E8-056F-44C3-A019-8B56F159B3B6}" srcId="{A3FC166A-FD48-4E9F-8D7C-05EED008A03F}" destId="{2E17A2A9-9553-45A7-88BD-E311734EBAB2}" srcOrd="0" destOrd="0" parTransId="{8CEBAF4E-CB78-4060-869B-CF67D3DA73B4}" sibTransId="{F725184F-6D51-4E9D-9DA6-E33ABB642281}"/>
    <dgm:cxn modelId="{42B18EEA-C0F1-450E-A36B-DA49BDFDD67D}" srcId="{14677944-B2E2-45FA-B6A9-40A17054447F}" destId="{2F4F665B-680B-4777-8081-52BCA81C589A}" srcOrd="0" destOrd="0" parTransId="{D41C84AE-4276-48A6-98AA-4EE77D95F7FA}" sibTransId="{CFDD8F07-8A46-4938-83A0-F1468B560D49}"/>
    <dgm:cxn modelId="{B05F5BEC-B329-4CD4-B1EA-F1B3098482A6}" type="presOf" srcId="{D5633776-C6D8-4B43-A50E-69C52C92C325}" destId="{50C7A5C1-CA98-4DE1-BD60-AF6CA2B28A01}" srcOrd="0" destOrd="0" presId="urn:microsoft.com/office/officeart/2005/8/layout/hList1"/>
    <dgm:cxn modelId="{8B61CBED-956F-487B-B94B-C0B07D80A301}" type="presOf" srcId="{578D4203-ACCC-4310-8462-8989B20486D5}" destId="{D2517D6E-D348-45B5-A99E-CE4D9350F00A}" srcOrd="0" destOrd="0" presId="urn:microsoft.com/office/officeart/2005/8/layout/hList1"/>
    <dgm:cxn modelId="{69BE19F0-8BC2-42FF-86B9-2B192326E00B}" type="presOf" srcId="{FFC6AB93-D8C7-4283-9ABF-6D715CF871AC}" destId="{69A78EF0-92A9-4A4F-A10F-F36C8CCCC0BD}" srcOrd="0" destOrd="0" presId="urn:microsoft.com/office/officeart/2005/8/layout/hList1"/>
    <dgm:cxn modelId="{1F9C8CD2-2B5A-49CF-B668-42733155B313}" type="presParOf" srcId="{50C7A5C1-CA98-4DE1-BD60-AF6CA2B28A01}" destId="{B8993F2F-7F98-4036-8D3A-70D4A4FC10D7}" srcOrd="0" destOrd="0" presId="urn:microsoft.com/office/officeart/2005/8/layout/hList1"/>
    <dgm:cxn modelId="{10E9274C-7E8F-46E8-9A31-323F469E1C45}" type="presParOf" srcId="{B8993F2F-7F98-4036-8D3A-70D4A4FC10D7}" destId="{54C4624A-BCB4-4F9E-917D-D87665A555D6}" srcOrd="0" destOrd="0" presId="urn:microsoft.com/office/officeart/2005/8/layout/hList1"/>
    <dgm:cxn modelId="{F1571EFF-10D2-4222-9804-DA076AD55694}" type="presParOf" srcId="{B8993F2F-7F98-4036-8D3A-70D4A4FC10D7}" destId="{C4962DCF-B83D-4197-A17E-BEC2805E1579}" srcOrd="1" destOrd="0" presId="urn:microsoft.com/office/officeart/2005/8/layout/hList1"/>
    <dgm:cxn modelId="{12CD8F4E-F118-48A8-8F28-E2514D5EF38B}" type="presParOf" srcId="{50C7A5C1-CA98-4DE1-BD60-AF6CA2B28A01}" destId="{29299DC4-E35F-45F2-A620-140C761AD4C1}" srcOrd="1" destOrd="0" presId="urn:microsoft.com/office/officeart/2005/8/layout/hList1"/>
    <dgm:cxn modelId="{8EB4ACA8-AB5F-4D59-BE0C-84C49426B934}" type="presParOf" srcId="{50C7A5C1-CA98-4DE1-BD60-AF6CA2B28A01}" destId="{A07E8497-3B22-45FF-9F3E-4F36A086E815}" srcOrd="2" destOrd="0" presId="urn:microsoft.com/office/officeart/2005/8/layout/hList1"/>
    <dgm:cxn modelId="{1F158702-EB22-4A9D-8B0D-97A943C327A3}" type="presParOf" srcId="{A07E8497-3B22-45FF-9F3E-4F36A086E815}" destId="{B21D9CBF-D935-43E0-9398-FB7E16D63AE5}" srcOrd="0" destOrd="0" presId="urn:microsoft.com/office/officeart/2005/8/layout/hList1"/>
    <dgm:cxn modelId="{2DA0DFCA-8D8F-46B9-A8C9-50CAA6D44032}" type="presParOf" srcId="{A07E8497-3B22-45FF-9F3E-4F36A086E815}" destId="{3D38329A-F87A-4595-99BA-8559E8F7F40F}" srcOrd="1" destOrd="0" presId="urn:microsoft.com/office/officeart/2005/8/layout/hList1"/>
    <dgm:cxn modelId="{E56816CD-2EFC-4135-9B99-2EE8B4828CA0}" type="presParOf" srcId="{50C7A5C1-CA98-4DE1-BD60-AF6CA2B28A01}" destId="{3C728B16-D916-4674-AED9-6EB49ECA8ED3}" srcOrd="3" destOrd="0" presId="urn:microsoft.com/office/officeart/2005/8/layout/hList1"/>
    <dgm:cxn modelId="{586CE9D5-FD86-4F53-A326-A57FB9BD44AB}" type="presParOf" srcId="{50C7A5C1-CA98-4DE1-BD60-AF6CA2B28A01}" destId="{4D31E500-F518-4D6E-93E9-DC5D02190B8E}" srcOrd="4" destOrd="0" presId="urn:microsoft.com/office/officeart/2005/8/layout/hList1"/>
    <dgm:cxn modelId="{73D3BFAB-8C61-448E-853E-B1452D43E6F6}" type="presParOf" srcId="{4D31E500-F518-4D6E-93E9-DC5D02190B8E}" destId="{F4708FC1-1FC0-4E9A-A2D3-85338DFBBBB0}" srcOrd="0" destOrd="0" presId="urn:microsoft.com/office/officeart/2005/8/layout/hList1"/>
    <dgm:cxn modelId="{E10F4667-B038-40C7-880E-96D5087E90DB}" type="presParOf" srcId="{4D31E500-F518-4D6E-93E9-DC5D02190B8E}" destId="{7B0E0382-36E4-4B12-87A5-94D28D9F5070}" srcOrd="1" destOrd="0" presId="urn:microsoft.com/office/officeart/2005/8/layout/hList1"/>
    <dgm:cxn modelId="{EA0DE341-F132-4431-A7F4-2DB427923E51}" type="presParOf" srcId="{50C7A5C1-CA98-4DE1-BD60-AF6CA2B28A01}" destId="{FA287B98-A555-402E-ABE8-BA5027A5222B}" srcOrd="5" destOrd="0" presId="urn:microsoft.com/office/officeart/2005/8/layout/hList1"/>
    <dgm:cxn modelId="{B6F6B158-4F84-46DE-AD4D-92E2FBB1911C}" type="presParOf" srcId="{50C7A5C1-CA98-4DE1-BD60-AF6CA2B28A01}" destId="{BA49C13B-9F6D-4E33-B606-02588D835D30}" srcOrd="6" destOrd="0" presId="urn:microsoft.com/office/officeart/2005/8/layout/hList1"/>
    <dgm:cxn modelId="{3EBDF9E0-E103-41E6-956A-B9BFC7A52C6E}" type="presParOf" srcId="{BA49C13B-9F6D-4E33-B606-02588D835D30}" destId="{56883F9A-0058-418E-B31A-9585EC2C014B}" srcOrd="0" destOrd="0" presId="urn:microsoft.com/office/officeart/2005/8/layout/hList1"/>
    <dgm:cxn modelId="{964E6C29-6CDC-4EB4-B523-1A036C10FD8C}" type="presParOf" srcId="{BA49C13B-9F6D-4E33-B606-02588D835D30}" destId="{38C32EBC-7DB7-4DA0-A4F4-DAE370FA6CB8}" srcOrd="1" destOrd="0" presId="urn:microsoft.com/office/officeart/2005/8/layout/hList1"/>
    <dgm:cxn modelId="{DC48520C-6731-4E57-BBCF-C80601FCDD69}" type="presParOf" srcId="{50C7A5C1-CA98-4DE1-BD60-AF6CA2B28A01}" destId="{CA8E0A2A-AFF0-43EF-A2E8-B92ED1D51E3D}" srcOrd="7" destOrd="0" presId="urn:microsoft.com/office/officeart/2005/8/layout/hList1"/>
    <dgm:cxn modelId="{8F224889-31EF-428A-B025-357F65B569AD}" type="presParOf" srcId="{50C7A5C1-CA98-4DE1-BD60-AF6CA2B28A01}" destId="{2848B1A2-1C2C-4FD2-A127-0968C46429F8}" srcOrd="8" destOrd="0" presId="urn:microsoft.com/office/officeart/2005/8/layout/hList1"/>
    <dgm:cxn modelId="{3C41A9BA-3CAC-4C10-82D3-39A34BD50F9E}" type="presParOf" srcId="{2848B1A2-1C2C-4FD2-A127-0968C46429F8}" destId="{69A78EF0-92A9-4A4F-A10F-F36C8CCCC0BD}" srcOrd="0" destOrd="0" presId="urn:microsoft.com/office/officeart/2005/8/layout/hList1"/>
    <dgm:cxn modelId="{EEEA16BA-B066-41E2-9BE5-60C26E1E9766}" type="presParOf" srcId="{2848B1A2-1C2C-4FD2-A127-0968C46429F8}" destId="{D2517D6E-D348-45B5-A99E-CE4D9350F0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EEC1B-ED4D-47E9-9CE6-EF3807CB44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48D738-6482-4803-B8BE-EE44D5C61BB5}">
      <dgm:prSet phldrT="[Text]"/>
      <dgm:spPr>
        <a:solidFill>
          <a:srgbClr val="3274AE"/>
        </a:solidFill>
      </dgm:spPr>
      <dgm:t>
        <a:bodyPr/>
        <a:lstStyle/>
        <a:p>
          <a:r>
            <a:rPr lang="en-US"/>
            <a:t>Examine how the school’s All Students group and subgroups are performing in relation to the indicator cut points</a:t>
          </a:r>
        </a:p>
      </dgm:t>
    </dgm:pt>
    <dgm:pt modelId="{B7D4BDEE-4869-47A2-BF13-3353C7F8FBE3}" type="parTrans" cxnId="{7B15581D-D25C-48D0-BB91-495882FDE18A}">
      <dgm:prSet/>
      <dgm:spPr/>
      <dgm:t>
        <a:bodyPr/>
        <a:lstStyle/>
        <a:p>
          <a:endParaRPr lang="en-US"/>
        </a:p>
      </dgm:t>
    </dgm:pt>
    <dgm:pt modelId="{66F78ACB-9DC1-4823-8F60-186B5DA4C6F4}" type="sibTrans" cxnId="{7B15581D-D25C-48D0-BB91-495882FDE18A}">
      <dgm:prSet/>
      <dgm:spPr/>
      <dgm:t>
        <a:bodyPr/>
        <a:lstStyle/>
        <a:p>
          <a:endParaRPr lang="en-US"/>
        </a:p>
      </dgm:t>
    </dgm:pt>
    <dgm:pt modelId="{CC770F63-9973-4CBF-BA8B-20C8147CD567}">
      <dgm:prSet phldrT="[Text]"/>
      <dgm:spPr>
        <a:solidFill>
          <a:srgbClr val="3274AE"/>
        </a:solidFill>
      </dgm:spPr>
      <dgm:t>
        <a:bodyPr/>
        <a:lstStyle/>
        <a:p>
          <a:r>
            <a:rPr lang="en-US"/>
            <a:t>Compare ELA and math subject PIs for the Core Subject Performance indicator to identify any significant variation between the subjects</a:t>
          </a:r>
        </a:p>
      </dgm:t>
    </dgm:pt>
    <dgm:pt modelId="{EB9A4CAA-7ED7-452E-B836-CB3ACD886B3B}" type="parTrans" cxnId="{FBC0D90E-070F-455F-A3BB-4960105F078B}">
      <dgm:prSet/>
      <dgm:spPr/>
      <dgm:t>
        <a:bodyPr/>
        <a:lstStyle/>
        <a:p>
          <a:endParaRPr lang="en-US"/>
        </a:p>
      </dgm:t>
    </dgm:pt>
    <dgm:pt modelId="{E4F03163-426D-4816-B168-7FCF6C7E182A}" type="sibTrans" cxnId="{FBC0D90E-070F-455F-A3BB-4960105F078B}">
      <dgm:prSet/>
      <dgm:spPr/>
      <dgm:t>
        <a:bodyPr/>
        <a:lstStyle/>
        <a:p>
          <a:endParaRPr lang="en-US"/>
        </a:p>
      </dgm:t>
    </dgm:pt>
    <dgm:pt modelId="{7160A04B-1867-4111-9194-969B2BE6A7ED}" type="pres">
      <dgm:prSet presAssocID="{005EEC1B-ED4D-47E9-9CE6-EF3807CB441D}" presName="diagram" presStyleCnt="0">
        <dgm:presLayoutVars>
          <dgm:dir/>
          <dgm:resizeHandles val="exact"/>
        </dgm:presLayoutVars>
      </dgm:prSet>
      <dgm:spPr/>
    </dgm:pt>
    <dgm:pt modelId="{B617459D-59B0-460C-A87D-2EEB3D4E9BAB}" type="pres">
      <dgm:prSet presAssocID="{D748D738-6482-4803-B8BE-EE44D5C61BB5}" presName="node" presStyleLbl="node1" presStyleIdx="0" presStyleCnt="2">
        <dgm:presLayoutVars>
          <dgm:bulletEnabled val="1"/>
        </dgm:presLayoutVars>
      </dgm:prSet>
      <dgm:spPr/>
    </dgm:pt>
    <dgm:pt modelId="{50A2257A-3F03-4ACA-A619-209FDB544B2F}" type="pres">
      <dgm:prSet presAssocID="{66F78ACB-9DC1-4823-8F60-186B5DA4C6F4}" presName="sibTrans" presStyleCnt="0"/>
      <dgm:spPr/>
    </dgm:pt>
    <dgm:pt modelId="{AD59DCB0-732B-41D9-88FA-1D3B8E0CB79C}" type="pres">
      <dgm:prSet presAssocID="{CC770F63-9973-4CBF-BA8B-20C8147CD567}" presName="node" presStyleLbl="node1" presStyleIdx="1" presStyleCnt="2">
        <dgm:presLayoutVars>
          <dgm:bulletEnabled val="1"/>
        </dgm:presLayoutVars>
      </dgm:prSet>
      <dgm:spPr/>
    </dgm:pt>
  </dgm:ptLst>
  <dgm:cxnLst>
    <dgm:cxn modelId="{FBC0D90E-070F-455F-A3BB-4960105F078B}" srcId="{005EEC1B-ED4D-47E9-9CE6-EF3807CB441D}" destId="{CC770F63-9973-4CBF-BA8B-20C8147CD567}" srcOrd="1" destOrd="0" parTransId="{EB9A4CAA-7ED7-452E-B836-CB3ACD886B3B}" sibTransId="{E4F03163-426D-4816-B168-7FCF6C7E182A}"/>
    <dgm:cxn modelId="{B6B24514-B7F4-416A-AB73-21302CA122AC}" type="presOf" srcId="{D748D738-6482-4803-B8BE-EE44D5C61BB5}" destId="{B617459D-59B0-460C-A87D-2EEB3D4E9BAB}" srcOrd="0" destOrd="0" presId="urn:microsoft.com/office/officeart/2005/8/layout/default"/>
    <dgm:cxn modelId="{57A3F515-3A80-47EC-A96A-42568F0CF01B}" type="presOf" srcId="{CC770F63-9973-4CBF-BA8B-20C8147CD567}" destId="{AD59DCB0-732B-41D9-88FA-1D3B8E0CB79C}" srcOrd="0" destOrd="0" presId="urn:microsoft.com/office/officeart/2005/8/layout/default"/>
    <dgm:cxn modelId="{7B15581D-D25C-48D0-BB91-495882FDE18A}" srcId="{005EEC1B-ED4D-47E9-9CE6-EF3807CB441D}" destId="{D748D738-6482-4803-B8BE-EE44D5C61BB5}" srcOrd="0" destOrd="0" parTransId="{B7D4BDEE-4869-47A2-BF13-3353C7F8FBE3}" sibTransId="{66F78ACB-9DC1-4823-8F60-186B5DA4C6F4}"/>
    <dgm:cxn modelId="{31F8F8BC-80C4-4FD6-B919-A3D045F301C0}" type="presOf" srcId="{005EEC1B-ED4D-47E9-9CE6-EF3807CB441D}" destId="{7160A04B-1867-4111-9194-969B2BE6A7ED}" srcOrd="0" destOrd="0" presId="urn:microsoft.com/office/officeart/2005/8/layout/default"/>
    <dgm:cxn modelId="{F7900126-D937-47E1-85FB-F63054F82510}" type="presParOf" srcId="{7160A04B-1867-4111-9194-969B2BE6A7ED}" destId="{B617459D-59B0-460C-A87D-2EEB3D4E9BAB}" srcOrd="0" destOrd="0" presId="urn:microsoft.com/office/officeart/2005/8/layout/default"/>
    <dgm:cxn modelId="{40072A27-992A-4E78-8E7F-7E3F17B9071E}" type="presParOf" srcId="{7160A04B-1867-4111-9194-969B2BE6A7ED}" destId="{50A2257A-3F03-4ACA-A619-209FDB544B2F}" srcOrd="1" destOrd="0" presId="urn:microsoft.com/office/officeart/2005/8/layout/default"/>
    <dgm:cxn modelId="{AF769D5C-F4AF-49C6-9179-1B1B8A4960B2}" type="presParOf" srcId="{7160A04B-1867-4111-9194-969B2BE6A7ED}" destId="{AD59DCB0-732B-41D9-88FA-1D3B8E0CB79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5EEC1B-ED4D-47E9-9CE6-EF3807CB44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48D738-6482-4803-B8BE-EE44D5C61BB5}">
      <dgm:prSet phldrT="[Text]"/>
      <dgm:spPr>
        <a:solidFill>
          <a:srgbClr val="3274AE"/>
        </a:solidFill>
      </dgm:spPr>
      <dgm:t>
        <a:bodyPr/>
        <a:lstStyle/>
        <a:p>
          <a:r>
            <a:rPr lang="en-US"/>
            <a:t>Conduct a comprehensive root cause analysis to understand the underlying factors contributing to subgroup identification</a:t>
          </a:r>
        </a:p>
      </dgm:t>
    </dgm:pt>
    <dgm:pt modelId="{B7D4BDEE-4869-47A2-BF13-3353C7F8FBE3}" type="parTrans" cxnId="{7B15581D-D25C-48D0-BB91-495882FDE18A}">
      <dgm:prSet/>
      <dgm:spPr/>
      <dgm:t>
        <a:bodyPr/>
        <a:lstStyle/>
        <a:p>
          <a:endParaRPr lang="en-US"/>
        </a:p>
      </dgm:t>
    </dgm:pt>
    <dgm:pt modelId="{66F78ACB-9DC1-4823-8F60-186B5DA4C6F4}" type="sibTrans" cxnId="{7B15581D-D25C-48D0-BB91-495882FDE18A}">
      <dgm:prSet/>
      <dgm:spPr/>
      <dgm:t>
        <a:bodyPr/>
        <a:lstStyle/>
        <a:p>
          <a:endParaRPr lang="en-US"/>
        </a:p>
      </dgm:t>
    </dgm:pt>
    <dgm:pt modelId="{D0FE7DD7-C37B-4FA5-849A-C22320250A8B}">
      <dgm:prSet/>
      <dgm:spPr>
        <a:solidFill>
          <a:srgbClr val="1B548D"/>
        </a:solidFill>
      </dgm:spPr>
      <dgm:t>
        <a:bodyPr/>
        <a:lstStyle/>
        <a:p>
          <a:pPr>
            <a:buFont typeface="Symbol" panose="05050102010706020507" pitchFamily="18" charset="2"/>
            <a:buChar char=""/>
          </a:pPr>
          <a:r>
            <a:rPr lang="en-US"/>
            <a:t>Collect and analyze all relevant data associated with the identified subgroup</a:t>
          </a:r>
        </a:p>
      </dgm:t>
    </dgm:pt>
    <dgm:pt modelId="{1EA3F25C-B4EA-4446-8406-73B4AE534940}" type="parTrans" cxnId="{65F0F3F7-7B46-4CBC-A90A-F49A36C5B767}">
      <dgm:prSet/>
      <dgm:spPr/>
      <dgm:t>
        <a:bodyPr/>
        <a:lstStyle/>
        <a:p>
          <a:endParaRPr lang="en-US"/>
        </a:p>
      </dgm:t>
    </dgm:pt>
    <dgm:pt modelId="{395A0BE5-D7B6-4908-BF2C-B0A8B14104CC}" type="sibTrans" cxnId="{65F0F3F7-7B46-4CBC-A90A-F49A36C5B767}">
      <dgm:prSet/>
      <dgm:spPr/>
      <dgm:t>
        <a:bodyPr/>
        <a:lstStyle/>
        <a:p>
          <a:endParaRPr lang="en-US"/>
        </a:p>
      </dgm:t>
    </dgm:pt>
    <dgm:pt modelId="{C6E36738-A354-4F66-929C-D6B9A206D2DD}">
      <dgm:prSet/>
      <dgm:spPr>
        <a:solidFill>
          <a:srgbClr val="607590"/>
        </a:solidFill>
      </dgm:spPr>
      <dgm:t>
        <a:bodyPr/>
        <a:lstStyle/>
        <a:p>
          <a:pPr>
            <a:buNone/>
          </a:pPr>
          <a:r>
            <a:rPr lang="en-US"/>
            <a:t>Develop and implement targeted strategies aimed at improving achievement in identified areas</a:t>
          </a:r>
        </a:p>
      </dgm:t>
    </dgm:pt>
    <dgm:pt modelId="{B1A49316-D279-405A-A5FC-06B780B6AD97}" type="parTrans" cxnId="{E14DBB98-7303-4885-9076-1A32C3378380}">
      <dgm:prSet/>
      <dgm:spPr/>
      <dgm:t>
        <a:bodyPr/>
        <a:lstStyle/>
        <a:p>
          <a:endParaRPr lang="en-US"/>
        </a:p>
      </dgm:t>
    </dgm:pt>
    <dgm:pt modelId="{A658B1CC-8C40-4079-B737-96DEBE869EC8}" type="sibTrans" cxnId="{E14DBB98-7303-4885-9076-1A32C3378380}">
      <dgm:prSet/>
      <dgm:spPr/>
      <dgm:t>
        <a:bodyPr/>
        <a:lstStyle/>
        <a:p>
          <a:endParaRPr lang="en-US"/>
        </a:p>
      </dgm:t>
    </dgm:pt>
    <dgm:pt modelId="{1DA18996-31C5-479D-B95F-61D4DC54B687}" type="pres">
      <dgm:prSet presAssocID="{005EEC1B-ED4D-47E9-9CE6-EF3807CB441D}" presName="diagram" presStyleCnt="0">
        <dgm:presLayoutVars>
          <dgm:dir/>
          <dgm:resizeHandles val="exact"/>
        </dgm:presLayoutVars>
      </dgm:prSet>
      <dgm:spPr/>
    </dgm:pt>
    <dgm:pt modelId="{44301DE9-1AC6-43EC-A2A4-06AE0885651F}" type="pres">
      <dgm:prSet presAssocID="{D748D738-6482-4803-B8BE-EE44D5C61BB5}" presName="node" presStyleLbl="node1" presStyleIdx="0" presStyleCnt="3">
        <dgm:presLayoutVars>
          <dgm:bulletEnabled val="1"/>
        </dgm:presLayoutVars>
      </dgm:prSet>
      <dgm:spPr/>
    </dgm:pt>
    <dgm:pt modelId="{0D5ED79C-19F8-4CAA-BB3F-0FF14A498846}" type="pres">
      <dgm:prSet presAssocID="{66F78ACB-9DC1-4823-8F60-186B5DA4C6F4}" presName="sibTrans" presStyleCnt="0"/>
      <dgm:spPr/>
    </dgm:pt>
    <dgm:pt modelId="{17F738A9-344A-4CFB-9EC0-A3E6DC13E13A}" type="pres">
      <dgm:prSet presAssocID="{D0FE7DD7-C37B-4FA5-849A-C22320250A8B}" presName="node" presStyleLbl="node1" presStyleIdx="1" presStyleCnt="3">
        <dgm:presLayoutVars>
          <dgm:bulletEnabled val="1"/>
        </dgm:presLayoutVars>
      </dgm:prSet>
      <dgm:spPr/>
    </dgm:pt>
    <dgm:pt modelId="{46D5B291-4586-40A8-A743-4B68B633813B}" type="pres">
      <dgm:prSet presAssocID="{395A0BE5-D7B6-4908-BF2C-B0A8B14104CC}" presName="sibTrans" presStyleCnt="0"/>
      <dgm:spPr/>
    </dgm:pt>
    <dgm:pt modelId="{C2FA30DE-C2A9-4623-BD70-7CC458FB452F}" type="pres">
      <dgm:prSet presAssocID="{C6E36738-A354-4F66-929C-D6B9A206D2DD}" presName="node" presStyleLbl="node1" presStyleIdx="2" presStyleCnt="3">
        <dgm:presLayoutVars>
          <dgm:bulletEnabled val="1"/>
        </dgm:presLayoutVars>
      </dgm:prSet>
      <dgm:spPr/>
    </dgm:pt>
  </dgm:ptLst>
  <dgm:cxnLst>
    <dgm:cxn modelId="{7B15581D-D25C-48D0-BB91-495882FDE18A}" srcId="{005EEC1B-ED4D-47E9-9CE6-EF3807CB441D}" destId="{D748D738-6482-4803-B8BE-EE44D5C61BB5}" srcOrd="0" destOrd="0" parTransId="{B7D4BDEE-4869-47A2-BF13-3353C7F8FBE3}" sibTransId="{66F78ACB-9DC1-4823-8F60-186B5DA4C6F4}"/>
    <dgm:cxn modelId="{853AF06C-D377-4E99-A5BD-3E4CEB6DCA2E}" type="presOf" srcId="{005EEC1B-ED4D-47E9-9CE6-EF3807CB441D}" destId="{1DA18996-31C5-479D-B95F-61D4DC54B687}" srcOrd="0" destOrd="0" presId="urn:microsoft.com/office/officeart/2005/8/layout/default"/>
    <dgm:cxn modelId="{4A2EEC56-1D57-4BA2-9303-7B12B69323C1}" type="presOf" srcId="{D0FE7DD7-C37B-4FA5-849A-C22320250A8B}" destId="{17F738A9-344A-4CFB-9EC0-A3E6DC13E13A}" srcOrd="0" destOrd="0" presId="urn:microsoft.com/office/officeart/2005/8/layout/default"/>
    <dgm:cxn modelId="{E14DBB98-7303-4885-9076-1A32C3378380}" srcId="{005EEC1B-ED4D-47E9-9CE6-EF3807CB441D}" destId="{C6E36738-A354-4F66-929C-D6B9A206D2DD}" srcOrd="2" destOrd="0" parTransId="{B1A49316-D279-405A-A5FC-06B780B6AD97}" sibTransId="{A658B1CC-8C40-4079-B737-96DEBE869EC8}"/>
    <dgm:cxn modelId="{F7B18AD6-2130-4F22-9210-5A08F9C764E1}" type="presOf" srcId="{C6E36738-A354-4F66-929C-D6B9A206D2DD}" destId="{C2FA30DE-C2A9-4623-BD70-7CC458FB452F}" srcOrd="0" destOrd="0" presId="urn:microsoft.com/office/officeart/2005/8/layout/default"/>
    <dgm:cxn modelId="{65F0F3F7-7B46-4CBC-A90A-F49A36C5B767}" srcId="{005EEC1B-ED4D-47E9-9CE6-EF3807CB441D}" destId="{D0FE7DD7-C37B-4FA5-849A-C22320250A8B}" srcOrd="1" destOrd="0" parTransId="{1EA3F25C-B4EA-4446-8406-73B4AE534940}" sibTransId="{395A0BE5-D7B6-4908-BF2C-B0A8B14104CC}"/>
    <dgm:cxn modelId="{5A088FFB-EB4C-4934-B855-863417F568A9}" type="presOf" srcId="{D748D738-6482-4803-B8BE-EE44D5C61BB5}" destId="{44301DE9-1AC6-43EC-A2A4-06AE0885651F}" srcOrd="0" destOrd="0" presId="urn:microsoft.com/office/officeart/2005/8/layout/default"/>
    <dgm:cxn modelId="{5B472256-0088-49A5-A280-9A50029D201B}" type="presParOf" srcId="{1DA18996-31C5-479D-B95F-61D4DC54B687}" destId="{44301DE9-1AC6-43EC-A2A4-06AE0885651F}" srcOrd="0" destOrd="0" presId="urn:microsoft.com/office/officeart/2005/8/layout/default"/>
    <dgm:cxn modelId="{EFB98532-81B8-4322-AED8-FB6EC2C58BF2}" type="presParOf" srcId="{1DA18996-31C5-479D-B95F-61D4DC54B687}" destId="{0D5ED79C-19F8-4CAA-BB3F-0FF14A498846}" srcOrd="1" destOrd="0" presId="urn:microsoft.com/office/officeart/2005/8/layout/default"/>
    <dgm:cxn modelId="{F09CCCD6-B29A-40D2-9E30-4C3BEFC4D34F}" type="presParOf" srcId="{1DA18996-31C5-479D-B95F-61D4DC54B687}" destId="{17F738A9-344A-4CFB-9EC0-A3E6DC13E13A}" srcOrd="2" destOrd="0" presId="urn:microsoft.com/office/officeart/2005/8/layout/default"/>
    <dgm:cxn modelId="{EE7BE93E-AC8B-484A-A9BF-C57C2FC2607A}" type="presParOf" srcId="{1DA18996-31C5-479D-B95F-61D4DC54B687}" destId="{46D5B291-4586-40A8-A743-4B68B633813B}" srcOrd="3" destOrd="0" presId="urn:microsoft.com/office/officeart/2005/8/layout/default"/>
    <dgm:cxn modelId="{27D32B0C-782E-48B6-BAA2-454F91DE3188}" type="presParOf" srcId="{1DA18996-31C5-479D-B95F-61D4DC54B687}" destId="{C2FA30DE-C2A9-4623-BD70-7CC458FB452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EEC1B-ED4D-47E9-9CE6-EF3807CB44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48D738-6482-4803-B8BE-EE44D5C61BB5}">
      <dgm:prSet phldrT="[Text]"/>
      <dgm:spPr>
        <a:solidFill>
          <a:srgbClr val="3274AE"/>
        </a:solidFill>
      </dgm:spPr>
      <dgm:t>
        <a:bodyPr/>
        <a:lstStyle/>
        <a:p>
          <a:r>
            <a:rPr lang="en-US"/>
            <a:t>Compare current year data with prior year results to identify persistent areas of concern</a:t>
          </a:r>
        </a:p>
      </dgm:t>
    </dgm:pt>
    <dgm:pt modelId="{B7D4BDEE-4869-47A2-BF13-3353C7F8FBE3}" type="parTrans" cxnId="{7B15581D-D25C-48D0-BB91-495882FDE18A}">
      <dgm:prSet/>
      <dgm:spPr/>
      <dgm:t>
        <a:bodyPr/>
        <a:lstStyle/>
        <a:p>
          <a:endParaRPr lang="en-US"/>
        </a:p>
      </dgm:t>
    </dgm:pt>
    <dgm:pt modelId="{66F78ACB-9DC1-4823-8F60-186B5DA4C6F4}" type="sibTrans" cxnId="{7B15581D-D25C-48D0-BB91-495882FDE18A}">
      <dgm:prSet/>
      <dgm:spPr/>
      <dgm:t>
        <a:bodyPr/>
        <a:lstStyle/>
        <a:p>
          <a:endParaRPr lang="en-US"/>
        </a:p>
      </dgm:t>
    </dgm:pt>
    <dgm:pt modelId="{17B179F3-38F2-4330-BE32-2E01401F1535}">
      <dgm:prSet phldrT="[Text]"/>
      <dgm:spPr>
        <a:solidFill>
          <a:srgbClr val="1B548D"/>
        </a:solidFill>
      </dgm:spPr>
      <dgm:t>
        <a:bodyPr/>
        <a:lstStyle/>
        <a:p>
          <a:r>
            <a:rPr lang="en-US"/>
            <a:t>Monitor progress closely, keeping in mind that if the subgroup meets the identification criteria again based on this year’s data, it will be formally identified for TSI</a:t>
          </a:r>
        </a:p>
      </dgm:t>
    </dgm:pt>
    <dgm:pt modelId="{A6DE32A2-A1A3-4A22-9174-CFB2C769A963}" type="parTrans" cxnId="{0C4319A9-94D9-40B0-9494-E32388CECE53}">
      <dgm:prSet/>
      <dgm:spPr/>
      <dgm:t>
        <a:bodyPr/>
        <a:lstStyle/>
        <a:p>
          <a:endParaRPr lang="en-US"/>
        </a:p>
      </dgm:t>
    </dgm:pt>
    <dgm:pt modelId="{82E4F88F-3AA3-4551-B1DD-94ED90D25DB4}" type="sibTrans" cxnId="{0C4319A9-94D9-40B0-9494-E32388CECE53}">
      <dgm:prSet/>
      <dgm:spPr/>
      <dgm:t>
        <a:bodyPr/>
        <a:lstStyle/>
        <a:p>
          <a:endParaRPr lang="en-US"/>
        </a:p>
      </dgm:t>
    </dgm:pt>
    <dgm:pt modelId="{AFAC679C-0FB1-4555-B529-E56483D9122D}">
      <dgm:prSet phldrT="[Text]"/>
      <dgm:spPr>
        <a:solidFill>
          <a:srgbClr val="607590"/>
        </a:solidFill>
      </dgm:spPr>
      <dgm:t>
        <a:bodyPr/>
        <a:lstStyle/>
        <a:p>
          <a:pPr>
            <a:buNone/>
          </a:pPr>
          <a:r>
            <a:rPr lang="en-US"/>
            <a:t>Develop and implement targeted strategies aimed at improving achievement in identified areas</a:t>
          </a:r>
        </a:p>
      </dgm:t>
    </dgm:pt>
    <dgm:pt modelId="{DF45609F-84C8-4C7D-B660-4020F677E322}" type="parTrans" cxnId="{145DC2E4-9CFD-455C-90B7-9399BB97AFBE}">
      <dgm:prSet/>
      <dgm:spPr/>
      <dgm:t>
        <a:bodyPr/>
        <a:lstStyle/>
        <a:p>
          <a:endParaRPr lang="en-US"/>
        </a:p>
      </dgm:t>
    </dgm:pt>
    <dgm:pt modelId="{6B5B838E-B13A-4E9D-8DDB-267BE90FAF15}" type="sibTrans" cxnId="{145DC2E4-9CFD-455C-90B7-9399BB97AFBE}">
      <dgm:prSet/>
      <dgm:spPr/>
      <dgm:t>
        <a:bodyPr/>
        <a:lstStyle/>
        <a:p>
          <a:endParaRPr lang="en-US"/>
        </a:p>
      </dgm:t>
    </dgm:pt>
    <dgm:pt modelId="{5D5312A1-E7F0-42AE-9360-C0008F0BD7FA}" type="pres">
      <dgm:prSet presAssocID="{005EEC1B-ED4D-47E9-9CE6-EF3807CB441D}" presName="diagram" presStyleCnt="0">
        <dgm:presLayoutVars>
          <dgm:dir/>
          <dgm:resizeHandles val="exact"/>
        </dgm:presLayoutVars>
      </dgm:prSet>
      <dgm:spPr/>
    </dgm:pt>
    <dgm:pt modelId="{525E8C00-22B8-4EE4-A89D-DC8E9B72E0B8}" type="pres">
      <dgm:prSet presAssocID="{D748D738-6482-4803-B8BE-EE44D5C61BB5}" presName="node" presStyleLbl="node1" presStyleIdx="0" presStyleCnt="3">
        <dgm:presLayoutVars>
          <dgm:bulletEnabled val="1"/>
        </dgm:presLayoutVars>
      </dgm:prSet>
      <dgm:spPr/>
    </dgm:pt>
    <dgm:pt modelId="{E397121C-C30D-47CA-A058-40F7521631C1}" type="pres">
      <dgm:prSet presAssocID="{66F78ACB-9DC1-4823-8F60-186B5DA4C6F4}" presName="sibTrans" presStyleCnt="0"/>
      <dgm:spPr/>
    </dgm:pt>
    <dgm:pt modelId="{CF2AEC01-EB6C-48D2-9264-3301CE08DD31}" type="pres">
      <dgm:prSet presAssocID="{17B179F3-38F2-4330-BE32-2E01401F1535}" presName="node" presStyleLbl="node1" presStyleIdx="1" presStyleCnt="3">
        <dgm:presLayoutVars>
          <dgm:bulletEnabled val="1"/>
        </dgm:presLayoutVars>
      </dgm:prSet>
      <dgm:spPr/>
    </dgm:pt>
    <dgm:pt modelId="{D5575187-EE1E-4D2B-8374-5E1E2EC51C4B}" type="pres">
      <dgm:prSet presAssocID="{82E4F88F-3AA3-4551-B1DD-94ED90D25DB4}" presName="sibTrans" presStyleCnt="0"/>
      <dgm:spPr/>
    </dgm:pt>
    <dgm:pt modelId="{8601A18C-6427-4CD8-96A5-42C4EE4ECBA0}" type="pres">
      <dgm:prSet presAssocID="{AFAC679C-0FB1-4555-B529-E56483D9122D}" presName="node" presStyleLbl="node1" presStyleIdx="2" presStyleCnt="3">
        <dgm:presLayoutVars>
          <dgm:bulletEnabled val="1"/>
        </dgm:presLayoutVars>
      </dgm:prSet>
      <dgm:spPr/>
    </dgm:pt>
  </dgm:ptLst>
  <dgm:cxnLst>
    <dgm:cxn modelId="{7B15581D-D25C-48D0-BB91-495882FDE18A}" srcId="{005EEC1B-ED4D-47E9-9CE6-EF3807CB441D}" destId="{D748D738-6482-4803-B8BE-EE44D5C61BB5}" srcOrd="0" destOrd="0" parTransId="{B7D4BDEE-4869-47A2-BF13-3353C7F8FBE3}" sibTransId="{66F78ACB-9DC1-4823-8F60-186B5DA4C6F4}"/>
    <dgm:cxn modelId="{4FFF9B2F-DDF7-4BBB-AAD5-8CA17F54DA07}" type="presOf" srcId="{AFAC679C-0FB1-4555-B529-E56483D9122D}" destId="{8601A18C-6427-4CD8-96A5-42C4EE4ECBA0}" srcOrd="0" destOrd="0" presId="urn:microsoft.com/office/officeart/2005/8/layout/default"/>
    <dgm:cxn modelId="{5B6C6376-FB07-416E-AC18-83B0704839F0}" type="presOf" srcId="{D748D738-6482-4803-B8BE-EE44D5C61BB5}" destId="{525E8C00-22B8-4EE4-A89D-DC8E9B72E0B8}" srcOrd="0" destOrd="0" presId="urn:microsoft.com/office/officeart/2005/8/layout/default"/>
    <dgm:cxn modelId="{0C4319A9-94D9-40B0-9494-E32388CECE53}" srcId="{005EEC1B-ED4D-47E9-9CE6-EF3807CB441D}" destId="{17B179F3-38F2-4330-BE32-2E01401F1535}" srcOrd="1" destOrd="0" parTransId="{A6DE32A2-A1A3-4A22-9174-CFB2C769A963}" sibTransId="{82E4F88F-3AA3-4551-B1DD-94ED90D25DB4}"/>
    <dgm:cxn modelId="{FEB3B0BF-A902-4B9B-BA15-6DA6AEF21959}" type="presOf" srcId="{005EEC1B-ED4D-47E9-9CE6-EF3807CB441D}" destId="{5D5312A1-E7F0-42AE-9360-C0008F0BD7FA}" srcOrd="0" destOrd="0" presId="urn:microsoft.com/office/officeart/2005/8/layout/default"/>
    <dgm:cxn modelId="{5BFDCDD7-8D13-412C-961B-74BA276CCCE5}" type="presOf" srcId="{17B179F3-38F2-4330-BE32-2E01401F1535}" destId="{CF2AEC01-EB6C-48D2-9264-3301CE08DD31}" srcOrd="0" destOrd="0" presId="urn:microsoft.com/office/officeart/2005/8/layout/default"/>
    <dgm:cxn modelId="{145DC2E4-9CFD-455C-90B7-9399BB97AFBE}" srcId="{005EEC1B-ED4D-47E9-9CE6-EF3807CB441D}" destId="{AFAC679C-0FB1-4555-B529-E56483D9122D}" srcOrd="2" destOrd="0" parTransId="{DF45609F-84C8-4C7D-B660-4020F677E322}" sibTransId="{6B5B838E-B13A-4E9D-8DDB-267BE90FAF15}"/>
    <dgm:cxn modelId="{4DAD33F7-A604-4DA5-8F70-C03A27D52229}" type="presParOf" srcId="{5D5312A1-E7F0-42AE-9360-C0008F0BD7FA}" destId="{525E8C00-22B8-4EE4-A89D-DC8E9B72E0B8}" srcOrd="0" destOrd="0" presId="urn:microsoft.com/office/officeart/2005/8/layout/default"/>
    <dgm:cxn modelId="{F29E3971-DD11-4234-A860-12AA94551A1D}" type="presParOf" srcId="{5D5312A1-E7F0-42AE-9360-C0008F0BD7FA}" destId="{E397121C-C30D-47CA-A058-40F7521631C1}" srcOrd="1" destOrd="0" presId="urn:microsoft.com/office/officeart/2005/8/layout/default"/>
    <dgm:cxn modelId="{C7B37614-4B15-4E39-8F55-55F71268FCB6}" type="presParOf" srcId="{5D5312A1-E7F0-42AE-9360-C0008F0BD7FA}" destId="{CF2AEC01-EB6C-48D2-9264-3301CE08DD31}" srcOrd="2" destOrd="0" presId="urn:microsoft.com/office/officeart/2005/8/layout/default"/>
    <dgm:cxn modelId="{17AF6F25-D4AE-463C-8F73-C90A34CA4FBB}" type="presParOf" srcId="{5D5312A1-E7F0-42AE-9360-C0008F0BD7FA}" destId="{D5575187-EE1E-4D2B-8374-5E1E2EC51C4B}" srcOrd="3" destOrd="0" presId="urn:microsoft.com/office/officeart/2005/8/layout/default"/>
    <dgm:cxn modelId="{36BCFC12-9490-4094-B9AF-6D3529C8FDC9}" type="presParOf" srcId="{5D5312A1-E7F0-42AE-9360-C0008F0BD7FA}" destId="{8601A18C-6427-4CD8-96A5-42C4EE4ECBA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pPr>
            <a:buNone/>
          </a:pPr>
          <a:r>
            <a:rPr lang="en-US"/>
            <a:t>Recognize that the Level 1 results fall within the bottom 10% statewide, signaling the need for targeted strategies within an improvement plan</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6A6870DD-D5F2-4301-8AD1-44AF80F14984}">
      <dgm:prSet/>
      <dgm:spPr>
        <a:solidFill>
          <a:srgbClr val="1B548D"/>
        </a:solidFill>
      </dgm:spPr>
      <dgm:t>
        <a:bodyPr/>
        <a:lstStyle/>
        <a:p>
          <a:pPr>
            <a:buFont typeface="Symbol" panose="05050102010706020507" pitchFamily="18" charset="2"/>
            <a:buChar char=""/>
          </a:pPr>
          <a:r>
            <a:rPr lang="en-US"/>
            <a:t>Use Student Information Repository System (SIRS) 106 and 114 reports to examine participation rates, as low participation may be influencing overall performance</a:t>
          </a:r>
        </a:p>
      </dgm:t>
    </dgm:pt>
    <dgm:pt modelId="{0FE5556F-068D-4621-8791-CA448B7B03F2}" type="parTrans" cxnId="{3DFCDF49-9D4B-47E8-8554-537BD9749269}">
      <dgm:prSet/>
      <dgm:spPr/>
      <dgm:t>
        <a:bodyPr/>
        <a:lstStyle/>
        <a:p>
          <a:endParaRPr lang="en-US"/>
        </a:p>
      </dgm:t>
    </dgm:pt>
    <dgm:pt modelId="{0D780084-1EA6-48EB-97F3-F629A9E1BD25}" type="sibTrans" cxnId="{3DFCDF49-9D4B-47E8-8554-537BD9749269}">
      <dgm:prSet/>
      <dgm:spPr/>
      <dgm:t>
        <a:bodyPr/>
        <a:lstStyle/>
        <a:p>
          <a:endParaRPr lang="en-US"/>
        </a:p>
      </dgm:t>
    </dgm:pt>
    <dgm:pt modelId="{147AC3B9-263E-45B9-A5C5-0F7E4AB850B4}">
      <dgm:prSet/>
      <dgm:spPr>
        <a:solidFill>
          <a:srgbClr val="607590"/>
        </a:solidFill>
      </dgm:spPr>
      <dgm:t>
        <a:bodyPr/>
        <a:lstStyle/>
        <a:p>
          <a:pPr>
            <a:buFont typeface="Symbol" panose="05050102010706020507" pitchFamily="18" charset="2"/>
            <a:buChar char=""/>
          </a:pPr>
          <a:r>
            <a:rPr lang="en-US"/>
            <a:t>Identify and implement strategies to increase participation in statewide assessments</a:t>
          </a:r>
        </a:p>
      </dgm:t>
    </dgm:pt>
    <dgm:pt modelId="{57A7BF18-2A06-4CA7-A502-69EEBDBE8CED}" type="parTrans" cxnId="{1EAD4946-99EE-44D7-BEE2-208EF385D023}">
      <dgm:prSet/>
      <dgm:spPr/>
      <dgm:t>
        <a:bodyPr/>
        <a:lstStyle/>
        <a:p>
          <a:endParaRPr lang="en-US"/>
        </a:p>
      </dgm:t>
    </dgm:pt>
    <dgm:pt modelId="{0913680A-EFB4-4CFD-8ECF-82DBB51AF8C2}" type="sibTrans" cxnId="{1EAD4946-99EE-44D7-BEE2-208EF385D023}">
      <dgm:prSet/>
      <dgm:spPr/>
      <dgm:t>
        <a:bodyPr/>
        <a:lstStyle/>
        <a:p>
          <a:endParaRPr lang="en-US"/>
        </a:p>
      </dgm:t>
    </dgm:pt>
    <dgm:pt modelId="{CD74F306-9D7E-4D65-ABCA-66CBF79782B7}">
      <dgm:prSet/>
      <dgm:spPr>
        <a:solidFill>
          <a:srgbClr val="437F89"/>
        </a:solidFill>
      </dgm:spPr>
      <dgm:t>
        <a:bodyPr/>
        <a:lstStyle/>
        <a:p>
          <a:pPr>
            <a:buNone/>
          </a:pPr>
          <a:r>
            <a:rPr lang="en-US"/>
            <a:t>Analyze student-level results compared to the Weighted Average Achievement and Core Subject Performance indicator cut points to inform goal setting and progress monitoring</a:t>
          </a:r>
        </a:p>
      </dgm:t>
    </dgm:pt>
    <dgm:pt modelId="{8403C776-85BE-4020-A4D6-0FEA3423434F}" type="parTrans" cxnId="{C5EF978D-1D74-44B0-8850-FD0BEB070ECB}">
      <dgm:prSet/>
      <dgm:spPr/>
      <dgm:t>
        <a:bodyPr/>
        <a:lstStyle/>
        <a:p>
          <a:endParaRPr lang="en-US"/>
        </a:p>
      </dgm:t>
    </dgm:pt>
    <dgm:pt modelId="{19365FFC-023F-4BF8-A1E6-5BB74FE86DCF}" type="sibTrans" cxnId="{C5EF978D-1D74-44B0-8850-FD0BEB070ECB}">
      <dgm:prSet/>
      <dgm:spPr/>
      <dgm:t>
        <a:bodyPr/>
        <a:lstStyle/>
        <a:p>
          <a:endParaRPr lang="en-US"/>
        </a:p>
      </dgm:t>
    </dgm:pt>
    <dgm:pt modelId="{B1090612-1A27-4270-BD7C-9439FBD53650}" type="pres">
      <dgm:prSet presAssocID="{7EAFEDB8-BDAB-4208-B37D-CF5C99A97E9F}" presName="diagram" presStyleCnt="0">
        <dgm:presLayoutVars>
          <dgm:dir/>
          <dgm:resizeHandles val="exact"/>
        </dgm:presLayoutVars>
      </dgm:prSet>
      <dgm:spPr/>
    </dgm:pt>
    <dgm:pt modelId="{89EF0B04-A381-492B-A2D3-2E1526658473}" type="pres">
      <dgm:prSet presAssocID="{37EA7841-870B-4F74-8EA2-C869DB048010}" presName="node" presStyleLbl="node1" presStyleIdx="0" presStyleCnt="4">
        <dgm:presLayoutVars>
          <dgm:bulletEnabled val="1"/>
        </dgm:presLayoutVars>
      </dgm:prSet>
      <dgm:spPr/>
    </dgm:pt>
    <dgm:pt modelId="{85A2ACDF-AD94-4604-A3D4-D4BBD137F347}" type="pres">
      <dgm:prSet presAssocID="{F67B049E-18EF-40FB-9527-8FBC4643A303}" presName="sibTrans" presStyleCnt="0"/>
      <dgm:spPr/>
    </dgm:pt>
    <dgm:pt modelId="{F8BF20A4-A3EC-4199-B530-5EAAD3F5EA90}" type="pres">
      <dgm:prSet presAssocID="{6A6870DD-D5F2-4301-8AD1-44AF80F14984}" presName="node" presStyleLbl="node1" presStyleIdx="1" presStyleCnt="4">
        <dgm:presLayoutVars>
          <dgm:bulletEnabled val="1"/>
        </dgm:presLayoutVars>
      </dgm:prSet>
      <dgm:spPr/>
    </dgm:pt>
    <dgm:pt modelId="{C6F6EC1E-F59C-4D9A-8D83-E9B4BE8AC63F}" type="pres">
      <dgm:prSet presAssocID="{0D780084-1EA6-48EB-97F3-F629A9E1BD25}" presName="sibTrans" presStyleCnt="0"/>
      <dgm:spPr/>
    </dgm:pt>
    <dgm:pt modelId="{C8DF5466-998B-4EBA-8C14-AA1C6F407D3A}" type="pres">
      <dgm:prSet presAssocID="{147AC3B9-263E-45B9-A5C5-0F7E4AB850B4}" presName="node" presStyleLbl="node1" presStyleIdx="2" presStyleCnt="4">
        <dgm:presLayoutVars>
          <dgm:bulletEnabled val="1"/>
        </dgm:presLayoutVars>
      </dgm:prSet>
      <dgm:spPr/>
    </dgm:pt>
    <dgm:pt modelId="{3BE0D953-C081-463D-8E65-0C539155A2B3}" type="pres">
      <dgm:prSet presAssocID="{0913680A-EFB4-4CFD-8ECF-82DBB51AF8C2}" presName="sibTrans" presStyleCnt="0"/>
      <dgm:spPr/>
    </dgm:pt>
    <dgm:pt modelId="{DD5FCE00-2299-4D0E-8623-B9AF4E60BDFB}" type="pres">
      <dgm:prSet presAssocID="{CD74F306-9D7E-4D65-ABCA-66CBF79782B7}" presName="node" presStyleLbl="node1" presStyleIdx="3" presStyleCnt="4">
        <dgm:presLayoutVars>
          <dgm:bulletEnabled val="1"/>
        </dgm:presLayoutVars>
      </dgm:prSet>
      <dgm:spPr/>
    </dgm:pt>
  </dgm:ptLst>
  <dgm:cxnLst>
    <dgm:cxn modelId="{B9CFA114-CBD6-489F-81E2-E2B53527FE97}" type="presOf" srcId="{6A6870DD-D5F2-4301-8AD1-44AF80F14984}" destId="{F8BF20A4-A3EC-4199-B530-5EAAD3F5EA90}" srcOrd="0" destOrd="0" presId="urn:microsoft.com/office/officeart/2005/8/layout/default"/>
    <dgm:cxn modelId="{1EAD4946-99EE-44D7-BEE2-208EF385D023}" srcId="{7EAFEDB8-BDAB-4208-B37D-CF5C99A97E9F}" destId="{147AC3B9-263E-45B9-A5C5-0F7E4AB850B4}" srcOrd="2" destOrd="0" parTransId="{57A7BF18-2A06-4CA7-A502-69EEBDBE8CED}" sibTransId="{0913680A-EFB4-4CFD-8ECF-82DBB51AF8C2}"/>
    <dgm:cxn modelId="{3DFCDF49-9D4B-47E8-8554-537BD9749269}" srcId="{7EAFEDB8-BDAB-4208-B37D-CF5C99A97E9F}" destId="{6A6870DD-D5F2-4301-8AD1-44AF80F14984}" srcOrd="1" destOrd="0" parTransId="{0FE5556F-068D-4621-8791-CA448B7B03F2}" sibTransId="{0D780084-1EA6-48EB-97F3-F629A9E1BD25}"/>
    <dgm:cxn modelId="{D8208552-FE8B-439D-867C-2237FC70FFD6}" type="presOf" srcId="{CD74F306-9D7E-4D65-ABCA-66CBF79782B7}" destId="{DD5FCE00-2299-4D0E-8623-B9AF4E60BDFB}" srcOrd="0" destOrd="0" presId="urn:microsoft.com/office/officeart/2005/8/layout/default"/>
    <dgm:cxn modelId="{C5EF978D-1D74-44B0-8850-FD0BEB070ECB}" srcId="{7EAFEDB8-BDAB-4208-B37D-CF5C99A97E9F}" destId="{CD74F306-9D7E-4D65-ABCA-66CBF79782B7}" srcOrd="3" destOrd="0" parTransId="{8403C776-85BE-4020-A4D6-0FEA3423434F}" sibTransId="{19365FFC-023F-4BF8-A1E6-5BB74FE86DCF}"/>
    <dgm:cxn modelId="{9784ABAC-3086-480F-9B51-1E476D0F7542}" type="presOf" srcId="{147AC3B9-263E-45B9-A5C5-0F7E4AB850B4}" destId="{C8DF5466-998B-4EBA-8C14-AA1C6F407D3A}" srcOrd="0" destOrd="0" presId="urn:microsoft.com/office/officeart/2005/8/layout/default"/>
    <dgm:cxn modelId="{FCE7DAC6-92CE-4877-81C4-B49109754970}" srcId="{7EAFEDB8-BDAB-4208-B37D-CF5C99A97E9F}" destId="{37EA7841-870B-4F74-8EA2-C869DB048010}" srcOrd="0" destOrd="0" parTransId="{532FB049-9DDC-4FA7-9CF8-D5ECD0199130}" sibTransId="{F67B049E-18EF-40FB-9527-8FBC4643A303}"/>
    <dgm:cxn modelId="{A848C8C9-950D-4E85-A21B-67860C1632E8}" type="presOf" srcId="{37EA7841-870B-4F74-8EA2-C869DB048010}" destId="{89EF0B04-A381-492B-A2D3-2E1526658473}" srcOrd="0" destOrd="0" presId="urn:microsoft.com/office/officeart/2005/8/layout/default"/>
    <dgm:cxn modelId="{81758FF7-AD85-4978-B130-7DFAA47B7073}" type="presOf" srcId="{7EAFEDB8-BDAB-4208-B37D-CF5C99A97E9F}" destId="{B1090612-1A27-4270-BD7C-9439FBD53650}" srcOrd="0" destOrd="0" presId="urn:microsoft.com/office/officeart/2005/8/layout/default"/>
    <dgm:cxn modelId="{C98DC077-F127-42A1-826B-3403BE96F0F1}" type="presParOf" srcId="{B1090612-1A27-4270-BD7C-9439FBD53650}" destId="{89EF0B04-A381-492B-A2D3-2E1526658473}" srcOrd="0" destOrd="0" presId="urn:microsoft.com/office/officeart/2005/8/layout/default"/>
    <dgm:cxn modelId="{F1ED704D-6E11-46DE-9C03-4CFB586D14D2}" type="presParOf" srcId="{B1090612-1A27-4270-BD7C-9439FBD53650}" destId="{85A2ACDF-AD94-4604-A3D4-D4BBD137F347}" srcOrd="1" destOrd="0" presId="urn:microsoft.com/office/officeart/2005/8/layout/default"/>
    <dgm:cxn modelId="{C0676724-0C0C-43E5-A6B3-96417B7160E8}" type="presParOf" srcId="{B1090612-1A27-4270-BD7C-9439FBD53650}" destId="{F8BF20A4-A3EC-4199-B530-5EAAD3F5EA90}" srcOrd="2" destOrd="0" presId="urn:microsoft.com/office/officeart/2005/8/layout/default"/>
    <dgm:cxn modelId="{99638A90-7FAB-46E2-A142-0AF7FE3C5F8B}" type="presParOf" srcId="{B1090612-1A27-4270-BD7C-9439FBD53650}" destId="{C6F6EC1E-F59C-4D9A-8D83-E9B4BE8AC63F}" srcOrd="3" destOrd="0" presId="urn:microsoft.com/office/officeart/2005/8/layout/default"/>
    <dgm:cxn modelId="{8E2BEB40-EA8C-4542-8B99-FFE82ED019CA}" type="presParOf" srcId="{B1090612-1A27-4270-BD7C-9439FBD53650}" destId="{C8DF5466-998B-4EBA-8C14-AA1C6F407D3A}" srcOrd="4" destOrd="0" presId="urn:microsoft.com/office/officeart/2005/8/layout/default"/>
    <dgm:cxn modelId="{39BB5B60-C9F1-499B-BE32-E221D1B1F66A}" type="presParOf" srcId="{B1090612-1A27-4270-BD7C-9439FBD53650}" destId="{3BE0D953-C081-463D-8E65-0C539155A2B3}" srcOrd="5" destOrd="0" presId="urn:microsoft.com/office/officeart/2005/8/layout/default"/>
    <dgm:cxn modelId="{4EFD3790-470D-4AD2-AAD3-1A38B73C0ACE}" type="presParOf" srcId="{B1090612-1A27-4270-BD7C-9439FBD53650}" destId="{DD5FCE00-2299-4D0E-8623-B9AF4E60BDF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pPr>
            <a:buNone/>
          </a:pPr>
          <a:r>
            <a:rPr lang="en-US"/>
            <a:t>Analyze barriers preventing students from graduating on time</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169D371A-90B4-40AC-8141-957BA37A8039}">
      <dgm:prSet/>
      <dgm:spPr>
        <a:solidFill>
          <a:srgbClr val="1B548D"/>
        </a:solidFill>
      </dgm:spPr>
      <dgm:t>
        <a:bodyPr/>
        <a:lstStyle/>
        <a:p>
          <a:pPr>
            <a:buFont typeface="Symbol" panose="05050102010706020507" pitchFamily="18" charset="2"/>
            <a:buChar char=""/>
          </a:pPr>
          <a:r>
            <a:rPr lang="en-US"/>
            <a:t>Consider support and programmatic modifications to boost graduation rates</a:t>
          </a:r>
        </a:p>
      </dgm:t>
    </dgm:pt>
    <dgm:pt modelId="{3D3880EB-88D6-4F3E-ABEF-63868C9153FF}" type="parTrans" cxnId="{6B49EAB8-D435-422A-B6D6-BF7E207F8693}">
      <dgm:prSet/>
      <dgm:spPr/>
      <dgm:t>
        <a:bodyPr/>
        <a:lstStyle/>
        <a:p>
          <a:endParaRPr lang="en-US"/>
        </a:p>
      </dgm:t>
    </dgm:pt>
    <dgm:pt modelId="{AD3DF535-A51A-4CAD-83AC-A11BE0D1F1EB}" type="sibTrans" cxnId="{6B49EAB8-D435-422A-B6D6-BF7E207F8693}">
      <dgm:prSet/>
      <dgm:spPr/>
      <dgm:t>
        <a:bodyPr/>
        <a:lstStyle/>
        <a:p>
          <a:endParaRPr lang="en-US"/>
        </a:p>
      </dgm:t>
    </dgm:pt>
    <dgm:pt modelId="{23BCFAEF-8388-41D4-B108-F48BE6659309}">
      <dgm:prSet/>
      <dgm:spPr>
        <a:solidFill>
          <a:srgbClr val="607590"/>
        </a:solidFill>
      </dgm:spPr>
      <dgm:t>
        <a:bodyPr/>
        <a:lstStyle/>
        <a:p>
          <a:pPr>
            <a:buNone/>
          </a:pPr>
          <a:r>
            <a:rPr lang="en-US" u="none"/>
            <a:t>As schools can be identified for CSI if the All Students group has a 4-year Graduation Rate lower than 67% and 5-year and 6-year Graduation Rates not at or above 67%, review SIRS 105 report to examine which students are graduating in each cohort</a:t>
          </a:r>
        </a:p>
      </dgm:t>
    </dgm:pt>
    <dgm:pt modelId="{720CF3DB-1325-46D6-AA81-4B5F34554BAE}" type="parTrans" cxnId="{4522CAF4-3F5A-4155-BC8B-47C936DAD65A}">
      <dgm:prSet/>
      <dgm:spPr/>
      <dgm:t>
        <a:bodyPr/>
        <a:lstStyle/>
        <a:p>
          <a:endParaRPr lang="en-US"/>
        </a:p>
      </dgm:t>
    </dgm:pt>
    <dgm:pt modelId="{EBB92332-0B0F-4F5F-AFE2-480781E7C16D}" type="sibTrans" cxnId="{4522CAF4-3F5A-4155-BC8B-47C936DAD65A}">
      <dgm:prSet/>
      <dgm:spPr/>
      <dgm:t>
        <a:bodyPr/>
        <a:lstStyle/>
        <a:p>
          <a:endParaRPr lang="en-US"/>
        </a:p>
      </dgm:t>
    </dgm:pt>
    <dgm:pt modelId="{0D784F53-D6D4-402A-9720-D35158E764F1}" type="pres">
      <dgm:prSet presAssocID="{7EAFEDB8-BDAB-4208-B37D-CF5C99A97E9F}" presName="diagram" presStyleCnt="0">
        <dgm:presLayoutVars>
          <dgm:dir/>
          <dgm:resizeHandles val="exact"/>
        </dgm:presLayoutVars>
      </dgm:prSet>
      <dgm:spPr/>
    </dgm:pt>
    <dgm:pt modelId="{BB071C46-9BC2-40AC-8C95-2F762C3388D2}" type="pres">
      <dgm:prSet presAssocID="{37EA7841-870B-4F74-8EA2-C869DB048010}" presName="node" presStyleLbl="node1" presStyleIdx="0" presStyleCnt="3">
        <dgm:presLayoutVars>
          <dgm:bulletEnabled val="1"/>
        </dgm:presLayoutVars>
      </dgm:prSet>
      <dgm:spPr/>
    </dgm:pt>
    <dgm:pt modelId="{0D3F5F9E-0CAB-45B0-9C32-A88EDF3D5588}" type="pres">
      <dgm:prSet presAssocID="{F67B049E-18EF-40FB-9527-8FBC4643A303}" presName="sibTrans" presStyleCnt="0"/>
      <dgm:spPr/>
    </dgm:pt>
    <dgm:pt modelId="{295C06CF-85CA-4CD5-BB78-CFF5D0266643}" type="pres">
      <dgm:prSet presAssocID="{169D371A-90B4-40AC-8141-957BA37A8039}" presName="node" presStyleLbl="node1" presStyleIdx="1" presStyleCnt="3">
        <dgm:presLayoutVars>
          <dgm:bulletEnabled val="1"/>
        </dgm:presLayoutVars>
      </dgm:prSet>
      <dgm:spPr/>
    </dgm:pt>
    <dgm:pt modelId="{92FF7789-24AA-417E-96DC-19042D6A117B}" type="pres">
      <dgm:prSet presAssocID="{AD3DF535-A51A-4CAD-83AC-A11BE0D1F1EB}" presName="sibTrans" presStyleCnt="0"/>
      <dgm:spPr/>
    </dgm:pt>
    <dgm:pt modelId="{2C8738F5-519F-498C-A60A-9EC36954990C}" type="pres">
      <dgm:prSet presAssocID="{23BCFAEF-8388-41D4-B108-F48BE6659309}" presName="node" presStyleLbl="node1" presStyleIdx="2" presStyleCnt="3">
        <dgm:presLayoutVars>
          <dgm:bulletEnabled val="1"/>
        </dgm:presLayoutVars>
      </dgm:prSet>
      <dgm:spPr/>
    </dgm:pt>
  </dgm:ptLst>
  <dgm:cxnLst>
    <dgm:cxn modelId="{1842B818-FAB5-447B-9FCF-820360583426}" type="presOf" srcId="{7EAFEDB8-BDAB-4208-B37D-CF5C99A97E9F}" destId="{0D784F53-D6D4-402A-9720-D35158E764F1}" srcOrd="0" destOrd="0" presId="urn:microsoft.com/office/officeart/2005/8/layout/default"/>
    <dgm:cxn modelId="{BA0A044A-6D97-45B0-8013-B36BF677A947}" type="presOf" srcId="{37EA7841-870B-4F74-8EA2-C869DB048010}" destId="{BB071C46-9BC2-40AC-8C95-2F762C3388D2}" srcOrd="0" destOrd="0" presId="urn:microsoft.com/office/officeart/2005/8/layout/default"/>
    <dgm:cxn modelId="{0C0FEDAD-6C6D-4879-B73C-84C900188E6B}" type="presOf" srcId="{23BCFAEF-8388-41D4-B108-F48BE6659309}" destId="{2C8738F5-519F-498C-A60A-9EC36954990C}" srcOrd="0" destOrd="0" presId="urn:microsoft.com/office/officeart/2005/8/layout/default"/>
    <dgm:cxn modelId="{AC79A2B4-D908-459F-BF58-1CDBABD197FD}" type="presOf" srcId="{169D371A-90B4-40AC-8141-957BA37A8039}" destId="{295C06CF-85CA-4CD5-BB78-CFF5D0266643}" srcOrd="0" destOrd="0" presId="urn:microsoft.com/office/officeart/2005/8/layout/default"/>
    <dgm:cxn modelId="{6B49EAB8-D435-422A-B6D6-BF7E207F8693}" srcId="{7EAFEDB8-BDAB-4208-B37D-CF5C99A97E9F}" destId="{169D371A-90B4-40AC-8141-957BA37A8039}" srcOrd="1" destOrd="0" parTransId="{3D3880EB-88D6-4F3E-ABEF-63868C9153FF}" sibTransId="{AD3DF535-A51A-4CAD-83AC-A11BE0D1F1EB}"/>
    <dgm:cxn modelId="{FCE7DAC6-92CE-4877-81C4-B49109754970}" srcId="{7EAFEDB8-BDAB-4208-B37D-CF5C99A97E9F}" destId="{37EA7841-870B-4F74-8EA2-C869DB048010}" srcOrd="0" destOrd="0" parTransId="{532FB049-9DDC-4FA7-9CF8-D5ECD0199130}" sibTransId="{F67B049E-18EF-40FB-9527-8FBC4643A303}"/>
    <dgm:cxn modelId="{4522CAF4-3F5A-4155-BC8B-47C936DAD65A}" srcId="{7EAFEDB8-BDAB-4208-B37D-CF5C99A97E9F}" destId="{23BCFAEF-8388-41D4-B108-F48BE6659309}" srcOrd="2" destOrd="0" parTransId="{720CF3DB-1325-46D6-AA81-4B5F34554BAE}" sibTransId="{EBB92332-0B0F-4F5F-AFE2-480781E7C16D}"/>
    <dgm:cxn modelId="{C6891CCF-99BD-42C4-94ED-4F48EE9B229E}" type="presParOf" srcId="{0D784F53-D6D4-402A-9720-D35158E764F1}" destId="{BB071C46-9BC2-40AC-8C95-2F762C3388D2}" srcOrd="0" destOrd="0" presId="urn:microsoft.com/office/officeart/2005/8/layout/default"/>
    <dgm:cxn modelId="{B0287819-F30D-42AB-BC59-47F253990C29}" type="presParOf" srcId="{0D784F53-D6D4-402A-9720-D35158E764F1}" destId="{0D3F5F9E-0CAB-45B0-9C32-A88EDF3D5588}" srcOrd="1" destOrd="0" presId="urn:microsoft.com/office/officeart/2005/8/layout/default"/>
    <dgm:cxn modelId="{A6E5B1CA-49EE-4448-91C2-BD534C49C30E}" type="presParOf" srcId="{0D784F53-D6D4-402A-9720-D35158E764F1}" destId="{295C06CF-85CA-4CD5-BB78-CFF5D0266643}" srcOrd="2" destOrd="0" presId="urn:microsoft.com/office/officeart/2005/8/layout/default"/>
    <dgm:cxn modelId="{B4E155C8-9656-48D5-8A29-A90062CBB13E}" type="presParOf" srcId="{0D784F53-D6D4-402A-9720-D35158E764F1}" destId="{92FF7789-24AA-417E-96DC-19042D6A117B}" srcOrd="3" destOrd="0" presId="urn:microsoft.com/office/officeart/2005/8/layout/default"/>
    <dgm:cxn modelId="{02048291-F8A8-4969-87EA-E4E8C3E367B7}" type="presParOf" srcId="{0D784F53-D6D4-402A-9720-D35158E764F1}" destId="{2C8738F5-519F-498C-A60A-9EC36954990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pPr>
            <a:buNone/>
          </a:pPr>
          <a:r>
            <a:rPr lang="en-US"/>
            <a:t>Recognize that earning a Level 1 on Attendance is one of the criteria that may contribute to identification</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035B3D6B-8F36-4BDF-AB22-89E789265341}">
      <dgm:prSet/>
      <dgm:spPr>
        <a:solidFill>
          <a:srgbClr val="1B548D"/>
        </a:solidFill>
      </dgm:spPr>
      <dgm:t>
        <a:bodyPr/>
        <a:lstStyle/>
        <a:p>
          <a:pPr>
            <a:buFont typeface="Symbol" panose="05050102010706020507" pitchFamily="18" charset="2"/>
            <a:buChar char=""/>
          </a:pPr>
          <a:r>
            <a:rPr lang="en-US"/>
            <a:t>Use SIRS 113 report to review student-level attendance patterns in relation to the indicator cut points to inform analysis and goal setting</a:t>
          </a:r>
        </a:p>
      </dgm:t>
    </dgm:pt>
    <dgm:pt modelId="{BBCE0AE7-4A03-42E7-9907-473E34B73A23}" type="parTrans" cxnId="{82319872-CC38-4E46-B7F8-8AB39CDDFF7E}">
      <dgm:prSet/>
      <dgm:spPr/>
      <dgm:t>
        <a:bodyPr/>
        <a:lstStyle/>
        <a:p>
          <a:endParaRPr lang="en-US"/>
        </a:p>
      </dgm:t>
    </dgm:pt>
    <dgm:pt modelId="{41A763A4-4BF6-4A59-9927-EF389EDB08E8}" type="sibTrans" cxnId="{82319872-CC38-4E46-B7F8-8AB39CDDFF7E}">
      <dgm:prSet/>
      <dgm:spPr/>
      <dgm:t>
        <a:bodyPr/>
        <a:lstStyle/>
        <a:p>
          <a:endParaRPr lang="en-US"/>
        </a:p>
      </dgm:t>
    </dgm:pt>
    <dgm:pt modelId="{B3E108FD-A89F-4B01-8B3C-B87644EC4067}">
      <dgm:prSet/>
      <dgm:spPr>
        <a:solidFill>
          <a:srgbClr val="607590"/>
        </a:solidFill>
      </dgm:spPr>
      <dgm:t>
        <a:bodyPr/>
        <a:lstStyle/>
        <a:p>
          <a:pPr>
            <a:buFont typeface="Symbol" panose="05050102010706020507" pitchFamily="18" charset="2"/>
            <a:buChar char=""/>
          </a:pPr>
          <a:r>
            <a:rPr lang="en-US"/>
            <a:t>Develop targeted interventions for students whose attendance places them near the Level 1/Level 2 threshold</a:t>
          </a:r>
        </a:p>
      </dgm:t>
    </dgm:pt>
    <dgm:pt modelId="{7094675C-22EC-494A-A7BC-005E4184E9D0}" type="parTrans" cxnId="{CCE6E81E-261C-437A-B8C0-FA8E41986D39}">
      <dgm:prSet/>
      <dgm:spPr/>
      <dgm:t>
        <a:bodyPr/>
        <a:lstStyle/>
        <a:p>
          <a:endParaRPr lang="en-US"/>
        </a:p>
      </dgm:t>
    </dgm:pt>
    <dgm:pt modelId="{8C308556-C4C0-4F90-9E5F-377BB77E4DDC}" type="sibTrans" cxnId="{CCE6E81E-261C-437A-B8C0-FA8E41986D39}">
      <dgm:prSet/>
      <dgm:spPr/>
      <dgm:t>
        <a:bodyPr/>
        <a:lstStyle/>
        <a:p>
          <a:endParaRPr lang="en-US"/>
        </a:p>
      </dgm:t>
    </dgm:pt>
    <dgm:pt modelId="{F75304A6-C0D5-4108-8895-14EC364F1B49}">
      <dgm:prSet/>
      <dgm:spPr>
        <a:solidFill>
          <a:srgbClr val="437F89"/>
        </a:solidFill>
      </dgm:spPr>
      <dgm:t>
        <a:bodyPr/>
        <a:lstStyle/>
        <a:p>
          <a:pPr>
            <a:buNone/>
          </a:pPr>
          <a:r>
            <a:rPr lang="en-US"/>
            <a:t>Examine the effectiveness of current programs in meeting students’ holistic needs, particularly supports related to mental health, family engagement, and wraparound services</a:t>
          </a:r>
        </a:p>
      </dgm:t>
    </dgm:pt>
    <dgm:pt modelId="{3B5F9FC6-0F34-4B76-9EBD-2F46A09B73CC}" type="parTrans" cxnId="{984303D1-D617-4EB7-B908-01AF04E95E02}">
      <dgm:prSet/>
      <dgm:spPr/>
      <dgm:t>
        <a:bodyPr/>
        <a:lstStyle/>
        <a:p>
          <a:endParaRPr lang="en-US"/>
        </a:p>
      </dgm:t>
    </dgm:pt>
    <dgm:pt modelId="{6149A2A7-B5CE-4375-B37E-20AF620469B7}" type="sibTrans" cxnId="{984303D1-D617-4EB7-B908-01AF04E95E02}">
      <dgm:prSet/>
      <dgm:spPr/>
      <dgm:t>
        <a:bodyPr/>
        <a:lstStyle/>
        <a:p>
          <a:endParaRPr lang="en-US"/>
        </a:p>
      </dgm:t>
    </dgm:pt>
    <dgm:pt modelId="{B1090612-1A27-4270-BD7C-9439FBD53650}" type="pres">
      <dgm:prSet presAssocID="{7EAFEDB8-BDAB-4208-B37D-CF5C99A97E9F}" presName="diagram" presStyleCnt="0">
        <dgm:presLayoutVars>
          <dgm:dir/>
          <dgm:resizeHandles val="exact"/>
        </dgm:presLayoutVars>
      </dgm:prSet>
      <dgm:spPr/>
    </dgm:pt>
    <dgm:pt modelId="{89EF0B04-A381-492B-A2D3-2E1526658473}" type="pres">
      <dgm:prSet presAssocID="{37EA7841-870B-4F74-8EA2-C869DB048010}" presName="node" presStyleLbl="node1" presStyleIdx="0" presStyleCnt="4">
        <dgm:presLayoutVars>
          <dgm:bulletEnabled val="1"/>
        </dgm:presLayoutVars>
      </dgm:prSet>
      <dgm:spPr/>
    </dgm:pt>
    <dgm:pt modelId="{85A2ACDF-AD94-4604-A3D4-D4BBD137F347}" type="pres">
      <dgm:prSet presAssocID="{F67B049E-18EF-40FB-9527-8FBC4643A303}" presName="sibTrans" presStyleCnt="0"/>
      <dgm:spPr/>
    </dgm:pt>
    <dgm:pt modelId="{C4A5F7AC-ECA8-43F7-B1EA-9C4A1BF07821}" type="pres">
      <dgm:prSet presAssocID="{035B3D6B-8F36-4BDF-AB22-89E789265341}" presName="node" presStyleLbl="node1" presStyleIdx="1" presStyleCnt="4">
        <dgm:presLayoutVars>
          <dgm:bulletEnabled val="1"/>
        </dgm:presLayoutVars>
      </dgm:prSet>
      <dgm:spPr/>
    </dgm:pt>
    <dgm:pt modelId="{5B9235FF-73C4-49DD-8B00-5DCB9FACFEC6}" type="pres">
      <dgm:prSet presAssocID="{41A763A4-4BF6-4A59-9927-EF389EDB08E8}" presName="sibTrans" presStyleCnt="0"/>
      <dgm:spPr/>
    </dgm:pt>
    <dgm:pt modelId="{4C802FE6-DE10-4327-8D61-02B32B46B748}" type="pres">
      <dgm:prSet presAssocID="{B3E108FD-A89F-4B01-8B3C-B87644EC4067}" presName="node" presStyleLbl="node1" presStyleIdx="2" presStyleCnt="4">
        <dgm:presLayoutVars>
          <dgm:bulletEnabled val="1"/>
        </dgm:presLayoutVars>
      </dgm:prSet>
      <dgm:spPr/>
    </dgm:pt>
    <dgm:pt modelId="{CB20A8C3-BD2F-4B4F-BE27-67AA5DDFC4BB}" type="pres">
      <dgm:prSet presAssocID="{8C308556-C4C0-4F90-9E5F-377BB77E4DDC}" presName="sibTrans" presStyleCnt="0"/>
      <dgm:spPr/>
    </dgm:pt>
    <dgm:pt modelId="{C1B0702D-D6C2-4F79-94E6-6C4F86E3837D}" type="pres">
      <dgm:prSet presAssocID="{F75304A6-C0D5-4108-8895-14EC364F1B49}" presName="node" presStyleLbl="node1" presStyleIdx="3" presStyleCnt="4">
        <dgm:presLayoutVars>
          <dgm:bulletEnabled val="1"/>
        </dgm:presLayoutVars>
      </dgm:prSet>
      <dgm:spPr/>
    </dgm:pt>
  </dgm:ptLst>
  <dgm:cxnLst>
    <dgm:cxn modelId="{88146307-E63C-4328-945E-CDA8B03A4E92}" type="presOf" srcId="{035B3D6B-8F36-4BDF-AB22-89E789265341}" destId="{C4A5F7AC-ECA8-43F7-B1EA-9C4A1BF07821}" srcOrd="0" destOrd="0" presId="urn:microsoft.com/office/officeart/2005/8/layout/default"/>
    <dgm:cxn modelId="{CCE6E81E-261C-437A-B8C0-FA8E41986D39}" srcId="{7EAFEDB8-BDAB-4208-B37D-CF5C99A97E9F}" destId="{B3E108FD-A89F-4B01-8B3C-B87644EC4067}" srcOrd="2" destOrd="0" parTransId="{7094675C-22EC-494A-A7BC-005E4184E9D0}" sibTransId="{8C308556-C4C0-4F90-9E5F-377BB77E4DDC}"/>
    <dgm:cxn modelId="{82319872-CC38-4E46-B7F8-8AB39CDDFF7E}" srcId="{7EAFEDB8-BDAB-4208-B37D-CF5C99A97E9F}" destId="{035B3D6B-8F36-4BDF-AB22-89E789265341}" srcOrd="1" destOrd="0" parTransId="{BBCE0AE7-4A03-42E7-9907-473E34B73A23}" sibTransId="{41A763A4-4BF6-4A59-9927-EF389EDB08E8}"/>
    <dgm:cxn modelId="{7458B5A3-36C4-4416-BB21-B9BF4D09AB24}" type="presOf" srcId="{F75304A6-C0D5-4108-8895-14EC364F1B49}" destId="{C1B0702D-D6C2-4F79-94E6-6C4F86E3837D}" srcOrd="0" destOrd="0" presId="urn:microsoft.com/office/officeart/2005/8/layout/default"/>
    <dgm:cxn modelId="{781595A5-465A-40B8-B1B6-4915E97F63D2}" type="presOf" srcId="{B3E108FD-A89F-4B01-8B3C-B87644EC4067}" destId="{4C802FE6-DE10-4327-8D61-02B32B46B748}" srcOrd="0" destOrd="0" presId="urn:microsoft.com/office/officeart/2005/8/layout/default"/>
    <dgm:cxn modelId="{FCE7DAC6-92CE-4877-81C4-B49109754970}" srcId="{7EAFEDB8-BDAB-4208-B37D-CF5C99A97E9F}" destId="{37EA7841-870B-4F74-8EA2-C869DB048010}" srcOrd="0" destOrd="0" parTransId="{532FB049-9DDC-4FA7-9CF8-D5ECD0199130}" sibTransId="{F67B049E-18EF-40FB-9527-8FBC4643A303}"/>
    <dgm:cxn modelId="{A848C8C9-950D-4E85-A21B-67860C1632E8}" type="presOf" srcId="{37EA7841-870B-4F74-8EA2-C869DB048010}" destId="{89EF0B04-A381-492B-A2D3-2E1526658473}" srcOrd="0" destOrd="0" presId="urn:microsoft.com/office/officeart/2005/8/layout/default"/>
    <dgm:cxn modelId="{984303D1-D617-4EB7-B908-01AF04E95E02}" srcId="{7EAFEDB8-BDAB-4208-B37D-CF5C99A97E9F}" destId="{F75304A6-C0D5-4108-8895-14EC364F1B49}" srcOrd="3" destOrd="0" parTransId="{3B5F9FC6-0F34-4B76-9EBD-2F46A09B73CC}" sibTransId="{6149A2A7-B5CE-4375-B37E-20AF620469B7}"/>
    <dgm:cxn modelId="{81758FF7-AD85-4978-B130-7DFAA47B7073}" type="presOf" srcId="{7EAFEDB8-BDAB-4208-B37D-CF5C99A97E9F}" destId="{B1090612-1A27-4270-BD7C-9439FBD53650}" srcOrd="0" destOrd="0" presId="urn:microsoft.com/office/officeart/2005/8/layout/default"/>
    <dgm:cxn modelId="{C98DC077-F127-42A1-826B-3403BE96F0F1}" type="presParOf" srcId="{B1090612-1A27-4270-BD7C-9439FBD53650}" destId="{89EF0B04-A381-492B-A2D3-2E1526658473}" srcOrd="0" destOrd="0" presId="urn:microsoft.com/office/officeart/2005/8/layout/default"/>
    <dgm:cxn modelId="{F1ED704D-6E11-46DE-9C03-4CFB586D14D2}" type="presParOf" srcId="{B1090612-1A27-4270-BD7C-9439FBD53650}" destId="{85A2ACDF-AD94-4604-A3D4-D4BBD137F347}" srcOrd="1" destOrd="0" presId="urn:microsoft.com/office/officeart/2005/8/layout/default"/>
    <dgm:cxn modelId="{A3783145-B2F5-4DD3-B65B-B50140C944E6}" type="presParOf" srcId="{B1090612-1A27-4270-BD7C-9439FBD53650}" destId="{C4A5F7AC-ECA8-43F7-B1EA-9C4A1BF07821}" srcOrd="2" destOrd="0" presId="urn:microsoft.com/office/officeart/2005/8/layout/default"/>
    <dgm:cxn modelId="{AAC0BE98-9033-4325-98D5-579C15CD986D}" type="presParOf" srcId="{B1090612-1A27-4270-BD7C-9439FBD53650}" destId="{5B9235FF-73C4-49DD-8B00-5DCB9FACFEC6}" srcOrd="3" destOrd="0" presId="urn:microsoft.com/office/officeart/2005/8/layout/default"/>
    <dgm:cxn modelId="{D08D807D-4EC0-45F3-97F5-B05D4AE02CAF}" type="presParOf" srcId="{B1090612-1A27-4270-BD7C-9439FBD53650}" destId="{4C802FE6-DE10-4327-8D61-02B32B46B748}" srcOrd="4" destOrd="0" presId="urn:microsoft.com/office/officeart/2005/8/layout/default"/>
    <dgm:cxn modelId="{2A8D2A82-CEF1-4650-B691-19DCA359BE39}" type="presParOf" srcId="{B1090612-1A27-4270-BD7C-9439FBD53650}" destId="{CB20A8C3-BD2F-4B4F-BE27-67AA5DDFC4BB}" srcOrd="5" destOrd="0" presId="urn:microsoft.com/office/officeart/2005/8/layout/default"/>
    <dgm:cxn modelId="{B8BDE731-D1AE-4D37-8B0E-71C7E6A8F0CD}" type="presParOf" srcId="{B1090612-1A27-4270-BD7C-9439FBD53650}" destId="{C1B0702D-D6C2-4F79-94E6-6C4F86E383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AFEDB8-BDAB-4208-B37D-CF5C99A97E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EA7841-870B-4F74-8EA2-C869DB048010}">
      <dgm:prSet/>
      <dgm:spPr>
        <a:solidFill>
          <a:srgbClr val="3274AE"/>
        </a:solidFill>
      </dgm:spPr>
      <dgm:t>
        <a:bodyPr/>
        <a:lstStyle/>
        <a:p>
          <a:pPr>
            <a:buNone/>
          </a:pPr>
          <a:r>
            <a:rPr lang="en-US"/>
            <a:t>Recognize that earning a Level 1 on the ELP indicator is one of the criteria that may contribute to identification</a:t>
          </a:r>
        </a:p>
      </dgm:t>
    </dgm:pt>
    <dgm:pt modelId="{532FB049-9DDC-4FA7-9CF8-D5ECD0199130}" type="parTrans" cxnId="{FCE7DAC6-92CE-4877-81C4-B49109754970}">
      <dgm:prSet/>
      <dgm:spPr/>
      <dgm:t>
        <a:bodyPr/>
        <a:lstStyle/>
        <a:p>
          <a:endParaRPr lang="en-US"/>
        </a:p>
      </dgm:t>
    </dgm:pt>
    <dgm:pt modelId="{F67B049E-18EF-40FB-9527-8FBC4643A303}" type="sibTrans" cxnId="{FCE7DAC6-92CE-4877-81C4-B49109754970}">
      <dgm:prSet/>
      <dgm:spPr/>
      <dgm:t>
        <a:bodyPr/>
        <a:lstStyle/>
        <a:p>
          <a:endParaRPr lang="en-US"/>
        </a:p>
      </dgm:t>
    </dgm:pt>
    <dgm:pt modelId="{D1D066C2-2A5E-45B4-978A-0A2694BAAC23}">
      <dgm:prSet/>
      <dgm:spPr>
        <a:solidFill>
          <a:srgbClr val="1B548D"/>
        </a:solidFill>
      </dgm:spPr>
      <dgm:t>
        <a:bodyPr/>
        <a:lstStyle/>
        <a:p>
          <a:pPr>
            <a:buFont typeface="Symbol" panose="05050102010706020507" pitchFamily="18" charset="2"/>
            <a:buChar char=""/>
          </a:pPr>
          <a:r>
            <a:rPr lang="en-US"/>
            <a:t>Analyze trends and needs across all ELP performance levels to determine programmatic strengths and gaps</a:t>
          </a:r>
        </a:p>
      </dgm:t>
    </dgm:pt>
    <dgm:pt modelId="{5BB96408-A080-4536-A2A7-E7C07997923C}" type="parTrans" cxnId="{58E6EAC3-0ABF-4B23-BC79-9C75F1463A69}">
      <dgm:prSet/>
      <dgm:spPr/>
      <dgm:t>
        <a:bodyPr/>
        <a:lstStyle/>
        <a:p>
          <a:endParaRPr lang="en-US"/>
        </a:p>
      </dgm:t>
    </dgm:pt>
    <dgm:pt modelId="{8BE6B807-4F32-4C5E-890C-C2B7E1E414C3}" type="sibTrans" cxnId="{58E6EAC3-0ABF-4B23-BC79-9C75F1463A69}">
      <dgm:prSet/>
      <dgm:spPr/>
      <dgm:t>
        <a:bodyPr/>
        <a:lstStyle/>
        <a:p>
          <a:endParaRPr lang="en-US"/>
        </a:p>
      </dgm:t>
    </dgm:pt>
    <dgm:pt modelId="{94B3D41B-1929-4477-8ACF-F511BF8D00A1}">
      <dgm:prSet/>
      <dgm:spPr>
        <a:solidFill>
          <a:srgbClr val="607590"/>
        </a:solidFill>
      </dgm:spPr>
      <dgm:t>
        <a:bodyPr/>
        <a:lstStyle/>
        <a:p>
          <a:pPr>
            <a:buNone/>
          </a:pPr>
          <a:r>
            <a:rPr lang="en-US"/>
            <a:t>Use student-level data from the SIRS 113 report to identify specific areas of need and the expected growth required to demonstrate annual progress in the upcoming school year</a:t>
          </a:r>
        </a:p>
      </dgm:t>
    </dgm:pt>
    <dgm:pt modelId="{54AB6169-69F0-424C-8189-500C37164D55}" type="parTrans" cxnId="{DEE8A55E-2027-4269-8E4F-C7EED82A6550}">
      <dgm:prSet/>
      <dgm:spPr/>
      <dgm:t>
        <a:bodyPr/>
        <a:lstStyle/>
        <a:p>
          <a:endParaRPr lang="en-US"/>
        </a:p>
      </dgm:t>
    </dgm:pt>
    <dgm:pt modelId="{BEAC47BA-8C3C-42F2-B3A3-CFE90F5235B0}" type="sibTrans" cxnId="{DEE8A55E-2027-4269-8E4F-C7EED82A6550}">
      <dgm:prSet/>
      <dgm:spPr/>
      <dgm:t>
        <a:bodyPr/>
        <a:lstStyle/>
        <a:p>
          <a:endParaRPr lang="en-US"/>
        </a:p>
      </dgm:t>
    </dgm:pt>
    <dgm:pt modelId="{B1090612-1A27-4270-BD7C-9439FBD53650}" type="pres">
      <dgm:prSet presAssocID="{7EAFEDB8-BDAB-4208-B37D-CF5C99A97E9F}" presName="diagram" presStyleCnt="0">
        <dgm:presLayoutVars>
          <dgm:dir/>
          <dgm:resizeHandles val="exact"/>
        </dgm:presLayoutVars>
      </dgm:prSet>
      <dgm:spPr/>
    </dgm:pt>
    <dgm:pt modelId="{89EF0B04-A381-492B-A2D3-2E1526658473}" type="pres">
      <dgm:prSet presAssocID="{37EA7841-870B-4F74-8EA2-C869DB048010}" presName="node" presStyleLbl="node1" presStyleIdx="0" presStyleCnt="3">
        <dgm:presLayoutVars>
          <dgm:bulletEnabled val="1"/>
        </dgm:presLayoutVars>
      </dgm:prSet>
      <dgm:spPr/>
    </dgm:pt>
    <dgm:pt modelId="{85A2ACDF-AD94-4604-A3D4-D4BBD137F347}" type="pres">
      <dgm:prSet presAssocID="{F67B049E-18EF-40FB-9527-8FBC4643A303}" presName="sibTrans" presStyleCnt="0"/>
      <dgm:spPr/>
    </dgm:pt>
    <dgm:pt modelId="{79E95365-2389-4B97-A537-90457DBF972C}" type="pres">
      <dgm:prSet presAssocID="{D1D066C2-2A5E-45B4-978A-0A2694BAAC23}" presName="node" presStyleLbl="node1" presStyleIdx="1" presStyleCnt="3">
        <dgm:presLayoutVars>
          <dgm:bulletEnabled val="1"/>
        </dgm:presLayoutVars>
      </dgm:prSet>
      <dgm:spPr/>
    </dgm:pt>
    <dgm:pt modelId="{770D397C-FE1F-4493-BB25-C0E9B3D2E0EB}" type="pres">
      <dgm:prSet presAssocID="{8BE6B807-4F32-4C5E-890C-C2B7E1E414C3}" presName="sibTrans" presStyleCnt="0"/>
      <dgm:spPr/>
    </dgm:pt>
    <dgm:pt modelId="{214B5331-A40C-43F9-A11A-E3D94C522CE0}" type="pres">
      <dgm:prSet presAssocID="{94B3D41B-1929-4477-8ACF-F511BF8D00A1}" presName="node" presStyleLbl="node1" presStyleIdx="2" presStyleCnt="3">
        <dgm:presLayoutVars>
          <dgm:bulletEnabled val="1"/>
        </dgm:presLayoutVars>
      </dgm:prSet>
      <dgm:spPr/>
    </dgm:pt>
  </dgm:ptLst>
  <dgm:cxnLst>
    <dgm:cxn modelId="{92DAE617-CEE3-4BB2-8D5A-EF629A028974}" type="presOf" srcId="{94B3D41B-1929-4477-8ACF-F511BF8D00A1}" destId="{214B5331-A40C-43F9-A11A-E3D94C522CE0}" srcOrd="0" destOrd="0" presId="urn:microsoft.com/office/officeart/2005/8/layout/default"/>
    <dgm:cxn modelId="{46CCAB38-45AB-4F40-B562-43F7D101FEC1}" type="presOf" srcId="{D1D066C2-2A5E-45B4-978A-0A2694BAAC23}" destId="{79E95365-2389-4B97-A537-90457DBF972C}" srcOrd="0" destOrd="0" presId="urn:microsoft.com/office/officeart/2005/8/layout/default"/>
    <dgm:cxn modelId="{DEE8A55E-2027-4269-8E4F-C7EED82A6550}" srcId="{7EAFEDB8-BDAB-4208-B37D-CF5C99A97E9F}" destId="{94B3D41B-1929-4477-8ACF-F511BF8D00A1}" srcOrd="2" destOrd="0" parTransId="{54AB6169-69F0-424C-8189-500C37164D55}" sibTransId="{BEAC47BA-8C3C-42F2-B3A3-CFE90F5235B0}"/>
    <dgm:cxn modelId="{58E6EAC3-0ABF-4B23-BC79-9C75F1463A69}" srcId="{7EAFEDB8-BDAB-4208-B37D-CF5C99A97E9F}" destId="{D1D066C2-2A5E-45B4-978A-0A2694BAAC23}" srcOrd="1" destOrd="0" parTransId="{5BB96408-A080-4536-A2A7-E7C07997923C}" sibTransId="{8BE6B807-4F32-4C5E-890C-C2B7E1E414C3}"/>
    <dgm:cxn modelId="{FCE7DAC6-92CE-4877-81C4-B49109754970}" srcId="{7EAFEDB8-BDAB-4208-B37D-CF5C99A97E9F}" destId="{37EA7841-870B-4F74-8EA2-C869DB048010}" srcOrd="0" destOrd="0" parTransId="{532FB049-9DDC-4FA7-9CF8-D5ECD0199130}" sibTransId="{F67B049E-18EF-40FB-9527-8FBC4643A303}"/>
    <dgm:cxn modelId="{A848C8C9-950D-4E85-A21B-67860C1632E8}" type="presOf" srcId="{37EA7841-870B-4F74-8EA2-C869DB048010}" destId="{89EF0B04-A381-492B-A2D3-2E1526658473}" srcOrd="0" destOrd="0" presId="urn:microsoft.com/office/officeart/2005/8/layout/default"/>
    <dgm:cxn modelId="{81758FF7-AD85-4978-B130-7DFAA47B7073}" type="presOf" srcId="{7EAFEDB8-BDAB-4208-B37D-CF5C99A97E9F}" destId="{B1090612-1A27-4270-BD7C-9439FBD53650}" srcOrd="0" destOrd="0" presId="urn:microsoft.com/office/officeart/2005/8/layout/default"/>
    <dgm:cxn modelId="{C98DC077-F127-42A1-826B-3403BE96F0F1}" type="presParOf" srcId="{B1090612-1A27-4270-BD7C-9439FBD53650}" destId="{89EF0B04-A381-492B-A2D3-2E1526658473}" srcOrd="0" destOrd="0" presId="urn:microsoft.com/office/officeart/2005/8/layout/default"/>
    <dgm:cxn modelId="{F1ED704D-6E11-46DE-9C03-4CFB586D14D2}" type="presParOf" srcId="{B1090612-1A27-4270-BD7C-9439FBD53650}" destId="{85A2ACDF-AD94-4604-A3D4-D4BBD137F347}" srcOrd="1" destOrd="0" presId="urn:microsoft.com/office/officeart/2005/8/layout/default"/>
    <dgm:cxn modelId="{4EA7A073-EEE9-42D5-8738-6E7143BAF12E}" type="presParOf" srcId="{B1090612-1A27-4270-BD7C-9439FBD53650}" destId="{79E95365-2389-4B97-A537-90457DBF972C}" srcOrd="2" destOrd="0" presId="urn:microsoft.com/office/officeart/2005/8/layout/default"/>
    <dgm:cxn modelId="{3EC1DD81-4EEE-4E77-B79A-63DEA351468A}" type="presParOf" srcId="{B1090612-1A27-4270-BD7C-9439FBD53650}" destId="{770D397C-FE1F-4493-BB25-C0E9B3D2E0EB}" srcOrd="3" destOrd="0" presId="urn:microsoft.com/office/officeart/2005/8/layout/default"/>
    <dgm:cxn modelId="{E939FA5A-EEAC-41D9-881C-C3FCDF001591}" type="presParOf" srcId="{B1090612-1A27-4270-BD7C-9439FBD53650}" destId="{214B5331-A40C-43F9-A11A-E3D94C522CE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87B95-572F-4D2C-B07D-52EF040B8A9A}">
      <dsp:nvSpPr>
        <dsp:cNvPr id="0" name=""/>
        <dsp:cNvSpPr/>
      </dsp:nvSpPr>
      <dsp:spPr>
        <a:xfrm>
          <a:off x="2142678" y="0"/>
          <a:ext cx="857071" cy="644090"/>
        </a:xfrm>
        <a:prstGeom prst="trapezoid">
          <a:avLst>
            <a:gd name="adj" fmla="val 66533"/>
          </a:avLst>
        </a:prstGeom>
        <a:solidFill>
          <a:srgbClr val="88C5F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b="1" kern="1200">
            <a:solidFill>
              <a:schemeClr val="tx1"/>
            </a:solidFill>
            <a:latin typeface="Arial"/>
            <a:ea typeface="+mn-ea"/>
            <a:cs typeface="+mn-cs"/>
          </a:endParaRPr>
        </a:p>
      </dsp:txBody>
      <dsp:txXfrm>
        <a:off x="2428366" y="214695"/>
        <a:ext cx="285695" cy="429395"/>
      </dsp:txXfrm>
    </dsp:sp>
    <dsp:sp modelId="{43F4B0FE-0B74-4651-8776-A7883CEC943B}">
      <dsp:nvSpPr>
        <dsp:cNvPr id="0" name=""/>
        <dsp:cNvSpPr/>
      </dsp:nvSpPr>
      <dsp:spPr>
        <a:xfrm>
          <a:off x="1714142" y="644090"/>
          <a:ext cx="1714142" cy="644090"/>
        </a:xfrm>
        <a:prstGeom prst="trapezoid">
          <a:avLst>
            <a:gd name="adj" fmla="val 66533"/>
          </a:avLst>
        </a:prstGeom>
        <a:solidFill>
          <a:srgbClr val="88C5FC"/>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latin typeface="Arial"/>
              <a:ea typeface="+mn-ea"/>
              <a:cs typeface="+mn-cs"/>
            </a:rPr>
            <a:t>CSI</a:t>
          </a:r>
        </a:p>
      </dsp:txBody>
      <dsp:txXfrm>
        <a:off x="2014117" y="644090"/>
        <a:ext cx="1114192" cy="644090"/>
      </dsp:txXfrm>
    </dsp:sp>
    <dsp:sp modelId="{246C061A-3124-4928-8F9E-37219489D0AB}">
      <dsp:nvSpPr>
        <dsp:cNvPr id="0" name=""/>
        <dsp:cNvSpPr/>
      </dsp:nvSpPr>
      <dsp:spPr>
        <a:xfrm>
          <a:off x="1315741" y="1290505"/>
          <a:ext cx="2571214" cy="644090"/>
        </a:xfrm>
        <a:prstGeom prst="trapezoid">
          <a:avLst>
            <a:gd name="adj" fmla="val 66533"/>
          </a:avLst>
        </a:prstGeom>
        <a:solidFill>
          <a:srgbClr val="CEE7FE"/>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a:ea typeface="+mn-ea"/>
              <a:cs typeface="+mn-cs"/>
            </a:rPr>
            <a:t>ATSI</a:t>
          </a:r>
        </a:p>
      </dsp:txBody>
      <dsp:txXfrm>
        <a:off x="2051392" y="1400605"/>
        <a:ext cx="1099913" cy="533990"/>
      </dsp:txXfrm>
    </dsp:sp>
    <dsp:sp modelId="{52490621-B0AE-4A5C-B4DA-9FA94077D03F}">
      <dsp:nvSpPr>
        <dsp:cNvPr id="0" name=""/>
        <dsp:cNvSpPr/>
      </dsp:nvSpPr>
      <dsp:spPr>
        <a:xfrm>
          <a:off x="857071" y="1932271"/>
          <a:ext cx="3428285" cy="644090"/>
        </a:xfrm>
        <a:prstGeom prst="trapezoid">
          <a:avLst>
            <a:gd name="adj" fmla="val 66533"/>
          </a:avLst>
        </a:prstGeom>
        <a:solidFill>
          <a:srgbClr val="D83B01">
            <a:lumMod val="20000"/>
            <a:lumOff val="8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a:ea typeface="+mn-ea"/>
              <a:cs typeface="+mn-cs"/>
            </a:rPr>
            <a:t>TSI</a:t>
          </a:r>
        </a:p>
      </dsp:txBody>
      <dsp:txXfrm>
        <a:off x="1742709" y="2014846"/>
        <a:ext cx="1657009" cy="561515"/>
      </dsp:txXfrm>
    </dsp:sp>
    <dsp:sp modelId="{515B0EA1-8D20-465F-8EA2-A9A79006EFE5}">
      <dsp:nvSpPr>
        <dsp:cNvPr id="0" name=""/>
        <dsp:cNvSpPr/>
      </dsp:nvSpPr>
      <dsp:spPr>
        <a:xfrm>
          <a:off x="428535" y="2559202"/>
          <a:ext cx="4285356" cy="644090"/>
        </a:xfrm>
        <a:prstGeom prst="trapezoid">
          <a:avLst>
            <a:gd name="adj" fmla="val 66533"/>
          </a:avLst>
        </a:prstGeom>
        <a:solidFill>
          <a:srgbClr val="D83B01">
            <a:lumMod val="40000"/>
            <a:lumOff val="6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a:ea typeface="+mn-ea"/>
              <a:cs typeface="+mn-cs"/>
            </a:rPr>
            <a:t>LSI:</a:t>
          </a:r>
          <a:r>
            <a:rPr lang="en-US" sz="2400" kern="1200">
              <a:solidFill>
                <a:schemeClr val="tx1"/>
              </a:solidFill>
              <a:latin typeface="Arial"/>
              <a:ea typeface="+mn-ea"/>
              <a:cs typeface="+mn-cs"/>
            </a:rPr>
            <a:t> </a:t>
          </a:r>
          <a:r>
            <a:rPr lang="en-US" sz="2400" b="1" kern="1200">
              <a:solidFill>
                <a:schemeClr val="tx1"/>
              </a:solidFill>
              <a:latin typeface="Arial"/>
              <a:ea typeface="+mn-ea"/>
              <a:cs typeface="+mn-cs"/>
            </a:rPr>
            <a:t>PTSI</a:t>
          </a:r>
        </a:p>
      </dsp:txBody>
      <dsp:txXfrm>
        <a:off x="1464161" y="2625262"/>
        <a:ext cx="2214105" cy="578030"/>
      </dsp:txXfrm>
    </dsp:sp>
    <dsp:sp modelId="{193BFF81-60C1-4FAE-9FFD-48D59F7802FC}">
      <dsp:nvSpPr>
        <dsp:cNvPr id="0" name=""/>
        <dsp:cNvSpPr/>
      </dsp:nvSpPr>
      <dsp:spPr>
        <a:xfrm>
          <a:off x="0" y="3220451"/>
          <a:ext cx="5142427" cy="644090"/>
        </a:xfrm>
        <a:prstGeom prst="trapezoid">
          <a:avLst>
            <a:gd name="adj" fmla="val 66533"/>
          </a:avLst>
        </a:prstGeom>
        <a:solidFill>
          <a:srgbClr val="D83B01">
            <a:lumMod val="60000"/>
            <a:lumOff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a:ea typeface="+mn-ea"/>
              <a:cs typeface="+mn-cs"/>
            </a:rPr>
            <a:t>LSI</a:t>
          </a:r>
        </a:p>
      </dsp:txBody>
      <dsp:txXfrm>
        <a:off x="1185612" y="3275501"/>
        <a:ext cx="2771202" cy="589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96327-8015-4A42-AA62-A321CC45FEBB}">
      <dsp:nvSpPr>
        <dsp:cNvPr id="0" name=""/>
        <dsp:cNvSpPr/>
      </dsp:nvSpPr>
      <dsp:spPr>
        <a:xfrm>
          <a:off x="1262676" y="2107"/>
          <a:ext cx="2703589" cy="1622153"/>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Recognize that earning a Level 1 on the CCCR indicator is one of the criteria that may contribute to identification</a:t>
          </a:r>
        </a:p>
      </dsp:txBody>
      <dsp:txXfrm>
        <a:off x="1262676" y="2107"/>
        <a:ext cx="2703589" cy="1622153"/>
      </dsp:txXfrm>
    </dsp:sp>
    <dsp:sp modelId="{A625F88A-3ECE-4CFF-81C2-264730C07581}">
      <dsp:nvSpPr>
        <dsp:cNvPr id="0" name=""/>
        <dsp:cNvSpPr/>
      </dsp:nvSpPr>
      <dsp:spPr>
        <a:xfrm>
          <a:off x="4236625" y="2107"/>
          <a:ext cx="2703589" cy="1622153"/>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Examine barriers that limit students’ access to or completion of CCCR-aligned credentials</a:t>
          </a:r>
        </a:p>
      </dsp:txBody>
      <dsp:txXfrm>
        <a:off x="4236625" y="2107"/>
        <a:ext cx="2703589" cy="1622153"/>
      </dsp:txXfrm>
    </dsp:sp>
    <dsp:sp modelId="{7278E250-8D0E-4AC3-B024-67E1C51E736A}">
      <dsp:nvSpPr>
        <dsp:cNvPr id="0" name=""/>
        <dsp:cNvSpPr/>
      </dsp:nvSpPr>
      <dsp:spPr>
        <a:xfrm>
          <a:off x="1262676" y="1894620"/>
          <a:ext cx="2703589" cy="1622153"/>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Identify and maximize opportunities such as coursework, programs, and pathways that support students in earning credentials</a:t>
          </a:r>
        </a:p>
      </dsp:txBody>
      <dsp:txXfrm>
        <a:off x="1262676" y="1894620"/>
        <a:ext cx="2703589" cy="1622153"/>
      </dsp:txXfrm>
    </dsp:sp>
    <dsp:sp modelId="{122D06E7-8857-42AD-930D-03A025C2E656}">
      <dsp:nvSpPr>
        <dsp:cNvPr id="0" name=""/>
        <dsp:cNvSpPr/>
      </dsp:nvSpPr>
      <dsp:spPr>
        <a:xfrm>
          <a:off x="4236625" y="1894620"/>
          <a:ext cx="2703589" cy="1622153"/>
        </a:xfrm>
        <a:prstGeom prst="rect">
          <a:avLst/>
        </a:prstGeom>
        <a:solidFill>
          <a:srgbClr val="437F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Verify the accuracy of the SIRS 108 report data, including ensuring that students assigned a weight of “0” are reported correctly and that students who have dropped out but have earned a High School Equivalency diploma have contributed positively to the CCCR Index</a:t>
          </a:r>
        </a:p>
      </dsp:txBody>
      <dsp:txXfrm>
        <a:off x="4236625" y="1894620"/>
        <a:ext cx="2703589" cy="16221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000D3-B00F-4C34-B545-D08EFC745528}">
      <dsp:nvSpPr>
        <dsp:cNvPr id="0" name=""/>
        <dsp:cNvSpPr/>
      </dsp:nvSpPr>
      <dsp:spPr>
        <a:xfrm>
          <a:off x="0" y="540365"/>
          <a:ext cx="2668614" cy="1601168"/>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Recognize that earning a Level 1 for Student Growth falls within Scenario 2 for potential identification</a:t>
          </a:r>
        </a:p>
      </dsp:txBody>
      <dsp:txXfrm>
        <a:off x="0" y="540365"/>
        <a:ext cx="2668614" cy="1601168"/>
      </dsp:txXfrm>
    </dsp:sp>
    <dsp:sp modelId="{3BC30930-AB19-4AC9-B683-C70A0308C228}">
      <dsp:nvSpPr>
        <dsp:cNvPr id="0" name=""/>
        <dsp:cNvSpPr/>
      </dsp:nvSpPr>
      <dsp:spPr>
        <a:xfrm>
          <a:off x="2935475" y="540365"/>
          <a:ext cx="2668614" cy="1601168"/>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Use SIRS 112 report data to understand the narrative that the growth results tell about student learning</a:t>
          </a:r>
        </a:p>
      </dsp:txBody>
      <dsp:txXfrm>
        <a:off x="2935475" y="540365"/>
        <a:ext cx="2668614" cy="1601168"/>
      </dsp:txXfrm>
    </dsp:sp>
    <dsp:sp modelId="{BCD0A3AA-F576-4FC2-A44E-228420882590}">
      <dsp:nvSpPr>
        <dsp:cNvPr id="0" name=""/>
        <dsp:cNvSpPr/>
      </dsp:nvSpPr>
      <dsp:spPr>
        <a:xfrm>
          <a:off x="5870950" y="540365"/>
          <a:ext cx="2668614" cy="1601168"/>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Clarify how the ELA and math Growth Indices differ and what each reveals about student trajectories</a:t>
          </a:r>
        </a:p>
      </dsp:txBody>
      <dsp:txXfrm>
        <a:off x="5870950" y="540365"/>
        <a:ext cx="2668614" cy="1601168"/>
      </dsp:txXfrm>
    </dsp:sp>
    <dsp:sp modelId="{AE9F2DF5-7C80-4871-8B04-A0763B3AB92E}">
      <dsp:nvSpPr>
        <dsp:cNvPr id="0" name=""/>
        <dsp:cNvSpPr/>
      </dsp:nvSpPr>
      <dsp:spPr>
        <a:xfrm>
          <a:off x="0" y="2408395"/>
          <a:ext cx="2668614" cy="1601168"/>
        </a:xfrm>
        <a:prstGeom prst="rect">
          <a:avLst/>
        </a:prstGeom>
        <a:solidFill>
          <a:srgbClr val="437F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Compare growth rates across subgroups and grade levels, analyzing root causes for any discrepancies</a:t>
          </a:r>
        </a:p>
      </dsp:txBody>
      <dsp:txXfrm>
        <a:off x="0" y="2408395"/>
        <a:ext cx="2668614" cy="1601168"/>
      </dsp:txXfrm>
    </dsp:sp>
    <dsp:sp modelId="{93A67588-5F66-414B-82F3-8CB70D277F3A}">
      <dsp:nvSpPr>
        <dsp:cNvPr id="0" name=""/>
        <dsp:cNvSpPr/>
      </dsp:nvSpPr>
      <dsp:spPr>
        <a:xfrm>
          <a:off x="2935475" y="2408395"/>
          <a:ext cx="2668614" cy="1601168"/>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Identify student growth data that were unexpected or concerning (“red flags”) and investigate underlying factors</a:t>
          </a:r>
        </a:p>
      </dsp:txBody>
      <dsp:txXfrm>
        <a:off x="2935475" y="2408395"/>
        <a:ext cx="2668614" cy="1601168"/>
      </dsp:txXfrm>
    </dsp:sp>
    <dsp:sp modelId="{87BD5221-AC63-45C0-8181-03226F474E92}">
      <dsp:nvSpPr>
        <dsp:cNvPr id="0" name=""/>
        <dsp:cNvSpPr/>
      </dsp:nvSpPr>
      <dsp:spPr>
        <a:xfrm>
          <a:off x="5870950" y="2408395"/>
          <a:ext cx="2668614" cy="1601168"/>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For students who demonstrated low growth last year and are still enrolled this year, examine current growth patterns and reflect on support needed to accelerate progress</a:t>
          </a:r>
        </a:p>
      </dsp:txBody>
      <dsp:txXfrm>
        <a:off x="5870950" y="2408395"/>
        <a:ext cx="2668614" cy="1601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624A-BCB4-4F9E-917D-D87665A555D6}">
      <dsp:nvSpPr>
        <dsp:cNvPr id="0" name=""/>
        <dsp:cNvSpPr/>
      </dsp:nvSpPr>
      <dsp:spPr>
        <a:xfrm>
          <a:off x="4058" y="726168"/>
          <a:ext cx="1555689" cy="521191"/>
        </a:xfrm>
        <a:prstGeom prst="rect">
          <a:avLst/>
        </a:prstGeom>
        <a:solidFill>
          <a:srgbClr val="2678C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kern="1200"/>
            <a:t>Excel File &amp; Report Guide</a:t>
          </a:r>
        </a:p>
      </dsp:txBody>
      <dsp:txXfrm>
        <a:off x="4058" y="726168"/>
        <a:ext cx="1555689" cy="521191"/>
      </dsp:txXfrm>
    </dsp:sp>
    <dsp:sp modelId="{C4962DCF-B83D-4197-A17E-BEC2805E1579}">
      <dsp:nvSpPr>
        <dsp:cNvPr id="0" name=""/>
        <dsp:cNvSpPr/>
      </dsp:nvSpPr>
      <dsp:spPr>
        <a:xfrm>
          <a:off x="4058" y="1247360"/>
          <a:ext cx="1555689" cy="283998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Accountability indicator level data</a:t>
          </a:r>
        </a:p>
        <a:p>
          <a:pPr marL="114300" lvl="1" indent="-114300" algn="l" defTabSz="666750">
            <a:lnSpc>
              <a:spcPct val="90000"/>
            </a:lnSpc>
            <a:spcBef>
              <a:spcPct val="0"/>
            </a:spcBef>
            <a:spcAft>
              <a:spcPct val="15000"/>
            </a:spcAft>
            <a:buChar char="•"/>
          </a:pPr>
          <a:r>
            <a:rPr lang="en-US" sz="1500" kern="1200"/>
            <a:t>Use: Identify strengths and areas of need</a:t>
          </a:r>
        </a:p>
      </dsp:txBody>
      <dsp:txXfrm>
        <a:off x="4058" y="1247360"/>
        <a:ext cx="1555689" cy="2839985"/>
      </dsp:txXfrm>
    </dsp:sp>
    <dsp:sp modelId="{B21D9CBF-D935-43E0-9398-FB7E16D63AE5}">
      <dsp:nvSpPr>
        <dsp:cNvPr id="0" name=""/>
        <dsp:cNvSpPr/>
      </dsp:nvSpPr>
      <dsp:spPr>
        <a:xfrm>
          <a:off x="1777543" y="726168"/>
          <a:ext cx="1555689" cy="521191"/>
        </a:xfrm>
        <a:prstGeom prst="rect">
          <a:avLst/>
        </a:prstGeom>
        <a:solidFill>
          <a:srgbClr val="2678C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kern="1200"/>
            <a:t>SIRS Reports</a:t>
          </a:r>
        </a:p>
      </dsp:txBody>
      <dsp:txXfrm>
        <a:off x="1777543" y="726168"/>
        <a:ext cx="1555689" cy="521191"/>
      </dsp:txXfrm>
    </dsp:sp>
    <dsp:sp modelId="{3D38329A-F87A-4595-99BA-8559E8F7F40F}">
      <dsp:nvSpPr>
        <dsp:cNvPr id="0" name=""/>
        <dsp:cNvSpPr/>
      </dsp:nvSpPr>
      <dsp:spPr>
        <a:xfrm>
          <a:off x="1777543" y="1247360"/>
          <a:ext cx="1555689" cy="283998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Subgroup and student-level data by indicator</a:t>
          </a:r>
        </a:p>
        <a:p>
          <a:pPr marL="114300" lvl="1" indent="-114300" algn="l" defTabSz="666750">
            <a:lnSpc>
              <a:spcPct val="90000"/>
            </a:lnSpc>
            <a:spcBef>
              <a:spcPct val="0"/>
            </a:spcBef>
            <a:spcAft>
              <a:spcPct val="15000"/>
            </a:spcAft>
            <a:buChar char="•"/>
          </a:pPr>
          <a:r>
            <a:rPr lang="en-US" sz="1500" kern="1200"/>
            <a:t>Use:  Highlight subgroup and student-specific results</a:t>
          </a:r>
        </a:p>
      </dsp:txBody>
      <dsp:txXfrm>
        <a:off x="1777543" y="1247360"/>
        <a:ext cx="1555689" cy="2839985"/>
      </dsp:txXfrm>
    </dsp:sp>
    <dsp:sp modelId="{F4708FC1-1FC0-4E9A-A2D3-85338DFBBBB0}">
      <dsp:nvSpPr>
        <dsp:cNvPr id="0" name=""/>
        <dsp:cNvSpPr/>
      </dsp:nvSpPr>
      <dsp:spPr>
        <a:xfrm>
          <a:off x="3551029" y="726168"/>
          <a:ext cx="1555689" cy="521191"/>
        </a:xfrm>
        <a:prstGeom prst="rect">
          <a:avLst/>
        </a:prstGeom>
        <a:solidFill>
          <a:srgbClr val="2678C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NYSED School Report Card</a:t>
          </a:r>
        </a:p>
      </dsp:txBody>
      <dsp:txXfrm>
        <a:off x="3551029" y="726168"/>
        <a:ext cx="1555689" cy="521191"/>
      </dsp:txXfrm>
    </dsp:sp>
    <dsp:sp modelId="{7B0E0382-36E4-4B12-87A5-94D28D9F5070}">
      <dsp:nvSpPr>
        <dsp:cNvPr id="0" name=""/>
        <dsp:cNvSpPr/>
      </dsp:nvSpPr>
      <dsp:spPr>
        <a:xfrm>
          <a:off x="3551029" y="1247360"/>
          <a:ext cx="1555689" cy="283998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Publicly available accountability data</a:t>
          </a:r>
        </a:p>
        <a:p>
          <a:pPr marL="114300" lvl="1" indent="-114300" algn="l" defTabSz="666750">
            <a:lnSpc>
              <a:spcPct val="90000"/>
            </a:lnSpc>
            <a:spcBef>
              <a:spcPct val="0"/>
            </a:spcBef>
            <a:spcAft>
              <a:spcPct val="15000"/>
            </a:spcAft>
            <a:buChar char="•"/>
          </a:pPr>
          <a:r>
            <a:rPr lang="en-US" sz="1500" kern="1200"/>
            <a:t>Use:  Generate data reports for collaborative analysis</a:t>
          </a:r>
        </a:p>
      </dsp:txBody>
      <dsp:txXfrm>
        <a:off x="3551029" y="1247360"/>
        <a:ext cx="1555689" cy="2839985"/>
      </dsp:txXfrm>
    </dsp:sp>
    <dsp:sp modelId="{56883F9A-0058-418E-B31A-9585EC2C014B}">
      <dsp:nvSpPr>
        <dsp:cNvPr id="0" name=""/>
        <dsp:cNvSpPr/>
      </dsp:nvSpPr>
      <dsp:spPr>
        <a:xfrm>
          <a:off x="5324515" y="726168"/>
          <a:ext cx="1555689" cy="521191"/>
        </a:xfrm>
        <a:prstGeom prst="rect">
          <a:avLst/>
        </a:prstGeom>
        <a:solidFill>
          <a:srgbClr val="2678C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Local Data</a:t>
          </a:r>
        </a:p>
      </dsp:txBody>
      <dsp:txXfrm>
        <a:off x="5324515" y="726168"/>
        <a:ext cx="1555689" cy="521191"/>
      </dsp:txXfrm>
    </dsp:sp>
    <dsp:sp modelId="{38C32EBC-7DB7-4DA0-A4F4-DAE370FA6CB8}">
      <dsp:nvSpPr>
        <dsp:cNvPr id="0" name=""/>
        <dsp:cNvSpPr/>
      </dsp:nvSpPr>
      <dsp:spPr>
        <a:xfrm>
          <a:off x="5324515" y="1247360"/>
          <a:ext cx="1555689" cy="283998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School/District assessments</a:t>
          </a:r>
        </a:p>
        <a:p>
          <a:pPr marL="114300" lvl="1" indent="-114300" algn="l" defTabSz="666750">
            <a:lnSpc>
              <a:spcPct val="90000"/>
            </a:lnSpc>
            <a:spcBef>
              <a:spcPct val="0"/>
            </a:spcBef>
            <a:spcAft>
              <a:spcPct val="15000"/>
            </a:spcAft>
            <a:buChar char="•"/>
          </a:pPr>
          <a:r>
            <a:rPr lang="en-US" sz="1500" kern="1200"/>
            <a:t>Use:  Compare with state data to analyze programmatic needs</a:t>
          </a:r>
        </a:p>
      </dsp:txBody>
      <dsp:txXfrm>
        <a:off x="5324515" y="1247360"/>
        <a:ext cx="1555689" cy="2839985"/>
      </dsp:txXfrm>
    </dsp:sp>
    <dsp:sp modelId="{69A78EF0-92A9-4A4F-A10F-F36C8CCCC0BD}">
      <dsp:nvSpPr>
        <dsp:cNvPr id="0" name=""/>
        <dsp:cNvSpPr/>
      </dsp:nvSpPr>
      <dsp:spPr>
        <a:xfrm>
          <a:off x="7098000" y="726168"/>
          <a:ext cx="1555689" cy="521191"/>
        </a:xfrm>
        <a:prstGeom prst="rect">
          <a:avLst/>
        </a:prstGeom>
        <a:solidFill>
          <a:srgbClr val="2678C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NYSED Resources</a:t>
          </a:r>
        </a:p>
      </dsp:txBody>
      <dsp:txXfrm>
        <a:off x="7098000" y="726168"/>
        <a:ext cx="1555689" cy="521191"/>
      </dsp:txXfrm>
    </dsp:sp>
    <dsp:sp modelId="{D2517D6E-D348-45B5-A99E-CE4D9350F00A}">
      <dsp:nvSpPr>
        <dsp:cNvPr id="0" name=""/>
        <dsp:cNvSpPr/>
      </dsp:nvSpPr>
      <dsp:spPr>
        <a:xfrm>
          <a:off x="7098000" y="1247360"/>
          <a:ext cx="1555689" cy="283998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Fact sheets, webinars, and resource documents about the accountability system</a:t>
          </a:r>
        </a:p>
        <a:p>
          <a:pPr marL="114300" lvl="1" indent="-114300" algn="l" defTabSz="666750">
            <a:lnSpc>
              <a:spcPct val="90000"/>
            </a:lnSpc>
            <a:spcBef>
              <a:spcPct val="0"/>
            </a:spcBef>
            <a:spcAft>
              <a:spcPct val="15000"/>
            </a:spcAft>
            <a:buChar char="•"/>
          </a:pPr>
          <a:r>
            <a:rPr lang="en-US" sz="1500" kern="1200"/>
            <a:t>Use: Build capacity for more robust continuous improvement planning</a:t>
          </a:r>
        </a:p>
      </dsp:txBody>
      <dsp:txXfrm>
        <a:off x="7098000" y="1247360"/>
        <a:ext cx="1555689" cy="2839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7459D-59B0-460C-A87D-2EEB3D4E9BAB}">
      <dsp:nvSpPr>
        <dsp:cNvPr id="0" name=""/>
        <dsp:cNvSpPr/>
      </dsp:nvSpPr>
      <dsp:spPr>
        <a:xfrm>
          <a:off x="620" y="126624"/>
          <a:ext cx="2420207" cy="1452124"/>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Examine how the school’s All Students group and subgroups are performing in relation to the indicator cut points</a:t>
          </a:r>
        </a:p>
      </dsp:txBody>
      <dsp:txXfrm>
        <a:off x="620" y="126624"/>
        <a:ext cx="2420207" cy="1452124"/>
      </dsp:txXfrm>
    </dsp:sp>
    <dsp:sp modelId="{AD59DCB0-732B-41D9-88FA-1D3B8E0CB79C}">
      <dsp:nvSpPr>
        <dsp:cNvPr id="0" name=""/>
        <dsp:cNvSpPr/>
      </dsp:nvSpPr>
      <dsp:spPr>
        <a:xfrm>
          <a:off x="2662848" y="126624"/>
          <a:ext cx="2420207" cy="1452124"/>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Compare ELA and math subject PIs for the Core Subject Performance indicator to identify any significant variation between the subjects</a:t>
          </a:r>
        </a:p>
      </dsp:txBody>
      <dsp:txXfrm>
        <a:off x="2662848" y="126624"/>
        <a:ext cx="2420207" cy="1452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01DE9-1AC6-43EC-A2A4-06AE0885651F}">
      <dsp:nvSpPr>
        <dsp:cNvPr id="0" name=""/>
        <dsp:cNvSpPr/>
      </dsp:nvSpPr>
      <dsp:spPr>
        <a:xfrm>
          <a:off x="0" y="748693"/>
          <a:ext cx="2573922" cy="1544353"/>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Conduct a comprehensive root cause analysis to understand the underlying factors contributing to subgroup identification</a:t>
          </a:r>
        </a:p>
      </dsp:txBody>
      <dsp:txXfrm>
        <a:off x="0" y="748693"/>
        <a:ext cx="2573922" cy="1544353"/>
      </dsp:txXfrm>
    </dsp:sp>
    <dsp:sp modelId="{17F738A9-344A-4CFB-9EC0-A3E6DC13E13A}">
      <dsp:nvSpPr>
        <dsp:cNvPr id="0" name=""/>
        <dsp:cNvSpPr/>
      </dsp:nvSpPr>
      <dsp:spPr>
        <a:xfrm>
          <a:off x="2831314" y="748693"/>
          <a:ext cx="2573922" cy="1544353"/>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Collect and analyze all relevant data associated with the identified subgroup</a:t>
          </a:r>
        </a:p>
      </dsp:txBody>
      <dsp:txXfrm>
        <a:off x="2831314" y="748693"/>
        <a:ext cx="2573922" cy="1544353"/>
      </dsp:txXfrm>
    </dsp:sp>
    <dsp:sp modelId="{C2FA30DE-C2A9-4623-BD70-7CC458FB452F}">
      <dsp:nvSpPr>
        <dsp:cNvPr id="0" name=""/>
        <dsp:cNvSpPr/>
      </dsp:nvSpPr>
      <dsp:spPr>
        <a:xfrm>
          <a:off x="5662628" y="748693"/>
          <a:ext cx="2573922" cy="1544353"/>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Develop and implement targeted strategies aimed at improving achievement in identified areas</a:t>
          </a:r>
        </a:p>
      </dsp:txBody>
      <dsp:txXfrm>
        <a:off x="5662628" y="748693"/>
        <a:ext cx="2573922" cy="1544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8C00-22B8-4EE4-A89D-DC8E9B72E0B8}">
      <dsp:nvSpPr>
        <dsp:cNvPr id="0" name=""/>
        <dsp:cNvSpPr/>
      </dsp:nvSpPr>
      <dsp:spPr>
        <a:xfrm>
          <a:off x="0" y="858602"/>
          <a:ext cx="2742484" cy="1645490"/>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Compare current year data with prior year results to identify persistent areas of concern</a:t>
          </a:r>
        </a:p>
      </dsp:txBody>
      <dsp:txXfrm>
        <a:off x="0" y="858602"/>
        <a:ext cx="2742484" cy="1645490"/>
      </dsp:txXfrm>
    </dsp:sp>
    <dsp:sp modelId="{CF2AEC01-EB6C-48D2-9264-3301CE08DD31}">
      <dsp:nvSpPr>
        <dsp:cNvPr id="0" name=""/>
        <dsp:cNvSpPr/>
      </dsp:nvSpPr>
      <dsp:spPr>
        <a:xfrm>
          <a:off x="3016733" y="858602"/>
          <a:ext cx="2742484" cy="1645490"/>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Monitor progress closely, keeping in mind that if the subgroup meets the identification criteria again based on this year’s data, it will be formally identified for TSI</a:t>
          </a:r>
        </a:p>
      </dsp:txBody>
      <dsp:txXfrm>
        <a:off x="3016733" y="858602"/>
        <a:ext cx="2742484" cy="1645490"/>
      </dsp:txXfrm>
    </dsp:sp>
    <dsp:sp modelId="{8601A18C-6427-4CD8-96A5-42C4EE4ECBA0}">
      <dsp:nvSpPr>
        <dsp:cNvPr id="0" name=""/>
        <dsp:cNvSpPr/>
      </dsp:nvSpPr>
      <dsp:spPr>
        <a:xfrm>
          <a:off x="6033466" y="858602"/>
          <a:ext cx="2742484" cy="1645490"/>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Develop and implement targeted strategies aimed at improving achievement in identified areas</a:t>
          </a:r>
        </a:p>
      </dsp:txBody>
      <dsp:txXfrm>
        <a:off x="6033466" y="858602"/>
        <a:ext cx="2742484" cy="1645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F0B04-A381-492B-A2D3-2E1526658473}">
      <dsp:nvSpPr>
        <dsp:cNvPr id="0" name=""/>
        <dsp:cNvSpPr/>
      </dsp:nvSpPr>
      <dsp:spPr>
        <a:xfrm>
          <a:off x="2617" y="661618"/>
          <a:ext cx="2076276" cy="1245766"/>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Recognize that the Level 1 results fall within the bottom 10% statewide, signaling the need for targeted strategies within an improvement plan</a:t>
          </a:r>
        </a:p>
      </dsp:txBody>
      <dsp:txXfrm>
        <a:off x="2617" y="661618"/>
        <a:ext cx="2076276" cy="1245766"/>
      </dsp:txXfrm>
    </dsp:sp>
    <dsp:sp modelId="{F8BF20A4-A3EC-4199-B530-5EAAD3F5EA90}">
      <dsp:nvSpPr>
        <dsp:cNvPr id="0" name=""/>
        <dsp:cNvSpPr/>
      </dsp:nvSpPr>
      <dsp:spPr>
        <a:xfrm>
          <a:off x="2286521" y="661618"/>
          <a:ext cx="2076276" cy="1245766"/>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Use Student Information Repository System (SIRS) 106 and 114 reports to examine participation rates, as low participation may be influencing overall performance</a:t>
          </a:r>
        </a:p>
      </dsp:txBody>
      <dsp:txXfrm>
        <a:off x="2286521" y="661618"/>
        <a:ext cx="2076276" cy="1245766"/>
      </dsp:txXfrm>
    </dsp:sp>
    <dsp:sp modelId="{C8DF5466-998B-4EBA-8C14-AA1C6F407D3A}">
      <dsp:nvSpPr>
        <dsp:cNvPr id="0" name=""/>
        <dsp:cNvSpPr/>
      </dsp:nvSpPr>
      <dsp:spPr>
        <a:xfrm>
          <a:off x="4570426" y="661618"/>
          <a:ext cx="2076276" cy="1245766"/>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Identify and implement strategies to increase participation in statewide assessments</a:t>
          </a:r>
        </a:p>
      </dsp:txBody>
      <dsp:txXfrm>
        <a:off x="4570426" y="661618"/>
        <a:ext cx="2076276" cy="1245766"/>
      </dsp:txXfrm>
    </dsp:sp>
    <dsp:sp modelId="{DD5FCE00-2299-4D0E-8623-B9AF4E60BDFB}">
      <dsp:nvSpPr>
        <dsp:cNvPr id="0" name=""/>
        <dsp:cNvSpPr/>
      </dsp:nvSpPr>
      <dsp:spPr>
        <a:xfrm>
          <a:off x="6854330" y="661618"/>
          <a:ext cx="2076276" cy="1245766"/>
        </a:xfrm>
        <a:prstGeom prst="rect">
          <a:avLst/>
        </a:prstGeom>
        <a:solidFill>
          <a:srgbClr val="437F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Analyze student-level results compared to the Weighted Average Achievement and Core Subject Performance indicator cut points to inform goal setting and progress monitoring</a:t>
          </a:r>
        </a:p>
      </dsp:txBody>
      <dsp:txXfrm>
        <a:off x="6854330" y="661618"/>
        <a:ext cx="2076276" cy="12457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71C46-9BC2-40AC-8C95-2F762C3388D2}">
      <dsp:nvSpPr>
        <dsp:cNvPr id="0" name=""/>
        <dsp:cNvSpPr/>
      </dsp:nvSpPr>
      <dsp:spPr>
        <a:xfrm>
          <a:off x="1384982" y="2205"/>
          <a:ext cx="3128408" cy="1877045"/>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Analyze barriers preventing students from graduating on time</a:t>
          </a:r>
        </a:p>
      </dsp:txBody>
      <dsp:txXfrm>
        <a:off x="1384982" y="2205"/>
        <a:ext cx="3128408" cy="1877045"/>
      </dsp:txXfrm>
    </dsp:sp>
    <dsp:sp modelId="{295C06CF-85CA-4CD5-BB78-CFF5D0266643}">
      <dsp:nvSpPr>
        <dsp:cNvPr id="0" name=""/>
        <dsp:cNvSpPr/>
      </dsp:nvSpPr>
      <dsp:spPr>
        <a:xfrm>
          <a:off x="4826231" y="2205"/>
          <a:ext cx="3128408" cy="1877045"/>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Consider support and programmatic modifications to boost graduation rates</a:t>
          </a:r>
        </a:p>
      </dsp:txBody>
      <dsp:txXfrm>
        <a:off x="4826231" y="2205"/>
        <a:ext cx="3128408" cy="1877045"/>
      </dsp:txXfrm>
    </dsp:sp>
    <dsp:sp modelId="{2C8738F5-519F-498C-A60A-9EC36954990C}">
      <dsp:nvSpPr>
        <dsp:cNvPr id="0" name=""/>
        <dsp:cNvSpPr/>
      </dsp:nvSpPr>
      <dsp:spPr>
        <a:xfrm>
          <a:off x="3105607" y="2192091"/>
          <a:ext cx="3128408" cy="1877045"/>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none" kern="1200"/>
            <a:t>As schools can be identified for CSI if the All Students group has a 4-year Graduation Rate lower than 67% and 5-year and 6-year Graduation Rates not at or above 67%, review SIRS 105 report to examine which students are graduating in each cohort</a:t>
          </a:r>
        </a:p>
      </dsp:txBody>
      <dsp:txXfrm>
        <a:off x="3105607" y="2192091"/>
        <a:ext cx="3128408" cy="1877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F0B04-A381-492B-A2D3-2E1526658473}">
      <dsp:nvSpPr>
        <dsp:cNvPr id="0" name=""/>
        <dsp:cNvSpPr/>
      </dsp:nvSpPr>
      <dsp:spPr>
        <a:xfrm>
          <a:off x="2608" y="428275"/>
          <a:ext cx="2069792" cy="1241875"/>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Recognize that earning a Level 1 on Attendance is one of the criteria that may contribute to identification</a:t>
          </a:r>
        </a:p>
      </dsp:txBody>
      <dsp:txXfrm>
        <a:off x="2608" y="428275"/>
        <a:ext cx="2069792" cy="1241875"/>
      </dsp:txXfrm>
    </dsp:sp>
    <dsp:sp modelId="{C4A5F7AC-ECA8-43F7-B1EA-9C4A1BF07821}">
      <dsp:nvSpPr>
        <dsp:cNvPr id="0" name=""/>
        <dsp:cNvSpPr/>
      </dsp:nvSpPr>
      <dsp:spPr>
        <a:xfrm>
          <a:off x="2279380" y="428275"/>
          <a:ext cx="2069792" cy="1241875"/>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Use SIRS 113 report to review student-level attendance patterns in relation to the indicator cut points to inform analysis and goal setting</a:t>
          </a:r>
        </a:p>
      </dsp:txBody>
      <dsp:txXfrm>
        <a:off x="2279380" y="428275"/>
        <a:ext cx="2069792" cy="1241875"/>
      </dsp:txXfrm>
    </dsp:sp>
    <dsp:sp modelId="{4C802FE6-DE10-4327-8D61-02B32B46B748}">
      <dsp:nvSpPr>
        <dsp:cNvPr id="0" name=""/>
        <dsp:cNvSpPr/>
      </dsp:nvSpPr>
      <dsp:spPr>
        <a:xfrm>
          <a:off x="4556151" y="428275"/>
          <a:ext cx="2069792" cy="1241875"/>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kern="1200"/>
            <a:t>Develop targeted interventions for students whose attendance places them near the Level 1/Level 2 threshold</a:t>
          </a:r>
        </a:p>
      </dsp:txBody>
      <dsp:txXfrm>
        <a:off x="4556151" y="428275"/>
        <a:ext cx="2069792" cy="1241875"/>
      </dsp:txXfrm>
    </dsp:sp>
    <dsp:sp modelId="{C1B0702D-D6C2-4F79-94E6-6C4F86E3837D}">
      <dsp:nvSpPr>
        <dsp:cNvPr id="0" name=""/>
        <dsp:cNvSpPr/>
      </dsp:nvSpPr>
      <dsp:spPr>
        <a:xfrm>
          <a:off x="6832922" y="428275"/>
          <a:ext cx="2069792" cy="1241875"/>
        </a:xfrm>
        <a:prstGeom prst="rect">
          <a:avLst/>
        </a:prstGeom>
        <a:solidFill>
          <a:srgbClr val="437F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Examine the effectiveness of current programs in meeting students’ holistic needs, particularly supports related to mental health, family engagement, and wraparound services</a:t>
          </a:r>
        </a:p>
      </dsp:txBody>
      <dsp:txXfrm>
        <a:off x="6832922" y="428275"/>
        <a:ext cx="2069792" cy="1241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F0B04-A381-492B-A2D3-2E1526658473}">
      <dsp:nvSpPr>
        <dsp:cNvPr id="0" name=""/>
        <dsp:cNvSpPr/>
      </dsp:nvSpPr>
      <dsp:spPr>
        <a:xfrm>
          <a:off x="0" y="310989"/>
          <a:ext cx="2765478" cy="1659286"/>
        </a:xfrm>
        <a:prstGeom prst="rect">
          <a:avLst/>
        </a:prstGeom>
        <a:solidFill>
          <a:srgbClr val="327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Recognize that earning a Level 1 on the ELP indicator is one of the criteria that may contribute to identification</a:t>
          </a:r>
        </a:p>
      </dsp:txBody>
      <dsp:txXfrm>
        <a:off x="0" y="310989"/>
        <a:ext cx="2765478" cy="1659286"/>
      </dsp:txXfrm>
    </dsp:sp>
    <dsp:sp modelId="{79E95365-2389-4B97-A537-90457DBF972C}">
      <dsp:nvSpPr>
        <dsp:cNvPr id="0" name=""/>
        <dsp:cNvSpPr/>
      </dsp:nvSpPr>
      <dsp:spPr>
        <a:xfrm>
          <a:off x="3042025" y="310989"/>
          <a:ext cx="2765478" cy="1659286"/>
        </a:xfrm>
        <a:prstGeom prst="rect">
          <a:avLst/>
        </a:prstGeom>
        <a:solidFill>
          <a:srgbClr val="1B54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Analyze trends and needs across all ELP performance levels to determine programmatic strengths and gaps</a:t>
          </a:r>
        </a:p>
      </dsp:txBody>
      <dsp:txXfrm>
        <a:off x="3042025" y="310989"/>
        <a:ext cx="2765478" cy="1659286"/>
      </dsp:txXfrm>
    </dsp:sp>
    <dsp:sp modelId="{214B5331-A40C-43F9-A11A-E3D94C522CE0}">
      <dsp:nvSpPr>
        <dsp:cNvPr id="0" name=""/>
        <dsp:cNvSpPr/>
      </dsp:nvSpPr>
      <dsp:spPr>
        <a:xfrm>
          <a:off x="6084051" y="310989"/>
          <a:ext cx="2765478" cy="1659286"/>
        </a:xfrm>
        <a:prstGeom prst="rect">
          <a:avLst/>
        </a:prstGeom>
        <a:solidFill>
          <a:srgbClr val="607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student-level data from the SIRS 113 report to identify specific areas of need and the expected growth required to demonstrate annual progress in the upcoming school year</a:t>
          </a:r>
        </a:p>
      </dsp:txBody>
      <dsp:txXfrm>
        <a:off x="6084051" y="310989"/>
        <a:ext cx="2765478" cy="16592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CE02AC-6F82-4FE1-9703-02B19D7F395F}" type="slidenum">
              <a:rPr lang="en-US" altLang="en-US"/>
              <a:pPr>
                <a:defRPr/>
              </a:pPr>
              <a:t>‹#›</a:t>
            </a:fld>
            <a:endParaRPr lang="en-US" altLang="en-US"/>
          </a:p>
        </p:txBody>
      </p:sp>
    </p:spTree>
    <p:extLst>
      <p:ext uri="{BB962C8B-B14F-4D97-AF65-F5344CB8AC3E}">
        <p14:creationId xmlns:p14="http://schemas.microsoft.com/office/powerpoint/2010/main" val="3489537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imeo.com/109057633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40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057F3-9435-418E-8982-1F633584B2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47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4D2B-ED98-FC16-67D3-800C1A4D8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EB6DE-63DC-FDFF-1518-1A1F0D3E0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F7780-3401-281D-8E97-C927C56855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C2C09B-48FA-51B9-27AE-CD090CD60A13}"/>
              </a:ext>
            </a:extLst>
          </p:cNvPr>
          <p:cNvSpPr>
            <a:spLocks noGrp="1"/>
          </p:cNvSpPr>
          <p:nvPr>
            <p:ph type="sldNum" sz="quarter" idx="5"/>
          </p:nvPr>
        </p:nvSpPr>
        <p:spPr/>
        <p:txBody>
          <a:bodyPr/>
          <a:lstStyle/>
          <a:p>
            <a:pPr>
              <a:defRPr/>
            </a:pPr>
            <a:fld id="{40CE02AC-6F82-4FE1-9703-02B19D7F395F}" type="slidenum">
              <a:rPr lang="en-US" altLang="en-US" smtClean="0"/>
              <a:pPr>
                <a:defRPr/>
              </a:pPr>
              <a:t>12</a:t>
            </a:fld>
            <a:endParaRPr lang="en-US" altLang="en-US"/>
          </a:p>
        </p:txBody>
      </p:sp>
    </p:spTree>
    <p:extLst>
      <p:ext uri="{BB962C8B-B14F-4D97-AF65-F5344CB8AC3E}">
        <p14:creationId xmlns:p14="http://schemas.microsoft.com/office/powerpoint/2010/main" val="109379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CE02AC-6F82-4FE1-9703-02B19D7F395F}" type="slidenum">
              <a:rPr lang="en-US" altLang="en-US" smtClean="0"/>
              <a:pPr>
                <a:defRPr/>
              </a:pPr>
              <a:t>13</a:t>
            </a:fld>
            <a:endParaRPr lang="en-US" altLang="en-US"/>
          </a:p>
        </p:txBody>
      </p:sp>
    </p:spTree>
    <p:extLst>
      <p:ext uri="{BB962C8B-B14F-4D97-AF65-F5344CB8AC3E}">
        <p14:creationId xmlns:p14="http://schemas.microsoft.com/office/powerpoint/2010/main" val="2854692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Duplicate slide as needed.</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40CE02AC-6F82-4FE1-9703-02B19D7F395F}" type="slidenum">
              <a:rPr lang="en-US" altLang="en-US"/>
              <a:pPr>
                <a:defRPr/>
              </a:pPr>
              <a:t>14</a:t>
            </a:fld>
            <a:endParaRPr lang="en-US" altLang="en-US"/>
          </a:p>
        </p:txBody>
      </p:sp>
    </p:spTree>
    <p:extLst>
      <p:ext uri="{BB962C8B-B14F-4D97-AF65-F5344CB8AC3E}">
        <p14:creationId xmlns:p14="http://schemas.microsoft.com/office/powerpoint/2010/main" val="22958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B916-81CD-CC95-F71E-76FBEB77C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1C6FD-DBB9-47EB-FA00-25C8C58BF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B7321-1CE4-5FCC-C6DA-133122CB7C2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a:cs typeface="Calibri"/>
              </a:rPr>
              <a:t>Duplicate slide as needed.</a:t>
            </a:r>
          </a:p>
          <a:p>
            <a:endParaRPr lang="en-US">
              <a:latin typeface="Calibri"/>
              <a:cs typeface="Calibri"/>
            </a:endParaRPr>
          </a:p>
        </p:txBody>
      </p:sp>
      <p:sp>
        <p:nvSpPr>
          <p:cNvPr id="4" name="Slide Number Placeholder 3">
            <a:extLst>
              <a:ext uri="{FF2B5EF4-FFF2-40B4-BE49-F238E27FC236}">
                <a16:creationId xmlns:a16="http://schemas.microsoft.com/office/drawing/2014/main" id="{45C0A1DA-8EB5-B677-BF6A-144A3A5C4586}"/>
              </a:ext>
            </a:extLst>
          </p:cNvPr>
          <p:cNvSpPr>
            <a:spLocks noGrp="1"/>
          </p:cNvSpPr>
          <p:nvPr>
            <p:ph type="sldNum" sz="quarter" idx="5"/>
          </p:nvPr>
        </p:nvSpPr>
        <p:spPr/>
        <p:txBody>
          <a:bodyPr/>
          <a:lstStyle/>
          <a:p>
            <a:pPr>
              <a:defRPr/>
            </a:pPr>
            <a:fld id="{40CE02AC-6F82-4FE1-9703-02B19D7F395F}" type="slidenum">
              <a:rPr lang="en-US" altLang="en-US"/>
              <a:pPr>
                <a:defRPr/>
              </a:pPr>
              <a:t>15</a:t>
            </a:fld>
            <a:endParaRPr lang="en-US" altLang="en-US"/>
          </a:p>
        </p:txBody>
      </p:sp>
    </p:spTree>
    <p:extLst>
      <p:ext uri="{BB962C8B-B14F-4D97-AF65-F5344CB8AC3E}">
        <p14:creationId xmlns:p14="http://schemas.microsoft.com/office/powerpoint/2010/main" val="5823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A99B1-318E-567F-6457-8FDF9AAFD8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E490461-98EF-20B6-5BFC-ABF3F3411D2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1C7A507-6055-6311-1E64-C6162C8A7579}"/>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a:latin typeface="Arial"/>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atin typeface="Arial"/>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a:latin typeface="Arial"/>
                <a:cs typeface="Arial"/>
              </a:rPr>
              <a:t>Look through your EM tab on the Excel data file and enter a Level 1, 2, 3, or 4 for the All Students group and accountability subgroup for each of the accountability indicators. </a:t>
            </a:r>
            <a:endParaRPr lang="en-US">
              <a:latin typeface="Arial"/>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200" b="1">
              <a:highlight>
                <a:srgbClr val="FFFF00"/>
              </a:highlight>
              <a:latin typeface="Arial"/>
              <a:cs typeface="Arial"/>
            </a:endParaRPr>
          </a:p>
          <a:p>
            <a:pPr>
              <a:spcBef>
                <a:spcPts val="0"/>
              </a:spcBef>
              <a:defRPr/>
            </a:pPr>
            <a:endParaRPr lang="en-US"/>
          </a:p>
        </p:txBody>
      </p:sp>
      <p:sp>
        <p:nvSpPr>
          <p:cNvPr id="40964" name="Slide Number Placeholder 3">
            <a:extLst>
              <a:ext uri="{FF2B5EF4-FFF2-40B4-BE49-F238E27FC236}">
                <a16:creationId xmlns:a16="http://schemas.microsoft.com/office/drawing/2014/main" id="{2BC54BE8-D547-8C86-AFBB-3B5ED5D32C8D}"/>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17</a:t>
            </a:fld>
            <a:endParaRPr lang="en-US" altLang="en-US"/>
          </a:p>
        </p:txBody>
      </p:sp>
    </p:spTree>
    <p:extLst>
      <p:ext uri="{BB962C8B-B14F-4D97-AF65-F5344CB8AC3E}">
        <p14:creationId xmlns:p14="http://schemas.microsoft.com/office/powerpoint/2010/main" val="63248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6B94-FE70-9DFF-0E15-3AFFFAE7D76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8FDAC0-0703-9AE5-7730-E91CD267F34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6641E0F-7CE8-359D-8C97-E73142F455F9}"/>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106</a:t>
            </a:r>
            <a:r>
              <a:rPr lang="en-US" altLang="en-US" sz="1200">
                <a:solidFill>
                  <a:srgbClr val="D83B01"/>
                </a:solidFill>
                <a:highlight>
                  <a:srgbClr val="FFFF00"/>
                </a:highlight>
              </a:rPr>
              <a:t> Report for EM Level Weighted Average Achievement/Core Subject Performance data for the All Students group and accountability subgroups.  </a:t>
            </a:r>
          </a:p>
          <a:p>
            <a:pPr>
              <a:spcBef>
                <a:spcPts val="0"/>
              </a:spcBef>
              <a:defRPr/>
            </a:pPr>
            <a:endParaRPr lang="en-US">
              <a:latin typeface="Arial"/>
              <a:cs typeface="Arial"/>
            </a:endParaRPr>
          </a:p>
          <a:p>
            <a:r>
              <a:rPr lang="en-US" sz="1200">
                <a:latin typeface="Arial"/>
                <a:cs typeface="Arial"/>
              </a:rPr>
              <a:t>Weighted Average Achievement/Core Subject Performance Calculation Review:</a:t>
            </a:r>
          </a:p>
          <a:p>
            <a:pPr marL="171450" indent="-171450">
              <a:buFont typeface="Arial" panose="020B0604020202020204" pitchFamily="34" charset="0"/>
              <a:buChar char="•"/>
            </a:pPr>
            <a:r>
              <a:rPr lang="en-US" sz="1200">
                <a:solidFill>
                  <a:srgbClr val="0000EE"/>
                </a:solidFill>
              </a:rPr>
              <a:t>Webinar: https://vimeo.com/1091201951</a:t>
            </a:r>
          </a:p>
          <a:p>
            <a:pPr marL="171450" indent="-171450">
              <a:buFont typeface="Arial" panose="020B0604020202020204" pitchFamily="34" charset="0"/>
              <a:buChar char="•"/>
            </a:pPr>
            <a:r>
              <a:rPr lang="en-US" sz="1200">
                <a:solidFill>
                  <a:srgbClr val="0000EE"/>
                </a:solidFill>
                <a:latin typeface="Arial"/>
                <a:cs typeface="Arial"/>
              </a:rPr>
              <a:t>Weighted Average Achievement and Core Subject Performance (EM) fact sheet: https://www.nysed.gov/sites/default/files/programs/accountability/0625_reimagine-fact-sheet_em-weighted-and-core.pdf</a:t>
            </a:r>
          </a:p>
          <a:p>
            <a:pPr marL="171450" indent="-171450">
              <a:buFont typeface="Arial" panose="020B0604020202020204" pitchFamily="34" charset="0"/>
              <a:buChar char="•"/>
            </a:pPr>
            <a:r>
              <a:rPr lang="en-US" sz="1200">
                <a:solidFill>
                  <a:srgbClr val="0000EE"/>
                </a:solidFill>
                <a:latin typeface="Arial"/>
                <a:cs typeface="Arial"/>
              </a:rPr>
              <a:t>Weighted Average Achievement (EM) fact sheet: https://www.nysed.gov/sites/default/files/programs/accountability/em-weighted-fact-sheet.pdf</a:t>
            </a:r>
          </a:p>
          <a:p>
            <a:endParaRPr lang="en-US">
              <a:latin typeface="Arial"/>
              <a:cs typeface="Arial"/>
            </a:endParaRPr>
          </a:p>
        </p:txBody>
      </p:sp>
      <p:sp>
        <p:nvSpPr>
          <p:cNvPr id="40964" name="Slide Number Placeholder 3">
            <a:extLst>
              <a:ext uri="{FF2B5EF4-FFF2-40B4-BE49-F238E27FC236}">
                <a16:creationId xmlns:a16="http://schemas.microsoft.com/office/drawing/2014/main" id="{1C538471-C021-6ADA-67D3-70B280397C4B}"/>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18</a:t>
            </a:fld>
            <a:endParaRPr lang="en-US" altLang="en-US"/>
          </a:p>
        </p:txBody>
      </p:sp>
    </p:spTree>
    <p:extLst>
      <p:ext uri="{BB962C8B-B14F-4D97-AF65-F5344CB8AC3E}">
        <p14:creationId xmlns:p14="http://schemas.microsoft.com/office/powerpoint/2010/main" val="215374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106</a:t>
            </a:r>
            <a:r>
              <a:rPr lang="en-US" altLang="en-US" sz="1200">
                <a:solidFill>
                  <a:srgbClr val="D83B01"/>
                </a:solidFill>
                <a:highlight>
                  <a:srgbClr val="FFFF00"/>
                </a:highlight>
              </a:rPr>
              <a:t> Report for EM Level Weighted Average Achievement/Core Subject Performance data for the All Students group and accountability subgroups.  </a:t>
            </a:r>
          </a:p>
          <a:p>
            <a:pPr>
              <a:spcBef>
                <a:spcPts val="0"/>
              </a:spcBef>
              <a:defRPr/>
            </a:pPr>
            <a:endParaRPr lang="en-US">
              <a:latin typeface="Arial"/>
              <a:cs typeface="Arial"/>
            </a:endParaRPr>
          </a:p>
          <a:p>
            <a:r>
              <a:rPr lang="en-US" sz="1200">
                <a:latin typeface="Arial"/>
                <a:cs typeface="Arial"/>
              </a:rPr>
              <a:t>Weighted Average Achievement/Core Subject Performance Calculation Review:</a:t>
            </a:r>
          </a:p>
          <a:p>
            <a:pPr marL="171450" indent="-171450">
              <a:buFont typeface="Arial" panose="020B0604020202020204" pitchFamily="34" charset="0"/>
              <a:buChar char="•"/>
            </a:pPr>
            <a:r>
              <a:rPr lang="en-US" sz="1200">
                <a:solidFill>
                  <a:srgbClr val="0000EE"/>
                </a:solidFill>
              </a:rPr>
              <a:t>Webinar: https://vimeo.com/1091201951</a:t>
            </a:r>
          </a:p>
          <a:p>
            <a:pPr marL="171450" indent="-171450">
              <a:buFont typeface="Arial" panose="020B0604020202020204" pitchFamily="34" charset="0"/>
              <a:buChar char="•"/>
            </a:pPr>
            <a:r>
              <a:rPr lang="en-US" sz="1200">
                <a:solidFill>
                  <a:srgbClr val="0000EE"/>
                </a:solidFill>
                <a:latin typeface="Arial"/>
                <a:cs typeface="Arial"/>
              </a:rPr>
              <a:t>Weighted Average Achievement and Core Subject Performance (EM) fact sheet: https://www.nysed.gov/sites/default/files/programs/accountability/0625_reimagine-fact-sheet_em-weighted-and-core.pdf</a:t>
            </a:r>
          </a:p>
          <a:p>
            <a:pPr marL="171450" indent="-171450">
              <a:buFont typeface="Arial" panose="020B0604020202020204" pitchFamily="34" charset="0"/>
              <a:buChar char="•"/>
            </a:pPr>
            <a:r>
              <a:rPr lang="en-US" sz="1200">
                <a:solidFill>
                  <a:srgbClr val="0000EE"/>
                </a:solidFill>
                <a:latin typeface="Arial"/>
                <a:cs typeface="Arial"/>
              </a:rPr>
              <a:t>Core Subject Performance (EM) fact sheet: https://www.nysed.gov/sites/default/files/programs/accountability/0625_reimagine-fact-sheet_em-core.pdf</a:t>
            </a:r>
          </a:p>
          <a:p>
            <a:pPr>
              <a:spcBef>
                <a:spcPts val="0"/>
              </a:spcBef>
              <a:defRPr/>
            </a:pPr>
            <a:endParaRPr lang="en-US">
              <a:latin typeface="Arial"/>
              <a:cs typeface="Arial"/>
            </a:endParaRP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19</a:t>
            </a:fld>
            <a:endParaRPr lang="en-US" altLang="en-US"/>
          </a:p>
        </p:txBody>
      </p:sp>
    </p:spTree>
    <p:extLst>
      <p:ext uri="{BB962C8B-B14F-4D97-AF65-F5344CB8AC3E}">
        <p14:creationId xmlns:p14="http://schemas.microsoft.com/office/powerpoint/2010/main" val="3746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A3F2E-AC15-76A6-D0FC-5BA29EB66BD2}"/>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41428F7-7EFD-B162-53B5-F1D84242822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43DD07F-5DDE-A38B-6F65-9E4419AAA832}"/>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112</a:t>
            </a:r>
            <a:r>
              <a:rPr lang="en-US" altLang="en-US" sz="1200">
                <a:solidFill>
                  <a:srgbClr val="D83B01"/>
                </a:solidFill>
                <a:highlight>
                  <a:srgbClr val="FFFF00"/>
                </a:highlight>
              </a:rPr>
              <a:t> Report for EM Level Student Growth data for the All Students group and accountability subgroups.  </a:t>
            </a:r>
          </a:p>
          <a:p>
            <a:pPr>
              <a:spcBef>
                <a:spcPts val="0"/>
              </a:spcBef>
              <a:defRPr/>
            </a:pPr>
            <a:endParaRPr lang="en-US">
              <a:latin typeface="Arial"/>
              <a:cs typeface="Arial"/>
            </a:endParaRPr>
          </a:p>
          <a:p>
            <a:r>
              <a:rPr lang="en-US" sz="1200">
                <a:latin typeface="Arial"/>
                <a:cs typeface="Arial"/>
              </a:rPr>
              <a:t>Student Growth Calculation Review:</a:t>
            </a:r>
          </a:p>
          <a:p>
            <a:pPr marL="171450" indent="-171450">
              <a:buFont typeface="Arial" panose="020B0604020202020204" pitchFamily="34" charset="0"/>
              <a:buChar char="•"/>
            </a:pPr>
            <a:r>
              <a:rPr lang="en-US" sz="1200">
                <a:solidFill>
                  <a:srgbClr val="0000EE"/>
                </a:solidFill>
              </a:rPr>
              <a:t>Webinar: </a:t>
            </a:r>
            <a:r>
              <a:rPr lang="en-US">
                <a:hlinkClick r:id="rId3"/>
              </a:rPr>
              <a:t>https://vimeo.com/1090576338</a:t>
            </a:r>
            <a:endParaRPr lang="en-US"/>
          </a:p>
          <a:p>
            <a:pPr marL="171450" indent="-171450">
              <a:buFont typeface="Arial" panose="020B0604020202020204" pitchFamily="34" charset="0"/>
              <a:buChar char="•"/>
            </a:pPr>
            <a:r>
              <a:rPr lang="en-US" sz="1200">
                <a:solidFill>
                  <a:srgbClr val="0000EE"/>
                </a:solidFill>
                <a:latin typeface="Arial"/>
                <a:cs typeface="Arial"/>
              </a:rPr>
              <a:t>Student Growth fact sheet: https://www.nysed.gov/sites/default/files/programs/accountability/student-growth-fact-sheet.pdf</a:t>
            </a:r>
          </a:p>
        </p:txBody>
      </p:sp>
      <p:sp>
        <p:nvSpPr>
          <p:cNvPr id="41988" name="Slide Number Placeholder 3">
            <a:extLst>
              <a:ext uri="{FF2B5EF4-FFF2-40B4-BE49-F238E27FC236}">
                <a16:creationId xmlns:a16="http://schemas.microsoft.com/office/drawing/2014/main" id="{DF32F7F5-51E7-A881-6809-3505802594BD}"/>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20</a:t>
            </a:fld>
            <a:endParaRPr lang="en-US" altLang="en-US"/>
          </a:p>
        </p:txBody>
      </p:sp>
    </p:spTree>
    <p:extLst>
      <p:ext uri="{BB962C8B-B14F-4D97-AF65-F5344CB8AC3E}">
        <p14:creationId xmlns:p14="http://schemas.microsoft.com/office/powerpoint/2010/main" val="127300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03E3-BE1E-D37A-0E6A-4DA151833672}"/>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FAF0DF5-B53D-2A60-CBCD-B1E5AFEDEF1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A74C965-AD25-C8B7-B6AE-3DCC56944025}"/>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113</a:t>
            </a:r>
            <a:r>
              <a:rPr lang="en-US" altLang="en-US" sz="1200">
                <a:solidFill>
                  <a:srgbClr val="D83B01"/>
                </a:solidFill>
                <a:highlight>
                  <a:srgbClr val="FFFF00"/>
                </a:highlight>
              </a:rPr>
              <a:t> Report for EM Level ELP data for the All Students group and accountability subgroups.  </a:t>
            </a:r>
          </a:p>
          <a:p>
            <a:pPr>
              <a:spcBef>
                <a:spcPts val="0"/>
              </a:spcBef>
              <a:defRPr/>
            </a:pPr>
            <a:endParaRPr lang="en-US">
              <a:latin typeface="Arial"/>
              <a:cs typeface="Arial"/>
            </a:endParaRPr>
          </a:p>
          <a:p>
            <a:r>
              <a:rPr lang="en-US" sz="1200">
                <a:latin typeface="Arial"/>
                <a:cs typeface="Arial"/>
              </a:rPr>
              <a:t>ELP Calculation Review:</a:t>
            </a:r>
          </a:p>
          <a:p>
            <a:pPr marL="171450" indent="-171450">
              <a:buFont typeface="Arial" panose="020B0604020202020204" pitchFamily="34" charset="0"/>
              <a:buChar char="•"/>
            </a:pPr>
            <a:r>
              <a:rPr lang="en-US" sz="1200">
                <a:solidFill>
                  <a:srgbClr val="0000EE"/>
                </a:solidFill>
              </a:rPr>
              <a:t>Webinar: </a:t>
            </a:r>
            <a:r>
              <a:rPr lang="en-US"/>
              <a:t>https://vimeo.com/1095634771</a:t>
            </a:r>
          </a:p>
          <a:p>
            <a:pPr marL="171450" indent="-171450">
              <a:buFont typeface="Arial" panose="020B0604020202020204" pitchFamily="34" charset="0"/>
              <a:buChar char="•"/>
            </a:pPr>
            <a:r>
              <a:rPr lang="en-US" sz="1200">
                <a:solidFill>
                  <a:srgbClr val="0000EE"/>
                </a:solidFill>
                <a:latin typeface="Arial"/>
                <a:cs typeface="Arial"/>
              </a:rPr>
              <a:t>ELP fact sheet: https://www.nysed.gov/sites/default/files/programs/accountability/elp-fact-sheet.pdf</a:t>
            </a:r>
            <a:endParaRPr lang="en-US">
              <a:latin typeface="Arial"/>
              <a:cs typeface="Arial"/>
            </a:endParaRPr>
          </a:p>
          <a:p>
            <a:pPr>
              <a:spcBef>
                <a:spcPts val="0"/>
              </a:spcBef>
              <a:defRPr/>
            </a:pPr>
            <a:endParaRPr lang="en-US">
              <a:latin typeface="Arial"/>
              <a:cs typeface="Arial"/>
            </a:endParaRPr>
          </a:p>
        </p:txBody>
      </p:sp>
      <p:sp>
        <p:nvSpPr>
          <p:cNvPr id="41988" name="Slide Number Placeholder 3">
            <a:extLst>
              <a:ext uri="{FF2B5EF4-FFF2-40B4-BE49-F238E27FC236}">
                <a16:creationId xmlns:a16="http://schemas.microsoft.com/office/drawing/2014/main" id="{696659D7-FFCE-7E98-1AD0-4C629E1990E7}"/>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21</a:t>
            </a:fld>
            <a:endParaRPr lang="en-US" altLang="en-US"/>
          </a:p>
        </p:txBody>
      </p:sp>
    </p:spTree>
    <p:extLst>
      <p:ext uri="{BB962C8B-B14F-4D97-AF65-F5344CB8AC3E}">
        <p14:creationId xmlns:p14="http://schemas.microsoft.com/office/powerpoint/2010/main" val="420866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CF805-BBC2-6C8E-0834-297172DAA7E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DA5E3C4-0C06-366F-3FA6-4EE8DBC4DE9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CA81C87-1CC3-09A2-A6EC-2B43C21744EB}"/>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116</a:t>
            </a:r>
            <a:r>
              <a:rPr lang="en-US" altLang="en-US" sz="1200">
                <a:solidFill>
                  <a:srgbClr val="D83B01"/>
                </a:solidFill>
                <a:highlight>
                  <a:srgbClr val="FFFF00"/>
                </a:highlight>
              </a:rPr>
              <a:t>, </a:t>
            </a:r>
            <a:r>
              <a:rPr lang="en-US" altLang="en-US" sz="1200" u="sng">
                <a:solidFill>
                  <a:srgbClr val="D83B01"/>
                </a:solidFill>
                <a:highlight>
                  <a:srgbClr val="FFFF00"/>
                </a:highlight>
              </a:rPr>
              <a:t>370</a:t>
            </a:r>
            <a:r>
              <a:rPr lang="en-US" altLang="en-US" sz="1200">
                <a:solidFill>
                  <a:srgbClr val="D83B01"/>
                </a:solidFill>
                <a:highlight>
                  <a:srgbClr val="FFFF00"/>
                </a:highlight>
              </a:rPr>
              <a:t>, </a:t>
            </a:r>
            <a:r>
              <a:rPr lang="en-US" altLang="en-US" sz="1200" u="sng">
                <a:solidFill>
                  <a:srgbClr val="D83B01"/>
                </a:solidFill>
                <a:highlight>
                  <a:srgbClr val="FFFF00"/>
                </a:highlight>
              </a:rPr>
              <a:t>371</a:t>
            </a:r>
            <a:r>
              <a:rPr lang="en-US" altLang="en-US" sz="1200">
                <a:solidFill>
                  <a:srgbClr val="D83B01"/>
                </a:solidFill>
                <a:highlight>
                  <a:srgbClr val="FFFF00"/>
                </a:highlight>
              </a:rPr>
              <a:t>, and </a:t>
            </a:r>
            <a:r>
              <a:rPr lang="en-US" altLang="en-US" sz="1200" u="sng">
                <a:solidFill>
                  <a:srgbClr val="D83B01"/>
                </a:solidFill>
                <a:highlight>
                  <a:srgbClr val="FFFF00"/>
                </a:highlight>
              </a:rPr>
              <a:t>375</a:t>
            </a:r>
            <a:r>
              <a:rPr lang="en-US" altLang="en-US" sz="1200">
                <a:solidFill>
                  <a:srgbClr val="D83B01"/>
                </a:solidFill>
                <a:highlight>
                  <a:srgbClr val="FFFF00"/>
                </a:highlight>
              </a:rPr>
              <a:t> Reports for EM Level Attendance data for the All Students group and accountability subgroups.  </a:t>
            </a:r>
          </a:p>
          <a:p>
            <a:pPr>
              <a:spcBef>
                <a:spcPts val="0"/>
              </a:spcBef>
              <a:defRPr/>
            </a:pPr>
            <a:endParaRPr lang="en-US">
              <a:highlight>
                <a:srgbClr val="FFFF00"/>
              </a:highlight>
              <a:latin typeface="Arial"/>
              <a:cs typeface="Arial"/>
            </a:endParaRPr>
          </a:p>
          <a:p>
            <a:r>
              <a:rPr lang="en-US" sz="1200">
                <a:highlight>
                  <a:srgbClr val="FFFF00"/>
                </a:highlight>
                <a:latin typeface="Arial"/>
                <a:cs typeface="Arial"/>
              </a:rPr>
              <a:t>Attendance Calculation Review:</a:t>
            </a:r>
          </a:p>
          <a:p>
            <a:pPr marL="171450" indent="-171450">
              <a:buFont typeface="Arial" panose="020B0604020202020204" pitchFamily="34" charset="0"/>
              <a:buChar char="•"/>
            </a:pPr>
            <a:r>
              <a:rPr lang="en-US" sz="1200">
                <a:solidFill>
                  <a:srgbClr val="0000EE"/>
                </a:solidFill>
                <a:highlight>
                  <a:srgbClr val="FFFF00"/>
                </a:highlight>
              </a:rPr>
              <a:t>Webinar: </a:t>
            </a:r>
            <a:r>
              <a:rPr lang="en-US"/>
              <a:t>https://vimeo.com/1087184699</a:t>
            </a:r>
          </a:p>
          <a:p>
            <a:pPr marL="171450" indent="-171450">
              <a:buFont typeface="Arial" panose="020B0604020202020204" pitchFamily="34" charset="0"/>
              <a:buChar char="•"/>
            </a:pPr>
            <a:r>
              <a:rPr lang="en-US" sz="1200">
                <a:solidFill>
                  <a:srgbClr val="0000EE"/>
                </a:solidFill>
                <a:highlight>
                  <a:srgbClr val="FFFF00"/>
                </a:highlight>
                <a:latin typeface="Arial"/>
                <a:cs typeface="Arial"/>
              </a:rPr>
              <a:t>Attendance fact sheet: </a:t>
            </a:r>
            <a:r>
              <a:rPr lang="en-US" sz="1200">
                <a:solidFill>
                  <a:srgbClr val="0000EE"/>
                </a:solidFill>
                <a:latin typeface="Arial"/>
                <a:cs typeface="Arial"/>
              </a:rPr>
              <a:t>https://www.nysed.gov/sites/default/files/programs/accountability/0625_reimagine-fact-sheet_attendance.pdf</a:t>
            </a:r>
            <a:endParaRPr lang="en-US">
              <a:highlight>
                <a:srgbClr val="FFFF00"/>
              </a:highlight>
              <a:latin typeface="Arial"/>
              <a:cs typeface="Arial"/>
            </a:endParaRPr>
          </a:p>
        </p:txBody>
      </p:sp>
      <p:sp>
        <p:nvSpPr>
          <p:cNvPr id="40964" name="Slide Number Placeholder 3">
            <a:extLst>
              <a:ext uri="{FF2B5EF4-FFF2-40B4-BE49-F238E27FC236}">
                <a16:creationId xmlns:a16="http://schemas.microsoft.com/office/drawing/2014/main" id="{6B20BD8E-2208-1010-150E-69701313E1EF}"/>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22</a:t>
            </a:fld>
            <a:endParaRPr lang="en-US" altLang="en-US"/>
          </a:p>
        </p:txBody>
      </p:sp>
    </p:spTree>
    <p:extLst>
      <p:ext uri="{BB962C8B-B14F-4D97-AF65-F5344CB8AC3E}">
        <p14:creationId xmlns:p14="http://schemas.microsoft.com/office/powerpoint/2010/main" val="143277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CE02AC-6F82-4FE1-9703-02B19D7F395F}" type="slidenum">
              <a:rPr lang="en-US" altLang="en-US" smtClean="0"/>
              <a:pPr>
                <a:defRPr/>
              </a:pPr>
              <a:t>4</a:t>
            </a:fld>
            <a:endParaRPr lang="en-US" altLang="en-US"/>
          </a:p>
        </p:txBody>
      </p:sp>
    </p:spTree>
    <p:extLst>
      <p:ext uri="{BB962C8B-B14F-4D97-AF65-F5344CB8AC3E}">
        <p14:creationId xmlns:p14="http://schemas.microsoft.com/office/powerpoint/2010/main" val="387983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EM school as needed.</a:t>
            </a:r>
            <a:endParaRPr lang="en-US">
              <a:latin typeface="Arial"/>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atin typeface="Arial"/>
              <a:cs typeface="Arial"/>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a:latin typeface="Arial"/>
                <a:cs typeface="Arial"/>
              </a:rPr>
              <a:t>Look through your HS tab on the Excel data file and enter a Level 1, 2, 3, or 4 for the All Students group and accountability subgroup for each of the accountability indicators. </a:t>
            </a:r>
            <a:endParaRPr lang="en-US">
              <a:latin typeface="Arial"/>
              <a:cs typeface="Arial"/>
            </a:endParaRPr>
          </a:p>
        </p:txBody>
      </p:sp>
      <p:sp>
        <p:nvSpPr>
          <p:cNvPr id="4096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24</a:t>
            </a:fld>
            <a:endParaRPr lang="en-US" altLang="en-US"/>
          </a:p>
        </p:txBody>
      </p:sp>
    </p:spTree>
    <p:extLst>
      <p:ext uri="{BB962C8B-B14F-4D97-AF65-F5344CB8AC3E}">
        <p14:creationId xmlns:p14="http://schemas.microsoft.com/office/powerpoint/2010/main" val="2384153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7BCF-27D1-413D-CF26-96C5E843817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545A1F-56E1-FC75-F3F7-48992294463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E516C70-408E-923A-195E-F927565686BF}"/>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114</a:t>
            </a:r>
            <a:r>
              <a:rPr lang="en-US" altLang="en-US" sz="1200">
                <a:solidFill>
                  <a:srgbClr val="D83B01"/>
                </a:solidFill>
                <a:highlight>
                  <a:srgbClr val="FFFF00"/>
                </a:highlight>
              </a:rPr>
              <a:t> Report for HS Level Weighted Average Achievement/Core Subject Performance data for the All Students group and accountability subgroups.  </a:t>
            </a:r>
          </a:p>
          <a:p>
            <a:pPr>
              <a:spcBef>
                <a:spcPts val="0"/>
              </a:spcBef>
              <a:defRPr/>
            </a:pPr>
            <a:endParaRPr lang="en-US">
              <a:latin typeface="Arial"/>
              <a:cs typeface="Arial"/>
            </a:endParaRPr>
          </a:p>
          <a:p>
            <a:r>
              <a:rPr lang="en-US" sz="1200">
                <a:latin typeface="Arial"/>
                <a:cs typeface="Arial"/>
              </a:rPr>
              <a:t>Weighted Average Achievement/Core Subject Performance (HS) Calculation Review:</a:t>
            </a:r>
          </a:p>
          <a:p>
            <a:pPr marL="171450" indent="-171450">
              <a:buFont typeface="Arial" panose="020B0604020202020204" pitchFamily="34" charset="0"/>
              <a:buChar char="•"/>
            </a:pPr>
            <a:r>
              <a:rPr lang="en-US" sz="1200">
                <a:solidFill>
                  <a:srgbClr val="0000EE"/>
                </a:solidFill>
              </a:rPr>
              <a:t>Webinar: https://vimeo.com/1091302457</a:t>
            </a:r>
          </a:p>
          <a:p>
            <a:pPr marL="171450" indent="-171450">
              <a:buFont typeface="Arial" panose="020B0604020202020204" pitchFamily="34" charset="0"/>
              <a:buChar char="•"/>
            </a:pPr>
            <a:r>
              <a:rPr lang="en-US" sz="1200">
                <a:solidFill>
                  <a:srgbClr val="0000EE"/>
                </a:solidFill>
                <a:latin typeface="Arial"/>
                <a:cs typeface="Arial"/>
              </a:rPr>
              <a:t>Weighted Average Achievement and Core Subject Performance (HS) fact sheet: https://www.nysed.gov/sites/default/files/programs/accountability/hs-weighted-fact-sheet.pdf</a:t>
            </a:r>
          </a:p>
          <a:p>
            <a:pPr marL="171450" indent="-171450">
              <a:buFont typeface="Arial" panose="020B0604020202020204" pitchFamily="34" charset="0"/>
              <a:buChar char="•"/>
            </a:pPr>
            <a:r>
              <a:rPr lang="en-US" sz="1200">
                <a:solidFill>
                  <a:srgbClr val="0000EE"/>
                </a:solidFill>
                <a:latin typeface="Arial"/>
                <a:cs typeface="Arial"/>
              </a:rPr>
              <a:t>Weighted Average Achievement (HS) fact sheet: https://www.nysed.gov/sites/default/files/programs/accountability/hs-weighted-fact-sheet.pdf</a:t>
            </a:r>
          </a:p>
        </p:txBody>
      </p:sp>
      <p:sp>
        <p:nvSpPr>
          <p:cNvPr id="40964" name="Slide Number Placeholder 3">
            <a:extLst>
              <a:ext uri="{FF2B5EF4-FFF2-40B4-BE49-F238E27FC236}">
                <a16:creationId xmlns:a16="http://schemas.microsoft.com/office/drawing/2014/main" id="{4DE3F008-9E39-4D47-003A-AB4C66E477FC}"/>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25</a:t>
            </a:fld>
            <a:endParaRPr lang="en-US" altLang="en-US"/>
          </a:p>
        </p:txBody>
      </p:sp>
    </p:spTree>
    <p:extLst>
      <p:ext uri="{BB962C8B-B14F-4D97-AF65-F5344CB8AC3E}">
        <p14:creationId xmlns:p14="http://schemas.microsoft.com/office/powerpoint/2010/main" val="1090633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258F-BD18-4143-1D93-75F862E560A8}"/>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DF2255-84CD-EA1F-FD60-C49FE3F9F4C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C9DFA00-F832-A3FD-511F-49471817F1FD}"/>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114</a:t>
            </a:r>
            <a:r>
              <a:rPr lang="en-US" altLang="en-US" sz="1200">
                <a:solidFill>
                  <a:srgbClr val="D83B01"/>
                </a:solidFill>
                <a:highlight>
                  <a:srgbClr val="FFFF00"/>
                </a:highlight>
              </a:rPr>
              <a:t> Report for HS Level Weighted Average Achievement/Core Subject Performance data for the All Students group and accountability subgroups.  </a:t>
            </a:r>
          </a:p>
          <a:p>
            <a:pPr>
              <a:spcBef>
                <a:spcPts val="0"/>
              </a:spcBef>
              <a:defRPr/>
            </a:pPr>
            <a:endParaRPr lang="en-US">
              <a:latin typeface="Arial"/>
              <a:cs typeface="Arial"/>
            </a:endParaRPr>
          </a:p>
          <a:p>
            <a:r>
              <a:rPr lang="en-US" sz="1200">
                <a:latin typeface="Arial"/>
                <a:cs typeface="Arial"/>
              </a:rPr>
              <a:t>Weighted Average Achievement/Core Subject Performance (HS) Calculation Review:</a:t>
            </a:r>
          </a:p>
          <a:p>
            <a:pPr marL="171450" indent="-171450">
              <a:buFont typeface="Arial" panose="020B0604020202020204" pitchFamily="34" charset="0"/>
              <a:buChar char="•"/>
            </a:pPr>
            <a:r>
              <a:rPr lang="en-US" sz="1200">
                <a:solidFill>
                  <a:srgbClr val="0000EE"/>
                </a:solidFill>
              </a:rPr>
              <a:t>Webinar: https://vimeo.com/1091302457</a:t>
            </a:r>
          </a:p>
          <a:p>
            <a:pPr marL="171450" indent="-171450">
              <a:buFont typeface="Arial" panose="020B0604020202020204" pitchFamily="34" charset="0"/>
              <a:buChar char="•"/>
            </a:pPr>
            <a:r>
              <a:rPr lang="en-US" sz="1200">
                <a:solidFill>
                  <a:srgbClr val="0000EE"/>
                </a:solidFill>
                <a:latin typeface="Arial"/>
                <a:cs typeface="Arial"/>
              </a:rPr>
              <a:t>Weighted Average Achievement and Core Subject Performance (HS) fact sheet: https://www.nysed.gov/sites/default/files/programs/accountability/hs-weighted-fact-sheet.pdf</a:t>
            </a:r>
          </a:p>
          <a:p>
            <a:pPr marL="171450" indent="-171450">
              <a:buFont typeface="Arial" panose="020B0604020202020204" pitchFamily="34" charset="0"/>
              <a:buChar char="•"/>
            </a:pPr>
            <a:r>
              <a:rPr lang="en-US" sz="1200">
                <a:solidFill>
                  <a:srgbClr val="0000EE"/>
                </a:solidFill>
                <a:latin typeface="Arial"/>
                <a:cs typeface="Arial"/>
              </a:rPr>
              <a:t>Core Subject Performance (HS) fact sheet: https://www.nysed.gov/sites/default/files/programs/accountability/0625_reimagine-fact-sheet_hs-core.pdf</a:t>
            </a:r>
          </a:p>
        </p:txBody>
      </p:sp>
      <p:sp>
        <p:nvSpPr>
          <p:cNvPr id="41988" name="Slide Number Placeholder 3">
            <a:extLst>
              <a:ext uri="{FF2B5EF4-FFF2-40B4-BE49-F238E27FC236}">
                <a16:creationId xmlns:a16="http://schemas.microsoft.com/office/drawing/2014/main" id="{EE5F518D-E938-BADD-08AD-D0EE0C3B5FAE}"/>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26</a:t>
            </a:fld>
            <a:endParaRPr lang="en-US" altLang="en-US"/>
          </a:p>
        </p:txBody>
      </p:sp>
    </p:spTree>
    <p:extLst>
      <p:ext uri="{BB962C8B-B14F-4D97-AF65-F5344CB8AC3E}">
        <p14:creationId xmlns:p14="http://schemas.microsoft.com/office/powerpoint/2010/main" val="369505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105</a:t>
            </a:r>
            <a:r>
              <a:rPr lang="en-US" altLang="en-US" sz="1200">
                <a:solidFill>
                  <a:srgbClr val="D83B01"/>
                </a:solidFill>
                <a:highlight>
                  <a:srgbClr val="FFFF00"/>
                </a:highlight>
              </a:rPr>
              <a:t> Report for HS Level Graduation Rate data for the All Students group and accountability subgroups.  </a:t>
            </a:r>
          </a:p>
          <a:p>
            <a:pPr>
              <a:spcBef>
                <a:spcPts val="0"/>
              </a:spcBef>
              <a:defRPr/>
            </a:pPr>
            <a:endParaRPr lang="en-US">
              <a:latin typeface="Arial"/>
              <a:cs typeface="Arial"/>
            </a:endParaRPr>
          </a:p>
          <a:p>
            <a:r>
              <a:rPr lang="en-US" sz="1200">
                <a:latin typeface="Arial"/>
                <a:cs typeface="Arial"/>
              </a:rPr>
              <a:t>Graduation Rate Calculation Review:</a:t>
            </a:r>
          </a:p>
          <a:p>
            <a:pPr marL="171450" indent="-171450">
              <a:buFont typeface="Arial" panose="020B0604020202020204" pitchFamily="34" charset="0"/>
              <a:buChar char="•"/>
            </a:pPr>
            <a:r>
              <a:rPr lang="en-US" sz="1200">
                <a:solidFill>
                  <a:srgbClr val="0000EE"/>
                </a:solidFill>
              </a:rPr>
              <a:t>Webinar: https://vimeo.com/1091299095?share=copy#t=0</a:t>
            </a:r>
          </a:p>
          <a:p>
            <a:pPr marL="171450" indent="-171450">
              <a:buFont typeface="Arial" panose="020B0604020202020204" pitchFamily="34" charset="0"/>
              <a:buChar char="•"/>
            </a:pPr>
            <a:r>
              <a:rPr lang="en-US" sz="1200">
                <a:solidFill>
                  <a:srgbClr val="0000EE"/>
                </a:solidFill>
                <a:latin typeface="Arial"/>
                <a:cs typeface="Arial"/>
              </a:rPr>
              <a:t>Graduation Rate fact sheet: https://www.nysed.gov/sites/default/files/programs/accountability/graduation-rate-fact-sheet.pdf</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27</a:t>
            </a:fld>
            <a:endParaRPr lang="en-US" altLang="en-US"/>
          </a:p>
        </p:txBody>
      </p:sp>
    </p:spTree>
    <p:extLst>
      <p:ext uri="{BB962C8B-B14F-4D97-AF65-F5344CB8AC3E}">
        <p14:creationId xmlns:p14="http://schemas.microsoft.com/office/powerpoint/2010/main" val="2484748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BE3FD-E008-3B78-5B0D-C3A11DD9DB7A}"/>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D0EF166-43EF-1206-9C0D-9B605B806E8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19ADD90-AA39-C89B-EC6F-3FD525D0C9B4}"/>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113</a:t>
            </a:r>
            <a:r>
              <a:rPr lang="en-US" altLang="en-US" sz="1200">
                <a:solidFill>
                  <a:srgbClr val="D83B01"/>
                </a:solidFill>
                <a:highlight>
                  <a:srgbClr val="FFFF00"/>
                </a:highlight>
              </a:rPr>
              <a:t> Report for HS Level ELP data for the All Students group and accountability subgroups.  </a:t>
            </a:r>
          </a:p>
          <a:p>
            <a:pPr>
              <a:spcBef>
                <a:spcPts val="0"/>
              </a:spcBef>
              <a:defRPr/>
            </a:pPr>
            <a:endParaRPr lang="en-US">
              <a:latin typeface="Arial"/>
              <a:cs typeface="Arial"/>
            </a:endParaRPr>
          </a:p>
          <a:p>
            <a:r>
              <a:rPr lang="en-US" sz="1200">
                <a:latin typeface="Arial"/>
                <a:cs typeface="Arial"/>
              </a:rPr>
              <a:t>ELP Calculation Review:</a:t>
            </a:r>
          </a:p>
          <a:p>
            <a:pPr marL="171450" indent="-171450">
              <a:buFont typeface="Arial" panose="020B0604020202020204" pitchFamily="34" charset="0"/>
              <a:buChar char="•"/>
            </a:pPr>
            <a:r>
              <a:rPr lang="en-US" sz="1200">
                <a:solidFill>
                  <a:srgbClr val="0000EE"/>
                </a:solidFill>
              </a:rPr>
              <a:t>Webinar: </a:t>
            </a:r>
            <a:r>
              <a:rPr lang="en-US"/>
              <a:t>https://vimeo.com/1095634771</a:t>
            </a:r>
          </a:p>
          <a:p>
            <a:pPr marL="171450" indent="-171450">
              <a:buFont typeface="Arial" panose="020B0604020202020204" pitchFamily="34" charset="0"/>
              <a:buChar char="•"/>
            </a:pPr>
            <a:r>
              <a:rPr lang="en-US" sz="1200">
                <a:solidFill>
                  <a:srgbClr val="0000EE"/>
                </a:solidFill>
                <a:latin typeface="Arial"/>
                <a:cs typeface="Arial"/>
              </a:rPr>
              <a:t>ELP fact sheet: https://www.nysed.gov/sites/default/files/programs/accountability/elp-fact-sheet.pdf</a:t>
            </a:r>
            <a:endParaRPr lang="en-US">
              <a:latin typeface="Arial"/>
              <a:cs typeface="Arial"/>
            </a:endParaRPr>
          </a:p>
          <a:p>
            <a:pPr>
              <a:spcBef>
                <a:spcPts val="0"/>
              </a:spcBef>
              <a:defRPr/>
            </a:pPr>
            <a:endParaRPr lang="en-US">
              <a:latin typeface="Arial"/>
              <a:cs typeface="Arial"/>
            </a:endParaRPr>
          </a:p>
        </p:txBody>
      </p:sp>
      <p:sp>
        <p:nvSpPr>
          <p:cNvPr id="41988" name="Slide Number Placeholder 3">
            <a:extLst>
              <a:ext uri="{FF2B5EF4-FFF2-40B4-BE49-F238E27FC236}">
                <a16:creationId xmlns:a16="http://schemas.microsoft.com/office/drawing/2014/main" id="{6EA1839D-52BD-144B-B280-4118809A8156}"/>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DE0E9F-901C-45CF-AACE-5FEE08E3360E}" type="slidenum">
              <a:rPr lang="en-US" altLang="en-US" smtClean="0"/>
              <a:pPr/>
              <a:t>28</a:t>
            </a:fld>
            <a:endParaRPr lang="en-US" altLang="en-US"/>
          </a:p>
        </p:txBody>
      </p:sp>
    </p:spTree>
    <p:extLst>
      <p:ext uri="{BB962C8B-B14F-4D97-AF65-F5344CB8AC3E}">
        <p14:creationId xmlns:p14="http://schemas.microsoft.com/office/powerpoint/2010/main" val="234560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3616-CF46-E4D2-863C-D611BD063AA9}"/>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4BC3B1C-F494-5401-8C79-2FC0006B2FB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55A9160-C355-2EC5-D31A-A7B3F04EF6C9}"/>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116</a:t>
            </a:r>
            <a:r>
              <a:rPr lang="en-US" altLang="en-US" sz="1200">
                <a:solidFill>
                  <a:srgbClr val="D83B01"/>
                </a:solidFill>
                <a:highlight>
                  <a:srgbClr val="FFFF00"/>
                </a:highlight>
              </a:rPr>
              <a:t>, </a:t>
            </a:r>
            <a:r>
              <a:rPr lang="en-US" altLang="en-US" sz="1200" u="sng">
                <a:solidFill>
                  <a:srgbClr val="D83B01"/>
                </a:solidFill>
                <a:highlight>
                  <a:srgbClr val="FFFF00"/>
                </a:highlight>
              </a:rPr>
              <a:t>370</a:t>
            </a:r>
            <a:r>
              <a:rPr lang="en-US" altLang="en-US" sz="1200">
                <a:solidFill>
                  <a:srgbClr val="D83B01"/>
                </a:solidFill>
                <a:highlight>
                  <a:srgbClr val="FFFF00"/>
                </a:highlight>
              </a:rPr>
              <a:t>, </a:t>
            </a:r>
            <a:r>
              <a:rPr lang="en-US" altLang="en-US" sz="1200" u="sng">
                <a:solidFill>
                  <a:srgbClr val="D83B01"/>
                </a:solidFill>
                <a:highlight>
                  <a:srgbClr val="FFFF00"/>
                </a:highlight>
              </a:rPr>
              <a:t>371</a:t>
            </a:r>
            <a:r>
              <a:rPr lang="en-US" altLang="en-US" sz="1200">
                <a:solidFill>
                  <a:srgbClr val="D83B01"/>
                </a:solidFill>
                <a:highlight>
                  <a:srgbClr val="FFFF00"/>
                </a:highlight>
              </a:rPr>
              <a:t>, and </a:t>
            </a:r>
            <a:r>
              <a:rPr lang="en-US" altLang="en-US" sz="1200" u="sng">
                <a:solidFill>
                  <a:srgbClr val="D83B01"/>
                </a:solidFill>
                <a:highlight>
                  <a:srgbClr val="FFFF00"/>
                </a:highlight>
              </a:rPr>
              <a:t>375</a:t>
            </a:r>
            <a:r>
              <a:rPr lang="en-US" altLang="en-US" sz="1200">
                <a:solidFill>
                  <a:srgbClr val="D83B01"/>
                </a:solidFill>
                <a:highlight>
                  <a:srgbClr val="FFFF00"/>
                </a:highlight>
              </a:rPr>
              <a:t>  Reports for HS Level Attendance data for the All Students group and accountability subgroups.  </a:t>
            </a:r>
          </a:p>
          <a:p>
            <a:pPr>
              <a:spcBef>
                <a:spcPts val="0"/>
              </a:spcBef>
              <a:defRPr/>
            </a:pPr>
            <a:endParaRPr lang="en-US">
              <a:highlight>
                <a:srgbClr val="FFFF00"/>
              </a:highlight>
              <a:latin typeface="Arial"/>
              <a:cs typeface="Arial"/>
            </a:endParaRPr>
          </a:p>
          <a:p>
            <a:r>
              <a:rPr lang="en-US" sz="1200">
                <a:highlight>
                  <a:srgbClr val="FFFF00"/>
                </a:highlight>
                <a:latin typeface="Arial"/>
                <a:cs typeface="Arial"/>
              </a:rPr>
              <a:t>Attendance Calculation Review:</a:t>
            </a:r>
          </a:p>
          <a:p>
            <a:pPr marL="171450" indent="-171450">
              <a:buFont typeface="Arial" panose="020B0604020202020204" pitchFamily="34" charset="0"/>
              <a:buChar char="•"/>
            </a:pPr>
            <a:r>
              <a:rPr lang="en-US" sz="1200">
                <a:solidFill>
                  <a:srgbClr val="0000EE"/>
                </a:solidFill>
                <a:highlight>
                  <a:srgbClr val="FFFF00"/>
                </a:highlight>
              </a:rPr>
              <a:t>Webinar: </a:t>
            </a:r>
            <a:r>
              <a:rPr lang="en-US"/>
              <a:t>https://vimeo.com/1087184699</a:t>
            </a:r>
          </a:p>
          <a:p>
            <a:pPr marL="171450" indent="-171450">
              <a:buFont typeface="Arial" panose="020B0604020202020204" pitchFamily="34" charset="0"/>
              <a:buChar char="•"/>
            </a:pPr>
            <a:r>
              <a:rPr lang="en-US" sz="1200">
                <a:solidFill>
                  <a:srgbClr val="0000EE"/>
                </a:solidFill>
                <a:highlight>
                  <a:srgbClr val="FFFF00"/>
                </a:highlight>
                <a:latin typeface="Arial"/>
                <a:cs typeface="Arial"/>
              </a:rPr>
              <a:t>Attendance fact sheet: </a:t>
            </a:r>
            <a:r>
              <a:rPr lang="en-US" sz="1200">
                <a:solidFill>
                  <a:srgbClr val="0000EE"/>
                </a:solidFill>
                <a:latin typeface="Arial"/>
                <a:cs typeface="Arial"/>
              </a:rPr>
              <a:t>https://www.nysed.gov/sites/default/files/programs/accountability/0625_reimagine-fact-sheet_attendance.pdf</a:t>
            </a:r>
            <a:endParaRPr lang="en-US">
              <a:highlight>
                <a:srgbClr val="FFFF00"/>
              </a:highlight>
              <a:latin typeface="Arial"/>
              <a:cs typeface="Arial"/>
            </a:endParaRPr>
          </a:p>
        </p:txBody>
      </p:sp>
      <p:sp>
        <p:nvSpPr>
          <p:cNvPr id="40964" name="Slide Number Placeholder 3">
            <a:extLst>
              <a:ext uri="{FF2B5EF4-FFF2-40B4-BE49-F238E27FC236}">
                <a16:creationId xmlns:a16="http://schemas.microsoft.com/office/drawing/2014/main" id="{625BDEC6-2BB5-540A-58BD-468C5D9E94DF}"/>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29</a:t>
            </a:fld>
            <a:endParaRPr lang="en-US" altLang="en-US"/>
          </a:p>
        </p:txBody>
      </p:sp>
    </p:spTree>
    <p:extLst>
      <p:ext uri="{BB962C8B-B14F-4D97-AF65-F5344CB8AC3E}">
        <p14:creationId xmlns:p14="http://schemas.microsoft.com/office/powerpoint/2010/main" val="431120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51CA6-0484-18A3-E24B-1B023BD9794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5094E0D-FC19-C1AF-06ED-150CA78CC6EB}"/>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6D8BF82-A5DE-95C7-6254-5BC941D46935}"/>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a:highlight>
                  <a:srgbClr val="FFFF00"/>
                </a:highlight>
                <a:latin typeface="Arial"/>
                <a:cs typeface="Arial"/>
              </a:rPr>
              <a:t>Duplicate slide for each identified  HS school as needed.</a:t>
            </a:r>
            <a:endParaRPr lang="en-US" sz="1200" b="0">
              <a:highlight>
                <a:srgbClr val="FFFF00"/>
              </a:highligh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sz="1200">
                <a:solidFill>
                  <a:srgbClr val="D83B01"/>
                </a:solidFill>
                <a:highlight>
                  <a:srgbClr val="FFFF00"/>
                </a:highlight>
              </a:rPr>
              <a:t>See SIRS </a:t>
            </a:r>
            <a:r>
              <a:rPr lang="en-US" altLang="en-US" sz="1200" u="sng">
                <a:solidFill>
                  <a:srgbClr val="D83B01"/>
                </a:solidFill>
                <a:highlight>
                  <a:srgbClr val="FFFF00"/>
                </a:highlight>
              </a:rPr>
              <a:t>108 </a:t>
            </a:r>
            <a:r>
              <a:rPr lang="en-US" altLang="en-US" sz="1200">
                <a:solidFill>
                  <a:srgbClr val="D83B01"/>
                </a:solidFill>
                <a:highlight>
                  <a:srgbClr val="FFFF00"/>
                </a:highlight>
              </a:rPr>
              <a:t>Report for HS Level CCCR data for the All Students group and accountability subgroups.  </a:t>
            </a:r>
          </a:p>
          <a:p>
            <a:pPr>
              <a:spcBef>
                <a:spcPts val="0"/>
              </a:spcBef>
              <a:defRPr/>
            </a:pPr>
            <a:endParaRPr lang="en-US">
              <a:highlight>
                <a:srgbClr val="FFFF00"/>
              </a:highlight>
              <a:latin typeface="Arial"/>
              <a:cs typeface="Arial"/>
            </a:endParaRPr>
          </a:p>
          <a:p>
            <a:r>
              <a:rPr lang="en-US" sz="1200">
                <a:highlight>
                  <a:srgbClr val="FFFF00"/>
                </a:highlight>
                <a:latin typeface="Arial"/>
                <a:cs typeface="Arial"/>
              </a:rPr>
              <a:t>CCCR Calculation Review:</a:t>
            </a:r>
          </a:p>
          <a:p>
            <a:pPr marL="171450" indent="-171450">
              <a:buFont typeface="Arial" panose="020B0604020202020204" pitchFamily="34" charset="0"/>
              <a:buChar char="•"/>
            </a:pPr>
            <a:r>
              <a:rPr lang="en-US" sz="1200">
                <a:solidFill>
                  <a:srgbClr val="0000EE"/>
                </a:solidFill>
                <a:highlight>
                  <a:srgbClr val="FFFF00"/>
                </a:highlight>
              </a:rPr>
              <a:t>Webinar: </a:t>
            </a:r>
            <a:r>
              <a:rPr lang="en-US"/>
              <a:t>https://vimeo.com/1090205941</a:t>
            </a:r>
          </a:p>
          <a:p>
            <a:pPr marL="171450" indent="-171450">
              <a:buFont typeface="Arial" panose="020B0604020202020204" pitchFamily="34" charset="0"/>
              <a:buChar char="•"/>
            </a:pPr>
            <a:r>
              <a:rPr lang="en-US" sz="1200">
                <a:solidFill>
                  <a:srgbClr val="0000EE"/>
                </a:solidFill>
                <a:highlight>
                  <a:srgbClr val="FFFF00"/>
                </a:highlight>
                <a:latin typeface="Arial"/>
                <a:cs typeface="Arial"/>
              </a:rPr>
              <a:t>CCCR fact sheet: </a:t>
            </a:r>
            <a:r>
              <a:rPr lang="en-US" sz="1200">
                <a:solidFill>
                  <a:srgbClr val="0000EE"/>
                </a:solidFill>
                <a:latin typeface="Arial"/>
                <a:cs typeface="Arial"/>
              </a:rPr>
              <a:t>https://www.nysed.gov/sites/default/files/programs/accountability/cccr-fact-sheet.pdf</a:t>
            </a:r>
            <a:endParaRPr lang="en-US">
              <a:highlight>
                <a:srgbClr val="FFFF00"/>
              </a:highlight>
              <a:latin typeface="Arial"/>
              <a:cs typeface="Arial"/>
            </a:endParaRPr>
          </a:p>
        </p:txBody>
      </p:sp>
      <p:sp>
        <p:nvSpPr>
          <p:cNvPr id="40964" name="Slide Number Placeholder 3">
            <a:extLst>
              <a:ext uri="{FF2B5EF4-FFF2-40B4-BE49-F238E27FC236}">
                <a16:creationId xmlns:a16="http://schemas.microsoft.com/office/drawing/2014/main" id="{B0203864-F833-00B1-02A4-E6CF2CEC5067}"/>
              </a:ext>
            </a:extLst>
          </p:cNvPr>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DC2C6-887E-44CB-A7EF-6B490A3E04DA}" type="slidenum">
              <a:rPr lang="en-US" altLang="en-US" smtClean="0"/>
              <a:pPr/>
              <a:t>30</a:t>
            </a:fld>
            <a:endParaRPr lang="en-US" altLang="en-US"/>
          </a:p>
        </p:txBody>
      </p:sp>
    </p:spTree>
    <p:extLst>
      <p:ext uri="{BB962C8B-B14F-4D97-AF65-F5344CB8AC3E}">
        <p14:creationId xmlns:p14="http://schemas.microsoft.com/office/powerpoint/2010/main" val="695112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7A08-4C38-ABF0-86D1-D1BBBD28B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9460A-B040-3FD2-5F0B-138858416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2F387-2229-8088-315D-FFC2E3B2E079}"/>
              </a:ext>
            </a:extLst>
          </p:cNvPr>
          <p:cNvSpPr>
            <a:spLocks noGrp="1"/>
          </p:cNvSpPr>
          <p:nvPr>
            <p:ph type="body" idx="1"/>
          </p:nvPr>
        </p:nvSpPr>
        <p:spPr/>
        <p:txBody>
          <a:bodyPr/>
          <a:lstStyle/>
          <a:p>
            <a:r>
              <a:rPr lang="en-US"/>
              <a:t>The following section serves as recommendations and considerations to be woven into continuous improvement efforts. </a:t>
            </a:r>
          </a:p>
        </p:txBody>
      </p:sp>
      <p:sp>
        <p:nvSpPr>
          <p:cNvPr id="4" name="Slide Number Placeholder 3">
            <a:extLst>
              <a:ext uri="{FF2B5EF4-FFF2-40B4-BE49-F238E27FC236}">
                <a16:creationId xmlns:a16="http://schemas.microsoft.com/office/drawing/2014/main" id="{D022D09A-6539-0199-F3C4-93B0F1B299F0}"/>
              </a:ext>
            </a:extLst>
          </p:cNvPr>
          <p:cNvSpPr>
            <a:spLocks noGrp="1"/>
          </p:cNvSpPr>
          <p:nvPr>
            <p:ph type="sldNum" sz="quarter" idx="5"/>
          </p:nvPr>
        </p:nvSpPr>
        <p:spPr/>
        <p:txBody>
          <a:bodyPr/>
          <a:lstStyle/>
          <a:p>
            <a:pPr>
              <a:defRPr/>
            </a:pPr>
            <a:fld id="{40CE02AC-6F82-4FE1-9703-02B19D7F395F}" type="slidenum">
              <a:rPr lang="en-US" altLang="en-US" smtClean="0"/>
              <a:pPr>
                <a:defRPr/>
              </a:pPr>
              <a:t>31</a:t>
            </a:fld>
            <a:endParaRPr lang="en-US" altLang="en-US"/>
          </a:p>
        </p:txBody>
      </p:sp>
    </p:spTree>
    <p:extLst>
      <p:ext uri="{BB962C8B-B14F-4D97-AF65-F5344CB8AC3E}">
        <p14:creationId xmlns:p14="http://schemas.microsoft.com/office/powerpoint/2010/main" val="2325905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FABC0-CF5D-848B-703F-51DFB7245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8CA1F-FBEE-2774-3BC8-48F729FF5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AE7E3-A94E-AAB5-79CF-371CFC115CFD}"/>
              </a:ext>
            </a:extLst>
          </p:cNvPr>
          <p:cNvSpPr>
            <a:spLocks noGrp="1"/>
          </p:cNvSpPr>
          <p:nvPr>
            <p:ph type="body" idx="1"/>
          </p:nvPr>
        </p:nvSpPr>
        <p:spPr/>
        <p:txBody>
          <a:bodyPr/>
          <a:lstStyle/>
          <a:p>
            <a:pPr marL="0" indent="0">
              <a:buFont typeface="Arial" panose="020B0604020202020204" pitchFamily="34" charset="0"/>
              <a:buNone/>
            </a:pPr>
            <a:r>
              <a:rPr lang="en-US"/>
              <a:t>Additional points to consider:</a:t>
            </a:r>
          </a:p>
          <a:p>
            <a:pPr marL="171450" indent="-171450">
              <a:buFont typeface="Arial" panose="020B0604020202020204" pitchFamily="34" charset="0"/>
              <a:buChar char="•"/>
            </a:pPr>
            <a:r>
              <a:rPr lang="en-US"/>
              <a:t>Look at your schools’ and districts’ data in combination with accountability indicator cut points and the statewide Measures of Interim Progress (MIPs) and Long-Term Goals (LTGs). These cut points, MIPs, and LTGs can be excellent reference points when trying to figure out where to direct interventions and resources and when setting targets and goals. </a:t>
            </a:r>
          </a:p>
          <a:p>
            <a:pPr marL="171450" indent="-171450">
              <a:buFont typeface="Arial" panose="020B0604020202020204" pitchFamily="34" charset="0"/>
              <a:buChar char="•"/>
            </a:pPr>
            <a:r>
              <a:rPr lang="en-US"/>
              <a:t>For each indicator, which students have the highest level of need? Can you identify patterns in performance by indicator? By subgroup? </a:t>
            </a:r>
          </a:p>
          <a:p>
            <a:pPr marL="171450" indent="-171450">
              <a:buFont typeface="Arial" panose="020B0604020202020204" pitchFamily="34" charset="0"/>
              <a:buChar char="•"/>
            </a:pPr>
            <a:r>
              <a:rPr lang="en-US"/>
              <a:t>Looking at your local data, are there curricular and programmatic changes you could make that may benefit your students? </a:t>
            </a:r>
          </a:p>
          <a:p>
            <a:pPr marL="171450" indent="-171450">
              <a:buFont typeface="Arial" panose="020B0604020202020204" pitchFamily="34" charset="0"/>
              <a:buChar char="•"/>
            </a:pPr>
            <a:r>
              <a:rPr lang="en-US"/>
              <a:t>Use all provided data resources in your improvement planning to develop actionable steps you can take to best support your school and district communities. </a:t>
            </a:r>
          </a:p>
          <a:p>
            <a:endParaRPr lang="en-US">
              <a:latin typeface="Calibri"/>
              <a:cs typeface="Calibri"/>
            </a:endParaRPr>
          </a:p>
        </p:txBody>
      </p:sp>
      <p:sp>
        <p:nvSpPr>
          <p:cNvPr id="4" name="Slide Number Placeholder 3">
            <a:extLst>
              <a:ext uri="{FF2B5EF4-FFF2-40B4-BE49-F238E27FC236}">
                <a16:creationId xmlns:a16="http://schemas.microsoft.com/office/drawing/2014/main" id="{E8CD3A3A-6E96-D60D-85B1-D7C55EEEB9E4}"/>
              </a:ext>
            </a:extLst>
          </p:cNvPr>
          <p:cNvSpPr>
            <a:spLocks noGrp="1"/>
          </p:cNvSpPr>
          <p:nvPr>
            <p:ph type="sldNum" sz="quarter" idx="5"/>
          </p:nvPr>
        </p:nvSpPr>
        <p:spPr/>
        <p:txBody>
          <a:bodyPr/>
          <a:lstStyle/>
          <a:p>
            <a:pPr>
              <a:defRPr/>
            </a:pPr>
            <a:fld id="{40CE02AC-6F82-4FE1-9703-02B19D7F395F}" type="slidenum">
              <a:rPr lang="en-US" altLang="en-US"/>
              <a:pPr>
                <a:defRPr/>
              </a:pPr>
              <a:t>32</a:t>
            </a:fld>
            <a:endParaRPr lang="en-US" altLang="en-US"/>
          </a:p>
        </p:txBody>
      </p:sp>
    </p:spTree>
    <p:extLst>
      <p:ext uri="{BB962C8B-B14F-4D97-AF65-F5344CB8AC3E}">
        <p14:creationId xmlns:p14="http://schemas.microsoft.com/office/powerpoint/2010/main" val="928563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2587-C405-155B-4C3D-0B7ED31D1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30633-8A33-04BE-7A0E-44020A665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6A0C6-4CD1-8064-2B14-C2E987922076}"/>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B44FB10A-A0E0-EA8F-15D5-D8A6FCAD5158}"/>
              </a:ext>
            </a:extLst>
          </p:cNvPr>
          <p:cNvSpPr>
            <a:spLocks noGrp="1"/>
          </p:cNvSpPr>
          <p:nvPr>
            <p:ph type="sldNum" sz="quarter" idx="5"/>
          </p:nvPr>
        </p:nvSpPr>
        <p:spPr/>
        <p:txBody>
          <a:bodyPr/>
          <a:lstStyle/>
          <a:p>
            <a:pPr>
              <a:defRPr/>
            </a:pPr>
            <a:fld id="{40CE02AC-6F82-4FE1-9703-02B19D7F395F}" type="slidenum">
              <a:rPr lang="en-US" altLang="en-US"/>
              <a:pPr>
                <a:defRPr/>
              </a:pPr>
              <a:t>34</a:t>
            </a:fld>
            <a:endParaRPr lang="en-US" altLang="en-US"/>
          </a:p>
        </p:txBody>
      </p:sp>
    </p:spTree>
    <p:extLst>
      <p:ext uri="{BB962C8B-B14F-4D97-AF65-F5344CB8AC3E}">
        <p14:creationId xmlns:p14="http://schemas.microsoft.com/office/powerpoint/2010/main" val="191080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a:solidFill>
                  <a:schemeClr val="tx1"/>
                </a:solidFill>
                <a:latin typeface="Arial" charset="0"/>
                <a:ea typeface="Calibri"/>
                <a:cs typeface="Calibri"/>
              </a:rPr>
              <a:t>Please visit these resources for an overview of the Reimagine accountability system beginning in the 2025-26 school year:</a:t>
            </a:r>
          </a:p>
          <a:p>
            <a:pPr marL="171450" indent="-171450">
              <a:spcBef>
                <a:spcPts val="0"/>
              </a:spcBef>
              <a:buFont typeface="Arial" panose="020B0604020202020204" pitchFamily="34" charset="0"/>
              <a:buChar char="•"/>
            </a:pPr>
            <a:r>
              <a:rPr lang="en-US" sz="1200" kern="1200">
                <a:solidFill>
                  <a:schemeClr val="tx1"/>
                </a:solidFill>
                <a:latin typeface="Arial" charset="0"/>
                <a:ea typeface="Calibri"/>
                <a:cs typeface="Calibri"/>
              </a:rPr>
              <a:t>Reimagine Overview webinar: https://vimeo.com/1084762340</a:t>
            </a:r>
          </a:p>
          <a:p>
            <a:pPr marL="171450" indent="-171450">
              <a:spcBef>
                <a:spcPts val="0"/>
              </a:spcBef>
              <a:buFont typeface="Arial" panose="020B0604020202020204" pitchFamily="34" charset="0"/>
              <a:buChar char="•"/>
            </a:pPr>
            <a:r>
              <a:rPr lang="en-US" sz="1200" kern="1200">
                <a:solidFill>
                  <a:schemeClr val="tx1"/>
                </a:solidFill>
                <a:latin typeface="Arial" charset="0"/>
                <a:ea typeface="Calibri"/>
                <a:cs typeface="Calibri"/>
              </a:rPr>
              <a:t>Reimagine Overview fact sheet: https://www.nysed.gov/sites/default/files/programs/accountability/rebuild-to-reimagine-phase-fact-sheet.pdf</a:t>
            </a:r>
          </a:p>
          <a:p>
            <a:endParaRPr lang="en-US"/>
          </a:p>
        </p:txBody>
      </p:sp>
      <p:sp>
        <p:nvSpPr>
          <p:cNvPr id="4" name="Slide Number Placeholder 3"/>
          <p:cNvSpPr>
            <a:spLocks noGrp="1"/>
          </p:cNvSpPr>
          <p:nvPr>
            <p:ph type="sldNum" sz="quarter" idx="5"/>
          </p:nvPr>
        </p:nvSpPr>
        <p:spPr/>
        <p:txBody>
          <a:bodyPr/>
          <a:lstStyle/>
          <a:p>
            <a:pPr>
              <a:defRPr/>
            </a:pPr>
            <a:fld id="{40CE02AC-6F82-4FE1-9703-02B19D7F395F}" type="slidenum">
              <a:rPr lang="en-US" altLang="en-US" smtClean="0"/>
              <a:pPr>
                <a:defRPr/>
              </a:pPr>
              <a:t>5</a:t>
            </a:fld>
            <a:endParaRPr lang="en-US" altLang="en-US"/>
          </a:p>
        </p:txBody>
      </p:sp>
    </p:spTree>
    <p:extLst>
      <p:ext uri="{BB962C8B-B14F-4D97-AF65-F5344CB8AC3E}">
        <p14:creationId xmlns:p14="http://schemas.microsoft.com/office/powerpoint/2010/main" val="3493163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1BBD-6B65-564C-7A3B-89864B471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A7ABC-52DA-6735-8F84-8E259A946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1F1DF-B445-5344-74F2-1AEA7686E181}"/>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77043271-2C36-ED0F-1F8A-85402C0F5291}"/>
              </a:ext>
            </a:extLst>
          </p:cNvPr>
          <p:cNvSpPr>
            <a:spLocks noGrp="1"/>
          </p:cNvSpPr>
          <p:nvPr>
            <p:ph type="sldNum" sz="quarter" idx="5"/>
          </p:nvPr>
        </p:nvSpPr>
        <p:spPr/>
        <p:txBody>
          <a:bodyPr/>
          <a:lstStyle/>
          <a:p>
            <a:pPr>
              <a:defRPr/>
            </a:pPr>
            <a:fld id="{40CE02AC-6F82-4FE1-9703-02B19D7F395F}" type="slidenum">
              <a:rPr lang="en-US" altLang="en-US"/>
              <a:pPr>
                <a:defRPr/>
              </a:pPr>
              <a:t>35</a:t>
            </a:fld>
            <a:endParaRPr lang="en-US" altLang="en-US"/>
          </a:p>
        </p:txBody>
      </p:sp>
    </p:spTree>
    <p:extLst>
      <p:ext uri="{BB962C8B-B14F-4D97-AF65-F5344CB8AC3E}">
        <p14:creationId xmlns:p14="http://schemas.microsoft.com/office/powerpoint/2010/main" val="3400917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82A98-F070-DD09-E3C0-CC95E3EB8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7A828-AEF3-3EED-3D7D-F773C2AAA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2F48B-449F-B51D-E9F9-49B286B6D11A}"/>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C130975E-BE33-1BD9-D9C3-4E57A11D71AE}"/>
              </a:ext>
            </a:extLst>
          </p:cNvPr>
          <p:cNvSpPr>
            <a:spLocks noGrp="1"/>
          </p:cNvSpPr>
          <p:nvPr>
            <p:ph type="sldNum" sz="quarter" idx="5"/>
          </p:nvPr>
        </p:nvSpPr>
        <p:spPr/>
        <p:txBody>
          <a:bodyPr/>
          <a:lstStyle/>
          <a:p>
            <a:pPr>
              <a:defRPr/>
            </a:pPr>
            <a:fld id="{40CE02AC-6F82-4FE1-9703-02B19D7F395F}" type="slidenum">
              <a:rPr lang="en-US" altLang="en-US"/>
              <a:pPr>
                <a:defRPr/>
              </a:pPr>
              <a:t>36</a:t>
            </a:fld>
            <a:endParaRPr lang="en-US" altLang="en-US"/>
          </a:p>
        </p:txBody>
      </p:sp>
    </p:spTree>
    <p:extLst>
      <p:ext uri="{BB962C8B-B14F-4D97-AF65-F5344CB8AC3E}">
        <p14:creationId xmlns:p14="http://schemas.microsoft.com/office/powerpoint/2010/main" val="1349517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912E2-6164-7663-2B43-53356E732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14708-72DE-938D-0990-6A8406CE5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18A97-3A49-4E94-7215-3FDE2B8C681A}"/>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B564AC9F-13EC-37DE-8985-265D09B4A9BB}"/>
              </a:ext>
            </a:extLst>
          </p:cNvPr>
          <p:cNvSpPr>
            <a:spLocks noGrp="1"/>
          </p:cNvSpPr>
          <p:nvPr>
            <p:ph type="sldNum" sz="quarter" idx="5"/>
          </p:nvPr>
        </p:nvSpPr>
        <p:spPr/>
        <p:txBody>
          <a:bodyPr/>
          <a:lstStyle/>
          <a:p>
            <a:pPr>
              <a:defRPr/>
            </a:pPr>
            <a:fld id="{40CE02AC-6F82-4FE1-9703-02B19D7F395F}" type="slidenum">
              <a:rPr lang="en-US" altLang="en-US"/>
              <a:pPr>
                <a:defRPr/>
              </a:pPr>
              <a:t>37</a:t>
            </a:fld>
            <a:endParaRPr lang="en-US" altLang="en-US"/>
          </a:p>
        </p:txBody>
      </p:sp>
    </p:spTree>
    <p:extLst>
      <p:ext uri="{BB962C8B-B14F-4D97-AF65-F5344CB8AC3E}">
        <p14:creationId xmlns:p14="http://schemas.microsoft.com/office/powerpoint/2010/main" val="1065998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875A-CABA-7B9A-11CA-8CA3365EE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94182-3953-A0F9-8648-BC7B0577F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F6539-3C61-2651-56DB-F5624B6B8FE4}"/>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791504EB-C1B1-BF5F-DD8F-3AE145CE3EEA}"/>
              </a:ext>
            </a:extLst>
          </p:cNvPr>
          <p:cNvSpPr>
            <a:spLocks noGrp="1"/>
          </p:cNvSpPr>
          <p:nvPr>
            <p:ph type="sldNum" sz="quarter" idx="5"/>
          </p:nvPr>
        </p:nvSpPr>
        <p:spPr/>
        <p:txBody>
          <a:bodyPr/>
          <a:lstStyle/>
          <a:p>
            <a:pPr>
              <a:defRPr/>
            </a:pPr>
            <a:fld id="{40CE02AC-6F82-4FE1-9703-02B19D7F395F}" type="slidenum">
              <a:rPr lang="en-US" altLang="en-US"/>
              <a:pPr>
                <a:defRPr/>
              </a:pPr>
              <a:t>39</a:t>
            </a:fld>
            <a:endParaRPr lang="en-US" altLang="en-US"/>
          </a:p>
        </p:txBody>
      </p:sp>
    </p:spTree>
    <p:extLst>
      <p:ext uri="{BB962C8B-B14F-4D97-AF65-F5344CB8AC3E}">
        <p14:creationId xmlns:p14="http://schemas.microsoft.com/office/powerpoint/2010/main" val="399702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2F6AB-ED93-E4A1-88DA-3C6B6A5B6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10636-8474-218E-B6FD-CF9023BE8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20081-B937-32FF-B0A8-BA5CBDAA5E32}"/>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1CC52963-A163-70FD-90D2-DE335F289343}"/>
              </a:ext>
            </a:extLst>
          </p:cNvPr>
          <p:cNvSpPr>
            <a:spLocks noGrp="1"/>
          </p:cNvSpPr>
          <p:nvPr>
            <p:ph type="sldNum" sz="quarter" idx="5"/>
          </p:nvPr>
        </p:nvSpPr>
        <p:spPr/>
        <p:txBody>
          <a:bodyPr/>
          <a:lstStyle/>
          <a:p>
            <a:pPr>
              <a:defRPr/>
            </a:pPr>
            <a:fld id="{40CE02AC-6F82-4FE1-9703-02B19D7F395F}" type="slidenum">
              <a:rPr lang="en-US" altLang="en-US"/>
              <a:pPr>
                <a:defRPr/>
              </a:pPr>
              <a:t>40</a:t>
            </a:fld>
            <a:endParaRPr lang="en-US" altLang="en-US"/>
          </a:p>
        </p:txBody>
      </p:sp>
    </p:spTree>
    <p:extLst>
      <p:ext uri="{BB962C8B-B14F-4D97-AF65-F5344CB8AC3E}">
        <p14:creationId xmlns:p14="http://schemas.microsoft.com/office/powerpoint/2010/main" val="154364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1B90A-0593-9971-EF0B-461546DE1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4461D-62B7-EBAD-4904-D5FE00E43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02E8D-E3A1-1CA1-95CF-1D7D8006E42A}"/>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456783BC-3FAD-B809-0B5D-F864D550801B}"/>
              </a:ext>
            </a:extLst>
          </p:cNvPr>
          <p:cNvSpPr>
            <a:spLocks noGrp="1"/>
          </p:cNvSpPr>
          <p:nvPr>
            <p:ph type="sldNum" sz="quarter" idx="5"/>
          </p:nvPr>
        </p:nvSpPr>
        <p:spPr/>
        <p:txBody>
          <a:bodyPr/>
          <a:lstStyle/>
          <a:p>
            <a:pPr>
              <a:defRPr/>
            </a:pPr>
            <a:fld id="{40CE02AC-6F82-4FE1-9703-02B19D7F395F}" type="slidenum">
              <a:rPr lang="en-US" altLang="en-US"/>
              <a:pPr>
                <a:defRPr/>
              </a:pPr>
              <a:t>41</a:t>
            </a:fld>
            <a:endParaRPr lang="en-US" altLang="en-US"/>
          </a:p>
        </p:txBody>
      </p:sp>
    </p:spTree>
    <p:extLst>
      <p:ext uri="{BB962C8B-B14F-4D97-AF65-F5344CB8AC3E}">
        <p14:creationId xmlns:p14="http://schemas.microsoft.com/office/powerpoint/2010/main" val="3689147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0DBC-EDC2-A51E-8A7C-8819EEAD6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76018-7B85-9B92-2759-99E8DA3D4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2E1A7-39AD-D82E-8359-AE928C23CBC1}"/>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D5E47C2E-294D-0093-F518-A2FEF0269953}"/>
              </a:ext>
            </a:extLst>
          </p:cNvPr>
          <p:cNvSpPr>
            <a:spLocks noGrp="1"/>
          </p:cNvSpPr>
          <p:nvPr>
            <p:ph type="sldNum" sz="quarter" idx="5"/>
          </p:nvPr>
        </p:nvSpPr>
        <p:spPr/>
        <p:txBody>
          <a:bodyPr/>
          <a:lstStyle/>
          <a:p>
            <a:pPr>
              <a:defRPr/>
            </a:pPr>
            <a:fld id="{40CE02AC-6F82-4FE1-9703-02B19D7F395F}" type="slidenum">
              <a:rPr lang="en-US" altLang="en-US"/>
              <a:pPr>
                <a:defRPr/>
              </a:pPr>
              <a:t>42</a:t>
            </a:fld>
            <a:endParaRPr lang="en-US" altLang="en-US"/>
          </a:p>
        </p:txBody>
      </p:sp>
    </p:spTree>
    <p:extLst>
      <p:ext uri="{BB962C8B-B14F-4D97-AF65-F5344CB8AC3E}">
        <p14:creationId xmlns:p14="http://schemas.microsoft.com/office/powerpoint/2010/main" val="355609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B369-8EC1-68E9-C0AD-1F2091D7B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9A90D-2238-A131-0BEB-541E3922C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8CB39-308E-00E0-D7AE-1B4C0BBE3BF7}"/>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6C1B74C6-BACB-4731-3F78-BD1C144B41D2}"/>
              </a:ext>
            </a:extLst>
          </p:cNvPr>
          <p:cNvSpPr>
            <a:spLocks noGrp="1"/>
          </p:cNvSpPr>
          <p:nvPr>
            <p:ph type="sldNum" sz="quarter" idx="5"/>
          </p:nvPr>
        </p:nvSpPr>
        <p:spPr/>
        <p:txBody>
          <a:bodyPr/>
          <a:lstStyle/>
          <a:p>
            <a:pPr>
              <a:defRPr/>
            </a:pPr>
            <a:fld id="{40CE02AC-6F82-4FE1-9703-02B19D7F395F}" type="slidenum">
              <a:rPr lang="en-US" altLang="en-US"/>
              <a:pPr>
                <a:defRPr/>
              </a:pPr>
              <a:t>43</a:t>
            </a:fld>
            <a:endParaRPr lang="en-US" altLang="en-US"/>
          </a:p>
        </p:txBody>
      </p:sp>
    </p:spTree>
    <p:extLst>
      <p:ext uri="{BB962C8B-B14F-4D97-AF65-F5344CB8AC3E}">
        <p14:creationId xmlns:p14="http://schemas.microsoft.com/office/powerpoint/2010/main" val="1814577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CEA6-B77D-3CC0-7662-24013F2D3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14349-C173-95FE-9096-A9241E32C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6701D-594E-9F68-399A-0DAA731E4E79}"/>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1DE9E360-FA11-CD11-CEAE-DA8CD7B3B9CE}"/>
              </a:ext>
            </a:extLst>
          </p:cNvPr>
          <p:cNvSpPr>
            <a:spLocks noGrp="1"/>
          </p:cNvSpPr>
          <p:nvPr>
            <p:ph type="sldNum" sz="quarter" idx="5"/>
          </p:nvPr>
        </p:nvSpPr>
        <p:spPr/>
        <p:txBody>
          <a:bodyPr/>
          <a:lstStyle/>
          <a:p>
            <a:pPr>
              <a:defRPr/>
            </a:pPr>
            <a:fld id="{40CE02AC-6F82-4FE1-9703-02B19D7F395F}" type="slidenum">
              <a:rPr lang="en-US" altLang="en-US"/>
              <a:pPr>
                <a:defRPr/>
              </a:pPr>
              <a:t>44</a:t>
            </a:fld>
            <a:endParaRPr lang="en-US" altLang="en-US"/>
          </a:p>
        </p:txBody>
      </p:sp>
    </p:spTree>
    <p:extLst>
      <p:ext uri="{BB962C8B-B14F-4D97-AF65-F5344CB8AC3E}">
        <p14:creationId xmlns:p14="http://schemas.microsoft.com/office/powerpoint/2010/main" val="3327398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96C7-E252-5444-3203-0800DA1BD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C9DFB-617F-7E29-E0B3-3930E349D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27C4D-390B-767A-8801-6AD94A5C7E6F}"/>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8DC056A8-BD37-F17D-F60C-5F01321B61FB}"/>
              </a:ext>
            </a:extLst>
          </p:cNvPr>
          <p:cNvSpPr>
            <a:spLocks noGrp="1"/>
          </p:cNvSpPr>
          <p:nvPr>
            <p:ph type="sldNum" sz="quarter" idx="5"/>
          </p:nvPr>
        </p:nvSpPr>
        <p:spPr/>
        <p:txBody>
          <a:bodyPr/>
          <a:lstStyle/>
          <a:p>
            <a:pPr>
              <a:defRPr/>
            </a:pPr>
            <a:fld id="{40CE02AC-6F82-4FE1-9703-02B19D7F395F}" type="slidenum">
              <a:rPr lang="en-US" altLang="en-US"/>
              <a:pPr>
                <a:defRPr/>
              </a:pPr>
              <a:t>45</a:t>
            </a:fld>
            <a:endParaRPr lang="en-US" altLang="en-US"/>
          </a:p>
        </p:txBody>
      </p:sp>
    </p:spTree>
    <p:extLst>
      <p:ext uri="{BB962C8B-B14F-4D97-AF65-F5344CB8AC3E}">
        <p14:creationId xmlns:p14="http://schemas.microsoft.com/office/powerpoint/2010/main" val="336775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8E81-666D-6524-4273-EDA794E12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362FC-7D31-F10A-F2B8-DD964E8DC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7D986-189D-3922-AB08-2E4BF29320AD}"/>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kern="1200">
                <a:solidFill>
                  <a:schemeClr val="tx1"/>
                </a:solidFill>
                <a:latin typeface="Arial" charset="0"/>
                <a:ea typeface="+mn-ea"/>
                <a:cs typeface="+mn-cs"/>
              </a:rPr>
              <a:t>Facilitators are encouraged to speak about the possibilities for continuous improvement when looking into support model identifications and accountability level determinations. Regardless of support model, school and districts can engage with the accountability data for targeted goal setting. </a:t>
            </a:r>
          </a:p>
        </p:txBody>
      </p:sp>
      <p:sp>
        <p:nvSpPr>
          <p:cNvPr id="4" name="Slide Number Placeholder 3">
            <a:extLst>
              <a:ext uri="{FF2B5EF4-FFF2-40B4-BE49-F238E27FC236}">
                <a16:creationId xmlns:a16="http://schemas.microsoft.com/office/drawing/2014/main" id="{BFB72241-C61E-F23B-87B3-0CDFC4446A60}"/>
              </a:ext>
            </a:extLst>
          </p:cNvPr>
          <p:cNvSpPr>
            <a:spLocks noGrp="1"/>
          </p:cNvSpPr>
          <p:nvPr>
            <p:ph type="sldNum" sz="quarter" idx="5"/>
          </p:nvPr>
        </p:nvSpPr>
        <p:spPr/>
        <p:txBody>
          <a:bodyPr/>
          <a:lstStyle/>
          <a:p>
            <a:pPr>
              <a:defRPr/>
            </a:pPr>
            <a:fld id="{40CE02AC-6F82-4FE1-9703-02B19D7F395F}" type="slidenum">
              <a:rPr lang="en-US" altLang="en-US" smtClean="0"/>
              <a:pPr>
                <a:defRPr/>
              </a:pPr>
              <a:t>6</a:t>
            </a:fld>
            <a:endParaRPr lang="en-US" altLang="en-US"/>
          </a:p>
        </p:txBody>
      </p:sp>
    </p:spTree>
    <p:extLst>
      <p:ext uri="{BB962C8B-B14F-4D97-AF65-F5344CB8AC3E}">
        <p14:creationId xmlns:p14="http://schemas.microsoft.com/office/powerpoint/2010/main" val="942973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EE7C5-4F55-56BF-77A0-DBC92E7C9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FDE08-5053-8428-AA61-1299BB8DF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95A17-3CE5-A2BD-B24D-4F3040D9A254}"/>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DE0D276A-C34C-2664-1A62-271DFC6D39A4}"/>
              </a:ext>
            </a:extLst>
          </p:cNvPr>
          <p:cNvSpPr>
            <a:spLocks noGrp="1"/>
          </p:cNvSpPr>
          <p:nvPr>
            <p:ph type="sldNum" sz="quarter" idx="5"/>
          </p:nvPr>
        </p:nvSpPr>
        <p:spPr/>
        <p:txBody>
          <a:bodyPr/>
          <a:lstStyle/>
          <a:p>
            <a:pPr>
              <a:defRPr/>
            </a:pPr>
            <a:fld id="{40CE02AC-6F82-4FE1-9703-02B19D7F395F}" type="slidenum">
              <a:rPr lang="en-US" altLang="en-US"/>
              <a:pPr>
                <a:defRPr/>
              </a:pPr>
              <a:t>46</a:t>
            </a:fld>
            <a:endParaRPr lang="en-US" altLang="en-US"/>
          </a:p>
        </p:txBody>
      </p:sp>
    </p:spTree>
    <p:extLst>
      <p:ext uri="{BB962C8B-B14F-4D97-AF65-F5344CB8AC3E}">
        <p14:creationId xmlns:p14="http://schemas.microsoft.com/office/powerpoint/2010/main" val="179643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BD2EF-5B88-8E18-F818-0ADF44C64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22AA4-1FE6-805D-1040-2E6066B5E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6A911-C3F1-39D6-578E-D90CE8B8DC77}"/>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kern="1200">
              <a:solidFill>
                <a:schemeClr val="tx1"/>
              </a:solidFill>
              <a:latin typeface="Arial" charset="0"/>
              <a:ea typeface="+mn-ea"/>
              <a:cs typeface="+mn-cs"/>
            </a:endParaRPr>
          </a:p>
        </p:txBody>
      </p:sp>
      <p:sp>
        <p:nvSpPr>
          <p:cNvPr id="4" name="Slide Number Placeholder 3">
            <a:extLst>
              <a:ext uri="{FF2B5EF4-FFF2-40B4-BE49-F238E27FC236}">
                <a16:creationId xmlns:a16="http://schemas.microsoft.com/office/drawing/2014/main" id="{45465DEC-46FD-826C-45DA-7FEAD6C2EF9A}"/>
              </a:ext>
            </a:extLst>
          </p:cNvPr>
          <p:cNvSpPr>
            <a:spLocks noGrp="1"/>
          </p:cNvSpPr>
          <p:nvPr>
            <p:ph type="sldNum" sz="quarter" idx="5"/>
          </p:nvPr>
        </p:nvSpPr>
        <p:spPr/>
        <p:txBody>
          <a:bodyPr/>
          <a:lstStyle/>
          <a:p>
            <a:pPr>
              <a:defRPr/>
            </a:pPr>
            <a:fld id="{40CE02AC-6F82-4FE1-9703-02B19D7F395F}" type="slidenum">
              <a:rPr lang="en-US" altLang="en-US" smtClean="0"/>
              <a:pPr>
                <a:defRPr/>
              </a:pPr>
              <a:t>7</a:t>
            </a:fld>
            <a:endParaRPr lang="en-US" altLang="en-US"/>
          </a:p>
        </p:txBody>
      </p:sp>
    </p:spTree>
    <p:extLst>
      <p:ext uri="{BB962C8B-B14F-4D97-AF65-F5344CB8AC3E}">
        <p14:creationId xmlns:p14="http://schemas.microsoft.com/office/powerpoint/2010/main" val="1946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9D0F-B107-EF4E-7D02-7ABE328DB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AF455-E35C-04CC-1A32-6BC2E0C54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D3E5E-5681-B25A-44E8-DA73D47FCD68}"/>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kern="1200">
              <a:solidFill>
                <a:schemeClr val="tx1"/>
              </a:solidFill>
              <a:latin typeface="Arial" charset="0"/>
              <a:ea typeface="+mn-ea"/>
              <a:cs typeface="+mn-cs"/>
            </a:endParaRPr>
          </a:p>
        </p:txBody>
      </p:sp>
      <p:sp>
        <p:nvSpPr>
          <p:cNvPr id="4" name="Slide Number Placeholder 3">
            <a:extLst>
              <a:ext uri="{FF2B5EF4-FFF2-40B4-BE49-F238E27FC236}">
                <a16:creationId xmlns:a16="http://schemas.microsoft.com/office/drawing/2014/main" id="{AC01757E-0EA8-62DB-1CA5-5D6D76E44064}"/>
              </a:ext>
            </a:extLst>
          </p:cNvPr>
          <p:cNvSpPr>
            <a:spLocks noGrp="1"/>
          </p:cNvSpPr>
          <p:nvPr>
            <p:ph type="sldNum" sz="quarter" idx="5"/>
          </p:nvPr>
        </p:nvSpPr>
        <p:spPr/>
        <p:txBody>
          <a:bodyPr/>
          <a:lstStyle/>
          <a:p>
            <a:pPr>
              <a:defRPr/>
            </a:pPr>
            <a:fld id="{40CE02AC-6F82-4FE1-9703-02B19D7F395F}" type="slidenum">
              <a:rPr lang="en-US" altLang="en-US" smtClean="0"/>
              <a:pPr>
                <a:defRPr/>
              </a:pPr>
              <a:t>8</a:t>
            </a:fld>
            <a:endParaRPr lang="en-US" altLang="en-US"/>
          </a:p>
        </p:txBody>
      </p:sp>
    </p:spTree>
    <p:extLst>
      <p:ext uri="{BB962C8B-B14F-4D97-AF65-F5344CB8AC3E}">
        <p14:creationId xmlns:p14="http://schemas.microsoft.com/office/powerpoint/2010/main" val="174312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4910-9AC1-D99F-07DD-108354CA7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E9CCC-6C2F-8F11-6D54-2CDE0BFB2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33994-9F38-63C4-DC0D-40C0C97B86A7}"/>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kern="1200">
              <a:solidFill>
                <a:schemeClr val="tx1"/>
              </a:solidFill>
              <a:latin typeface="Arial" charset="0"/>
              <a:ea typeface="+mn-ea"/>
              <a:cs typeface="+mn-cs"/>
            </a:endParaRPr>
          </a:p>
        </p:txBody>
      </p:sp>
      <p:sp>
        <p:nvSpPr>
          <p:cNvPr id="4" name="Slide Number Placeholder 3">
            <a:extLst>
              <a:ext uri="{FF2B5EF4-FFF2-40B4-BE49-F238E27FC236}">
                <a16:creationId xmlns:a16="http://schemas.microsoft.com/office/drawing/2014/main" id="{791EB8DF-D04D-ECC3-4A2B-41F4D59A0543}"/>
              </a:ext>
            </a:extLst>
          </p:cNvPr>
          <p:cNvSpPr>
            <a:spLocks noGrp="1"/>
          </p:cNvSpPr>
          <p:nvPr>
            <p:ph type="sldNum" sz="quarter" idx="5"/>
          </p:nvPr>
        </p:nvSpPr>
        <p:spPr/>
        <p:txBody>
          <a:bodyPr/>
          <a:lstStyle/>
          <a:p>
            <a:pPr>
              <a:defRPr/>
            </a:pPr>
            <a:fld id="{40CE02AC-6F82-4FE1-9703-02B19D7F395F}" type="slidenum">
              <a:rPr lang="en-US" altLang="en-US" smtClean="0"/>
              <a:pPr>
                <a:defRPr/>
              </a:pPr>
              <a:t>9</a:t>
            </a:fld>
            <a:endParaRPr lang="en-US" altLang="en-US"/>
          </a:p>
        </p:txBody>
      </p:sp>
    </p:spTree>
    <p:extLst>
      <p:ext uri="{BB962C8B-B14F-4D97-AF65-F5344CB8AC3E}">
        <p14:creationId xmlns:p14="http://schemas.microsoft.com/office/powerpoint/2010/main" val="403718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7877-088E-0F29-8D09-3AB13A91B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4217C-BF76-BC05-B724-7E242979F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203B0-327F-50B9-5C91-02C2A251E7C4}"/>
              </a:ext>
            </a:extLst>
          </p:cNvPr>
          <p:cNvSpPr>
            <a:spLocks noGrp="1"/>
          </p:cNvSpPr>
          <p:nvPr>
            <p:ph type="body" idx="1"/>
          </p:nvPr>
        </p:nvSpPr>
        <p:spPr/>
        <p:txBody>
          <a:bodyPr/>
          <a:lstStyle/>
          <a:p>
            <a:r>
              <a:rPr lang="en-US" sz="1200">
                <a:effectLst/>
                <a:latin typeface="Arial" panose="020B0604020202020204" pitchFamily="34" charset="0"/>
              </a:rPr>
              <a:t>Identification and Exit Criteria Resources:</a:t>
            </a:r>
          </a:p>
          <a:p>
            <a:pPr marL="285750" indent="-285750">
              <a:buFont typeface="Arial" panose="020B0604020202020204" pitchFamily="34" charset="0"/>
              <a:buChar char="•"/>
            </a:pPr>
            <a:r>
              <a:rPr lang="en-US" sz="1200">
                <a:effectLst/>
                <a:latin typeface="Arial" panose="020B0604020202020204" pitchFamily="34" charset="0"/>
              </a:rPr>
              <a:t>Webinar: https://vimeo.com/1086416361</a:t>
            </a:r>
          </a:p>
          <a:p>
            <a:pPr marL="285750" indent="-285750">
              <a:buFont typeface="Arial" panose="020B0604020202020204" pitchFamily="34" charset="0"/>
              <a:buChar char="•"/>
            </a:pPr>
            <a:r>
              <a:rPr lang="en-US" sz="1200">
                <a:effectLst/>
                <a:latin typeface="Arial" panose="020B0604020202020204" pitchFamily="34" charset="0"/>
              </a:rPr>
              <a:t>Identification and Exit Criteria Fact Sheet: https://www.nysed.gov/sites/default/files/programs/accountability/0625_reimagine-fact-sheet_identification-and-exit-criteria.pdf</a:t>
            </a:r>
          </a:p>
          <a:p>
            <a:pPr marL="285750" indent="-285750">
              <a:buFont typeface="Arial" panose="020B0604020202020204" pitchFamily="34" charset="0"/>
              <a:buChar char="•"/>
            </a:pPr>
            <a:endParaRPr lang="en-US" sz="1200">
              <a:effectLst/>
              <a:latin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kern="1200">
              <a:solidFill>
                <a:schemeClr val="tx1"/>
              </a:solidFill>
              <a:latin typeface="Arial" charset="0"/>
              <a:ea typeface="+mn-ea"/>
              <a:cs typeface="+mn-cs"/>
            </a:endParaRPr>
          </a:p>
        </p:txBody>
      </p:sp>
      <p:sp>
        <p:nvSpPr>
          <p:cNvPr id="4" name="Slide Number Placeholder 3">
            <a:extLst>
              <a:ext uri="{FF2B5EF4-FFF2-40B4-BE49-F238E27FC236}">
                <a16:creationId xmlns:a16="http://schemas.microsoft.com/office/drawing/2014/main" id="{5080300E-02D9-F420-6019-25D25174E8FE}"/>
              </a:ext>
            </a:extLst>
          </p:cNvPr>
          <p:cNvSpPr>
            <a:spLocks noGrp="1"/>
          </p:cNvSpPr>
          <p:nvPr>
            <p:ph type="sldNum" sz="quarter" idx="5"/>
          </p:nvPr>
        </p:nvSpPr>
        <p:spPr/>
        <p:txBody>
          <a:bodyPr/>
          <a:lstStyle/>
          <a:p>
            <a:pPr>
              <a:defRPr/>
            </a:pPr>
            <a:fld id="{40CE02AC-6F82-4FE1-9703-02B19D7F395F}" type="slidenum">
              <a:rPr lang="en-US" altLang="en-US" smtClean="0"/>
              <a:pPr>
                <a:defRPr/>
              </a:pPr>
              <a:t>10</a:t>
            </a:fld>
            <a:endParaRPr lang="en-US" altLang="en-US"/>
          </a:p>
        </p:txBody>
      </p:sp>
    </p:spTree>
    <p:extLst>
      <p:ext uri="{BB962C8B-B14F-4D97-AF65-F5344CB8AC3E}">
        <p14:creationId xmlns:p14="http://schemas.microsoft.com/office/powerpoint/2010/main" val="181096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902E3-6094-F053-0698-BC7B38023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D34B-6C75-6C94-7641-DFF03D8E0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ED6CA-9156-F8B0-4AB6-FC76F2B02010}"/>
              </a:ext>
            </a:extLst>
          </p:cNvPr>
          <p:cNvSpPr>
            <a:spLocks noGrp="1"/>
          </p:cNvSpPr>
          <p:nvPr>
            <p:ph type="body" idx="1"/>
          </p:nvPr>
        </p:nvSpPr>
        <p:spPr/>
        <p:txBody>
          <a:bodyPr/>
          <a:lstStyle/>
          <a:p>
            <a:pPr marL="285750" indent="-285750">
              <a:buFont typeface="Arial" panose="020B0604020202020204" pitchFamily="34" charset="0"/>
              <a:buChar char="•"/>
            </a:pPr>
            <a:r>
              <a:rPr lang="en-US" sz="1200">
                <a:effectLst/>
                <a:latin typeface="Segoe UI"/>
                <a:cs typeface="Segoe UI"/>
              </a:rPr>
              <a:t>Prior to the 2025-26 school year, a school or identified subgroup was required to not meet identification criteria and make annual progress for two consecutive years to exit the CSI, ATSI, or TSI support model and transition to the LSI support model. </a:t>
            </a:r>
          </a:p>
          <a:p>
            <a:pPr marL="285750" indent="-285750">
              <a:buFont typeface="Arial" panose="020B0604020202020204" pitchFamily="34" charset="0"/>
              <a:buChar char="•"/>
            </a:pPr>
            <a:r>
              <a:rPr lang="en-US" sz="1200">
                <a:effectLst/>
                <a:latin typeface="Segoe UI"/>
                <a:cs typeface="Segoe UI"/>
              </a:rPr>
              <a:t>Starting in the 2025-26 school year, schools and/or subgroups identified for CSI, ATSI, or TSI can exit their support model and transition to the LSI support model</a:t>
            </a:r>
            <a:r>
              <a:rPr lang="en-US" sz="1200">
                <a:latin typeface="Segoe UI"/>
                <a:cs typeface="Segoe UI"/>
              </a:rPr>
              <a:t> </a:t>
            </a:r>
            <a:r>
              <a:rPr lang="en-US" sz="1200">
                <a:latin typeface="Arial"/>
                <a:cs typeface="Arial"/>
              </a:rPr>
              <a:t>in</a:t>
            </a:r>
            <a:r>
              <a:rPr lang="en-US">
                <a:latin typeface="Arial"/>
                <a:cs typeface="Arial"/>
              </a:rPr>
              <a:t> </a:t>
            </a:r>
            <a:r>
              <a:rPr lang="en-US">
                <a:effectLst/>
                <a:latin typeface="Arial"/>
                <a:cs typeface="Arial"/>
              </a:rPr>
              <a:t>the second school year after </a:t>
            </a:r>
            <a:r>
              <a:rPr lang="en-US">
                <a:latin typeface="Arial"/>
                <a:cs typeface="Arial"/>
              </a:rPr>
              <a:t>initial </a:t>
            </a:r>
            <a:r>
              <a:rPr lang="en-US">
                <a:effectLst/>
                <a:latin typeface="Arial"/>
                <a:cs typeface="Arial"/>
              </a:rPr>
              <a:t>identification or any school year </a:t>
            </a:r>
            <a:r>
              <a:rPr lang="en-US">
                <a:latin typeface="Arial"/>
                <a:cs typeface="Arial"/>
              </a:rPr>
              <a:t>thereafter </a:t>
            </a:r>
            <a:r>
              <a:rPr lang="en-US" sz="1200">
                <a:latin typeface="Segoe UI"/>
                <a:cs typeface="Segoe UI"/>
              </a:rPr>
              <a:t>if</a:t>
            </a:r>
            <a:r>
              <a:rPr lang="en-US" sz="1200">
                <a:effectLst/>
                <a:latin typeface="Segoe UI"/>
                <a:cs typeface="Segoe UI"/>
              </a:rPr>
              <a:t> they meet their support model’s exit criteria. </a:t>
            </a:r>
          </a:p>
          <a:p>
            <a:pPr marL="285750" indent="-285750">
              <a:buFont typeface="Arial" panose="020B0604020202020204" pitchFamily="34" charset="0"/>
              <a:buChar char="•"/>
            </a:pPr>
            <a:r>
              <a:rPr lang="en-US" sz="1200">
                <a:effectLst/>
                <a:latin typeface="Segoe UI"/>
                <a:cs typeface="Segoe UI"/>
              </a:rPr>
              <a:t>This modification provides additional time for identified schools and subgroups to implement their improvement strategies to meet the exit criteria. </a:t>
            </a:r>
          </a:p>
          <a:p>
            <a:pPr marL="285750" indent="-285750">
              <a:buFont typeface="Arial" panose="020B0604020202020204" pitchFamily="34" charset="0"/>
              <a:buChar char="•"/>
            </a:pPr>
            <a:r>
              <a:rPr lang="en-US" sz="1200">
                <a:effectLst/>
                <a:latin typeface="Segoe UI"/>
                <a:cs typeface="Segoe UI"/>
              </a:rPr>
              <a:t>Schools identified for Potential TSI (still in the LSI support model) or districts identified as a Target District are eligible to exit in any school year after identification.</a:t>
            </a:r>
          </a:p>
          <a:p>
            <a:endParaRPr lang="en-US"/>
          </a:p>
          <a:p>
            <a:r>
              <a:rPr lang="en-US" sz="1000">
                <a:effectLst/>
                <a:latin typeface="Arial" panose="020B0604020202020204" pitchFamily="34" charset="0"/>
              </a:rPr>
              <a:t>Identification and Exit Criteria Resources:</a:t>
            </a:r>
          </a:p>
          <a:p>
            <a:pPr marL="285750" indent="-285750">
              <a:buFont typeface="Arial" panose="020B0604020202020204" pitchFamily="34" charset="0"/>
              <a:buChar char="•"/>
            </a:pPr>
            <a:r>
              <a:rPr lang="en-US" sz="1000">
                <a:effectLst/>
                <a:latin typeface="Arial" panose="020B0604020202020204" pitchFamily="34" charset="0"/>
              </a:rPr>
              <a:t>Webinar: https://vimeo.com/1086416361</a:t>
            </a:r>
          </a:p>
          <a:p>
            <a:pPr marL="285750" indent="-285750">
              <a:buFont typeface="Arial" panose="020B0604020202020204" pitchFamily="34" charset="0"/>
              <a:buChar char="•"/>
            </a:pPr>
            <a:r>
              <a:rPr lang="en-US" sz="1000">
                <a:effectLst/>
                <a:latin typeface="Arial" panose="020B0604020202020204" pitchFamily="34" charset="0"/>
              </a:rPr>
              <a:t>Identification and Exit Criteria Fact Sheet: https://www.nysed.gov/sites/default/files/programs/accountability/0625_reimagine-fact-sheet_identification-and-exit-criteria.pdf</a:t>
            </a:r>
          </a:p>
          <a:p>
            <a:endParaRPr lang="en-US"/>
          </a:p>
        </p:txBody>
      </p:sp>
      <p:sp>
        <p:nvSpPr>
          <p:cNvPr id="4" name="Slide Number Placeholder 3">
            <a:extLst>
              <a:ext uri="{FF2B5EF4-FFF2-40B4-BE49-F238E27FC236}">
                <a16:creationId xmlns:a16="http://schemas.microsoft.com/office/drawing/2014/main" id="{701C0186-A092-ABAA-2E72-216DC65741A7}"/>
              </a:ext>
            </a:extLst>
          </p:cNvPr>
          <p:cNvSpPr>
            <a:spLocks noGrp="1"/>
          </p:cNvSpPr>
          <p:nvPr>
            <p:ph type="sldNum" sz="quarter" idx="5"/>
          </p:nvPr>
        </p:nvSpPr>
        <p:spPr/>
        <p:txBody>
          <a:bodyPr/>
          <a:lstStyle/>
          <a:p>
            <a:pPr>
              <a:defRPr/>
            </a:pPr>
            <a:fld id="{40CE02AC-6F82-4FE1-9703-02B19D7F395F}" type="slidenum">
              <a:rPr lang="en-US" altLang="en-US" smtClean="0"/>
              <a:pPr>
                <a:defRPr/>
              </a:pPr>
              <a:t>11</a:t>
            </a:fld>
            <a:endParaRPr lang="en-US" altLang="en-US"/>
          </a:p>
        </p:txBody>
      </p:sp>
    </p:spTree>
    <p:extLst>
      <p:ext uri="{BB962C8B-B14F-4D97-AF65-F5344CB8AC3E}">
        <p14:creationId xmlns:p14="http://schemas.microsoft.com/office/powerpoint/2010/main" val="2789308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600" y="76200"/>
            <a:ext cx="690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590800"/>
            <a:ext cx="7772400" cy="1470025"/>
          </a:xfrm>
          <a:prstGeom prst="rect">
            <a:avLst/>
          </a:prstGeom>
        </p:spPr>
        <p:txBody>
          <a:bodyPr/>
          <a:lstStyle>
            <a:lvl1pPr>
              <a:defRPr>
                <a:solidFill>
                  <a:srgbClr val="044178"/>
                </a:solidFill>
                <a:latin typeface="+mn-lt"/>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267200"/>
            <a:ext cx="6400800" cy="1219200"/>
          </a:xfrm>
        </p:spPr>
        <p:txBody>
          <a:bodyPr/>
          <a:lstStyle>
            <a:lvl1pPr marL="0" indent="0" algn="ctr">
              <a:buFontTx/>
              <a:buNone/>
              <a:defRPr sz="2800">
                <a:solidFill>
                  <a:srgbClr val="045CAA"/>
                </a:solidFill>
                <a:latin typeface="+mn-lt"/>
              </a:defRPr>
            </a:lvl1pPr>
          </a:lstStyle>
          <a:p>
            <a:pPr lvl="0"/>
            <a:r>
              <a:rPr lang="en-US" altLang="en-US" noProof="0"/>
              <a:t>Click to edit Master subtitle style</a:t>
            </a:r>
          </a:p>
        </p:txBody>
      </p:sp>
    </p:spTree>
    <p:extLst>
      <p:ext uri="{BB962C8B-B14F-4D97-AF65-F5344CB8AC3E}">
        <p14:creationId xmlns:p14="http://schemas.microsoft.com/office/powerpoint/2010/main" val="19821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
        <p:nvSpPr>
          <p:cNvPr id="10" name="Picture Placeholder 23">
            <a:extLst>
              <a:ext uri="{FF2B5EF4-FFF2-40B4-BE49-F238E27FC236}">
                <a16:creationId xmlns:a16="http://schemas.microsoft.com/office/drawing/2014/main" id="{59B25ABF-2D91-42D0-B257-28C830A0DB0A}"/>
              </a:ext>
            </a:extLst>
          </p:cNvPr>
          <p:cNvSpPr>
            <a:spLocks noGrp="1"/>
          </p:cNvSpPr>
          <p:nvPr>
            <p:ph type="pic" sz="quarter" idx="13"/>
          </p:nvPr>
        </p:nvSpPr>
        <p:spPr>
          <a:xfrm>
            <a:off x="891540" y="2774209"/>
            <a:ext cx="1755648" cy="1828800"/>
          </a:xfrm>
        </p:spPr>
        <p:txBody>
          <a:bodyPr/>
          <a:lstStyle/>
          <a:p>
            <a:endParaRPr lang="en-US"/>
          </a:p>
        </p:txBody>
      </p:sp>
      <p:sp>
        <p:nvSpPr>
          <p:cNvPr id="11" name="Picture Placeholder 23">
            <a:extLst>
              <a:ext uri="{FF2B5EF4-FFF2-40B4-BE49-F238E27FC236}">
                <a16:creationId xmlns:a16="http://schemas.microsoft.com/office/drawing/2014/main" id="{9F987416-CEE7-4146-91E2-1C62DCADAB63}"/>
              </a:ext>
            </a:extLst>
          </p:cNvPr>
          <p:cNvSpPr>
            <a:spLocks noGrp="1"/>
          </p:cNvSpPr>
          <p:nvPr>
            <p:ph type="pic" sz="quarter" idx="14"/>
          </p:nvPr>
        </p:nvSpPr>
        <p:spPr>
          <a:xfrm>
            <a:off x="2797264" y="2767763"/>
            <a:ext cx="1755648" cy="1828800"/>
          </a:xfrm>
        </p:spPr>
        <p:txBody>
          <a:bodyPr/>
          <a:lstStyle/>
          <a:p>
            <a:endParaRPr lang="en-US"/>
          </a:p>
        </p:txBody>
      </p:sp>
      <p:sp>
        <p:nvSpPr>
          <p:cNvPr id="12" name="Picture Placeholder 23">
            <a:extLst>
              <a:ext uri="{FF2B5EF4-FFF2-40B4-BE49-F238E27FC236}">
                <a16:creationId xmlns:a16="http://schemas.microsoft.com/office/drawing/2014/main" id="{F8590697-896B-4145-A7B5-26F0E6F6B910}"/>
              </a:ext>
            </a:extLst>
          </p:cNvPr>
          <p:cNvSpPr>
            <a:spLocks noGrp="1"/>
          </p:cNvSpPr>
          <p:nvPr>
            <p:ph type="pic" sz="quarter" idx="15"/>
          </p:nvPr>
        </p:nvSpPr>
        <p:spPr>
          <a:xfrm>
            <a:off x="4702988" y="2776437"/>
            <a:ext cx="1755648" cy="1828800"/>
          </a:xfrm>
        </p:spPr>
        <p:txBody>
          <a:bodyPr/>
          <a:lstStyle/>
          <a:p>
            <a:endParaRPr lang="en-US"/>
          </a:p>
        </p:txBody>
      </p:sp>
      <p:sp>
        <p:nvSpPr>
          <p:cNvPr id="13" name="Picture Placeholder 23">
            <a:extLst>
              <a:ext uri="{FF2B5EF4-FFF2-40B4-BE49-F238E27FC236}">
                <a16:creationId xmlns:a16="http://schemas.microsoft.com/office/drawing/2014/main" id="{E562EE16-EF76-4BCF-ACAA-CB3BADD8D4BC}"/>
              </a:ext>
            </a:extLst>
          </p:cNvPr>
          <p:cNvSpPr>
            <a:spLocks noGrp="1"/>
          </p:cNvSpPr>
          <p:nvPr>
            <p:ph type="pic" sz="quarter" idx="16"/>
          </p:nvPr>
        </p:nvSpPr>
        <p:spPr>
          <a:xfrm>
            <a:off x="6608711" y="2771021"/>
            <a:ext cx="1755648" cy="1828800"/>
          </a:xfrm>
        </p:spPr>
        <p:txBody>
          <a:bodyPr/>
          <a:lstStyle/>
          <a:p>
            <a:endParaRPr lang="en-US"/>
          </a:p>
        </p:txBody>
      </p:sp>
      <p:sp>
        <p:nvSpPr>
          <p:cNvPr id="14" name="Text Placeholder 28">
            <a:extLst>
              <a:ext uri="{FF2B5EF4-FFF2-40B4-BE49-F238E27FC236}">
                <a16:creationId xmlns:a16="http://schemas.microsoft.com/office/drawing/2014/main" id="{86CD2107-D81C-4AA6-AA2C-5C271CD0C61F}"/>
              </a:ext>
            </a:extLst>
          </p:cNvPr>
          <p:cNvSpPr>
            <a:spLocks noGrp="1"/>
          </p:cNvSpPr>
          <p:nvPr>
            <p:ph type="body" sz="quarter" idx="17" hasCustomPrompt="1"/>
          </p:nvPr>
        </p:nvSpPr>
        <p:spPr>
          <a:xfrm>
            <a:off x="891540" y="4810866"/>
            <a:ext cx="1755648" cy="347662"/>
          </a:xfrm>
        </p:spPr>
        <p:txBody>
          <a:bodyPr lIns="54864" tIns="0" rIns="0" bIns="0">
            <a:noAutofit/>
          </a:bodyPr>
          <a:lstStyle>
            <a:lvl1pPr algn="l">
              <a:lnSpc>
                <a:spcPct val="100000"/>
              </a:lnSpc>
              <a:spcBef>
                <a:spcPts val="0"/>
              </a:spcBef>
              <a:defRPr sz="1500" b="1" spc="15" baseline="0">
                <a:solidFill>
                  <a:schemeClr val="tx1"/>
                </a:solidFill>
              </a:defRPr>
            </a:lvl1pPr>
          </a:lstStyle>
          <a:p>
            <a:pPr lvl="0"/>
            <a:r>
              <a:rPr lang="en-US"/>
              <a:t>Name</a:t>
            </a:r>
          </a:p>
        </p:txBody>
      </p:sp>
      <p:sp>
        <p:nvSpPr>
          <p:cNvPr id="15" name="Text Placeholder 28">
            <a:extLst>
              <a:ext uri="{FF2B5EF4-FFF2-40B4-BE49-F238E27FC236}">
                <a16:creationId xmlns:a16="http://schemas.microsoft.com/office/drawing/2014/main" id="{2A269BEA-7801-43D0-BB4D-499E164643B4}"/>
              </a:ext>
            </a:extLst>
          </p:cNvPr>
          <p:cNvSpPr>
            <a:spLocks noGrp="1"/>
          </p:cNvSpPr>
          <p:nvPr>
            <p:ph type="body" sz="quarter" idx="18" hasCustomPrompt="1"/>
          </p:nvPr>
        </p:nvSpPr>
        <p:spPr>
          <a:xfrm>
            <a:off x="891540" y="5205596"/>
            <a:ext cx="1755648" cy="347662"/>
          </a:xfrm>
        </p:spPr>
        <p:txBody>
          <a:bodyPr lIns="54864" tIns="0" rIns="548640" bIns="0">
            <a:noAutofit/>
          </a:bodyPr>
          <a:lstStyle>
            <a:lvl1pPr algn="l">
              <a:lnSpc>
                <a:spcPct val="100000"/>
              </a:lnSpc>
              <a:spcBef>
                <a:spcPts val="0"/>
              </a:spcBef>
              <a:defRPr sz="1200" b="0" spc="15" baseline="0">
                <a:solidFill>
                  <a:schemeClr val="tx1"/>
                </a:solidFill>
              </a:defRPr>
            </a:lvl1pPr>
          </a:lstStyle>
          <a:p>
            <a:pPr lvl="0"/>
            <a:r>
              <a:rPr lang="en-US"/>
              <a:t>Title</a:t>
            </a:r>
          </a:p>
        </p:txBody>
      </p:sp>
      <p:sp>
        <p:nvSpPr>
          <p:cNvPr id="16" name="Text Placeholder 28">
            <a:extLst>
              <a:ext uri="{FF2B5EF4-FFF2-40B4-BE49-F238E27FC236}">
                <a16:creationId xmlns:a16="http://schemas.microsoft.com/office/drawing/2014/main" id="{EC30D8C1-9CAA-453C-A135-99B34DEAECDA}"/>
              </a:ext>
            </a:extLst>
          </p:cNvPr>
          <p:cNvSpPr>
            <a:spLocks noGrp="1"/>
          </p:cNvSpPr>
          <p:nvPr>
            <p:ph type="body" sz="quarter" idx="19" hasCustomPrompt="1"/>
          </p:nvPr>
        </p:nvSpPr>
        <p:spPr>
          <a:xfrm>
            <a:off x="2796989" y="4810866"/>
            <a:ext cx="1755648" cy="347662"/>
          </a:xfrm>
        </p:spPr>
        <p:txBody>
          <a:bodyPr lIns="54864" tIns="0" rIns="0" bIns="0">
            <a:noAutofit/>
          </a:bodyPr>
          <a:lstStyle>
            <a:lvl1pPr algn="l">
              <a:lnSpc>
                <a:spcPct val="100000"/>
              </a:lnSpc>
              <a:spcBef>
                <a:spcPts val="0"/>
              </a:spcBef>
              <a:defRPr sz="1500" b="1" spc="15" baseline="0">
                <a:solidFill>
                  <a:schemeClr val="tx1"/>
                </a:solidFill>
              </a:defRPr>
            </a:lvl1pPr>
          </a:lstStyle>
          <a:p>
            <a:pPr lvl="0"/>
            <a:r>
              <a:rPr lang="en-US"/>
              <a:t>Name</a:t>
            </a:r>
          </a:p>
        </p:txBody>
      </p:sp>
      <p:sp>
        <p:nvSpPr>
          <p:cNvPr id="17" name="Text Placeholder 28">
            <a:extLst>
              <a:ext uri="{FF2B5EF4-FFF2-40B4-BE49-F238E27FC236}">
                <a16:creationId xmlns:a16="http://schemas.microsoft.com/office/drawing/2014/main" id="{2C8127FC-EA51-4A6C-AD57-265191F313FE}"/>
              </a:ext>
            </a:extLst>
          </p:cNvPr>
          <p:cNvSpPr>
            <a:spLocks noGrp="1"/>
          </p:cNvSpPr>
          <p:nvPr>
            <p:ph type="body" sz="quarter" idx="20" hasCustomPrompt="1"/>
          </p:nvPr>
        </p:nvSpPr>
        <p:spPr>
          <a:xfrm>
            <a:off x="2796757" y="5205596"/>
            <a:ext cx="1755648" cy="347662"/>
          </a:xfrm>
        </p:spPr>
        <p:txBody>
          <a:bodyPr lIns="54864" tIns="0" rIns="548640" bIns="0">
            <a:noAutofit/>
          </a:bodyPr>
          <a:lstStyle>
            <a:lvl1pPr algn="l">
              <a:lnSpc>
                <a:spcPct val="100000"/>
              </a:lnSpc>
              <a:spcBef>
                <a:spcPts val="0"/>
              </a:spcBef>
              <a:defRPr sz="1200" b="0" spc="15" baseline="0">
                <a:solidFill>
                  <a:schemeClr val="tx1"/>
                </a:solidFill>
              </a:defRPr>
            </a:lvl1pPr>
          </a:lstStyle>
          <a:p>
            <a:pPr lvl="0"/>
            <a:r>
              <a:rPr lang="en-US"/>
              <a:t>Title</a:t>
            </a:r>
          </a:p>
        </p:txBody>
      </p:sp>
      <p:sp>
        <p:nvSpPr>
          <p:cNvPr id="18" name="Text Placeholder 28">
            <a:extLst>
              <a:ext uri="{FF2B5EF4-FFF2-40B4-BE49-F238E27FC236}">
                <a16:creationId xmlns:a16="http://schemas.microsoft.com/office/drawing/2014/main" id="{623ECF9F-5017-46E1-B3F2-FF9DFD49FB07}"/>
              </a:ext>
            </a:extLst>
          </p:cNvPr>
          <p:cNvSpPr>
            <a:spLocks noGrp="1"/>
          </p:cNvSpPr>
          <p:nvPr>
            <p:ph type="body" sz="quarter" idx="21" hasCustomPrompt="1"/>
          </p:nvPr>
        </p:nvSpPr>
        <p:spPr>
          <a:xfrm>
            <a:off x="4702439" y="4810866"/>
            <a:ext cx="1755648" cy="347662"/>
          </a:xfrm>
        </p:spPr>
        <p:txBody>
          <a:bodyPr lIns="54864" tIns="0" rIns="0" bIns="0">
            <a:noAutofit/>
          </a:bodyPr>
          <a:lstStyle>
            <a:lvl1pPr algn="l">
              <a:lnSpc>
                <a:spcPct val="100000"/>
              </a:lnSpc>
              <a:spcBef>
                <a:spcPts val="0"/>
              </a:spcBef>
              <a:defRPr sz="1500" b="1" spc="15" baseline="0">
                <a:solidFill>
                  <a:schemeClr val="tx1"/>
                </a:solidFill>
              </a:defRPr>
            </a:lvl1pPr>
          </a:lstStyle>
          <a:p>
            <a:pPr lvl="0"/>
            <a:r>
              <a:rPr lang="en-US"/>
              <a:t>Name</a:t>
            </a:r>
          </a:p>
        </p:txBody>
      </p:sp>
      <p:sp>
        <p:nvSpPr>
          <p:cNvPr id="19" name="Text Placeholder 28">
            <a:extLst>
              <a:ext uri="{FF2B5EF4-FFF2-40B4-BE49-F238E27FC236}">
                <a16:creationId xmlns:a16="http://schemas.microsoft.com/office/drawing/2014/main" id="{172350F8-3D16-4661-8DCD-34190A9C6B47}"/>
              </a:ext>
            </a:extLst>
          </p:cNvPr>
          <p:cNvSpPr>
            <a:spLocks noGrp="1"/>
          </p:cNvSpPr>
          <p:nvPr>
            <p:ph type="body" sz="quarter" idx="22" hasCustomPrompt="1"/>
          </p:nvPr>
        </p:nvSpPr>
        <p:spPr>
          <a:xfrm>
            <a:off x="4701974" y="5205596"/>
            <a:ext cx="1755648" cy="347662"/>
          </a:xfrm>
        </p:spPr>
        <p:txBody>
          <a:bodyPr lIns="54864" tIns="0" rIns="548640" bIns="0">
            <a:noAutofit/>
          </a:bodyPr>
          <a:lstStyle>
            <a:lvl1pPr algn="l">
              <a:lnSpc>
                <a:spcPct val="100000"/>
              </a:lnSpc>
              <a:spcBef>
                <a:spcPts val="0"/>
              </a:spcBef>
              <a:defRPr sz="1200" b="0" spc="15" baseline="0">
                <a:solidFill>
                  <a:schemeClr val="tx1"/>
                </a:solidFill>
              </a:defRPr>
            </a:lvl1pPr>
          </a:lstStyle>
          <a:p>
            <a:pPr lvl="0"/>
            <a:r>
              <a:rPr lang="en-US"/>
              <a:t>Title</a:t>
            </a:r>
          </a:p>
        </p:txBody>
      </p:sp>
      <p:sp>
        <p:nvSpPr>
          <p:cNvPr id="20" name="Text Placeholder 28">
            <a:extLst>
              <a:ext uri="{FF2B5EF4-FFF2-40B4-BE49-F238E27FC236}">
                <a16:creationId xmlns:a16="http://schemas.microsoft.com/office/drawing/2014/main" id="{71374BEE-2BEB-449C-B492-8EDC885FDE43}"/>
              </a:ext>
            </a:extLst>
          </p:cNvPr>
          <p:cNvSpPr>
            <a:spLocks noGrp="1"/>
          </p:cNvSpPr>
          <p:nvPr>
            <p:ph type="body" sz="quarter" idx="23" hasCustomPrompt="1"/>
          </p:nvPr>
        </p:nvSpPr>
        <p:spPr>
          <a:xfrm>
            <a:off x="6607887" y="4810866"/>
            <a:ext cx="1755648" cy="347662"/>
          </a:xfrm>
        </p:spPr>
        <p:txBody>
          <a:bodyPr lIns="54864" tIns="0" rIns="0" bIns="0">
            <a:noAutofit/>
          </a:bodyPr>
          <a:lstStyle>
            <a:lvl1pPr algn="l">
              <a:lnSpc>
                <a:spcPct val="100000"/>
              </a:lnSpc>
              <a:spcBef>
                <a:spcPts val="0"/>
              </a:spcBef>
              <a:defRPr sz="1500" b="1" spc="15" baseline="0">
                <a:solidFill>
                  <a:schemeClr val="tx1"/>
                </a:solidFill>
              </a:defRPr>
            </a:lvl1pPr>
          </a:lstStyle>
          <a:p>
            <a:pPr lvl="0"/>
            <a:r>
              <a:rPr lang="en-US"/>
              <a:t>Name</a:t>
            </a:r>
          </a:p>
        </p:txBody>
      </p:sp>
      <p:sp>
        <p:nvSpPr>
          <p:cNvPr id="21" name="Text Placeholder 28">
            <a:extLst>
              <a:ext uri="{FF2B5EF4-FFF2-40B4-BE49-F238E27FC236}">
                <a16:creationId xmlns:a16="http://schemas.microsoft.com/office/drawing/2014/main" id="{A91B02B2-35F9-4512-B6AA-543C16F263A8}"/>
              </a:ext>
            </a:extLst>
          </p:cNvPr>
          <p:cNvSpPr>
            <a:spLocks noGrp="1"/>
          </p:cNvSpPr>
          <p:nvPr>
            <p:ph type="body" sz="quarter" idx="24" hasCustomPrompt="1"/>
          </p:nvPr>
        </p:nvSpPr>
        <p:spPr>
          <a:xfrm>
            <a:off x="6607191" y="5205596"/>
            <a:ext cx="1755648" cy="347662"/>
          </a:xfrm>
        </p:spPr>
        <p:txBody>
          <a:bodyPr lIns="54864" tIns="0" rIns="548640" bIns="0">
            <a:noAutofit/>
          </a:bodyPr>
          <a:lstStyle>
            <a:lvl1pPr algn="l">
              <a:lnSpc>
                <a:spcPct val="100000"/>
              </a:lnSpc>
              <a:spcBef>
                <a:spcPts val="0"/>
              </a:spcBef>
              <a:defRPr sz="1200" b="0" spc="15" baseline="0">
                <a:solidFill>
                  <a:schemeClr val="tx1"/>
                </a:solidFill>
              </a:defRPr>
            </a:lvl1pPr>
          </a:lstStyle>
          <a:p>
            <a:pPr lvl="0"/>
            <a:r>
              <a:rPr lang="en-US"/>
              <a:t>Title</a:t>
            </a:r>
          </a:p>
        </p:txBody>
      </p:sp>
    </p:spTree>
    <p:extLst>
      <p:ext uri="{BB962C8B-B14F-4D97-AF65-F5344CB8AC3E}">
        <p14:creationId xmlns:p14="http://schemas.microsoft.com/office/powerpoint/2010/main" val="92050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5047500" y="639098"/>
            <a:ext cx="3609804" cy="3494791"/>
          </a:xfrm>
        </p:spPr>
        <p:txBody>
          <a:bodyPr>
            <a:normAutofit/>
          </a:bodyPr>
          <a:lstStyle/>
          <a:p>
            <a:endParaRPr lang="en-US"/>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5047500" y="4455621"/>
            <a:ext cx="3621826" cy="1238616"/>
          </a:xfrm>
        </p:spPr>
        <p:txBody>
          <a:bodyPr/>
          <a:lstStyle/>
          <a:p>
            <a:endParaRPr lang="en-US"/>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5103790" y="4294754"/>
            <a:ext cx="32918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482204" y="640080"/>
            <a:ext cx="4087368" cy="2743200"/>
          </a:xfrm>
          <a:solidFill>
            <a:schemeClr val="accent6"/>
          </a:solidFill>
        </p:spPr>
        <p:txBody>
          <a:bodyPr/>
          <a:lstStyle/>
          <a:p>
            <a:endParaRPr lang="en-US"/>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480060" y="3474720"/>
            <a:ext cx="4087368" cy="2743200"/>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207966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1540" y="2463496"/>
            <a:ext cx="747522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259634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60314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91540" y="2057400"/>
            <a:ext cx="3479802" cy="736282"/>
          </a:xfrm>
        </p:spPr>
        <p:txBody>
          <a:bodyPr lIns="91440" rIns="91440" anchor="ctr">
            <a:normAutofit/>
          </a:bodyPr>
          <a:lstStyle>
            <a:lvl1pPr marL="0" indent="0">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91540" y="2958275"/>
            <a:ext cx="3479802" cy="2910821"/>
          </a:xfrm>
        </p:spPr>
        <p:txBody>
          <a:bodyPr/>
          <a:lstStyle>
            <a:lvl1pPr marL="257175" indent="-137160">
              <a:buClr>
                <a:schemeClr val="accent1"/>
              </a:buClr>
              <a:buFont typeface="Arial" panose="020B0604020202020204" pitchFamily="34" charset="0"/>
              <a:buChar char="•"/>
              <a:defRPr/>
            </a:lvl1pPr>
            <a:lvl2pPr marL="365189" indent="-137160">
              <a:buClr>
                <a:schemeClr val="accent1"/>
              </a:buClr>
              <a:buFont typeface="Arial" panose="020B0604020202020204" pitchFamily="34" charset="0"/>
              <a:buChar char="•"/>
              <a:defRPr/>
            </a:lvl2pPr>
            <a:lvl3pPr marL="502349" indent="-137160">
              <a:buClr>
                <a:schemeClr val="accent1"/>
              </a:buClr>
              <a:buFont typeface="Arial" panose="020B0604020202020204" pitchFamily="34" charset="0"/>
              <a:buChar char="•"/>
              <a:defRPr/>
            </a:lvl3pPr>
            <a:lvl4pPr marL="639509" indent="-137160">
              <a:buClr>
                <a:schemeClr val="accent1"/>
              </a:buClr>
              <a:buFont typeface="Arial" panose="020B0604020202020204" pitchFamily="34" charset="0"/>
              <a:buChar char="•"/>
              <a:defRPr/>
            </a:lvl4pPr>
            <a:lvl5pPr marL="776669" indent="-13716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lvl1pPr marL="257175" indent="-137160">
              <a:buClr>
                <a:schemeClr val="accent1"/>
              </a:buClr>
              <a:buFont typeface="Arial" panose="020B0604020202020204" pitchFamily="34" charset="0"/>
              <a:buChar char="•"/>
              <a:defRPr/>
            </a:lvl1pPr>
            <a:lvl2pPr marL="365189" indent="-137160">
              <a:buClr>
                <a:schemeClr val="accent1"/>
              </a:buClr>
              <a:buFont typeface="Arial" panose="020B0604020202020204" pitchFamily="34" charset="0"/>
              <a:buChar char="•"/>
              <a:defRPr/>
            </a:lvl2pPr>
            <a:lvl3pPr marL="502349" indent="-137160">
              <a:buClr>
                <a:schemeClr val="accent1"/>
              </a:buClr>
              <a:buFont typeface="Arial" panose="020B0604020202020204" pitchFamily="34" charset="0"/>
              <a:buChar char="•"/>
              <a:defRPr/>
            </a:lvl3pPr>
            <a:lvl4pPr marL="639509" indent="-137160">
              <a:buClr>
                <a:schemeClr val="accent1"/>
              </a:buClr>
              <a:buFont typeface="Arial" panose="020B0604020202020204" pitchFamily="34" charset="0"/>
              <a:buChar char="•"/>
              <a:defRPr/>
            </a:lvl4pPr>
            <a:lvl5pPr marL="776669" indent="-13716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95947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91540" y="2057400"/>
            <a:ext cx="2400300" cy="736282"/>
          </a:xfrm>
        </p:spPr>
        <p:txBody>
          <a:bodyPr lIns="91440" rIns="91440" anchor="ctr">
            <a:normAutofit/>
          </a:bodyPr>
          <a:lstStyle>
            <a:lvl1pPr marL="0" indent="0">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91540" y="2958275"/>
            <a:ext cx="2400300" cy="2910821"/>
          </a:xfrm>
        </p:spPr>
        <p:txBody>
          <a:bodyPr/>
          <a:lstStyle>
            <a:lvl1pPr marL="170260" indent="-170260">
              <a:buClr>
                <a:schemeClr val="accent1"/>
              </a:buClr>
              <a:buFont typeface="Arial" panose="020B0604020202020204" pitchFamily="34" charset="0"/>
              <a:buChar char="•"/>
              <a:defRPr/>
            </a:lvl1pPr>
            <a:lvl2pPr marL="365189" indent="-214313">
              <a:buClr>
                <a:schemeClr val="accent1"/>
              </a:buClr>
              <a:buFont typeface="Arial" panose="020B0604020202020204" pitchFamily="34" charset="0"/>
              <a:buChar char="•"/>
              <a:defRPr/>
            </a:lvl2pPr>
            <a:lvl3pPr marL="502349" indent="-214313">
              <a:buClr>
                <a:schemeClr val="accent1"/>
              </a:buClr>
              <a:buFont typeface="Arial" panose="020B0604020202020204" pitchFamily="34" charset="0"/>
              <a:buChar char="•"/>
              <a:defRPr/>
            </a:lvl3pPr>
            <a:lvl4pPr marL="639509" indent="-214313">
              <a:buClr>
                <a:schemeClr val="accent1"/>
              </a:buClr>
              <a:buFont typeface="Arial" panose="020B0604020202020204" pitchFamily="34" charset="0"/>
              <a:buChar char="•"/>
              <a:defRPr/>
            </a:lvl4pPr>
            <a:lvl5pPr marL="776669" indent="-214313">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29000" y="2051331"/>
            <a:ext cx="2400300" cy="736282"/>
          </a:xfrm>
        </p:spPr>
        <p:txBody>
          <a:bodyPr lIns="91440" rIns="91440" anchor="ctr">
            <a:normAutofit/>
          </a:bodyPr>
          <a:lstStyle>
            <a:lvl1pPr marL="0" indent="0">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29000" y="2952205"/>
            <a:ext cx="2400300" cy="2910821"/>
          </a:xfrm>
        </p:spPr>
        <p:txBody>
          <a:bodyPr/>
          <a:lstStyle>
            <a:lvl1pPr marL="170260" indent="-170260">
              <a:buClr>
                <a:schemeClr val="accent1"/>
              </a:buClr>
              <a:buFont typeface="Arial" panose="020B0604020202020204" pitchFamily="34" charset="0"/>
              <a:buChar char="•"/>
              <a:defRPr/>
            </a:lvl1pPr>
            <a:lvl2pPr marL="365189" indent="-214313">
              <a:buClr>
                <a:schemeClr val="accent1"/>
              </a:buClr>
              <a:buFont typeface="Arial" panose="020B0604020202020204" pitchFamily="34" charset="0"/>
              <a:buChar char="•"/>
              <a:defRPr/>
            </a:lvl2pPr>
            <a:lvl3pPr marL="502349" indent="-214313">
              <a:buClr>
                <a:schemeClr val="accent1"/>
              </a:buClr>
              <a:buFont typeface="Arial" panose="020B0604020202020204" pitchFamily="34" charset="0"/>
              <a:buChar char="•"/>
              <a:defRPr/>
            </a:lvl3pPr>
            <a:lvl4pPr marL="639509" indent="-214313">
              <a:buClr>
                <a:schemeClr val="accent1"/>
              </a:buClr>
              <a:buFont typeface="Arial" panose="020B0604020202020204" pitchFamily="34" charset="0"/>
              <a:buChar char="•"/>
              <a:defRPr/>
            </a:lvl4pPr>
            <a:lvl5pPr marL="776669" indent="-214313">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5966460" y="2057400"/>
            <a:ext cx="2400300" cy="736282"/>
          </a:xfrm>
        </p:spPr>
        <p:txBody>
          <a:bodyPr lIns="91440" rIns="91440" anchor="ctr">
            <a:normAutofit/>
          </a:bodyPr>
          <a:lstStyle>
            <a:lvl1pPr marL="0" indent="0">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5966460" y="2958274"/>
            <a:ext cx="2400300" cy="2910821"/>
          </a:xfrm>
        </p:spPr>
        <p:txBody>
          <a:bodyPr/>
          <a:lstStyle>
            <a:lvl1pPr marL="170260" indent="-170260">
              <a:buClr>
                <a:schemeClr val="accent1"/>
              </a:buClr>
              <a:buFont typeface="Arial" panose="020B0604020202020204" pitchFamily="34" charset="0"/>
              <a:buChar char="•"/>
              <a:defRPr/>
            </a:lvl1pPr>
            <a:lvl2pPr marL="365189" indent="-214313">
              <a:buClr>
                <a:schemeClr val="accent1"/>
              </a:buClr>
              <a:buFont typeface="Arial" panose="020B0604020202020204" pitchFamily="34" charset="0"/>
              <a:buChar char="•"/>
              <a:defRPr/>
            </a:lvl2pPr>
            <a:lvl3pPr marL="502349" indent="-214313">
              <a:buClr>
                <a:schemeClr val="accent1"/>
              </a:buClr>
              <a:buFont typeface="Arial" panose="020B0604020202020204" pitchFamily="34" charset="0"/>
              <a:buChar char="•"/>
              <a:defRPr/>
            </a:lvl3pPr>
            <a:lvl4pPr marL="639509" indent="-214313">
              <a:buClr>
                <a:schemeClr val="accent1"/>
              </a:buClr>
              <a:buFont typeface="Arial" panose="020B0604020202020204" pitchFamily="34" charset="0"/>
              <a:buChar char="•"/>
              <a:defRPr/>
            </a:lvl4pPr>
            <a:lvl5pPr marL="776669" indent="-214313">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28076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0B654-EB03-469D-8197-964CFA81E65F}"/>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530605" y="1238443"/>
            <a:ext cx="2726945"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711486" y="1419273"/>
            <a:ext cx="2365185" cy="1358188"/>
          </a:xfrm>
        </p:spPr>
        <p:txBody>
          <a:bodyPr>
            <a:normAutofit/>
          </a:bodyPr>
          <a:lstStyle>
            <a:lvl1pPr>
              <a:defRPr baseline="0">
                <a:solidFill>
                  <a:schemeClr val="bg1"/>
                </a:solidFill>
              </a:defRPr>
            </a:lvl1pPr>
          </a:lstStyle>
          <a:p>
            <a:endParaRPr lang="en-US" sz="270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819096" y="2865016"/>
            <a:ext cx="21945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711486" y="2978254"/>
            <a:ext cx="2365185" cy="2444238"/>
          </a:xfrm>
        </p:spPr>
        <p:txBody>
          <a:bodyPr lIns="91440">
            <a:normAutofit/>
          </a:bodyPr>
          <a:lstStyle>
            <a:lvl1pPr marL="0" indent="0">
              <a:lnSpc>
                <a:spcPct val="100000"/>
              </a:lnSpc>
              <a:buNone/>
              <a:defRPr>
                <a:solidFill>
                  <a:schemeClr val="bg1"/>
                </a:solidFill>
              </a:defRPr>
            </a:lvl1pPr>
          </a:lstStyle>
          <a:p>
            <a:pPr marL="0" indent="0">
              <a:lnSpc>
                <a:spcPct val="100000"/>
              </a:lnSpc>
              <a:buNone/>
            </a:pPr>
            <a:endParaRPr lang="en-US" sz="1200">
              <a:solidFill>
                <a:schemeClr val="tx1"/>
              </a:solidFill>
            </a:endParaRP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3504438" y="1234440"/>
            <a:ext cx="2448306" cy="4352544"/>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6206490" y="1234440"/>
            <a:ext cx="2448306" cy="4352544"/>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38828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5894614" y="634947"/>
            <a:ext cx="2767693" cy="1450757"/>
          </a:xfrm>
        </p:spPr>
        <p:txBody>
          <a:bodyPr>
            <a:normAutofit/>
          </a:bodyPr>
          <a:lstStyle/>
          <a:p>
            <a:endParaRPr lang="en-US"/>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5956975" y="2250460"/>
            <a:ext cx="2606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473202" y="640080"/>
            <a:ext cx="5184648" cy="5312664"/>
          </a:xfrm>
          <a:solidFill>
            <a:schemeClr val="accent6"/>
          </a:solidFill>
        </p:spPr>
        <p:txBody>
          <a:bodyPr/>
          <a:lstStyle/>
          <a:p>
            <a:endParaRPr lang="en-US"/>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5894614" y="2407436"/>
            <a:ext cx="2767693" cy="3461658"/>
          </a:xfrm>
        </p:spPr>
        <p:txBody>
          <a:bodyPr>
            <a:normAutofit/>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185634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7D8A42-DBCB-4147-8301-ED784EC983C8}"/>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12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9154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408497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Z:\Executive\ENGAGENY\EngageNY Files\Images\Logo - NYSED\nysed-logo-mediu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044178"/>
                </a:solidFill>
              </a:defRPr>
            </a:lvl1pPr>
            <a:lvl2pPr>
              <a:defRPr>
                <a:solidFill>
                  <a:srgbClr val="D83B01"/>
                </a:solidFill>
              </a:defRPr>
            </a:lvl2pPr>
            <a:lvl3pPr>
              <a:defRPr>
                <a:solidFill>
                  <a:srgbClr val="045CAA"/>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p:txBody>
          <a:bodyPr/>
          <a:lstStyle>
            <a:lvl1pPr>
              <a:defRPr>
                <a:solidFill>
                  <a:srgbClr val="044178"/>
                </a:solidFill>
              </a:defRPr>
            </a:lvl1pPr>
          </a:lstStyle>
          <a:p>
            <a:pPr>
              <a:defRPr/>
            </a:pPr>
            <a:fld id="{DAA95BE0-1642-4EEB-8FDA-40F1B729E039}" type="slidenum">
              <a:rPr lang="en-US" altLang="en-US"/>
              <a:pPr>
                <a:defRPr/>
              </a:pPr>
              <a:t>‹#›</a:t>
            </a:fld>
            <a:endParaRPr lang="en-US" altLang="en-US"/>
          </a:p>
        </p:txBody>
      </p:sp>
    </p:spTree>
    <p:extLst>
      <p:ext uri="{BB962C8B-B14F-4D97-AF65-F5344CB8AC3E}">
        <p14:creationId xmlns:p14="http://schemas.microsoft.com/office/powerpoint/2010/main" val="505568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B497F-29C0-47B6-8020-97AECBB14E9F}"/>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74819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pPr defTabSz="685800" eaLnBrk="1" fontAlgn="auto" hangingPunct="1">
              <a:spcBef>
                <a:spcPts val="0"/>
              </a:spcBef>
              <a:spcAft>
                <a:spcPts val="0"/>
              </a:spcAft>
            </a:pPr>
            <a:r>
              <a:rPr lang="en-US">
                <a:latin typeface="Calibri" panose="020F0502020204030204"/>
              </a:rPr>
              <a:t>20XX</a:t>
            </a:r>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pPr defTabSz="685800" eaLnBrk="1" fontAlgn="auto" hangingPunct="1">
              <a:spcBef>
                <a:spcPts val="0"/>
              </a:spcBef>
              <a:spcAft>
                <a:spcPts val="0"/>
              </a:spcAft>
            </a:pPr>
            <a:r>
              <a:rPr lang="en-US">
                <a:solidFill>
                  <a:srgbClr val="344068"/>
                </a:solidFill>
                <a:latin typeface="Calibri" panose="020F0502020204030204"/>
              </a:rPr>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685800" eaLnBrk="1" fontAlgn="auto" hangingPunct="1">
              <a:spcBef>
                <a:spcPts val="0"/>
              </a:spcBef>
              <a:spcAft>
                <a:spcPts val="0"/>
              </a:spcAft>
            </a:pPr>
            <a:fld id="{3A98EE3D-8CD1-4C3F-BD1C-C98C9596463C}" type="slidenum">
              <a:rPr lang="en-US" smtClean="0">
                <a:solidFill>
                  <a:srgbClr val="344068"/>
                </a:solidFill>
                <a:latin typeface="Calibri" panose="020F0502020204030204"/>
              </a:rPr>
              <a:pPr defTabSz="685800" eaLnBrk="1" fontAlgn="auto" hangingPunct="1">
                <a:spcBef>
                  <a:spcPts val="0"/>
                </a:spcBef>
                <a:spcAft>
                  <a:spcPts val="0"/>
                </a:spcAft>
              </a:pPr>
              <a:t>‹#›</a:t>
            </a:fld>
            <a:endParaRPr lang="en-US">
              <a:solidFill>
                <a:srgbClr val="344068"/>
              </a:solidFill>
              <a:latin typeface="Calibri" panose="020F0502020204030204"/>
            </a:endParaRPr>
          </a:p>
        </p:txBody>
      </p:sp>
    </p:spTree>
    <p:extLst>
      <p:ext uri="{BB962C8B-B14F-4D97-AF65-F5344CB8AC3E}">
        <p14:creationId xmlns:p14="http://schemas.microsoft.com/office/powerpoint/2010/main" val="55664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4000"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defTabSz="685800" eaLnBrk="1" fontAlgn="auto" hangingPunct="1">
              <a:spcBef>
                <a:spcPts val="0"/>
              </a:spcBef>
              <a:spcAft>
                <a:spcPts val="0"/>
              </a:spcAft>
            </a:pPr>
            <a:r>
              <a:rPr lang="en-US">
                <a:latin typeface="Calibri" panose="020F0502020204030204"/>
              </a:rPr>
              <a:t>20XX</a:t>
            </a:r>
          </a:p>
        </p:txBody>
      </p:sp>
      <p:sp>
        <p:nvSpPr>
          <p:cNvPr id="6" name="Footer Placeholder 5"/>
          <p:cNvSpPr>
            <a:spLocks noGrp="1"/>
          </p:cNvSpPr>
          <p:nvPr>
            <p:ph type="ftr" sz="quarter" idx="11"/>
          </p:nvPr>
        </p:nvSpPr>
        <p:spPr>
          <a:xfrm>
            <a:off x="822959" y="6446839"/>
            <a:ext cx="5113697" cy="365125"/>
          </a:xfrm>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75469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B497F-29C0-47B6-8020-97AECBB14E9F}"/>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514350"/>
            <a:r>
              <a:rPr lang="en-US"/>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514350"/>
            <a:r>
              <a:rPr lang="en-US"/>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514350"/>
            <a:fld id="{3A98EE3D-8CD1-4C3F-BD1C-C98C9596463C}" type="slidenum">
              <a:rPr lang="en-US" smtClean="0"/>
              <a:pPr defTabSz="514350"/>
              <a:t>‹#›</a:t>
            </a:fld>
            <a:endParaRPr lang="en-US"/>
          </a:p>
        </p:txBody>
      </p:sp>
    </p:spTree>
    <p:extLst>
      <p:ext uri="{BB962C8B-B14F-4D97-AF65-F5344CB8AC3E}">
        <p14:creationId xmlns:p14="http://schemas.microsoft.com/office/powerpoint/2010/main" val="389070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none"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938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288036" indent="-137160">
              <a:buClr>
                <a:schemeClr val="accent2">
                  <a:lumMod val="75000"/>
                </a:schemeClr>
              </a:buClr>
              <a:buFont typeface="Arial" panose="020B0604020202020204" pitchFamily="34" charset="0"/>
              <a:buChar char="•"/>
              <a:defRPr/>
            </a:lvl2pPr>
            <a:lvl3pPr marL="425196" indent="-137160">
              <a:buClr>
                <a:schemeClr val="accent2">
                  <a:lumMod val="75000"/>
                </a:schemeClr>
              </a:buClr>
              <a:buFont typeface="Arial" panose="020B0604020202020204" pitchFamily="34" charset="0"/>
              <a:buChar char="•"/>
              <a:defRPr/>
            </a:lvl3pPr>
            <a:lvl4pPr marL="562356" indent="-137160">
              <a:buClr>
                <a:schemeClr val="accent2">
                  <a:lumMod val="75000"/>
                </a:schemeClr>
              </a:buClr>
              <a:buFont typeface="Arial" panose="020B0604020202020204" pitchFamily="34" charset="0"/>
              <a:buChar char="•"/>
              <a:defRPr/>
            </a:lvl4pPr>
            <a:lvl5pPr marL="699516" indent="-13716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63949DA4-AF8D-4B23-B714-B3239C5CFC71}"/>
              </a:ext>
            </a:extLst>
          </p:cNvPr>
          <p:cNvCxnSpPr/>
          <p:nvPr userDrawn="1"/>
        </p:nvCxnSpPr>
        <p:spPr>
          <a:xfrm>
            <a:off x="895149" y="1328213"/>
            <a:ext cx="747522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4" descr="Logo: NYSED.gov">
            <a:extLst>
              <a:ext uri="{FF2B5EF4-FFF2-40B4-BE49-F238E27FC236}">
                <a16:creationId xmlns:a16="http://schemas.microsoft.com/office/drawing/2014/main" id="{66977E06-22BF-49CA-8283-5D37F5873DDB}"/>
              </a:ext>
            </a:extLst>
          </p:cNvPr>
          <p:cNvPicPr>
            <a:picLocks noChangeAspect="1"/>
          </p:cNvPicPr>
          <p:nvPr userDrawn="1"/>
        </p:nvPicPr>
        <p:blipFill>
          <a:blip r:embed="rId2"/>
          <a:stretch>
            <a:fillRect/>
          </a:stretch>
        </p:blipFill>
        <p:spPr>
          <a:xfrm>
            <a:off x="8490993" y="5811210"/>
            <a:ext cx="533619" cy="539061"/>
          </a:xfrm>
          <a:prstGeom prst="rect">
            <a:avLst/>
          </a:prstGeom>
        </p:spPr>
      </p:pic>
    </p:spTree>
    <p:extLst>
      <p:ext uri="{BB962C8B-B14F-4D97-AF65-F5344CB8AC3E}">
        <p14:creationId xmlns:p14="http://schemas.microsoft.com/office/powerpoint/2010/main" val="846051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400801"/>
          </a:xfrm>
        </p:spPr>
        <p:txBody>
          <a:bodyPr/>
          <a:lstStyle>
            <a:lvl2pPr marL="288036" indent="-137160">
              <a:buClr>
                <a:schemeClr val="accent2">
                  <a:lumMod val="75000"/>
                </a:schemeClr>
              </a:buClr>
              <a:buFont typeface="Arial" panose="020B0604020202020204" pitchFamily="34" charset="0"/>
              <a:buChar char="•"/>
              <a:defRPr/>
            </a:lvl2pPr>
            <a:lvl3pPr marL="425196" indent="-137160">
              <a:buClr>
                <a:schemeClr val="accent2">
                  <a:lumMod val="75000"/>
                </a:schemeClr>
              </a:buClr>
              <a:buFont typeface="Arial" panose="020B0604020202020204" pitchFamily="34" charset="0"/>
              <a:buChar char="•"/>
              <a:defRPr/>
            </a:lvl3pPr>
            <a:lvl4pPr marL="562356" indent="-137160">
              <a:buClr>
                <a:schemeClr val="accent2">
                  <a:lumMod val="75000"/>
                </a:schemeClr>
              </a:buClr>
              <a:buFont typeface="Arial" panose="020B0604020202020204" pitchFamily="34" charset="0"/>
              <a:buChar char="•"/>
              <a:defRPr/>
            </a:lvl4pPr>
            <a:lvl5pPr marL="699516" indent="-13716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0" y="3429000"/>
            <a:ext cx="6325339" cy="2208320"/>
          </a:xfrm>
          <a:solidFill>
            <a:srgbClr val="001D37"/>
          </a:solidFill>
        </p:spPr>
        <p:txBody>
          <a:bodyPr lIns="640080" anchor="ctr" anchorCtr="0"/>
          <a:lstStyle>
            <a:lvl1pPr>
              <a:lnSpc>
                <a:spcPct val="100000"/>
              </a:lnSpc>
              <a:defRPr>
                <a:solidFill>
                  <a:schemeClr val="bg1"/>
                </a:solidFill>
              </a:defRPr>
            </a:lvl1pPr>
          </a:lstStyle>
          <a:p>
            <a:r>
              <a:rPr lang="en-US"/>
              <a:t>Click to edit Master </a:t>
            </a:r>
            <a:br>
              <a:rPr lang="en-US"/>
            </a:br>
            <a:r>
              <a:rPr lang="en-US"/>
              <a:t>title style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1" name="Straight Connector 10">
            <a:extLst>
              <a:ext uri="{FF2B5EF4-FFF2-40B4-BE49-F238E27FC236}">
                <a16:creationId xmlns:a16="http://schemas.microsoft.com/office/drawing/2014/main" id="{4116DC6E-A65E-B7BF-5FA2-659B4EFF652A}"/>
              </a:ext>
            </a:extLst>
          </p:cNvPr>
          <p:cNvCxnSpPr/>
          <p:nvPr userDrawn="1"/>
        </p:nvCxnSpPr>
        <p:spPr>
          <a:xfrm>
            <a:off x="494907" y="4562574"/>
            <a:ext cx="550761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51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288036" indent="-137160">
              <a:buClr>
                <a:schemeClr val="accent2">
                  <a:lumMod val="75000"/>
                </a:schemeClr>
              </a:buClr>
              <a:buFont typeface="Arial" panose="020B0604020202020204" pitchFamily="34" charset="0"/>
              <a:buChar char="•"/>
              <a:defRPr/>
            </a:lvl2pPr>
            <a:lvl3pPr marL="425196" indent="-137160">
              <a:buClr>
                <a:schemeClr val="accent2">
                  <a:lumMod val="75000"/>
                </a:schemeClr>
              </a:buClr>
              <a:buFont typeface="Arial" panose="020B0604020202020204" pitchFamily="34" charset="0"/>
              <a:buChar char="•"/>
              <a:defRPr/>
            </a:lvl3pPr>
            <a:lvl4pPr marL="562356" indent="-137160">
              <a:buClr>
                <a:schemeClr val="accent2">
                  <a:lumMod val="75000"/>
                </a:schemeClr>
              </a:buClr>
              <a:buFont typeface="Arial" panose="020B0604020202020204" pitchFamily="34" charset="0"/>
              <a:buChar char="•"/>
              <a:defRPr/>
            </a:lvl4pPr>
            <a:lvl5pPr marL="699516" indent="-13716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11" name="Picture 10" descr="Logo: NYSED.gov">
            <a:extLst>
              <a:ext uri="{FF2B5EF4-FFF2-40B4-BE49-F238E27FC236}">
                <a16:creationId xmlns:a16="http://schemas.microsoft.com/office/drawing/2014/main" id="{78159B1E-C2CE-4C12-908A-9DFAD17DD36C}"/>
              </a:ext>
            </a:extLst>
          </p:cNvPr>
          <p:cNvPicPr>
            <a:picLocks noChangeAspect="1"/>
          </p:cNvPicPr>
          <p:nvPr userDrawn="1"/>
        </p:nvPicPr>
        <p:blipFill>
          <a:blip r:embed="rId2"/>
          <a:stretch>
            <a:fillRect/>
          </a:stretch>
        </p:blipFill>
        <p:spPr>
          <a:xfrm>
            <a:off x="8490993" y="5811210"/>
            <a:ext cx="533619" cy="539061"/>
          </a:xfrm>
          <a:prstGeom prst="rect">
            <a:avLst/>
          </a:prstGeom>
        </p:spPr>
      </p:pic>
    </p:spTree>
    <p:extLst>
      <p:ext uri="{BB962C8B-B14F-4D97-AF65-F5344CB8AC3E}">
        <p14:creationId xmlns:p14="http://schemas.microsoft.com/office/powerpoint/2010/main" val="339449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82360"/>
          </a:xfrm>
        </p:spPr>
        <p:txBody>
          <a:bodyPr/>
          <a:lstStyle/>
          <a:p>
            <a:r>
              <a:rPr lang="en-US"/>
              <a:t>Click to edit Master title style</a:t>
            </a:r>
          </a:p>
        </p:txBody>
      </p:sp>
      <p:sp>
        <p:nvSpPr>
          <p:cNvPr id="3" name="Content Placeholder 2"/>
          <p:cNvSpPr>
            <a:spLocks noGrp="1"/>
          </p:cNvSpPr>
          <p:nvPr>
            <p:ph sz="half" idx="1"/>
          </p:nvPr>
        </p:nvSpPr>
        <p:spPr>
          <a:xfrm>
            <a:off x="822960" y="1688842"/>
            <a:ext cx="3479802" cy="4180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1688842"/>
            <a:ext cx="3479802" cy="4180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1" name="Straight Connector 10">
            <a:extLst>
              <a:ext uri="{FF2B5EF4-FFF2-40B4-BE49-F238E27FC236}">
                <a16:creationId xmlns:a16="http://schemas.microsoft.com/office/drawing/2014/main" id="{7D883808-64C9-4041-B7F1-511E8B6B298D}"/>
              </a:ext>
            </a:extLst>
          </p:cNvPr>
          <p:cNvCxnSpPr/>
          <p:nvPr userDrawn="1"/>
        </p:nvCxnSpPr>
        <p:spPr>
          <a:xfrm>
            <a:off x="895149" y="1328213"/>
            <a:ext cx="747522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930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991691"/>
          </a:xfrm>
        </p:spPr>
        <p:txBody>
          <a:bodyPr/>
          <a:lstStyle/>
          <a:p>
            <a:r>
              <a:rPr lang="en-US"/>
              <a:t>Click to edit Master title style</a:t>
            </a:r>
          </a:p>
        </p:txBody>
      </p:sp>
      <p:sp>
        <p:nvSpPr>
          <p:cNvPr id="3" name="Text Placeholder 2"/>
          <p:cNvSpPr>
            <a:spLocks noGrp="1"/>
          </p:cNvSpPr>
          <p:nvPr>
            <p:ph type="body" idx="1" hasCustomPrompt="1"/>
          </p:nvPr>
        </p:nvSpPr>
        <p:spPr>
          <a:xfrm>
            <a:off x="822960" y="2057400"/>
            <a:ext cx="3479802" cy="736282"/>
          </a:xfrm>
        </p:spPr>
        <p:txBody>
          <a:bodyPr lIns="91440" rIns="91440" anchor="ctr">
            <a:normAutofit/>
          </a:bodyPr>
          <a:lstStyle>
            <a:lvl1pPr marL="0" indent="0">
              <a:buNone/>
              <a:defRPr sz="1500" b="0"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886958" y="2057400"/>
            <a:ext cx="3479802" cy="736282"/>
          </a:xfrm>
        </p:spPr>
        <p:txBody>
          <a:bodyPr lIns="91440" rIns="91440" anchor="ctr">
            <a:normAutofit/>
          </a:bodyPr>
          <a:lstStyle>
            <a:lvl1pPr marL="0" indent="0">
              <a:buNone/>
              <a:defRPr sz="1500" b="0"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3" name="Straight Connector 12">
            <a:extLst>
              <a:ext uri="{FF2B5EF4-FFF2-40B4-BE49-F238E27FC236}">
                <a16:creationId xmlns:a16="http://schemas.microsoft.com/office/drawing/2014/main" id="{F3235147-649F-4716-B1DC-3AA823AE37EF}"/>
              </a:ext>
            </a:extLst>
          </p:cNvPr>
          <p:cNvCxnSpPr/>
          <p:nvPr userDrawn="1"/>
        </p:nvCxnSpPr>
        <p:spPr>
          <a:xfrm>
            <a:off x="895149" y="1328213"/>
            <a:ext cx="747522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966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2" descr="Z:\Executive\ENGAGENY\EngageNY Files\Images\Logo - NYSED\nysed-logo-mediu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19200"/>
            <a:ext cx="4038600" cy="4525963"/>
          </a:xfrm>
        </p:spPr>
        <p:txBody>
          <a:bodyPr/>
          <a:lstStyle>
            <a:lvl1pPr>
              <a:defRPr sz="2400">
                <a:solidFill>
                  <a:srgbClr val="044178"/>
                </a:solidFill>
              </a:defRPr>
            </a:lvl1pPr>
            <a:lvl2pPr>
              <a:defRPr sz="2000">
                <a:solidFill>
                  <a:srgbClr val="D83B01"/>
                </a:solidFill>
              </a:defRPr>
            </a:lvl2pPr>
            <a:lvl3pPr>
              <a:defRPr sz="2000">
                <a:solidFill>
                  <a:srgbClr val="045CAA"/>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525963"/>
          </a:xfrm>
        </p:spPr>
        <p:txBody>
          <a:bodyPr/>
          <a:lstStyle>
            <a:lvl1pPr>
              <a:defRPr sz="2400">
                <a:solidFill>
                  <a:srgbClr val="044178"/>
                </a:solidFill>
              </a:defRPr>
            </a:lvl1pPr>
            <a:lvl2pPr>
              <a:defRPr sz="2000">
                <a:solidFill>
                  <a:srgbClr val="D83B01"/>
                </a:solidFill>
              </a:defRPr>
            </a:lvl2pPr>
            <a:lvl3pPr>
              <a:defRPr sz="2000">
                <a:solidFill>
                  <a:srgbClr val="045CAA"/>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p:txBody>
          <a:bodyPr/>
          <a:lstStyle>
            <a:lvl1pPr>
              <a:defRPr>
                <a:solidFill>
                  <a:srgbClr val="044178"/>
                </a:solidFill>
              </a:defRPr>
            </a:lvl1pPr>
          </a:lstStyle>
          <a:p>
            <a:pPr>
              <a:defRPr/>
            </a:pPr>
            <a:fld id="{9A3CAD3B-D81F-48F9-ADF3-DDF6C09BC3C6}" type="slidenum">
              <a:rPr lang="en-US" altLang="en-US"/>
              <a:pPr>
                <a:defRPr/>
              </a:pPr>
              <a:t>‹#›</a:t>
            </a:fld>
            <a:endParaRPr lang="en-US" altLang="en-US"/>
          </a:p>
        </p:txBody>
      </p:sp>
    </p:spTree>
    <p:extLst>
      <p:ext uri="{BB962C8B-B14F-4D97-AF65-F5344CB8AC3E}">
        <p14:creationId xmlns:p14="http://schemas.microsoft.com/office/powerpoint/2010/main" val="1496785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5738" y="286604"/>
            <a:ext cx="7471022" cy="926377"/>
          </a:xfrm>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10" name="Picture 9" descr="Logo: NYSED.gov">
            <a:extLst>
              <a:ext uri="{FF2B5EF4-FFF2-40B4-BE49-F238E27FC236}">
                <a16:creationId xmlns:a16="http://schemas.microsoft.com/office/drawing/2014/main" id="{D4A7F612-25B7-4FB2-B236-E2447EC2C7C5}"/>
              </a:ext>
            </a:extLst>
          </p:cNvPr>
          <p:cNvPicPr>
            <a:picLocks noChangeAspect="1"/>
          </p:cNvPicPr>
          <p:nvPr userDrawn="1"/>
        </p:nvPicPr>
        <p:blipFill>
          <a:blip r:embed="rId2"/>
          <a:stretch>
            <a:fillRect/>
          </a:stretch>
        </p:blipFill>
        <p:spPr>
          <a:xfrm>
            <a:off x="8490993" y="5811210"/>
            <a:ext cx="533619" cy="539061"/>
          </a:xfrm>
          <a:prstGeom prst="rect">
            <a:avLst/>
          </a:prstGeom>
        </p:spPr>
      </p:pic>
    </p:spTree>
    <p:extLst>
      <p:ext uri="{BB962C8B-B14F-4D97-AF65-F5344CB8AC3E}">
        <p14:creationId xmlns:p14="http://schemas.microsoft.com/office/powerpoint/2010/main" val="2856103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_1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D1A455DF-367A-480D-A61B-0A05E56E24E5}"/>
              </a:ext>
            </a:extLst>
          </p:cNvPr>
          <p:cNvSpPr txBox="1"/>
          <p:nvPr userDrawn="1"/>
        </p:nvSpPr>
        <p:spPr>
          <a:xfrm>
            <a:off x="8345184" y="6451344"/>
            <a:ext cx="362921" cy="923330"/>
          </a:xfrm>
          <a:prstGeom prst="rect">
            <a:avLst/>
          </a:prstGeom>
          <a:noFill/>
        </p:spPr>
        <p:txBody>
          <a:bodyPr wrap="square" rtlCol="0">
            <a:spAutoFit/>
          </a:bodyPr>
          <a:lstStyle/>
          <a:p>
            <a:fld id="{E30B7D82-F70E-4B16-A973-09F3DABF33B6}" type="slidenum">
              <a:rPr lang="en-US" smtClean="0">
                <a:solidFill>
                  <a:schemeClr val="bg1"/>
                </a:solidFill>
              </a:rPr>
              <a:t>‹#›</a:t>
            </a:fld>
            <a:endParaRPr lang="en-US">
              <a:solidFill>
                <a:schemeClr val="bg1"/>
              </a:solidFill>
            </a:endParaRPr>
          </a:p>
        </p:txBody>
      </p:sp>
      <p:sp>
        <p:nvSpPr>
          <p:cNvPr id="4" name="Title 1">
            <a:extLst>
              <a:ext uri="{FF2B5EF4-FFF2-40B4-BE49-F238E27FC236}">
                <a16:creationId xmlns:a16="http://schemas.microsoft.com/office/drawing/2014/main" id="{842AD20F-F1A7-4E55-A2C8-84AC3D2F8AA8}"/>
              </a:ext>
            </a:extLst>
          </p:cNvPr>
          <p:cNvSpPr>
            <a:spLocks noGrp="1"/>
          </p:cNvSpPr>
          <p:nvPr>
            <p:ph type="title" hasCustomPrompt="1"/>
          </p:nvPr>
        </p:nvSpPr>
        <p:spPr>
          <a:xfrm>
            <a:off x="888740" y="315771"/>
            <a:ext cx="7819365" cy="928217"/>
          </a:xfrm>
        </p:spPr>
        <p:txBody>
          <a:bodyPr/>
          <a:lstStyle>
            <a:lvl1pPr>
              <a:defRPr b="0" cap="none">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B0906E3-7D13-48FE-9330-36F6884BCD1A}"/>
              </a:ext>
            </a:extLst>
          </p:cNvPr>
          <p:cNvCxnSpPr/>
          <p:nvPr userDrawn="1"/>
        </p:nvCxnSpPr>
        <p:spPr>
          <a:xfrm>
            <a:off x="895149" y="1328213"/>
            <a:ext cx="747522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7" name="Picture 6" descr="Logo: NYSED.gov">
            <a:extLst>
              <a:ext uri="{FF2B5EF4-FFF2-40B4-BE49-F238E27FC236}">
                <a16:creationId xmlns:a16="http://schemas.microsoft.com/office/drawing/2014/main" id="{5A5FF2EB-7ABB-4AF9-916B-95A41292A78F}"/>
              </a:ext>
            </a:extLst>
          </p:cNvPr>
          <p:cNvPicPr>
            <a:picLocks noChangeAspect="1"/>
          </p:cNvPicPr>
          <p:nvPr userDrawn="1"/>
        </p:nvPicPr>
        <p:blipFill>
          <a:blip r:embed="rId2"/>
          <a:stretch>
            <a:fillRect/>
          </a:stretch>
        </p:blipFill>
        <p:spPr>
          <a:xfrm>
            <a:off x="8490993" y="5811210"/>
            <a:ext cx="533619" cy="539061"/>
          </a:xfrm>
          <a:prstGeom prst="rect">
            <a:avLst/>
          </a:prstGeom>
        </p:spPr>
      </p:pic>
    </p:spTree>
    <p:extLst>
      <p:ext uri="{BB962C8B-B14F-4D97-AF65-F5344CB8AC3E}">
        <p14:creationId xmlns:p14="http://schemas.microsoft.com/office/powerpoint/2010/main" val="1177736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lvl2pPr>
              <a:buClr>
                <a:srgbClr val="DA4D1A"/>
              </a:buClr>
              <a:defRPr/>
            </a:lvl2pPr>
            <a:lvl3pPr>
              <a:buClr>
                <a:srgbClr val="DA4D1A"/>
              </a:buClr>
              <a:defRPr/>
            </a:lvl3pPr>
            <a:lvl4pPr>
              <a:buClr>
                <a:srgbClr val="DA4D1A"/>
              </a:buClr>
              <a:defRPr/>
            </a:lvl4pPr>
            <a:lvl5pPr>
              <a:buClr>
                <a:srgbClr val="DA4D1A"/>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115618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5653278" y="0"/>
            <a:ext cx="3490722" cy="6858000"/>
          </a:xfrm>
          <a:prstGeom prst="rect">
            <a:avLst/>
          </a:prstGeom>
          <a:solidFill>
            <a:srgbClr val="001D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079552" y="588421"/>
            <a:ext cx="2638175" cy="2210343"/>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1" y="1"/>
            <a:ext cx="5653276" cy="6857999"/>
          </a:xfrm>
        </p:spPr>
        <p:txBody>
          <a:bodyPr/>
          <a:lstStyle>
            <a:lvl2pPr>
              <a:buClr>
                <a:srgbClr val="DA4D1A"/>
              </a:buClr>
              <a:defRPr/>
            </a:lvl2pPr>
            <a:lvl3pPr>
              <a:buClr>
                <a:srgbClr val="DA4D1A"/>
              </a:buClr>
              <a:defRPr/>
            </a:lvl3pPr>
            <a:lvl4pPr>
              <a:buClr>
                <a:srgbClr val="DA4D1A"/>
              </a:buClr>
              <a:defRPr/>
            </a:lvl4pPr>
            <a:lvl5pPr>
              <a:buClr>
                <a:srgbClr val="DA4D1A"/>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79551" y="3200403"/>
            <a:ext cx="2638175" cy="2844799"/>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cxnSp>
        <p:nvCxnSpPr>
          <p:cNvPr id="9" name="Straight Connector 8">
            <a:extLst>
              <a:ext uri="{FF2B5EF4-FFF2-40B4-BE49-F238E27FC236}">
                <a16:creationId xmlns:a16="http://schemas.microsoft.com/office/drawing/2014/main" id="{0E70D914-16D5-3A52-FF60-0A314EEAD011}"/>
              </a:ext>
            </a:extLst>
          </p:cNvPr>
          <p:cNvCxnSpPr>
            <a:cxnSpLocks/>
          </p:cNvCxnSpPr>
          <p:nvPr userDrawn="1"/>
        </p:nvCxnSpPr>
        <p:spPr>
          <a:xfrm>
            <a:off x="6079551" y="3029049"/>
            <a:ext cx="2638175" cy="0"/>
          </a:xfrm>
          <a:prstGeom prst="line">
            <a:avLst/>
          </a:prstGeom>
          <a:ln w="19050">
            <a:solidFill>
              <a:srgbClr val="D26D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72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493746-D31B-BF3E-3207-972F795FDC51}"/>
              </a:ext>
            </a:extLst>
          </p:cNvPr>
          <p:cNvSpPr/>
          <p:nvPr userDrawn="1"/>
        </p:nvSpPr>
        <p:spPr>
          <a:xfrm>
            <a:off x="0" y="0"/>
            <a:ext cx="9144000" cy="1544088"/>
          </a:xfrm>
          <a:prstGeom prst="rect">
            <a:avLst/>
          </a:prstGeom>
          <a:solidFill>
            <a:srgbClr val="001D37"/>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74FE4-2B40-0EF7-BE79-9CDFF08EE1DD}"/>
              </a:ext>
            </a:extLst>
          </p:cNvPr>
          <p:cNvSpPr>
            <a:spLocks noGrp="1"/>
          </p:cNvSpPr>
          <p:nvPr>
            <p:ph type="title"/>
          </p:nvPr>
        </p:nvSpPr>
        <p:spPr>
          <a:xfrm>
            <a:off x="628650" y="201843"/>
            <a:ext cx="7886700" cy="1325563"/>
          </a:xfrm>
        </p:spPr>
        <p:txBody>
          <a:bodyPr anchor="ct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609AC-C542-0C25-33FE-CF753B2F3165}"/>
              </a:ext>
            </a:extLst>
          </p:cNvPr>
          <p:cNvSpPr>
            <a:spLocks noGrp="1"/>
          </p:cNvSpPr>
          <p:nvPr>
            <p:ph idx="1"/>
          </p:nvPr>
        </p:nvSpPr>
        <p:spPr>
          <a:xfrm>
            <a:off x="628650" y="1825625"/>
            <a:ext cx="19202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8DBE2-2C04-483C-9839-DD4F26CFB181}"/>
              </a:ext>
            </a:extLst>
          </p:cNvPr>
          <p:cNvSpPr>
            <a:spLocks noGrp="1"/>
          </p:cNvSpPr>
          <p:nvPr>
            <p:ph type="dt" sz="half" idx="10"/>
          </p:nvPr>
        </p:nvSpPr>
        <p:spPr/>
        <p:txBody>
          <a:bodyPr/>
          <a:lstStyle/>
          <a:p>
            <a:fld id="{4068B4AA-0067-4A35-9784-A3929AC78DCE}" type="datetime1">
              <a:rPr lang="en-US" smtClean="0"/>
              <a:t>1/14/2026</a:t>
            </a:fld>
            <a:endParaRPr lang="en-US"/>
          </a:p>
        </p:txBody>
      </p:sp>
      <p:sp>
        <p:nvSpPr>
          <p:cNvPr id="5" name="Footer Placeholder 4">
            <a:extLst>
              <a:ext uri="{FF2B5EF4-FFF2-40B4-BE49-F238E27FC236}">
                <a16:creationId xmlns:a16="http://schemas.microsoft.com/office/drawing/2014/main" id="{3F3C91B3-42CB-9CD2-0153-746E486BE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60FE3-F140-DAA6-ED55-3F3A3AFCC175}"/>
              </a:ext>
            </a:extLst>
          </p:cNvPr>
          <p:cNvSpPr>
            <a:spLocks noGrp="1"/>
          </p:cNvSpPr>
          <p:nvPr>
            <p:ph type="sldNum" sz="quarter" idx="12"/>
          </p:nvPr>
        </p:nvSpPr>
        <p:spPr>
          <a:xfrm>
            <a:off x="8726094" y="6312705"/>
            <a:ext cx="329612" cy="365125"/>
          </a:xfrm>
        </p:spPr>
        <p:txBody>
          <a:bodyPr/>
          <a:lstStyle>
            <a:lvl1pPr>
              <a:defRPr sz="1200">
                <a:solidFill>
                  <a:schemeClr val="tx1"/>
                </a:solidFill>
              </a:defRPr>
            </a:lvl1pPr>
          </a:lstStyle>
          <a:p>
            <a:fld id="{565B0C68-006F-4A53-89E8-BF861DF53FD2}" type="slidenum">
              <a:rPr lang="en-US" smtClean="0"/>
              <a:pPr/>
              <a:t>‹#›</a:t>
            </a:fld>
            <a:endParaRPr lang="en-US"/>
          </a:p>
        </p:txBody>
      </p:sp>
      <p:sp>
        <p:nvSpPr>
          <p:cNvPr id="8" name="Content Placeholder 2">
            <a:extLst>
              <a:ext uri="{FF2B5EF4-FFF2-40B4-BE49-F238E27FC236}">
                <a16:creationId xmlns:a16="http://schemas.microsoft.com/office/drawing/2014/main" id="{8D272FA4-CFD0-9C0D-8917-714EBD9B1BD0}"/>
              </a:ext>
            </a:extLst>
          </p:cNvPr>
          <p:cNvSpPr>
            <a:spLocks noGrp="1"/>
          </p:cNvSpPr>
          <p:nvPr>
            <p:ph idx="13"/>
          </p:nvPr>
        </p:nvSpPr>
        <p:spPr>
          <a:xfrm>
            <a:off x="2630569" y="1825625"/>
            <a:ext cx="19202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47E9D0A-99B7-C1F5-DAD1-6F47DC4150BD}"/>
              </a:ext>
            </a:extLst>
          </p:cNvPr>
          <p:cNvSpPr>
            <a:spLocks noGrp="1"/>
          </p:cNvSpPr>
          <p:nvPr>
            <p:ph idx="14"/>
          </p:nvPr>
        </p:nvSpPr>
        <p:spPr>
          <a:xfrm>
            <a:off x="4626554" y="1825625"/>
            <a:ext cx="1920240" cy="435133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02DD1F0-E7D4-7315-47BE-6EAF521504D4}"/>
              </a:ext>
            </a:extLst>
          </p:cNvPr>
          <p:cNvSpPr>
            <a:spLocks noGrp="1"/>
          </p:cNvSpPr>
          <p:nvPr>
            <p:ph idx="15"/>
          </p:nvPr>
        </p:nvSpPr>
        <p:spPr>
          <a:xfrm>
            <a:off x="6620066" y="1825625"/>
            <a:ext cx="1920240" cy="435133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6065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B497F-29C0-47B6-8020-97AECBB14E9F}"/>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331117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143" y="0"/>
            <a:ext cx="9141714" cy="6400800"/>
          </a:xfrm>
          <a:solidFill>
            <a:schemeClr val="accent6"/>
          </a:solidFill>
        </p:spPr>
        <p:txBody>
          <a:bodyPr/>
          <a:lstStyle/>
          <a:p>
            <a:endParaRPr lang="en-US"/>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1" y="3118982"/>
            <a:ext cx="5653277" cy="2462667"/>
          </a:xfrm>
          <a:solidFill>
            <a:schemeClr val="bg1">
              <a:alpha val="93000"/>
            </a:schemeClr>
          </a:solidFill>
        </p:spPr>
        <p:txBody>
          <a:bodyPr lIns="822960" tIns="731520" anchor="t" anchorCtr="0">
            <a:normAutofit/>
          </a:bodyPr>
          <a:lstStyle/>
          <a:p>
            <a:endParaRPr lang="en-US" sz="405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559218" y="4735799"/>
            <a:ext cx="4853020" cy="605256"/>
          </a:xfrm>
        </p:spPr>
        <p:txBody>
          <a:bodyPr/>
          <a:lstStyle/>
          <a:p>
            <a:endParaRPr lang="en-US">
              <a:solidFill>
                <a:schemeClr val="tx1"/>
              </a:solidFill>
            </a:endParaRPr>
          </a:p>
        </p:txBody>
      </p:sp>
      <p:sp>
        <p:nvSpPr>
          <p:cNvPr id="11" name="Rectangle 10">
            <a:extLst>
              <a:ext uri="{FF2B5EF4-FFF2-40B4-BE49-F238E27FC236}">
                <a16:creationId xmlns:a16="http://schemas.microsoft.com/office/drawing/2014/main" id="{67003F05-78A5-431B-8FEA-0B7BADEBF95E}"/>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655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7A15B3-CF61-4208-B154-0A0DED1B3189}"/>
              </a:ext>
            </a:extLst>
          </p:cNvPr>
          <p:cNvSpPr/>
          <p:nvPr userDrawn="1"/>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5886450" y="643468"/>
            <a:ext cx="2726945"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6130344" y="2660530"/>
            <a:ext cx="21945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6061050" y="1118015"/>
            <a:ext cx="2534310" cy="1450757"/>
          </a:xfrm>
        </p:spPr>
        <p:txBody>
          <a:bodyPr/>
          <a:lstStyle>
            <a:lvl1pPr>
              <a:defRPr>
                <a:solidFill>
                  <a:schemeClr val="bg1"/>
                </a:solidFill>
              </a:defRPr>
            </a:lvl1pPr>
          </a:lstStyle>
          <a:p>
            <a:r>
              <a:rPr lang="en-US"/>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480060" y="640080"/>
            <a:ext cx="2455164" cy="2395728"/>
          </a:xfrm>
          <a:solidFill>
            <a:schemeClr val="accent6"/>
          </a:solidFill>
        </p:spPr>
        <p:txBody>
          <a:bodyPr/>
          <a:lstStyle/>
          <a:p>
            <a:endParaRPr lang="en-US"/>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3188970" y="640080"/>
            <a:ext cx="2455164" cy="2395728"/>
          </a:xfrm>
          <a:solidFill>
            <a:schemeClr val="accent6"/>
          </a:solidFill>
        </p:spPr>
        <p:txBody>
          <a:bodyPr/>
          <a:lstStyle/>
          <a:p>
            <a:endParaRPr lang="en-US"/>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480060" y="3364992"/>
            <a:ext cx="2455164" cy="2395728"/>
          </a:xfrm>
          <a:solidFill>
            <a:schemeClr val="accent6"/>
          </a:solidFill>
        </p:spPr>
        <p:txBody>
          <a:bodyPr/>
          <a:lstStyle/>
          <a:p>
            <a:endParaRPr lang="en-US"/>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3188970" y="3364992"/>
            <a:ext cx="2455164" cy="2395728"/>
          </a:xfrm>
          <a:solidFill>
            <a:schemeClr val="accent6"/>
          </a:solidFill>
        </p:spPr>
        <p:txBody>
          <a:bodyPr/>
          <a:lstStyle/>
          <a:p>
            <a:endParaRPr lang="en-US"/>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6064807" y="2789067"/>
            <a:ext cx="2382440"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163949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822960" y="286604"/>
            <a:ext cx="7543800" cy="1450757"/>
          </a:xfrm>
        </p:spPr>
        <p:txBody>
          <a:bodyPr/>
          <a:lstStyle/>
          <a:p>
            <a:endParaRPr lang="en-US"/>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822961" y="2108202"/>
            <a:ext cx="2667762" cy="3760891"/>
          </a:xfrm>
        </p:spPr>
        <p:txBody>
          <a:bodyPr/>
          <a:lstStyle/>
          <a:p>
            <a:endParaRPr lang="en-US"/>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3730752" y="2112264"/>
            <a:ext cx="2276856" cy="1837944"/>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3730752" y="4032504"/>
            <a:ext cx="2276856" cy="1837944"/>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6083046" y="2112264"/>
            <a:ext cx="2276856" cy="3758184"/>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259920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9144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798898" y="5120640"/>
            <a:ext cx="7543800" cy="822960"/>
          </a:xfrm>
        </p:spPr>
        <p:txBody>
          <a:bodyPr>
            <a:normAutofit/>
          </a:bodyPr>
          <a:lstStyle>
            <a:lvl1pPr>
              <a:defRPr>
                <a:solidFill>
                  <a:schemeClr val="bg1"/>
                </a:solidFill>
              </a:defRPr>
            </a:lvl1pPr>
          </a:lstStyle>
          <a:p>
            <a:endParaRPr lang="en-US" sz="270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798909" y="5943601"/>
            <a:ext cx="7543800" cy="543513"/>
          </a:xfrm>
        </p:spPr>
        <p:txBody>
          <a:bodyPr>
            <a:normAutofit/>
          </a:bodyPr>
          <a:lstStyle>
            <a:lvl1pPr>
              <a:defRPr>
                <a:solidFill>
                  <a:schemeClr val="bg1"/>
                </a:solidFill>
              </a:defRPr>
            </a:lvl1pPr>
          </a:lstStyle>
          <a:p>
            <a:endParaRPr lang="en-US" sz="1125">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476250" y="640080"/>
            <a:ext cx="2658666" cy="3931920"/>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3257550" y="640080"/>
            <a:ext cx="2658666" cy="3931920"/>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6021324" y="640080"/>
            <a:ext cx="2658666" cy="3931920"/>
          </a:xfrm>
          <a:solidFill>
            <a:schemeClr val="accent6"/>
          </a:solidFill>
        </p:spPr>
        <p:txBody>
          <a:bodyPr/>
          <a:lstStyle/>
          <a:p>
            <a:endParaRPr lang="en-US"/>
          </a:p>
        </p:txBody>
      </p:sp>
    </p:spTree>
    <p:extLst>
      <p:ext uri="{BB962C8B-B14F-4D97-AF65-F5344CB8AC3E}">
        <p14:creationId xmlns:p14="http://schemas.microsoft.com/office/powerpoint/2010/main" val="408521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35663"/>
          </a:xfrm>
        </p:spPr>
        <p:txBody>
          <a:bodyPr/>
          <a:lstStyle/>
          <a:p>
            <a:r>
              <a:rPr lang="en-US"/>
              <a:t>Click to edit Master title style</a:t>
            </a:r>
          </a:p>
        </p:txBody>
      </p:sp>
      <p:sp>
        <p:nvSpPr>
          <p:cNvPr id="3" name="Content Placeholder 2"/>
          <p:cNvSpPr>
            <a:spLocks noGrp="1"/>
          </p:cNvSpPr>
          <p:nvPr>
            <p:ph idx="1"/>
          </p:nvPr>
        </p:nvSpPr>
        <p:spPr>
          <a:xfrm>
            <a:off x="891540" y="2104009"/>
            <a:ext cx="7475220" cy="388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defTabSz="685800" eaLnBrk="1" fontAlgn="auto" hangingPunct="1">
              <a:spcBef>
                <a:spcPts val="0"/>
              </a:spcBef>
              <a:spcAft>
                <a:spcPts val="0"/>
              </a:spcAft>
            </a:pPr>
            <a:r>
              <a:rPr lang="en-US">
                <a:latin typeface="Calibri" panose="020F0502020204030204"/>
              </a:rPr>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defTabSz="685800" eaLnBrk="1" fontAlgn="auto" hangingPunct="1">
              <a:spcBef>
                <a:spcPts val="0"/>
              </a:spcBef>
              <a:spcAft>
                <a:spcPts val="0"/>
              </a:spcAft>
            </a:pPr>
            <a:r>
              <a:rPr lang="en-US">
                <a:latin typeface="Calibri" panose="020F0502020204030204"/>
              </a:rPr>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defRPr>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spTree>
    <p:extLst>
      <p:ext uri="{BB962C8B-B14F-4D97-AF65-F5344CB8AC3E}">
        <p14:creationId xmlns:p14="http://schemas.microsoft.com/office/powerpoint/2010/main" val="4019394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320800"/>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CartoGothic Std" pitchFamily="34" charset="0"/>
              </a:defRPr>
            </a:lvl1pPr>
          </a:lstStyle>
          <a:p>
            <a:pPr>
              <a:defRPr/>
            </a:pPr>
            <a:fld id="{4607C9FB-B7D1-4D99-96C8-3D4E6DE80A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72" r:id="rId4"/>
  </p:sldLayoutIdLst>
  <p:hf hdr="0" dt="0"/>
  <p:txStyles>
    <p:title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400" b="1">
          <a:solidFill>
            <a:srgbClr val="044178"/>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000" b="1">
          <a:solidFill>
            <a:srgbClr val="D83B01"/>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a:solidFill>
            <a:srgbClr val="045CAA"/>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91540" y="2108202"/>
            <a:ext cx="747522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pPr defTabSz="685800" eaLnBrk="1" fontAlgn="auto" hangingPunct="1">
              <a:spcBef>
                <a:spcPts val="0"/>
              </a:spcBef>
              <a:spcAft>
                <a:spcPts val="0"/>
              </a:spcAft>
            </a:pPr>
            <a:r>
              <a:rPr lang="en-US">
                <a:latin typeface="Calibri" panose="020F0502020204030204"/>
              </a:rPr>
              <a:t>20XX</a:t>
            </a:r>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pPr defTabSz="685800" eaLnBrk="1" fontAlgn="auto" hangingPunct="1">
              <a:spcBef>
                <a:spcPts val="0"/>
              </a:spcBef>
              <a:spcAft>
                <a:spcPts val="0"/>
              </a:spcAft>
            </a:pPr>
            <a:r>
              <a:rPr lang="en-US">
                <a:latin typeface="Calibri" panose="020F0502020204030204"/>
              </a:rPr>
              <a:t>Sample Footer Text</a:t>
            </a:r>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788">
                <a:solidFill>
                  <a:schemeClr val="bg1"/>
                </a:solidFill>
              </a:defRPr>
            </a:lvl1pPr>
          </a:lstStyle>
          <a:p>
            <a:pPr defTabSz="685800" eaLnBrk="1" fontAlgn="auto" hangingPunct="1">
              <a:spcBef>
                <a:spcPts val="0"/>
              </a:spcBef>
              <a:spcAft>
                <a:spcPts val="0"/>
              </a:spcAft>
            </a:pPr>
            <a:fld id="{3A98EE3D-8CD1-4C3F-BD1C-C98C9596463C}" type="slidenum">
              <a:rPr lang="en-US" smtClean="0">
                <a:latin typeface="Calibri" panose="020F0502020204030204"/>
              </a:rPr>
              <a:pPr defTabSz="685800" eaLnBrk="1" fontAlgn="auto" hangingPunct="1">
                <a:spcBef>
                  <a:spcPts val="0"/>
                </a:spcBef>
                <a:spcAft>
                  <a:spcPts val="0"/>
                </a:spcAft>
              </a:pPr>
              <a:t>‹#›</a:t>
            </a:fld>
            <a:endParaRPr lang="en-US">
              <a:latin typeface="Calibri" panose="020F0502020204030204"/>
            </a:endParaRPr>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59359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p:hf hdr="0" dt="0"/>
  <p:txStyles>
    <p:titleStyle>
      <a:lvl1pPr algn="l" defTabSz="685800" rtl="0" eaLnBrk="1" latinLnBrk="0" hangingPunct="1">
        <a:lnSpc>
          <a:spcPct val="90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91540" y="2108204"/>
            <a:ext cx="747522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41"/>
            <a:ext cx="1938638" cy="365125"/>
          </a:xfrm>
          <a:prstGeom prst="rect">
            <a:avLst/>
          </a:prstGeom>
        </p:spPr>
        <p:txBody>
          <a:bodyPr vert="horz" lIns="91440" tIns="45720" rIns="91440" bIns="45720" rtlCol="0" anchor="ctr"/>
          <a:lstStyle>
            <a:lvl1pPr algn="r">
              <a:defRPr sz="506">
                <a:solidFill>
                  <a:srgbClr val="FFFFFF"/>
                </a:solidFill>
              </a:defRPr>
            </a:lvl1pPr>
          </a:lstStyle>
          <a:p>
            <a:pPr defTabSz="514350"/>
            <a:r>
              <a:rPr lang="en-US"/>
              <a:t>20XX</a:t>
            </a:r>
          </a:p>
        </p:txBody>
      </p:sp>
      <p:sp>
        <p:nvSpPr>
          <p:cNvPr id="5" name="Footer Placeholder 4"/>
          <p:cNvSpPr>
            <a:spLocks noGrp="1"/>
          </p:cNvSpPr>
          <p:nvPr>
            <p:ph type="ftr" sz="quarter" idx="3"/>
          </p:nvPr>
        </p:nvSpPr>
        <p:spPr>
          <a:xfrm>
            <a:off x="822960" y="6446841"/>
            <a:ext cx="5113697" cy="365125"/>
          </a:xfrm>
          <a:prstGeom prst="rect">
            <a:avLst/>
          </a:prstGeom>
        </p:spPr>
        <p:txBody>
          <a:bodyPr vert="horz" lIns="91440" tIns="45720" rIns="91440" bIns="45720" rtlCol="0" anchor="ctr"/>
          <a:lstStyle>
            <a:lvl1pPr algn="l">
              <a:defRPr sz="506" cap="all" baseline="0">
                <a:solidFill>
                  <a:srgbClr val="FFFFFF"/>
                </a:solidFill>
              </a:defRPr>
            </a:lvl1pPr>
          </a:lstStyle>
          <a:p>
            <a:pPr defTabSz="514350"/>
            <a:r>
              <a:rPr lang="en-US"/>
              <a:t>Sample Footer Text</a:t>
            </a:r>
          </a:p>
        </p:txBody>
      </p:sp>
      <p:sp>
        <p:nvSpPr>
          <p:cNvPr id="6" name="Slide Number Placeholder 5"/>
          <p:cNvSpPr>
            <a:spLocks noGrp="1"/>
          </p:cNvSpPr>
          <p:nvPr>
            <p:ph type="sldNum" sz="quarter" idx="4"/>
          </p:nvPr>
        </p:nvSpPr>
        <p:spPr>
          <a:xfrm>
            <a:off x="8245186" y="6446841"/>
            <a:ext cx="585008" cy="365125"/>
          </a:xfrm>
          <a:prstGeom prst="rect">
            <a:avLst/>
          </a:prstGeom>
        </p:spPr>
        <p:txBody>
          <a:bodyPr vert="horz" lIns="91440" tIns="45720" rIns="91440" bIns="45720" rtlCol="0" anchor="ctr"/>
          <a:lstStyle>
            <a:lvl1pPr algn="l">
              <a:defRPr sz="591">
                <a:solidFill>
                  <a:schemeClr val="bg1"/>
                </a:solidFill>
              </a:defRPr>
            </a:lvl1pPr>
          </a:lstStyle>
          <a:p>
            <a:pPr defTabSz="514350"/>
            <a:fld id="{3A98EE3D-8CD1-4C3F-BD1C-C98C9596463C}" type="slidenum">
              <a:rPr lang="en-US" smtClean="0"/>
              <a:pPr defTabSz="51435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37229"/>
      </p:ext>
    </p:extLst>
  </p:cSld>
  <p:clrMap bg1="lt1" tx1="dk1" bg2="lt2" tx2="dk2" accent1="accent1" accent2="accent2" accent3="accent3" accent4="accent4" accent5="accent5" accent6="accent6" hlink="hlink" folHlink="folHlink"/>
  <p:sldLayoutIdLst>
    <p:sldLayoutId id="2147483690" r:id="rId1"/>
  </p:sldLayoutIdLst>
  <p:hf hdr="0" dt="0"/>
  <p:txStyles>
    <p:titleStyle>
      <a:lvl1pPr algn="l" defTabSz="514350" rtl="0" eaLnBrk="1" latinLnBrk="0" hangingPunct="1">
        <a:lnSpc>
          <a:spcPct val="90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10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100000"/>
        </a:lnSpc>
        <a:spcBef>
          <a:spcPts val="113"/>
        </a:spcBef>
        <a:spcAft>
          <a:spcPts val="225"/>
        </a:spcAft>
        <a:buClrTx/>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100000"/>
        </a:lnSpc>
        <a:spcBef>
          <a:spcPts val="113"/>
        </a:spcBef>
        <a:spcAft>
          <a:spcPts val="225"/>
        </a:spcAft>
        <a:buClrTx/>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100000"/>
        </a:lnSpc>
        <a:spcBef>
          <a:spcPts val="113"/>
        </a:spcBef>
        <a:spcAft>
          <a:spcPts val="225"/>
        </a:spcAft>
        <a:buClrTx/>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100000"/>
        </a:lnSpc>
        <a:spcBef>
          <a:spcPts val="113"/>
        </a:spcBef>
        <a:spcAft>
          <a:spcPts val="225"/>
        </a:spcAft>
        <a:buClrTx/>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001D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92637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443448"/>
            <a:ext cx="7543800" cy="442564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1350">
                <a:solidFill>
                  <a:srgbClr val="FFFFFF"/>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9002472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
          <a:schemeClr val="accent2">
            <a:lumMod val="75000"/>
          </a:schemeClr>
        </a:buClr>
        <a:buFont typeface="Wingdings" panose="05000000000000000000" pitchFamily="2" charset="2"/>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
          <a:schemeClr val="accent2">
            <a:lumMod val="75000"/>
          </a:schemeClr>
        </a:buClr>
        <a:buFont typeface="Wingdings" panose="05000000000000000000" pitchFamily="2" charset="2"/>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
          <a:schemeClr val="accent2">
            <a:lumMod val="75000"/>
          </a:schemeClr>
        </a:buClr>
        <a:buFont typeface="Wingdings" panose="05000000000000000000" pitchFamily="2" charset="2"/>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
          <a:schemeClr val="accent2">
            <a:lumMod val="75000"/>
          </a:schemeClr>
        </a:buClr>
        <a:buFont typeface="Wingdings" panose="05000000000000000000" pitchFamily="2" charset="2"/>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ysed.gov/information-reporting-services/student-information-repository-system-sirs-guidance" TargetMode="External"/><Relationship Id="rId2" Type="http://schemas.openxmlformats.org/officeDocument/2006/relationships/hyperlink" Target="https://www.nysed.gov/accountability/school-and-district-accountability-resources-and-data" TargetMode="External"/><Relationship Id="rId1" Type="http://schemas.openxmlformats.org/officeDocument/2006/relationships/slideLayout" Target="../slideLayouts/slideLayout2.xml"/><Relationship Id="rId5" Type="http://schemas.openxmlformats.org/officeDocument/2006/relationships/hyperlink" Target="https://data.nysed.gov/" TargetMode="External"/><Relationship Id="rId4" Type="http://schemas.openxmlformats.org/officeDocument/2006/relationships/hyperlink" Target="https://www.nysed.gov/accountability/continuous-improvemen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nysed.gov/sites/default/files/programs/accountability/2025-2026-accountability-indicator-cut-points.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nysed.gov/bilingual-ed/multilingual-learner-ml-and-english-language-learner-ell-program-quality-review-an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osepartnership.org/" TargetMode="External"/><Relationship Id="rId4" Type="http://schemas.openxmlformats.org/officeDocument/2006/relationships/hyperlink" Target="https://www.nysed.gov/bilingual-ed/regional-supportrber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nysed.gov/sites/default/files/programs/accountability/2025-2026-accountability-indicator-cut-point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nysed.gov/sites/default/files/programs/accountability/2025-2026-accountability-indicator-cut-points.pdf"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nysed.gov/sites/default/files/programs/accountability/2025-2026-accountability-indicator-cut-points.pdf"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s://www.nysed.gov/information-reporting-services/level-2-reporting-l2rpt-system-resources-and-information" TargetMode="External"/><Relationship Id="rId3" Type="http://schemas.openxmlformats.org/officeDocument/2006/relationships/hyperlink" Target="https://www.nysed.gov/accountability/school-and-district-accountability-resources-and-data" TargetMode="External"/><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mailto:accountinfo@nysed.gov" TargetMode="External"/><Relationship Id="rId4" Type="http://schemas.openxmlformats.org/officeDocument/2006/relationships/hyperlink" Target="https://www.nysed.gov/accountability/continuous-improvement"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diagramQuickStyle" Target="../diagrams/quickStyle1.xml"/><Relationship Id="rId5" Type="http://schemas.openxmlformats.org/officeDocument/2006/relationships/image" Target="../media/image17.png"/><Relationship Id="rId10" Type="http://schemas.openxmlformats.org/officeDocument/2006/relationships/diagramLayout" Target="../diagrams/layout1.xml"/><Relationship Id="rId4" Type="http://schemas.openxmlformats.org/officeDocument/2006/relationships/image" Target="../media/image16.svg"/><Relationship Id="rId9"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3D2C6-789D-4606-A304-35BBBBF45ABA}"/>
              </a:ext>
            </a:extLst>
          </p:cNvPr>
          <p:cNvSpPr>
            <a:spLocks noGrp="1"/>
          </p:cNvSpPr>
          <p:nvPr>
            <p:ph type="ctrTitle"/>
          </p:nvPr>
        </p:nvSpPr>
        <p:spPr>
          <a:xfrm>
            <a:off x="800100" y="1124675"/>
            <a:ext cx="7543800" cy="2784423"/>
          </a:xfrm>
        </p:spPr>
        <p:txBody>
          <a:bodyPr vert="horz" lIns="365760" tIns="34290" rIns="365760" bIns="34290" rtlCol="0" anchor="b">
            <a:normAutofit/>
          </a:bodyPr>
          <a:lstStyle/>
          <a:p>
            <a:pPr algn="ctr"/>
            <a:r>
              <a:rPr lang="en-US" sz="3525" b="1">
                <a:solidFill>
                  <a:srgbClr val="22315E"/>
                </a:solidFill>
              </a:rPr>
              <a:t>Understanding Our Final Determinations Data </a:t>
            </a:r>
            <a:br>
              <a:rPr lang="en-US" sz="2775" b="1">
                <a:solidFill>
                  <a:srgbClr val="22315E"/>
                </a:solidFill>
              </a:rPr>
            </a:br>
            <a:br>
              <a:rPr lang="en-US" sz="2775" b="1">
                <a:solidFill>
                  <a:srgbClr val="22315E"/>
                </a:solidFill>
              </a:rPr>
            </a:br>
            <a:endParaRPr lang="en-US" sz="2775" b="1">
              <a:solidFill>
                <a:srgbClr val="22315E"/>
              </a:solidFill>
            </a:endParaRPr>
          </a:p>
        </p:txBody>
      </p:sp>
      <p:sp>
        <p:nvSpPr>
          <p:cNvPr id="6" name="Text Placeholder 5">
            <a:extLst>
              <a:ext uri="{FF2B5EF4-FFF2-40B4-BE49-F238E27FC236}">
                <a16:creationId xmlns:a16="http://schemas.microsoft.com/office/drawing/2014/main" id="{33993B81-5104-4A25-A5D3-A42884EF1040}"/>
              </a:ext>
            </a:extLst>
          </p:cNvPr>
          <p:cNvSpPr>
            <a:spLocks noGrp="1"/>
          </p:cNvSpPr>
          <p:nvPr>
            <p:ph type="subTitle" idx="1"/>
          </p:nvPr>
        </p:nvSpPr>
        <p:spPr>
          <a:xfrm>
            <a:off x="800100" y="5006579"/>
            <a:ext cx="7406642" cy="857250"/>
          </a:xfrm>
        </p:spPr>
        <p:txBody>
          <a:bodyPr vert="horz" lIns="68580" tIns="34290" rIns="68580" bIns="34290" rtlCol="0" anchor="t">
            <a:normAutofit/>
          </a:bodyPr>
          <a:lstStyle/>
          <a:p>
            <a:pPr>
              <a:lnSpc>
                <a:spcPct val="100000"/>
              </a:lnSpc>
              <a:spcBef>
                <a:spcPts val="0"/>
              </a:spcBef>
              <a:spcAft>
                <a:spcPts val="0"/>
              </a:spcAft>
            </a:pPr>
            <a:r>
              <a:rPr lang="en-US" b="1">
                <a:solidFill>
                  <a:srgbClr val="22315E"/>
                </a:solidFill>
                <a:latin typeface="+mj-lt"/>
              </a:rPr>
              <a:t>[Insert Local Logo Here]</a:t>
            </a:r>
          </a:p>
        </p:txBody>
      </p:sp>
      <p:sp>
        <p:nvSpPr>
          <p:cNvPr id="2" name="Slide Number Placeholder 1">
            <a:extLst>
              <a:ext uri="{FF2B5EF4-FFF2-40B4-BE49-F238E27FC236}">
                <a16:creationId xmlns:a16="http://schemas.microsoft.com/office/drawing/2014/main" id="{E0658403-B548-4754-977F-712B442D5022}"/>
              </a:ext>
            </a:extLst>
          </p:cNvPr>
          <p:cNvSpPr>
            <a:spLocks noGrp="1"/>
          </p:cNvSpPr>
          <p:nvPr>
            <p:ph type="sldNum" sz="quarter" idx="12"/>
          </p:nvPr>
        </p:nvSpPr>
        <p:spPr>
          <a:xfrm>
            <a:off x="8692761" y="5726907"/>
            <a:ext cx="251515" cy="273844"/>
          </a:xfrm>
        </p:spPr>
        <p:txBody>
          <a:bodyPr/>
          <a:lstStyle/>
          <a:p>
            <a:pPr defTabSz="685800" eaLnBrk="1" fontAlgn="auto" hangingPunct="1">
              <a:spcBef>
                <a:spcPts val="0"/>
              </a:spcBef>
              <a:spcAft>
                <a:spcPts val="0"/>
              </a:spcAft>
            </a:pPr>
            <a:fld id="{3A98EE3D-8CD1-4C3F-BD1C-C98C9596463C}" type="slidenum">
              <a:rPr lang="en-US" sz="1200">
                <a:latin typeface="Arial" panose="020B0604020202020204"/>
              </a:rPr>
              <a:pPr defTabSz="685800" eaLnBrk="1" fontAlgn="auto" hangingPunct="1">
                <a:spcBef>
                  <a:spcPts val="0"/>
                </a:spcBef>
                <a:spcAft>
                  <a:spcPts val="0"/>
                </a:spcAft>
              </a:pPr>
              <a:t>1</a:t>
            </a:fld>
            <a:endParaRPr lang="en-US" sz="1200">
              <a:latin typeface="Arial" panose="020B0604020202020204"/>
            </a:endParaRPr>
          </a:p>
        </p:txBody>
      </p:sp>
      <p:pic>
        <p:nvPicPr>
          <p:cNvPr id="5" name="Picture 4" descr="Logo: New York State Education Department - Knowledge, Skill, Opportunity">
            <a:extLst>
              <a:ext uri="{FF2B5EF4-FFF2-40B4-BE49-F238E27FC236}">
                <a16:creationId xmlns:a16="http://schemas.microsoft.com/office/drawing/2014/main" id="{6F14491E-DB90-4ED1-946C-BEE6C86053C4}"/>
              </a:ext>
            </a:extLst>
          </p:cNvPr>
          <p:cNvPicPr>
            <a:picLocks noChangeAspect="1"/>
          </p:cNvPicPr>
          <p:nvPr/>
        </p:nvPicPr>
        <p:blipFill rotWithShape="1">
          <a:blip r:embed="rId3"/>
          <a:srcRect r="5803"/>
          <a:stretch/>
        </p:blipFill>
        <p:spPr>
          <a:xfrm>
            <a:off x="5315146" y="5025506"/>
            <a:ext cx="3028754" cy="707819"/>
          </a:xfrm>
          <a:prstGeom prst="rect">
            <a:avLst/>
          </a:prstGeom>
        </p:spPr>
      </p:pic>
    </p:spTree>
    <p:extLst>
      <p:ext uri="{BB962C8B-B14F-4D97-AF65-F5344CB8AC3E}">
        <p14:creationId xmlns:p14="http://schemas.microsoft.com/office/powerpoint/2010/main" val="653779098"/>
      </p:ext>
    </p:extLst>
  </p:cSld>
  <p:clrMapOvr>
    <a:masterClrMapping/>
  </p:clrMapOvr>
  <mc:AlternateContent xmlns:mc="http://schemas.openxmlformats.org/markup-compatibility/2006" xmlns:p14="http://schemas.microsoft.com/office/powerpoint/2010/main">
    <mc:Choice Requires="p14">
      <p:transition spd="slow" p14:dur="2000" advTm="48172"/>
    </mc:Choice>
    <mc:Fallback xmlns="">
      <p:transition spd="slow" advTm="481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F901-0AEF-0235-5988-6CF445C36B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C01FF1-E3A9-B10A-FED6-288A54410150}"/>
              </a:ext>
            </a:extLst>
          </p:cNvPr>
          <p:cNvSpPr>
            <a:spLocks noGrp="1"/>
          </p:cNvSpPr>
          <p:nvPr>
            <p:ph type="sldNum" sz="quarter" idx="10"/>
          </p:nvPr>
        </p:nvSpPr>
        <p:spPr/>
        <p:txBody>
          <a:bodyPr/>
          <a:lstStyle/>
          <a:p>
            <a:pPr>
              <a:defRPr/>
            </a:pPr>
            <a:fld id="{DAA95BE0-1642-4EEB-8FDA-40F1B729E039}" type="slidenum">
              <a:rPr lang="en-US" altLang="en-US" smtClean="0"/>
              <a:pPr>
                <a:defRPr/>
              </a:pPr>
              <a:t>10</a:t>
            </a:fld>
            <a:endParaRPr lang="en-US" altLang="en-US"/>
          </a:p>
        </p:txBody>
      </p:sp>
      <p:sp>
        <p:nvSpPr>
          <p:cNvPr id="4" name="Title 4">
            <a:extLst>
              <a:ext uri="{FF2B5EF4-FFF2-40B4-BE49-F238E27FC236}">
                <a16:creationId xmlns:a16="http://schemas.microsoft.com/office/drawing/2014/main" id="{758188D2-BC02-4E22-8D5A-FA5C376B9C6F}"/>
              </a:ext>
            </a:extLst>
          </p:cNvPr>
          <p:cNvSpPr txBox="1">
            <a:spLocks/>
          </p:cNvSpPr>
          <p:nvPr/>
        </p:nvSpPr>
        <p:spPr bwMode="auto">
          <a:xfrm>
            <a:off x="368300" y="457200"/>
            <a:ext cx="877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Identification Criteria: Scenario Tables</a:t>
            </a:r>
          </a:p>
        </p:txBody>
      </p:sp>
      <p:sp>
        <p:nvSpPr>
          <p:cNvPr id="2" name="Rectangle 1">
            <a:extLst>
              <a:ext uri="{FF2B5EF4-FFF2-40B4-BE49-F238E27FC236}">
                <a16:creationId xmlns:a16="http://schemas.microsoft.com/office/drawing/2014/main" id="{2E03E578-8A97-A935-BF77-F7CAE42E5BAD}"/>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78D8D1-6B69-D80B-459A-16FD206F0017}"/>
              </a:ext>
            </a:extLst>
          </p:cNvPr>
          <p:cNvSpPr txBox="1"/>
          <p:nvPr/>
        </p:nvSpPr>
        <p:spPr>
          <a:xfrm>
            <a:off x="279528" y="1512327"/>
            <a:ext cx="8584944" cy="1077218"/>
          </a:xfrm>
          <a:prstGeom prst="rect">
            <a:avLst/>
          </a:prstGeom>
          <a:noFill/>
        </p:spPr>
        <p:txBody>
          <a:bodyPr wrap="square" rtlCol="0">
            <a:spAutoFit/>
          </a:bodyPr>
          <a:lstStyle/>
          <a:p>
            <a:r>
              <a:rPr lang="en-US" sz="1600">
                <a:effectLst/>
                <a:latin typeface="+mn-lt"/>
              </a:rPr>
              <a:t>At the EM and HS levels, the All Students group and accountability subgroups are identified for support models based on their accountability indicator levels and the scenarios listed in the tables here (applying only Scenarios 1 and 2 for the 2025-26, 2026-27 and 2027-28 school years):</a:t>
            </a:r>
            <a:endParaRPr lang="en-US" sz="1600">
              <a:latin typeface="+mn-lt"/>
            </a:endParaRPr>
          </a:p>
        </p:txBody>
      </p:sp>
      <p:pic>
        <p:nvPicPr>
          <p:cNvPr id="6" name="Picture 5">
            <a:extLst>
              <a:ext uri="{FF2B5EF4-FFF2-40B4-BE49-F238E27FC236}">
                <a16:creationId xmlns:a16="http://schemas.microsoft.com/office/drawing/2014/main" id="{8AAAC44A-555C-8D0A-5E02-A496E91ACF11}"/>
              </a:ext>
            </a:extLst>
          </p:cNvPr>
          <p:cNvPicPr>
            <a:picLocks noChangeAspect="1"/>
          </p:cNvPicPr>
          <p:nvPr/>
        </p:nvPicPr>
        <p:blipFill>
          <a:blip r:embed="rId3"/>
          <a:srcRect l="29838" t="63213" r="24677" b="11874"/>
          <a:stretch>
            <a:fillRect/>
          </a:stretch>
        </p:blipFill>
        <p:spPr>
          <a:xfrm>
            <a:off x="1377535" y="4031240"/>
            <a:ext cx="6388930" cy="1895475"/>
          </a:xfrm>
          <a:prstGeom prst="rect">
            <a:avLst/>
          </a:prstGeom>
          <a:solidFill>
            <a:srgbClr val="FFDE59"/>
          </a:solidFill>
        </p:spPr>
      </p:pic>
      <p:pic>
        <p:nvPicPr>
          <p:cNvPr id="7" name="Picture 6">
            <a:extLst>
              <a:ext uri="{FF2B5EF4-FFF2-40B4-BE49-F238E27FC236}">
                <a16:creationId xmlns:a16="http://schemas.microsoft.com/office/drawing/2014/main" id="{9C79B619-7DD6-B971-A818-20B8DDA97522}"/>
              </a:ext>
            </a:extLst>
          </p:cNvPr>
          <p:cNvPicPr>
            <a:picLocks noChangeAspect="1"/>
          </p:cNvPicPr>
          <p:nvPr/>
        </p:nvPicPr>
        <p:blipFill>
          <a:blip r:embed="rId3"/>
          <a:srcRect l="29838" t="43237" r="24677" b="40017"/>
          <a:stretch>
            <a:fillRect/>
          </a:stretch>
        </p:blipFill>
        <p:spPr>
          <a:xfrm>
            <a:off x="1377535" y="2658755"/>
            <a:ext cx="6388930" cy="1274138"/>
          </a:xfrm>
          <a:prstGeom prst="rect">
            <a:avLst/>
          </a:prstGeom>
          <a:solidFill>
            <a:srgbClr val="A591EF"/>
          </a:solidFill>
        </p:spPr>
      </p:pic>
    </p:spTree>
    <p:extLst>
      <p:ext uri="{BB962C8B-B14F-4D97-AF65-F5344CB8AC3E}">
        <p14:creationId xmlns:p14="http://schemas.microsoft.com/office/powerpoint/2010/main" val="362382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1DCF7-2C50-C45C-AF7C-EEEA1EF3CB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ACA664-6593-64F6-D9E3-069CA92A3923}"/>
              </a:ext>
            </a:extLst>
          </p:cNvPr>
          <p:cNvSpPr>
            <a:spLocks noGrp="1"/>
          </p:cNvSpPr>
          <p:nvPr>
            <p:ph type="sldNum" sz="quarter" idx="10"/>
          </p:nvPr>
        </p:nvSpPr>
        <p:spPr/>
        <p:txBody>
          <a:bodyPr/>
          <a:lstStyle/>
          <a:p>
            <a:pPr>
              <a:defRPr/>
            </a:pPr>
            <a:fld id="{DAA95BE0-1642-4EEB-8FDA-40F1B729E039}" type="slidenum">
              <a:rPr lang="en-US" altLang="en-US" smtClean="0"/>
              <a:pPr>
                <a:defRPr/>
              </a:pPr>
              <a:t>11</a:t>
            </a:fld>
            <a:endParaRPr lang="en-US" altLang="en-US"/>
          </a:p>
        </p:txBody>
      </p:sp>
      <p:sp>
        <p:nvSpPr>
          <p:cNvPr id="4" name="Title 4">
            <a:extLst>
              <a:ext uri="{FF2B5EF4-FFF2-40B4-BE49-F238E27FC236}">
                <a16:creationId xmlns:a16="http://schemas.microsoft.com/office/drawing/2014/main" id="{F1C4D0E3-9361-A56E-B920-9B553CAEA921}"/>
              </a:ext>
            </a:extLst>
          </p:cNvPr>
          <p:cNvSpPr txBox="1">
            <a:spLocks/>
          </p:cNvSpPr>
          <p:nvPr/>
        </p:nvSpPr>
        <p:spPr bwMode="auto">
          <a:xfrm>
            <a:off x="368300" y="457200"/>
            <a:ext cx="877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Exit Criteria: Eligibility</a:t>
            </a:r>
          </a:p>
        </p:txBody>
      </p:sp>
      <p:sp>
        <p:nvSpPr>
          <p:cNvPr id="2" name="Rectangle 1">
            <a:extLst>
              <a:ext uri="{FF2B5EF4-FFF2-40B4-BE49-F238E27FC236}">
                <a16:creationId xmlns:a16="http://schemas.microsoft.com/office/drawing/2014/main" id="{BCDB7194-4F97-7BE8-CD84-9DF9DD6D8912}"/>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B73955-7ACB-D1B3-76F7-1692F72AF3F8}"/>
              </a:ext>
            </a:extLst>
          </p:cNvPr>
          <p:cNvSpPr txBox="1"/>
          <p:nvPr/>
        </p:nvSpPr>
        <p:spPr>
          <a:xfrm>
            <a:off x="279529" y="1678306"/>
            <a:ext cx="8584943" cy="1231106"/>
          </a:xfrm>
          <a:prstGeom prst="rect">
            <a:avLst/>
          </a:prstGeom>
          <a:noFill/>
        </p:spPr>
        <p:txBody>
          <a:bodyPr wrap="square" lIns="91440" tIns="45720" rIns="91440" bIns="45720" rtlCol="0" anchor="t">
            <a:spAutoFit/>
          </a:bodyPr>
          <a:lstStyle/>
          <a:p>
            <a:r>
              <a:rPr lang="en-US" sz="1600">
                <a:latin typeface="Arial"/>
                <a:cs typeface="Arial"/>
              </a:rPr>
              <a:t>Schools and/or subgroups identified for CSI, ATSI, or TSI can exit their support models and transition to LSI </a:t>
            </a:r>
            <a:r>
              <a:rPr lang="en-US" sz="1600">
                <a:latin typeface="Arial"/>
                <a:cs typeface="Segoe UI"/>
              </a:rPr>
              <a:t>in the second school year after initial identification or any school year thereafter.</a:t>
            </a:r>
            <a:r>
              <a:rPr lang="en-US" sz="1600">
                <a:latin typeface="Segoe UI"/>
                <a:cs typeface="Segoe UI"/>
              </a:rPr>
              <a:t> </a:t>
            </a:r>
            <a:br>
              <a:rPr lang="en-US" sz="1200">
                <a:latin typeface="Segoe UI"/>
                <a:cs typeface="Segoe UI"/>
              </a:rPr>
            </a:br>
            <a:endParaRPr lang="en-US" sz="1200">
              <a:latin typeface="Segoe UI"/>
              <a:cs typeface="Segoe UI"/>
            </a:endParaRPr>
          </a:p>
          <a:p>
            <a:endParaRPr lang="en-US" sz="1400" b="1"/>
          </a:p>
        </p:txBody>
      </p:sp>
      <p:grpSp>
        <p:nvGrpSpPr>
          <p:cNvPr id="9" name="Group 8">
            <a:extLst>
              <a:ext uri="{FF2B5EF4-FFF2-40B4-BE49-F238E27FC236}">
                <a16:creationId xmlns:a16="http://schemas.microsoft.com/office/drawing/2014/main" id="{20298D52-2E81-2813-C9C9-474063C260D7}"/>
              </a:ext>
            </a:extLst>
          </p:cNvPr>
          <p:cNvGrpSpPr/>
          <p:nvPr/>
        </p:nvGrpSpPr>
        <p:grpSpPr>
          <a:xfrm>
            <a:off x="655475" y="2949570"/>
            <a:ext cx="7833050" cy="2441840"/>
            <a:chOff x="961594" y="2612159"/>
            <a:chExt cx="7210528" cy="1985343"/>
          </a:xfrm>
        </p:grpSpPr>
        <p:pic>
          <p:nvPicPr>
            <p:cNvPr id="10" name="Graphic 9" descr="Checkmark with solid fill">
              <a:extLst>
                <a:ext uri="{FF2B5EF4-FFF2-40B4-BE49-F238E27FC236}">
                  <a16:creationId xmlns:a16="http://schemas.microsoft.com/office/drawing/2014/main" id="{62C25192-583C-A0FC-FD3B-1D454230A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1515" y="3408106"/>
              <a:ext cx="893944" cy="745234"/>
            </a:xfrm>
            <a:prstGeom prst="rect">
              <a:avLst/>
            </a:prstGeom>
          </p:spPr>
        </p:pic>
        <p:sp>
          <p:nvSpPr>
            <p:cNvPr id="11" name="TextBox 10">
              <a:extLst>
                <a:ext uri="{FF2B5EF4-FFF2-40B4-BE49-F238E27FC236}">
                  <a16:creationId xmlns:a16="http://schemas.microsoft.com/office/drawing/2014/main" id="{71EA8D82-7B31-9FCB-0814-72A54D020600}"/>
                </a:ext>
              </a:extLst>
            </p:cNvPr>
            <p:cNvSpPr txBox="1"/>
            <p:nvPr/>
          </p:nvSpPr>
          <p:spPr>
            <a:xfrm>
              <a:off x="6478722" y="4161868"/>
              <a:ext cx="1693400" cy="425405"/>
            </a:xfrm>
            <a:prstGeom prst="rect">
              <a:avLst/>
            </a:prstGeom>
            <a:noFill/>
          </p:spPr>
          <p:txBody>
            <a:bodyPr wrap="square" rtlCol="0">
              <a:spAutoFit/>
            </a:bodyPr>
            <a:lstStyle/>
            <a:p>
              <a:pPr algn="ctr"/>
              <a:r>
                <a:rPr lang="en-US" sz="1400"/>
                <a:t>Exits support model</a:t>
              </a:r>
            </a:p>
            <a:p>
              <a:pPr algn="ctr"/>
              <a:endParaRPr lang="en-US" sz="1400"/>
            </a:p>
          </p:txBody>
        </p:sp>
        <p:sp>
          <p:nvSpPr>
            <p:cNvPr id="12" name="TextBox 11">
              <a:extLst>
                <a:ext uri="{FF2B5EF4-FFF2-40B4-BE49-F238E27FC236}">
                  <a16:creationId xmlns:a16="http://schemas.microsoft.com/office/drawing/2014/main" id="{B1333C28-57FE-2BD5-712D-398AF57019B3}"/>
                </a:ext>
              </a:extLst>
            </p:cNvPr>
            <p:cNvSpPr txBox="1"/>
            <p:nvPr/>
          </p:nvSpPr>
          <p:spPr>
            <a:xfrm>
              <a:off x="961594" y="4068833"/>
              <a:ext cx="1926674" cy="425405"/>
            </a:xfrm>
            <a:prstGeom prst="rect">
              <a:avLst/>
            </a:prstGeom>
            <a:noFill/>
          </p:spPr>
          <p:txBody>
            <a:bodyPr wrap="square" rtlCol="0">
              <a:spAutoFit/>
            </a:bodyPr>
            <a:lstStyle/>
            <a:p>
              <a:pPr algn="ctr"/>
              <a:r>
                <a:rPr lang="en-US" sz="1400"/>
                <a:t>Identified school or subgroup</a:t>
              </a:r>
            </a:p>
          </p:txBody>
        </p:sp>
        <p:sp>
          <p:nvSpPr>
            <p:cNvPr id="13" name="Arrow: Curved Down 12">
              <a:extLst>
                <a:ext uri="{FF2B5EF4-FFF2-40B4-BE49-F238E27FC236}">
                  <a16:creationId xmlns:a16="http://schemas.microsoft.com/office/drawing/2014/main" id="{B11A3936-6CCB-A40B-3702-A84A203D2E50}"/>
                </a:ext>
              </a:extLst>
            </p:cNvPr>
            <p:cNvSpPr/>
            <p:nvPr/>
          </p:nvSpPr>
          <p:spPr>
            <a:xfrm>
              <a:off x="3326624" y="3656683"/>
              <a:ext cx="655069" cy="231919"/>
            </a:xfrm>
            <a:prstGeom prst="curvedDown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Right 13">
              <a:extLst>
                <a:ext uri="{FF2B5EF4-FFF2-40B4-BE49-F238E27FC236}">
                  <a16:creationId xmlns:a16="http://schemas.microsoft.com/office/drawing/2014/main" id="{1CC021B1-D22E-853E-CCEC-6DAF6617D407}"/>
                </a:ext>
              </a:extLst>
            </p:cNvPr>
            <p:cNvSpPr/>
            <p:nvPr/>
          </p:nvSpPr>
          <p:spPr>
            <a:xfrm>
              <a:off x="4234412" y="3668933"/>
              <a:ext cx="494740" cy="38637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Upstairs with solid fill">
              <a:extLst>
                <a:ext uri="{FF2B5EF4-FFF2-40B4-BE49-F238E27FC236}">
                  <a16:creationId xmlns:a16="http://schemas.microsoft.com/office/drawing/2014/main" id="{10383609-A9DF-ABA9-3647-17924F91B7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1962" y="3272721"/>
              <a:ext cx="1112343" cy="927301"/>
            </a:xfrm>
            <a:prstGeom prst="rect">
              <a:avLst/>
            </a:prstGeom>
          </p:spPr>
        </p:pic>
        <p:sp>
          <p:nvSpPr>
            <p:cNvPr id="16" name="TextBox 15">
              <a:extLst>
                <a:ext uri="{FF2B5EF4-FFF2-40B4-BE49-F238E27FC236}">
                  <a16:creationId xmlns:a16="http://schemas.microsoft.com/office/drawing/2014/main" id="{214A5D8B-1392-C92B-A22B-B293A89C24E2}"/>
                </a:ext>
              </a:extLst>
            </p:cNvPr>
            <p:cNvSpPr txBox="1"/>
            <p:nvPr/>
          </p:nvSpPr>
          <p:spPr>
            <a:xfrm>
              <a:off x="4705725" y="4161868"/>
              <a:ext cx="1603402" cy="425405"/>
            </a:xfrm>
            <a:prstGeom prst="rect">
              <a:avLst/>
            </a:prstGeom>
            <a:noFill/>
          </p:spPr>
          <p:txBody>
            <a:bodyPr wrap="square" rtlCol="0">
              <a:spAutoFit/>
            </a:bodyPr>
            <a:lstStyle/>
            <a:p>
              <a:pPr algn="ctr"/>
              <a:r>
                <a:rPr lang="en-US" sz="1400"/>
                <a:t>Met exit criteria</a:t>
              </a:r>
            </a:p>
            <a:p>
              <a:pPr algn="ctr"/>
              <a:endParaRPr lang="en-US" sz="1400"/>
            </a:p>
          </p:txBody>
        </p:sp>
        <p:sp>
          <p:nvSpPr>
            <p:cNvPr id="17" name="Arrow: Right 16">
              <a:extLst>
                <a:ext uri="{FF2B5EF4-FFF2-40B4-BE49-F238E27FC236}">
                  <a16:creationId xmlns:a16="http://schemas.microsoft.com/office/drawing/2014/main" id="{894CCC01-C1E1-C493-D79B-8757B29CD4E3}"/>
                </a:ext>
              </a:extLst>
            </p:cNvPr>
            <p:cNvSpPr/>
            <p:nvPr/>
          </p:nvSpPr>
          <p:spPr>
            <a:xfrm>
              <a:off x="6231352" y="3674659"/>
              <a:ext cx="494740" cy="38637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A7C95D4-E186-3B33-334E-F94E00D86C53}"/>
                </a:ext>
              </a:extLst>
            </p:cNvPr>
            <p:cNvSpPr txBox="1"/>
            <p:nvPr/>
          </p:nvSpPr>
          <p:spPr>
            <a:xfrm>
              <a:off x="2808772" y="3143804"/>
              <a:ext cx="1693400" cy="250239"/>
            </a:xfrm>
            <a:prstGeom prst="rect">
              <a:avLst/>
            </a:prstGeom>
            <a:noFill/>
          </p:spPr>
          <p:txBody>
            <a:bodyPr wrap="square" rtlCol="0">
              <a:spAutoFit/>
            </a:bodyPr>
            <a:lstStyle/>
            <a:p>
              <a:pPr algn="ctr"/>
              <a:r>
                <a:rPr lang="en-US" sz="1400" b="1"/>
                <a:t>Yr 1</a:t>
              </a:r>
            </a:p>
          </p:txBody>
        </p:sp>
        <p:sp>
          <p:nvSpPr>
            <p:cNvPr id="19" name="TextBox 18">
              <a:extLst>
                <a:ext uri="{FF2B5EF4-FFF2-40B4-BE49-F238E27FC236}">
                  <a16:creationId xmlns:a16="http://schemas.microsoft.com/office/drawing/2014/main" id="{36EDD233-CCBD-7D88-8B6C-CD3BABEA8272}"/>
                </a:ext>
              </a:extLst>
            </p:cNvPr>
            <p:cNvSpPr txBox="1"/>
            <p:nvPr/>
          </p:nvSpPr>
          <p:spPr>
            <a:xfrm>
              <a:off x="4706167" y="2612159"/>
              <a:ext cx="1693400" cy="600572"/>
            </a:xfrm>
            <a:prstGeom prst="rect">
              <a:avLst/>
            </a:prstGeom>
            <a:noFill/>
          </p:spPr>
          <p:txBody>
            <a:bodyPr wrap="square" rtlCol="0">
              <a:spAutoFit/>
            </a:bodyPr>
            <a:lstStyle/>
            <a:p>
              <a:pPr algn="ctr"/>
              <a:r>
                <a:rPr lang="en-US" sz="1400" b="1"/>
                <a:t>Yr 2 or</a:t>
              </a:r>
            </a:p>
            <a:p>
              <a:pPr algn="ctr"/>
              <a:r>
                <a:rPr lang="en-US" sz="1400" b="1"/>
                <a:t>any school year thereafter</a:t>
              </a:r>
            </a:p>
          </p:txBody>
        </p:sp>
        <p:sp>
          <p:nvSpPr>
            <p:cNvPr id="20" name="Arrow: Right 19">
              <a:extLst>
                <a:ext uri="{FF2B5EF4-FFF2-40B4-BE49-F238E27FC236}">
                  <a16:creationId xmlns:a16="http://schemas.microsoft.com/office/drawing/2014/main" id="{4C9B81D8-67FC-9F4E-3BB2-B2704A86CB77}"/>
                </a:ext>
              </a:extLst>
            </p:cNvPr>
            <p:cNvSpPr/>
            <p:nvPr/>
          </p:nvSpPr>
          <p:spPr>
            <a:xfrm>
              <a:off x="2629075" y="3656683"/>
              <a:ext cx="494740" cy="38637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Group of people outline">
              <a:extLst>
                <a:ext uri="{FF2B5EF4-FFF2-40B4-BE49-F238E27FC236}">
                  <a16:creationId xmlns:a16="http://schemas.microsoft.com/office/drawing/2014/main" id="{D1F7C018-CC63-6625-A04D-EB74416C8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6615" y="3136396"/>
              <a:ext cx="914400" cy="914400"/>
            </a:xfrm>
            <a:prstGeom prst="rect">
              <a:avLst/>
            </a:prstGeom>
          </p:spPr>
        </p:pic>
        <p:sp>
          <p:nvSpPr>
            <p:cNvPr id="22" name="TextBox 21">
              <a:extLst>
                <a:ext uri="{FF2B5EF4-FFF2-40B4-BE49-F238E27FC236}">
                  <a16:creationId xmlns:a16="http://schemas.microsoft.com/office/drawing/2014/main" id="{66419EE4-2494-9F7C-4681-32E627F67BC4}"/>
                </a:ext>
              </a:extLst>
            </p:cNvPr>
            <p:cNvSpPr txBox="1"/>
            <p:nvPr/>
          </p:nvSpPr>
          <p:spPr>
            <a:xfrm>
              <a:off x="2910360" y="4074282"/>
              <a:ext cx="1492257" cy="523220"/>
            </a:xfrm>
            <a:prstGeom prst="rect">
              <a:avLst/>
            </a:prstGeom>
            <a:noFill/>
          </p:spPr>
          <p:txBody>
            <a:bodyPr wrap="square" rtlCol="0">
              <a:spAutoFit/>
            </a:bodyPr>
            <a:lstStyle/>
            <a:p>
              <a:pPr algn="ctr"/>
              <a:r>
                <a:rPr lang="en-US" sz="1400"/>
                <a:t>Not eligible to exit</a:t>
              </a:r>
            </a:p>
          </p:txBody>
        </p:sp>
      </p:grpSp>
    </p:spTree>
    <p:extLst>
      <p:ext uri="{BB962C8B-B14F-4D97-AF65-F5344CB8AC3E}">
        <p14:creationId xmlns:p14="http://schemas.microsoft.com/office/powerpoint/2010/main" val="74172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34E8C-5311-C942-A54E-C1CA39A546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17CE4-A12E-D407-1853-58A2D8F073C4}"/>
              </a:ext>
            </a:extLst>
          </p:cNvPr>
          <p:cNvSpPr>
            <a:spLocks noGrp="1"/>
          </p:cNvSpPr>
          <p:nvPr>
            <p:ph type="sldNum" sz="quarter" idx="10"/>
          </p:nvPr>
        </p:nvSpPr>
        <p:spPr/>
        <p:txBody>
          <a:bodyPr/>
          <a:lstStyle/>
          <a:p>
            <a:pPr>
              <a:defRPr/>
            </a:pPr>
            <a:fld id="{DAA95BE0-1642-4EEB-8FDA-40F1B729E039}" type="slidenum">
              <a:rPr lang="en-US" altLang="en-US" smtClean="0"/>
              <a:pPr>
                <a:defRPr/>
              </a:pPr>
              <a:t>12</a:t>
            </a:fld>
            <a:endParaRPr lang="en-US" altLang="en-US"/>
          </a:p>
        </p:txBody>
      </p:sp>
      <p:sp>
        <p:nvSpPr>
          <p:cNvPr id="4" name="Title 4">
            <a:extLst>
              <a:ext uri="{FF2B5EF4-FFF2-40B4-BE49-F238E27FC236}">
                <a16:creationId xmlns:a16="http://schemas.microsoft.com/office/drawing/2014/main" id="{368103A1-F3F4-BD1C-F86F-E72D31215B92}"/>
              </a:ext>
            </a:extLst>
          </p:cNvPr>
          <p:cNvSpPr txBox="1">
            <a:spLocks/>
          </p:cNvSpPr>
          <p:nvPr/>
        </p:nvSpPr>
        <p:spPr bwMode="auto">
          <a:xfrm>
            <a:off x="368300" y="457200"/>
            <a:ext cx="877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Data Resources Crosswalk</a:t>
            </a:r>
          </a:p>
        </p:txBody>
      </p:sp>
      <p:sp>
        <p:nvSpPr>
          <p:cNvPr id="2" name="Rectangle 1">
            <a:extLst>
              <a:ext uri="{FF2B5EF4-FFF2-40B4-BE49-F238E27FC236}">
                <a16:creationId xmlns:a16="http://schemas.microsoft.com/office/drawing/2014/main" id="{72D8D5A6-3443-7E6B-C7E0-2A3AA9F198E9}"/>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001BADC-FE58-A543-3B58-68DAFF6B1416}"/>
              </a:ext>
            </a:extLst>
          </p:cNvPr>
          <p:cNvGraphicFramePr/>
          <p:nvPr>
            <p:extLst>
              <p:ext uri="{D42A27DB-BD31-4B8C-83A1-F6EECF244321}">
                <p14:modId xmlns:p14="http://schemas.microsoft.com/office/powerpoint/2010/main" val="1257644491"/>
              </p:ext>
            </p:extLst>
          </p:nvPr>
        </p:nvGraphicFramePr>
        <p:xfrm>
          <a:off x="243126" y="1479723"/>
          <a:ext cx="8657748" cy="4813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D0B07EA-E05C-A339-5BD4-DEC7A92AA4EB}"/>
              </a:ext>
            </a:extLst>
          </p:cNvPr>
          <p:cNvSpPr txBox="1"/>
          <p:nvPr/>
        </p:nvSpPr>
        <p:spPr>
          <a:xfrm>
            <a:off x="243126" y="1479723"/>
            <a:ext cx="6070893" cy="338554"/>
          </a:xfrm>
          <a:prstGeom prst="rect">
            <a:avLst/>
          </a:prstGeom>
          <a:noFill/>
        </p:spPr>
        <p:txBody>
          <a:bodyPr wrap="none" rtlCol="0">
            <a:spAutoFit/>
          </a:bodyPr>
          <a:lstStyle/>
          <a:p>
            <a:r>
              <a:rPr lang="en-US" sz="1600"/>
              <a:t>The following is a list of data resources and how they are useful: </a:t>
            </a:r>
          </a:p>
        </p:txBody>
      </p:sp>
    </p:spTree>
    <p:extLst>
      <p:ext uri="{BB962C8B-B14F-4D97-AF65-F5344CB8AC3E}">
        <p14:creationId xmlns:p14="http://schemas.microsoft.com/office/powerpoint/2010/main" val="20712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65AE2-07D3-F12A-39AF-94F9211DB858}"/>
              </a:ext>
            </a:extLst>
          </p:cNvPr>
          <p:cNvSpPr/>
          <p:nvPr/>
        </p:nvSpPr>
        <p:spPr>
          <a:xfrm>
            <a:off x="0" y="5617029"/>
            <a:ext cx="1103086" cy="1240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2B4D0A-6A7D-C99F-A26A-FF38B78A5967}"/>
              </a:ext>
            </a:extLst>
          </p:cNvPr>
          <p:cNvSpPr>
            <a:spLocks noGrp="1"/>
          </p:cNvSpPr>
          <p:nvPr>
            <p:ph type="sldNum" sz="quarter" idx="10"/>
          </p:nvPr>
        </p:nvSpPr>
        <p:spPr/>
        <p:txBody>
          <a:bodyPr/>
          <a:lstStyle/>
          <a:p>
            <a:pPr>
              <a:defRPr/>
            </a:pPr>
            <a:fld id="{DAA95BE0-1642-4EEB-8FDA-40F1B729E039}" type="slidenum">
              <a:rPr lang="en-US" altLang="en-US" smtClean="0"/>
              <a:pPr>
                <a:defRPr/>
              </a:pPr>
              <a:t>13</a:t>
            </a:fld>
            <a:endParaRPr lang="en-US" altLang="en-US"/>
          </a:p>
        </p:txBody>
      </p:sp>
      <p:sp>
        <p:nvSpPr>
          <p:cNvPr id="2" name="Content Placeholder 1">
            <a:extLst>
              <a:ext uri="{FF2B5EF4-FFF2-40B4-BE49-F238E27FC236}">
                <a16:creationId xmlns:a16="http://schemas.microsoft.com/office/drawing/2014/main" id="{27578B27-D6FD-2BEC-4697-BB30EA063945}"/>
              </a:ext>
            </a:extLst>
          </p:cNvPr>
          <p:cNvSpPr>
            <a:spLocks noGrp="1"/>
          </p:cNvSpPr>
          <p:nvPr>
            <p:ph idx="1"/>
          </p:nvPr>
        </p:nvSpPr>
        <p:spPr>
          <a:xfrm>
            <a:off x="1023256" y="1486939"/>
            <a:ext cx="7097486" cy="3884121"/>
          </a:xfrm>
        </p:spPr>
        <p:txBody>
          <a:bodyPr/>
          <a:lstStyle/>
          <a:p>
            <a:pPr marL="0" indent="0" algn="ctr">
              <a:buNone/>
            </a:pPr>
            <a:r>
              <a:rPr lang="en-US" sz="3600">
                <a:solidFill>
                  <a:schemeClr val="bg2">
                    <a:lumMod val="25000"/>
                  </a:schemeClr>
                </a:solidFill>
              </a:rPr>
              <a:t>Unpacking Our Data</a:t>
            </a:r>
          </a:p>
          <a:p>
            <a:pPr marL="0" indent="0" algn="ctr">
              <a:buNone/>
            </a:pPr>
            <a:endParaRPr lang="en-US" sz="2500">
              <a:solidFill>
                <a:srgbClr val="002060"/>
              </a:solidFill>
            </a:endParaRPr>
          </a:p>
          <a:p>
            <a:r>
              <a:rPr lang="en-US" sz="2500">
                <a:solidFill>
                  <a:schemeClr val="accent4">
                    <a:lumMod val="50000"/>
                  </a:schemeClr>
                </a:solidFill>
                <a:ea typeface="Verdana"/>
              </a:rPr>
              <a:t>What are our accountability support models for the 2025-26 school year?</a:t>
            </a:r>
          </a:p>
          <a:p>
            <a:r>
              <a:rPr lang="en-US" sz="2500">
                <a:solidFill>
                  <a:schemeClr val="accent4">
                    <a:lumMod val="50000"/>
                  </a:schemeClr>
                </a:solidFill>
                <a:ea typeface="Verdana"/>
              </a:rPr>
              <a:t>What are our elementary/middle and high school data?</a:t>
            </a:r>
          </a:p>
          <a:p>
            <a:r>
              <a:rPr lang="en-US" sz="2500">
                <a:solidFill>
                  <a:schemeClr val="accent4">
                    <a:lumMod val="50000"/>
                  </a:schemeClr>
                </a:solidFill>
                <a:ea typeface="Verdana"/>
              </a:rPr>
              <a:t>What does the data show us?</a:t>
            </a:r>
          </a:p>
          <a:p>
            <a:pPr marL="0" indent="0" algn="ctr">
              <a:buNone/>
            </a:pPr>
            <a:endParaRPr lang="en-US" sz="3600">
              <a:solidFill>
                <a:srgbClr val="002060"/>
              </a:solidFill>
            </a:endParaRPr>
          </a:p>
          <a:p>
            <a:pPr marL="0" indent="0" algn="ctr">
              <a:buNone/>
            </a:pPr>
            <a:endParaRPr lang="en-US" sz="3600">
              <a:solidFill>
                <a:srgbClr val="002060"/>
              </a:solidFill>
            </a:endParaRPr>
          </a:p>
        </p:txBody>
      </p:sp>
      <p:sp>
        <p:nvSpPr>
          <p:cNvPr id="6" name="TextBox 5">
            <a:extLst>
              <a:ext uri="{FF2B5EF4-FFF2-40B4-BE49-F238E27FC236}">
                <a16:creationId xmlns:a16="http://schemas.microsoft.com/office/drawing/2014/main" id="{A5763259-6543-EF8C-30C6-3665A4C25B76}"/>
              </a:ext>
            </a:extLst>
          </p:cNvPr>
          <p:cNvSpPr txBox="1"/>
          <p:nvPr/>
        </p:nvSpPr>
        <p:spPr>
          <a:xfrm>
            <a:off x="428171" y="448110"/>
            <a:ext cx="8287657" cy="64633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45CAA"/>
                </a:solidFill>
                <a:effectLst/>
                <a:uLnTx/>
                <a:uFillTx/>
                <a:latin typeface="Arial"/>
                <a:ea typeface="Verdana"/>
              </a:rPr>
              <a:t>SECTION 2</a:t>
            </a:r>
            <a:endParaRPr lang="en-US" sz="3600">
              <a:solidFill>
                <a:srgbClr val="045CAA"/>
              </a:solidFill>
            </a:endParaRPr>
          </a:p>
        </p:txBody>
      </p:sp>
    </p:spTree>
    <p:extLst>
      <p:ext uri="{BB962C8B-B14F-4D97-AF65-F5344CB8AC3E}">
        <p14:creationId xmlns:p14="http://schemas.microsoft.com/office/powerpoint/2010/main" val="122277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E54A5C-8C7B-F01B-4201-8B2C09049F29}"/>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AD53181-A8B5-F502-BFC0-2D4C7D8FC2E9}"/>
              </a:ext>
            </a:extLst>
          </p:cNvPr>
          <p:cNvSpPr>
            <a:spLocks noGrp="1"/>
          </p:cNvSpPr>
          <p:nvPr>
            <p:ph type="sldNum" sz="quarter" idx="10"/>
          </p:nvPr>
        </p:nvSpPr>
        <p:spPr/>
        <p:txBody>
          <a:bodyPr/>
          <a:lstStyle/>
          <a:p>
            <a:pPr>
              <a:defRPr/>
            </a:pPr>
            <a:fld id="{DAA95BE0-1642-4EEB-8FDA-40F1B729E039}" type="slidenum">
              <a:rPr lang="en-US" altLang="en-US"/>
              <a:pPr>
                <a:defRPr/>
              </a:pPr>
              <a:t>14</a:t>
            </a:fld>
            <a:endParaRPr lang="en-US" altLang="en-US"/>
          </a:p>
        </p:txBody>
      </p:sp>
      <p:sp>
        <p:nvSpPr>
          <p:cNvPr id="5" name="Title 4">
            <a:extLst>
              <a:ext uri="{FF2B5EF4-FFF2-40B4-BE49-F238E27FC236}">
                <a16:creationId xmlns:a16="http://schemas.microsoft.com/office/drawing/2014/main" id="{A626A1EB-1DE1-0063-54DA-63D85667ABD4}"/>
              </a:ext>
            </a:extLst>
          </p:cNvPr>
          <p:cNvSpPr txBox="1">
            <a:spLocks/>
          </p:cNvSpPr>
          <p:nvPr/>
        </p:nvSpPr>
        <p:spPr bwMode="auto">
          <a:xfrm>
            <a:off x="368300" y="533400"/>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Our District and School Support Models</a:t>
            </a:r>
          </a:p>
        </p:txBody>
      </p:sp>
      <p:graphicFrame>
        <p:nvGraphicFramePr>
          <p:cNvPr id="4" name="Table 3">
            <a:extLst>
              <a:ext uri="{FF2B5EF4-FFF2-40B4-BE49-F238E27FC236}">
                <a16:creationId xmlns:a16="http://schemas.microsoft.com/office/drawing/2014/main" id="{69A7D07D-CA21-99B2-1C34-D312508E52EB}"/>
              </a:ext>
            </a:extLst>
          </p:cNvPr>
          <p:cNvGraphicFramePr>
            <a:graphicFrameLocks noGrp="1"/>
          </p:cNvGraphicFramePr>
          <p:nvPr>
            <p:extLst>
              <p:ext uri="{D42A27DB-BD31-4B8C-83A1-F6EECF244321}">
                <p14:modId xmlns:p14="http://schemas.microsoft.com/office/powerpoint/2010/main" val="967323790"/>
              </p:ext>
            </p:extLst>
          </p:nvPr>
        </p:nvGraphicFramePr>
        <p:xfrm>
          <a:off x="457198" y="1463040"/>
          <a:ext cx="8016243" cy="4272075"/>
        </p:xfrm>
        <a:graphic>
          <a:graphicData uri="http://schemas.openxmlformats.org/drawingml/2006/table">
            <a:tbl>
              <a:tblPr firstRow="1" bandRow="1">
                <a:tableStyleId>{F5AB1C69-6EDB-4FF4-983F-18BD219EF322}</a:tableStyleId>
              </a:tblPr>
              <a:tblGrid>
                <a:gridCol w="1030226">
                  <a:extLst>
                    <a:ext uri="{9D8B030D-6E8A-4147-A177-3AD203B41FA5}">
                      <a16:colId xmlns:a16="http://schemas.microsoft.com/office/drawing/2014/main" val="580031436"/>
                    </a:ext>
                  </a:extLst>
                </a:gridCol>
                <a:gridCol w="2206752">
                  <a:extLst>
                    <a:ext uri="{9D8B030D-6E8A-4147-A177-3AD203B41FA5}">
                      <a16:colId xmlns:a16="http://schemas.microsoft.com/office/drawing/2014/main" val="4263501699"/>
                    </a:ext>
                  </a:extLst>
                </a:gridCol>
                <a:gridCol w="1838304">
                  <a:extLst>
                    <a:ext uri="{9D8B030D-6E8A-4147-A177-3AD203B41FA5}">
                      <a16:colId xmlns:a16="http://schemas.microsoft.com/office/drawing/2014/main" val="2493620229"/>
                    </a:ext>
                  </a:extLst>
                </a:gridCol>
                <a:gridCol w="2940961">
                  <a:extLst>
                    <a:ext uri="{9D8B030D-6E8A-4147-A177-3AD203B41FA5}">
                      <a16:colId xmlns:a16="http://schemas.microsoft.com/office/drawing/2014/main" val="47167174"/>
                    </a:ext>
                  </a:extLst>
                </a:gridCol>
              </a:tblGrid>
              <a:tr h="292608">
                <a:tc gridSpan="4">
                  <a:txBody>
                    <a:bodyPr/>
                    <a:lstStyle/>
                    <a:p>
                      <a:pPr fontAlgn="base"/>
                      <a:r>
                        <a:rPr lang="en-US" sz="1400" b="1">
                          <a:solidFill>
                            <a:srgbClr val="FFFFFF"/>
                          </a:solidFill>
                          <a:effectLst/>
                        </a:rPr>
                        <a:t>ELEMENTARY/MIDDLE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fontAlgn="base"/>
                      <a:endParaRPr lang="en-US" sz="1400" b="1">
                        <a:solidFill>
                          <a:srgbClr val="FFFFFF"/>
                        </a:solidFill>
                        <a:effectLst/>
                      </a:endParaRPr>
                    </a:p>
                  </a:txBody>
                  <a:tcPr/>
                </a:tc>
                <a:tc hMerge="1">
                  <a:txBody>
                    <a:bodyPr/>
                    <a:lstStyle/>
                    <a:p>
                      <a:pPr fontAlgn="base"/>
                      <a:endParaRPr lang="en-US" sz="1400" b="1">
                        <a:solidFill>
                          <a:srgbClr val="FFFFFF"/>
                        </a:solidFill>
                        <a:effectLst/>
                      </a:endParaRPr>
                    </a:p>
                  </a:txBody>
                  <a:tcPr/>
                </a:tc>
                <a:tc hMerge="1">
                  <a:txBody>
                    <a:bodyPr/>
                    <a:lstStyle/>
                    <a:p>
                      <a:pPr fontAlgn="base"/>
                      <a:endParaRPr lang="en-US" sz="1400" b="1">
                        <a:solidFill>
                          <a:srgbClr val="FFFFFF"/>
                        </a:solidFill>
                        <a:effectLst/>
                      </a:endParaRPr>
                    </a:p>
                  </a:txBody>
                  <a:tcPr/>
                </a:tc>
                <a:extLst>
                  <a:ext uri="{0D108BD9-81ED-4DB2-BD59-A6C34878D82A}">
                    <a16:rowId xmlns:a16="http://schemas.microsoft.com/office/drawing/2014/main" val="969428969"/>
                  </a:ext>
                </a:extLst>
              </a:tr>
              <a:tr h="292608">
                <a:tc gridSpan="4">
                  <a:txBody>
                    <a:bodyPr/>
                    <a:lstStyle/>
                    <a:p>
                      <a:pPr fontAlgn="base"/>
                      <a:r>
                        <a:rPr lang="en-US" sz="1400" b="1">
                          <a:solidFill>
                            <a:schemeClr val="tx1"/>
                          </a:solidFill>
                          <a:effectLst/>
                        </a:rPr>
                        <a:t>District Level Support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593815"/>
                  </a:ext>
                </a:extLst>
              </a:tr>
              <a:tr h="292608">
                <a:tc>
                  <a:txBody>
                    <a:bodyPr/>
                    <a:lstStyle/>
                    <a:p>
                      <a:pPr fontAlgn="base"/>
                      <a:endParaRPr lang="en-US" sz="1400" b="1">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School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Support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Identified Subgroups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116408"/>
                  </a:ext>
                </a:extLst>
              </a:tr>
              <a:tr h="373075">
                <a:tc rowSpan="9">
                  <a:txBody>
                    <a:bodyPr/>
                    <a:lstStyle/>
                    <a:p>
                      <a:pPr algn="ctr" fontAlgn="auto"/>
                      <a:r>
                        <a:rPr lang="en-US" sz="1800">
                          <a:effectLst/>
                        </a:rPr>
                        <a:t>School Level</a:t>
                      </a:r>
                      <a:endParaRPr lang="en-US" sz="1800">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895082"/>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160488"/>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8562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24629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11546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763760"/>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784121"/>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01967"/>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016767"/>
                  </a:ext>
                </a:extLst>
              </a:tr>
            </a:tbl>
          </a:graphicData>
        </a:graphic>
      </p:graphicFrame>
    </p:spTree>
    <p:extLst>
      <p:ext uri="{BB962C8B-B14F-4D97-AF65-F5344CB8AC3E}">
        <p14:creationId xmlns:p14="http://schemas.microsoft.com/office/powerpoint/2010/main" val="64223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CACE9-A767-650E-A3B9-56A5374AA79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E0550A0-A974-BEAB-271B-A2D871D04E64}"/>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8D9CCED-51F3-0E20-3D64-56088827C89F}"/>
              </a:ext>
            </a:extLst>
          </p:cNvPr>
          <p:cNvSpPr>
            <a:spLocks noGrp="1"/>
          </p:cNvSpPr>
          <p:nvPr>
            <p:ph type="sldNum" sz="quarter" idx="10"/>
          </p:nvPr>
        </p:nvSpPr>
        <p:spPr/>
        <p:txBody>
          <a:bodyPr/>
          <a:lstStyle/>
          <a:p>
            <a:pPr>
              <a:defRPr/>
            </a:pPr>
            <a:fld id="{DAA95BE0-1642-4EEB-8FDA-40F1B729E039}" type="slidenum">
              <a:rPr lang="en-US" altLang="en-US"/>
              <a:pPr>
                <a:defRPr/>
              </a:pPr>
              <a:t>15</a:t>
            </a:fld>
            <a:endParaRPr lang="en-US" altLang="en-US"/>
          </a:p>
        </p:txBody>
      </p:sp>
      <p:sp>
        <p:nvSpPr>
          <p:cNvPr id="5" name="Title 4">
            <a:extLst>
              <a:ext uri="{FF2B5EF4-FFF2-40B4-BE49-F238E27FC236}">
                <a16:creationId xmlns:a16="http://schemas.microsoft.com/office/drawing/2014/main" id="{05E75020-AF3A-F07B-AB30-16A167E64F5F}"/>
              </a:ext>
            </a:extLst>
          </p:cNvPr>
          <p:cNvSpPr txBox="1">
            <a:spLocks/>
          </p:cNvSpPr>
          <p:nvPr/>
        </p:nvSpPr>
        <p:spPr bwMode="auto">
          <a:xfrm>
            <a:off x="368300" y="533400"/>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Our District and School Support Models</a:t>
            </a:r>
          </a:p>
        </p:txBody>
      </p:sp>
      <p:graphicFrame>
        <p:nvGraphicFramePr>
          <p:cNvPr id="4" name="Table 3">
            <a:extLst>
              <a:ext uri="{FF2B5EF4-FFF2-40B4-BE49-F238E27FC236}">
                <a16:creationId xmlns:a16="http://schemas.microsoft.com/office/drawing/2014/main" id="{E64D014D-6B4C-4DBA-FE88-1CF3E597AC02}"/>
              </a:ext>
            </a:extLst>
          </p:cNvPr>
          <p:cNvGraphicFramePr>
            <a:graphicFrameLocks noGrp="1"/>
          </p:cNvGraphicFramePr>
          <p:nvPr>
            <p:extLst>
              <p:ext uri="{D42A27DB-BD31-4B8C-83A1-F6EECF244321}">
                <p14:modId xmlns:p14="http://schemas.microsoft.com/office/powerpoint/2010/main" val="34919818"/>
              </p:ext>
            </p:extLst>
          </p:nvPr>
        </p:nvGraphicFramePr>
        <p:xfrm>
          <a:off x="457198" y="1463040"/>
          <a:ext cx="8016243" cy="4698795"/>
        </p:xfrm>
        <a:graphic>
          <a:graphicData uri="http://schemas.openxmlformats.org/drawingml/2006/table">
            <a:tbl>
              <a:tblPr firstRow="1" bandRow="1">
                <a:tableStyleId>{F5AB1C69-6EDB-4FF4-983F-18BD219EF322}</a:tableStyleId>
              </a:tblPr>
              <a:tblGrid>
                <a:gridCol w="838044">
                  <a:extLst>
                    <a:ext uri="{9D8B030D-6E8A-4147-A177-3AD203B41FA5}">
                      <a16:colId xmlns:a16="http://schemas.microsoft.com/office/drawing/2014/main" val="580031436"/>
                    </a:ext>
                  </a:extLst>
                </a:gridCol>
                <a:gridCol w="1795096">
                  <a:extLst>
                    <a:ext uri="{9D8B030D-6E8A-4147-A177-3AD203B41FA5}">
                      <a16:colId xmlns:a16="http://schemas.microsoft.com/office/drawing/2014/main" val="4263501699"/>
                    </a:ext>
                  </a:extLst>
                </a:gridCol>
                <a:gridCol w="1495380">
                  <a:extLst>
                    <a:ext uri="{9D8B030D-6E8A-4147-A177-3AD203B41FA5}">
                      <a16:colId xmlns:a16="http://schemas.microsoft.com/office/drawing/2014/main" val="2493620229"/>
                    </a:ext>
                  </a:extLst>
                </a:gridCol>
                <a:gridCol w="1495380">
                  <a:extLst>
                    <a:ext uri="{9D8B030D-6E8A-4147-A177-3AD203B41FA5}">
                      <a16:colId xmlns:a16="http://schemas.microsoft.com/office/drawing/2014/main" val="1049732896"/>
                    </a:ext>
                  </a:extLst>
                </a:gridCol>
                <a:gridCol w="2392343">
                  <a:extLst>
                    <a:ext uri="{9D8B030D-6E8A-4147-A177-3AD203B41FA5}">
                      <a16:colId xmlns:a16="http://schemas.microsoft.com/office/drawing/2014/main" val="47167174"/>
                    </a:ext>
                  </a:extLst>
                </a:gridCol>
              </a:tblGrid>
              <a:tr h="292608">
                <a:tc gridSpan="5">
                  <a:txBody>
                    <a:bodyPr/>
                    <a:lstStyle/>
                    <a:p>
                      <a:pPr fontAlgn="base"/>
                      <a:r>
                        <a:rPr lang="en-US" sz="1400" b="1">
                          <a:solidFill>
                            <a:srgbClr val="FFFFFF"/>
                          </a:solidFill>
                          <a:effectLst/>
                        </a:rPr>
                        <a:t>HIGH SCHOOL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fontAlgn="base"/>
                      <a:endParaRPr lang="en-US" sz="1400" b="1">
                        <a:solidFill>
                          <a:srgbClr val="FFFFFF"/>
                        </a:solidFill>
                        <a:effectLst/>
                      </a:endParaRPr>
                    </a:p>
                  </a:txBody>
                  <a:tcPr/>
                </a:tc>
                <a:tc hMerge="1">
                  <a:txBody>
                    <a:bodyPr/>
                    <a:lstStyle/>
                    <a:p>
                      <a:pPr fontAlgn="base"/>
                      <a:endParaRPr lang="en-US" sz="1400" b="1">
                        <a:solidFill>
                          <a:srgbClr val="FFFFFF"/>
                        </a:solidFill>
                        <a:effectLst/>
                      </a:endParaRPr>
                    </a:p>
                  </a:txBody>
                  <a:tcPr/>
                </a:tc>
                <a:tc hMerge="1">
                  <a:txBody>
                    <a:bodyPr/>
                    <a:lstStyle/>
                    <a:p>
                      <a:endParaRPr lang="en-US"/>
                    </a:p>
                  </a:txBody>
                  <a:tcPr/>
                </a:tc>
                <a:tc hMerge="1">
                  <a:txBody>
                    <a:bodyPr/>
                    <a:lstStyle/>
                    <a:p>
                      <a:pPr fontAlgn="base"/>
                      <a:endParaRPr lang="en-US" sz="1400" b="1">
                        <a:solidFill>
                          <a:srgbClr val="FFFFFF"/>
                        </a:solidFill>
                        <a:effectLst/>
                      </a:endParaRPr>
                    </a:p>
                  </a:txBody>
                  <a:tcPr/>
                </a:tc>
                <a:extLst>
                  <a:ext uri="{0D108BD9-81ED-4DB2-BD59-A6C34878D82A}">
                    <a16:rowId xmlns:a16="http://schemas.microsoft.com/office/drawing/2014/main" val="969428969"/>
                  </a:ext>
                </a:extLst>
              </a:tr>
              <a:tr h="292608">
                <a:tc gridSpan="5">
                  <a:txBody>
                    <a:bodyPr/>
                    <a:lstStyle/>
                    <a:p>
                      <a:pPr fontAlgn="base"/>
                      <a:r>
                        <a:rPr lang="en-US" sz="1400" b="1">
                          <a:solidFill>
                            <a:schemeClr val="tx1"/>
                          </a:solidFill>
                          <a:effectLst/>
                        </a:rPr>
                        <a:t>District Level Support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ase"/>
                      <a:endParaRPr lang="en-US" sz="1400" b="1">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919620"/>
                  </a:ext>
                </a:extLst>
              </a:tr>
              <a:tr h="292608">
                <a:tc>
                  <a:txBody>
                    <a:bodyPr/>
                    <a:lstStyle/>
                    <a:p>
                      <a:pPr fontAlgn="base"/>
                      <a:endParaRPr lang="en-US" sz="1400" b="1">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School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Support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Grad Rate &lt;67%?</a:t>
                      </a:r>
                    </a:p>
                    <a:p>
                      <a:pPr algn="ctr" fontAlgn="base"/>
                      <a:r>
                        <a:rPr lang="en-US" sz="1400" b="1">
                          <a:solidFill>
                            <a:schemeClr val="tx1"/>
                          </a:solidFill>
                          <a:effectLst/>
                        </a:rPr>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400" b="1">
                          <a:solidFill>
                            <a:schemeClr val="tx1"/>
                          </a:solidFill>
                          <a:effectLst/>
                        </a:rPr>
                        <a:t>Identified Subgroups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116408"/>
                  </a:ext>
                </a:extLst>
              </a:tr>
              <a:tr h="373075">
                <a:tc rowSpan="9">
                  <a:txBody>
                    <a:bodyPr/>
                    <a:lstStyle/>
                    <a:p>
                      <a:pPr algn="ctr" fontAlgn="auto"/>
                      <a:r>
                        <a:rPr lang="en-US" sz="1800">
                          <a:effectLst/>
                        </a:rPr>
                        <a:t>School Level</a:t>
                      </a:r>
                      <a:endParaRPr lang="en-US" sz="1800">
                        <a:effectLst/>
                        <a:latin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895082"/>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r>
                        <a:rPr lang="en-US" sz="1800">
                          <a:effectLst/>
                        </a:rPr>
                        <a:t>​</a:t>
                      </a:r>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160488"/>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8562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24629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115466"/>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763760"/>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784121"/>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01967"/>
                  </a:ext>
                </a:extLst>
              </a:tr>
              <a:tr h="373075">
                <a:tc vMerge="1">
                  <a:txBody>
                    <a:bodyPr/>
                    <a:lstStyle/>
                    <a:p>
                      <a:pPr fontAlgn="auto"/>
                      <a:endParaRPr lang="en-US" sz="1800">
                        <a:effectLst/>
                        <a:latin typeface="Arial" panose="020B0604020202020204" pitchFamily="34" charset="0"/>
                      </a:endParaRPr>
                    </a:p>
                  </a:txBody>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endParaRPr lang="en-US" sz="180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016767"/>
                  </a:ext>
                </a:extLst>
              </a:tr>
            </a:tbl>
          </a:graphicData>
        </a:graphic>
      </p:graphicFrame>
    </p:spTree>
    <p:extLst>
      <p:ext uri="{BB962C8B-B14F-4D97-AF65-F5344CB8AC3E}">
        <p14:creationId xmlns:p14="http://schemas.microsoft.com/office/powerpoint/2010/main" val="336366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65AE2-07D3-F12A-39AF-94F9211DB858}"/>
              </a:ext>
            </a:extLst>
          </p:cNvPr>
          <p:cNvSpPr/>
          <p:nvPr/>
        </p:nvSpPr>
        <p:spPr>
          <a:xfrm>
            <a:off x="0" y="5617029"/>
            <a:ext cx="1103086" cy="1240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2B4D0A-6A7D-C99F-A26A-FF38B78A5967}"/>
              </a:ext>
            </a:extLst>
          </p:cNvPr>
          <p:cNvSpPr>
            <a:spLocks noGrp="1"/>
          </p:cNvSpPr>
          <p:nvPr>
            <p:ph type="sldNum" sz="quarter" idx="10"/>
          </p:nvPr>
        </p:nvSpPr>
        <p:spPr/>
        <p:txBody>
          <a:bodyPr/>
          <a:lstStyle/>
          <a:p>
            <a:pPr>
              <a:defRPr/>
            </a:pPr>
            <a:fld id="{DAA95BE0-1642-4EEB-8FDA-40F1B729E039}" type="slidenum">
              <a:rPr lang="en-US" altLang="en-US" smtClean="0"/>
              <a:pPr>
                <a:defRPr/>
              </a:pPr>
              <a:t>16</a:t>
            </a:fld>
            <a:endParaRPr lang="en-US" altLang="en-US"/>
          </a:p>
        </p:txBody>
      </p:sp>
      <p:sp>
        <p:nvSpPr>
          <p:cNvPr id="2" name="Content Placeholder 1">
            <a:extLst>
              <a:ext uri="{FF2B5EF4-FFF2-40B4-BE49-F238E27FC236}">
                <a16:creationId xmlns:a16="http://schemas.microsoft.com/office/drawing/2014/main" id="{27578B27-D6FD-2BEC-4697-BB30EA063945}"/>
              </a:ext>
            </a:extLst>
          </p:cNvPr>
          <p:cNvSpPr>
            <a:spLocks noGrp="1"/>
          </p:cNvSpPr>
          <p:nvPr>
            <p:ph idx="1"/>
          </p:nvPr>
        </p:nvSpPr>
        <p:spPr>
          <a:xfrm>
            <a:off x="1023256" y="2606822"/>
            <a:ext cx="7097486" cy="1644355"/>
          </a:xfrm>
        </p:spPr>
        <p:txBody>
          <a:bodyPr/>
          <a:lstStyle/>
          <a:p>
            <a:pPr marL="0" indent="0" algn="ctr">
              <a:buNone/>
            </a:pPr>
            <a:br>
              <a:rPr kumimoji="0" lang="en-US" sz="3200" b="1" i="0" u="none" strike="noStrike" kern="0" cap="none" spc="0" normalizeH="0" baseline="0" noProof="0">
                <a:ln>
                  <a:noFill/>
                </a:ln>
                <a:solidFill>
                  <a:srgbClr val="044178"/>
                </a:solidFill>
                <a:effectLst/>
                <a:uLnTx/>
                <a:uFillTx/>
                <a:latin typeface="Arial"/>
                <a:ea typeface="Verdana" panose="020B0604030504040204" pitchFamily="34" charset="0"/>
              </a:rPr>
            </a:br>
            <a:r>
              <a:rPr lang="en-US" sz="3600">
                <a:ea typeface="Verdana"/>
              </a:rPr>
              <a:t>Accountability Indicator Calculations</a:t>
            </a:r>
          </a:p>
          <a:p>
            <a:pPr marL="0" indent="0" algn="ctr">
              <a:buNone/>
            </a:pPr>
            <a:endParaRPr kumimoji="0" lang="en-US" sz="3600" b="1" i="0" u="none" strike="noStrike" kern="0" cap="none" spc="0" normalizeH="0" baseline="0" noProof="0">
              <a:ln>
                <a:noFill/>
              </a:ln>
              <a:solidFill>
                <a:srgbClr val="044178"/>
              </a:solidFill>
              <a:effectLst/>
              <a:uLnTx/>
              <a:uFillTx/>
              <a:latin typeface="Arial"/>
              <a:ea typeface="Verdana"/>
            </a:endParaRPr>
          </a:p>
          <a:p>
            <a:pPr marL="0" indent="0" algn="ctr">
              <a:buNone/>
            </a:pP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endParaRPr lang="en-US" sz="3600">
              <a:solidFill>
                <a:srgbClr val="FF6600"/>
              </a:solidFill>
            </a:endParaRPr>
          </a:p>
        </p:txBody>
      </p:sp>
      <p:sp>
        <p:nvSpPr>
          <p:cNvPr id="6" name="TextBox 5">
            <a:extLst>
              <a:ext uri="{FF2B5EF4-FFF2-40B4-BE49-F238E27FC236}">
                <a16:creationId xmlns:a16="http://schemas.microsoft.com/office/drawing/2014/main" id="{A5763259-6543-EF8C-30C6-3665A4C25B76}"/>
              </a:ext>
            </a:extLst>
          </p:cNvPr>
          <p:cNvSpPr txBox="1"/>
          <p:nvPr/>
        </p:nvSpPr>
        <p:spPr>
          <a:xfrm>
            <a:off x="-218363" y="448110"/>
            <a:ext cx="8934192" cy="64371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02060"/>
                </a:solidFill>
                <a:effectLst/>
                <a:uLnTx/>
                <a:uFillTx/>
                <a:latin typeface="Arial"/>
                <a:ea typeface="Verdana"/>
              </a:rPr>
              <a:t>Elementary/Middle (EM) School Level</a:t>
            </a:r>
            <a:endParaRPr lang="en-US" sz="3600">
              <a:solidFill>
                <a:srgbClr val="002060"/>
              </a:solidFill>
            </a:endParaRPr>
          </a:p>
        </p:txBody>
      </p:sp>
    </p:spTree>
    <p:extLst>
      <p:ext uri="{BB962C8B-B14F-4D97-AF65-F5344CB8AC3E}">
        <p14:creationId xmlns:p14="http://schemas.microsoft.com/office/powerpoint/2010/main" val="121479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E634F-4F23-21A5-E888-513806B933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CC2715-3CCE-ADF0-1CD1-1B9C21CEF95D}"/>
              </a:ext>
            </a:extLst>
          </p:cNvPr>
          <p:cNvSpPr/>
          <p:nvPr/>
        </p:nvSpPr>
        <p:spPr>
          <a:xfrm>
            <a:off x="0" y="5944600"/>
            <a:ext cx="1103086" cy="91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A860FE61-01D9-251C-3D2B-140D9DAA8424}"/>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D810B847-0A93-2716-504E-878BE1407B2F}"/>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What Do Our EM Data Say?</a:t>
            </a:r>
            <a:endParaRPr lang="en-US"/>
          </a:p>
        </p:txBody>
      </p:sp>
      <p:sp>
        <p:nvSpPr>
          <p:cNvPr id="10246" name="Rectangle 9">
            <a:extLst>
              <a:ext uri="{FF2B5EF4-FFF2-40B4-BE49-F238E27FC236}">
                <a16:creationId xmlns:a16="http://schemas.microsoft.com/office/drawing/2014/main" id="{7E7D1585-D451-4155-78F3-4977FF96FAD1}"/>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17</a:t>
            </a:fld>
            <a:endParaRPr lang="en-US" altLang="en-US" sz="1400" b="0">
              <a:latin typeface="CartoGothic Std" pitchFamily="34" charset="0"/>
            </a:endParaRPr>
          </a:p>
        </p:txBody>
      </p:sp>
      <p:graphicFrame>
        <p:nvGraphicFramePr>
          <p:cNvPr id="9" name="Table 8">
            <a:extLst>
              <a:ext uri="{FF2B5EF4-FFF2-40B4-BE49-F238E27FC236}">
                <a16:creationId xmlns:a16="http://schemas.microsoft.com/office/drawing/2014/main" id="{FCD65663-D3D2-1772-7C23-842DD710914F}"/>
              </a:ext>
            </a:extLst>
          </p:cNvPr>
          <p:cNvGraphicFramePr>
            <a:graphicFrameLocks noGrp="1"/>
          </p:cNvGraphicFramePr>
          <p:nvPr>
            <p:extLst>
              <p:ext uri="{D42A27DB-BD31-4B8C-83A1-F6EECF244321}">
                <p14:modId xmlns:p14="http://schemas.microsoft.com/office/powerpoint/2010/main" val="2185488429"/>
              </p:ext>
            </p:extLst>
          </p:nvPr>
        </p:nvGraphicFramePr>
        <p:xfrm>
          <a:off x="457198" y="1465262"/>
          <a:ext cx="8229602" cy="5029847"/>
        </p:xfrm>
        <a:graphic>
          <a:graphicData uri="http://schemas.openxmlformats.org/drawingml/2006/table">
            <a:tbl>
              <a:tblPr firstRow="1" bandRow="1">
                <a:tableStyleId>{F5AB1C69-6EDB-4FF4-983F-18BD219EF322}</a:tableStyleId>
              </a:tblPr>
              <a:tblGrid>
                <a:gridCol w="1962666">
                  <a:extLst>
                    <a:ext uri="{9D8B030D-6E8A-4147-A177-3AD203B41FA5}">
                      <a16:colId xmlns:a16="http://schemas.microsoft.com/office/drawing/2014/main" val="2729707085"/>
                    </a:ext>
                  </a:extLst>
                </a:gridCol>
                <a:gridCol w="1253387">
                  <a:extLst>
                    <a:ext uri="{9D8B030D-6E8A-4147-A177-3AD203B41FA5}">
                      <a16:colId xmlns:a16="http://schemas.microsoft.com/office/drawing/2014/main" val="3532543864"/>
                    </a:ext>
                  </a:extLst>
                </a:gridCol>
                <a:gridCol w="1253387">
                  <a:extLst>
                    <a:ext uri="{9D8B030D-6E8A-4147-A177-3AD203B41FA5}">
                      <a16:colId xmlns:a16="http://schemas.microsoft.com/office/drawing/2014/main" val="2095700151"/>
                    </a:ext>
                  </a:extLst>
                </a:gridCol>
                <a:gridCol w="1253387">
                  <a:extLst>
                    <a:ext uri="{9D8B030D-6E8A-4147-A177-3AD203B41FA5}">
                      <a16:colId xmlns:a16="http://schemas.microsoft.com/office/drawing/2014/main" val="2598270078"/>
                    </a:ext>
                  </a:extLst>
                </a:gridCol>
                <a:gridCol w="1364663">
                  <a:extLst>
                    <a:ext uri="{9D8B030D-6E8A-4147-A177-3AD203B41FA5}">
                      <a16:colId xmlns:a16="http://schemas.microsoft.com/office/drawing/2014/main" val="1243922232"/>
                    </a:ext>
                  </a:extLst>
                </a:gridCol>
                <a:gridCol w="1142112">
                  <a:extLst>
                    <a:ext uri="{9D8B030D-6E8A-4147-A177-3AD203B41FA5}">
                      <a16:colId xmlns:a16="http://schemas.microsoft.com/office/drawing/2014/main" val="3032214001"/>
                    </a:ext>
                  </a:extLst>
                </a:gridCol>
              </a:tblGrid>
              <a:tr h="410108">
                <a:tc gridSpan="6">
                  <a:txBody>
                    <a:bodyPr/>
                    <a:lstStyle/>
                    <a:p>
                      <a:pPr algn="l" fontAlgn="base"/>
                      <a:r>
                        <a:rPr lang="en-US" sz="1400" b="1">
                          <a:solidFill>
                            <a:srgbClr val="FFFFFF"/>
                          </a:solidFill>
                          <a:effectLst/>
                        </a:rPr>
                        <a:t>School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fontAlgn="base"/>
                      <a:endParaRPr lang="en-US" sz="1200" b="1">
                        <a:solidFill>
                          <a:srgbClr val="FFFFFF"/>
                        </a:solidFill>
                        <a:effectLst/>
                      </a:endParaRPr>
                    </a:p>
                  </a:txBody>
                  <a:tcPr/>
                </a:tc>
                <a:tc hMerge="1">
                  <a:txBody>
                    <a:bodyPr/>
                    <a:lstStyle/>
                    <a:p>
                      <a:pPr algn="ctr" fontAlgn="base"/>
                      <a:endParaRPr lang="en-US" sz="1200" b="1">
                        <a:solidFill>
                          <a:srgbClr val="FFFFFF"/>
                        </a:solidFill>
                        <a:effectLst/>
                      </a:endParaRPr>
                    </a:p>
                  </a:txBody>
                  <a:tcPr/>
                </a:tc>
                <a:tc hMerge="1">
                  <a:txBody>
                    <a:bodyPr/>
                    <a:lstStyle/>
                    <a:p>
                      <a:pPr algn="ctr" fontAlgn="base"/>
                      <a:endParaRPr lang="en-US" sz="1200" b="1">
                        <a:solidFill>
                          <a:srgbClr val="FFFFFF"/>
                        </a:solidFill>
                        <a:effectLst/>
                      </a:endParaRPr>
                    </a:p>
                  </a:txBody>
                  <a:tcPr/>
                </a:tc>
                <a:tc hMerge="1">
                  <a:txBody>
                    <a:bodyPr/>
                    <a:lstStyle/>
                    <a:p>
                      <a:pPr algn="ctr" fontAlgn="base"/>
                      <a:endParaRPr lang="en-US" sz="1200" b="1">
                        <a:solidFill>
                          <a:srgbClr val="FFFFFF"/>
                        </a:solidFill>
                        <a:effectLst/>
                      </a:endParaRPr>
                    </a:p>
                  </a:txBody>
                  <a:tcPr/>
                </a:tc>
                <a:tc hMerge="1">
                  <a:txBody>
                    <a:bodyPr/>
                    <a:lstStyle/>
                    <a:p>
                      <a:pPr algn="ctr" fontAlgn="base"/>
                      <a:endParaRPr lang="en-US" sz="1200" b="1">
                        <a:solidFill>
                          <a:srgbClr val="FFFFFF"/>
                        </a:solidFill>
                        <a:effectLst/>
                      </a:endParaRPr>
                    </a:p>
                  </a:txBody>
                  <a:tcPr/>
                </a:tc>
                <a:extLst>
                  <a:ext uri="{0D108BD9-81ED-4DB2-BD59-A6C34878D82A}">
                    <a16:rowId xmlns:a16="http://schemas.microsoft.com/office/drawing/2014/main" val="3087076170"/>
                  </a:ext>
                </a:extLst>
              </a:tr>
              <a:tr h="730869">
                <a:tc>
                  <a:txBody>
                    <a:bodyPr/>
                    <a:lstStyle/>
                    <a:p>
                      <a:pPr algn="ctr" fontAlgn="base"/>
                      <a:r>
                        <a:rPr lang="en-US" sz="1200" b="1">
                          <a:effectLst/>
                        </a:rPr>
                        <a:t>Accountability</a:t>
                      </a:r>
                    </a:p>
                    <a:p>
                      <a:pPr algn="ctr" fontAlgn="base"/>
                      <a:r>
                        <a:rPr lang="en-US" sz="1200" b="1">
                          <a:effectLst/>
                        </a:rPr>
                        <a:t>Subgroup​​</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b="1">
                          <a:effectLst/>
                        </a:rPr>
                        <a:t>Weighted​​ Average Achievement Level</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ase"/>
                      <a:r>
                        <a:rPr lang="en-US" sz="1200" b="1">
                          <a:effectLst/>
                        </a:rPr>
                        <a:t>Core Subject Performance​​ Level</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tc>
                  <a:txBody>
                    <a:bodyPr/>
                    <a:lstStyle/>
                    <a:p>
                      <a:pPr algn="ctr" fontAlgn="base"/>
                      <a:r>
                        <a:rPr lang="en-US" sz="1200" b="1">
                          <a:effectLst/>
                        </a:rPr>
                        <a:t>Student Growth Level</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A84"/>
                    </a:solidFill>
                  </a:tcPr>
                </a:tc>
                <a:tc>
                  <a:txBody>
                    <a:bodyPr/>
                    <a:lstStyle/>
                    <a:p>
                      <a:pPr algn="ctr" fontAlgn="base"/>
                      <a:r>
                        <a:rPr lang="en-US" sz="1200" b="1">
                          <a:effectLst/>
                        </a:rPr>
                        <a:t>English Language Proficiency (ELP) Level​​</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tc>
                  <a:txBody>
                    <a:bodyPr/>
                    <a:lstStyle/>
                    <a:p>
                      <a:pPr algn="ctr" fontAlgn="base"/>
                      <a:r>
                        <a:rPr lang="en-US" sz="1200" b="1">
                          <a:effectLst/>
                        </a:rPr>
                        <a:t>Attendance Level</a:t>
                      </a:r>
                      <a:endParaRPr lang="en-US" sz="1200" b="1">
                        <a:solidFill>
                          <a:srgbClr val="FFFFFF"/>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91EF"/>
                    </a:solidFill>
                  </a:tcPr>
                </a:tc>
                <a:extLst>
                  <a:ext uri="{0D108BD9-81ED-4DB2-BD59-A6C34878D82A}">
                    <a16:rowId xmlns:a16="http://schemas.microsoft.com/office/drawing/2014/main" val="2815889351"/>
                  </a:ext>
                </a:extLst>
              </a:tr>
              <a:tr h="365429">
                <a:tc>
                  <a:txBody>
                    <a:bodyPr/>
                    <a:lstStyle/>
                    <a:p>
                      <a:pPr algn="ctr" fontAlgn="base"/>
                      <a:r>
                        <a:rPr lang="en-US" sz="1200">
                          <a:effectLst/>
                        </a:rPr>
                        <a:t>​All​ Students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759957"/>
                  </a:ext>
                </a:extLst>
              </a:tr>
              <a:tr h="365429">
                <a:tc>
                  <a:txBody>
                    <a:bodyPr/>
                    <a:lstStyle/>
                    <a:p>
                      <a:pPr algn="ctr" fontAlgn="base"/>
                      <a:r>
                        <a:rPr lang="en-US" sz="1200">
                          <a:effectLst/>
                        </a:rPr>
                        <a:t>​Asian​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736385"/>
                  </a:ext>
                </a:extLst>
              </a:tr>
              <a:tr h="365429">
                <a:tc>
                  <a:txBody>
                    <a:bodyPr/>
                    <a:lstStyle/>
                    <a:p>
                      <a:pPr algn="ctr" fontAlgn="base"/>
                      <a:r>
                        <a:rPr lang="en-US" sz="1200">
                          <a:effectLst/>
                        </a:rPr>
                        <a:t>​Black​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26328"/>
                  </a:ext>
                </a:extLst>
              </a:tr>
              <a:tr h="507918">
                <a:tc>
                  <a:txBody>
                    <a:bodyPr/>
                    <a:lstStyle/>
                    <a:p>
                      <a:pPr algn="ctr" fontAlgn="base"/>
                      <a:r>
                        <a:rPr lang="en-US" sz="1200">
                          <a:effectLst/>
                        </a:rPr>
                        <a:t>​Economically Disadvantaged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656896"/>
                  </a:ext>
                </a:extLst>
              </a:tr>
              <a:tr h="365429">
                <a:tc>
                  <a:txBody>
                    <a:bodyPr/>
                    <a:lstStyle/>
                    <a:p>
                      <a:pPr algn="ctr" fontAlgn="base"/>
                      <a:r>
                        <a:rPr lang="en-US" sz="1200">
                          <a:effectLst/>
                        </a:rPr>
                        <a:t>​English Language Learners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408778"/>
                  </a:ext>
                </a:extLst>
              </a:tr>
              <a:tr h="365429">
                <a:tc>
                  <a:txBody>
                    <a:bodyPr/>
                    <a:lstStyle/>
                    <a:p>
                      <a:pPr algn="ctr" fontAlgn="base"/>
                      <a:r>
                        <a:rPr lang="en-US" sz="1200">
                          <a:effectLst/>
                        </a:rPr>
                        <a:t>​Hispanic​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528042"/>
                  </a:ext>
                </a:extLst>
              </a:tr>
              <a:tr h="365429">
                <a:tc>
                  <a:txBody>
                    <a:bodyPr/>
                    <a:lstStyle/>
                    <a:p>
                      <a:pPr algn="ctr" fontAlgn="base"/>
                      <a:r>
                        <a:rPr lang="en-US" sz="1200">
                          <a:effectLst/>
                        </a:rPr>
                        <a:t>​Multiracial​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568759"/>
                  </a:ext>
                </a:extLst>
              </a:tr>
              <a:tr h="365429">
                <a:tc>
                  <a:txBody>
                    <a:bodyPr/>
                    <a:lstStyle/>
                    <a:p>
                      <a:pPr algn="ctr" fontAlgn="base"/>
                      <a:r>
                        <a:rPr lang="en-US" sz="1200">
                          <a:effectLst/>
                        </a:rPr>
                        <a:t>Native American​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518190"/>
                  </a:ext>
                </a:extLst>
              </a:tr>
              <a:tr h="365429">
                <a:tc>
                  <a:txBody>
                    <a:bodyPr/>
                    <a:lstStyle/>
                    <a:p>
                      <a:pPr algn="ctr" fontAlgn="base"/>
                      <a:r>
                        <a:rPr lang="en-US" sz="1200">
                          <a:effectLst/>
                        </a:rPr>
                        <a:t>Students With Disabilities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267974"/>
                  </a:ext>
                </a:extLst>
              </a:tr>
              <a:tr h="365429">
                <a:tc>
                  <a:txBody>
                    <a:bodyPr/>
                    <a:lstStyle/>
                    <a:p>
                      <a:pPr algn="ctr" fontAlgn="base"/>
                      <a:r>
                        <a:rPr lang="en-US" sz="1200">
                          <a:effectLst/>
                        </a:rPr>
                        <a:t>White​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021602"/>
                  </a:ext>
                </a:extLst>
              </a:tr>
            </a:tbl>
          </a:graphicData>
        </a:graphic>
      </p:graphicFrame>
    </p:spTree>
    <p:extLst>
      <p:ext uri="{BB962C8B-B14F-4D97-AF65-F5344CB8AC3E}">
        <p14:creationId xmlns:p14="http://schemas.microsoft.com/office/powerpoint/2010/main" val="332232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AAC2B-122A-2042-A223-2859A73D71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EFD66B-D83A-D5E5-BACC-3278A9E710D2}"/>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68BB807B-9051-6241-EA1D-6954CC619CAD}"/>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0C5B73C1-F660-397C-8671-B1E08662CD1C}"/>
              </a:ext>
            </a:extLst>
          </p:cNvPr>
          <p:cNvSpPr txBox="1">
            <a:spLocks/>
          </p:cNvSpPr>
          <p:nvPr/>
        </p:nvSpPr>
        <p:spPr bwMode="auto">
          <a:xfrm>
            <a:off x="303723" y="373251"/>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Weighted Average Achievement Data</a:t>
            </a:r>
          </a:p>
        </p:txBody>
      </p:sp>
      <p:sp>
        <p:nvSpPr>
          <p:cNvPr id="10246" name="Rectangle 9">
            <a:extLst>
              <a:ext uri="{FF2B5EF4-FFF2-40B4-BE49-F238E27FC236}">
                <a16:creationId xmlns:a16="http://schemas.microsoft.com/office/drawing/2014/main" id="{2CD28823-19FB-5EBC-DBC3-5A7991E580F3}"/>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18</a:t>
            </a:fld>
            <a:endParaRPr lang="en-US" altLang="en-US" sz="1400" b="0">
              <a:latin typeface="CartoGothic Std" pitchFamily="34" charset="0"/>
            </a:endParaRPr>
          </a:p>
        </p:txBody>
      </p:sp>
      <p:sp>
        <p:nvSpPr>
          <p:cNvPr id="9" name="Rectangle 3">
            <a:extLst>
              <a:ext uri="{FF2B5EF4-FFF2-40B4-BE49-F238E27FC236}">
                <a16:creationId xmlns:a16="http://schemas.microsoft.com/office/drawing/2014/main" id="{121CA99B-75A1-D9DC-195A-688A673ECF19}"/>
              </a:ext>
            </a:extLst>
          </p:cNvPr>
          <p:cNvSpPr>
            <a:spLocks noGrp="1" noChangeArrowheads="1"/>
          </p:cNvSpPr>
          <p:nvPr>
            <p:ph idx="1"/>
          </p:nvPr>
        </p:nvSpPr>
        <p:spPr>
          <a:xfrm>
            <a:off x="133565" y="4695379"/>
            <a:ext cx="8687877" cy="922152"/>
          </a:xfrm>
        </p:spPr>
        <p:txBody>
          <a:bodyPr/>
          <a:lstStyle/>
          <a:p>
            <a:pPr marL="0" indent="0" eaLnBrk="1" hangingPunct="1">
              <a:buNone/>
              <a:defRPr/>
            </a:pPr>
            <a:br>
              <a:rPr lang="en-US" altLang="en-US" sz="1600">
                <a:solidFill>
                  <a:srgbClr val="D83B01"/>
                </a:solidFill>
              </a:rPr>
            </a:br>
            <a:endParaRPr lang="en-US" altLang="en-US" sz="1600">
              <a:solidFill>
                <a:srgbClr val="606060"/>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8D5846F-AA73-2C99-9EE4-8F2574955204}"/>
                  </a:ext>
                </a:extLst>
              </p:cNvPr>
              <p:cNvGraphicFramePr>
                <a:graphicFrameLocks noGrp="1"/>
              </p:cNvGraphicFramePr>
              <p:nvPr>
                <p:extLst>
                  <p:ext uri="{D42A27DB-BD31-4B8C-83A1-F6EECF244321}">
                    <p14:modId xmlns:p14="http://schemas.microsoft.com/office/powerpoint/2010/main" val="1527368047"/>
                  </p:ext>
                </p:extLst>
              </p:nvPr>
            </p:nvGraphicFramePr>
            <p:xfrm>
              <a:off x="110154" y="1789287"/>
              <a:ext cx="8858037" cy="3279426"/>
            </p:xfrm>
            <a:graphic>
              <a:graphicData uri="http://schemas.openxmlformats.org/drawingml/2006/table">
                <a:tbl>
                  <a:tblPr firstRow="1" bandRow="1">
                    <a:tableStyleId>{F5AB1C69-6EDB-4FF4-983F-18BD219EF322}</a:tableStyleId>
                  </a:tblPr>
                  <a:tblGrid>
                    <a:gridCol w="839830">
                      <a:extLst>
                        <a:ext uri="{9D8B030D-6E8A-4147-A177-3AD203B41FA5}">
                          <a16:colId xmlns:a16="http://schemas.microsoft.com/office/drawing/2014/main" val="343409886"/>
                        </a:ext>
                      </a:extLst>
                    </a:gridCol>
                    <a:gridCol w="816077">
                      <a:extLst>
                        <a:ext uri="{9D8B030D-6E8A-4147-A177-3AD203B41FA5}">
                          <a16:colId xmlns:a16="http://schemas.microsoft.com/office/drawing/2014/main" val="3889938951"/>
                        </a:ext>
                      </a:extLst>
                    </a:gridCol>
                    <a:gridCol w="816077">
                      <a:extLst>
                        <a:ext uri="{9D8B030D-6E8A-4147-A177-3AD203B41FA5}">
                          <a16:colId xmlns:a16="http://schemas.microsoft.com/office/drawing/2014/main" val="1447841533"/>
                        </a:ext>
                      </a:extLst>
                    </a:gridCol>
                    <a:gridCol w="774943">
                      <a:extLst>
                        <a:ext uri="{9D8B030D-6E8A-4147-A177-3AD203B41FA5}">
                          <a16:colId xmlns:a16="http://schemas.microsoft.com/office/drawing/2014/main" val="1572755902"/>
                        </a:ext>
                      </a:extLst>
                    </a:gridCol>
                    <a:gridCol w="719561">
                      <a:extLst>
                        <a:ext uri="{9D8B030D-6E8A-4147-A177-3AD203B41FA5}">
                          <a16:colId xmlns:a16="http://schemas.microsoft.com/office/drawing/2014/main" val="486694078"/>
                        </a:ext>
                      </a:extLst>
                    </a:gridCol>
                    <a:gridCol w="599767">
                      <a:extLst>
                        <a:ext uri="{9D8B030D-6E8A-4147-A177-3AD203B41FA5}">
                          <a16:colId xmlns:a16="http://schemas.microsoft.com/office/drawing/2014/main" val="1037071496"/>
                        </a:ext>
                      </a:extLst>
                    </a:gridCol>
                    <a:gridCol w="518332">
                      <a:extLst>
                        <a:ext uri="{9D8B030D-6E8A-4147-A177-3AD203B41FA5}">
                          <a16:colId xmlns:a16="http://schemas.microsoft.com/office/drawing/2014/main" val="3182978689"/>
                        </a:ext>
                      </a:extLst>
                    </a:gridCol>
                    <a:gridCol w="508479">
                      <a:extLst>
                        <a:ext uri="{9D8B030D-6E8A-4147-A177-3AD203B41FA5}">
                          <a16:colId xmlns:a16="http://schemas.microsoft.com/office/drawing/2014/main" val="2933692127"/>
                        </a:ext>
                      </a:extLst>
                    </a:gridCol>
                    <a:gridCol w="490637">
                      <a:extLst>
                        <a:ext uri="{9D8B030D-6E8A-4147-A177-3AD203B41FA5}">
                          <a16:colId xmlns:a16="http://schemas.microsoft.com/office/drawing/2014/main" val="4121843958"/>
                        </a:ext>
                      </a:extLst>
                    </a:gridCol>
                    <a:gridCol w="773468">
                      <a:extLst>
                        <a:ext uri="{9D8B030D-6E8A-4147-A177-3AD203B41FA5}">
                          <a16:colId xmlns:a16="http://schemas.microsoft.com/office/drawing/2014/main" val="303166936"/>
                        </a:ext>
                      </a:extLst>
                    </a:gridCol>
                    <a:gridCol w="894736">
                      <a:extLst>
                        <a:ext uri="{9D8B030D-6E8A-4147-A177-3AD203B41FA5}">
                          <a16:colId xmlns:a16="http://schemas.microsoft.com/office/drawing/2014/main" val="1819456059"/>
                        </a:ext>
                      </a:extLst>
                    </a:gridCol>
                    <a:gridCol w="580103">
                      <a:extLst>
                        <a:ext uri="{9D8B030D-6E8A-4147-A177-3AD203B41FA5}">
                          <a16:colId xmlns:a16="http://schemas.microsoft.com/office/drawing/2014/main" val="3047972126"/>
                        </a:ext>
                      </a:extLst>
                    </a:gridCol>
                    <a:gridCol w="526027">
                      <a:extLst>
                        <a:ext uri="{9D8B030D-6E8A-4147-A177-3AD203B41FA5}">
                          <a16:colId xmlns:a16="http://schemas.microsoft.com/office/drawing/2014/main" val="1101463455"/>
                        </a:ext>
                      </a:extLst>
                    </a:gridCol>
                  </a:tblGrid>
                  <a:tr h="324171">
                    <a:tc gridSpan="13">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pPr algn="l"/>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24007"/>
                      </a:ext>
                    </a:extLst>
                  </a:tr>
                  <a:tr h="892540">
                    <a:tc>
                      <a:txBody>
                        <a:bodyPr/>
                        <a:lstStyle/>
                        <a:p>
                          <a:pPr algn="ctr"/>
                          <a:r>
                            <a:rPr lang="en-US" sz="900" b="1"/>
                            <a:t>Acct.</a:t>
                          </a:r>
                        </a:p>
                        <a:p>
                          <a:pPr algn="ctr"/>
                          <a:r>
                            <a:rPr lang="en-US" sz="900" b="1"/>
                            <a:t>Subgroup</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Subject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Cont. Enrolled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Cont. Enrolled Tested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95% of Cont. Enrolled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a:t>
                          </a:r>
                        </a:p>
                        <a:p>
                          <a:pPr algn="ctr"/>
                          <a:r>
                            <a:rPr lang="en-US" sz="900" b="1"/>
                            <a:t> 1</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 </a:t>
                          </a:r>
                        </a:p>
                        <a:p>
                          <a:pPr algn="ctr"/>
                          <a:r>
                            <a:rPr lang="en-US" sz="900" b="1"/>
                            <a:t>2</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3</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4</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Numerator</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Denominator</a:t>
                          </a:r>
                          <a:endParaRPr lang="en-US" sz="9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Index</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Level</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38372127"/>
                      </a:ext>
                    </a:extLst>
                  </a:tr>
                  <a:tr h="446060">
                    <a:tc rowSpan="4">
                      <a:txBody>
                        <a:bodyPr/>
                        <a:lstStyle/>
                        <a:p>
                          <a:pPr algn="ctr"/>
                          <a:r>
                            <a:rPr lang="en-US" sz="1000"/>
                            <a:t>[Insert here All Students group or  the acct.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chemeClr val="tx1"/>
                              </a:solidFill>
                            </a:rPr>
                            <a:t>English Language Arts (ELA)</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754819664"/>
                      </a:ext>
                    </a:extLst>
                  </a:tr>
                  <a:tr h="416070">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Math</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2738"/>
                      </a:ext>
                    </a:extLst>
                  </a:tr>
                  <a:tr h="482251">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Science</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04278"/>
                      </a:ext>
                    </a:extLst>
                  </a:tr>
                  <a:tr h="615754">
                    <a:tc vMerge="1">
                      <a:txBody>
                        <a:bodyPr/>
                        <a:lstStyle/>
                        <a:p>
                          <a:endParaRPr lang="en-US" sz="1000">
                            <a:latin typeface="Arial" panose="020B0604020202020204" pitchFamily="34" charset="0"/>
                            <a:cs typeface="Arial" panose="020B0604020202020204" pitchFamily="34" charset="0"/>
                          </a:endParaRPr>
                        </a:p>
                      </a:txBody>
                      <a:tcPr/>
                    </a:tc>
                    <a:tc gridSpan="8">
                      <a:txBody>
                        <a:bodyPr/>
                        <a:lstStyle/>
                        <a:p>
                          <a:pPr algn="ctr"/>
                          <a:r>
                            <a:rPr lang="en-US" sz="1000" b="1">
                              <a:solidFill>
                                <a:schemeClr val="tx1"/>
                              </a:solidFill>
                            </a:rPr>
                            <a:t>Weighted Average Achievement Index</a:t>
                          </a:r>
                        </a:p>
                        <a:p>
                          <a:pPr algn="ctr"/>
                          <a14:m>
                            <m:oMathPara xmlns:m="http://schemas.openxmlformats.org/officeDocument/2006/math">
                              <m:oMathParaPr>
                                <m:jc m:val="centerGroup"/>
                              </m:oMathParaPr>
                              <m:oMath xmlns:m="http://schemas.openxmlformats.org/officeDocument/2006/math">
                                <m:f>
                                  <m:fPr>
                                    <m:ctrlPr>
                                      <a:rPr lang="pt-BR" sz="1000" b="1" i="1" smtClean="0">
                                        <a:solidFill>
                                          <a:schemeClr val="tx1"/>
                                        </a:solidFill>
                                        <a:latin typeface="Cambria Math" panose="02040503050406030204" pitchFamily="18" charset="0"/>
                                        <a:cs typeface="Arial" panose="020B0604020202020204" pitchFamily="34" charset="0"/>
                                      </a:rPr>
                                    </m:ctrlPr>
                                  </m:fPr>
                                  <m:num>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𝒂𝒏𝒅</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𝑷𝒆𝒓𝒇𝒐𝒓𝒎𝒂𝒏𝒄𝒆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𝑰𝒏𝒅𝒆𝒙</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𝑵𝒖𝒎𝒆𝒓𝒂𝒕𝒐𝒓𝒔</m:t>
                                    </m:r>
                                  </m:num>
                                  <m:den>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𝒂𝒏𝒅</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𝑷𝒆𝒓𝒇𝒐𝒓𝒎𝒂𝒏𝒄𝒆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𝑰𝒏𝒅𝒆𝒙</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𝑫𝒆𝒏𝒐𝒎𝒊𝒏𝒂𝒕𝒐𝒓𝒔</m:t>
                                    </m:r>
                                  </m:den>
                                </m:f>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𝟏𝟎𝟎</m:t>
                                </m:r>
                              </m:oMath>
                            </m:oMathPara>
                          </a14:m>
                          <a:endParaRPr lang="en-US" sz="10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562765"/>
                      </a:ext>
                    </a:extLst>
                  </a:tr>
                </a:tbl>
              </a:graphicData>
            </a:graphic>
          </p:graphicFrame>
        </mc:Choice>
        <mc:Fallback xmlns="">
          <p:graphicFrame>
            <p:nvGraphicFramePr>
              <p:cNvPr id="4" name="Table 3">
                <a:extLst>
                  <a:ext uri="{FF2B5EF4-FFF2-40B4-BE49-F238E27FC236}">
                    <a16:creationId xmlns:a16="http://schemas.microsoft.com/office/drawing/2014/main" id="{68D5846F-AA73-2C99-9EE4-8F2574955204}"/>
                  </a:ext>
                </a:extLst>
              </p:cNvPr>
              <p:cNvGraphicFramePr>
                <a:graphicFrameLocks noGrp="1"/>
              </p:cNvGraphicFramePr>
              <p:nvPr>
                <p:extLst>
                  <p:ext uri="{D42A27DB-BD31-4B8C-83A1-F6EECF244321}">
                    <p14:modId xmlns:p14="http://schemas.microsoft.com/office/powerpoint/2010/main" val="1527368047"/>
                  </p:ext>
                </p:extLst>
              </p:nvPr>
            </p:nvGraphicFramePr>
            <p:xfrm>
              <a:off x="110154" y="1789287"/>
              <a:ext cx="8858037" cy="3279426"/>
            </p:xfrm>
            <a:graphic>
              <a:graphicData uri="http://schemas.openxmlformats.org/drawingml/2006/table">
                <a:tbl>
                  <a:tblPr firstRow="1" bandRow="1">
                    <a:tableStyleId>{F5AB1C69-6EDB-4FF4-983F-18BD219EF322}</a:tableStyleId>
                  </a:tblPr>
                  <a:tblGrid>
                    <a:gridCol w="839830">
                      <a:extLst>
                        <a:ext uri="{9D8B030D-6E8A-4147-A177-3AD203B41FA5}">
                          <a16:colId xmlns:a16="http://schemas.microsoft.com/office/drawing/2014/main" val="343409886"/>
                        </a:ext>
                      </a:extLst>
                    </a:gridCol>
                    <a:gridCol w="816077">
                      <a:extLst>
                        <a:ext uri="{9D8B030D-6E8A-4147-A177-3AD203B41FA5}">
                          <a16:colId xmlns:a16="http://schemas.microsoft.com/office/drawing/2014/main" val="3889938951"/>
                        </a:ext>
                      </a:extLst>
                    </a:gridCol>
                    <a:gridCol w="816077">
                      <a:extLst>
                        <a:ext uri="{9D8B030D-6E8A-4147-A177-3AD203B41FA5}">
                          <a16:colId xmlns:a16="http://schemas.microsoft.com/office/drawing/2014/main" val="1447841533"/>
                        </a:ext>
                      </a:extLst>
                    </a:gridCol>
                    <a:gridCol w="774943">
                      <a:extLst>
                        <a:ext uri="{9D8B030D-6E8A-4147-A177-3AD203B41FA5}">
                          <a16:colId xmlns:a16="http://schemas.microsoft.com/office/drawing/2014/main" val="1572755902"/>
                        </a:ext>
                      </a:extLst>
                    </a:gridCol>
                    <a:gridCol w="719561">
                      <a:extLst>
                        <a:ext uri="{9D8B030D-6E8A-4147-A177-3AD203B41FA5}">
                          <a16:colId xmlns:a16="http://schemas.microsoft.com/office/drawing/2014/main" val="486694078"/>
                        </a:ext>
                      </a:extLst>
                    </a:gridCol>
                    <a:gridCol w="599767">
                      <a:extLst>
                        <a:ext uri="{9D8B030D-6E8A-4147-A177-3AD203B41FA5}">
                          <a16:colId xmlns:a16="http://schemas.microsoft.com/office/drawing/2014/main" val="1037071496"/>
                        </a:ext>
                      </a:extLst>
                    </a:gridCol>
                    <a:gridCol w="518332">
                      <a:extLst>
                        <a:ext uri="{9D8B030D-6E8A-4147-A177-3AD203B41FA5}">
                          <a16:colId xmlns:a16="http://schemas.microsoft.com/office/drawing/2014/main" val="3182978689"/>
                        </a:ext>
                      </a:extLst>
                    </a:gridCol>
                    <a:gridCol w="508479">
                      <a:extLst>
                        <a:ext uri="{9D8B030D-6E8A-4147-A177-3AD203B41FA5}">
                          <a16:colId xmlns:a16="http://schemas.microsoft.com/office/drawing/2014/main" val="2933692127"/>
                        </a:ext>
                      </a:extLst>
                    </a:gridCol>
                    <a:gridCol w="490637">
                      <a:extLst>
                        <a:ext uri="{9D8B030D-6E8A-4147-A177-3AD203B41FA5}">
                          <a16:colId xmlns:a16="http://schemas.microsoft.com/office/drawing/2014/main" val="4121843958"/>
                        </a:ext>
                      </a:extLst>
                    </a:gridCol>
                    <a:gridCol w="773468">
                      <a:extLst>
                        <a:ext uri="{9D8B030D-6E8A-4147-A177-3AD203B41FA5}">
                          <a16:colId xmlns:a16="http://schemas.microsoft.com/office/drawing/2014/main" val="303166936"/>
                        </a:ext>
                      </a:extLst>
                    </a:gridCol>
                    <a:gridCol w="894736">
                      <a:extLst>
                        <a:ext uri="{9D8B030D-6E8A-4147-A177-3AD203B41FA5}">
                          <a16:colId xmlns:a16="http://schemas.microsoft.com/office/drawing/2014/main" val="1819456059"/>
                        </a:ext>
                      </a:extLst>
                    </a:gridCol>
                    <a:gridCol w="580103">
                      <a:extLst>
                        <a:ext uri="{9D8B030D-6E8A-4147-A177-3AD203B41FA5}">
                          <a16:colId xmlns:a16="http://schemas.microsoft.com/office/drawing/2014/main" val="3047972126"/>
                        </a:ext>
                      </a:extLst>
                    </a:gridCol>
                    <a:gridCol w="526027">
                      <a:extLst>
                        <a:ext uri="{9D8B030D-6E8A-4147-A177-3AD203B41FA5}">
                          <a16:colId xmlns:a16="http://schemas.microsoft.com/office/drawing/2014/main" val="1101463455"/>
                        </a:ext>
                      </a:extLst>
                    </a:gridCol>
                  </a:tblGrid>
                  <a:tr h="324171">
                    <a:tc gridSpan="13">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pPr algn="l"/>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24007"/>
                      </a:ext>
                    </a:extLst>
                  </a:tr>
                  <a:tr h="892540">
                    <a:tc>
                      <a:txBody>
                        <a:bodyPr/>
                        <a:lstStyle/>
                        <a:p>
                          <a:pPr algn="ctr"/>
                          <a:r>
                            <a:rPr lang="en-US" sz="900" b="1"/>
                            <a:t>Acct.</a:t>
                          </a:r>
                        </a:p>
                        <a:p>
                          <a:pPr algn="ctr"/>
                          <a:r>
                            <a:rPr lang="en-US" sz="900" b="1"/>
                            <a:t>Subgroup</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Subject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Cont. Enrolled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Cont. Enrolled Tested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95% of Cont. Enrolled Students</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a:t>
                          </a:r>
                        </a:p>
                        <a:p>
                          <a:pPr algn="ctr"/>
                          <a:r>
                            <a:rPr lang="en-US" sz="900" b="1"/>
                            <a:t> 1</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 </a:t>
                          </a:r>
                        </a:p>
                        <a:p>
                          <a:pPr algn="ctr"/>
                          <a:r>
                            <a:rPr lang="en-US" sz="900" b="1"/>
                            <a:t>2</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3</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4</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Numerator</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Denominator</a:t>
                          </a:r>
                          <a:endParaRPr lang="en-US" sz="9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Index</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Level</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38372127"/>
                      </a:ext>
                    </a:extLst>
                  </a:tr>
                  <a:tr h="548640">
                    <a:tc rowSpan="4">
                      <a:txBody>
                        <a:bodyPr/>
                        <a:lstStyle/>
                        <a:p>
                          <a:pPr algn="ctr"/>
                          <a:r>
                            <a:rPr lang="en-US" sz="1000"/>
                            <a:t>[Insert here All Students group or  the acct.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chemeClr val="tx1"/>
                              </a:solidFill>
                            </a:rPr>
                            <a:t>English Language Arts (ELA)</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754819664"/>
                      </a:ext>
                    </a:extLst>
                  </a:tr>
                  <a:tr h="416070">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Math</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2738"/>
                      </a:ext>
                    </a:extLst>
                  </a:tr>
                  <a:tr h="482251">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Science</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04278"/>
                      </a:ext>
                    </a:extLst>
                  </a:tr>
                  <a:tr h="615754">
                    <a:tc vMerge="1">
                      <a:txBody>
                        <a:bodyPr/>
                        <a:lstStyle/>
                        <a:p>
                          <a:endParaRPr lang="en-US" sz="1000">
                            <a:latin typeface="Arial" panose="020B0604020202020204" pitchFamily="34" charset="0"/>
                            <a:cs typeface="Arial" panose="020B0604020202020204" pitchFamily="34" charset="0"/>
                          </a:endParaRPr>
                        </a:p>
                      </a:txBody>
                      <a:tcPr/>
                    </a:tc>
                    <a:tc gridSpan="8">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144" t="-434653" r="-53078" b="-1980"/>
                          </a:stretch>
                        </a:blipFill>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562765"/>
                      </a:ext>
                    </a:extLst>
                  </a:tr>
                </a:tbl>
              </a:graphicData>
            </a:graphic>
          </p:graphicFrame>
        </mc:Fallback>
      </mc:AlternateContent>
      <p:sp>
        <p:nvSpPr>
          <p:cNvPr id="8" name="TextBox 7">
            <a:extLst>
              <a:ext uri="{FF2B5EF4-FFF2-40B4-BE49-F238E27FC236}">
                <a16:creationId xmlns:a16="http://schemas.microsoft.com/office/drawing/2014/main" id="{7077C10C-BB26-BB2A-28FB-031222E6F3C4}"/>
              </a:ext>
            </a:extLst>
          </p:cNvPr>
          <p:cNvSpPr txBox="1"/>
          <p:nvPr/>
        </p:nvSpPr>
        <p:spPr>
          <a:xfrm>
            <a:off x="45741" y="5068713"/>
            <a:ext cx="8641059" cy="338554"/>
          </a:xfrm>
          <a:prstGeom prst="rect">
            <a:avLst/>
          </a:prstGeom>
          <a:noFill/>
        </p:spPr>
        <p:txBody>
          <a:bodyPr wrap="square">
            <a:spAutoFit/>
          </a:bodyPr>
          <a:lstStyle/>
          <a:p>
            <a:r>
              <a:rPr lang="en-US" sz="1600" b="1">
                <a:latin typeface="Arial"/>
                <a:cs typeface="Arial"/>
              </a:rPr>
              <a:t>Note: “acct.” refers to “accountability” and “cont.” refers to “continuously”</a:t>
            </a:r>
            <a:endParaRPr lang="en-US" sz="1600" b="1"/>
          </a:p>
        </p:txBody>
      </p:sp>
    </p:spTree>
    <p:extLst>
      <p:ext uri="{BB962C8B-B14F-4D97-AF65-F5344CB8AC3E}">
        <p14:creationId xmlns:p14="http://schemas.microsoft.com/office/powerpoint/2010/main" val="221227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p:cNvSpPr txBox="1">
            <a:spLocks/>
          </p:cNvSpPr>
          <p:nvPr/>
        </p:nvSpPr>
        <p:spPr bwMode="auto">
          <a:xfrm>
            <a:off x="368300" y="457200"/>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Core Subject Performance Data</a:t>
            </a:r>
          </a:p>
        </p:txBody>
      </p:sp>
      <p:sp>
        <p:nvSpPr>
          <p:cNvPr id="11271" name="Rectangle 9"/>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19</a:t>
            </a:fld>
            <a:endParaRPr lang="en-US" altLang="en-US" sz="1400" b="0">
              <a:latin typeface="CartoGothic Std" pitchFamily="34" charset="0"/>
            </a:endParaRPr>
          </a:p>
        </p:txBody>
      </p:sp>
      <mc:AlternateContent xmlns:mc="http://schemas.openxmlformats.org/markup-compatibility/2006">
        <mc:Choice xmlns:a14="http://schemas.microsoft.com/office/drawing/2010/main" Requires="a14">
          <p:graphicFrame>
            <p:nvGraphicFramePr>
              <p:cNvPr id="2" name="Table 7">
                <a:extLst>
                  <a:ext uri="{FF2B5EF4-FFF2-40B4-BE49-F238E27FC236}">
                    <a16:creationId xmlns:a16="http://schemas.microsoft.com/office/drawing/2014/main" id="{84254711-04BA-44DB-C8D1-BE48794CA4B1}"/>
                  </a:ext>
                </a:extLst>
              </p:cNvPr>
              <p:cNvGraphicFramePr>
                <a:graphicFrameLocks noGrp="1"/>
              </p:cNvGraphicFramePr>
              <p:nvPr>
                <p:extLst>
                  <p:ext uri="{D42A27DB-BD31-4B8C-83A1-F6EECF244321}">
                    <p14:modId xmlns:p14="http://schemas.microsoft.com/office/powerpoint/2010/main" val="3026051215"/>
                  </p:ext>
                </p:extLst>
              </p:nvPr>
            </p:nvGraphicFramePr>
            <p:xfrm>
              <a:off x="119063" y="1925416"/>
              <a:ext cx="8905875" cy="3007168"/>
            </p:xfrm>
            <a:graphic>
              <a:graphicData uri="http://schemas.openxmlformats.org/drawingml/2006/table">
                <a:tbl>
                  <a:tblPr firstRow="1" bandRow="1">
                    <a:tableStyleId>{F5AB1C69-6EDB-4FF4-983F-18BD219EF322}</a:tableStyleId>
                  </a:tblPr>
                  <a:tblGrid>
                    <a:gridCol w="1162770">
                      <a:extLst>
                        <a:ext uri="{9D8B030D-6E8A-4147-A177-3AD203B41FA5}">
                          <a16:colId xmlns:a16="http://schemas.microsoft.com/office/drawing/2014/main" val="2899864127"/>
                        </a:ext>
                      </a:extLst>
                    </a:gridCol>
                    <a:gridCol w="906519">
                      <a:extLst>
                        <a:ext uri="{9D8B030D-6E8A-4147-A177-3AD203B41FA5}">
                          <a16:colId xmlns:a16="http://schemas.microsoft.com/office/drawing/2014/main" val="3602153489"/>
                        </a:ext>
                      </a:extLst>
                    </a:gridCol>
                    <a:gridCol w="1416862">
                      <a:extLst>
                        <a:ext uri="{9D8B030D-6E8A-4147-A177-3AD203B41FA5}">
                          <a16:colId xmlns:a16="http://schemas.microsoft.com/office/drawing/2014/main" val="2626908377"/>
                        </a:ext>
                      </a:extLst>
                    </a:gridCol>
                    <a:gridCol w="581025">
                      <a:extLst>
                        <a:ext uri="{9D8B030D-6E8A-4147-A177-3AD203B41FA5}">
                          <a16:colId xmlns:a16="http://schemas.microsoft.com/office/drawing/2014/main" val="253335631"/>
                        </a:ext>
                      </a:extLst>
                    </a:gridCol>
                    <a:gridCol w="619125">
                      <a:extLst>
                        <a:ext uri="{9D8B030D-6E8A-4147-A177-3AD203B41FA5}">
                          <a16:colId xmlns:a16="http://schemas.microsoft.com/office/drawing/2014/main" val="123767282"/>
                        </a:ext>
                      </a:extLst>
                    </a:gridCol>
                    <a:gridCol w="609600">
                      <a:extLst>
                        <a:ext uri="{9D8B030D-6E8A-4147-A177-3AD203B41FA5}">
                          <a16:colId xmlns:a16="http://schemas.microsoft.com/office/drawing/2014/main" val="3944140647"/>
                        </a:ext>
                      </a:extLst>
                    </a:gridCol>
                    <a:gridCol w="581025">
                      <a:extLst>
                        <a:ext uri="{9D8B030D-6E8A-4147-A177-3AD203B41FA5}">
                          <a16:colId xmlns:a16="http://schemas.microsoft.com/office/drawing/2014/main" val="305261749"/>
                        </a:ext>
                      </a:extLst>
                    </a:gridCol>
                    <a:gridCol w="847725">
                      <a:extLst>
                        <a:ext uri="{9D8B030D-6E8A-4147-A177-3AD203B41FA5}">
                          <a16:colId xmlns:a16="http://schemas.microsoft.com/office/drawing/2014/main" val="3970777205"/>
                        </a:ext>
                      </a:extLst>
                    </a:gridCol>
                    <a:gridCol w="1047750">
                      <a:extLst>
                        <a:ext uri="{9D8B030D-6E8A-4147-A177-3AD203B41FA5}">
                          <a16:colId xmlns:a16="http://schemas.microsoft.com/office/drawing/2014/main" val="1486673340"/>
                        </a:ext>
                      </a:extLst>
                    </a:gridCol>
                    <a:gridCol w="609600">
                      <a:extLst>
                        <a:ext uri="{9D8B030D-6E8A-4147-A177-3AD203B41FA5}">
                          <a16:colId xmlns:a16="http://schemas.microsoft.com/office/drawing/2014/main" val="4012847550"/>
                        </a:ext>
                      </a:extLst>
                    </a:gridCol>
                    <a:gridCol w="523874">
                      <a:extLst>
                        <a:ext uri="{9D8B030D-6E8A-4147-A177-3AD203B41FA5}">
                          <a16:colId xmlns:a16="http://schemas.microsoft.com/office/drawing/2014/main" val="1933450746"/>
                        </a:ext>
                      </a:extLst>
                    </a:gridCol>
                  </a:tblGrid>
                  <a:tr h="339793">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a:endParaRPr lang="en-US" sz="11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l"/>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506231"/>
                      </a:ext>
                    </a:extLst>
                  </a:tr>
                  <a:tr h="866472">
                    <a:tc>
                      <a:txBody>
                        <a:bodyPr/>
                        <a:lstStyle/>
                        <a:p>
                          <a:pPr algn="ctr"/>
                          <a:r>
                            <a:rPr lang="en-US" sz="1000" b="1"/>
                            <a:t>Accountability  Subgroup</a:t>
                          </a:r>
                          <a:endParaRPr lang="en-US" sz="1000" b="1">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Subject</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t># of Continuously Enrolled Tested Students</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1</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2</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3</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4</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Numerator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Denominator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Index</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Level</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extLst>
                      <a:ext uri="{0D108BD9-81ED-4DB2-BD59-A6C34878D82A}">
                        <a16:rowId xmlns:a16="http://schemas.microsoft.com/office/drawing/2014/main" val="303004290"/>
                      </a:ext>
                    </a:extLst>
                  </a:tr>
                  <a:tr h="413415">
                    <a:tc rowSpan="4">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solidFill>
                                <a:schemeClr val="tx1"/>
                              </a:solidFill>
                            </a:rPr>
                            <a:t>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302729145"/>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898860"/>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973491"/>
                      </a:ext>
                    </a:extLst>
                  </a:tr>
                  <a:tr h="560658">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gridSpan="6">
                      <a:txBody>
                        <a:bodyPr/>
                        <a:lstStyle/>
                        <a:p>
                          <a:pPr algn="ctr"/>
                          <a:r>
                            <a:rPr lang="en-US" sz="1000" b="1">
                              <a:solidFill>
                                <a:schemeClr val="tx1"/>
                              </a:solidFill>
                            </a:rPr>
                            <a:t>Core Subject Performance Index</a:t>
                          </a:r>
                        </a:p>
                        <a:p>
                          <a:pPr algn="ctr"/>
                          <a14:m>
                            <m:oMathPara xmlns:m="http://schemas.openxmlformats.org/officeDocument/2006/math">
                              <m:oMathParaPr>
                                <m:jc m:val="centerGroup"/>
                              </m:oMathParaPr>
                              <m:oMath xmlns:m="http://schemas.openxmlformats.org/officeDocument/2006/math">
                                <m:f>
                                  <m:fPr>
                                    <m:ctrlPr>
                                      <a:rPr lang="pt-BR" sz="1000" b="1" i="1" smtClean="0">
                                        <a:solidFill>
                                          <a:schemeClr val="tx1"/>
                                        </a:solidFill>
                                        <a:latin typeface="Cambria Math" panose="02040503050406030204" pitchFamily="18" charset="0"/>
                                        <a:cs typeface="Arial" panose="020B0604020202020204" pitchFamily="34" charset="0"/>
                                      </a:rPr>
                                    </m:ctrlPr>
                                  </m:fPr>
                                  <m:num>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𝒂𝒏𝒅</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𝑷𝒆𝒓𝒇𝒐𝒓𝒎𝒂𝒏𝒄𝒆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𝑰𝒏𝒅𝒆𝒙</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𝑵𝒖𝒎𝒆𝒓𝒂𝒕𝒐𝒓𝒔</m:t>
                                    </m:r>
                                  </m:num>
                                  <m:den>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𝒂𝒏𝒅</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𝑷𝒆𝒓𝒇𝒐𝒓𝒎𝒂𝒏𝒄𝒆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𝑰𝒏𝒅𝒆𝒙</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𝑫𝒆𝒏𝒐𝒎𝒊𝒏𝒂𝒕𝒐𝒓𝒔</m:t>
                                    </m:r>
                                  </m:den>
                                </m:f>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𝟏𝟎𝟎</m:t>
                                </m:r>
                              </m:oMath>
                            </m:oMathPara>
                          </a14:m>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6593"/>
                      </a:ext>
                    </a:extLst>
                  </a:tr>
                </a:tbl>
              </a:graphicData>
            </a:graphic>
          </p:graphicFrame>
        </mc:Choice>
        <mc:Fallback>
          <p:graphicFrame>
            <p:nvGraphicFramePr>
              <p:cNvPr id="2" name="Table 7">
                <a:extLst>
                  <a:ext uri="{FF2B5EF4-FFF2-40B4-BE49-F238E27FC236}">
                    <a16:creationId xmlns:a16="http://schemas.microsoft.com/office/drawing/2014/main" id="{84254711-04BA-44DB-C8D1-BE48794CA4B1}"/>
                  </a:ext>
                </a:extLst>
              </p:cNvPr>
              <p:cNvGraphicFramePr>
                <a:graphicFrameLocks noGrp="1"/>
              </p:cNvGraphicFramePr>
              <p:nvPr>
                <p:extLst>
                  <p:ext uri="{D42A27DB-BD31-4B8C-83A1-F6EECF244321}">
                    <p14:modId xmlns:p14="http://schemas.microsoft.com/office/powerpoint/2010/main" val="3026051215"/>
                  </p:ext>
                </p:extLst>
              </p:nvPr>
            </p:nvGraphicFramePr>
            <p:xfrm>
              <a:off x="119063" y="1925416"/>
              <a:ext cx="8905875" cy="3007168"/>
            </p:xfrm>
            <a:graphic>
              <a:graphicData uri="http://schemas.openxmlformats.org/drawingml/2006/table">
                <a:tbl>
                  <a:tblPr firstRow="1" bandRow="1">
                    <a:tableStyleId>{F5AB1C69-6EDB-4FF4-983F-18BD219EF322}</a:tableStyleId>
                  </a:tblPr>
                  <a:tblGrid>
                    <a:gridCol w="1162770">
                      <a:extLst>
                        <a:ext uri="{9D8B030D-6E8A-4147-A177-3AD203B41FA5}">
                          <a16:colId xmlns:a16="http://schemas.microsoft.com/office/drawing/2014/main" val="2899864127"/>
                        </a:ext>
                      </a:extLst>
                    </a:gridCol>
                    <a:gridCol w="906519">
                      <a:extLst>
                        <a:ext uri="{9D8B030D-6E8A-4147-A177-3AD203B41FA5}">
                          <a16:colId xmlns:a16="http://schemas.microsoft.com/office/drawing/2014/main" val="3602153489"/>
                        </a:ext>
                      </a:extLst>
                    </a:gridCol>
                    <a:gridCol w="1416862">
                      <a:extLst>
                        <a:ext uri="{9D8B030D-6E8A-4147-A177-3AD203B41FA5}">
                          <a16:colId xmlns:a16="http://schemas.microsoft.com/office/drawing/2014/main" val="2626908377"/>
                        </a:ext>
                      </a:extLst>
                    </a:gridCol>
                    <a:gridCol w="581025">
                      <a:extLst>
                        <a:ext uri="{9D8B030D-6E8A-4147-A177-3AD203B41FA5}">
                          <a16:colId xmlns:a16="http://schemas.microsoft.com/office/drawing/2014/main" val="253335631"/>
                        </a:ext>
                      </a:extLst>
                    </a:gridCol>
                    <a:gridCol w="619125">
                      <a:extLst>
                        <a:ext uri="{9D8B030D-6E8A-4147-A177-3AD203B41FA5}">
                          <a16:colId xmlns:a16="http://schemas.microsoft.com/office/drawing/2014/main" val="123767282"/>
                        </a:ext>
                      </a:extLst>
                    </a:gridCol>
                    <a:gridCol w="609600">
                      <a:extLst>
                        <a:ext uri="{9D8B030D-6E8A-4147-A177-3AD203B41FA5}">
                          <a16:colId xmlns:a16="http://schemas.microsoft.com/office/drawing/2014/main" val="3944140647"/>
                        </a:ext>
                      </a:extLst>
                    </a:gridCol>
                    <a:gridCol w="581025">
                      <a:extLst>
                        <a:ext uri="{9D8B030D-6E8A-4147-A177-3AD203B41FA5}">
                          <a16:colId xmlns:a16="http://schemas.microsoft.com/office/drawing/2014/main" val="305261749"/>
                        </a:ext>
                      </a:extLst>
                    </a:gridCol>
                    <a:gridCol w="847725">
                      <a:extLst>
                        <a:ext uri="{9D8B030D-6E8A-4147-A177-3AD203B41FA5}">
                          <a16:colId xmlns:a16="http://schemas.microsoft.com/office/drawing/2014/main" val="3970777205"/>
                        </a:ext>
                      </a:extLst>
                    </a:gridCol>
                    <a:gridCol w="1047750">
                      <a:extLst>
                        <a:ext uri="{9D8B030D-6E8A-4147-A177-3AD203B41FA5}">
                          <a16:colId xmlns:a16="http://schemas.microsoft.com/office/drawing/2014/main" val="1486673340"/>
                        </a:ext>
                      </a:extLst>
                    </a:gridCol>
                    <a:gridCol w="609600">
                      <a:extLst>
                        <a:ext uri="{9D8B030D-6E8A-4147-A177-3AD203B41FA5}">
                          <a16:colId xmlns:a16="http://schemas.microsoft.com/office/drawing/2014/main" val="4012847550"/>
                        </a:ext>
                      </a:extLst>
                    </a:gridCol>
                    <a:gridCol w="523874">
                      <a:extLst>
                        <a:ext uri="{9D8B030D-6E8A-4147-A177-3AD203B41FA5}">
                          <a16:colId xmlns:a16="http://schemas.microsoft.com/office/drawing/2014/main" val="1933450746"/>
                        </a:ext>
                      </a:extLst>
                    </a:gridCol>
                  </a:tblGrid>
                  <a:tr h="339793">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a:endParaRPr lang="en-US" sz="11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l"/>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506231"/>
                      </a:ext>
                    </a:extLst>
                  </a:tr>
                  <a:tr h="866472">
                    <a:tc>
                      <a:txBody>
                        <a:bodyPr/>
                        <a:lstStyle/>
                        <a:p>
                          <a:pPr algn="ctr"/>
                          <a:r>
                            <a:rPr lang="en-US" sz="1000" b="1"/>
                            <a:t>Accountability  Subgroup</a:t>
                          </a:r>
                          <a:endParaRPr lang="en-US" sz="1000" b="1">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Subject</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t># of Continuously Enrolled Tested Students</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1</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2</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3</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4</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Numerator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Denominator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Index</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Level</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extLst>
                      <a:ext uri="{0D108BD9-81ED-4DB2-BD59-A6C34878D82A}">
                        <a16:rowId xmlns:a16="http://schemas.microsoft.com/office/drawing/2014/main" val="303004290"/>
                      </a:ext>
                    </a:extLst>
                  </a:tr>
                  <a:tr h="413415">
                    <a:tc rowSpan="4">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solidFill>
                                <a:schemeClr val="tx1"/>
                              </a:solidFill>
                            </a:rPr>
                            <a:t>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302729145"/>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898860"/>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973491"/>
                      </a:ext>
                    </a:extLst>
                  </a:tr>
                  <a:tr h="560658">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gridSpan="6">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806" t="-439130" r="-64470" b="-2174"/>
                          </a:stretch>
                        </a:blipFill>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6593"/>
                      </a:ext>
                    </a:extLst>
                  </a:tr>
                </a:tbl>
              </a:graphicData>
            </a:graphic>
          </p:graphicFrame>
        </mc:Fallback>
      </mc:AlternateContent>
      <p:sp>
        <p:nvSpPr>
          <p:cNvPr id="6" name="Rectangle 5">
            <a:extLst>
              <a:ext uri="{FF2B5EF4-FFF2-40B4-BE49-F238E27FC236}">
                <a16:creationId xmlns:a16="http://schemas.microsoft.com/office/drawing/2014/main" id="{20628323-A1D1-4A58-5FE2-9FEBF4491557}"/>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80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008E88-5749-ED7B-567C-FB382C3D3DEC}"/>
              </a:ext>
            </a:extLst>
          </p:cNvPr>
          <p:cNvSpPr>
            <a:spLocks noGrp="1"/>
          </p:cNvSpPr>
          <p:nvPr>
            <p:ph type="sldNum" sz="quarter" idx="10"/>
          </p:nvPr>
        </p:nvSpPr>
        <p:spPr/>
        <p:txBody>
          <a:bodyPr/>
          <a:lstStyle/>
          <a:p>
            <a:pPr>
              <a:defRPr/>
            </a:pPr>
            <a:fld id="{DAA95BE0-1642-4EEB-8FDA-40F1B729E039}" type="slidenum">
              <a:rPr lang="en-US" altLang="en-US" smtClean="0"/>
              <a:pPr>
                <a:defRPr/>
              </a:pPr>
              <a:t>2</a:t>
            </a:fld>
            <a:endParaRPr lang="en-US" altLang="en-US"/>
          </a:p>
        </p:txBody>
      </p:sp>
      <p:sp>
        <p:nvSpPr>
          <p:cNvPr id="4" name="Title 4">
            <a:extLst>
              <a:ext uri="{FF2B5EF4-FFF2-40B4-BE49-F238E27FC236}">
                <a16:creationId xmlns:a16="http://schemas.microsoft.com/office/drawing/2014/main" id="{0695FEFB-D612-4E81-109A-2CB7DFAB3442}"/>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Overview</a:t>
            </a:r>
          </a:p>
        </p:txBody>
      </p:sp>
      <p:graphicFrame>
        <p:nvGraphicFramePr>
          <p:cNvPr id="5" name="Table 5">
            <a:extLst>
              <a:ext uri="{FF2B5EF4-FFF2-40B4-BE49-F238E27FC236}">
                <a16:creationId xmlns:a16="http://schemas.microsoft.com/office/drawing/2014/main" id="{2F503E37-4900-21C8-A9E8-129BC95402AC}"/>
              </a:ext>
            </a:extLst>
          </p:cNvPr>
          <p:cNvGraphicFramePr>
            <a:graphicFrameLocks noGrp="1"/>
          </p:cNvGraphicFramePr>
          <p:nvPr>
            <p:extLst>
              <p:ext uri="{D42A27DB-BD31-4B8C-83A1-F6EECF244321}">
                <p14:modId xmlns:p14="http://schemas.microsoft.com/office/powerpoint/2010/main" val="3326461699"/>
              </p:ext>
            </p:extLst>
          </p:nvPr>
        </p:nvGraphicFramePr>
        <p:xfrm>
          <a:off x="368300" y="2296880"/>
          <a:ext cx="8126858" cy="1849470"/>
        </p:xfrm>
        <a:graphic>
          <a:graphicData uri="http://schemas.openxmlformats.org/drawingml/2006/table">
            <a:tbl>
              <a:tblPr firstRow="1" bandRow="1">
                <a:tableStyleId>{0505E3EF-67EA-436B-97B2-0124C06EBD24}</a:tableStyleId>
              </a:tblPr>
              <a:tblGrid>
                <a:gridCol w="1695237">
                  <a:extLst>
                    <a:ext uri="{9D8B030D-6E8A-4147-A177-3AD203B41FA5}">
                      <a16:colId xmlns:a16="http://schemas.microsoft.com/office/drawing/2014/main" val="188134568"/>
                    </a:ext>
                  </a:extLst>
                </a:gridCol>
                <a:gridCol w="6431621">
                  <a:extLst>
                    <a:ext uri="{9D8B030D-6E8A-4147-A177-3AD203B41FA5}">
                      <a16:colId xmlns:a16="http://schemas.microsoft.com/office/drawing/2014/main" val="3035112036"/>
                    </a:ext>
                  </a:extLst>
                </a:gridCol>
              </a:tblGrid>
              <a:tr h="616490">
                <a:tc>
                  <a:txBody>
                    <a:bodyPr/>
                    <a:lstStyle/>
                    <a:p>
                      <a:r>
                        <a:rPr lang="en-US" altLang="en-US" sz="2500" b="1">
                          <a:solidFill>
                            <a:srgbClr val="044178"/>
                          </a:solidFill>
                          <a:latin typeface="+mn-lt"/>
                          <a:ea typeface="Verdana" panose="020B0604030504040204" pitchFamily="34" charset="0"/>
                        </a:rPr>
                        <a:t>Section 1</a:t>
                      </a:r>
                      <a:endParaRPr lang="en-US" sz="2500" b="1">
                        <a:solidFill>
                          <a:srgbClr val="044178"/>
                        </a:solidFill>
                        <a:latin typeface="+mn-lt"/>
                        <a:ea typeface="Verdana" panose="020B0604030504040204" pitchFamily="34" charset="0"/>
                      </a:endParaRPr>
                    </a:p>
                  </a:txBody>
                  <a:tcPr anchor="c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1" i="0" u="none" strike="noStrike" kern="0" cap="none" spc="0" normalizeH="0" baseline="0" noProof="0">
                          <a:ln>
                            <a:noFill/>
                          </a:ln>
                          <a:solidFill>
                            <a:srgbClr val="044178"/>
                          </a:solidFill>
                          <a:effectLst/>
                          <a:uLnTx/>
                          <a:uFillTx/>
                          <a:latin typeface="+mn-lt"/>
                          <a:ea typeface="Verdana" panose="020B0604030504040204" pitchFamily="34" charset="0"/>
                        </a:rPr>
                        <a:t>Reviewing the Accountability System</a:t>
                      </a:r>
                    </a:p>
                  </a:txBody>
                  <a:tcPr anchor="ctr">
                    <a:noFill/>
                  </a:tcPr>
                </a:tc>
                <a:extLst>
                  <a:ext uri="{0D108BD9-81ED-4DB2-BD59-A6C34878D82A}">
                    <a16:rowId xmlns:a16="http://schemas.microsoft.com/office/drawing/2014/main" val="931314424"/>
                  </a:ext>
                </a:extLst>
              </a:tr>
              <a:tr h="616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044178"/>
                          </a:solidFill>
                          <a:effectLst/>
                          <a:uLnTx/>
                          <a:uFillTx/>
                          <a:latin typeface="+mn-lt"/>
                          <a:ea typeface="Verdana" panose="020B0604030504040204" pitchFamily="34" charset="0"/>
                          <a:cs typeface="+mn-cs"/>
                        </a:rPr>
                        <a:t>Section 2</a:t>
                      </a:r>
                      <a:endParaRPr kumimoji="0" lang="en-US" sz="2500" b="1" i="0" u="none" strike="noStrike" kern="1200" cap="none" spc="0" normalizeH="0" baseline="0" noProof="0">
                        <a:ln>
                          <a:noFill/>
                        </a:ln>
                        <a:solidFill>
                          <a:srgbClr val="044178"/>
                        </a:solidFill>
                        <a:effectLst/>
                        <a:uLnTx/>
                        <a:uFillTx/>
                        <a:latin typeface="+mn-lt"/>
                        <a:ea typeface="Verdana" panose="020B0604030504040204" pitchFamily="34" charset="0"/>
                        <a:cs typeface="+mn-cs"/>
                      </a:endParaRPr>
                    </a:p>
                  </a:txBody>
                  <a:tcPr anchor="c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1" i="0" u="none" strike="noStrike" kern="0" cap="none" spc="0" normalizeH="0" baseline="0" noProof="0">
                          <a:ln>
                            <a:noFill/>
                          </a:ln>
                          <a:solidFill>
                            <a:srgbClr val="044178"/>
                          </a:solidFill>
                          <a:effectLst/>
                          <a:uLnTx/>
                          <a:uFillTx/>
                          <a:latin typeface="+mn-lt"/>
                          <a:ea typeface="Verdana" panose="020B0604030504040204" pitchFamily="34" charset="0"/>
                        </a:rPr>
                        <a:t>Unpacking our Data</a:t>
                      </a:r>
                    </a:p>
                  </a:txBody>
                  <a:tcPr anchor="ctr">
                    <a:noFill/>
                  </a:tcPr>
                </a:tc>
                <a:extLst>
                  <a:ext uri="{0D108BD9-81ED-4DB2-BD59-A6C34878D82A}">
                    <a16:rowId xmlns:a16="http://schemas.microsoft.com/office/drawing/2014/main" val="2234100320"/>
                  </a:ext>
                </a:extLst>
              </a:tr>
              <a:tr h="616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044178"/>
                          </a:solidFill>
                          <a:effectLst/>
                          <a:uLnTx/>
                          <a:uFillTx/>
                          <a:latin typeface="+mn-lt"/>
                          <a:ea typeface="Verdana" panose="020B0604030504040204" pitchFamily="34" charset="0"/>
                          <a:cs typeface="+mn-cs"/>
                        </a:rPr>
                        <a:t>Section 3</a:t>
                      </a:r>
                      <a:endParaRPr kumimoji="0" lang="en-US" sz="2500" b="1" i="0" u="none" strike="noStrike" kern="1200" cap="none" spc="0" normalizeH="0" baseline="0" noProof="0">
                        <a:ln>
                          <a:noFill/>
                        </a:ln>
                        <a:solidFill>
                          <a:srgbClr val="044178"/>
                        </a:solidFill>
                        <a:effectLst/>
                        <a:uLnTx/>
                        <a:uFillTx/>
                        <a:latin typeface="+mn-lt"/>
                        <a:ea typeface="Verdana" panose="020B0604030504040204" pitchFamily="34" charset="0"/>
                        <a:cs typeface="+mn-cs"/>
                      </a:endParaRPr>
                    </a:p>
                  </a:txBody>
                  <a:tcPr anchor="c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1" i="0" u="none" strike="noStrike" kern="0" cap="none" spc="0" normalizeH="0" baseline="0" noProof="0">
                          <a:ln>
                            <a:noFill/>
                          </a:ln>
                          <a:solidFill>
                            <a:srgbClr val="044178"/>
                          </a:solidFill>
                          <a:effectLst/>
                          <a:uLnTx/>
                          <a:uFillTx/>
                          <a:latin typeface="+mn-lt"/>
                          <a:ea typeface="Verdana" panose="020B0604030504040204" pitchFamily="34" charset="0"/>
                        </a:rPr>
                        <a:t>Planning Next Steps</a:t>
                      </a:r>
                    </a:p>
                  </a:txBody>
                  <a:tcPr anchor="ctr">
                    <a:noFill/>
                  </a:tcPr>
                </a:tc>
                <a:extLst>
                  <a:ext uri="{0D108BD9-81ED-4DB2-BD59-A6C34878D82A}">
                    <a16:rowId xmlns:a16="http://schemas.microsoft.com/office/drawing/2014/main" val="2215593105"/>
                  </a:ext>
                </a:extLst>
              </a:tr>
            </a:tbl>
          </a:graphicData>
        </a:graphic>
      </p:graphicFrame>
      <p:sp>
        <p:nvSpPr>
          <p:cNvPr id="2" name="Rectangle 1">
            <a:extLst>
              <a:ext uri="{FF2B5EF4-FFF2-40B4-BE49-F238E27FC236}">
                <a16:creationId xmlns:a16="http://schemas.microsoft.com/office/drawing/2014/main" id="{823F26E3-1886-206A-9386-1A5847D7CA7E}"/>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5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F2823-6A10-ACC5-90D2-84C7A2348CB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AAC79BD-994E-6ADF-7C8E-F828BFEBD7F1}"/>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FCE53DD9-EF38-A43F-C2FD-D90B15AF8F2F}"/>
              </a:ext>
            </a:extLst>
          </p:cNvPr>
          <p:cNvSpPr txBox="1">
            <a:spLocks/>
          </p:cNvSpPr>
          <p:nvPr/>
        </p:nvSpPr>
        <p:spPr bwMode="auto">
          <a:xfrm>
            <a:off x="368300" y="457200"/>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Student Growth Data</a:t>
            </a:r>
          </a:p>
        </p:txBody>
      </p:sp>
      <p:sp>
        <p:nvSpPr>
          <p:cNvPr id="11271" name="Rectangle 9">
            <a:extLst>
              <a:ext uri="{FF2B5EF4-FFF2-40B4-BE49-F238E27FC236}">
                <a16:creationId xmlns:a16="http://schemas.microsoft.com/office/drawing/2014/main" id="{49DDF5C3-EC8C-5399-9596-0173D4161E81}"/>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20</a:t>
            </a:fld>
            <a:endParaRPr lang="en-US" altLang="en-US" sz="1400" b="0">
              <a:latin typeface="CartoGothic Std" pitchFamily="34" charset="0"/>
            </a:endParaRPr>
          </a:p>
        </p:txBody>
      </p:sp>
      <p:graphicFrame>
        <p:nvGraphicFramePr>
          <p:cNvPr id="2" name="Table 7">
            <a:extLst>
              <a:ext uri="{FF2B5EF4-FFF2-40B4-BE49-F238E27FC236}">
                <a16:creationId xmlns:a16="http://schemas.microsoft.com/office/drawing/2014/main" id="{2ADD5FC5-FE0B-0E2E-2361-93AE6037142A}"/>
              </a:ext>
            </a:extLst>
          </p:cNvPr>
          <p:cNvGraphicFramePr>
            <a:graphicFrameLocks noGrp="1"/>
          </p:cNvGraphicFramePr>
          <p:nvPr>
            <p:extLst>
              <p:ext uri="{D42A27DB-BD31-4B8C-83A1-F6EECF244321}">
                <p14:modId xmlns:p14="http://schemas.microsoft.com/office/powerpoint/2010/main" val="112759007"/>
              </p:ext>
            </p:extLst>
          </p:nvPr>
        </p:nvGraphicFramePr>
        <p:xfrm>
          <a:off x="304801" y="2506616"/>
          <a:ext cx="8381999" cy="2056483"/>
        </p:xfrm>
        <a:graphic>
          <a:graphicData uri="http://schemas.openxmlformats.org/drawingml/2006/table">
            <a:tbl>
              <a:tblPr firstRow="1" bandRow="1">
                <a:tableStyleId>{F5AB1C69-6EDB-4FF4-983F-18BD219EF322}</a:tableStyleId>
              </a:tblPr>
              <a:tblGrid>
                <a:gridCol w="1929699">
                  <a:extLst>
                    <a:ext uri="{9D8B030D-6E8A-4147-A177-3AD203B41FA5}">
                      <a16:colId xmlns:a16="http://schemas.microsoft.com/office/drawing/2014/main" val="2899864127"/>
                    </a:ext>
                  </a:extLst>
                </a:gridCol>
                <a:gridCol w="2595339">
                  <a:extLst>
                    <a:ext uri="{9D8B030D-6E8A-4147-A177-3AD203B41FA5}">
                      <a16:colId xmlns:a16="http://schemas.microsoft.com/office/drawing/2014/main" val="3602153489"/>
                    </a:ext>
                  </a:extLst>
                </a:gridCol>
                <a:gridCol w="2110650">
                  <a:extLst>
                    <a:ext uri="{9D8B030D-6E8A-4147-A177-3AD203B41FA5}">
                      <a16:colId xmlns:a16="http://schemas.microsoft.com/office/drawing/2014/main" val="2626908377"/>
                    </a:ext>
                  </a:extLst>
                </a:gridCol>
                <a:gridCol w="1746311">
                  <a:extLst>
                    <a:ext uri="{9D8B030D-6E8A-4147-A177-3AD203B41FA5}">
                      <a16:colId xmlns:a16="http://schemas.microsoft.com/office/drawing/2014/main" val="4012847550"/>
                    </a:ext>
                  </a:extLst>
                </a:gridCol>
              </a:tblGrid>
              <a:tr h="336981">
                <a:tc gridSpan="4">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a:endParaRPr lang="en-US" sz="11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p>
                  </a:txBody>
                  <a:tcPr/>
                </a:tc>
                <a:tc hMerge="1">
                  <a:txBody>
                    <a:bodyPr/>
                    <a:lstStyle/>
                    <a:p>
                      <a:pPr algn="ctr"/>
                      <a:endParaRPr lang="en-US" sz="11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54506231"/>
                  </a:ext>
                </a:extLst>
              </a:tr>
              <a:tr h="492592">
                <a:tc>
                  <a:txBody>
                    <a:bodyPr/>
                    <a:lstStyle/>
                    <a:p>
                      <a:pPr algn="ctr"/>
                      <a:r>
                        <a:rPr lang="en-US" sz="1200" b="1"/>
                        <a:t>Accountability  Subgroup</a:t>
                      </a:r>
                      <a:endParaRPr lang="en-US" sz="1200" b="1">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Subject</a:t>
                      </a:r>
                      <a:endParaRPr lang="en-US" sz="12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t>Student Growth Percentile</a:t>
                      </a:r>
                      <a:endParaRPr lang="en-US" sz="12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Growth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A84"/>
                    </a:solidFill>
                  </a:tcPr>
                </a:tc>
                <a:extLst>
                  <a:ext uri="{0D108BD9-81ED-4DB2-BD59-A6C34878D82A}">
                    <a16:rowId xmlns:a16="http://schemas.microsoft.com/office/drawing/2014/main" val="303004290"/>
                  </a:ext>
                </a:extLst>
              </a:tr>
              <a:tr h="408970">
                <a:tc rowSpan="3">
                  <a:txBody>
                    <a:bodyPr/>
                    <a:lstStyle/>
                    <a:p>
                      <a:pPr algn="ctr"/>
                      <a:r>
                        <a:rPr lang="en-US" sz="1200"/>
                        <a:t>[Insert here All Students group or the accountability subgroup that match SIRS data]</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a:solidFill>
                            <a:schemeClr val="tx1"/>
                          </a:solidFill>
                        </a:rPr>
                        <a:t>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85000"/>
                        </a:schemeClr>
                      </a:fgClr>
                      <a:bgClr>
                        <a:schemeClr val="bg1"/>
                      </a:bgClr>
                    </a:pattFill>
                  </a:tcPr>
                </a:tc>
                <a:extLst>
                  <a:ext uri="{0D108BD9-81ED-4DB2-BD59-A6C34878D82A}">
                    <a16:rowId xmlns:a16="http://schemas.microsoft.com/office/drawing/2014/main" val="3302729145"/>
                  </a:ext>
                </a:extLst>
              </a:tr>
              <a:tr h="408970">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200">
                          <a:solidFill>
                            <a:schemeClr val="tx1"/>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tc>
                <a:extLst>
                  <a:ext uri="{0D108BD9-81ED-4DB2-BD59-A6C34878D82A}">
                    <a16:rowId xmlns:a16="http://schemas.microsoft.com/office/drawing/2014/main" val="3760898860"/>
                  </a:ext>
                </a:extLst>
              </a:tr>
              <a:tr h="408970">
                <a:tc vMerge="1">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a:solidFill>
                            <a:schemeClr val="tx1"/>
                          </a:solidFill>
                        </a:rPr>
                        <a:t>ELA/Math Combined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CF7"/>
                    </a:solidFill>
                  </a:tcPr>
                </a:tc>
                <a:extLst>
                  <a:ext uri="{0D108BD9-81ED-4DB2-BD59-A6C34878D82A}">
                    <a16:rowId xmlns:a16="http://schemas.microsoft.com/office/drawing/2014/main" val="3545166728"/>
                  </a:ext>
                </a:extLst>
              </a:tr>
            </a:tbl>
          </a:graphicData>
        </a:graphic>
      </p:graphicFrame>
      <p:sp>
        <p:nvSpPr>
          <p:cNvPr id="6" name="Rectangle 5">
            <a:extLst>
              <a:ext uri="{FF2B5EF4-FFF2-40B4-BE49-F238E27FC236}">
                <a16:creationId xmlns:a16="http://schemas.microsoft.com/office/drawing/2014/main" id="{D0028358-A7C4-9AFD-BAE1-E78ADC4F2F2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3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54EB1-CED7-112D-E937-3B40B3DEE39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7D9B907-4F49-A8C6-838B-37314A7EC994}"/>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F61D23D6-0321-9AA3-490A-00992E29C87E}"/>
              </a:ext>
            </a:extLst>
          </p:cNvPr>
          <p:cNvSpPr txBox="1">
            <a:spLocks/>
          </p:cNvSpPr>
          <p:nvPr/>
        </p:nvSpPr>
        <p:spPr bwMode="auto">
          <a:xfrm>
            <a:off x="298450" y="304800"/>
            <a:ext cx="8547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ELP Data </a:t>
            </a:r>
          </a:p>
        </p:txBody>
      </p:sp>
      <p:sp>
        <p:nvSpPr>
          <p:cNvPr id="11271" name="Rectangle 9">
            <a:extLst>
              <a:ext uri="{FF2B5EF4-FFF2-40B4-BE49-F238E27FC236}">
                <a16:creationId xmlns:a16="http://schemas.microsoft.com/office/drawing/2014/main" id="{B2C1F2B4-DA02-6327-0502-8A09E61AB047}"/>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21</a:t>
            </a:fld>
            <a:endParaRPr lang="en-US" altLang="en-US" sz="1400" b="0">
              <a:latin typeface="CartoGothic Std" pitchFamily="34" charset="0"/>
            </a:endParaRPr>
          </a:p>
        </p:txBody>
      </p:sp>
      <p:sp>
        <p:nvSpPr>
          <p:cNvPr id="10" name="TextBox 9">
            <a:extLst>
              <a:ext uri="{FF2B5EF4-FFF2-40B4-BE49-F238E27FC236}">
                <a16:creationId xmlns:a16="http://schemas.microsoft.com/office/drawing/2014/main" id="{85B726B8-5C81-BE50-F016-556FC79A461F}"/>
              </a:ext>
            </a:extLst>
          </p:cNvPr>
          <p:cNvSpPr txBox="1"/>
          <p:nvPr/>
        </p:nvSpPr>
        <p:spPr>
          <a:xfrm>
            <a:off x="443948" y="1467218"/>
            <a:ext cx="37569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mn-lt"/>
                <a:cs typeface="Segoe UI"/>
              </a:rPr>
              <a:t>Our Local Data</a:t>
            </a:r>
            <a:endParaRPr lang="en-US" sz="1600">
              <a:latin typeface="+mn-lt"/>
              <a:cs typeface="Calibri"/>
            </a:endParaRPr>
          </a:p>
          <a:p>
            <a:endParaRPr lang="en-US" sz="1600">
              <a:latin typeface="Century Gothic"/>
              <a:cs typeface="Segoe UI"/>
            </a:endParaRPr>
          </a:p>
        </p:txBody>
      </p:sp>
      <p:graphicFrame>
        <p:nvGraphicFramePr>
          <p:cNvPr id="2" name="Table 1">
            <a:extLst>
              <a:ext uri="{FF2B5EF4-FFF2-40B4-BE49-F238E27FC236}">
                <a16:creationId xmlns:a16="http://schemas.microsoft.com/office/drawing/2014/main" id="{81357D26-64E5-CB5A-D7F4-037CC63B457C}"/>
              </a:ext>
            </a:extLst>
          </p:cNvPr>
          <p:cNvGraphicFramePr>
            <a:graphicFrameLocks noGrp="1"/>
          </p:cNvGraphicFramePr>
          <p:nvPr>
            <p:extLst>
              <p:ext uri="{D42A27DB-BD31-4B8C-83A1-F6EECF244321}">
                <p14:modId xmlns:p14="http://schemas.microsoft.com/office/powerpoint/2010/main" val="3020056875"/>
              </p:ext>
            </p:extLst>
          </p:nvPr>
        </p:nvGraphicFramePr>
        <p:xfrm>
          <a:off x="422300" y="1990438"/>
          <a:ext cx="3778640" cy="2065175"/>
        </p:xfrm>
        <a:graphic>
          <a:graphicData uri="http://schemas.openxmlformats.org/drawingml/2006/table">
            <a:tbl>
              <a:tblPr firstRow="1" firstCol="1" bandRow="1">
                <a:tableStyleId>{F5AB1C69-6EDB-4FF4-983F-18BD219EF322}</a:tableStyleId>
              </a:tblPr>
              <a:tblGrid>
                <a:gridCol w="944660">
                  <a:extLst>
                    <a:ext uri="{9D8B030D-6E8A-4147-A177-3AD203B41FA5}">
                      <a16:colId xmlns:a16="http://schemas.microsoft.com/office/drawing/2014/main" val="284725654"/>
                    </a:ext>
                  </a:extLst>
                </a:gridCol>
                <a:gridCol w="944660">
                  <a:extLst>
                    <a:ext uri="{9D8B030D-6E8A-4147-A177-3AD203B41FA5}">
                      <a16:colId xmlns:a16="http://schemas.microsoft.com/office/drawing/2014/main" val="211268478"/>
                    </a:ext>
                  </a:extLst>
                </a:gridCol>
                <a:gridCol w="944660">
                  <a:extLst>
                    <a:ext uri="{9D8B030D-6E8A-4147-A177-3AD203B41FA5}">
                      <a16:colId xmlns:a16="http://schemas.microsoft.com/office/drawing/2014/main" val="589409688"/>
                    </a:ext>
                  </a:extLst>
                </a:gridCol>
                <a:gridCol w="944660">
                  <a:extLst>
                    <a:ext uri="{9D8B030D-6E8A-4147-A177-3AD203B41FA5}">
                      <a16:colId xmlns:a16="http://schemas.microsoft.com/office/drawing/2014/main" val="2865763784"/>
                    </a:ext>
                  </a:extLst>
                </a:gridCol>
              </a:tblGrid>
              <a:tr h="302665">
                <a:tc gridSpan="4">
                  <a:txBody>
                    <a:bodyPr/>
                    <a:lstStyle/>
                    <a:p>
                      <a:pPr marL="0" marR="0" algn="l">
                        <a:lnSpc>
                          <a:spcPct val="107000"/>
                        </a:lnSpc>
                        <a:spcBef>
                          <a:spcPts val="0"/>
                        </a:spcBef>
                        <a:spcAft>
                          <a:spcPts val="800"/>
                        </a:spcAft>
                      </a:pPr>
                      <a:r>
                        <a:rPr lang="en-US" sz="1400">
                          <a:effectLst/>
                        </a:rPr>
                        <a:t>School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8903950"/>
                  </a:ext>
                </a:extLst>
              </a:tr>
              <a:tr h="760717">
                <a:tc>
                  <a:txBody>
                    <a:bodyPr/>
                    <a:lstStyle/>
                    <a:p>
                      <a:pPr marL="0" marR="0" algn="ctr">
                        <a:lnSpc>
                          <a:spcPct val="107000"/>
                        </a:lnSpc>
                        <a:spcBef>
                          <a:spcPts val="0"/>
                        </a:spcBef>
                        <a:spcAft>
                          <a:spcPts val="800"/>
                        </a:spcAft>
                      </a:pPr>
                      <a:r>
                        <a:rPr lang="en-US" sz="1100">
                          <a:effectLst/>
                        </a:rPr>
                        <a:t>Student [Insert Student Data Below]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r>
                        <a:rPr lang="en-US" sz="1100" b="1">
                          <a:effectLst/>
                        </a:rPr>
                        <a:t>Individual Probability of Making Progress</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effectLst/>
                        </a:rPr>
                        <a:t>Made Progress?</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effectLst/>
                        </a:rPr>
                        <a:t> Years Identified as ELL</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949217"/>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365594"/>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789509"/>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506031"/>
                  </a:ext>
                </a:extLst>
              </a:tr>
            </a:tbl>
          </a:graphicData>
        </a:graphic>
      </p:graphicFrame>
      <p:graphicFrame>
        <p:nvGraphicFramePr>
          <p:cNvPr id="7" name="Table 7">
            <a:extLst>
              <a:ext uri="{FF2B5EF4-FFF2-40B4-BE49-F238E27FC236}">
                <a16:creationId xmlns:a16="http://schemas.microsoft.com/office/drawing/2014/main" id="{96333C61-43F0-A09A-9208-602F6E41C3CD}"/>
              </a:ext>
            </a:extLst>
          </p:cNvPr>
          <p:cNvGraphicFramePr>
            <a:graphicFrameLocks noGrp="1"/>
          </p:cNvGraphicFramePr>
          <p:nvPr>
            <p:extLst>
              <p:ext uri="{D42A27DB-BD31-4B8C-83A1-F6EECF244321}">
                <p14:modId xmlns:p14="http://schemas.microsoft.com/office/powerpoint/2010/main" val="561838120"/>
              </p:ext>
            </p:extLst>
          </p:nvPr>
        </p:nvGraphicFramePr>
        <p:xfrm>
          <a:off x="4768226" y="1990438"/>
          <a:ext cx="3905322" cy="2822128"/>
        </p:xfrm>
        <a:graphic>
          <a:graphicData uri="http://schemas.openxmlformats.org/drawingml/2006/table">
            <a:tbl>
              <a:tblPr firstRow="1" bandRow="1">
                <a:tableStyleId>{F5AB1C69-6EDB-4FF4-983F-18BD219EF322}</a:tableStyleId>
              </a:tblPr>
              <a:tblGrid>
                <a:gridCol w="1301774">
                  <a:extLst>
                    <a:ext uri="{9D8B030D-6E8A-4147-A177-3AD203B41FA5}">
                      <a16:colId xmlns:a16="http://schemas.microsoft.com/office/drawing/2014/main" val="2568709338"/>
                    </a:ext>
                  </a:extLst>
                </a:gridCol>
                <a:gridCol w="1301774">
                  <a:extLst>
                    <a:ext uri="{9D8B030D-6E8A-4147-A177-3AD203B41FA5}">
                      <a16:colId xmlns:a16="http://schemas.microsoft.com/office/drawing/2014/main" val="3807041145"/>
                    </a:ext>
                  </a:extLst>
                </a:gridCol>
                <a:gridCol w="1301774">
                  <a:extLst>
                    <a:ext uri="{9D8B030D-6E8A-4147-A177-3AD203B41FA5}">
                      <a16:colId xmlns:a16="http://schemas.microsoft.com/office/drawing/2014/main" val="172263182"/>
                    </a:ext>
                  </a:extLst>
                </a:gridCol>
              </a:tblGrid>
              <a:tr h="426286">
                <a:tc>
                  <a:txBody>
                    <a:bodyPr/>
                    <a:lstStyle/>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algn="ctr"/>
                      <a:r>
                        <a:rPr lang="en-US" sz="1100"/>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algn="ctr"/>
                      <a:r>
                        <a:rPr lang="en-US" sz="1100"/>
                        <a:t>Calculation using Local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extLst>
                  <a:ext uri="{0D108BD9-81ED-4DB2-BD59-A6C34878D82A}">
                    <a16:rowId xmlns:a16="http://schemas.microsoft.com/office/drawing/2014/main" val="3219119698"/>
                  </a:ext>
                </a:extLst>
              </a:tr>
              <a:tr h="608980">
                <a:tc>
                  <a:txBody>
                    <a:bodyPr/>
                    <a:lstStyle/>
                    <a:p>
                      <a:pPr algn="ctr"/>
                      <a:r>
                        <a:rPr lang="en-US" sz="1100"/>
                        <a:t>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t>(Sum of Individual Probabilities) ÷ # of Enrolled 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602981"/>
                  </a:ext>
                </a:extLst>
              </a:tr>
              <a:tr h="791673">
                <a:tc>
                  <a:txBody>
                    <a:bodyPr/>
                    <a:lstStyle/>
                    <a:p>
                      <a:pPr algn="ctr"/>
                      <a:r>
                        <a:rPr lang="en-US" sz="1100"/>
                        <a:t>Progress </a:t>
                      </a:r>
                    </a:p>
                    <a:p>
                      <a:pPr algn="ctr"/>
                      <a:r>
                        <a:rPr lang="en-US" sz="1100"/>
                        <a: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(Sum of Students who Made Progress) ÷ # of Enrolled 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467043"/>
                  </a:ext>
                </a:extLst>
              </a:tr>
              <a:tr h="608980">
                <a:tc>
                  <a:txBody>
                    <a:bodyPr/>
                    <a:lstStyle/>
                    <a:p>
                      <a:pPr algn="ctr"/>
                      <a:r>
                        <a:rPr lang="en-US" sz="1100"/>
                        <a:t>Success </a:t>
                      </a:r>
                    </a:p>
                    <a:p>
                      <a:pPr algn="ctr"/>
                      <a:r>
                        <a:rPr lang="en-US" sz="1100"/>
                        <a:t>Ratio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Progress Rate ÷ 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212006"/>
                  </a:ext>
                </a:extLst>
              </a:tr>
              <a:tr h="385775">
                <a:tc gridSpan="2">
                  <a:txBody>
                    <a:bodyPr/>
                    <a:lstStyle/>
                    <a:p>
                      <a:pPr algn="ctr"/>
                      <a:r>
                        <a:rPr lang="en-US" sz="1200" b="1"/>
                        <a:t>ELP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tc hMerge="1">
                  <a:txBody>
                    <a:bodyPr/>
                    <a:lstStyle/>
                    <a:p>
                      <a:pPr algn="ctr"/>
                      <a:endParaRPr lang="en-US" sz="1100"/>
                    </a:p>
                  </a:txBody>
                  <a:tcPr/>
                </a:tc>
                <a:tc>
                  <a:txBody>
                    <a:bodyPr/>
                    <a:lstStyle/>
                    <a:p>
                      <a:pPr algn="ctr"/>
                      <a:endParaRPr lang="en-US" sz="11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extLst>
                  <a:ext uri="{0D108BD9-81ED-4DB2-BD59-A6C34878D82A}">
                    <a16:rowId xmlns:a16="http://schemas.microsoft.com/office/drawing/2014/main" val="326154157"/>
                  </a:ext>
                </a:extLst>
              </a:tr>
            </a:tbl>
          </a:graphicData>
        </a:graphic>
      </p:graphicFrame>
      <p:sp>
        <p:nvSpPr>
          <p:cNvPr id="14" name="TextBox 13">
            <a:extLst>
              <a:ext uri="{FF2B5EF4-FFF2-40B4-BE49-F238E27FC236}">
                <a16:creationId xmlns:a16="http://schemas.microsoft.com/office/drawing/2014/main" id="{1B47FAAC-435C-3D43-B308-FF37EB97F19F}"/>
              </a:ext>
            </a:extLst>
          </p:cNvPr>
          <p:cNvSpPr txBox="1"/>
          <p:nvPr/>
        </p:nvSpPr>
        <p:spPr>
          <a:xfrm>
            <a:off x="5092076" y="1467218"/>
            <a:ext cx="33909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mn-lt"/>
                <a:cs typeface="Segoe UI"/>
              </a:rPr>
              <a:t>Calculations using Local Data</a:t>
            </a:r>
            <a:endParaRPr lang="en-US" sz="1600">
              <a:latin typeface="+mn-lt"/>
              <a:cs typeface="Calibri"/>
            </a:endParaRPr>
          </a:p>
          <a:p>
            <a:endParaRPr lang="en-US" sz="1600">
              <a:latin typeface="Century Gothic"/>
              <a:cs typeface="Segoe UI"/>
            </a:endParaRPr>
          </a:p>
        </p:txBody>
      </p:sp>
      <p:sp>
        <p:nvSpPr>
          <p:cNvPr id="3" name="Rectangle 2">
            <a:extLst>
              <a:ext uri="{FF2B5EF4-FFF2-40B4-BE49-F238E27FC236}">
                <a16:creationId xmlns:a16="http://schemas.microsoft.com/office/drawing/2014/main" id="{CD406B8A-C0B0-8FFF-9DF8-BA9E1DFD12F2}"/>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32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9D7B-2717-A2C3-DCBE-5F09E3D1BF76}"/>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FB9384CB-CA81-AEFC-43C5-51A6DBABDAC9}"/>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297CCDC4-0E8A-4E4E-90FD-BF4A43A7D7AF}"/>
              </a:ext>
            </a:extLst>
          </p:cNvPr>
          <p:cNvSpPr txBox="1">
            <a:spLocks/>
          </p:cNvSpPr>
          <p:nvPr/>
        </p:nvSpPr>
        <p:spPr bwMode="auto">
          <a:xfrm>
            <a:off x="303723" y="373251"/>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Attendance Data</a:t>
            </a:r>
          </a:p>
        </p:txBody>
      </p:sp>
      <p:sp>
        <p:nvSpPr>
          <p:cNvPr id="10246" name="Rectangle 9">
            <a:extLst>
              <a:ext uri="{FF2B5EF4-FFF2-40B4-BE49-F238E27FC236}">
                <a16:creationId xmlns:a16="http://schemas.microsoft.com/office/drawing/2014/main" id="{37E670BC-9CA9-87F7-D731-6D742AE74485}"/>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22</a:t>
            </a:fld>
            <a:endParaRPr lang="en-US" altLang="en-US" sz="1400" b="0">
              <a:latin typeface="CartoGothic Std" pitchFamily="34" charset="0"/>
            </a:endParaRPr>
          </a:p>
        </p:txBody>
      </p:sp>
      <p:graphicFrame>
        <p:nvGraphicFramePr>
          <p:cNvPr id="4" name="Table 3">
            <a:extLst>
              <a:ext uri="{FF2B5EF4-FFF2-40B4-BE49-F238E27FC236}">
                <a16:creationId xmlns:a16="http://schemas.microsoft.com/office/drawing/2014/main" id="{0EFB6AF7-D3EB-85ED-4F07-FDEF085832DD}"/>
              </a:ext>
            </a:extLst>
          </p:cNvPr>
          <p:cNvGraphicFramePr>
            <a:graphicFrameLocks noGrp="1"/>
          </p:cNvGraphicFramePr>
          <p:nvPr>
            <p:extLst>
              <p:ext uri="{D42A27DB-BD31-4B8C-83A1-F6EECF244321}">
                <p14:modId xmlns:p14="http://schemas.microsoft.com/office/powerpoint/2010/main" val="2401697935"/>
              </p:ext>
            </p:extLst>
          </p:nvPr>
        </p:nvGraphicFramePr>
        <p:xfrm>
          <a:off x="211109" y="2354873"/>
          <a:ext cx="8656128" cy="2549702"/>
        </p:xfrm>
        <a:graphic>
          <a:graphicData uri="http://schemas.openxmlformats.org/drawingml/2006/table">
            <a:tbl>
              <a:tblPr firstRow="1" bandRow="1">
                <a:tableStyleId>{F5AB1C69-6EDB-4FF4-983F-18BD219EF322}</a:tableStyleId>
              </a:tblPr>
              <a:tblGrid>
                <a:gridCol w="1405853">
                  <a:extLst>
                    <a:ext uri="{9D8B030D-6E8A-4147-A177-3AD203B41FA5}">
                      <a16:colId xmlns:a16="http://schemas.microsoft.com/office/drawing/2014/main" val="343409886"/>
                    </a:ext>
                  </a:extLst>
                </a:gridCol>
                <a:gridCol w="1154276">
                  <a:extLst>
                    <a:ext uri="{9D8B030D-6E8A-4147-A177-3AD203B41FA5}">
                      <a16:colId xmlns:a16="http://schemas.microsoft.com/office/drawing/2014/main" val="1447841533"/>
                    </a:ext>
                  </a:extLst>
                </a:gridCol>
                <a:gridCol w="961292">
                  <a:extLst>
                    <a:ext uri="{9D8B030D-6E8A-4147-A177-3AD203B41FA5}">
                      <a16:colId xmlns:a16="http://schemas.microsoft.com/office/drawing/2014/main" val="1037071496"/>
                    </a:ext>
                  </a:extLst>
                </a:gridCol>
                <a:gridCol w="855785">
                  <a:extLst>
                    <a:ext uri="{9D8B030D-6E8A-4147-A177-3AD203B41FA5}">
                      <a16:colId xmlns:a16="http://schemas.microsoft.com/office/drawing/2014/main" val="3182978689"/>
                    </a:ext>
                  </a:extLst>
                </a:gridCol>
                <a:gridCol w="902677">
                  <a:extLst>
                    <a:ext uri="{9D8B030D-6E8A-4147-A177-3AD203B41FA5}">
                      <a16:colId xmlns:a16="http://schemas.microsoft.com/office/drawing/2014/main" val="2933692127"/>
                    </a:ext>
                  </a:extLst>
                </a:gridCol>
                <a:gridCol w="961292">
                  <a:extLst>
                    <a:ext uri="{9D8B030D-6E8A-4147-A177-3AD203B41FA5}">
                      <a16:colId xmlns:a16="http://schemas.microsoft.com/office/drawing/2014/main" val="4121843958"/>
                    </a:ext>
                  </a:extLst>
                </a:gridCol>
                <a:gridCol w="1312985">
                  <a:extLst>
                    <a:ext uri="{9D8B030D-6E8A-4147-A177-3AD203B41FA5}">
                      <a16:colId xmlns:a16="http://schemas.microsoft.com/office/drawing/2014/main" val="303166936"/>
                    </a:ext>
                  </a:extLst>
                </a:gridCol>
                <a:gridCol w="1101968">
                  <a:extLst>
                    <a:ext uri="{9D8B030D-6E8A-4147-A177-3AD203B41FA5}">
                      <a16:colId xmlns:a16="http://schemas.microsoft.com/office/drawing/2014/main" val="1819456059"/>
                    </a:ext>
                  </a:extLst>
                </a:gridCol>
              </a:tblGrid>
              <a:tr h="321638">
                <a:tc gridSpan="8">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extLst>
                  <a:ext uri="{0D108BD9-81ED-4DB2-BD59-A6C34878D82A}">
                    <a16:rowId xmlns:a16="http://schemas.microsoft.com/office/drawing/2014/main" val="3740024007"/>
                  </a:ext>
                </a:extLst>
              </a:tr>
              <a:tr h="877333">
                <a:tc>
                  <a:txBody>
                    <a:bodyPr/>
                    <a:lstStyle/>
                    <a:p>
                      <a:pPr algn="ctr"/>
                      <a:r>
                        <a:rPr lang="en-US" sz="1200" b="1"/>
                        <a:t>Accountability  Subgroup</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of  Students Meeting Enrollment Criteria</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1</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2</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3</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4</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Attendance Index</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Attendance Level</a:t>
                      </a:r>
                      <a:endParaRPr lang="en-US" sz="12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91EF"/>
                    </a:solidFill>
                  </a:tcPr>
                </a:tc>
                <a:extLst>
                  <a:ext uri="{0D108BD9-81ED-4DB2-BD59-A6C34878D82A}">
                    <a16:rowId xmlns:a16="http://schemas.microsoft.com/office/drawing/2014/main" val="3838372127"/>
                  </a:ext>
                </a:extLst>
              </a:tr>
              <a:tr h="1222224">
                <a:tc>
                  <a:txBody>
                    <a:bodyPr/>
                    <a:lstStyle/>
                    <a:p>
                      <a:pPr algn="ctr"/>
                      <a:r>
                        <a:rPr lang="en-US" sz="1200"/>
                        <a:t>[Insert here All Students group or the accountability subgroup that match SIRS data]</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CF7"/>
                    </a:solidFill>
                  </a:tcPr>
                </a:tc>
                <a:tc>
                  <a:txBody>
                    <a:bodyPr/>
                    <a:lstStyle/>
                    <a:p>
                      <a:pPr algn="ctr"/>
                      <a:endParaRPr lang="en-US" sz="12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CF7"/>
                    </a:solidFill>
                  </a:tcPr>
                </a:tc>
                <a:extLst>
                  <a:ext uri="{0D108BD9-81ED-4DB2-BD59-A6C34878D82A}">
                    <a16:rowId xmlns:a16="http://schemas.microsoft.com/office/drawing/2014/main" val="3754819664"/>
                  </a:ext>
                </a:extLst>
              </a:tr>
            </a:tbl>
          </a:graphicData>
        </a:graphic>
      </p:graphicFrame>
      <p:sp>
        <p:nvSpPr>
          <p:cNvPr id="2" name="Rectangle 1">
            <a:extLst>
              <a:ext uri="{FF2B5EF4-FFF2-40B4-BE49-F238E27FC236}">
                <a16:creationId xmlns:a16="http://schemas.microsoft.com/office/drawing/2014/main" id="{6ACF7422-B8D0-EFB3-B269-C657D0BF617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64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65AE2-07D3-F12A-39AF-94F9211DB858}"/>
              </a:ext>
            </a:extLst>
          </p:cNvPr>
          <p:cNvSpPr/>
          <p:nvPr/>
        </p:nvSpPr>
        <p:spPr>
          <a:xfrm>
            <a:off x="0" y="5617029"/>
            <a:ext cx="1103086" cy="1240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2B4D0A-6A7D-C99F-A26A-FF38B78A5967}"/>
              </a:ext>
            </a:extLst>
          </p:cNvPr>
          <p:cNvSpPr>
            <a:spLocks noGrp="1"/>
          </p:cNvSpPr>
          <p:nvPr>
            <p:ph type="sldNum" sz="quarter" idx="10"/>
          </p:nvPr>
        </p:nvSpPr>
        <p:spPr/>
        <p:txBody>
          <a:bodyPr/>
          <a:lstStyle/>
          <a:p>
            <a:pPr>
              <a:defRPr/>
            </a:pPr>
            <a:fld id="{DAA95BE0-1642-4EEB-8FDA-40F1B729E039}" type="slidenum">
              <a:rPr lang="en-US" altLang="en-US" smtClean="0"/>
              <a:pPr>
                <a:defRPr/>
              </a:pPr>
              <a:t>23</a:t>
            </a:fld>
            <a:endParaRPr lang="en-US" altLang="en-US"/>
          </a:p>
        </p:txBody>
      </p:sp>
      <p:sp>
        <p:nvSpPr>
          <p:cNvPr id="2" name="Content Placeholder 1">
            <a:extLst>
              <a:ext uri="{FF2B5EF4-FFF2-40B4-BE49-F238E27FC236}">
                <a16:creationId xmlns:a16="http://schemas.microsoft.com/office/drawing/2014/main" id="{27578B27-D6FD-2BEC-4697-BB30EA063945}"/>
              </a:ext>
            </a:extLst>
          </p:cNvPr>
          <p:cNvSpPr>
            <a:spLocks noGrp="1"/>
          </p:cNvSpPr>
          <p:nvPr>
            <p:ph idx="1"/>
          </p:nvPr>
        </p:nvSpPr>
        <p:spPr>
          <a:xfrm>
            <a:off x="1023256" y="2606822"/>
            <a:ext cx="7097486" cy="1644355"/>
          </a:xfrm>
        </p:spPr>
        <p:txBody>
          <a:bodyPr/>
          <a:lstStyle/>
          <a:p>
            <a:pPr marL="0" indent="0" algn="ctr">
              <a:buNone/>
            </a:pPr>
            <a:br>
              <a:rPr kumimoji="0" lang="en-US" sz="3200" b="1" i="0" u="none" strike="noStrike" kern="0" cap="none" spc="0" normalizeH="0" baseline="0" noProof="0">
                <a:ln>
                  <a:noFill/>
                </a:ln>
                <a:solidFill>
                  <a:srgbClr val="044178"/>
                </a:solidFill>
                <a:effectLst/>
                <a:uLnTx/>
                <a:uFillTx/>
                <a:latin typeface="Arial"/>
                <a:ea typeface="Verdana" panose="020B0604030504040204" pitchFamily="34" charset="0"/>
              </a:rPr>
            </a:br>
            <a: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t>Accountability </a:t>
            </a:r>
            <a:r>
              <a:rPr lang="en-US" sz="3600">
                <a:ea typeface="Verdana"/>
              </a:rPr>
              <a:t>Indicator Calculations</a:t>
            </a:r>
          </a:p>
          <a:p>
            <a:pPr marL="0" indent="0" algn="ctr">
              <a:buNone/>
            </a:pPr>
            <a:endParaRPr kumimoji="0" lang="en-US" sz="3600" b="1" i="0" u="none" strike="noStrike" kern="0" cap="none" spc="0" normalizeH="0" baseline="0" noProof="0">
              <a:ln>
                <a:noFill/>
              </a:ln>
              <a:solidFill>
                <a:srgbClr val="044178"/>
              </a:solidFill>
              <a:effectLst/>
              <a:uLnTx/>
              <a:uFillTx/>
              <a:latin typeface="Arial"/>
              <a:ea typeface="Verdana"/>
            </a:endParaRPr>
          </a:p>
          <a:p>
            <a:pPr marL="0" indent="0" algn="ctr">
              <a:buNone/>
            </a:pP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endParaRPr lang="en-US" sz="3600">
              <a:solidFill>
                <a:srgbClr val="FF6600"/>
              </a:solidFill>
            </a:endParaRPr>
          </a:p>
        </p:txBody>
      </p:sp>
      <p:sp>
        <p:nvSpPr>
          <p:cNvPr id="6" name="TextBox 5">
            <a:extLst>
              <a:ext uri="{FF2B5EF4-FFF2-40B4-BE49-F238E27FC236}">
                <a16:creationId xmlns:a16="http://schemas.microsoft.com/office/drawing/2014/main" id="{A5763259-6543-EF8C-30C6-3665A4C25B76}"/>
              </a:ext>
            </a:extLst>
          </p:cNvPr>
          <p:cNvSpPr txBox="1"/>
          <p:nvPr/>
        </p:nvSpPr>
        <p:spPr>
          <a:xfrm>
            <a:off x="428171" y="448110"/>
            <a:ext cx="8287657" cy="64633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02060"/>
                </a:solidFill>
                <a:effectLst/>
                <a:uLnTx/>
                <a:uFillTx/>
                <a:latin typeface="Arial"/>
                <a:ea typeface="Verdana"/>
              </a:rPr>
              <a:t>High School (HS) Level</a:t>
            </a:r>
            <a:endParaRPr lang="en-US" sz="3600">
              <a:solidFill>
                <a:srgbClr val="002060"/>
              </a:solidFill>
            </a:endParaRPr>
          </a:p>
        </p:txBody>
      </p:sp>
    </p:spTree>
    <p:extLst>
      <p:ext uri="{BB962C8B-B14F-4D97-AF65-F5344CB8AC3E}">
        <p14:creationId xmlns:p14="http://schemas.microsoft.com/office/powerpoint/2010/main" val="161600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E292A8-166A-299A-C444-B45EC467C238}"/>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What Do Our HS Data Say?</a:t>
            </a:r>
            <a:endParaRPr lang="en-US"/>
          </a:p>
        </p:txBody>
      </p:sp>
      <p:sp>
        <p:nvSpPr>
          <p:cNvPr id="10246" name="Rectangle 9"/>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24</a:t>
            </a:fld>
            <a:endParaRPr lang="en-US" altLang="en-US" sz="1400" b="0">
              <a:latin typeface="CartoGothic Std" pitchFamily="34" charset="0"/>
            </a:endParaRPr>
          </a:p>
        </p:txBody>
      </p:sp>
      <p:graphicFrame>
        <p:nvGraphicFramePr>
          <p:cNvPr id="4" name="Table 3">
            <a:extLst>
              <a:ext uri="{FF2B5EF4-FFF2-40B4-BE49-F238E27FC236}">
                <a16:creationId xmlns:a16="http://schemas.microsoft.com/office/drawing/2014/main" id="{7FBFBC27-88F2-94DF-5961-A643814BB9F3}"/>
              </a:ext>
            </a:extLst>
          </p:cNvPr>
          <p:cNvGraphicFramePr>
            <a:graphicFrameLocks noGrp="1"/>
          </p:cNvGraphicFramePr>
          <p:nvPr>
            <p:extLst>
              <p:ext uri="{D42A27DB-BD31-4B8C-83A1-F6EECF244321}">
                <p14:modId xmlns:p14="http://schemas.microsoft.com/office/powerpoint/2010/main" val="156833923"/>
              </p:ext>
            </p:extLst>
          </p:nvPr>
        </p:nvGraphicFramePr>
        <p:xfrm>
          <a:off x="457200" y="1249680"/>
          <a:ext cx="8229600" cy="5455920"/>
        </p:xfrm>
        <a:graphic>
          <a:graphicData uri="http://schemas.openxmlformats.org/drawingml/2006/table">
            <a:tbl>
              <a:tblPr firstRow="1" bandRow="1">
                <a:tableStyleId>{F5AB1C69-6EDB-4FF4-983F-18BD219EF322}</a:tableStyleId>
              </a:tblPr>
              <a:tblGrid>
                <a:gridCol w="1518149">
                  <a:extLst>
                    <a:ext uri="{9D8B030D-6E8A-4147-A177-3AD203B41FA5}">
                      <a16:colId xmlns:a16="http://schemas.microsoft.com/office/drawing/2014/main" val="2925082798"/>
                    </a:ext>
                  </a:extLst>
                </a:gridCol>
                <a:gridCol w="1336481">
                  <a:extLst>
                    <a:ext uri="{9D8B030D-6E8A-4147-A177-3AD203B41FA5}">
                      <a16:colId xmlns:a16="http://schemas.microsoft.com/office/drawing/2014/main" val="2362489752"/>
                    </a:ext>
                  </a:extLst>
                </a:gridCol>
                <a:gridCol w="1183343">
                  <a:extLst>
                    <a:ext uri="{9D8B030D-6E8A-4147-A177-3AD203B41FA5}">
                      <a16:colId xmlns:a16="http://schemas.microsoft.com/office/drawing/2014/main" val="2746720122"/>
                    </a:ext>
                  </a:extLst>
                </a:gridCol>
                <a:gridCol w="1016282">
                  <a:extLst>
                    <a:ext uri="{9D8B030D-6E8A-4147-A177-3AD203B41FA5}">
                      <a16:colId xmlns:a16="http://schemas.microsoft.com/office/drawing/2014/main" val="2710015354"/>
                    </a:ext>
                  </a:extLst>
                </a:gridCol>
                <a:gridCol w="999897">
                  <a:extLst>
                    <a:ext uri="{9D8B030D-6E8A-4147-A177-3AD203B41FA5}">
                      <a16:colId xmlns:a16="http://schemas.microsoft.com/office/drawing/2014/main" val="4158785631"/>
                    </a:ext>
                  </a:extLst>
                </a:gridCol>
                <a:gridCol w="1087724">
                  <a:extLst>
                    <a:ext uri="{9D8B030D-6E8A-4147-A177-3AD203B41FA5}">
                      <a16:colId xmlns:a16="http://schemas.microsoft.com/office/drawing/2014/main" val="3404631573"/>
                    </a:ext>
                  </a:extLst>
                </a:gridCol>
                <a:gridCol w="1087724">
                  <a:extLst>
                    <a:ext uri="{9D8B030D-6E8A-4147-A177-3AD203B41FA5}">
                      <a16:colId xmlns:a16="http://schemas.microsoft.com/office/drawing/2014/main" val="4137735583"/>
                    </a:ext>
                  </a:extLst>
                </a:gridCol>
              </a:tblGrid>
              <a:tr h="361950">
                <a:tc gridSpan="7">
                  <a:txBody>
                    <a:bodyPr/>
                    <a:lstStyle/>
                    <a:p>
                      <a:pPr algn="l" fontAlgn="base"/>
                      <a:r>
                        <a:rPr lang="en-US" sz="1400" b="1">
                          <a:solidFill>
                            <a:schemeClr val="bg1"/>
                          </a:solidFill>
                          <a:effectLst/>
                        </a:rPr>
                        <a:t>School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A84"/>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91EF"/>
                    </a:solidFill>
                  </a:tcPr>
                </a:tc>
                <a:tc hMerge="1">
                  <a:txBody>
                    <a:bodyPr/>
                    <a:lstStyle/>
                    <a:p>
                      <a:pPr algn="ctr" fontAlgn="base"/>
                      <a:endParaRPr lang="en-US" sz="1200" b="1">
                        <a:solidFill>
                          <a:sysClr val="windowText" lastClr="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59"/>
                    </a:solidFill>
                  </a:tcPr>
                </a:tc>
                <a:extLst>
                  <a:ext uri="{0D108BD9-81ED-4DB2-BD59-A6C34878D82A}">
                    <a16:rowId xmlns:a16="http://schemas.microsoft.com/office/drawing/2014/main" val="2772915339"/>
                  </a:ext>
                </a:extLst>
              </a:tr>
              <a:tr h="361950">
                <a:tc>
                  <a:txBody>
                    <a:bodyPr/>
                    <a:lstStyle/>
                    <a:p>
                      <a:pPr algn="ctr" fontAlgn="base"/>
                      <a:r>
                        <a:rPr lang="en-US" sz="1200" b="1">
                          <a:solidFill>
                            <a:schemeClr val="tx1"/>
                          </a:solidFill>
                          <a:effectLst/>
                        </a:rPr>
                        <a:t>Accountability Subgroup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b="1">
                          <a:solidFill>
                            <a:sysClr val="windowText" lastClr="000000"/>
                          </a:solidFill>
                          <a:effectLst/>
                        </a:rPr>
                        <a:t>Weighted Average Achievement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ase"/>
                      <a:r>
                        <a:rPr lang="en-US" sz="1200" b="1">
                          <a:solidFill>
                            <a:sysClr val="windowText" lastClr="000000"/>
                          </a:solidFill>
                          <a:effectLst/>
                        </a:rPr>
                        <a:t>Core Subject Performance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tc>
                  <a:txBody>
                    <a:bodyPr/>
                    <a:lstStyle/>
                    <a:p>
                      <a:pPr algn="ctr" fontAlgn="base"/>
                      <a:r>
                        <a:rPr lang="en-US" sz="1200" b="1">
                          <a:solidFill>
                            <a:sysClr val="windowText" lastClr="000000"/>
                          </a:solidFill>
                          <a:effectLst/>
                        </a:rPr>
                        <a:t>Grad Rate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A84"/>
                    </a:solidFill>
                  </a:tcPr>
                </a:tc>
                <a:tc>
                  <a:txBody>
                    <a:bodyPr/>
                    <a:lstStyle/>
                    <a:p>
                      <a:pPr algn="ctr" fontAlgn="base"/>
                      <a:r>
                        <a:rPr lang="en-US" sz="1200" b="1">
                          <a:solidFill>
                            <a:sysClr val="windowText" lastClr="000000"/>
                          </a:solidFill>
                          <a:effectLst/>
                        </a:rPr>
                        <a:t>ELP​​ </a:t>
                      </a:r>
                    </a:p>
                    <a:p>
                      <a:pPr algn="ctr" fontAlgn="base"/>
                      <a:r>
                        <a:rPr lang="en-US" sz="1200" b="1">
                          <a:solidFill>
                            <a:sysClr val="windowText" lastClr="000000"/>
                          </a:solidFill>
                          <a:effectLst/>
                        </a:rPr>
                        <a:t>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tc>
                  <a:txBody>
                    <a:bodyPr/>
                    <a:lstStyle/>
                    <a:p>
                      <a:pPr algn="ctr" fontAlgn="base"/>
                      <a:r>
                        <a:rPr lang="en-US" sz="1200" b="1">
                          <a:solidFill>
                            <a:sysClr val="windowText" lastClr="000000"/>
                          </a:solidFill>
                          <a:effectLst/>
                        </a:rPr>
                        <a:t>Attendance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91EF"/>
                    </a:solidFill>
                  </a:tcPr>
                </a:tc>
                <a:tc>
                  <a:txBody>
                    <a:bodyPr/>
                    <a:lstStyle/>
                    <a:p>
                      <a:pPr algn="ctr" fontAlgn="base"/>
                      <a:r>
                        <a:rPr lang="en-US" sz="1200" b="1">
                          <a:solidFill>
                            <a:sysClr val="windowText" lastClr="000000"/>
                          </a:solidFill>
                          <a:effectLst/>
                        </a:rPr>
                        <a:t>College, Career, and Civic</a:t>
                      </a:r>
                    </a:p>
                    <a:p>
                      <a:pPr algn="ctr" fontAlgn="base"/>
                      <a:r>
                        <a:rPr lang="en-US" sz="1200" b="1">
                          <a:solidFill>
                            <a:sysClr val="windowText" lastClr="000000"/>
                          </a:solidFill>
                          <a:effectLst/>
                        </a:rPr>
                        <a:t>Readiness</a:t>
                      </a:r>
                    </a:p>
                    <a:p>
                      <a:pPr algn="ctr" fontAlgn="base"/>
                      <a:r>
                        <a:rPr lang="en-US" sz="1200" b="1">
                          <a:solidFill>
                            <a:sysClr val="windowText" lastClr="000000"/>
                          </a:solidFill>
                          <a:effectLst/>
                        </a:rPr>
                        <a:t>(CCCR)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59"/>
                    </a:solidFill>
                  </a:tcPr>
                </a:tc>
                <a:extLst>
                  <a:ext uri="{0D108BD9-81ED-4DB2-BD59-A6C34878D82A}">
                    <a16:rowId xmlns:a16="http://schemas.microsoft.com/office/drawing/2014/main" val="2505233469"/>
                  </a:ext>
                </a:extLst>
              </a:tr>
              <a:tr h="361950">
                <a:tc>
                  <a:txBody>
                    <a:bodyPr/>
                    <a:lstStyle/>
                    <a:p>
                      <a:pPr algn="ctr" fontAlgn="base"/>
                      <a:r>
                        <a:rPr lang="en-US" sz="1200">
                          <a:effectLst/>
                        </a:rPr>
                        <a:t>​All​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584597"/>
                  </a:ext>
                </a:extLst>
              </a:tr>
              <a:tr h="361950">
                <a:tc>
                  <a:txBody>
                    <a:bodyPr/>
                    <a:lstStyle/>
                    <a:p>
                      <a:pPr algn="ctr" fontAlgn="base"/>
                      <a:r>
                        <a:rPr lang="en-US" sz="1200">
                          <a:effectLst/>
                        </a:rPr>
                        <a:t>​Asian​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989823"/>
                  </a:ext>
                </a:extLst>
              </a:tr>
              <a:tr h="361950">
                <a:tc>
                  <a:txBody>
                    <a:bodyPr/>
                    <a:lstStyle/>
                    <a:p>
                      <a:pPr algn="ctr" fontAlgn="base"/>
                      <a:r>
                        <a:rPr lang="en-US" sz="1200">
                          <a:effectLst/>
                        </a:rPr>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5596920"/>
                  </a:ext>
                </a:extLst>
              </a:tr>
              <a:tr h="361950">
                <a:tc>
                  <a:txBody>
                    <a:bodyPr/>
                    <a:lstStyle/>
                    <a:p>
                      <a:pPr algn="ctr" fontAlgn="base"/>
                      <a:r>
                        <a:rPr lang="en-US" sz="1200">
                          <a:effectLst/>
                        </a:rPr>
                        <a:t>​Economically Disadvantaged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1186797"/>
                  </a:ext>
                </a:extLst>
              </a:tr>
              <a:tr h="361950">
                <a:tc>
                  <a:txBody>
                    <a:bodyPr/>
                    <a:lstStyle/>
                    <a:p>
                      <a:pPr algn="ctr" fontAlgn="base"/>
                      <a:r>
                        <a:rPr lang="en-US" sz="1200">
                          <a:effectLst/>
                        </a:rPr>
                        <a:t>​English Language Learners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765173"/>
                  </a:ext>
                </a:extLst>
              </a:tr>
              <a:tr h="361950">
                <a:tc>
                  <a:txBody>
                    <a:bodyPr/>
                    <a:lstStyle/>
                    <a:p>
                      <a:pPr algn="ctr" fontAlgn="base"/>
                      <a:r>
                        <a:rPr lang="en-US" sz="1200">
                          <a:effectLst/>
                        </a:rPr>
                        <a:t>​Hispanic​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584559"/>
                  </a:ext>
                </a:extLst>
              </a:tr>
              <a:tr h="361950">
                <a:tc>
                  <a:txBody>
                    <a:bodyPr/>
                    <a:lstStyle/>
                    <a:p>
                      <a:pPr algn="ctr" fontAlgn="base"/>
                      <a:r>
                        <a:rPr lang="en-US" sz="1200">
                          <a:effectLst/>
                        </a:rPr>
                        <a:t>​Multiracial​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endParaRPr lang="en-US" sz="12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51983"/>
                  </a:ext>
                </a:extLst>
              </a:tr>
              <a:tr h="361950">
                <a:tc>
                  <a:txBody>
                    <a:bodyPr/>
                    <a:lstStyle/>
                    <a:p>
                      <a:pPr algn="ctr" fontAlgn="base"/>
                      <a:r>
                        <a:rPr lang="en-US" sz="1200">
                          <a:effectLst/>
                        </a:rPr>
                        <a:t>Native American​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510231"/>
                  </a:ext>
                </a:extLst>
              </a:tr>
              <a:tr h="361950">
                <a:tc>
                  <a:txBody>
                    <a:bodyPr/>
                    <a:lstStyle/>
                    <a:p>
                      <a:pPr algn="ctr" fontAlgn="base"/>
                      <a:r>
                        <a:rPr lang="en-US" sz="1200">
                          <a:effectLst/>
                        </a:rPr>
                        <a:t>Students with Disabilities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018043"/>
                  </a:ext>
                </a:extLst>
              </a:tr>
              <a:tr h="361950">
                <a:tc>
                  <a:txBody>
                    <a:bodyPr/>
                    <a:lstStyle/>
                    <a:p>
                      <a:pPr algn="ctr" fontAlgn="base"/>
                      <a:r>
                        <a:rPr lang="en-US" sz="1200">
                          <a:effectLst/>
                        </a:rPr>
                        <a:t>White​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1200">
                          <a:effectLst/>
                        </a:rPr>
                        <a:t>​</a:t>
                      </a:r>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endParaRPr lang="en-US" sz="120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844470"/>
                  </a:ext>
                </a:extLst>
              </a:tr>
            </a:tbl>
          </a:graphicData>
        </a:graphic>
      </p:graphicFrame>
    </p:spTree>
    <p:extLst>
      <p:ext uri="{BB962C8B-B14F-4D97-AF65-F5344CB8AC3E}">
        <p14:creationId xmlns:p14="http://schemas.microsoft.com/office/powerpoint/2010/main" val="852424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6CDA-3228-F745-FDD8-FF13A62696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E215E86-CE33-1B60-0F1D-656A68352373}"/>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DA9BDE06-AB30-E515-9595-CC63CDC25DDD}"/>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7206A46B-D90F-055C-431A-BC4254588A1E}"/>
              </a:ext>
            </a:extLst>
          </p:cNvPr>
          <p:cNvSpPr txBox="1">
            <a:spLocks/>
          </p:cNvSpPr>
          <p:nvPr/>
        </p:nvSpPr>
        <p:spPr bwMode="auto">
          <a:xfrm>
            <a:off x="303723" y="373251"/>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Weighted Average Achievement Data</a:t>
            </a:r>
          </a:p>
        </p:txBody>
      </p:sp>
      <p:sp>
        <p:nvSpPr>
          <p:cNvPr id="10246" name="Rectangle 9">
            <a:extLst>
              <a:ext uri="{FF2B5EF4-FFF2-40B4-BE49-F238E27FC236}">
                <a16:creationId xmlns:a16="http://schemas.microsoft.com/office/drawing/2014/main" id="{23392AC5-C9EB-359E-5FC9-3DCB7800FC52}"/>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25</a:t>
            </a:fld>
            <a:endParaRPr lang="en-US" altLang="en-US" sz="1400" b="0">
              <a:latin typeface="CartoGothic Std" pitchFamily="34" charset="0"/>
            </a:endParaRP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597A2F9F-57E9-B1B7-9D72-547D707F068D}"/>
                  </a:ext>
                </a:extLst>
              </p:cNvPr>
              <p:cNvGraphicFramePr>
                <a:graphicFrameLocks noGrp="1"/>
              </p:cNvGraphicFramePr>
              <p:nvPr>
                <p:extLst>
                  <p:ext uri="{D42A27DB-BD31-4B8C-83A1-F6EECF244321}">
                    <p14:modId xmlns:p14="http://schemas.microsoft.com/office/powerpoint/2010/main" val="1761376668"/>
                  </p:ext>
                </p:extLst>
              </p:nvPr>
            </p:nvGraphicFramePr>
            <p:xfrm>
              <a:off x="336549" y="1631626"/>
              <a:ext cx="8470902" cy="3706066"/>
            </p:xfrm>
            <a:graphic>
              <a:graphicData uri="http://schemas.openxmlformats.org/drawingml/2006/table">
                <a:tbl>
                  <a:tblPr firstRow="1" bandRow="1">
                    <a:tableStyleId>{F5AB1C69-6EDB-4FF4-983F-18BD219EF322}</a:tableStyleId>
                  </a:tblPr>
                  <a:tblGrid>
                    <a:gridCol w="1106686">
                      <a:extLst>
                        <a:ext uri="{9D8B030D-6E8A-4147-A177-3AD203B41FA5}">
                          <a16:colId xmlns:a16="http://schemas.microsoft.com/office/drawing/2014/main" val="343409886"/>
                        </a:ext>
                      </a:extLst>
                    </a:gridCol>
                    <a:gridCol w="763107">
                      <a:extLst>
                        <a:ext uri="{9D8B030D-6E8A-4147-A177-3AD203B41FA5}">
                          <a16:colId xmlns:a16="http://schemas.microsoft.com/office/drawing/2014/main" val="3889938951"/>
                        </a:ext>
                      </a:extLst>
                    </a:gridCol>
                    <a:gridCol w="921486">
                      <a:extLst>
                        <a:ext uri="{9D8B030D-6E8A-4147-A177-3AD203B41FA5}">
                          <a16:colId xmlns:a16="http://schemas.microsoft.com/office/drawing/2014/main" val="1447841533"/>
                        </a:ext>
                      </a:extLst>
                    </a:gridCol>
                    <a:gridCol w="544699">
                      <a:extLst>
                        <a:ext uri="{9D8B030D-6E8A-4147-A177-3AD203B41FA5}">
                          <a16:colId xmlns:a16="http://schemas.microsoft.com/office/drawing/2014/main" val="1037071496"/>
                        </a:ext>
                      </a:extLst>
                    </a:gridCol>
                    <a:gridCol w="601995">
                      <a:extLst>
                        <a:ext uri="{9D8B030D-6E8A-4147-A177-3AD203B41FA5}">
                          <a16:colId xmlns:a16="http://schemas.microsoft.com/office/drawing/2014/main" val="3182978689"/>
                        </a:ext>
                      </a:extLst>
                    </a:gridCol>
                    <a:gridCol w="495300">
                      <a:extLst>
                        <a:ext uri="{9D8B030D-6E8A-4147-A177-3AD203B41FA5}">
                          <a16:colId xmlns:a16="http://schemas.microsoft.com/office/drawing/2014/main" val="2933692127"/>
                        </a:ext>
                      </a:extLst>
                    </a:gridCol>
                    <a:gridCol w="542925">
                      <a:extLst>
                        <a:ext uri="{9D8B030D-6E8A-4147-A177-3AD203B41FA5}">
                          <a16:colId xmlns:a16="http://schemas.microsoft.com/office/drawing/2014/main" val="4121843958"/>
                        </a:ext>
                      </a:extLst>
                    </a:gridCol>
                    <a:gridCol w="1057275">
                      <a:extLst>
                        <a:ext uri="{9D8B030D-6E8A-4147-A177-3AD203B41FA5}">
                          <a16:colId xmlns:a16="http://schemas.microsoft.com/office/drawing/2014/main" val="303166936"/>
                        </a:ext>
                      </a:extLst>
                    </a:gridCol>
                    <a:gridCol w="942975">
                      <a:extLst>
                        <a:ext uri="{9D8B030D-6E8A-4147-A177-3AD203B41FA5}">
                          <a16:colId xmlns:a16="http://schemas.microsoft.com/office/drawing/2014/main" val="1819456059"/>
                        </a:ext>
                      </a:extLst>
                    </a:gridCol>
                    <a:gridCol w="923925">
                      <a:extLst>
                        <a:ext uri="{9D8B030D-6E8A-4147-A177-3AD203B41FA5}">
                          <a16:colId xmlns:a16="http://schemas.microsoft.com/office/drawing/2014/main" val="3047972126"/>
                        </a:ext>
                      </a:extLst>
                    </a:gridCol>
                    <a:gridCol w="570529">
                      <a:extLst>
                        <a:ext uri="{9D8B030D-6E8A-4147-A177-3AD203B41FA5}">
                          <a16:colId xmlns:a16="http://schemas.microsoft.com/office/drawing/2014/main" val="1101463455"/>
                        </a:ext>
                      </a:extLst>
                    </a:gridCol>
                  </a:tblGrid>
                  <a:tr h="318202">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pPr algn="l"/>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24007"/>
                      </a:ext>
                    </a:extLst>
                  </a:tr>
                  <a:tr h="876107">
                    <a:tc>
                      <a:txBody>
                        <a:bodyPr/>
                        <a:lstStyle/>
                        <a:p>
                          <a:pPr algn="ctr"/>
                          <a:r>
                            <a:rPr lang="en-US" sz="900" b="1"/>
                            <a:t>Accountability</a:t>
                          </a:r>
                        </a:p>
                        <a:p>
                          <a:pPr algn="ctr"/>
                          <a:r>
                            <a:rPr lang="en-US" sz="900" b="1"/>
                            <a:t>Subgroup</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Subject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Students in Cohort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a:t>
                          </a:r>
                        </a:p>
                        <a:p>
                          <a:pPr algn="ctr"/>
                          <a:r>
                            <a:rPr lang="en-US" sz="900" b="1"/>
                            <a:t> 1</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 </a:t>
                          </a:r>
                        </a:p>
                        <a:p>
                          <a:pPr algn="ctr"/>
                          <a:r>
                            <a:rPr lang="en-US" sz="900" b="1"/>
                            <a:t>2</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3</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4</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Numerator</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Denominator</a:t>
                          </a:r>
                          <a:endParaRPr lang="en-US" sz="9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Performance Index (PI)</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Level</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38372127"/>
                      </a:ext>
                    </a:extLst>
                  </a:tr>
                  <a:tr h="437847">
                    <a:tc rowSpan="5">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chemeClr val="tx1"/>
                              </a:solidFill>
                            </a:rPr>
                            <a:t>ELA</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754819664"/>
                      </a:ext>
                    </a:extLst>
                  </a:tr>
                  <a:tr h="408409">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Math</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2738"/>
                      </a:ext>
                    </a:extLst>
                  </a:tr>
                  <a:tr h="473372">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Science</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04278"/>
                      </a:ext>
                    </a:extLst>
                  </a:tr>
                  <a:tr h="473372">
                    <a:tc vMerge="1">
                      <a:txBody>
                        <a:bodyPr/>
                        <a:lstStyle/>
                        <a:p>
                          <a:endParaRPr lang="en-US"/>
                        </a:p>
                      </a:txBody>
                      <a:tcPr/>
                    </a:tc>
                    <a:tc>
                      <a:txBody>
                        <a:bodyPr/>
                        <a:lstStyle/>
                        <a:p>
                          <a:r>
                            <a:rPr lang="en-US" sz="1000">
                              <a:solidFill>
                                <a:schemeClr val="tx1"/>
                              </a:solidFill>
                              <a:latin typeface="Arial" panose="020B0604020202020204" pitchFamily="34" charset="0"/>
                              <a:cs typeface="Arial" panose="020B0604020202020204" pitchFamily="34" charset="0"/>
                            </a:rPr>
                            <a:t>Social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651941"/>
                      </a:ext>
                    </a:extLst>
                  </a:tr>
                  <a:tr h="604417">
                    <a:tc vMerge="1">
                      <a:txBody>
                        <a:bodyPr/>
                        <a:lstStyle/>
                        <a:p>
                          <a:endParaRPr lang="en-US" sz="1000">
                            <a:latin typeface="Arial" panose="020B0604020202020204" pitchFamily="34" charset="0"/>
                            <a:cs typeface="Arial" panose="020B0604020202020204" pitchFamily="34" charset="0"/>
                          </a:endParaRPr>
                        </a:p>
                      </a:txBody>
                      <a:tcPr/>
                    </a:tc>
                    <a:tc gridSpan="6">
                      <a:txBody>
                        <a:bodyPr/>
                        <a:lstStyle/>
                        <a:p>
                          <a:pPr algn="ctr"/>
                          <a:r>
                            <a:rPr lang="en-US" sz="1000" b="1">
                              <a:solidFill>
                                <a:schemeClr val="tx1"/>
                              </a:solidFill>
                            </a:rPr>
                            <a:t>Weighted Average Achievement Index</a:t>
                          </a:r>
                        </a:p>
                        <a:p>
                          <a:pPr algn="ctr"/>
                          <a:endParaRPr lang="en-US" sz="1000" b="1">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n-US" sz="1000" b="1" i="1" smtClean="0">
                                        <a:solidFill>
                                          <a:schemeClr val="tx1"/>
                                        </a:solidFill>
                                        <a:latin typeface="Cambria Math" panose="02040503050406030204" pitchFamily="18" charset="0"/>
                                        <a:cs typeface="Arial" panose="020B0604020202020204" pitchFamily="34" charset="0"/>
                                      </a:rPr>
                                    </m:ctrlPr>
                                  </m:fPr>
                                  <m:num>
                                    <m:r>
                                      <a:rPr lang="en-US" sz="1000" b="1" i="1" smtClean="0">
                                        <a:solidFill>
                                          <a:schemeClr val="tx1"/>
                                        </a:solidFill>
                                        <a:latin typeface="Cambria Math" panose="02040503050406030204" pitchFamily="18" charset="0"/>
                                        <a:cs typeface="Arial" panose="020B0604020202020204" pitchFamily="34" charset="0"/>
                                      </a:rPr>
                                      <m:t>𝟑</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𝟑</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𝟐</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𝟐</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𝑺𝒐𝒄𝒊𝒂𝒍</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𝑺𝒕𝒖𝒅𝒊𝒆𝒔</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r>
                                      <a:rPr lang="en-US" sz="1000" b="1" i="1" smtClean="0">
                                        <a:solidFill>
                                          <a:schemeClr val="tx1"/>
                                        </a:solidFill>
                                        <a:latin typeface="Cambria Math" panose="02040503050406030204" pitchFamily="18" charset="0"/>
                                        <a:cs typeface="Arial" panose="020B0604020202020204" pitchFamily="34" charset="0"/>
                                      </a:rPr>
                                      <m:t>)</m:t>
                                    </m:r>
                                  </m:num>
                                  <m:den>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𝑺𝒖𝒃𝒋𝒆𝒄𝒕</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𝑾𝒆𝒊𝒈𝒉𝒕𝒔</m:t>
                                    </m:r>
                                  </m:den>
                                </m:f>
                              </m:oMath>
                            </m:oMathPara>
                          </a14:m>
                          <a:endParaRPr lang="en-US" sz="10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562765"/>
                      </a:ext>
                    </a:extLst>
                  </a:tr>
                </a:tbl>
              </a:graphicData>
            </a:graphic>
          </p:graphicFrame>
        </mc:Choice>
        <mc:Fallback>
          <p:graphicFrame>
            <p:nvGraphicFramePr>
              <p:cNvPr id="6" name="Table 5">
                <a:extLst>
                  <a:ext uri="{FF2B5EF4-FFF2-40B4-BE49-F238E27FC236}">
                    <a16:creationId xmlns:a16="http://schemas.microsoft.com/office/drawing/2014/main" id="{597A2F9F-57E9-B1B7-9D72-547D707F068D}"/>
                  </a:ext>
                </a:extLst>
              </p:cNvPr>
              <p:cNvGraphicFramePr>
                <a:graphicFrameLocks noGrp="1"/>
              </p:cNvGraphicFramePr>
              <p:nvPr>
                <p:extLst>
                  <p:ext uri="{D42A27DB-BD31-4B8C-83A1-F6EECF244321}">
                    <p14:modId xmlns:p14="http://schemas.microsoft.com/office/powerpoint/2010/main" val="1761376668"/>
                  </p:ext>
                </p:extLst>
              </p:nvPr>
            </p:nvGraphicFramePr>
            <p:xfrm>
              <a:off x="336549" y="1631626"/>
              <a:ext cx="8470902" cy="3706066"/>
            </p:xfrm>
            <a:graphic>
              <a:graphicData uri="http://schemas.openxmlformats.org/drawingml/2006/table">
                <a:tbl>
                  <a:tblPr firstRow="1" bandRow="1">
                    <a:tableStyleId>{F5AB1C69-6EDB-4FF4-983F-18BD219EF322}</a:tableStyleId>
                  </a:tblPr>
                  <a:tblGrid>
                    <a:gridCol w="1106686">
                      <a:extLst>
                        <a:ext uri="{9D8B030D-6E8A-4147-A177-3AD203B41FA5}">
                          <a16:colId xmlns:a16="http://schemas.microsoft.com/office/drawing/2014/main" val="343409886"/>
                        </a:ext>
                      </a:extLst>
                    </a:gridCol>
                    <a:gridCol w="763107">
                      <a:extLst>
                        <a:ext uri="{9D8B030D-6E8A-4147-A177-3AD203B41FA5}">
                          <a16:colId xmlns:a16="http://schemas.microsoft.com/office/drawing/2014/main" val="3889938951"/>
                        </a:ext>
                      </a:extLst>
                    </a:gridCol>
                    <a:gridCol w="921486">
                      <a:extLst>
                        <a:ext uri="{9D8B030D-6E8A-4147-A177-3AD203B41FA5}">
                          <a16:colId xmlns:a16="http://schemas.microsoft.com/office/drawing/2014/main" val="1447841533"/>
                        </a:ext>
                      </a:extLst>
                    </a:gridCol>
                    <a:gridCol w="544699">
                      <a:extLst>
                        <a:ext uri="{9D8B030D-6E8A-4147-A177-3AD203B41FA5}">
                          <a16:colId xmlns:a16="http://schemas.microsoft.com/office/drawing/2014/main" val="1037071496"/>
                        </a:ext>
                      </a:extLst>
                    </a:gridCol>
                    <a:gridCol w="601995">
                      <a:extLst>
                        <a:ext uri="{9D8B030D-6E8A-4147-A177-3AD203B41FA5}">
                          <a16:colId xmlns:a16="http://schemas.microsoft.com/office/drawing/2014/main" val="3182978689"/>
                        </a:ext>
                      </a:extLst>
                    </a:gridCol>
                    <a:gridCol w="495300">
                      <a:extLst>
                        <a:ext uri="{9D8B030D-6E8A-4147-A177-3AD203B41FA5}">
                          <a16:colId xmlns:a16="http://schemas.microsoft.com/office/drawing/2014/main" val="2933692127"/>
                        </a:ext>
                      </a:extLst>
                    </a:gridCol>
                    <a:gridCol w="542925">
                      <a:extLst>
                        <a:ext uri="{9D8B030D-6E8A-4147-A177-3AD203B41FA5}">
                          <a16:colId xmlns:a16="http://schemas.microsoft.com/office/drawing/2014/main" val="4121843958"/>
                        </a:ext>
                      </a:extLst>
                    </a:gridCol>
                    <a:gridCol w="1057275">
                      <a:extLst>
                        <a:ext uri="{9D8B030D-6E8A-4147-A177-3AD203B41FA5}">
                          <a16:colId xmlns:a16="http://schemas.microsoft.com/office/drawing/2014/main" val="303166936"/>
                        </a:ext>
                      </a:extLst>
                    </a:gridCol>
                    <a:gridCol w="942975">
                      <a:extLst>
                        <a:ext uri="{9D8B030D-6E8A-4147-A177-3AD203B41FA5}">
                          <a16:colId xmlns:a16="http://schemas.microsoft.com/office/drawing/2014/main" val="1819456059"/>
                        </a:ext>
                      </a:extLst>
                    </a:gridCol>
                    <a:gridCol w="923925">
                      <a:extLst>
                        <a:ext uri="{9D8B030D-6E8A-4147-A177-3AD203B41FA5}">
                          <a16:colId xmlns:a16="http://schemas.microsoft.com/office/drawing/2014/main" val="3047972126"/>
                        </a:ext>
                      </a:extLst>
                    </a:gridCol>
                    <a:gridCol w="570529">
                      <a:extLst>
                        <a:ext uri="{9D8B030D-6E8A-4147-A177-3AD203B41FA5}">
                          <a16:colId xmlns:a16="http://schemas.microsoft.com/office/drawing/2014/main" val="1101463455"/>
                        </a:ext>
                      </a:extLst>
                    </a:gridCol>
                  </a:tblGrid>
                  <a:tr h="318202">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pPr algn="l"/>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24007"/>
                      </a:ext>
                    </a:extLst>
                  </a:tr>
                  <a:tr h="876107">
                    <a:tc>
                      <a:txBody>
                        <a:bodyPr/>
                        <a:lstStyle/>
                        <a:p>
                          <a:pPr algn="ctr"/>
                          <a:r>
                            <a:rPr lang="en-US" sz="900" b="1"/>
                            <a:t>Accountability</a:t>
                          </a:r>
                        </a:p>
                        <a:p>
                          <a:pPr algn="ctr"/>
                          <a:r>
                            <a:rPr lang="en-US" sz="900" b="1"/>
                            <a:t>Subgroup</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Subject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of Students in Cohort</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a:t>
                          </a:r>
                        </a:p>
                        <a:p>
                          <a:pPr algn="ctr"/>
                          <a:r>
                            <a:rPr lang="en-US" sz="900" b="1"/>
                            <a:t> 1</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a:t>
                          </a:r>
                        </a:p>
                        <a:p>
                          <a:pPr algn="ctr"/>
                          <a:r>
                            <a:rPr lang="en-US" sz="900" b="1"/>
                            <a:t>Level </a:t>
                          </a:r>
                        </a:p>
                        <a:p>
                          <a:pPr algn="ctr"/>
                          <a:r>
                            <a:rPr lang="en-US" sz="900" b="1"/>
                            <a:t>2</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3</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 Level 4</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Numerator</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Denominator</a:t>
                          </a:r>
                          <a:endParaRPr lang="en-US" sz="9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Performance Index (PI)</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Level</a:t>
                          </a:r>
                          <a:endParaRPr lang="en-US"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38372127"/>
                      </a:ext>
                    </a:extLst>
                  </a:tr>
                  <a:tr h="437847">
                    <a:tc rowSpan="5">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chemeClr val="tx1"/>
                              </a:solidFill>
                            </a:rPr>
                            <a:t>ELA</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754819664"/>
                      </a:ext>
                    </a:extLst>
                  </a:tr>
                  <a:tr h="408409">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Math</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2738"/>
                      </a:ext>
                    </a:extLst>
                  </a:tr>
                  <a:tr h="473372">
                    <a:tc vMerge="1">
                      <a:txBody>
                        <a:bodyPr/>
                        <a:lstStyle/>
                        <a:p>
                          <a:endParaRPr lang="en-US" sz="1000">
                            <a:latin typeface="Arial" panose="020B0604020202020204" pitchFamily="34" charset="0"/>
                            <a:cs typeface="Arial" panose="020B0604020202020204" pitchFamily="34" charset="0"/>
                          </a:endParaRPr>
                        </a:p>
                      </a:txBody>
                      <a:tcPr/>
                    </a:tc>
                    <a:tc>
                      <a:txBody>
                        <a:bodyPr/>
                        <a:lstStyle/>
                        <a:p>
                          <a:r>
                            <a:rPr lang="en-US" sz="1000">
                              <a:solidFill>
                                <a:schemeClr val="tx1"/>
                              </a:solidFill>
                            </a:rPr>
                            <a:t>Science</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04278"/>
                      </a:ext>
                    </a:extLst>
                  </a:tr>
                  <a:tr h="473372">
                    <a:tc vMerge="1">
                      <a:txBody>
                        <a:bodyPr/>
                        <a:lstStyle/>
                        <a:p>
                          <a:endParaRPr lang="en-US"/>
                        </a:p>
                      </a:txBody>
                      <a:tcPr/>
                    </a:tc>
                    <a:tc>
                      <a:txBody>
                        <a:bodyPr/>
                        <a:lstStyle/>
                        <a:p>
                          <a:r>
                            <a:rPr lang="en-US" sz="1000">
                              <a:solidFill>
                                <a:schemeClr val="tx1"/>
                              </a:solidFill>
                              <a:latin typeface="Arial" panose="020B0604020202020204" pitchFamily="34" charset="0"/>
                              <a:cs typeface="Arial" panose="020B0604020202020204" pitchFamily="34" charset="0"/>
                            </a:rPr>
                            <a:t>Social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651941"/>
                      </a:ext>
                    </a:extLst>
                  </a:tr>
                  <a:tr h="718757">
                    <a:tc vMerge="1">
                      <a:txBody>
                        <a:bodyPr/>
                        <a:lstStyle/>
                        <a:p>
                          <a:endParaRPr lang="en-US" sz="1000">
                            <a:latin typeface="Arial" panose="020B0604020202020204" pitchFamily="34" charset="0"/>
                            <a:cs typeface="Arial" panose="020B0604020202020204" pitchFamily="34" charset="0"/>
                          </a:endParaRPr>
                        </a:p>
                      </a:txBody>
                      <a:tcPr/>
                    </a:tc>
                    <a:tc gridSpan="6">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819" t="-416949" r="-90551" b="-1695"/>
                          </a:stretch>
                        </a:blipFill>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hMerge="1">
                      <a:txBody>
                        <a:bodyPr/>
                        <a:lstStyle/>
                        <a:p>
                          <a:endParaRPr lang="en-US" sz="1050">
                            <a:latin typeface="Arial" panose="020B0604020202020204" pitchFamily="34" charset="0"/>
                            <a:cs typeface="Arial" panose="020B0604020202020204" pitchFamily="34" charset="0"/>
                          </a:endParaRPr>
                        </a:p>
                      </a:txBody>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562765"/>
                      </a:ext>
                    </a:extLst>
                  </a:tr>
                </a:tbl>
              </a:graphicData>
            </a:graphic>
          </p:graphicFrame>
        </mc:Fallback>
      </mc:AlternateContent>
    </p:spTree>
    <p:extLst>
      <p:ext uri="{BB962C8B-B14F-4D97-AF65-F5344CB8AC3E}">
        <p14:creationId xmlns:p14="http://schemas.microsoft.com/office/powerpoint/2010/main" val="416513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A1D99-FFED-4713-7FEE-B3D9DF700B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8662184-9DD5-B082-6139-058BD23B2E81}"/>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C7E76782-8F86-26BF-1F47-744253D61E4A}"/>
              </a:ext>
            </a:extLst>
          </p:cNvPr>
          <p:cNvSpPr txBox="1">
            <a:spLocks/>
          </p:cNvSpPr>
          <p:nvPr/>
        </p:nvSpPr>
        <p:spPr bwMode="auto">
          <a:xfrm>
            <a:off x="368300" y="457200"/>
            <a:ext cx="8089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Core Subject Performance Data </a:t>
            </a:r>
          </a:p>
        </p:txBody>
      </p:sp>
      <p:sp>
        <p:nvSpPr>
          <p:cNvPr id="11271" name="Rectangle 9">
            <a:extLst>
              <a:ext uri="{FF2B5EF4-FFF2-40B4-BE49-F238E27FC236}">
                <a16:creationId xmlns:a16="http://schemas.microsoft.com/office/drawing/2014/main" id="{65BDC1E7-0AC1-E265-2E13-1EA64512E3DA}"/>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26</a:t>
            </a:fld>
            <a:endParaRPr lang="en-US" altLang="en-US" sz="1400" b="0">
              <a:latin typeface="CartoGothic Std" pitchFamily="34" charset="0"/>
            </a:endParaRPr>
          </a:p>
        </p:txBody>
      </p:sp>
      <p:sp>
        <p:nvSpPr>
          <p:cNvPr id="2" name="Rectangle 1">
            <a:extLst>
              <a:ext uri="{FF2B5EF4-FFF2-40B4-BE49-F238E27FC236}">
                <a16:creationId xmlns:a16="http://schemas.microsoft.com/office/drawing/2014/main" id="{40EA65E4-2685-76A1-BB48-15AF4E229FFA}"/>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3" name="Table 7">
                <a:extLst>
                  <a:ext uri="{FF2B5EF4-FFF2-40B4-BE49-F238E27FC236}">
                    <a16:creationId xmlns:a16="http://schemas.microsoft.com/office/drawing/2014/main" id="{605922B4-5681-3D27-1B12-004762F4241A}"/>
                  </a:ext>
                </a:extLst>
              </p:cNvPr>
              <p:cNvGraphicFramePr>
                <a:graphicFrameLocks noGrp="1"/>
              </p:cNvGraphicFramePr>
              <p:nvPr>
                <p:extLst>
                  <p:ext uri="{D42A27DB-BD31-4B8C-83A1-F6EECF244321}">
                    <p14:modId xmlns:p14="http://schemas.microsoft.com/office/powerpoint/2010/main" val="1039220092"/>
                  </p:ext>
                </p:extLst>
              </p:nvPr>
            </p:nvGraphicFramePr>
            <p:xfrm>
              <a:off x="206093" y="2137808"/>
              <a:ext cx="8731814" cy="3578682"/>
            </p:xfrm>
            <a:graphic>
              <a:graphicData uri="http://schemas.openxmlformats.org/drawingml/2006/table">
                <a:tbl>
                  <a:tblPr firstRow="1" bandRow="1">
                    <a:tableStyleId>{F5AB1C69-6EDB-4FF4-983F-18BD219EF322}</a:tableStyleId>
                  </a:tblPr>
                  <a:tblGrid>
                    <a:gridCol w="1195985">
                      <a:extLst>
                        <a:ext uri="{9D8B030D-6E8A-4147-A177-3AD203B41FA5}">
                          <a16:colId xmlns:a16="http://schemas.microsoft.com/office/drawing/2014/main" val="2899864127"/>
                        </a:ext>
                      </a:extLst>
                    </a:gridCol>
                    <a:gridCol w="798362">
                      <a:extLst>
                        <a:ext uri="{9D8B030D-6E8A-4147-A177-3AD203B41FA5}">
                          <a16:colId xmlns:a16="http://schemas.microsoft.com/office/drawing/2014/main" val="3602153489"/>
                        </a:ext>
                      </a:extLst>
                    </a:gridCol>
                    <a:gridCol w="793867">
                      <a:extLst>
                        <a:ext uri="{9D8B030D-6E8A-4147-A177-3AD203B41FA5}">
                          <a16:colId xmlns:a16="http://schemas.microsoft.com/office/drawing/2014/main" val="2099401340"/>
                        </a:ext>
                      </a:extLst>
                    </a:gridCol>
                    <a:gridCol w="534238">
                      <a:extLst>
                        <a:ext uri="{9D8B030D-6E8A-4147-A177-3AD203B41FA5}">
                          <a16:colId xmlns:a16="http://schemas.microsoft.com/office/drawing/2014/main" val="253335631"/>
                        </a:ext>
                      </a:extLst>
                    </a:gridCol>
                    <a:gridCol w="561137">
                      <a:extLst>
                        <a:ext uri="{9D8B030D-6E8A-4147-A177-3AD203B41FA5}">
                          <a16:colId xmlns:a16="http://schemas.microsoft.com/office/drawing/2014/main" val="123767282"/>
                        </a:ext>
                      </a:extLst>
                    </a:gridCol>
                    <a:gridCol w="609600">
                      <a:extLst>
                        <a:ext uri="{9D8B030D-6E8A-4147-A177-3AD203B41FA5}">
                          <a16:colId xmlns:a16="http://schemas.microsoft.com/office/drawing/2014/main" val="3944140647"/>
                        </a:ext>
                      </a:extLst>
                    </a:gridCol>
                    <a:gridCol w="600075">
                      <a:extLst>
                        <a:ext uri="{9D8B030D-6E8A-4147-A177-3AD203B41FA5}">
                          <a16:colId xmlns:a16="http://schemas.microsoft.com/office/drawing/2014/main" val="305261749"/>
                        </a:ext>
                      </a:extLst>
                    </a:gridCol>
                    <a:gridCol w="923925">
                      <a:extLst>
                        <a:ext uri="{9D8B030D-6E8A-4147-A177-3AD203B41FA5}">
                          <a16:colId xmlns:a16="http://schemas.microsoft.com/office/drawing/2014/main" val="3970777205"/>
                        </a:ext>
                      </a:extLst>
                    </a:gridCol>
                    <a:gridCol w="1009650">
                      <a:extLst>
                        <a:ext uri="{9D8B030D-6E8A-4147-A177-3AD203B41FA5}">
                          <a16:colId xmlns:a16="http://schemas.microsoft.com/office/drawing/2014/main" val="1486673340"/>
                        </a:ext>
                      </a:extLst>
                    </a:gridCol>
                    <a:gridCol w="1008599">
                      <a:extLst>
                        <a:ext uri="{9D8B030D-6E8A-4147-A177-3AD203B41FA5}">
                          <a16:colId xmlns:a16="http://schemas.microsoft.com/office/drawing/2014/main" val="4012847550"/>
                        </a:ext>
                      </a:extLst>
                    </a:gridCol>
                    <a:gridCol w="696376">
                      <a:extLst>
                        <a:ext uri="{9D8B030D-6E8A-4147-A177-3AD203B41FA5}">
                          <a16:colId xmlns:a16="http://schemas.microsoft.com/office/drawing/2014/main" val="1933450746"/>
                        </a:ext>
                      </a:extLst>
                    </a:gridCol>
                  </a:tblGrid>
                  <a:tr h="339793">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a:endParaRPr lang="en-US" sz="1100"/>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l"/>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506231"/>
                      </a:ext>
                    </a:extLst>
                  </a:tr>
                  <a:tr h="866472">
                    <a:tc>
                      <a:txBody>
                        <a:bodyPr/>
                        <a:lstStyle/>
                        <a:p>
                          <a:pPr algn="ctr"/>
                          <a:r>
                            <a:rPr lang="en-US" sz="1000" b="1"/>
                            <a:t>Accountability  Subgroup</a:t>
                          </a:r>
                          <a:endParaRPr lang="en-US" sz="1000" b="1">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Subject</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mn-lt"/>
                            </a:rPr>
                            <a:t># of Tested Students in 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1</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2</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3</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4</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Numerator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Denominator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Performance Index (PI)</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Level</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extLst>
                      <a:ext uri="{0D108BD9-81ED-4DB2-BD59-A6C34878D82A}">
                        <a16:rowId xmlns:a16="http://schemas.microsoft.com/office/drawing/2014/main" val="303004290"/>
                      </a:ext>
                    </a:extLst>
                  </a:tr>
                  <a:tr h="413415">
                    <a:tc rowSpan="5">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solidFill>
                                <a:schemeClr val="tx1"/>
                              </a:solidFill>
                            </a:rPr>
                            <a:t>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302729145"/>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898860"/>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973491"/>
                      </a:ext>
                    </a:extLst>
                  </a:tr>
                  <a:tr h="413415">
                    <a:tc vMerge="1">
                      <a:txBody>
                        <a:bodyPr/>
                        <a:lstStyle/>
                        <a:p>
                          <a:endParaRPr lang="en-US"/>
                        </a:p>
                      </a:txBody>
                      <a:tcPr/>
                    </a:tc>
                    <a:tc>
                      <a:txBody>
                        <a:bodyPr/>
                        <a:lstStyle/>
                        <a:p>
                          <a:pPr algn="l"/>
                          <a:r>
                            <a:rPr lang="en-US" sz="1000">
                              <a:solidFill>
                                <a:schemeClr val="tx1"/>
                              </a:solidFill>
                            </a:rPr>
                            <a:t>Social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14581"/>
                      </a:ext>
                    </a:extLst>
                  </a:tr>
                  <a:tr h="560658">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gridSpan="6">
                      <a:txBody>
                        <a:bodyPr/>
                        <a:lstStyle/>
                        <a:p>
                          <a:pPr algn="ctr"/>
                          <a:r>
                            <a:rPr lang="en-US" sz="1000" b="1">
                              <a:solidFill>
                                <a:schemeClr val="tx1"/>
                              </a:solidFill>
                            </a:rPr>
                            <a:t>Core Subject Performance Index</a:t>
                          </a:r>
                        </a:p>
                        <a:p>
                          <a:pPr algn="ctr"/>
                          <a:endParaRPr lang="en-US" sz="1000" b="1">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n-US" sz="1000" b="1" i="1" smtClean="0">
                                        <a:solidFill>
                                          <a:schemeClr val="tx1"/>
                                        </a:solidFill>
                                        <a:latin typeface="Cambria Math" panose="02040503050406030204" pitchFamily="18" charset="0"/>
                                        <a:cs typeface="Arial" panose="020B0604020202020204" pitchFamily="34" charset="0"/>
                                      </a:rPr>
                                    </m:ctrlPr>
                                  </m:fPr>
                                  <m:num>
                                    <m:r>
                                      <a:rPr lang="en-US" sz="1000" b="1" i="1" smtClean="0">
                                        <a:solidFill>
                                          <a:schemeClr val="tx1"/>
                                        </a:solidFill>
                                        <a:latin typeface="Cambria Math" panose="02040503050406030204" pitchFamily="18" charset="0"/>
                                        <a:cs typeface="Arial" panose="020B0604020202020204" pitchFamily="34" charset="0"/>
                                      </a:rPr>
                                      <m:t>𝟑</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𝑬𝑳𝑨</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𝟑</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𝑴𝒂𝒕𝒉</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𝟐</m:t>
                                    </m:r>
                                    <m:d>
                                      <m:dPr>
                                        <m:ctrlPr>
                                          <a:rPr lang="en-US" sz="1000" b="1" i="1" smtClean="0">
                                            <a:solidFill>
                                              <a:schemeClr val="tx1"/>
                                            </a:solidFill>
                                            <a:latin typeface="Cambria Math" panose="02040503050406030204" pitchFamily="18" charset="0"/>
                                            <a:cs typeface="Arial" panose="020B0604020202020204" pitchFamily="34" charset="0"/>
                                          </a:rPr>
                                        </m:ctrlPr>
                                      </m:dPr>
                                      <m:e>
                                        <m:r>
                                          <a:rPr lang="en-US" sz="1000" b="1" i="1" smtClean="0">
                                            <a:solidFill>
                                              <a:schemeClr val="tx1"/>
                                            </a:solidFill>
                                            <a:latin typeface="Cambria Math" panose="02040503050406030204" pitchFamily="18" charset="0"/>
                                            <a:cs typeface="Arial" panose="020B0604020202020204" pitchFamily="34" charset="0"/>
                                          </a:rPr>
                                          <m:t>𝑺𝒄𝒊𝒆𝒏𝒄𝒆</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e>
                                    </m:d>
                                    <m:r>
                                      <a:rPr lang="en-US" sz="1000" b="1" i="1" smtClean="0">
                                        <a:solidFill>
                                          <a:schemeClr val="tx1"/>
                                        </a:solidFill>
                                        <a:latin typeface="Cambria Math" panose="02040503050406030204" pitchFamily="18" charset="0"/>
                                        <a:cs typeface="Arial" panose="020B0604020202020204" pitchFamily="34" charset="0"/>
                                      </a:rPr>
                                      <m:t>+</m:t>
                                    </m:r>
                                    <m:r>
                                      <a:rPr lang="en-US" sz="1000" b="1" i="1" smtClean="0">
                                        <a:solidFill>
                                          <a:schemeClr val="tx1"/>
                                        </a:solidFill>
                                        <a:latin typeface="Cambria Math" panose="02040503050406030204" pitchFamily="18" charset="0"/>
                                        <a:cs typeface="Arial" panose="020B0604020202020204" pitchFamily="34" charset="0"/>
                                      </a:rPr>
                                      <m:t>𝟐</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𝑺𝒐𝒄𝒊𝒂𝒍</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𝑺𝒕𝒖𝒅𝒊𝒆𝒔</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r>
                                      <a:rPr lang="en-US" sz="1000" b="1" i="1" smtClean="0">
                                        <a:solidFill>
                                          <a:schemeClr val="tx1"/>
                                        </a:solidFill>
                                        <a:latin typeface="Cambria Math" panose="02040503050406030204" pitchFamily="18" charset="0"/>
                                        <a:cs typeface="Arial" panose="020B0604020202020204" pitchFamily="34" charset="0"/>
                                      </a:rPr>
                                      <m:t>)</m:t>
                                    </m:r>
                                  </m:num>
                                  <m:den>
                                    <m:r>
                                      <a:rPr lang="en-US" sz="1000" b="1" i="1" smtClean="0">
                                        <a:solidFill>
                                          <a:schemeClr val="tx1"/>
                                        </a:solidFill>
                                        <a:latin typeface="Cambria Math" panose="02040503050406030204" pitchFamily="18" charset="0"/>
                                        <a:cs typeface="Arial" panose="020B0604020202020204" pitchFamily="34" charset="0"/>
                                      </a:rPr>
                                      <m:t>𝑺𝒖𝒎</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𝒐𝒇</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𝑺𝒖𝒃𝒋𝒆𝒄𝒕</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𝑷𝑰</m:t>
                                    </m:r>
                                    <m:r>
                                      <a:rPr lang="en-US" sz="1000" b="1" i="1" smtClean="0">
                                        <a:solidFill>
                                          <a:schemeClr val="tx1"/>
                                        </a:solidFill>
                                        <a:latin typeface="Cambria Math" panose="02040503050406030204" pitchFamily="18" charset="0"/>
                                        <a:cs typeface="Arial" panose="020B0604020202020204" pitchFamily="34" charset="0"/>
                                      </a:rPr>
                                      <m:t> </m:t>
                                    </m:r>
                                    <m:r>
                                      <a:rPr lang="en-US" sz="1000" b="1" i="1" smtClean="0">
                                        <a:solidFill>
                                          <a:schemeClr val="tx1"/>
                                        </a:solidFill>
                                        <a:latin typeface="Cambria Math" panose="02040503050406030204" pitchFamily="18" charset="0"/>
                                        <a:cs typeface="Arial" panose="020B0604020202020204" pitchFamily="34" charset="0"/>
                                      </a:rPr>
                                      <m:t>𝑾𝒆𝒊𝒈𝒉𝒕𝒔</m:t>
                                    </m:r>
                                  </m:den>
                                </m:f>
                              </m:oMath>
                            </m:oMathPara>
                          </a14:m>
                          <a:endParaRPr lang="en-US" sz="1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6593"/>
                      </a:ext>
                    </a:extLst>
                  </a:tr>
                </a:tbl>
              </a:graphicData>
            </a:graphic>
          </p:graphicFrame>
        </mc:Choice>
        <mc:Fallback>
          <p:graphicFrame>
            <p:nvGraphicFramePr>
              <p:cNvPr id="3" name="Table 7">
                <a:extLst>
                  <a:ext uri="{FF2B5EF4-FFF2-40B4-BE49-F238E27FC236}">
                    <a16:creationId xmlns:a16="http://schemas.microsoft.com/office/drawing/2014/main" id="{605922B4-5681-3D27-1B12-004762F4241A}"/>
                  </a:ext>
                </a:extLst>
              </p:cNvPr>
              <p:cNvGraphicFramePr>
                <a:graphicFrameLocks noGrp="1"/>
              </p:cNvGraphicFramePr>
              <p:nvPr>
                <p:extLst>
                  <p:ext uri="{D42A27DB-BD31-4B8C-83A1-F6EECF244321}">
                    <p14:modId xmlns:p14="http://schemas.microsoft.com/office/powerpoint/2010/main" val="1039220092"/>
                  </p:ext>
                </p:extLst>
              </p:nvPr>
            </p:nvGraphicFramePr>
            <p:xfrm>
              <a:off x="206093" y="2137808"/>
              <a:ext cx="8731814" cy="3578682"/>
            </p:xfrm>
            <a:graphic>
              <a:graphicData uri="http://schemas.openxmlformats.org/drawingml/2006/table">
                <a:tbl>
                  <a:tblPr firstRow="1" bandRow="1">
                    <a:tableStyleId>{F5AB1C69-6EDB-4FF4-983F-18BD219EF322}</a:tableStyleId>
                  </a:tblPr>
                  <a:tblGrid>
                    <a:gridCol w="1195985">
                      <a:extLst>
                        <a:ext uri="{9D8B030D-6E8A-4147-A177-3AD203B41FA5}">
                          <a16:colId xmlns:a16="http://schemas.microsoft.com/office/drawing/2014/main" val="2899864127"/>
                        </a:ext>
                      </a:extLst>
                    </a:gridCol>
                    <a:gridCol w="798362">
                      <a:extLst>
                        <a:ext uri="{9D8B030D-6E8A-4147-A177-3AD203B41FA5}">
                          <a16:colId xmlns:a16="http://schemas.microsoft.com/office/drawing/2014/main" val="3602153489"/>
                        </a:ext>
                      </a:extLst>
                    </a:gridCol>
                    <a:gridCol w="793867">
                      <a:extLst>
                        <a:ext uri="{9D8B030D-6E8A-4147-A177-3AD203B41FA5}">
                          <a16:colId xmlns:a16="http://schemas.microsoft.com/office/drawing/2014/main" val="2099401340"/>
                        </a:ext>
                      </a:extLst>
                    </a:gridCol>
                    <a:gridCol w="534238">
                      <a:extLst>
                        <a:ext uri="{9D8B030D-6E8A-4147-A177-3AD203B41FA5}">
                          <a16:colId xmlns:a16="http://schemas.microsoft.com/office/drawing/2014/main" val="253335631"/>
                        </a:ext>
                      </a:extLst>
                    </a:gridCol>
                    <a:gridCol w="561137">
                      <a:extLst>
                        <a:ext uri="{9D8B030D-6E8A-4147-A177-3AD203B41FA5}">
                          <a16:colId xmlns:a16="http://schemas.microsoft.com/office/drawing/2014/main" val="123767282"/>
                        </a:ext>
                      </a:extLst>
                    </a:gridCol>
                    <a:gridCol w="609600">
                      <a:extLst>
                        <a:ext uri="{9D8B030D-6E8A-4147-A177-3AD203B41FA5}">
                          <a16:colId xmlns:a16="http://schemas.microsoft.com/office/drawing/2014/main" val="3944140647"/>
                        </a:ext>
                      </a:extLst>
                    </a:gridCol>
                    <a:gridCol w="600075">
                      <a:extLst>
                        <a:ext uri="{9D8B030D-6E8A-4147-A177-3AD203B41FA5}">
                          <a16:colId xmlns:a16="http://schemas.microsoft.com/office/drawing/2014/main" val="305261749"/>
                        </a:ext>
                      </a:extLst>
                    </a:gridCol>
                    <a:gridCol w="923925">
                      <a:extLst>
                        <a:ext uri="{9D8B030D-6E8A-4147-A177-3AD203B41FA5}">
                          <a16:colId xmlns:a16="http://schemas.microsoft.com/office/drawing/2014/main" val="3970777205"/>
                        </a:ext>
                      </a:extLst>
                    </a:gridCol>
                    <a:gridCol w="1009650">
                      <a:extLst>
                        <a:ext uri="{9D8B030D-6E8A-4147-A177-3AD203B41FA5}">
                          <a16:colId xmlns:a16="http://schemas.microsoft.com/office/drawing/2014/main" val="1486673340"/>
                        </a:ext>
                      </a:extLst>
                    </a:gridCol>
                    <a:gridCol w="1008599">
                      <a:extLst>
                        <a:ext uri="{9D8B030D-6E8A-4147-A177-3AD203B41FA5}">
                          <a16:colId xmlns:a16="http://schemas.microsoft.com/office/drawing/2014/main" val="4012847550"/>
                        </a:ext>
                      </a:extLst>
                    </a:gridCol>
                    <a:gridCol w="696376">
                      <a:extLst>
                        <a:ext uri="{9D8B030D-6E8A-4147-A177-3AD203B41FA5}">
                          <a16:colId xmlns:a16="http://schemas.microsoft.com/office/drawing/2014/main" val="1933450746"/>
                        </a:ext>
                      </a:extLst>
                    </a:gridCol>
                  </a:tblGrid>
                  <a:tr h="339793">
                    <a:tc gridSpan="11">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ctr"/>
                          <a:endParaRPr lang="en-US" sz="1100"/>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a:p>
                      </a:txBody>
                      <a:tcPr/>
                    </a:tc>
                    <a:tc hMerge="1">
                      <a:txBody>
                        <a:bodyPr/>
                        <a:lstStyle/>
                        <a:p>
                          <a:pPr algn="l"/>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506231"/>
                      </a:ext>
                    </a:extLst>
                  </a:tr>
                  <a:tr h="866472">
                    <a:tc>
                      <a:txBody>
                        <a:bodyPr/>
                        <a:lstStyle/>
                        <a:p>
                          <a:pPr algn="ctr"/>
                          <a:r>
                            <a:rPr lang="en-US" sz="1000" b="1"/>
                            <a:t>Accountability  Subgroup</a:t>
                          </a:r>
                          <a:endParaRPr lang="en-US" sz="1000" b="1">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Subject</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mn-lt"/>
                            </a:rPr>
                            <a:t># of Tested Students in 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1</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2</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3</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a:t>
                          </a:r>
                        </a:p>
                        <a:p>
                          <a:pPr algn="ctr"/>
                          <a:r>
                            <a:rPr lang="en-US" sz="1000" b="1"/>
                            <a:t>Level </a:t>
                          </a:r>
                        </a:p>
                        <a:p>
                          <a:pPr algn="ctr"/>
                          <a:r>
                            <a:rPr lang="en-US" sz="1000" b="1"/>
                            <a:t>4</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Numerator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Denominator</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Performance Index (PI)</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Level</a:t>
                          </a:r>
                          <a:endParaRPr lang="en-US" sz="10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CC55"/>
                        </a:solidFill>
                      </a:tcPr>
                    </a:tc>
                    <a:extLst>
                      <a:ext uri="{0D108BD9-81ED-4DB2-BD59-A6C34878D82A}">
                        <a16:rowId xmlns:a16="http://schemas.microsoft.com/office/drawing/2014/main" val="303004290"/>
                      </a:ext>
                    </a:extLst>
                  </a:tr>
                  <a:tr h="413415">
                    <a:tc rowSpan="5">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solidFill>
                                <a:schemeClr val="tx1"/>
                              </a:solidFill>
                            </a:rPr>
                            <a:t>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302729145"/>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898860"/>
                      </a:ext>
                    </a:extLst>
                  </a:tr>
                  <a:tr h="413415">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a:txBody>
                        <a:bodyPr/>
                        <a:lstStyle/>
                        <a:p>
                          <a:pPr algn="l"/>
                          <a:r>
                            <a:rPr lang="en-US" sz="1000">
                              <a:solidFill>
                                <a:schemeClr val="tx1"/>
                              </a:solidFill>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973491"/>
                      </a:ext>
                    </a:extLst>
                  </a:tr>
                  <a:tr h="413415">
                    <a:tc vMerge="1">
                      <a:txBody>
                        <a:bodyPr/>
                        <a:lstStyle/>
                        <a:p>
                          <a:endParaRPr lang="en-US"/>
                        </a:p>
                      </a:txBody>
                      <a:tcPr/>
                    </a:tc>
                    <a:tc>
                      <a:txBody>
                        <a:bodyPr/>
                        <a:lstStyle/>
                        <a:p>
                          <a:pPr algn="l"/>
                          <a:r>
                            <a:rPr lang="en-US" sz="1000">
                              <a:solidFill>
                                <a:schemeClr val="tx1"/>
                              </a:solidFill>
                            </a:rPr>
                            <a:t>Social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614581"/>
                      </a:ext>
                    </a:extLst>
                  </a:tr>
                  <a:tr h="718757">
                    <a:tc vMerge="1">
                      <a:txBody>
                        <a:bodyPr/>
                        <a:lstStyle/>
                        <a:p>
                          <a:endParaRPr lang="en-US" sz="1000">
                            <a:latin typeface="Arial" panose="020B0604020202020204" pitchFamily="34" charset="0"/>
                            <a:cs typeface="Arial" panose="020B0604020202020204" pitchFamily="34" charset="0"/>
                          </a:endParaRPr>
                        </a:p>
                      </a:txBody>
                      <a:tcPr>
                        <a:solidFill>
                          <a:schemeClr val="accent1"/>
                        </a:solidFill>
                      </a:tcPr>
                    </a:tc>
                    <a:tc gridSpan="6">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781" t="-399153" r="-93750" b="-1695"/>
                          </a:stretch>
                        </a:blip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hMerge="1">
                      <a:txBody>
                        <a:bodyPr/>
                        <a:lstStyle/>
                        <a:p>
                          <a:pPr algn="l"/>
                          <a:endParaRPr lang="en-US" sz="1200"/>
                        </a:p>
                      </a:txBody>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6593"/>
                      </a:ext>
                    </a:extLst>
                  </a:tr>
                </a:tbl>
              </a:graphicData>
            </a:graphic>
          </p:graphicFrame>
        </mc:Fallback>
      </mc:AlternateContent>
    </p:spTree>
    <p:extLst>
      <p:ext uri="{BB962C8B-B14F-4D97-AF65-F5344CB8AC3E}">
        <p14:creationId xmlns:p14="http://schemas.microsoft.com/office/powerpoint/2010/main" val="260180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p:cNvSpPr txBox="1">
            <a:spLocks/>
          </p:cNvSpPr>
          <p:nvPr/>
        </p:nvSpPr>
        <p:spPr bwMode="auto">
          <a:xfrm>
            <a:off x="368300" y="457200"/>
            <a:ext cx="8089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Graduation Rate Data</a:t>
            </a:r>
          </a:p>
        </p:txBody>
      </p:sp>
      <p:sp>
        <p:nvSpPr>
          <p:cNvPr id="11271" name="Rectangle 9"/>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27</a:t>
            </a:fld>
            <a:endParaRPr lang="en-US" altLang="en-US" sz="1400" b="0">
              <a:latin typeface="CartoGothic Std" pitchFamily="34" charset="0"/>
            </a:endParaRPr>
          </a:p>
        </p:txBody>
      </p:sp>
      <p:graphicFrame>
        <p:nvGraphicFramePr>
          <p:cNvPr id="8" name="Table 7">
            <a:extLst>
              <a:ext uri="{FF2B5EF4-FFF2-40B4-BE49-F238E27FC236}">
                <a16:creationId xmlns:a16="http://schemas.microsoft.com/office/drawing/2014/main" id="{C9B51D6E-3875-4239-9BB6-9333D90ABBE7}"/>
              </a:ext>
            </a:extLst>
          </p:cNvPr>
          <p:cNvGraphicFramePr>
            <a:graphicFrameLocks noGrp="1"/>
          </p:cNvGraphicFramePr>
          <p:nvPr>
            <p:extLst>
              <p:ext uri="{D42A27DB-BD31-4B8C-83A1-F6EECF244321}">
                <p14:modId xmlns:p14="http://schemas.microsoft.com/office/powerpoint/2010/main" val="2420024657"/>
              </p:ext>
            </p:extLst>
          </p:nvPr>
        </p:nvGraphicFramePr>
        <p:xfrm>
          <a:off x="527050" y="2189839"/>
          <a:ext cx="8089900" cy="3056171"/>
        </p:xfrm>
        <a:graphic>
          <a:graphicData uri="http://schemas.openxmlformats.org/drawingml/2006/table">
            <a:tbl>
              <a:tblPr firstRow="1" bandRow="1">
                <a:tableStyleId>{F5AB1C69-6EDB-4FF4-983F-18BD219EF322}</a:tableStyleId>
              </a:tblPr>
              <a:tblGrid>
                <a:gridCol w="1355725">
                  <a:extLst>
                    <a:ext uri="{9D8B030D-6E8A-4147-A177-3AD203B41FA5}">
                      <a16:colId xmlns:a16="http://schemas.microsoft.com/office/drawing/2014/main" val="3744989680"/>
                    </a:ext>
                  </a:extLst>
                </a:gridCol>
                <a:gridCol w="1206977">
                  <a:extLst>
                    <a:ext uri="{9D8B030D-6E8A-4147-A177-3AD203B41FA5}">
                      <a16:colId xmlns:a16="http://schemas.microsoft.com/office/drawing/2014/main" val="1653251973"/>
                    </a:ext>
                  </a:extLst>
                </a:gridCol>
                <a:gridCol w="1344627">
                  <a:extLst>
                    <a:ext uri="{9D8B030D-6E8A-4147-A177-3AD203B41FA5}">
                      <a16:colId xmlns:a16="http://schemas.microsoft.com/office/drawing/2014/main" val="1018595067"/>
                    </a:ext>
                  </a:extLst>
                </a:gridCol>
                <a:gridCol w="1344627">
                  <a:extLst>
                    <a:ext uri="{9D8B030D-6E8A-4147-A177-3AD203B41FA5}">
                      <a16:colId xmlns:a16="http://schemas.microsoft.com/office/drawing/2014/main" val="2966987074"/>
                    </a:ext>
                  </a:extLst>
                </a:gridCol>
                <a:gridCol w="1418972">
                  <a:extLst>
                    <a:ext uri="{9D8B030D-6E8A-4147-A177-3AD203B41FA5}">
                      <a16:colId xmlns:a16="http://schemas.microsoft.com/office/drawing/2014/main" val="138470717"/>
                    </a:ext>
                  </a:extLst>
                </a:gridCol>
                <a:gridCol w="1418972">
                  <a:extLst>
                    <a:ext uri="{9D8B030D-6E8A-4147-A177-3AD203B41FA5}">
                      <a16:colId xmlns:a16="http://schemas.microsoft.com/office/drawing/2014/main" val="2873121150"/>
                    </a:ext>
                  </a:extLst>
                </a:gridCol>
              </a:tblGrid>
              <a:tr h="439379">
                <a:tc gridSpan="6">
                  <a:txBody>
                    <a:bodyPr/>
                    <a:lstStyle/>
                    <a:p>
                      <a:pPr algn="l" rtl="0" fontAlgn="base"/>
                      <a:r>
                        <a:rPr lang="en-US" sz="1400">
                          <a:effectLst/>
                        </a:rPr>
                        <a:t>School Name:</a:t>
                      </a:r>
                      <a:endParaRPr lang="en-US" sz="1400">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l" rtl="0" fontAlgn="base"/>
                      <a:endParaRPr lang="en-US" sz="1200">
                        <a:effectLst/>
                        <a:latin typeface="Arial"/>
                        <a:cs typeface="Arial"/>
                      </a:endParaRPr>
                    </a:p>
                  </a:txBody>
                  <a:tcPr anchor="ctr"/>
                </a:tc>
                <a:tc hMerge="1">
                  <a:txBody>
                    <a:bodyPr/>
                    <a:lstStyle/>
                    <a:p>
                      <a:pPr algn="l" rtl="0" fontAlgn="base"/>
                      <a:endParaRPr lang="en-US" sz="1200">
                        <a:effectLst/>
                        <a:latin typeface="Arial"/>
                        <a:cs typeface="Arial"/>
                      </a:endParaRPr>
                    </a:p>
                  </a:txBody>
                  <a:tcPr anchor="ctr"/>
                </a:tc>
                <a:tc hMerge="1">
                  <a:txBody>
                    <a:bodyPr/>
                    <a:lstStyle/>
                    <a:p>
                      <a:pPr algn="l" rtl="0" fontAlgn="base"/>
                      <a:endParaRPr lang="en-US" sz="1200">
                        <a:effectLst/>
                        <a:latin typeface="Arial"/>
                        <a:cs typeface="Arial"/>
                      </a:endParaRPr>
                    </a:p>
                  </a:txBody>
                  <a:tcPr anchor="ctr"/>
                </a:tc>
                <a:tc hMerge="1">
                  <a:txBody>
                    <a:bodyPr/>
                    <a:lstStyle/>
                    <a:p>
                      <a:pPr algn="l" rtl="0" fontAlgn="base"/>
                      <a:endParaRPr lang="en-US" sz="1200">
                        <a:effectLst/>
                        <a:latin typeface="Arial"/>
                        <a:cs typeface="Arial"/>
                      </a:endParaRPr>
                    </a:p>
                  </a:txBody>
                  <a:tcPr anchor="ctr"/>
                </a:tc>
                <a:tc hMerge="1">
                  <a:txBody>
                    <a:bodyPr/>
                    <a:lstStyle/>
                    <a:p>
                      <a:pPr algn="l" rtl="0" fontAlgn="base"/>
                      <a:endParaRPr lang="en-US" sz="1200">
                        <a:effectLst/>
                        <a:latin typeface="Arial"/>
                        <a:cs typeface="Arial"/>
                      </a:endParaRPr>
                    </a:p>
                  </a:txBody>
                  <a:tcPr anchor="ctr"/>
                </a:tc>
                <a:extLst>
                  <a:ext uri="{0D108BD9-81ED-4DB2-BD59-A6C34878D82A}">
                    <a16:rowId xmlns:a16="http://schemas.microsoft.com/office/drawing/2014/main" val="862024343"/>
                  </a:ext>
                </a:extLst>
              </a:tr>
              <a:tr h="879432">
                <a:tc>
                  <a:txBody>
                    <a:bodyPr/>
                    <a:lstStyle/>
                    <a:p>
                      <a:pPr algn="ctr" rtl="0" fontAlgn="base"/>
                      <a:r>
                        <a:rPr lang="en-US" sz="1200" b="1">
                          <a:effectLst/>
                        </a:rPr>
                        <a:t>Accountability Subgroup</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a:effectLst/>
                        </a:rPr>
                        <a:t>4-year Graduation Rate </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a:effectLst/>
                        </a:rPr>
                        <a:t>5-year Graduation Rate </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a:effectLst/>
                        </a:rPr>
                        <a:t>6-year Graduation Rate </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a:effectLst/>
                        </a:rPr>
                        <a:t>Unweighted Average Graduation Rate </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a:effectLst/>
                        </a:rPr>
                        <a:t>Graduation Rate Level</a:t>
                      </a:r>
                      <a:endParaRPr lang="en-US" sz="1200" b="1">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A84"/>
                    </a:solidFill>
                  </a:tcPr>
                </a:tc>
                <a:extLst>
                  <a:ext uri="{0D108BD9-81ED-4DB2-BD59-A6C34878D82A}">
                    <a16:rowId xmlns:a16="http://schemas.microsoft.com/office/drawing/2014/main" val="1643113649"/>
                  </a:ext>
                </a:extLst>
              </a:tr>
              <a:tr h="755466">
                <a:tc>
                  <a:txBody>
                    <a:bodyPr/>
                    <a:lstStyle/>
                    <a:p>
                      <a:pPr algn="ctr"/>
                      <a:r>
                        <a:rPr lang="en-US" sz="1200"/>
                        <a:t>[Insert here All Students group or  the accountability subgroup that match SIRS data]</a:t>
                      </a:r>
                      <a:endParaRPr lang="en-US" sz="1200">
                        <a:latin typeface="Arial" panose="020B0604020202020204" pitchFamily="34" charset="0"/>
                        <a:cs typeface="Arial" panose="020B0604020202020204" pitchFamily="34" charset="0"/>
                      </a:endParaRPr>
                    </a:p>
                    <a:p>
                      <a:pPr algn="ctr"/>
                      <a:endParaRPr lang="en-US" sz="1200"/>
                    </a:p>
                    <a:p>
                      <a:pPr algn="ctr" rtl="0" fontAlgn="base"/>
                      <a:endParaRPr lang="en-US" sz="12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endParaRPr lang="en-US" sz="12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endParaRPr lang="en-US" sz="12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endParaRPr lang="en-US" sz="12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endParaRPr lang="en-US" sz="12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endParaRPr lang="en-US" sz="1200" b="1">
                        <a:solidFill>
                          <a:srgbClr val="FF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715070"/>
                  </a:ext>
                </a:extLst>
              </a:tr>
            </a:tbl>
          </a:graphicData>
        </a:graphic>
      </p:graphicFrame>
      <p:sp>
        <p:nvSpPr>
          <p:cNvPr id="2" name="Rectangle 1">
            <a:extLst>
              <a:ext uri="{FF2B5EF4-FFF2-40B4-BE49-F238E27FC236}">
                <a16:creationId xmlns:a16="http://schemas.microsoft.com/office/drawing/2014/main" id="{E76231BE-087D-558B-139B-DAF49AF579D3}"/>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3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4DAE8-E545-4B61-31FA-920E049DF5D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5081010-83DC-6115-A3CB-177CE4DE4177}"/>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C42C7227-EB52-6FE6-4157-107801EC9CAA}"/>
              </a:ext>
            </a:extLst>
          </p:cNvPr>
          <p:cNvSpPr txBox="1">
            <a:spLocks/>
          </p:cNvSpPr>
          <p:nvPr/>
        </p:nvSpPr>
        <p:spPr bwMode="auto">
          <a:xfrm>
            <a:off x="298450" y="304800"/>
            <a:ext cx="8547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ELP Data </a:t>
            </a:r>
          </a:p>
        </p:txBody>
      </p:sp>
      <p:sp>
        <p:nvSpPr>
          <p:cNvPr id="11271" name="Rectangle 9">
            <a:extLst>
              <a:ext uri="{FF2B5EF4-FFF2-40B4-BE49-F238E27FC236}">
                <a16:creationId xmlns:a16="http://schemas.microsoft.com/office/drawing/2014/main" id="{63513FA0-28EE-5697-A352-69F03E8745B0}"/>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224DBBCC-7BDF-4A4F-868C-B6E07C267BAC}" type="slidenum">
              <a:rPr lang="en-US" altLang="en-US" sz="1400" b="0">
                <a:latin typeface="CartoGothic Std" pitchFamily="34" charset="0"/>
              </a:rPr>
              <a:pPr algn="r" eaLnBrk="1" hangingPunct="1"/>
              <a:t>28</a:t>
            </a:fld>
            <a:endParaRPr lang="en-US" altLang="en-US" sz="1400" b="0">
              <a:latin typeface="CartoGothic Std" pitchFamily="34" charset="0"/>
            </a:endParaRPr>
          </a:p>
        </p:txBody>
      </p:sp>
      <p:sp>
        <p:nvSpPr>
          <p:cNvPr id="10" name="TextBox 9">
            <a:extLst>
              <a:ext uri="{FF2B5EF4-FFF2-40B4-BE49-F238E27FC236}">
                <a16:creationId xmlns:a16="http://schemas.microsoft.com/office/drawing/2014/main" id="{7ECCB0FF-0C1A-4C08-4A43-73C36ED8A5C7}"/>
              </a:ext>
            </a:extLst>
          </p:cNvPr>
          <p:cNvSpPr txBox="1"/>
          <p:nvPr/>
        </p:nvSpPr>
        <p:spPr>
          <a:xfrm>
            <a:off x="443948" y="1467218"/>
            <a:ext cx="37569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mn-lt"/>
                <a:cs typeface="Segoe UI"/>
              </a:rPr>
              <a:t>Our Local Data</a:t>
            </a:r>
            <a:endParaRPr lang="en-US" sz="1600">
              <a:latin typeface="+mn-lt"/>
              <a:cs typeface="Calibri"/>
            </a:endParaRPr>
          </a:p>
          <a:p>
            <a:endParaRPr lang="en-US" sz="1600">
              <a:latin typeface="Century Gothic"/>
              <a:cs typeface="Segoe UI"/>
            </a:endParaRPr>
          </a:p>
        </p:txBody>
      </p:sp>
      <p:graphicFrame>
        <p:nvGraphicFramePr>
          <p:cNvPr id="2" name="Table 1">
            <a:extLst>
              <a:ext uri="{FF2B5EF4-FFF2-40B4-BE49-F238E27FC236}">
                <a16:creationId xmlns:a16="http://schemas.microsoft.com/office/drawing/2014/main" id="{C06CAC7C-A8ED-F750-05E6-0ADD933C5027}"/>
              </a:ext>
            </a:extLst>
          </p:cNvPr>
          <p:cNvGraphicFramePr>
            <a:graphicFrameLocks noGrp="1"/>
          </p:cNvGraphicFramePr>
          <p:nvPr>
            <p:extLst>
              <p:ext uri="{D42A27DB-BD31-4B8C-83A1-F6EECF244321}">
                <p14:modId xmlns:p14="http://schemas.microsoft.com/office/powerpoint/2010/main" val="1640670824"/>
              </p:ext>
            </p:extLst>
          </p:nvPr>
        </p:nvGraphicFramePr>
        <p:xfrm>
          <a:off x="422300" y="1990438"/>
          <a:ext cx="3778640" cy="2065175"/>
        </p:xfrm>
        <a:graphic>
          <a:graphicData uri="http://schemas.openxmlformats.org/drawingml/2006/table">
            <a:tbl>
              <a:tblPr firstRow="1" firstCol="1" bandRow="1">
                <a:tableStyleId>{F5AB1C69-6EDB-4FF4-983F-18BD219EF322}</a:tableStyleId>
              </a:tblPr>
              <a:tblGrid>
                <a:gridCol w="944660">
                  <a:extLst>
                    <a:ext uri="{9D8B030D-6E8A-4147-A177-3AD203B41FA5}">
                      <a16:colId xmlns:a16="http://schemas.microsoft.com/office/drawing/2014/main" val="284725654"/>
                    </a:ext>
                  </a:extLst>
                </a:gridCol>
                <a:gridCol w="944660">
                  <a:extLst>
                    <a:ext uri="{9D8B030D-6E8A-4147-A177-3AD203B41FA5}">
                      <a16:colId xmlns:a16="http://schemas.microsoft.com/office/drawing/2014/main" val="211268478"/>
                    </a:ext>
                  </a:extLst>
                </a:gridCol>
                <a:gridCol w="944660">
                  <a:extLst>
                    <a:ext uri="{9D8B030D-6E8A-4147-A177-3AD203B41FA5}">
                      <a16:colId xmlns:a16="http://schemas.microsoft.com/office/drawing/2014/main" val="589409688"/>
                    </a:ext>
                  </a:extLst>
                </a:gridCol>
                <a:gridCol w="944660">
                  <a:extLst>
                    <a:ext uri="{9D8B030D-6E8A-4147-A177-3AD203B41FA5}">
                      <a16:colId xmlns:a16="http://schemas.microsoft.com/office/drawing/2014/main" val="2865763784"/>
                    </a:ext>
                  </a:extLst>
                </a:gridCol>
              </a:tblGrid>
              <a:tr h="302665">
                <a:tc gridSpan="4">
                  <a:txBody>
                    <a:bodyPr/>
                    <a:lstStyle/>
                    <a:p>
                      <a:pPr marL="0" marR="0" algn="l">
                        <a:lnSpc>
                          <a:spcPct val="107000"/>
                        </a:lnSpc>
                        <a:spcBef>
                          <a:spcPts val="0"/>
                        </a:spcBef>
                        <a:spcAft>
                          <a:spcPts val="800"/>
                        </a:spcAft>
                      </a:pPr>
                      <a:r>
                        <a:rPr lang="en-US" sz="1400">
                          <a:effectLst/>
                        </a:rPr>
                        <a:t>School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8903950"/>
                  </a:ext>
                </a:extLst>
              </a:tr>
              <a:tr h="760717">
                <a:tc>
                  <a:txBody>
                    <a:bodyPr/>
                    <a:lstStyle/>
                    <a:p>
                      <a:pPr marL="0" marR="0" algn="ctr">
                        <a:lnSpc>
                          <a:spcPct val="107000"/>
                        </a:lnSpc>
                        <a:spcBef>
                          <a:spcPts val="0"/>
                        </a:spcBef>
                        <a:spcAft>
                          <a:spcPts val="800"/>
                        </a:spcAft>
                      </a:pPr>
                      <a:r>
                        <a:rPr lang="en-US" sz="1100">
                          <a:effectLst/>
                        </a:rPr>
                        <a:t>Student [Insert Student Data Below]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r>
                        <a:rPr lang="en-US" sz="1100" b="1">
                          <a:effectLst/>
                        </a:rPr>
                        <a:t>Individual Probability of Making Progress</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effectLst/>
                        </a:rPr>
                        <a:t>Made Progress?</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effectLst/>
                        </a:rPr>
                        <a:t> Years Identified as ELL</a:t>
                      </a:r>
                      <a:endParaRPr lang="en-US" sz="1400" b="1">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949217"/>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365594"/>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789509"/>
                  </a:ext>
                </a:extLst>
              </a:tr>
              <a:tr h="333931">
                <a:tc>
                  <a:txBody>
                    <a:bodyPr/>
                    <a:lstStyle/>
                    <a:p>
                      <a:pPr marL="0" marR="0" algn="ctr">
                        <a:lnSpc>
                          <a:spcPct val="107000"/>
                        </a:lnSpc>
                        <a:spcBef>
                          <a:spcPts val="0"/>
                        </a:spcBef>
                        <a:spcAft>
                          <a:spcPts val="800"/>
                        </a:spcAft>
                      </a:pPr>
                      <a:r>
                        <a:rPr lang="en-US" sz="1100">
                          <a:effectLst/>
                          <a:latin typeface="Segoe UI" panose="020B0502040204020203" pitchFamily="34" charset="0"/>
                          <a:ea typeface="Segoe UI" panose="020B0502040204020203" pitchFamily="34" charset="0"/>
                          <a:cs typeface="Times New Roman" panose="02020603050405020304" pitchFamily="18" charset="0"/>
                        </a:rPr>
                        <a:t>#</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506031"/>
                  </a:ext>
                </a:extLst>
              </a:tr>
            </a:tbl>
          </a:graphicData>
        </a:graphic>
      </p:graphicFrame>
      <p:graphicFrame>
        <p:nvGraphicFramePr>
          <p:cNvPr id="7" name="Table 7">
            <a:extLst>
              <a:ext uri="{FF2B5EF4-FFF2-40B4-BE49-F238E27FC236}">
                <a16:creationId xmlns:a16="http://schemas.microsoft.com/office/drawing/2014/main" id="{6EDFE766-C1F8-5EB7-E75A-92B3DE06CBA8}"/>
              </a:ext>
            </a:extLst>
          </p:cNvPr>
          <p:cNvGraphicFramePr>
            <a:graphicFrameLocks noGrp="1"/>
          </p:cNvGraphicFramePr>
          <p:nvPr>
            <p:extLst>
              <p:ext uri="{D42A27DB-BD31-4B8C-83A1-F6EECF244321}">
                <p14:modId xmlns:p14="http://schemas.microsoft.com/office/powerpoint/2010/main" val="787280053"/>
              </p:ext>
            </p:extLst>
          </p:nvPr>
        </p:nvGraphicFramePr>
        <p:xfrm>
          <a:off x="4768226" y="1990438"/>
          <a:ext cx="3905322" cy="2822128"/>
        </p:xfrm>
        <a:graphic>
          <a:graphicData uri="http://schemas.openxmlformats.org/drawingml/2006/table">
            <a:tbl>
              <a:tblPr firstRow="1" bandRow="1">
                <a:tableStyleId>{F5AB1C69-6EDB-4FF4-983F-18BD219EF322}</a:tableStyleId>
              </a:tblPr>
              <a:tblGrid>
                <a:gridCol w="1301774">
                  <a:extLst>
                    <a:ext uri="{9D8B030D-6E8A-4147-A177-3AD203B41FA5}">
                      <a16:colId xmlns:a16="http://schemas.microsoft.com/office/drawing/2014/main" val="2568709338"/>
                    </a:ext>
                  </a:extLst>
                </a:gridCol>
                <a:gridCol w="1301774">
                  <a:extLst>
                    <a:ext uri="{9D8B030D-6E8A-4147-A177-3AD203B41FA5}">
                      <a16:colId xmlns:a16="http://schemas.microsoft.com/office/drawing/2014/main" val="3807041145"/>
                    </a:ext>
                  </a:extLst>
                </a:gridCol>
                <a:gridCol w="1301774">
                  <a:extLst>
                    <a:ext uri="{9D8B030D-6E8A-4147-A177-3AD203B41FA5}">
                      <a16:colId xmlns:a16="http://schemas.microsoft.com/office/drawing/2014/main" val="172263182"/>
                    </a:ext>
                  </a:extLst>
                </a:gridCol>
              </a:tblGrid>
              <a:tr h="426286">
                <a:tc>
                  <a:txBody>
                    <a:bodyPr/>
                    <a:lstStyle/>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algn="ctr"/>
                      <a:r>
                        <a:rPr lang="en-US" sz="1100"/>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a:txBody>
                    <a:bodyPr/>
                    <a:lstStyle/>
                    <a:p>
                      <a:pPr algn="ctr"/>
                      <a:r>
                        <a:rPr lang="en-US" sz="1100"/>
                        <a:t>Calculation using Local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extLst>
                  <a:ext uri="{0D108BD9-81ED-4DB2-BD59-A6C34878D82A}">
                    <a16:rowId xmlns:a16="http://schemas.microsoft.com/office/drawing/2014/main" val="3219119698"/>
                  </a:ext>
                </a:extLst>
              </a:tr>
              <a:tr h="608980">
                <a:tc>
                  <a:txBody>
                    <a:bodyPr/>
                    <a:lstStyle/>
                    <a:p>
                      <a:pPr algn="ctr"/>
                      <a:r>
                        <a:rPr lang="en-US" sz="1100"/>
                        <a:t>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t>(Sum of Individual Probabilities) ÷ # of Enrolled 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602981"/>
                  </a:ext>
                </a:extLst>
              </a:tr>
              <a:tr h="791673">
                <a:tc>
                  <a:txBody>
                    <a:bodyPr/>
                    <a:lstStyle/>
                    <a:p>
                      <a:pPr algn="ctr"/>
                      <a:r>
                        <a:rPr lang="en-US" sz="1100"/>
                        <a:t>Progress </a:t>
                      </a:r>
                    </a:p>
                    <a:p>
                      <a:pPr algn="ctr"/>
                      <a:r>
                        <a:rPr lang="en-US" sz="1100"/>
                        <a: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(Sum of Students who Made Progress) ÷ # of Enrolled 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467043"/>
                  </a:ext>
                </a:extLst>
              </a:tr>
              <a:tr h="608980">
                <a:tc>
                  <a:txBody>
                    <a:bodyPr/>
                    <a:lstStyle/>
                    <a:p>
                      <a:pPr algn="ctr"/>
                      <a:r>
                        <a:rPr lang="en-US" sz="1100"/>
                        <a:t>Success </a:t>
                      </a:r>
                    </a:p>
                    <a:p>
                      <a:pPr algn="ctr"/>
                      <a:r>
                        <a:rPr lang="en-US" sz="1100"/>
                        <a:t>Ratio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Progress Rate ÷ 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212006"/>
                  </a:ext>
                </a:extLst>
              </a:tr>
              <a:tr h="385775">
                <a:tc gridSpan="2">
                  <a:txBody>
                    <a:bodyPr/>
                    <a:lstStyle/>
                    <a:p>
                      <a:pPr algn="ctr"/>
                      <a:r>
                        <a:rPr lang="en-US" sz="1200" b="1"/>
                        <a:t>ELP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tc hMerge="1">
                  <a:txBody>
                    <a:bodyPr/>
                    <a:lstStyle/>
                    <a:p>
                      <a:pPr algn="ctr"/>
                      <a:endParaRPr lang="en-US" sz="1100"/>
                    </a:p>
                  </a:txBody>
                  <a:tcPr/>
                </a:tc>
                <a:tc>
                  <a:txBody>
                    <a:bodyPr/>
                    <a:lstStyle/>
                    <a:p>
                      <a:pPr algn="ctr"/>
                      <a:endParaRPr lang="en-US" sz="11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3DE"/>
                    </a:solidFill>
                  </a:tcPr>
                </a:tc>
                <a:extLst>
                  <a:ext uri="{0D108BD9-81ED-4DB2-BD59-A6C34878D82A}">
                    <a16:rowId xmlns:a16="http://schemas.microsoft.com/office/drawing/2014/main" val="326154157"/>
                  </a:ext>
                </a:extLst>
              </a:tr>
            </a:tbl>
          </a:graphicData>
        </a:graphic>
      </p:graphicFrame>
      <p:sp>
        <p:nvSpPr>
          <p:cNvPr id="14" name="TextBox 13">
            <a:extLst>
              <a:ext uri="{FF2B5EF4-FFF2-40B4-BE49-F238E27FC236}">
                <a16:creationId xmlns:a16="http://schemas.microsoft.com/office/drawing/2014/main" id="{734695D6-8D09-8DBD-00CD-53ACC8BF15C0}"/>
              </a:ext>
            </a:extLst>
          </p:cNvPr>
          <p:cNvSpPr txBox="1"/>
          <p:nvPr/>
        </p:nvSpPr>
        <p:spPr>
          <a:xfrm>
            <a:off x="5092076" y="1467218"/>
            <a:ext cx="33909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mn-lt"/>
                <a:cs typeface="Segoe UI"/>
              </a:rPr>
              <a:t>Calculations using Local Data</a:t>
            </a:r>
            <a:endParaRPr lang="en-US" sz="1600">
              <a:latin typeface="+mn-lt"/>
              <a:cs typeface="Calibri"/>
            </a:endParaRPr>
          </a:p>
          <a:p>
            <a:endParaRPr lang="en-US" sz="1600">
              <a:latin typeface="Century Gothic"/>
              <a:cs typeface="Segoe UI"/>
            </a:endParaRPr>
          </a:p>
        </p:txBody>
      </p:sp>
      <p:sp>
        <p:nvSpPr>
          <p:cNvPr id="3" name="Rectangle 2">
            <a:extLst>
              <a:ext uri="{FF2B5EF4-FFF2-40B4-BE49-F238E27FC236}">
                <a16:creationId xmlns:a16="http://schemas.microsoft.com/office/drawing/2014/main" id="{30B55C20-88B1-84EA-78F1-D5A050A57C26}"/>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E5FB-E151-D218-49AB-B50D749A6FB5}"/>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ABB89CFC-0F5A-6D24-53F9-7ECB3A93CC24}"/>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394BED43-8BD2-E211-F375-C95A9F0713D3}"/>
              </a:ext>
            </a:extLst>
          </p:cNvPr>
          <p:cNvSpPr txBox="1">
            <a:spLocks/>
          </p:cNvSpPr>
          <p:nvPr/>
        </p:nvSpPr>
        <p:spPr bwMode="auto">
          <a:xfrm>
            <a:off x="303723" y="373251"/>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ea typeface="Verdana"/>
              </a:rPr>
              <a:t>Attendance Data</a:t>
            </a:r>
          </a:p>
        </p:txBody>
      </p:sp>
      <p:sp>
        <p:nvSpPr>
          <p:cNvPr id="10246" name="Rectangle 9">
            <a:extLst>
              <a:ext uri="{FF2B5EF4-FFF2-40B4-BE49-F238E27FC236}">
                <a16:creationId xmlns:a16="http://schemas.microsoft.com/office/drawing/2014/main" id="{7CFEC221-60B9-3CD6-874E-C107797CE297}"/>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29</a:t>
            </a:fld>
            <a:endParaRPr lang="en-US" altLang="en-US" sz="1400" b="0">
              <a:latin typeface="CartoGothic Std" pitchFamily="34" charset="0"/>
            </a:endParaRPr>
          </a:p>
        </p:txBody>
      </p:sp>
      <p:graphicFrame>
        <p:nvGraphicFramePr>
          <p:cNvPr id="4" name="Table 3">
            <a:extLst>
              <a:ext uri="{FF2B5EF4-FFF2-40B4-BE49-F238E27FC236}">
                <a16:creationId xmlns:a16="http://schemas.microsoft.com/office/drawing/2014/main" id="{A260A107-96A9-5CAB-9A5E-CD4044A4D766}"/>
              </a:ext>
            </a:extLst>
          </p:cNvPr>
          <p:cNvGraphicFramePr>
            <a:graphicFrameLocks noGrp="1"/>
          </p:cNvGraphicFramePr>
          <p:nvPr>
            <p:extLst>
              <p:ext uri="{D42A27DB-BD31-4B8C-83A1-F6EECF244321}">
                <p14:modId xmlns:p14="http://schemas.microsoft.com/office/powerpoint/2010/main" val="3374666108"/>
              </p:ext>
            </p:extLst>
          </p:nvPr>
        </p:nvGraphicFramePr>
        <p:xfrm>
          <a:off x="211109" y="2354873"/>
          <a:ext cx="8656128" cy="2549702"/>
        </p:xfrm>
        <a:graphic>
          <a:graphicData uri="http://schemas.openxmlformats.org/drawingml/2006/table">
            <a:tbl>
              <a:tblPr firstRow="1" bandRow="1">
                <a:tableStyleId>{F5AB1C69-6EDB-4FF4-983F-18BD219EF322}</a:tableStyleId>
              </a:tblPr>
              <a:tblGrid>
                <a:gridCol w="1405853">
                  <a:extLst>
                    <a:ext uri="{9D8B030D-6E8A-4147-A177-3AD203B41FA5}">
                      <a16:colId xmlns:a16="http://schemas.microsoft.com/office/drawing/2014/main" val="343409886"/>
                    </a:ext>
                  </a:extLst>
                </a:gridCol>
                <a:gridCol w="1154276">
                  <a:extLst>
                    <a:ext uri="{9D8B030D-6E8A-4147-A177-3AD203B41FA5}">
                      <a16:colId xmlns:a16="http://schemas.microsoft.com/office/drawing/2014/main" val="1447841533"/>
                    </a:ext>
                  </a:extLst>
                </a:gridCol>
                <a:gridCol w="961292">
                  <a:extLst>
                    <a:ext uri="{9D8B030D-6E8A-4147-A177-3AD203B41FA5}">
                      <a16:colId xmlns:a16="http://schemas.microsoft.com/office/drawing/2014/main" val="1037071496"/>
                    </a:ext>
                  </a:extLst>
                </a:gridCol>
                <a:gridCol w="855785">
                  <a:extLst>
                    <a:ext uri="{9D8B030D-6E8A-4147-A177-3AD203B41FA5}">
                      <a16:colId xmlns:a16="http://schemas.microsoft.com/office/drawing/2014/main" val="3182978689"/>
                    </a:ext>
                  </a:extLst>
                </a:gridCol>
                <a:gridCol w="902677">
                  <a:extLst>
                    <a:ext uri="{9D8B030D-6E8A-4147-A177-3AD203B41FA5}">
                      <a16:colId xmlns:a16="http://schemas.microsoft.com/office/drawing/2014/main" val="2933692127"/>
                    </a:ext>
                  </a:extLst>
                </a:gridCol>
                <a:gridCol w="961292">
                  <a:extLst>
                    <a:ext uri="{9D8B030D-6E8A-4147-A177-3AD203B41FA5}">
                      <a16:colId xmlns:a16="http://schemas.microsoft.com/office/drawing/2014/main" val="4121843958"/>
                    </a:ext>
                  </a:extLst>
                </a:gridCol>
                <a:gridCol w="1312985">
                  <a:extLst>
                    <a:ext uri="{9D8B030D-6E8A-4147-A177-3AD203B41FA5}">
                      <a16:colId xmlns:a16="http://schemas.microsoft.com/office/drawing/2014/main" val="303166936"/>
                    </a:ext>
                  </a:extLst>
                </a:gridCol>
                <a:gridCol w="1101968">
                  <a:extLst>
                    <a:ext uri="{9D8B030D-6E8A-4147-A177-3AD203B41FA5}">
                      <a16:colId xmlns:a16="http://schemas.microsoft.com/office/drawing/2014/main" val="1819456059"/>
                    </a:ext>
                  </a:extLst>
                </a:gridCol>
              </a:tblGrid>
              <a:tr h="321638">
                <a:tc gridSpan="8">
                  <a:txBody>
                    <a:bodyPr/>
                    <a:lstStyle/>
                    <a:p>
                      <a:pPr algn="l"/>
                      <a:r>
                        <a:rPr lang="en-US" sz="1400"/>
                        <a:t>School Name:</a:t>
                      </a: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panose="020B0604020202020204" pitchFamily="34" charset="0"/>
                        <a:cs typeface="Arial" panose="020B0604020202020204" pitchFamily="34" charset="0"/>
                      </a:endParaRPr>
                    </a:p>
                  </a:txBody>
                  <a:tcPr/>
                </a:tc>
                <a:tc hMerge="1">
                  <a:txBody>
                    <a:bodyPr/>
                    <a:lstStyle/>
                    <a:p>
                      <a:endParaRPr lang="en-US" sz="900">
                        <a:latin typeface="Arial"/>
                        <a:cs typeface="Arial"/>
                      </a:endParaRPr>
                    </a:p>
                  </a:txBody>
                  <a:tcPr/>
                </a:tc>
                <a:extLst>
                  <a:ext uri="{0D108BD9-81ED-4DB2-BD59-A6C34878D82A}">
                    <a16:rowId xmlns:a16="http://schemas.microsoft.com/office/drawing/2014/main" val="3740024007"/>
                  </a:ext>
                </a:extLst>
              </a:tr>
              <a:tr h="877333">
                <a:tc>
                  <a:txBody>
                    <a:bodyPr/>
                    <a:lstStyle/>
                    <a:p>
                      <a:pPr algn="ctr"/>
                      <a:r>
                        <a:rPr lang="en-US" sz="1200" b="1"/>
                        <a:t>Accountability  Subgroup</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of  Students Meeting Enrollment Criteria</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1</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2</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3</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 Level 4</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Attendance Index</a:t>
                      </a:r>
                      <a:endParaRPr lang="en-US"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Attendance Level</a:t>
                      </a:r>
                      <a:endParaRPr lang="en-US" sz="1200" b="1">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91EF"/>
                    </a:solidFill>
                  </a:tcPr>
                </a:tc>
                <a:extLst>
                  <a:ext uri="{0D108BD9-81ED-4DB2-BD59-A6C34878D82A}">
                    <a16:rowId xmlns:a16="http://schemas.microsoft.com/office/drawing/2014/main" val="3838372127"/>
                  </a:ext>
                </a:extLst>
              </a:tr>
              <a:tr h="1222224">
                <a:tc>
                  <a:txBody>
                    <a:bodyPr/>
                    <a:lstStyle/>
                    <a:p>
                      <a:pPr algn="ctr"/>
                      <a:r>
                        <a:rPr lang="en-US" sz="1200"/>
                        <a:t>[Insert here All Students group or the accountability subgroup that match SIRS data]</a:t>
                      </a: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CF7"/>
                    </a:solidFill>
                  </a:tcPr>
                </a:tc>
                <a:tc>
                  <a:txBody>
                    <a:bodyPr/>
                    <a:lstStyle/>
                    <a:p>
                      <a:pPr algn="ctr"/>
                      <a:endParaRPr lang="en-US" sz="12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CF7"/>
                    </a:solidFill>
                  </a:tcPr>
                </a:tc>
                <a:extLst>
                  <a:ext uri="{0D108BD9-81ED-4DB2-BD59-A6C34878D82A}">
                    <a16:rowId xmlns:a16="http://schemas.microsoft.com/office/drawing/2014/main" val="3754819664"/>
                  </a:ext>
                </a:extLst>
              </a:tr>
            </a:tbl>
          </a:graphicData>
        </a:graphic>
      </p:graphicFrame>
      <p:sp>
        <p:nvSpPr>
          <p:cNvPr id="2" name="Rectangle 1">
            <a:extLst>
              <a:ext uri="{FF2B5EF4-FFF2-40B4-BE49-F238E27FC236}">
                <a16:creationId xmlns:a16="http://schemas.microsoft.com/office/drawing/2014/main" id="{3B70C3DF-80AF-8B6E-85C0-B5E1EF51F85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0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E956-21FD-1DFD-435A-6F4E51495E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0D1150-1A96-1C12-4B54-37DF963AFF46}"/>
              </a:ext>
            </a:extLst>
          </p:cNvPr>
          <p:cNvSpPr>
            <a:spLocks noGrp="1"/>
          </p:cNvSpPr>
          <p:nvPr>
            <p:ph type="sldNum" sz="quarter" idx="10"/>
          </p:nvPr>
        </p:nvSpPr>
        <p:spPr/>
        <p:txBody>
          <a:bodyPr/>
          <a:lstStyle/>
          <a:p>
            <a:pPr>
              <a:defRPr/>
            </a:pPr>
            <a:fld id="{DAA95BE0-1642-4EEB-8FDA-40F1B729E039}" type="slidenum">
              <a:rPr lang="en-US" altLang="en-US" smtClean="0"/>
              <a:pPr>
                <a:defRPr/>
              </a:pPr>
              <a:t>3</a:t>
            </a:fld>
            <a:endParaRPr lang="en-US" altLang="en-US"/>
          </a:p>
        </p:txBody>
      </p:sp>
      <p:sp>
        <p:nvSpPr>
          <p:cNvPr id="4" name="Title 4">
            <a:extLst>
              <a:ext uri="{FF2B5EF4-FFF2-40B4-BE49-F238E27FC236}">
                <a16:creationId xmlns:a16="http://schemas.microsoft.com/office/drawing/2014/main" id="{D85F98AD-1A25-9248-F7AA-154C2F3A34FF}"/>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Notes for Facilitator</a:t>
            </a:r>
          </a:p>
        </p:txBody>
      </p:sp>
      <p:sp>
        <p:nvSpPr>
          <p:cNvPr id="2" name="Rectangle 1">
            <a:extLst>
              <a:ext uri="{FF2B5EF4-FFF2-40B4-BE49-F238E27FC236}">
                <a16:creationId xmlns:a16="http://schemas.microsoft.com/office/drawing/2014/main" id="{536EC0E3-1E09-E8AA-2C4B-C98E7680852C}"/>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ADB7FB-5616-D6FD-1D69-A508A67EE1D2}"/>
              </a:ext>
            </a:extLst>
          </p:cNvPr>
          <p:cNvSpPr txBox="1"/>
          <p:nvPr/>
        </p:nvSpPr>
        <p:spPr>
          <a:xfrm>
            <a:off x="376518" y="1559859"/>
            <a:ext cx="7756263" cy="4031873"/>
          </a:xfrm>
          <a:prstGeom prst="rect">
            <a:avLst/>
          </a:prstGeom>
          <a:noFill/>
        </p:spPr>
        <p:txBody>
          <a:bodyPr wrap="square" rtlCol="0">
            <a:spAutoFit/>
          </a:bodyPr>
          <a:lstStyle/>
          <a:p>
            <a:pPr marL="285750" indent="-285750">
              <a:buFont typeface="Arial" panose="020B0604020202020204" pitchFamily="34" charset="0"/>
              <a:buChar char="•"/>
            </a:pPr>
            <a:r>
              <a:rPr lang="en-US" sz="1600"/>
              <a:t>There may be notes in the “Notes” section of each slide for further guidance specific to that slide.</a:t>
            </a:r>
          </a:p>
          <a:p>
            <a:pPr marL="285750" indent="-285750">
              <a:buFont typeface="Arial" panose="020B0604020202020204" pitchFamily="34" charset="0"/>
              <a:buChar char="•"/>
            </a:pPr>
            <a:r>
              <a:rPr lang="en-US" sz="1600"/>
              <a:t>When applicable, Student Information Repository System (SIRS) Reports with relevant data have been referenced. </a:t>
            </a:r>
          </a:p>
          <a:p>
            <a:pPr marL="285750" indent="-285750">
              <a:buFont typeface="Arial" panose="020B0604020202020204" pitchFamily="34" charset="0"/>
              <a:buChar char="•"/>
            </a:pPr>
            <a:r>
              <a:rPr lang="en-US" sz="1600"/>
              <a:t>For more information about the accountability system in the 2025-26 school year, please explore these resources:</a:t>
            </a:r>
          </a:p>
          <a:p>
            <a:pPr marL="742950" lvl="1" indent="-285750">
              <a:buFont typeface="Arial" panose="020B0604020202020204" pitchFamily="34" charset="0"/>
              <a:buChar char="•"/>
            </a:pPr>
            <a:r>
              <a:rPr lang="en-US" sz="1600"/>
              <a:t>NYSED and District Accountability Resources and Data webpage: </a:t>
            </a:r>
            <a:r>
              <a:rPr lang="en-US" sz="1600">
                <a:solidFill>
                  <a:srgbClr val="0000FF"/>
                </a:solidFill>
                <a:hlinkClick r:id="rId2">
                  <a:extLst>
                    <a:ext uri="{A12FA001-AC4F-418D-AE19-62706E023703}">
                      <ahyp:hlinkClr xmlns:ahyp="http://schemas.microsoft.com/office/drawing/2018/hyperlinkcolor" val="tx"/>
                    </a:ext>
                  </a:extLst>
                </a:hlinkClick>
              </a:rPr>
              <a:t>https://www.nysed.gov/accountability/school-and-district-accountability-resources-and-data</a:t>
            </a:r>
            <a:endParaRPr lang="en-US" sz="1600">
              <a:solidFill>
                <a:srgbClr val="0000FF"/>
              </a:solidFill>
            </a:endParaRPr>
          </a:p>
          <a:p>
            <a:pPr marL="742950" lvl="1" indent="-285750">
              <a:buFont typeface="Arial" panose="020B0604020202020204" pitchFamily="34" charset="0"/>
              <a:buChar char="•"/>
            </a:pPr>
            <a:r>
              <a:rPr lang="en-US" sz="1600"/>
              <a:t>NYSED SIRS Guidance: </a:t>
            </a:r>
            <a:r>
              <a:rPr lang="en-US" sz="1600">
                <a:solidFill>
                  <a:srgbClr val="0000FF"/>
                </a:solidFill>
                <a:hlinkClick r:id="rId3">
                  <a:extLst>
                    <a:ext uri="{A12FA001-AC4F-418D-AE19-62706E023703}">
                      <ahyp:hlinkClr xmlns:ahyp="http://schemas.microsoft.com/office/drawing/2018/hyperlinkcolor" val="tx"/>
                    </a:ext>
                  </a:extLst>
                </a:hlinkClick>
              </a:rPr>
              <a:t>https://www.nysed.gov/information-reporting-services/student-information-repository-system-sirs-guidance</a:t>
            </a:r>
            <a:endParaRPr lang="en-US" sz="1600">
              <a:solidFill>
                <a:srgbClr val="0000FF"/>
              </a:solidFill>
            </a:endParaRPr>
          </a:p>
          <a:p>
            <a:pPr marL="742950" lvl="1" indent="-285750">
              <a:buFont typeface="Arial" panose="020B0604020202020204" pitchFamily="34" charset="0"/>
              <a:buChar char="•"/>
            </a:pPr>
            <a:r>
              <a:rPr lang="en-US" sz="1600"/>
              <a:t>NYSED Continuous Improvement webpage: </a:t>
            </a:r>
            <a:r>
              <a:rPr lang="en-US" sz="1600">
                <a:solidFill>
                  <a:srgbClr val="0000FF"/>
                </a:solidFill>
                <a:hlinkClick r:id="rId4">
                  <a:extLst>
                    <a:ext uri="{A12FA001-AC4F-418D-AE19-62706E023703}">
                      <ahyp:hlinkClr xmlns:ahyp="http://schemas.microsoft.com/office/drawing/2018/hyperlinkcolor" val="tx"/>
                    </a:ext>
                  </a:extLst>
                </a:hlinkClick>
              </a:rPr>
              <a:t>https://www.nysed.gov/accountability/continuous-improvement</a:t>
            </a:r>
            <a:endParaRPr lang="en-US" sz="1600">
              <a:solidFill>
                <a:srgbClr val="0000FF"/>
              </a:solidFill>
            </a:endParaRPr>
          </a:p>
          <a:p>
            <a:pPr marL="742950" lvl="1" indent="-285750">
              <a:buFont typeface="Arial" panose="020B0604020202020204" pitchFamily="34" charset="0"/>
              <a:buChar char="•"/>
            </a:pPr>
            <a:r>
              <a:rPr lang="en-US" sz="1600"/>
              <a:t>New York State Public Data Reporting: </a:t>
            </a:r>
            <a:r>
              <a:rPr lang="en-US" sz="1600">
                <a:solidFill>
                  <a:srgbClr val="0000FF"/>
                </a:solidFill>
                <a:hlinkClick r:id="rId5">
                  <a:extLst>
                    <a:ext uri="{A12FA001-AC4F-418D-AE19-62706E023703}">
                      <ahyp:hlinkClr xmlns:ahyp="http://schemas.microsoft.com/office/drawing/2018/hyperlinkcolor" val="tx"/>
                    </a:ext>
                  </a:extLst>
                </a:hlinkClick>
              </a:rPr>
              <a:t>https://data.nysed.gov/</a:t>
            </a:r>
            <a:endParaRPr lang="en-US" sz="1600">
              <a:solidFill>
                <a:srgbClr val="0000FF"/>
              </a:solidFill>
            </a:endParaRPr>
          </a:p>
          <a:p>
            <a:pPr marL="742950" lvl="1" indent="-285750">
              <a:buFont typeface="Arial" panose="020B0604020202020204" pitchFamily="34" charset="0"/>
              <a:buChar char="•"/>
            </a:pPr>
            <a:endParaRPr lang="en-US" sz="1600"/>
          </a:p>
          <a:p>
            <a:pPr lvl="1"/>
            <a:endParaRPr lang="en-US" sz="1600"/>
          </a:p>
        </p:txBody>
      </p:sp>
    </p:spTree>
    <p:extLst>
      <p:ext uri="{BB962C8B-B14F-4D97-AF65-F5344CB8AC3E}">
        <p14:creationId xmlns:p14="http://schemas.microsoft.com/office/powerpoint/2010/main" val="3827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55F53-DFCD-8B29-F9E2-B13990F0F2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3BAA02-8D43-957A-C3DB-84451CD980E4}"/>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242" name="Rectangle 2">
            <a:extLst>
              <a:ext uri="{FF2B5EF4-FFF2-40B4-BE49-F238E27FC236}">
                <a16:creationId xmlns:a16="http://schemas.microsoft.com/office/drawing/2014/main" id="{67D31DD5-0B43-EEB8-E486-10A5C31E9C07}"/>
              </a:ext>
            </a:extLst>
          </p:cNvPr>
          <p:cNvSpPr>
            <a:spLocks noGrp="1" noChangeArrowheads="1"/>
          </p:cNvSpPr>
          <p:nvPr>
            <p:ph type="title" idx="4294967295"/>
          </p:nvPr>
        </p:nvSpPr>
        <p:spPr bwMode="auto">
          <a:xfrm>
            <a:off x="457200" y="134938"/>
            <a:ext cx="82296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Sample Title Here</a:t>
            </a:r>
          </a:p>
        </p:txBody>
      </p:sp>
      <p:sp>
        <p:nvSpPr>
          <p:cNvPr id="5" name="Title 4">
            <a:extLst>
              <a:ext uri="{FF2B5EF4-FFF2-40B4-BE49-F238E27FC236}">
                <a16:creationId xmlns:a16="http://schemas.microsoft.com/office/drawing/2014/main" id="{6A8DCBFA-35B4-6037-93C7-22811A9FC1F9}"/>
              </a:ext>
            </a:extLst>
          </p:cNvPr>
          <p:cNvSpPr txBox="1">
            <a:spLocks/>
          </p:cNvSpPr>
          <p:nvPr/>
        </p:nvSpPr>
        <p:spPr bwMode="auto">
          <a:xfrm>
            <a:off x="303723" y="373251"/>
            <a:ext cx="8470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CCCR Data</a:t>
            </a:r>
          </a:p>
        </p:txBody>
      </p:sp>
      <p:sp>
        <p:nvSpPr>
          <p:cNvPr id="10246" name="Rectangle 9">
            <a:extLst>
              <a:ext uri="{FF2B5EF4-FFF2-40B4-BE49-F238E27FC236}">
                <a16:creationId xmlns:a16="http://schemas.microsoft.com/office/drawing/2014/main" id="{07332397-524F-AE26-63C5-DB77B24FD482}"/>
              </a:ext>
            </a:extLst>
          </p:cNvPr>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044178"/>
                </a:solidFill>
                <a:latin typeface="Arial" charset="0"/>
                <a:ea typeface="Verdana" pitchFamily="34" charset="0"/>
                <a:cs typeface="Verdana" pitchFamily="34" charset="0"/>
              </a:defRPr>
            </a:lvl1pPr>
            <a:lvl2pPr marL="457200">
              <a:defRPr sz="2000" b="1">
                <a:solidFill>
                  <a:srgbClr val="D83B01"/>
                </a:solidFill>
                <a:latin typeface="Arial" charset="0"/>
                <a:ea typeface="Verdana" pitchFamily="34" charset="0"/>
                <a:cs typeface="Verdana" pitchFamily="34" charset="0"/>
              </a:defRPr>
            </a:lvl2pPr>
            <a:lvl3pPr marL="914400">
              <a:defRPr>
                <a:solidFill>
                  <a:srgbClr val="045CAA"/>
                </a:solidFill>
                <a:latin typeface="Arial" charset="0"/>
                <a:ea typeface="Verdana" pitchFamily="34" charset="0"/>
                <a:cs typeface="Verdana" pitchFamily="34" charset="0"/>
              </a:defRPr>
            </a:lvl3pPr>
            <a:lvl4pPr marL="1371600">
              <a:defRPr sz="1600">
                <a:solidFill>
                  <a:schemeClr val="tx1"/>
                </a:solidFill>
                <a:latin typeface="Arial" charset="0"/>
                <a:ea typeface="Verdana" pitchFamily="34" charset="0"/>
                <a:cs typeface="Verdana" pitchFamily="34" charset="0"/>
              </a:defRPr>
            </a:lvl4pPr>
            <a:lvl5pPr marL="1828800">
              <a:defRPr sz="1400">
                <a:solidFill>
                  <a:schemeClr val="tx1"/>
                </a:solidFill>
                <a:latin typeface="Arial" charset="0"/>
                <a:ea typeface="Verdana" pitchFamily="34" charset="0"/>
                <a:cs typeface="Verdana" pitchFamily="34" charset="0"/>
              </a:defRPr>
            </a:lvl5pPr>
            <a:lvl6pPr marL="2286000" eaLnBrk="0" hangingPunct="0">
              <a:defRPr sz="1400">
                <a:solidFill>
                  <a:schemeClr val="tx1"/>
                </a:solidFill>
                <a:latin typeface="Arial" charset="0"/>
                <a:ea typeface="Verdana" pitchFamily="34" charset="0"/>
                <a:cs typeface="Verdana" pitchFamily="34" charset="0"/>
              </a:defRPr>
            </a:lvl6pPr>
            <a:lvl7pPr marL="2743200" eaLnBrk="0" hangingPunct="0">
              <a:defRPr sz="1400">
                <a:solidFill>
                  <a:schemeClr val="tx1"/>
                </a:solidFill>
                <a:latin typeface="Arial" charset="0"/>
                <a:ea typeface="Verdana" pitchFamily="34" charset="0"/>
                <a:cs typeface="Verdana" pitchFamily="34" charset="0"/>
              </a:defRPr>
            </a:lvl7pPr>
            <a:lvl8pPr marL="3200400" eaLnBrk="0" hangingPunct="0">
              <a:defRPr sz="1400">
                <a:solidFill>
                  <a:schemeClr val="tx1"/>
                </a:solidFill>
                <a:latin typeface="Arial" charset="0"/>
                <a:ea typeface="Verdana" pitchFamily="34" charset="0"/>
                <a:cs typeface="Verdana" pitchFamily="34" charset="0"/>
              </a:defRPr>
            </a:lvl8pPr>
            <a:lvl9pPr marL="3657600" eaLnBrk="0" hangingPunct="0">
              <a:defRPr sz="1400">
                <a:solidFill>
                  <a:schemeClr val="tx1"/>
                </a:solidFill>
                <a:latin typeface="Arial" charset="0"/>
                <a:ea typeface="Verdana" pitchFamily="34" charset="0"/>
                <a:cs typeface="Verdana" pitchFamily="34" charset="0"/>
              </a:defRPr>
            </a:lvl9pPr>
          </a:lstStyle>
          <a:p>
            <a:pPr algn="r" eaLnBrk="1" hangingPunct="1"/>
            <a:fld id="{03E06450-D249-46ED-BE27-3F1C6D7D8FDB}" type="slidenum">
              <a:rPr lang="en-US" altLang="en-US" sz="1400" b="0">
                <a:latin typeface="CartoGothic Std" pitchFamily="34" charset="0"/>
              </a:rPr>
              <a:pPr algn="r" eaLnBrk="1" hangingPunct="1"/>
              <a:t>30</a:t>
            </a:fld>
            <a:endParaRPr lang="en-US" altLang="en-US" sz="1400" b="0">
              <a:latin typeface="CartoGothic Std" pitchFamily="34" charset="0"/>
            </a:endParaRPr>
          </a:p>
        </p:txBody>
      </p:sp>
      <p:graphicFrame>
        <p:nvGraphicFramePr>
          <p:cNvPr id="2" name="Table 2">
            <a:extLst>
              <a:ext uri="{FF2B5EF4-FFF2-40B4-BE49-F238E27FC236}">
                <a16:creationId xmlns:a16="http://schemas.microsoft.com/office/drawing/2014/main" id="{7B2FD7BA-BCAC-6FE0-46A5-D281E66E9C0C}"/>
              </a:ext>
            </a:extLst>
          </p:cNvPr>
          <p:cNvGraphicFramePr>
            <a:graphicFrameLocks noGrp="1"/>
          </p:cNvGraphicFramePr>
          <p:nvPr>
            <p:extLst>
              <p:ext uri="{D42A27DB-BD31-4B8C-83A1-F6EECF244321}">
                <p14:modId xmlns:p14="http://schemas.microsoft.com/office/powerpoint/2010/main" val="1440015712"/>
              </p:ext>
            </p:extLst>
          </p:nvPr>
        </p:nvGraphicFramePr>
        <p:xfrm>
          <a:off x="211111" y="1358188"/>
          <a:ext cx="8563512" cy="4269390"/>
        </p:xfrm>
        <a:graphic>
          <a:graphicData uri="http://schemas.openxmlformats.org/drawingml/2006/table">
            <a:tbl>
              <a:tblPr firstRow="1" bandRow="1">
                <a:tableStyleId>{F5AB1C69-6EDB-4FF4-983F-18BD219EF322}</a:tableStyleId>
              </a:tblPr>
              <a:tblGrid>
                <a:gridCol w="1070439">
                  <a:extLst>
                    <a:ext uri="{9D8B030D-6E8A-4147-A177-3AD203B41FA5}">
                      <a16:colId xmlns:a16="http://schemas.microsoft.com/office/drawing/2014/main" val="3636208539"/>
                    </a:ext>
                  </a:extLst>
                </a:gridCol>
                <a:gridCol w="2747697">
                  <a:extLst>
                    <a:ext uri="{9D8B030D-6E8A-4147-A177-3AD203B41FA5}">
                      <a16:colId xmlns:a16="http://schemas.microsoft.com/office/drawing/2014/main" val="1315771664"/>
                    </a:ext>
                  </a:extLst>
                </a:gridCol>
                <a:gridCol w="738554">
                  <a:extLst>
                    <a:ext uri="{9D8B030D-6E8A-4147-A177-3AD203B41FA5}">
                      <a16:colId xmlns:a16="http://schemas.microsoft.com/office/drawing/2014/main" val="1339979658"/>
                    </a:ext>
                  </a:extLst>
                </a:gridCol>
                <a:gridCol w="750277">
                  <a:extLst>
                    <a:ext uri="{9D8B030D-6E8A-4147-A177-3AD203B41FA5}">
                      <a16:colId xmlns:a16="http://schemas.microsoft.com/office/drawing/2014/main" val="1654527536"/>
                    </a:ext>
                  </a:extLst>
                </a:gridCol>
                <a:gridCol w="1019908">
                  <a:extLst>
                    <a:ext uri="{9D8B030D-6E8A-4147-A177-3AD203B41FA5}">
                      <a16:colId xmlns:a16="http://schemas.microsoft.com/office/drawing/2014/main" val="2587467"/>
                    </a:ext>
                  </a:extLst>
                </a:gridCol>
                <a:gridCol w="1060105">
                  <a:extLst>
                    <a:ext uri="{9D8B030D-6E8A-4147-A177-3AD203B41FA5}">
                      <a16:colId xmlns:a16="http://schemas.microsoft.com/office/drawing/2014/main" val="2114541336"/>
                    </a:ext>
                  </a:extLst>
                </a:gridCol>
                <a:gridCol w="621792">
                  <a:extLst>
                    <a:ext uri="{9D8B030D-6E8A-4147-A177-3AD203B41FA5}">
                      <a16:colId xmlns:a16="http://schemas.microsoft.com/office/drawing/2014/main" val="1345627000"/>
                    </a:ext>
                  </a:extLst>
                </a:gridCol>
                <a:gridCol w="554740">
                  <a:extLst>
                    <a:ext uri="{9D8B030D-6E8A-4147-A177-3AD203B41FA5}">
                      <a16:colId xmlns:a16="http://schemas.microsoft.com/office/drawing/2014/main" val="3708633351"/>
                    </a:ext>
                  </a:extLst>
                </a:gridCol>
              </a:tblGrid>
              <a:tr h="344475">
                <a:tc gridSpan="8">
                  <a:txBody>
                    <a:bodyPr/>
                    <a:lstStyle/>
                    <a:p>
                      <a:pPr algn="l"/>
                      <a:r>
                        <a:rPr lang="en-US" sz="1400"/>
                        <a:t>School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78C9"/>
                    </a:solidFill>
                  </a:tcPr>
                </a:tc>
                <a:tc hMerge="1">
                  <a:txBody>
                    <a:bodyPr/>
                    <a:lstStyle/>
                    <a:p>
                      <a:pPr algn="l"/>
                      <a:endParaRPr lang="en-US" sz="1000"/>
                    </a:p>
                  </a:txBody>
                  <a:tcPr anchor="ctr"/>
                </a:tc>
                <a:tc hMerge="1">
                  <a:txBody>
                    <a:bodyPr/>
                    <a:lstStyle/>
                    <a:p>
                      <a:pPr algn="l"/>
                      <a:endParaRPr lang="en-US" sz="1000"/>
                    </a:p>
                  </a:txBody>
                  <a:tcPr anchor="ctr"/>
                </a:tc>
                <a:tc hMerge="1">
                  <a:txBody>
                    <a:bodyPr/>
                    <a:lstStyle/>
                    <a:p>
                      <a:pPr algn="l"/>
                      <a:endParaRPr lang="en-US" sz="1000"/>
                    </a:p>
                  </a:txBody>
                  <a:tcPr anchor="ctr"/>
                </a:tc>
                <a:tc hMerge="1">
                  <a:txBody>
                    <a:bodyPr/>
                    <a:lstStyle/>
                    <a:p>
                      <a:pPr algn="l"/>
                      <a:endParaRPr lang="en-US" sz="1000"/>
                    </a:p>
                  </a:txBody>
                  <a:tcPr anchor="ctr"/>
                </a:tc>
                <a:tc hMerge="1">
                  <a:txBody>
                    <a:bodyPr/>
                    <a:lstStyle/>
                    <a:p>
                      <a:pPr algn="l"/>
                      <a:endParaRPr lang="en-US" sz="1000"/>
                    </a:p>
                  </a:txBody>
                  <a:tcPr anchor="ctr"/>
                </a:tc>
                <a:tc hMerge="1">
                  <a:txBody>
                    <a:bodyPr/>
                    <a:lstStyle/>
                    <a:p>
                      <a:pPr algn="l"/>
                      <a:endParaRPr lang="en-US" sz="1000"/>
                    </a:p>
                  </a:txBody>
                  <a:tcPr anchor="ctr"/>
                </a:tc>
                <a:tc hMerge="1">
                  <a:txBody>
                    <a:bodyPr/>
                    <a:lstStyle/>
                    <a:p>
                      <a:pPr algn="l"/>
                      <a:endParaRPr lang="en-US" sz="1000"/>
                    </a:p>
                  </a:txBody>
                  <a:tcPr anchor="ctr"/>
                </a:tc>
                <a:extLst>
                  <a:ext uri="{0D108BD9-81ED-4DB2-BD59-A6C34878D82A}">
                    <a16:rowId xmlns:a16="http://schemas.microsoft.com/office/drawing/2014/main" val="304569122"/>
                  </a:ext>
                </a:extLst>
              </a:tr>
              <a:tr h="388860">
                <a:tc>
                  <a:txBody>
                    <a:bodyPr/>
                    <a:lstStyle/>
                    <a:p>
                      <a:pPr algn="ctr"/>
                      <a:r>
                        <a:rPr lang="en-US" sz="1000" b="1"/>
                        <a:t>Accountability  Subgroup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Readiness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 of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Numerator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Denominator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a:t>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59"/>
                    </a:solidFill>
                  </a:tcPr>
                </a:tc>
                <a:extLst>
                  <a:ext uri="{0D108BD9-81ED-4DB2-BD59-A6C34878D82A}">
                    <a16:rowId xmlns:a16="http://schemas.microsoft.com/office/drawing/2014/main" val="109737025"/>
                  </a:ext>
                </a:extLst>
              </a:tr>
              <a:tr h="359229">
                <a:tc rowSpan="9">
                  <a:txBody>
                    <a:bodyPr/>
                    <a:lstStyle/>
                    <a:p>
                      <a:pPr algn="ctr"/>
                      <a:r>
                        <a:rPr lang="en-US" sz="1000"/>
                        <a:t>[Insert here All Students group or the accountability subgroup that match SIRS data]</a:t>
                      </a:r>
                      <a:endParaRPr lang="en-US" sz="1000">
                        <a:latin typeface="Arial" panose="020B0604020202020204" pitchFamily="34" charset="0"/>
                        <a:cs typeface="Arial" panose="020B0604020202020204" pitchFamily="34" charset="0"/>
                      </a:endParaRPr>
                    </a:p>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solidFill>
                            <a:sysClr val="windowText" lastClr="000000"/>
                          </a:solidFill>
                        </a:rPr>
                        <a:t>Regents Diploma with Advanced Designation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0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tc rowSpan="8">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tint val="20000"/>
                        </a:schemeClr>
                      </a:fgClr>
                      <a:bgClr>
                        <a:schemeClr val="bg1"/>
                      </a:bgClr>
                    </a:pattFill>
                  </a:tcPr>
                </a:tc>
                <a:extLst>
                  <a:ext uri="{0D108BD9-81ED-4DB2-BD59-A6C34878D82A}">
                    <a16:rowId xmlns:a16="http://schemas.microsoft.com/office/drawing/2014/main" val="3160936455"/>
                  </a:ext>
                </a:extLst>
              </a:tr>
              <a:tr h="359229">
                <a:tc vMerge="1">
                  <a:txBody>
                    <a:bodyPr/>
                    <a:lstStyle/>
                    <a:p>
                      <a:endParaRPr lang="en-US" sz="1000"/>
                    </a:p>
                  </a:txBody>
                  <a:tcPr/>
                </a:tc>
                <a:tc>
                  <a:txBody>
                    <a:bodyPr/>
                    <a:lstStyle/>
                    <a:p>
                      <a:pPr algn="ctr"/>
                      <a:r>
                        <a:rPr lang="en-US" sz="1000">
                          <a:solidFill>
                            <a:sysClr val="windowText" lastClr="000000"/>
                          </a:solidFill>
                        </a:rPr>
                        <a:t>Annual Regents Diploma with Seal of Biliteracy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692980896"/>
                  </a:ext>
                </a:extLst>
              </a:tr>
              <a:tr h="359229">
                <a:tc vMerge="1">
                  <a:txBody>
                    <a:bodyPr/>
                    <a:lstStyle/>
                    <a:p>
                      <a:endParaRPr lang="en-US" sz="1000"/>
                    </a:p>
                  </a:txBody>
                  <a:tcPr/>
                </a:tc>
                <a:tc>
                  <a:txBody>
                    <a:bodyPr/>
                    <a:lstStyle/>
                    <a:p>
                      <a:pPr algn="ctr"/>
                      <a:r>
                        <a:rPr lang="en-US" sz="1000">
                          <a:solidFill>
                            <a:sysClr val="windowText" lastClr="000000"/>
                          </a:solidFill>
                        </a:rPr>
                        <a:t>Regents Diploma with CDOS Credential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0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2549099350"/>
                  </a:ext>
                </a:extLst>
              </a:tr>
              <a:tr h="420304">
                <a:tc vMerge="1">
                  <a:txBody>
                    <a:bodyPr/>
                    <a:lstStyle/>
                    <a:p>
                      <a:endParaRPr lang="en-US" sz="1000"/>
                    </a:p>
                  </a:txBody>
                  <a:tcPr/>
                </a:tc>
                <a:tc>
                  <a:txBody>
                    <a:bodyPr/>
                    <a:lstStyle/>
                    <a:p>
                      <a:pPr algn="ctr"/>
                      <a:r>
                        <a:rPr lang="en-US" sz="1000">
                          <a:solidFill>
                            <a:sysClr val="windowText" lastClr="000000"/>
                          </a:solidFill>
                        </a:rPr>
                        <a:t>Regents Diploma and High School Credit through AP Course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1001992345"/>
                  </a:ext>
                </a:extLst>
              </a:tr>
              <a:tr h="420304">
                <a:tc vMerge="1">
                  <a:txBody>
                    <a:bodyPr/>
                    <a:lstStyle/>
                    <a:p>
                      <a:endParaRPr lang="en-US"/>
                    </a:p>
                  </a:txBody>
                  <a:tcPr/>
                </a:tc>
                <a:tc>
                  <a:txBody>
                    <a:bodyPr/>
                    <a:lstStyle/>
                    <a:p>
                      <a:pPr algn="ctr"/>
                      <a:r>
                        <a:rPr lang="en-US" sz="1000">
                          <a:solidFill>
                            <a:sysClr val="windowText" lastClr="000000"/>
                          </a:solidFill>
                        </a:rPr>
                        <a:t>Local Diploma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00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2725644195"/>
                  </a:ext>
                </a:extLst>
              </a:tr>
              <a:tr h="420304">
                <a:tc vMerge="1">
                  <a:txBody>
                    <a:bodyPr/>
                    <a:lstStyle/>
                    <a:p>
                      <a:endParaRPr lang="en-US"/>
                    </a:p>
                  </a:txBody>
                  <a:tcPr/>
                </a:tc>
                <a:tc>
                  <a:txBody>
                    <a:bodyPr/>
                    <a:lstStyle/>
                    <a:p>
                      <a:pPr algn="ctr"/>
                      <a:r>
                        <a:rPr lang="en-US" sz="1000">
                          <a:solidFill>
                            <a:sysClr val="windowText" lastClr="000000"/>
                          </a:solidFill>
                        </a:rPr>
                        <a:t>Regents Diploma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1723870869"/>
                  </a:ext>
                </a:extLst>
              </a:tr>
              <a:tr h="420304">
                <a:tc vMerge="1">
                  <a:txBody>
                    <a:bodyPr/>
                    <a:lstStyle/>
                    <a:p>
                      <a:endParaRPr lang="en-US"/>
                    </a:p>
                  </a:txBody>
                  <a:tcPr/>
                </a:tc>
                <a:tc>
                  <a:txBody>
                    <a:bodyPr/>
                    <a:lstStyle/>
                    <a:p>
                      <a:pPr algn="ctr"/>
                      <a:r>
                        <a:rPr lang="en-US" sz="1000">
                          <a:solidFill>
                            <a:sysClr val="windowText" lastClr="000000"/>
                          </a:solidFill>
                        </a:rPr>
                        <a:t>High School Equivalency Diploma earned in one of previous two reporting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1074193200"/>
                  </a:ext>
                </a:extLst>
              </a:tr>
              <a:tr h="420304">
                <a:tc vMerge="1">
                  <a:txBody>
                    <a:bodyPr/>
                    <a:lstStyle/>
                    <a:p>
                      <a:endParaRPr lang="en-US"/>
                    </a:p>
                  </a:txBody>
                  <a:tcPr/>
                </a:tc>
                <a:tc>
                  <a:txBody>
                    <a:bodyPr/>
                    <a:lstStyle/>
                    <a:p>
                      <a:pPr algn="ctr"/>
                      <a:r>
                        <a:rPr lang="en-US" sz="1000">
                          <a:solidFill>
                            <a:sysClr val="windowText" lastClr="000000"/>
                          </a:solidFill>
                        </a:rPr>
                        <a:t>No High School Diploma or High School Equivalency Diploma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000"/>
                    </a:p>
                  </a:txBody>
                  <a:tcPr anchor="ctr"/>
                </a:tc>
                <a:tc vMerge="1">
                  <a:txBody>
                    <a:bodyPr/>
                    <a:lstStyle/>
                    <a:p>
                      <a:endParaRPr lang="en-US" sz="1000"/>
                    </a:p>
                  </a:txBody>
                  <a:tcPr anchor="ctr"/>
                </a:tc>
                <a:extLst>
                  <a:ext uri="{0D108BD9-81ED-4DB2-BD59-A6C34878D82A}">
                    <a16:rowId xmlns:a16="http://schemas.microsoft.com/office/drawing/2014/main" val="1365156528"/>
                  </a:ext>
                </a:extLst>
              </a:tr>
              <a:tr h="312457">
                <a:tc vMerge="1">
                  <a:txBody>
                    <a:bodyPr/>
                    <a:lstStyle/>
                    <a:p>
                      <a:endParaRPr lang="en-US" sz="1000"/>
                    </a:p>
                  </a:txBody>
                  <a:tcPr anchor="ctr"/>
                </a:tc>
                <a:tc gridSpan="3">
                  <a:txBody>
                    <a:bodyPr/>
                    <a:lstStyle/>
                    <a:p>
                      <a:pPr algn="ctr"/>
                      <a:r>
                        <a:rPr lang="en-US" sz="1000" b="1">
                          <a:solidFill>
                            <a:schemeClr val="tx1"/>
                          </a:solidFill>
                        </a:rPr>
                        <a:t>CCCR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59"/>
                    </a:solidFill>
                  </a:tcPr>
                </a:tc>
                <a:tc hMerge="1">
                  <a:txBody>
                    <a:bodyPr/>
                    <a:lstStyle/>
                    <a:p>
                      <a:endParaRPr lang="en-US" sz="1000"/>
                    </a:p>
                  </a:txBody>
                  <a:tcPr anchor="ctr"/>
                </a:tc>
                <a:tc hMerge="1">
                  <a:txBody>
                    <a:bodyPr/>
                    <a:lstStyle/>
                    <a:p>
                      <a:endParaRPr lang="en-US" sz="1000"/>
                    </a:p>
                  </a:txBody>
                  <a:tcPr anchor="ct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327669"/>
                  </a:ext>
                </a:extLst>
              </a:tr>
            </a:tbl>
          </a:graphicData>
        </a:graphic>
      </p:graphicFrame>
      <p:sp>
        <p:nvSpPr>
          <p:cNvPr id="4" name="TextBox 3">
            <a:extLst>
              <a:ext uri="{FF2B5EF4-FFF2-40B4-BE49-F238E27FC236}">
                <a16:creationId xmlns:a16="http://schemas.microsoft.com/office/drawing/2014/main" id="{A7A6FBF1-A9EB-3FDA-3861-F1E5BC036139}"/>
              </a:ext>
            </a:extLst>
          </p:cNvPr>
          <p:cNvSpPr txBox="1"/>
          <p:nvPr/>
        </p:nvSpPr>
        <p:spPr>
          <a:xfrm>
            <a:off x="0" y="5849634"/>
            <a:ext cx="8774623" cy="646331"/>
          </a:xfrm>
          <a:prstGeom prst="rect">
            <a:avLst/>
          </a:prstGeom>
          <a:noFill/>
        </p:spPr>
        <p:txBody>
          <a:bodyPr wrap="square" rtlCol="0">
            <a:spAutoFit/>
          </a:bodyPr>
          <a:lstStyle/>
          <a:p>
            <a:r>
              <a:rPr lang="en-US"/>
              <a:t>*Note: Include applicable Readiness Measures with appropriate weights to the table. See CCCR Fact Sheet for the full list of Readiness Measures. </a:t>
            </a:r>
          </a:p>
        </p:txBody>
      </p:sp>
    </p:spTree>
    <p:extLst>
      <p:ext uri="{BB962C8B-B14F-4D97-AF65-F5344CB8AC3E}">
        <p14:creationId xmlns:p14="http://schemas.microsoft.com/office/powerpoint/2010/main" val="135832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E51A38E-E62D-90BF-2A0F-FFCDCA2421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7857A5-F18F-E419-B741-F59A892846F8}"/>
              </a:ext>
            </a:extLst>
          </p:cNvPr>
          <p:cNvSpPr/>
          <p:nvPr/>
        </p:nvSpPr>
        <p:spPr>
          <a:xfrm>
            <a:off x="0" y="5617029"/>
            <a:ext cx="1103086" cy="1240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38B6E60-0178-7652-F8D9-58DB89DF2099}"/>
              </a:ext>
            </a:extLst>
          </p:cNvPr>
          <p:cNvSpPr>
            <a:spLocks noGrp="1"/>
          </p:cNvSpPr>
          <p:nvPr>
            <p:ph type="sldNum" sz="quarter" idx="10"/>
          </p:nvPr>
        </p:nvSpPr>
        <p:spPr/>
        <p:txBody>
          <a:bodyPr/>
          <a:lstStyle/>
          <a:p>
            <a:pPr>
              <a:defRPr/>
            </a:pPr>
            <a:fld id="{DAA95BE0-1642-4EEB-8FDA-40F1B729E039}" type="slidenum">
              <a:rPr lang="en-US" altLang="en-US" smtClean="0"/>
              <a:pPr>
                <a:defRPr/>
              </a:pPr>
              <a:t>31</a:t>
            </a:fld>
            <a:endParaRPr lang="en-US" altLang="en-US"/>
          </a:p>
        </p:txBody>
      </p:sp>
      <p:sp>
        <p:nvSpPr>
          <p:cNvPr id="2" name="Content Placeholder 1">
            <a:extLst>
              <a:ext uri="{FF2B5EF4-FFF2-40B4-BE49-F238E27FC236}">
                <a16:creationId xmlns:a16="http://schemas.microsoft.com/office/drawing/2014/main" id="{F4256B1E-BF88-B4D5-268F-D13ACCC0E68B}"/>
              </a:ext>
            </a:extLst>
          </p:cNvPr>
          <p:cNvSpPr>
            <a:spLocks noGrp="1"/>
          </p:cNvSpPr>
          <p:nvPr>
            <p:ph idx="1"/>
          </p:nvPr>
        </p:nvSpPr>
        <p:spPr>
          <a:xfrm>
            <a:off x="1295400" y="1486939"/>
            <a:ext cx="6553200" cy="3884121"/>
          </a:xfrm>
        </p:spPr>
        <p:txBody>
          <a:bodyPr/>
          <a:lstStyle/>
          <a:p>
            <a:pPr marL="0" indent="0" algn="ctr">
              <a:buNone/>
            </a:pPr>
            <a:r>
              <a:rPr lang="en-US" sz="3600">
                <a:solidFill>
                  <a:schemeClr val="bg2">
                    <a:lumMod val="25000"/>
                  </a:schemeClr>
                </a:solidFill>
              </a:rPr>
              <a:t>Planning Next Steps</a:t>
            </a:r>
          </a:p>
          <a:p>
            <a:pPr marL="0" indent="0" algn="ctr">
              <a:buNone/>
            </a:pPr>
            <a:endParaRPr lang="en-US" sz="2500">
              <a:solidFill>
                <a:schemeClr val="bg2">
                  <a:lumMod val="25000"/>
                </a:schemeClr>
              </a:solidFill>
            </a:endParaRPr>
          </a:p>
          <a:p>
            <a:r>
              <a:rPr lang="en-US" sz="2500">
                <a:solidFill>
                  <a:schemeClr val="accent4">
                    <a:lumMod val="50000"/>
                  </a:schemeClr>
                </a:solidFill>
                <a:ea typeface="Verdana"/>
              </a:rPr>
              <a:t>Support Model Identification Recommendations</a:t>
            </a:r>
          </a:p>
          <a:p>
            <a:r>
              <a:rPr lang="en-US" sz="2500">
                <a:solidFill>
                  <a:schemeClr val="accent4">
                    <a:lumMod val="50000"/>
                  </a:schemeClr>
                </a:solidFill>
                <a:ea typeface="Verdana"/>
              </a:rPr>
              <a:t>Accountability Level Recommendations</a:t>
            </a:r>
          </a:p>
          <a:p>
            <a:pPr marL="0" indent="0" algn="ctr">
              <a:buNone/>
            </a:pPr>
            <a:endParaRPr lang="en-US" sz="3600">
              <a:solidFill>
                <a:srgbClr val="002060"/>
              </a:solidFill>
            </a:endParaRPr>
          </a:p>
          <a:p>
            <a:pPr marL="0" indent="0" algn="ctr">
              <a:buNone/>
            </a:pPr>
            <a:endParaRPr lang="en-US" sz="3600">
              <a:solidFill>
                <a:srgbClr val="002060"/>
              </a:solidFill>
            </a:endParaRPr>
          </a:p>
        </p:txBody>
      </p:sp>
      <p:sp>
        <p:nvSpPr>
          <p:cNvPr id="6" name="TextBox 5">
            <a:extLst>
              <a:ext uri="{FF2B5EF4-FFF2-40B4-BE49-F238E27FC236}">
                <a16:creationId xmlns:a16="http://schemas.microsoft.com/office/drawing/2014/main" id="{5992F168-6AC9-23DD-AD6C-462435E208E0}"/>
              </a:ext>
            </a:extLst>
          </p:cNvPr>
          <p:cNvSpPr txBox="1"/>
          <p:nvPr/>
        </p:nvSpPr>
        <p:spPr>
          <a:xfrm>
            <a:off x="428171" y="448110"/>
            <a:ext cx="8287657" cy="64633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45CAA"/>
                </a:solidFill>
                <a:effectLst/>
                <a:uLnTx/>
                <a:uFillTx/>
                <a:latin typeface="Arial"/>
                <a:ea typeface="Verdana"/>
              </a:rPr>
              <a:t>SECTION 3</a:t>
            </a:r>
            <a:endParaRPr lang="en-US" sz="3600">
              <a:solidFill>
                <a:srgbClr val="045CAA"/>
              </a:solidFill>
            </a:endParaRPr>
          </a:p>
        </p:txBody>
      </p:sp>
    </p:spTree>
    <p:extLst>
      <p:ext uri="{BB962C8B-B14F-4D97-AF65-F5344CB8AC3E}">
        <p14:creationId xmlns:p14="http://schemas.microsoft.com/office/powerpoint/2010/main" val="1072845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34AD2-B895-96FC-8E79-89E1FD4055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368795-9C4D-B172-A844-82AC2FF220BE}"/>
              </a:ext>
            </a:extLst>
          </p:cNvPr>
          <p:cNvSpPr>
            <a:spLocks noGrp="1"/>
          </p:cNvSpPr>
          <p:nvPr>
            <p:ph type="sldNum" sz="quarter" idx="10"/>
          </p:nvPr>
        </p:nvSpPr>
        <p:spPr/>
        <p:txBody>
          <a:bodyPr/>
          <a:lstStyle/>
          <a:p>
            <a:pPr>
              <a:defRPr/>
            </a:pPr>
            <a:fld id="{DAA95BE0-1642-4EEB-8FDA-40F1B729E039}" type="slidenum">
              <a:rPr lang="en-US" altLang="en-US" smtClean="0"/>
              <a:pPr>
                <a:defRPr/>
              </a:pPr>
              <a:t>32</a:t>
            </a:fld>
            <a:endParaRPr lang="en-US" altLang="en-US"/>
          </a:p>
        </p:txBody>
      </p:sp>
      <p:sp>
        <p:nvSpPr>
          <p:cNvPr id="4" name="Title 4">
            <a:extLst>
              <a:ext uri="{FF2B5EF4-FFF2-40B4-BE49-F238E27FC236}">
                <a16:creationId xmlns:a16="http://schemas.microsoft.com/office/drawing/2014/main" id="{F8132062-F7EE-C3E1-B915-C61A263DF67F}"/>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Putting it All Together</a:t>
            </a:r>
          </a:p>
        </p:txBody>
      </p:sp>
      <p:sp>
        <p:nvSpPr>
          <p:cNvPr id="2" name="Rectangle 1">
            <a:extLst>
              <a:ext uri="{FF2B5EF4-FFF2-40B4-BE49-F238E27FC236}">
                <a16:creationId xmlns:a16="http://schemas.microsoft.com/office/drawing/2014/main" id="{A331CA52-94D9-0E94-D165-2BB612BD7B3B}"/>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AF1565A-1A15-B26D-CC6C-6A31E071F07D}"/>
              </a:ext>
            </a:extLst>
          </p:cNvPr>
          <p:cNvSpPr/>
          <p:nvPr/>
        </p:nvSpPr>
        <p:spPr>
          <a:xfrm>
            <a:off x="1441198" y="2111411"/>
            <a:ext cx="7496775" cy="1033282"/>
          </a:xfrm>
          <a:custGeom>
            <a:avLst/>
            <a:gdLst>
              <a:gd name="connsiteX0" fmla="*/ 0 w 8955297"/>
              <a:gd name="connsiteY0" fmla="*/ 0 h 944629"/>
              <a:gd name="connsiteX1" fmla="*/ 8482983 w 8955297"/>
              <a:gd name="connsiteY1" fmla="*/ 0 h 944629"/>
              <a:gd name="connsiteX2" fmla="*/ 8955297 w 8955297"/>
              <a:gd name="connsiteY2" fmla="*/ 472315 h 944629"/>
              <a:gd name="connsiteX3" fmla="*/ 8482983 w 8955297"/>
              <a:gd name="connsiteY3" fmla="*/ 944629 h 944629"/>
              <a:gd name="connsiteX4" fmla="*/ 0 w 8955297"/>
              <a:gd name="connsiteY4" fmla="*/ 944629 h 944629"/>
              <a:gd name="connsiteX5" fmla="*/ 0 w 8955297"/>
              <a:gd name="connsiteY5" fmla="*/ 0 h 94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5297" h="944629">
                <a:moveTo>
                  <a:pt x="8955297" y="944628"/>
                </a:moveTo>
                <a:lnTo>
                  <a:pt x="472314" y="944628"/>
                </a:lnTo>
                <a:lnTo>
                  <a:pt x="0" y="472314"/>
                </a:lnTo>
                <a:lnTo>
                  <a:pt x="472314" y="1"/>
                </a:lnTo>
                <a:lnTo>
                  <a:pt x="8955297" y="1"/>
                </a:lnTo>
                <a:lnTo>
                  <a:pt x="8955297" y="944628"/>
                </a:lnTo>
                <a:close/>
              </a:path>
            </a:pathLst>
          </a:custGeom>
          <a:solidFill>
            <a:srgbClr val="2F55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2712" tIns="102871" rIns="192024" bIns="102871" numCol="1" spcCol="1270" anchor="ctr" anchorCtr="0">
            <a:noAutofit/>
          </a:bodyPr>
          <a:lstStyle/>
          <a:p>
            <a:pPr marL="0" lvl="0" indent="0" algn="l" defTabSz="1200150">
              <a:lnSpc>
                <a:spcPct val="90000"/>
              </a:lnSpc>
              <a:spcBef>
                <a:spcPct val="0"/>
              </a:spcBef>
              <a:spcAft>
                <a:spcPct val="35000"/>
              </a:spcAft>
              <a:buNone/>
            </a:pPr>
            <a:r>
              <a:rPr lang="en-US" sz="2700" kern="1200"/>
              <a:t>Explore all data resources to find and understand trends</a:t>
            </a:r>
          </a:p>
        </p:txBody>
      </p:sp>
      <p:sp>
        <p:nvSpPr>
          <p:cNvPr id="8" name="Oval 7" descr="Internet with solid fill">
            <a:extLst>
              <a:ext uri="{FF2B5EF4-FFF2-40B4-BE49-F238E27FC236}">
                <a16:creationId xmlns:a16="http://schemas.microsoft.com/office/drawing/2014/main" id="{727B1FBC-DF1D-5F7D-DC8A-EEEDDF061CF5}"/>
              </a:ext>
            </a:extLst>
          </p:cNvPr>
          <p:cNvSpPr/>
          <p:nvPr/>
        </p:nvSpPr>
        <p:spPr>
          <a:xfrm>
            <a:off x="218617" y="2115323"/>
            <a:ext cx="910834" cy="1033280"/>
          </a:xfrm>
          <a:prstGeom prst="ellipse">
            <a:avLst/>
          </a:pr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BAAD0F94-8E55-88F6-608E-2D9CC29DE9A2}"/>
              </a:ext>
            </a:extLst>
          </p:cNvPr>
          <p:cNvSpPr/>
          <p:nvPr/>
        </p:nvSpPr>
        <p:spPr>
          <a:xfrm>
            <a:off x="1441198" y="3329503"/>
            <a:ext cx="7496775" cy="1033282"/>
          </a:xfrm>
          <a:custGeom>
            <a:avLst/>
            <a:gdLst>
              <a:gd name="connsiteX0" fmla="*/ 0 w 8955297"/>
              <a:gd name="connsiteY0" fmla="*/ 0 h 944629"/>
              <a:gd name="connsiteX1" fmla="*/ 8482983 w 8955297"/>
              <a:gd name="connsiteY1" fmla="*/ 0 h 944629"/>
              <a:gd name="connsiteX2" fmla="*/ 8955297 w 8955297"/>
              <a:gd name="connsiteY2" fmla="*/ 472315 h 944629"/>
              <a:gd name="connsiteX3" fmla="*/ 8482983 w 8955297"/>
              <a:gd name="connsiteY3" fmla="*/ 944629 h 944629"/>
              <a:gd name="connsiteX4" fmla="*/ 0 w 8955297"/>
              <a:gd name="connsiteY4" fmla="*/ 944629 h 944629"/>
              <a:gd name="connsiteX5" fmla="*/ 0 w 8955297"/>
              <a:gd name="connsiteY5" fmla="*/ 0 h 94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5297" h="944629">
                <a:moveTo>
                  <a:pt x="8955297" y="944628"/>
                </a:moveTo>
                <a:lnTo>
                  <a:pt x="472314" y="944628"/>
                </a:lnTo>
                <a:lnTo>
                  <a:pt x="0" y="472314"/>
                </a:lnTo>
                <a:lnTo>
                  <a:pt x="472314" y="1"/>
                </a:lnTo>
                <a:lnTo>
                  <a:pt x="8955297" y="1"/>
                </a:lnTo>
                <a:lnTo>
                  <a:pt x="8955297" y="944628"/>
                </a:lnTo>
                <a:close/>
              </a:path>
            </a:pathLst>
          </a:custGeom>
          <a:solidFill>
            <a:srgbClr val="2F55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2712" tIns="102871" rIns="192024" bIns="102871" numCol="1" spcCol="1270" anchor="ctr" anchorCtr="0">
            <a:noAutofit/>
          </a:bodyPr>
          <a:lstStyle/>
          <a:p>
            <a:pPr marL="0" lvl="0" indent="0" algn="l" defTabSz="1200150">
              <a:lnSpc>
                <a:spcPct val="90000"/>
              </a:lnSpc>
              <a:spcBef>
                <a:spcPct val="0"/>
              </a:spcBef>
              <a:spcAft>
                <a:spcPct val="35000"/>
              </a:spcAft>
              <a:buNone/>
            </a:pPr>
            <a:r>
              <a:rPr lang="en-US" sz="2700" kern="1200"/>
              <a:t>Utilize data for goal setting</a:t>
            </a:r>
          </a:p>
        </p:txBody>
      </p:sp>
      <p:sp>
        <p:nvSpPr>
          <p:cNvPr id="10" name="Oval 9" descr="Bullseye with solid fill">
            <a:extLst>
              <a:ext uri="{FF2B5EF4-FFF2-40B4-BE49-F238E27FC236}">
                <a16:creationId xmlns:a16="http://schemas.microsoft.com/office/drawing/2014/main" id="{FDD0E863-CBD4-CB41-F2EB-C1D7174AC3BB}"/>
              </a:ext>
            </a:extLst>
          </p:cNvPr>
          <p:cNvSpPr/>
          <p:nvPr/>
        </p:nvSpPr>
        <p:spPr>
          <a:xfrm>
            <a:off x="218617" y="3333415"/>
            <a:ext cx="910834" cy="1033280"/>
          </a:xfrm>
          <a:prstGeom prst="ellipse">
            <a:avLst/>
          </a:prstGeom>
          <a:blipFill>
            <a:blip r:embed="rId5">
              <a:duotone>
                <a:schemeClr val="accent6">
                  <a:shade val="45000"/>
                  <a:satMod val="135000"/>
                </a:schemeClr>
                <a:prstClr val="white"/>
              </a:duotone>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D596BB86-0BCC-AC89-05D5-50D19A48EAC8}"/>
              </a:ext>
            </a:extLst>
          </p:cNvPr>
          <p:cNvSpPr/>
          <p:nvPr/>
        </p:nvSpPr>
        <p:spPr>
          <a:xfrm>
            <a:off x="1441198" y="4547596"/>
            <a:ext cx="7496775" cy="1033282"/>
          </a:xfrm>
          <a:custGeom>
            <a:avLst/>
            <a:gdLst>
              <a:gd name="connsiteX0" fmla="*/ 0 w 8955297"/>
              <a:gd name="connsiteY0" fmla="*/ 0 h 944629"/>
              <a:gd name="connsiteX1" fmla="*/ 8482983 w 8955297"/>
              <a:gd name="connsiteY1" fmla="*/ 0 h 944629"/>
              <a:gd name="connsiteX2" fmla="*/ 8955297 w 8955297"/>
              <a:gd name="connsiteY2" fmla="*/ 472315 h 944629"/>
              <a:gd name="connsiteX3" fmla="*/ 8482983 w 8955297"/>
              <a:gd name="connsiteY3" fmla="*/ 944629 h 944629"/>
              <a:gd name="connsiteX4" fmla="*/ 0 w 8955297"/>
              <a:gd name="connsiteY4" fmla="*/ 944629 h 944629"/>
              <a:gd name="connsiteX5" fmla="*/ 0 w 8955297"/>
              <a:gd name="connsiteY5" fmla="*/ 0 h 94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5297" h="944629">
                <a:moveTo>
                  <a:pt x="8955297" y="944628"/>
                </a:moveTo>
                <a:lnTo>
                  <a:pt x="472314" y="944628"/>
                </a:lnTo>
                <a:lnTo>
                  <a:pt x="0" y="472314"/>
                </a:lnTo>
                <a:lnTo>
                  <a:pt x="472314" y="1"/>
                </a:lnTo>
                <a:lnTo>
                  <a:pt x="8955297" y="1"/>
                </a:lnTo>
                <a:lnTo>
                  <a:pt x="8955297" y="944628"/>
                </a:lnTo>
                <a:close/>
              </a:path>
            </a:pathLst>
          </a:custGeom>
          <a:solidFill>
            <a:srgbClr val="2F55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2712" tIns="102871" rIns="192024" bIns="102871" numCol="1" spcCol="1270" anchor="ctr" anchorCtr="0">
            <a:noAutofit/>
          </a:bodyPr>
          <a:lstStyle/>
          <a:p>
            <a:pPr marL="0" lvl="0" indent="0" algn="l" defTabSz="1200150">
              <a:lnSpc>
                <a:spcPct val="90000"/>
              </a:lnSpc>
              <a:spcBef>
                <a:spcPct val="0"/>
              </a:spcBef>
              <a:spcAft>
                <a:spcPct val="35000"/>
              </a:spcAft>
              <a:buNone/>
            </a:pPr>
            <a:r>
              <a:rPr lang="en-US" sz="2700"/>
              <a:t>Zoom</a:t>
            </a:r>
            <a:r>
              <a:rPr lang="en-US" sz="2700" kern="1200"/>
              <a:t> in on areas of concern to ensure proper support</a:t>
            </a:r>
          </a:p>
        </p:txBody>
      </p:sp>
      <p:sp>
        <p:nvSpPr>
          <p:cNvPr id="12" name="Oval 11">
            <a:extLst>
              <a:ext uri="{FF2B5EF4-FFF2-40B4-BE49-F238E27FC236}">
                <a16:creationId xmlns:a16="http://schemas.microsoft.com/office/drawing/2014/main" id="{D73ACE45-8CE7-E205-20F1-B32A6AE5D45E}"/>
              </a:ext>
            </a:extLst>
          </p:cNvPr>
          <p:cNvSpPr/>
          <p:nvPr/>
        </p:nvSpPr>
        <p:spPr>
          <a:xfrm>
            <a:off x="218617" y="4551508"/>
            <a:ext cx="910834" cy="1033280"/>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005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5688802-9C88-F58B-F34A-D751FF3472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70A286-7555-2A4F-5452-EE56B86655A7}"/>
              </a:ext>
            </a:extLst>
          </p:cNvPr>
          <p:cNvSpPr/>
          <p:nvPr/>
        </p:nvSpPr>
        <p:spPr>
          <a:xfrm>
            <a:off x="0" y="5617029"/>
            <a:ext cx="1103086" cy="1240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701C7E1-58CC-91C9-8D6A-1364C517920F}"/>
              </a:ext>
            </a:extLst>
          </p:cNvPr>
          <p:cNvSpPr>
            <a:spLocks noGrp="1"/>
          </p:cNvSpPr>
          <p:nvPr>
            <p:ph type="sldNum" sz="quarter" idx="10"/>
          </p:nvPr>
        </p:nvSpPr>
        <p:spPr/>
        <p:txBody>
          <a:bodyPr/>
          <a:lstStyle/>
          <a:p>
            <a:pPr>
              <a:defRPr/>
            </a:pPr>
            <a:fld id="{DAA95BE0-1642-4EEB-8FDA-40F1B729E039}" type="slidenum">
              <a:rPr lang="en-US" altLang="en-US" smtClean="0"/>
              <a:pPr>
                <a:defRPr/>
              </a:pPr>
              <a:t>33</a:t>
            </a:fld>
            <a:endParaRPr lang="en-US" altLang="en-US"/>
          </a:p>
        </p:txBody>
      </p:sp>
      <p:sp>
        <p:nvSpPr>
          <p:cNvPr id="2" name="Content Placeholder 1">
            <a:extLst>
              <a:ext uri="{FF2B5EF4-FFF2-40B4-BE49-F238E27FC236}">
                <a16:creationId xmlns:a16="http://schemas.microsoft.com/office/drawing/2014/main" id="{A0590FB3-190C-9525-D235-B293C663B0C8}"/>
              </a:ext>
            </a:extLst>
          </p:cNvPr>
          <p:cNvSpPr>
            <a:spLocks noGrp="1"/>
          </p:cNvSpPr>
          <p:nvPr>
            <p:ph idx="1"/>
          </p:nvPr>
        </p:nvSpPr>
        <p:spPr>
          <a:xfrm>
            <a:off x="1023256" y="2606822"/>
            <a:ext cx="7097486" cy="1644355"/>
          </a:xfrm>
        </p:spPr>
        <p:txBody>
          <a:bodyPr/>
          <a:lstStyle/>
          <a:p>
            <a:pPr marL="0" indent="0" algn="ctr">
              <a:buNone/>
            </a:pPr>
            <a:br>
              <a:rPr kumimoji="0" lang="en-US" sz="3200" b="1" i="0" u="none" strike="noStrike" kern="0" cap="none" spc="0" normalizeH="0" baseline="0" noProof="0">
                <a:ln>
                  <a:noFill/>
                </a:ln>
                <a:solidFill>
                  <a:srgbClr val="044178"/>
                </a:solidFill>
                <a:effectLst/>
                <a:uLnTx/>
                <a:uFillTx/>
                <a:latin typeface="Arial"/>
                <a:ea typeface="Verdana" panose="020B0604030504040204" pitchFamily="34" charset="0"/>
              </a:rPr>
            </a:br>
            <a:r>
              <a:rPr lang="en-US" sz="3600">
                <a:ea typeface="Verdana"/>
              </a:rPr>
              <a:t>If our school and/or subgroup is identified for…</a:t>
            </a:r>
          </a:p>
          <a:p>
            <a:pPr marL="0" indent="0" algn="ctr">
              <a:buNone/>
            </a:pPr>
            <a:endParaRPr kumimoji="0" lang="en-US" sz="3600" b="1" i="0" u="none" strike="noStrike" kern="0" cap="none" spc="0" normalizeH="0" baseline="0" noProof="0">
              <a:ln>
                <a:noFill/>
              </a:ln>
              <a:solidFill>
                <a:srgbClr val="044178"/>
              </a:solidFill>
              <a:effectLst/>
              <a:uLnTx/>
              <a:uFillTx/>
              <a:latin typeface="Arial"/>
              <a:ea typeface="Verdana"/>
            </a:endParaRPr>
          </a:p>
          <a:p>
            <a:pPr marL="0" indent="0" algn="ctr">
              <a:buNone/>
            </a:pP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endParaRPr lang="en-US" sz="3600">
              <a:solidFill>
                <a:srgbClr val="FF6600"/>
              </a:solidFill>
            </a:endParaRPr>
          </a:p>
        </p:txBody>
      </p:sp>
      <p:sp>
        <p:nvSpPr>
          <p:cNvPr id="6" name="TextBox 5">
            <a:extLst>
              <a:ext uri="{FF2B5EF4-FFF2-40B4-BE49-F238E27FC236}">
                <a16:creationId xmlns:a16="http://schemas.microsoft.com/office/drawing/2014/main" id="{E45AA2FD-74DE-66CF-F814-1031DFFE7425}"/>
              </a:ext>
            </a:extLst>
          </p:cNvPr>
          <p:cNvSpPr txBox="1"/>
          <p:nvPr/>
        </p:nvSpPr>
        <p:spPr>
          <a:xfrm>
            <a:off x="0" y="0"/>
            <a:ext cx="9144000" cy="1200329"/>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02060"/>
                </a:solidFill>
                <a:effectLst/>
                <a:uLnTx/>
                <a:uFillTx/>
                <a:latin typeface="Arial"/>
                <a:ea typeface="Verdana"/>
              </a:rPr>
              <a:t>Support Model Identification Recommendations</a:t>
            </a:r>
            <a:endParaRPr lang="en-US" sz="3600">
              <a:solidFill>
                <a:srgbClr val="002060"/>
              </a:solidFill>
            </a:endParaRPr>
          </a:p>
        </p:txBody>
      </p:sp>
    </p:spTree>
    <p:extLst>
      <p:ext uri="{BB962C8B-B14F-4D97-AF65-F5344CB8AC3E}">
        <p14:creationId xmlns:p14="http://schemas.microsoft.com/office/powerpoint/2010/main" val="1592166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A6C18-5388-8793-2C60-437C7AC63C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A476D4-4C43-B8A8-CE4C-FB5C1DAF1E17}"/>
              </a:ext>
            </a:extLst>
          </p:cNvPr>
          <p:cNvSpPr>
            <a:spLocks noGrp="1"/>
          </p:cNvSpPr>
          <p:nvPr>
            <p:ph type="sldNum" sz="quarter" idx="10"/>
          </p:nvPr>
        </p:nvSpPr>
        <p:spPr/>
        <p:txBody>
          <a:bodyPr/>
          <a:lstStyle/>
          <a:p>
            <a:pPr>
              <a:defRPr/>
            </a:pPr>
            <a:fld id="{DAA95BE0-1642-4EEB-8FDA-40F1B729E039}" type="slidenum">
              <a:rPr lang="en-US" altLang="en-US" smtClean="0"/>
              <a:pPr>
                <a:defRPr/>
              </a:pPr>
              <a:t>34</a:t>
            </a:fld>
            <a:endParaRPr lang="en-US" altLang="en-US"/>
          </a:p>
        </p:txBody>
      </p:sp>
      <p:sp>
        <p:nvSpPr>
          <p:cNvPr id="4" name="Title 4">
            <a:extLst>
              <a:ext uri="{FF2B5EF4-FFF2-40B4-BE49-F238E27FC236}">
                <a16:creationId xmlns:a16="http://schemas.microsoft.com/office/drawing/2014/main" id="{F2360BF6-B5F3-E646-9648-12F548A619E4}"/>
              </a:ext>
            </a:extLst>
          </p:cNvPr>
          <p:cNvSpPr txBox="1">
            <a:spLocks/>
          </p:cNvSpPr>
          <p:nvPr/>
        </p:nvSpPr>
        <p:spPr bwMode="auto">
          <a:xfrm>
            <a:off x="147235" y="330404"/>
            <a:ext cx="93685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Any Support Model (including LSI Support Model)</a:t>
            </a:r>
          </a:p>
        </p:txBody>
      </p:sp>
      <p:sp>
        <p:nvSpPr>
          <p:cNvPr id="2" name="Rectangle 1">
            <a:extLst>
              <a:ext uri="{FF2B5EF4-FFF2-40B4-BE49-F238E27FC236}">
                <a16:creationId xmlns:a16="http://schemas.microsoft.com/office/drawing/2014/main" id="{F114DBCE-2FB8-2512-A57F-613A7E638E31}"/>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FF2F9413-85DF-3436-F19B-593511E07241}"/>
              </a:ext>
            </a:extLst>
          </p:cNvPr>
          <p:cNvGraphicFramePr/>
          <p:nvPr>
            <p:extLst>
              <p:ext uri="{D42A27DB-BD31-4B8C-83A1-F6EECF244321}">
                <p14:modId xmlns:p14="http://schemas.microsoft.com/office/powerpoint/2010/main" val="897673734"/>
              </p:ext>
            </p:extLst>
          </p:nvPr>
        </p:nvGraphicFramePr>
        <p:xfrm>
          <a:off x="2030161" y="2274681"/>
          <a:ext cx="5083677" cy="1705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A93458-819F-9700-BD58-A72C45932AA8}"/>
              </a:ext>
            </a:extLst>
          </p:cNvPr>
          <p:cNvSpPr txBox="1"/>
          <p:nvPr/>
        </p:nvSpPr>
        <p:spPr>
          <a:xfrm>
            <a:off x="309324" y="1408930"/>
            <a:ext cx="8438382"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sp>
        <p:nvSpPr>
          <p:cNvPr id="7" name="TextBox 6">
            <a:extLst>
              <a:ext uri="{FF2B5EF4-FFF2-40B4-BE49-F238E27FC236}">
                <a16:creationId xmlns:a16="http://schemas.microsoft.com/office/drawing/2014/main" id="{C4B16345-43E0-DD06-CA19-97999C9D5850}"/>
              </a:ext>
            </a:extLst>
          </p:cNvPr>
          <p:cNvSpPr txBox="1"/>
          <p:nvPr/>
        </p:nvSpPr>
        <p:spPr>
          <a:xfrm>
            <a:off x="258052" y="6207691"/>
            <a:ext cx="8134386" cy="338554"/>
          </a:xfrm>
          <a:prstGeom prst="rect">
            <a:avLst/>
          </a:prstGeom>
          <a:noFill/>
        </p:spPr>
        <p:txBody>
          <a:bodyPr wrap="square">
            <a:spAutoFit/>
          </a:bodyPr>
          <a:lstStyle/>
          <a:p>
            <a:r>
              <a:rPr lang="en-US" sz="1600">
                <a:solidFill>
                  <a:srgbClr val="0000FF"/>
                </a:solidFill>
                <a:hlinkClick r:id="rId8">
                  <a:extLst>
                    <a:ext uri="{A12FA001-AC4F-418D-AE19-62706E023703}">
                      <ahyp:hlinkClr xmlns:ahyp="http://schemas.microsoft.com/office/drawing/2018/hyperlinkcolor" val="tx"/>
                    </a:ext>
                  </a:extLst>
                </a:hlinkClick>
              </a:rPr>
              <a:t>Click here for Accountability Indicator Level Cut Points</a:t>
            </a:r>
            <a:endParaRPr lang="en-US" sz="1600">
              <a:solidFill>
                <a:srgbClr val="0000FF"/>
              </a:solidFill>
            </a:endParaRPr>
          </a:p>
        </p:txBody>
      </p:sp>
    </p:spTree>
    <p:extLst>
      <p:ext uri="{BB962C8B-B14F-4D97-AF65-F5344CB8AC3E}">
        <p14:creationId xmlns:p14="http://schemas.microsoft.com/office/powerpoint/2010/main" val="244235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7C223-6408-86B7-6E2C-621826E9C861}"/>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A88BA9C-F274-12E6-0E15-C25CA8E30F28}"/>
              </a:ext>
            </a:extLst>
          </p:cNvPr>
          <p:cNvGraphicFramePr/>
          <p:nvPr>
            <p:extLst>
              <p:ext uri="{D42A27DB-BD31-4B8C-83A1-F6EECF244321}">
                <p14:modId xmlns:p14="http://schemas.microsoft.com/office/powerpoint/2010/main" val="440566509"/>
              </p:ext>
            </p:extLst>
          </p:nvPr>
        </p:nvGraphicFramePr>
        <p:xfrm>
          <a:off x="453724" y="2263832"/>
          <a:ext cx="8236551" cy="304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BE0BCF0-4F74-C0BC-0CB7-6AD7E7C84354}"/>
              </a:ext>
            </a:extLst>
          </p:cNvPr>
          <p:cNvSpPr>
            <a:spLocks noGrp="1"/>
          </p:cNvSpPr>
          <p:nvPr>
            <p:ph type="sldNum" sz="quarter" idx="10"/>
          </p:nvPr>
        </p:nvSpPr>
        <p:spPr/>
        <p:txBody>
          <a:bodyPr/>
          <a:lstStyle/>
          <a:p>
            <a:pPr>
              <a:defRPr/>
            </a:pPr>
            <a:fld id="{DAA95BE0-1642-4EEB-8FDA-40F1B729E039}" type="slidenum">
              <a:rPr lang="en-US" altLang="en-US" smtClean="0"/>
              <a:pPr>
                <a:defRPr/>
              </a:pPr>
              <a:t>35</a:t>
            </a:fld>
            <a:endParaRPr lang="en-US" altLang="en-US"/>
          </a:p>
        </p:txBody>
      </p:sp>
      <p:sp>
        <p:nvSpPr>
          <p:cNvPr id="4" name="Title 4">
            <a:extLst>
              <a:ext uri="{FF2B5EF4-FFF2-40B4-BE49-F238E27FC236}">
                <a16:creationId xmlns:a16="http://schemas.microsoft.com/office/drawing/2014/main" id="{8A3FE78A-1B29-32F5-499B-9D268F851FE8}"/>
              </a:ext>
            </a:extLst>
          </p:cNvPr>
          <p:cNvSpPr txBox="1">
            <a:spLocks/>
          </p:cNvSpPr>
          <p:nvPr/>
        </p:nvSpPr>
        <p:spPr bwMode="auto">
          <a:xfrm>
            <a:off x="147235" y="330404"/>
            <a:ext cx="93685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LSI:PTSI-1 (under the LSI Support Model)</a:t>
            </a:r>
          </a:p>
        </p:txBody>
      </p:sp>
      <p:sp>
        <p:nvSpPr>
          <p:cNvPr id="2" name="Rectangle 1">
            <a:extLst>
              <a:ext uri="{FF2B5EF4-FFF2-40B4-BE49-F238E27FC236}">
                <a16:creationId xmlns:a16="http://schemas.microsoft.com/office/drawing/2014/main" id="{89CC35FD-F1D8-9F4F-342B-6DA026F9D359}"/>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9B6621-A602-3809-A341-2E75812013A0}"/>
              </a:ext>
            </a:extLst>
          </p:cNvPr>
          <p:cNvSpPr txBox="1"/>
          <p:nvPr/>
        </p:nvSpPr>
        <p:spPr>
          <a:xfrm>
            <a:off x="298659" y="1617097"/>
            <a:ext cx="8611661"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spTree>
    <p:extLst>
      <p:ext uri="{BB962C8B-B14F-4D97-AF65-F5344CB8AC3E}">
        <p14:creationId xmlns:p14="http://schemas.microsoft.com/office/powerpoint/2010/main" val="1478886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3D88-EF96-DFB1-B416-3233C2A636D0}"/>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091DF7A-ACAA-6071-172C-4F66EF52021A}"/>
              </a:ext>
            </a:extLst>
          </p:cNvPr>
          <p:cNvGraphicFramePr/>
          <p:nvPr>
            <p:extLst>
              <p:ext uri="{D42A27DB-BD31-4B8C-83A1-F6EECF244321}">
                <p14:modId xmlns:p14="http://schemas.microsoft.com/office/powerpoint/2010/main" val="2321529377"/>
              </p:ext>
            </p:extLst>
          </p:nvPr>
        </p:nvGraphicFramePr>
        <p:xfrm>
          <a:off x="184024" y="2336647"/>
          <a:ext cx="8775951" cy="3362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7FED834-09EB-A2C7-9613-90FC675F0097}"/>
              </a:ext>
            </a:extLst>
          </p:cNvPr>
          <p:cNvSpPr>
            <a:spLocks noGrp="1"/>
          </p:cNvSpPr>
          <p:nvPr>
            <p:ph type="sldNum" sz="quarter" idx="10"/>
          </p:nvPr>
        </p:nvSpPr>
        <p:spPr/>
        <p:txBody>
          <a:bodyPr/>
          <a:lstStyle/>
          <a:p>
            <a:pPr>
              <a:defRPr/>
            </a:pPr>
            <a:fld id="{DAA95BE0-1642-4EEB-8FDA-40F1B729E039}" type="slidenum">
              <a:rPr lang="en-US" altLang="en-US" smtClean="0"/>
              <a:pPr>
                <a:defRPr/>
              </a:pPr>
              <a:t>36</a:t>
            </a:fld>
            <a:endParaRPr lang="en-US" altLang="en-US"/>
          </a:p>
        </p:txBody>
      </p:sp>
      <p:sp>
        <p:nvSpPr>
          <p:cNvPr id="4" name="Title 4">
            <a:extLst>
              <a:ext uri="{FF2B5EF4-FFF2-40B4-BE49-F238E27FC236}">
                <a16:creationId xmlns:a16="http://schemas.microsoft.com/office/drawing/2014/main" id="{FD19BFF0-9DDB-9F81-E4F5-DDBE83E39441}"/>
              </a:ext>
            </a:extLst>
          </p:cNvPr>
          <p:cNvSpPr txBox="1">
            <a:spLocks/>
          </p:cNvSpPr>
          <p:nvPr/>
        </p:nvSpPr>
        <p:spPr bwMode="auto">
          <a:xfrm>
            <a:off x="147235" y="330404"/>
            <a:ext cx="93685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LSI:PTSI-2 (under the LSI Support Model)</a:t>
            </a:r>
          </a:p>
        </p:txBody>
      </p:sp>
      <p:sp>
        <p:nvSpPr>
          <p:cNvPr id="2" name="Rectangle 1">
            <a:extLst>
              <a:ext uri="{FF2B5EF4-FFF2-40B4-BE49-F238E27FC236}">
                <a16:creationId xmlns:a16="http://schemas.microsoft.com/office/drawing/2014/main" id="{45F30226-7332-EE4F-5884-C0DEA9D5936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630441-9C3A-AB9A-5165-81DAB78BBC56}"/>
              </a:ext>
            </a:extLst>
          </p:cNvPr>
          <p:cNvSpPr txBox="1"/>
          <p:nvPr/>
        </p:nvSpPr>
        <p:spPr>
          <a:xfrm>
            <a:off x="368049" y="1606937"/>
            <a:ext cx="8407902"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spTree>
    <p:extLst>
      <p:ext uri="{BB962C8B-B14F-4D97-AF65-F5344CB8AC3E}">
        <p14:creationId xmlns:p14="http://schemas.microsoft.com/office/powerpoint/2010/main" val="3872728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3B465-F53E-9643-315A-D13DE7AD19E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4AD2B-9CA2-286D-D856-D8435EA64E7E}"/>
              </a:ext>
            </a:extLst>
          </p:cNvPr>
          <p:cNvSpPr>
            <a:spLocks noGrp="1"/>
          </p:cNvSpPr>
          <p:nvPr>
            <p:ph type="sldNum" sz="quarter" idx="10"/>
          </p:nvPr>
        </p:nvSpPr>
        <p:spPr/>
        <p:txBody>
          <a:bodyPr/>
          <a:lstStyle/>
          <a:p>
            <a:pPr>
              <a:defRPr/>
            </a:pPr>
            <a:fld id="{DAA95BE0-1642-4EEB-8FDA-40F1B729E039}" type="slidenum">
              <a:rPr lang="en-US" altLang="en-US" smtClean="0"/>
              <a:pPr>
                <a:defRPr/>
              </a:pPr>
              <a:t>37</a:t>
            </a:fld>
            <a:endParaRPr lang="en-US" altLang="en-US"/>
          </a:p>
        </p:txBody>
      </p:sp>
      <p:sp>
        <p:nvSpPr>
          <p:cNvPr id="4" name="Title 4">
            <a:extLst>
              <a:ext uri="{FF2B5EF4-FFF2-40B4-BE49-F238E27FC236}">
                <a16:creationId xmlns:a16="http://schemas.microsoft.com/office/drawing/2014/main" id="{EF2B7F55-ED1E-9ECA-0A67-654080D560DD}"/>
              </a:ext>
            </a:extLst>
          </p:cNvPr>
          <p:cNvSpPr txBox="1">
            <a:spLocks/>
          </p:cNvSpPr>
          <p:nvPr/>
        </p:nvSpPr>
        <p:spPr bwMode="auto">
          <a:xfrm>
            <a:off x="147235" y="181092"/>
            <a:ext cx="93685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CSI, ATSI, TSI, or LSI:PTSI</a:t>
            </a:r>
          </a:p>
        </p:txBody>
      </p:sp>
      <p:sp>
        <p:nvSpPr>
          <p:cNvPr id="2" name="Rectangle 1">
            <a:extLst>
              <a:ext uri="{FF2B5EF4-FFF2-40B4-BE49-F238E27FC236}">
                <a16:creationId xmlns:a16="http://schemas.microsoft.com/office/drawing/2014/main" id="{8F86CAD8-CECB-0DE3-B68B-58D9AAC89FA6}"/>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CA315B-767B-0D15-3288-14D2366C5ED4}"/>
              </a:ext>
            </a:extLst>
          </p:cNvPr>
          <p:cNvSpPr txBox="1"/>
          <p:nvPr/>
        </p:nvSpPr>
        <p:spPr>
          <a:xfrm>
            <a:off x="370338" y="1203385"/>
            <a:ext cx="8621262"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sp>
        <p:nvSpPr>
          <p:cNvPr id="9" name="Freeform: Shape 8">
            <a:extLst>
              <a:ext uri="{FF2B5EF4-FFF2-40B4-BE49-F238E27FC236}">
                <a16:creationId xmlns:a16="http://schemas.microsoft.com/office/drawing/2014/main" id="{AEDFF1BC-644C-8160-CD13-86A046056553}"/>
              </a:ext>
            </a:extLst>
          </p:cNvPr>
          <p:cNvSpPr/>
          <p:nvPr/>
        </p:nvSpPr>
        <p:spPr>
          <a:xfrm>
            <a:off x="551581" y="1944790"/>
            <a:ext cx="3716027" cy="739879"/>
          </a:xfrm>
          <a:custGeom>
            <a:avLst/>
            <a:gdLst>
              <a:gd name="connsiteX0" fmla="*/ 0 w 3716027"/>
              <a:gd name="connsiteY0" fmla="*/ 0 h 739879"/>
              <a:gd name="connsiteX1" fmla="*/ 3716027 w 3716027"/>
              <a:gd name="connsiteY1" fmla="*/ 0 h 739879"/>
              <a:gd name="connsiteX2" fmla="*/ 3716027 w 3716027"/>
              <a:gd name="connsiteY2" fmla="*/ 739879 h 739879"/>
              <a:gd name="connsiteX3" fmla="*/ 0 w 3716027"/>
              <a:gd name="connsiteY3" fmla="*/ 739879 h 739879"/>
              <a:gd name="connsiteX4" fmla="*/ 0 w 3716027"/>
              <a:gd name="connsiteY4" fmla="*/ 0 h 7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027" h="739879">
                <a:moveTo>
                  <a:pt x="0" y="0"/>
                </a:moveTo>
                <a:lnTo>
                  <a:pt x="3716027" y="0"/>
                </a:lnTo>
                <a:lnTo>
                  <a:pt x="3716027" y="739879"/>
                </a:lnTo>
                <a:lnTo>
                  <a:pt x="0" y="739879"/>
                </a:lnTo>
                <a:lnTo>
                  <a:pt x="0" y="0"/>
                </a:lnTo>
                <a:close/>
              </a:path>
            </a:pathLst>
          </a:custGeom>
          <a:solidFill>
            <a:srgbClr val="1B548D"/>
          </a:solidFill>
          <a:ln>
            <a:solidFill>
              <a:srgbClr val="297FD5"/>
            </a:solidFill>
          </a:ln>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For the English Language Learner (ELL) Subgroup</a:t>
            </a:r>
          </a:p>
        </p:txBody>
      </p:sp>
      <p:sp>
        <p:nvSpPr>
          <p:cNvPr id="10" name="Freeform: Shape 9">
            <a:extLst>
              <a:ext uri="{FF2B5EF4-FFF2-40B4-BE49-F238E27FC236}">
                <a16:creationId xmlns:a16="http://schemas.microsoft.com/office/drawing/2014/main" id="{E4F3AAF6-915E-1B82-276B-1685C76DAC5B}"/>
              </a:ext>
            </a:extLst>
          </p:cNvPr>
          <p:cNvSpPr/>
          <p:nvPr/>
        </p:nvSpPr>
        <p:spPr>
          <a:xfrm>
            <a:off x="551581" y="2684669"/>
            <a:ext cx="3716027" cy="3788100"/>
          </a:xfrm>
          <a:custGeom>
            <a:avLst/>
            <a:gdLst>
              <a:gd name="connsiteX0" fmla="*/ 0 w 3716027"/>
              <a:gd name="connsiteY0" fmla="*/ 0 h 3788100"/>
              <a:gd name="connsiteX1" fmla="*/ 3716027 w 3716027"/>
              <a:gd name="connsiteY1" fmla="*/ 0 h 3788100"/>
              <a:gd name="connsiteX2" fmla="*/ 3716027 w 3716027"/>
              <a:gd name="connsiteY2" fmla="*/ 3788100 h 3788100"/>
              <a:gd name="connsiteX3" fmla="*/ 0 w 3716027"/>
              <a:gd name="connsiteY3" fmla="*/ 3788100 h 3788100"/>
              <a:gd name="connsiteX4" fmla="*/ 0 w 3716027"/>
              <a:gd name="connsiteY4" fmla="*/ 0 h 378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027" h="3788100">
                <a:moveTo>
                  <a:pt x="0" y="0"/>
                </a:moveTo>
                <a:lnTo>
                  <a:pt x="3716027" y="0"/>
                </a:lnTo>
                <a:lnTo>
                  <a:pt x="3716027" y="3788100"/>
                </a:lnTo>
                <a:lnTo>
                  <a:pt x="0" y="37881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n-US" sz="1500" kern="1200">
                <a:solidFill>
                  <a:srgbClr val="0000FF"/>
                </a:solidFill>
                <a:hlinkClick r:id="rId3">
                  <a:extLst>
                    <a:ext uri="{A12FA001-AC4F-418D-AE19-62706E023703}">
                      <ahyp:hlinkClr xmlns:ahyp="http://schemas.microsoft.com/office/drawing/2018/hyperlinkcolor" val="tx"/>
                    </a:ext>
                  </a:extLst>
                </a:hlinkClick>
              </a:rPr>
              <a:t>Multilingual Learner (ML) and ELL Program Quality Review and Reflective Protocol Toolkit</a:t>
            </a:r>
            <a:r>
              <a:rPr lang="en-US" sz="1500" kern="1200"/>
              <a:t>: This toolkit strengthens the school quality review process for Multilingual Learner and ELL programs and services</a:t>
            </a:r>
          </a:p>
          <a:p>
            <a:pPr marL="114300" lvl="1" indent="-114300" algn="l" defTabSz="666750">
              <a:lnSpc>
                <a:spcPct val="90000"/>
              </a:lnSpc>
              <a:spcBef>
                <a:spcPct val="0"/>
              </a:spcBef>
              <a:spcAft>
                <a:spcPct val="15000"/>
              </a:spcAft>
              <a:buFont typeface="Symbol" panose="05050102010706020507" pitchFamily="18" charset="2"/>
              <a:buChar char=""/>
            </a:pPr>
            <a:r>
              <a:rPr lang="en-US" sz="1500" kern="1200">
                <a:solidFill>
                  <a:srgbClr val="0000FF"/>
                </a:solidFill>
                <a:hlinkClick r:id="rId4">
                  <a:extLst>
                    <a:ext uri="{A12FA001-AC4F-418D-AE19-62706E023703}">
                      <ahyp:hlinkClr xmlns:ahyp="http://schemas.microsoft.com/office/drawing/2018/hyperlinkcolor" val="tx"/>
                    </a:ext>
                  </a:extLst>
                </a:hlinkClick>
              </a:rPr>
              <a:t>Regional Bilingual Education Resource Network (RBERN)</a:t>
            </a:r>
            <a:r>
              <a:rPr lang="en-US" sz="1500" kern="1200">
                <a:solidFill>
                  <a:schemeClr val="tx1"/>
                </a:solidFill>
              </a:rPr>
              <a:t>: </a:t>
            </a:r>
            <a:r>
              <a:rPr lang="en-US" sz="1500" kern="1200"/>
              <a:t>The purpose of the RBERNs is to establish regionally-based resources to provide a coordinated system of high-quality technical assistance, training, information dissemination, and professional development to districts/school to improve their instructional programs and practices for ELLs</a:t>
            </a:r>
          </a:p>
        </p:txBody>
      </p:sp>
      <p:sp>
        <p:nvSpPr>
          <p:cNvPr id="11" name="Freeform: Shape 10">
            <a:extLst>
              <a:ext uri="{FF2B5EF4-FFF2-40B4-BE49-F238E27FC236}">
                <a16:creationId xmlns:a16="http://schemas.microsoft.com/office/drawing/2014/main" id="{7278C184-3C13-E733-3510-9C2B143850A4}"/>
              </a:ext>
            </a:extLst>
          </p:cNvPr>
          <p:cNvSpPr/>
          <p:nvPr/>
        </p:nvSpPr>
        <p:spPr>
          <a:xfrm>
            <a:off x="4787853" y="1944790"/>
            <a:ext cx="3716027" cy="739879"/>
          </a:xfrm>
          <a:custGeom>
            <a:avLst/>
            <a:gdLst>
              <a:gd name="connsiteX0" fmla="*/ 0 w 3716027"/>
              <a:gd name="connsiteY0" fmla="*/ 0 h 739879"/>
              <a:gd name="connsiteX1" fmla="*/ 3716027 w 3716027"/>
              <a:gd name="connsiteY1" fmla="*/ 0 h 739879"/>
              <a:gd name="connsiteX2" fmla="*/ 3716027 w 3716027"/>
              <a:gd name="connsiteY2" fmla="*/ 739879 h 739879"/>
              <a:gd name="connsiteX3" fmla="*/ 0 w 3716027"/>
              <a:gd name="connsiteY3" fmla="*/ 739879 h 739879"/>
              <a:gd name="connsiteX4" fmla="*/ 0 w 3716027"/>
              <a:gd name="connsiteY4" fmla="*/ 0 h 7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027" h="739879">
                <a:moveTo>
                  <a:pt x="0" y="0"/>
                </a:moveTo>
                <a:lnTo>
                  <a:pt x="3716027" y="0"/>
                </a:lnTo>
                <a:lnTo>
                  <a:pt x="3716027" y="739879"/>
                </a:lnTo>
                <a:lnTo>
                  <a:pt x="0" y="739879"/>
                </a:lnTo>
                <a:lnTo>
                  <a:pt x="0" y="0"/>
                </a:lnTo>
                <a:close/>
              </a:path>
            </a:pathLst>
          </a:custGeom>
          <a:solidFill>
            <a:srgbClr val="437F89"/>
          </a:solidFill>
          <a:ln>
            <a:solidFill>
              <a:srgbClr val="5AA2AE"/>
            </a:solidFill>
          </a:ln>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For the Students with Disabilities (SWD) Subgroup</a:t>
            </a:r>
            <a:endParaRPr lang="en-US" sz="1500" b="1" kern="1200">
              <a:solidFill>
                <a:srgbClr val="0000FF"/>
              </a:solidFill>
            </a:endParaRPr>
          </a:p>
        </p:txBody>
      </p:sp>
      <p:sp>
        <p:nvSpPr>
          <p:cNvPr id="12" name="Freeform: Shape 11">
            <a:extLst>
              <a:ext uri="{FF2B5EF4-FFF2-40B4-BE49-F238E27FC236}">
                <a16:creationId xmlns:a16="http://schemas.microsoft.com/office/drawing/2014/main" id="{E40DD495-FDE8-C941-52C9-7ED433672A0D}"/>
              </a:ext>
            </a:extLst>
          </p:cNvPr>
          <p:cNvSpPr/>
          <p:nvPr/>
        </p:nvSpPr>
        <p:spPr>
          <a:xfrm>
            <a:off x="4787853" y="2684669"/>
            <a:ext cx="3716027" cy="3788100"/>
          </a:xfrm>
          <a:custGeom>
            <a:avLst/>
            <a:gdLst>
              <a:gd name="connsiteX0" fmla="*/ 0 w 3716027"/>
              <a:gd name="connsiteY0" fmla="*/ 0 h 3788100"/>
              <a:gd name="connsiteX1" fmla="*/ 3716027 w 3716027"/>
              <a:gd name="connsiteY1" fmla="*/ 0 h 3788100"/>
              <a:gd name="connsiteX2" fmla="*/ 3716027 w 3716027"/>
              <a:gd name="connsiteY2" fmla="*/ 3788100 h 3788100"/>
              <a:gd name="connsiteX3" fmla="*/ 0 w 3716027"/>
              <a:gd name="connsiteY3" fmla="*/ 3788100 h 3788100"/>
              <a:gd name="connsiteX4" fmla="*/ 0 w 3716027"/>
              <a:gd name="connsiteY4" fmla="*/ 0 h 378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027" h="3788100">
                <a:moveTo>
                  <a:pt x="0" y="0"/>
                </a:moveTo>
                <a:lnTo>
                  <a:pt x="3716027" y="0"/>
                </a:lnTo>
                <a:lnTo>
                  <a:pt x="3716027" y="3788100"/>
                </a:lnTo>
                <a:lnTo>
                  <a:pt x="0" y="378810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Aft>
                <a:spcPct val="15000"/>
              </a:spcAft>
              <a:buFont typeface="Symbol" panose="05050102010706020507" pitchFamily="18" charset="2"/>
              <a:buChar char=""/>
            </a:pPr>
            <a:r>
              <a:rPr lang="en-US" sz="1500"/>
              <a:t>The </a:t>
            </a:r>
            <a:r>
              <a:rPr lang="en-US" sz="1500">
                <a:solidFill>
                  <a:srgbClr val="0000FF"/>
                </a:solidFill>
                <a:hlinkClick r:id="rId5">
                  <a:extLst>
                    <a:ext uri="{A12FA001-AC4F-418D-AE19-62706E023703}">
                      <ahyp:hlinkClr xmlns:ahyp="http://schemas.microsoft.com/office/drawing/2018/hyperlinkcolor" val="tx"/>
                    </a:ext>
                  </a:extLst>
                </a:hlinkClick>
              </a:rPr>
              <a:t>NYSED Educational Partnership</a:t>
            </a:r>
            <a:r>
              <a:rPr lang="en-US" sz="1500">
                <a:solidFill>
                  <a:srgbClr val="0000FF"/>
                </a:solidFill>
              </a:rPr>
              <a:t> </a:t>
            </a:r>
            <a:r>
              <a:rPr lang="en-US" sz="1500" kern="1200"/>
              <a:t>is a coordinated and cohesive network of support focused on enhancing services and supports for students with disabilities from early childhood and school-age education to engagement in post-school opportunities </a:t>
            </a:r>
          </a:p>
          <a:p>
            <a:pPr marL="114300" lvl="1" indent="-114300" algn="l" defTabSz="666750">
              <a:lnSpc>
                <a:spcPct val="90000"/>
              </a:lnSpc>
              <a:spcBef>
                <a:spcPct val="0"/>
              </a:spcBef>
              <a:spcAft>
                <a:spcPct val="15000"/>
              </a:spcAft>
              <a:buFont typeface="Symbol" panose="05050102010706020507" pitchFamily="18" charset="2"/>
              <a:buChar char=""/>
            </a:pPr>
            <a:r>
              <a:rPr lang="en-US" sz="1500" kern="1200"/>
              <a:t>The Educational Partnership’s mission is to support and empower educational organizations, families, and communities to improve equity, access, opportunities, and outcomes for all students with disabilities in New York State </a:t>
            </a:r>
          </a:p>
        </p:txBody>
      </p:sp>
    </p:spTree>
    <p:extLst>
      <p:ext uri="{BB962C8B-B14F-4D97-AF65-F5344CB8AC3E}">
        <p14:creationId xmlns:p14="http://schemas.microsoft.com/office/powerpoint/2010/main" val="657035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DA92893-89C6-9C47-C0D7-A7CE4B378B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CF5983-C9BB-DE40-7068-40410D5CF9C9}"/>
              </a:ext>
            </a:extLst>
          </p:cNvPr>
          <p:cNvSpPr/>
          <p:nvPr/>
        </p:nvSpPr>
        <p:spPr>
          <a:xfrm>
            <a:off x="0" y="5617029"/>
            <a:ext cx="1103086" cy="1240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DBFAE2-6763-1D71-BB4A-54C8C92E54E5}"/>
              </a:ext>
            </a:extLst>
          </p:cNvPr>
          <p:cNvSpPr>
            <a:spLocks noGrp="1"/>
          </p:cNvSpPr>
          <p:nvPr>
            <p:ph type="sldNum" sz="quarter" idx="10"/>
          </p:nvPr>
        </p:nvSpPr>
        <p:spPr/>
        <p:txBody>
          <a:bodyPr/>
          <a:lstStyle/>
          <a:p>
            <a:pPr>
              <a:defRPr/>
            </a:pPr>
            <a:fld id="{DAA95BE0-1642-4EEB-8FDA-40F1B729E039}" type="slidenum">
              <a:rPr lang="en-US" altLang="en-US" smtClean="0"/>
              <a:pPr>
                <a:defRPr/>
              </a:pPr>
              <a:t>38</a:t>
            </a:fld>
            <a:endParaRPr lang="en-US" altLang="en-US"/>
          </a:p>
        </p:txBody>
      </p:sp>
      <p:sp>
        <p:nvSpPr>
          <p:cNvPr id="2" name="Content Placeholder 1">
            <a:extLst>
              <a:ext uri="{FF2B5EF4-FFF2-40B4-BE49-F238E27FC236}">
                <a16:creationId xmlns:a16="http://schemas.microsoft.com/office/drawing/2014/main" id="{F5B66AE7-0AC2-7A58-0060-8C725E2C1C92}"/>
              </a:ext>
            </a:extLst>
          </p:cNvPr>
          <p:cNvSpPr>
            <a:spLocks noGrp="1"/>
          </p:cNvSpPr>
          <p:nvPr>
            <p:ph idx="1"/>
          </p:nvPr>
        </p:nvSpPr>
        <p:spPr>
          <a:xfrm>
            <a:off x="1023256" y="2606822"/>
            <a:ext cx="7097486" cy="1644355"/>
          </a:xfrm>
        </p:spPr>
        <p:txBody>
          <a:bodyPr/>
          <a:lstStyle/>
          <a:p>
            <a:pPr marL="0" indent="0" algn="ctr">
              <a:buNone/>
            </a:pPr>
            <a:br>
              <a:rPr kumimoji="0" lang="en-US" sz="3200" b="1" i="0" u="none" strike="noStrike" kern="0" cap="none" spc="0" normalizeH="0" baseline="0" noProof="0">
                <a:ln>
                  <a:noFill/>
                </a:ln>
                <a:solidFill>
                  <a:srgbClr val="044178"/>
                </a:solidFill>
                <a:effectLst/>
                <a:uLnTx/>
                <a:uFillTx/>
                <a:latin typeface="Arial"/>
                <a:ea typeface="Verdana" panose="020B0604030504040204" pitchFamily="34" charset="0"/>
              </a:rPr>
            </a:br>
            <a:r>
              <a:rPr lang="en-US" sz="3600">
                <a:ea typeface="Verdana"/>
              </a:rPr>
              <a:t>If the All Students group or subgroup(s) receive the following accountability level…</a:t>
            </a:r>
          </a:p>
          <a:p>
            <a:pPr marL="0" indent="0" algn="ctr">
              <a:buNone/>
            </a:pPr>
            <a:endParaRPr kumimoji="0" lang="en-US" sz="3600" b="1" i="0" u="none" strike="noStrike" kern="0" cap="none" spc="0" normalizeH="0" baseline="0" noProof="0">
              <a:ln>
                <a:noFill/>
              </a:ln>
              <a:solidFill>
                <a:srgbClr val="044178"/>
              </a:solidFill>
              <a:effectLst/>
              <a:uLnTx/>
              <a:uFillTx/>
              <a:latin typeface="Arial"/>
              <a:ea typeface="Verdana"/>
            </a:endParaRPr>
          </a:p>
          <a:p>
            <a:pPr marL="0" indent="0" algn="ctr">
              <a:buNone/>
            </a:pP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br>
              <a:rPr kumimoji="0" lang="en-US" sz="3600" b="1" i="0" u="none" strike="noStrike" kern="0" cap="none" spc="0" normalizeH="0" baseline="0" noProof="0">
                <a:ln>
                  <a:noFill/>
                </a:ln>
                <a:solidFill>
                  <a:srgbClr val="044178"/>
                </a:solidFill>
                <a:effectLst/>
                <a:uLnTx/>
                <a:uFillTx/>
                <a:latin typeface="Arial"/>
                <a:ea typeface="Verdana" panose="020B0604030504040204" pitchFamily="34" charset="0"/>
              </a:rPr>
            </a:br>
            <a:endParaRPr lang="en-US" sz="3600">
              <a:solidFill>
                <a:srgbClr val="FF6600"/>
              </a:solidFill>
            </a:endParaRPr>
          </a:p>
        </p:txBody>
      </p:sp>
      <p:sp>
        <p:nvSpPr>
          <p:cNvPr id="6" name="TextBox 5">
            <a:extLst>
              <a:ext uri="{FF2B5EF4-FFF2-40B4-BE49-F238E27FC236}">
                <a16:creationId xmlns:a16="http://schemas.microsoft.com/office/drawing/2014/main" id="{6DEBD354-12AC-9CA3-80C6-09ADB52AE852}"/>
              </a:ext>
            </a:extLst>
          </p:cNvPr>
          <p:cNvSpPr txBox="1"/>
          <p:nvPr/>
        </p:nvSpPr>
        <p:spPr>
          <a:xfrm>
            <a:off x="-1" y="304799"/>
            <a:ext cx="9144000" cy="64633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02060"/>
                </a:solidFill>
                <a:effectLst/>
                <a:uLnTx/>
                <a:uFillTx/>
                <a:latin typeface="Arial"/>
                <a:ea typeface="Verdana"/>
              </a:rPr>
              <a:t>Accountability Level Recommendations</a:t>
            </a:r>
            <a:endParaRPr lang="en-US" sz="3600">
              <a:solidFill>
                <a:srgbClr val="002060"/>
              </a:solidFill>
            </a:endParaRPr>
          </a:p>
        </p:txBody>
      </p:sp>
    </p:spTree>
    <p:extLst>
      <p:ext uri="{BB962C8B-B14F-4D97-AF65-F5344CB8AC3E}">
        <p14:creationId xmlns:p14="http://schemas.microsoft.com/office/powerpoint/2010/main" val="229444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84D9-52FB-6218-47AA-820DABFDDC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93EE67-E969-E04E-C9CE-6FAD07EEB942}"/>
              </a:ext>
            </a:extLst>
          </p:cNvPr>
          <p:cNvSpPr>
            <a:spLocks noGrp="1"/>
          </p:cNvSpPr>
          <p:nvPr>
            <p:ph type="sldNum" sz="quarter" idx="10"/>
          </p:nvPr>
        </p:nvSpPr>
        <p:spPr/>
        <p:txBody>
          <a:bodyPr/>
          <a:lstStyle/>
          <a:p>
            <a:pPr>
              <a:defRPr/>
            </a:pPr>
            <a:fld id="{DAA95BE0-1642-4EEB-8FDA-40F1B729E039}" type="slidenum">
              <a:rPr lang="en-US" altLang="en-US" smtClean="0"/>
              <a:pPr>
                <a:defRPr/>
              </a:pPr>
              <a:t>39</a:t>
            </a:fld>
            <a:endParaRPr lang="en-US" altLang="en-US"/>
          </a:p>
        </p:txBody>
      </p:sp>
      <p:sp>
        <p:nvSpPr>
          <p:cNvPr id="4" name="Title 4">
            <a:extLst>
              <a:ext uri="{FF2B5EF4-FFF2-40B4-BE49-F238E27FC236}">
                <a16:creationId xmlns:a16="http://schemas.microsoft.com/office/drawing/2014/main" id="{18C19045-E16D-5164-D66A-D0D070C8EB4E}"/>
              </a:ext>
            </a:extLst>
          </p:cNvPr>
          <p:cNvSpPr txBox="1">
            <a:spLocks/>
          </p:cNvSpPr>
          <p:nvPr/>
        </p:nvSpPr>
        <p:spPr bwMode="auto">
          <a:xfrm>
            <a:off x="147235" y="181092"/>
            <a:ext cx="8905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Level 1 for Weighted Average Achievement and Level 2 for Core Subject Performance</a:t>
            </a:r>
          </a:p>
        </p:txBody>
      </p:sp>
      <p:sp>
        <p:nvSpPr>
          <p:cNvPr id="2" name="Rectangle 1">
            <a:extLst>
              <a:ext uri="{FF2B5EF4-FFF2-40B4-BE49-F238E27FC236}">
                <a16:creationId xmlns:a16="http://schemas.microsoft.com/office/drawing/2014/main" id="{C9807B4B-EE5E-AEEC-F79B-14488135D558}"/>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63689B-6AA1-CA50-748F-5655366176EA}"/>
              </a:ext>
            </a:extLst>
          </p:cNvPr>
          <p:cNvSpPr txBox="1"/>
          <p:nvPr/>
        </p:nvSpPr>
        <p:spPr>
          <a:xfrm>
            <a:off x="119335" y="3638688"/>
            <a:ext cx="8905325"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519936DB-6422-DDEA-1A9A-E184F9CBC0D4}"/>
              </a:ext>
            </a:extLst>
          </p:cNvPr>
          <p:cNvGraphicFramePr/>
          <p:nvPr>
            <p:extLst>
              <p:ext uri="{D42A27DB-BD31-4B8C-83A1-F6EECF244321}">
                <p14:modId xmlns:p14="http://schemas.microsoft.com/office/powerpoint/2010/main" val="2050557588"/>
              </p:ext>
            </p:extLst>
          </p:nvPr>
        </p:nvGraphicFramePr>
        <p:xfrm>
          <a:off x="119335" y="3638688"/>
          <a:ext cx="8933225" cy="256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E7DF461-C9B3-37C2-8B7F-B5868E2C4DB7}"/>
              </a:ext>
            </a:extLst>
          </p:cNvPr>
          <p:cNvPicPr>
            <a:picLocks noChangeAspect="1"/>
          </p:cNvPicPr>
          <p:nvPr/>
        </p:nvPicPr>
        <p:blipFill>
          <a:blip r:embed="rId8"/>
          <a:srcRect l="29838" t="63213" r="24677" b="17020"/>
          <a:stretch>
            <a:fillRect/>
          </a:stretch>
        </p:blipFill>
        <p:spPr>
          <a:xfrm>
            <a:off x="1638727" y="2206144"/>
            <a:ext cx="5866545" cy="1381020"/>
          </a:xfrm>
          <a:prstGeom prst="rect">
            <a:avLst/>
          </a:prstGeom>
          <a:solidFill>
            <a:srgbClr val="FFDE59"/>
          </a:solidFill>
        </p:spPr>
      </p:pic>
      <p:pic>
        <p:nvPicPr>
          <p:cNvPr id="8" name="Picture 7">
            <a:extLst>
              <a:ext uri="{FF2B5EF4-FFF2-40B4-BE49-F238E27FC236}">
                <a16:creationId xmlns:a16="http://schemas.microsoft.com/office/drawing/2014/main" id="{1026A48F-E6A8-3183-5C37-76E6065BBC62}"/>
              </a:ext>
            </a:extLst>
          </p:cNvPr>
          <p:cNvPicPr>
            <a:picLocks noChangeAspect="1"/>
          </p:cNvPicPr>
          <p:nvPr/>
        </p:nvPicPr>
        <p:blipFill>
          <a:blip r:embed="rId8"/>
          <a:srcRect l="29838" t="43237" r="24677" b="42720"/>
          <a:stretch>
            <a:fillRect/>
          </a:stretch>
        </p:blipFill>
        <p:spPr>
          <a:xfrm>
            <a:off x="1638726" y="1193774"/>
            <a:ext cx="5866545" cy="981148"/>
          </a:xfrm>
          <a:prstGeom prst="rect">
            <a:avLst/>
          </a:prstGeom>
          <a:solidFill>
            <a:srgbClr val="A591EF"/>
          </a:solidFill>
        </p:spPr>
      </p:pic>
      <p:sp>
        <p:nvSpPr>
          <p:cNvPr id="10" name="TextBox 9">
            <a:extLst>
              <a:ext uri="{FF2B5EF4-FFF2-40B4-BE49-F238E27FC236}">
                <a16:creationId xmlns:a16="http://schemas.microsoft.com/office/drawing/2014/main" id="{1A5F139E-9533-1A73-9919-2334CFB61265}"/>
              </a:ext>
            </a:extLst>
          </p:cNvPr>
          <p:cNvSpPr txBox="1"/>
          <p:nvPr/>
        </p:nvSpPr>
        <p:spPr>
          <a:xfrm>
            <a:off x="147235" y="6089938"/>
            <a:ext cx="8134386" cy="338554"/>
          </a:xfrm>
          <a:prstGeom prst="rect">
            <a:avLst/>
          </a:prstGeom>
          <a:noFill/>
        </p:spPr>
        <p:txBody>
          <a:bodyPr wrap="square">
            <a:spAutoFit/>
          </a:bodyPr>
          <a:lstStyle/>
          <a:p>
            <a:r>
              <a:rPr lang="en-US" sz="1600">
                <a:solidFill>
                  <a:srgbClr val="0000FF"/>
                </a:solidFill>
                <a:hlinkClick r:id="rId9">
                  <a:extLst>
                    <a:ext uri="{A12FA001-AC4F-418D-AE19-62706E023703}">
                      <ahyp:hlinkClr xmlns:ahyp="http://schemas.microsoft.com/office/drawing/2018/hyperlinkcolor" val="tx"/>
                    </a:ext>
                  </a:extLst>
                </a:hlinkClick>
              </a:rPr>
              <a:t>Click here for Accountability Indicator Level Cut Points</a:t>
            </a:r>
            <a:endParaRPr lang="en-US" sz="1600">
              <a:solidFill>
                <a:srgbClr val="0000FF"/>
              </a:solidFill>
            </a:endParaRPr>
          </a:p>
        </p:txBody>
      </p:sp>
    </p:spTree>
    <p:extLst>
      <p:ext uri="{BB962C8B-B14F-4D97-AF65-F5344CB8AC3E}">
        <p14:creationId xmlns:p14="http://schemas.microsoft.com/office/powerpoint/2010/main" val="379987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65AE2-07D3-F12A-39AF-94F9211DB858}"/>
              </a:ext>
            </a:extLst>
          </p:cNvPr>
          <p:cNvSpPr/>
          <p:nvPr/>
        </p:nvSpPr>
        <p:spPr>
          <a:xfrm>
            <a:off x="0" y="5617029"/>
            <a:ext cx="1103086" cy="1240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2B4D0A-6A7D-C99F-A26A-FF38B78A5967}"/>
              </a:ext>
            </a:extLst>
          </p:cNvPr>
          <p:cNvSpPr>
            <a:spLocks noGrp="1"/>
          </p:cNvSpPr>
          <p:nvPr>
            <p:ph type="sldNum" sz="quarter" idx="10"/>
          </p:nvPr>
        </p:nvSpPr>
        <p:spPr/>
        <p:txBody>
          <a:bodyPr/>
          <a:lstStyle/>
          <a:p>
            <a:pPr>
              <a:defRPr/>
            </a:pPr>
            <a:fld id="{DAA95BE0-1642-4EEB-8FDA-40F1B729E039}" type="slidenum">
              <a:rPr lang="en-US" altLang="en-US" smtClean="0"/>
              <a:pPr>
                <a:defRPr/>
              </a:pPr>
              <a:t>4</a:t>
            </a:fld>
            <a:endParaRPr lang="en-US" altLang="en-US"/>
          </a:p>
        </p:txBody>
      </p:sp>
      <p:sp>
        <p:nvSpPr>
          <p:cNvPr id="2" name="Content Placeholder 1">
            <a:extLst>
              <a:ext uri="{FF2B5EF4-FFF2-40B4-BE49-F238E27FC236}">
                <a16:creationId xmlns:a16="http://schemas.microsoft.com/office/drawing/2014/main" id="{27578B27-D6FD-2BEC-4697-BB30EA063945}"/>
              </a:ext>
            </a:extLst>
          </p:cNvPr>
          <p:cNvSpPr>
            <a:spLocks noGrp="1"/>
          </p:cNvSpPr>
          <p:nvPr>
            <p:ph idx="1"/>
          </p:nvPr>
        </p:nvSpPr>
        <p:spPr>
          <a:xfrm>
            <a:off x="1023256" y="1277257"/>
            <a:ext cx="7097486" cy="4702629"/>
          </a:xfrm>
        </p:spPr>
        <p:txBody>
          <a:bodyPr/>
          <a:lstStyle/>
          <a:p>
            <a:pPr marL="0" indent="0" algn="ctr">
              <a:buNone/>
            </a:pPr>
            <a:r>
              <a:rPr kumimoji="0" lang="en-US" sz="3600" b="1" i="0" u="none" strike="noStrike" kern="0" cap="none" spc="0" normalizeH="0" baseline="0" noProof="0">
                <a:ln>
                  <a:noFill/>
                </a:ln>
                <a:solidFill>
                  <a:schemeClr val="bg2">
                    <a:lumMod val="25000"/>
                  </a:schemeClr>
                </a:solidFill>
                <a:effectLst/>
                <a:uLnTx/>
                <a:uFillTx/>
                <a:latin typeface="Arial"/>
                <a:ea typeface="Verdana"/>
              </a:rPr>
              <a:t>Reviewing the Accountability System</a:t>
            </a:r>
          </a:p>
          <a:p>
            <a:endParaRPr lang="en-US" sz="2500">
              <a:solidFill>
                <a:schemeClr val="accent4">
                  <a:lumMod val="50000"/>
                </a:schemeClr>
              </a:solidFill>
              <a:latin typeface="Arial"/>
              <a:ea typeface="Verdana"/>
            </a:endParaRPr>
          </a:p>
          <a:p>
            <a:r>
              <a:rPr kumimoji="0" lang="en-US" sz="2500" b="1" i="0" u="none" strike="noStrike" kern="0" cap="none" spc="0" normalizeH="0" baseline="0" noProof="0">
                <a:ln>
                  <a:noFill/>
                </a:ln>
                <a:solidFill>
                  <a:schemeClr val="accent4">
                    <a:lumMod val="50000"/>
                  </a:schemeClr>
                </a:solidFill>
                <a:effectLst/>
                <a:uLnTx/>
                <a:uFillTx/>
                <a:latin typeface="Arial"/>
                <a:ea typeface="Verdana"/>
              </a:rPr>
              <a:t>Why is accountability important?</a:t>
            </a:r>
          </a:p>
          <a:p>
            <a:r>
              <a:rPr lang="en-US" sz="2500">
                <a:solidFill>
                  <a:schemeClr val="accent4">
                    <a:lumMod val="50000"/>
                  </a:schemeClr>
                </a:solidFill>
                <a:latin typeface="Arial"/>
                <a:ea typeface="Verdana"/>
              </a:rPr>
              <a:t>What are the accountability support models?</a:t>
            </a:r>
          </a:p>
          <a:p>
            <a:r>
              <a:rPr lang="en-US" sz="2500">
                <a:solidFill>
                  <a:schemeClr val="accent4">
                    <a:lumMod val="50000"/>
                  </a:schemeClr>
                </a:solidFill>
                <a:latin typeface="Arial"/>
                <a:ea typeface="Verdana"/>
              </a:rPr>
              <a:t>What are the accountability indicators?</a:t>
            </a:r>
          </a:p>
          <a:p>
            <a:r>
              <a:rPr lang="en-US" sz="2500">
                <a:solidFill>
                  <a:schemeClr val="accent4">
                    <a:lumMod val="50000"/>
                  </a:schemeClr>
                </a:solidFill>
                <a:latin typeface="Arial"/>
                <a:ea typeface="Verdana"/>
              </a:rPr>
              <a:t>How is a subgroup identified?</a:t>
            </a:r>
          </a:p>
          <a:p>
            <a:r>
              <a:rPr lang="en-US" sz="2500">
                <a:solidFill>
                  <a:schemeClr val="accent4">
                    <a:lumMod val="50000"/>
                  </a:schemeClr>
                </a:solidFill>
                <a:latin typeface="Arial"/>
                <a:ea typeface="Verdana"/>
              </a:rPr>
              <a:t>How can an identified subgroup exit?</a:t>
            </a:r>
            <a:endParaRPr lang="en-US" sz="2500">
              <a:solidFill>
                <a:schemeClr val="accent4">
                  <a:lumMod val="50000"/>
                </a:schemeClr>
              </a:solidFill>
            </a:endParaRPr>
          </a:p>
        </p:txBody>
      </p:sp>
      <p:sp>
        <p:nvSpPr>
          <p:cNvPr id="6" name="TextBox 5">
            <a:extLst>
              <a:ext uri="{FF2B5EF4-FFF2-40B4-BE49-F238E27FC236}">
                <a16:creationId xmlns:a16="http://schemas.microsoft.com/office/drawing/2014/main" id="{A5763259-6543-EF8C-30C6-3665A4C25B76}"/>
              </a:ext>
            </a:extLst>
          </p:cNvPr>
          <p:cNvSpPr txBox="1"/>
          <p:nvPr/>
        </p:nvSpPr>
        <p:spPr>
          <a:xfrm>
            <a:off x="428171" y="448110"/>
            <a:ext cx="8287657" cy="646331"/>
          </a:xfrm>
          <a:prstGeom prst="rect">
            <a:avLst/>
          </a:prstGeom>
          <a:noFill/>
        </p:spPr>
        <p:txBody>
          <a:bodyPr wrap="square" rtlCol="0">
            <a:spAutoFit/>
          </a:bodyPr>
          <a:lstStyle/>
          <a:p>
            <a:pPr algn="ctr"/>
            <a:r>
              <a:rPr kumimoji="0" lang="en-US" sz="3600" b="1" i="0" strike="noStrike" kern="0" cap="none" spc="0" normalizeH="0" baseline="0" noProof="0">
                <a:ln>
                  <a:noFill/>
                </a:ln>
                <a:solidFill>
                  <a:srgbClr val="045CAA"/>
                </a:solidFill>
                <a:effectLst/>
                <a:uLnTx/>
                <a:uFillTx/>
                <a:latin typeface="Arial"/>
                <a:ea typeface="Verdana"/>
              </a:rPr>
              <a:t>SECTION 1</a:t>
            </a:r>
            <a:endParaRPr lang="en-US" sz="3600">
              <a:solidFill>
                <a:srgbClr val="045CAA"/>
              </a:solidFill>
            </a:endParaRPr>
          </a:p>
        </p:txBody>
      </p:sp>
    </p:spTree>
    <p:extLst>
      <p:ext uri="{BB962C8B-B14F-4D97-AF65-F5344CB8AC3E}">
        <p14:creationId xmlns:p14="http://schemas.microsoft.com/office/powerpoint/2010/main" val="2395736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E64F-67A6-AA79-B3C5-13EDDDCA67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93FC5A-8305-250A-7D49-6B6209E4ACCD}"/>
              </a:ext>
            </a:extLst>
          </p:cNvPr>
          <p:cNvSpPr>
            <a:spLocks noGrp="1"/>
          </p:cNvSpPr>
          <p:nvPr>
            <p:ph type="sldNum" sz="quarter" idx="10"/>
          </p:nvPr>
        </p:nvSpPr>
        <p:spPr/>
        <p:txBody>
          <a:bodyPr/>
          <a:lstStyle/>
          <a:p>
            <a:pPr>
              <a:defRPr/>
            </a:pPr>
            <a:fld id="{DAA95BE0-1642-4EEB-8FDA-40F1B729E039}" type="slidenum">
              <a:rPr lang="en-US" altLang="en-US" smtClean="0"/>
              <a:pPr>
                <a:defRPr/>
              </a:pPr>
              <a:t>40</a:t>
            </a:fld>
            <a:endParaRPr lang="en-US" altLang="en-US"/>
          </a:p>
        </p:txBody>
      </p:sp>
      <p:sp>
        <p:nvSpPr>
          <p:cNvPr id="4" name="Title 4">
            <a:extLst>
              <a:ext uri="{FF2B5EF4-FFF2-40B4-BE49-F238E27FC236}">
                <a16:creationId xmlns:a16="http://schemas.microsoft.com/office/drawing/2014/main" id="{2F933E81-DEA3-939E-73C3-9F20507633B8}"/>
              </a:ext>
            </a:extLst>
          </p:cNvPr>
          <p:cNvSpPr txBox="1">
            <a:spLocks/>
          </p:cNvSpPr>
          <p:nvPr/>
        </p:nvSpPr>
        <p:spPr bwMode="auto">
          <a:xfrm>
            <a:off x="119337" y="230257"/>
            <a:ext cx="90246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lnSpc>
                <a:spcPct val="100000"/>
              </a:lnSpc>
              <a:defRPr/>
            </a:pPr>
            <a:r>
              <a:rPr lang="en-US" altLang="en-US" sz="2500" kern="0">
                <a:solidFill>
                  <a:srgbClr val="22315E"/>
                </a:solidFill>
              </a:rPr>
              <a:t>Level 3 or 4 for Weighted Average Achievement and Core Subject Performance and Level 1 for Graduation Rate</a:t>
            </a:r>
          </a:p>
        </p:txBody>
      </p:sp>
      <p:sp>
        <p:nvSpPr>
          <p:cNvPr id="2" name="Rectangle 1">
            <a:extLst>
              <a:ext uri="{FF2B5EF4-FFF2-40B4-BE49-F238E27FC236}">
                <a16:creationId xmlns:a16="http://schemas.microsoft.com/office/drawing/2014/main" id="{B16F066C-DADB-29CB-EF6E-9483D54FD26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5F46B-D623-EEEE-C236-03CFC666781E}"/>
              </a:ext>
            </a:extLst>
          </p:cNvPr>
          <p:cNvSpPr txBox="1"/>
          <p:nvPr/>
        </p:nvSpPr>
        <p:spPr>
          <a:xfrm>
            <a:off x="400818" y="1281817"/>
            <a:ext cx="8489771"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F55D97B7-60CB-27F9-54EC-629CA37E869A}"/>
              </a:ext>
            </a:extLst>
          </p:cNvPr>
          <p:cNvGraphicFramePr/>
          <p:nvPr>
            <p:extLst>
              <p:ext uri="{D42A27DB-BD31-4B8C-83A1-F6EECF244321}">
                <p14:modId xmlns:p14="http://schemas.microsoft.com/office/powerpoint/2010/main" val="1539864643"/>
              </p:ext>
            </p:extLst>
          </p:nvPr>
        </p:nvGraphicFramePr>
        <p:xfrm>
          <a:off x="-195623" y="2116098"/>
          <a:ext cx="9339623" cy="4071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72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AC01-258E-4873-2986-B15D525A356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83A473-25FD-DC66-B518-4D60B05516D9}"/>
              </a:ext>
            </a:extLst>
          </p:cNvPr>
          <p:cNvSpPr>
            <a:spLocks noGrp="1"/>
          </p:cNvSpPr>
          <p:nvPr>
            <p:ph type="sldNum" sz="quarter" idx="10"/>
          </p:nvPr>
        </p:nvSpPr>
        <p:spPr/>
        <p:txBody>
          <a:bodyPr/>
          <a:lstStyle/>
          <a:p>
            <a:pPr>
              <a:defRPr/>
            </a:pPr>
            <a:fld id="{DAA95BE0-1642-4EEB-8FDA-40F1B729E039}" type="slidenum">
              <a:rPr lang="en-US" altLang="en-US" smtClean="0"/>
              <a:pPr>
                <a:defRPr/>
              </a:pPr>
              <a:t>41</a:t>
            </a:fld>
            <a:endParaRPr lang="en-US" altLang="en-US"/>
          </a:p>
        </p:txBody>
      </p:sp>
      <p:sp>
        <p:nvSpPr>
          <p:cNvPr id="4" name="Title 4">
            <a:extLst>
              <a:ext uri="{FF2B5EF4-FFF2-40B4-BE49-F238E27FC236}">
                <a16:creationId xmlns:a16="http://schemas.microsoft.com/office/drawing/2014/main" id="{B5199C6C-07C0-9017-E37F-9731505AC276}"/>
              </a:ext>
            </a:extLst>
          </p:cNvPr>
          <p:cNvSpPr txBox="1">
            <a:spLocks/>
          </p:cNvSpPr>
          <p:nvPr/>
        </p:nvSpPr>
        <p:spPr bwMode="auto">
          <a:xfrm>
            <a:off x="147235" y="181092"/>
            <a:ext cx="928552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lnSpc>
                <a:spcPct val="100000"/>
              </a:lnSpc>
              <a:defRPr/>
            </a:pPr>
            <a:r>
              <a:rPr lang="en-US" altLang="en-US" sz="2500" kern="0">
                <a:solidFill>
                  <a:srgbClr val="22315E"/>
                </a:solidFill>
              </a:rPr>
              <a:t>Level 1 for Weighted Average Achievement and Core Subject Performance and Level 3 or 4 for Graduation Rate</a:t>
            </a:r>
          </a:p>
        </p:txBody>
      </p:sp>
      <p:sp>
        <p:nvSpPr>
          <p:cNvPr id="2" name="Rectangle 1">
            <a:extLst>
              <a:ext uri="{FF2B5EF4-FFF2-40B4-BE49-F238E27FC236}">
                <a16:creationId xmlns:a16="http://schemas.microsoft.com/office/drawing/2014/main" id="{476E2AF2-ACD1-5D15-EC9A-1B7B2BD60060}"/>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0E5016-E019-9FCF-8B3E-C4EEBAF74BF9}"/>
              </a:ext>
            </a:extLst>
          </p:cNvPr>
          <p:cNvSpPr txBox="1"/>
          <p:nvPr/>
        </p:nvSpPr>
        <p:spPr>
          <a:xfrm>
            <a:off x="298659" y="3237173"/>
            <a:ext cx="8682781"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pSp>
        <p:nvGrpSpPr>
          <p:cNvPr id="8" name="Group 7">
            <a:extLst>
              <a:ext uri="{FF2B5EF4-FFF2-40B4-BE49-F238E27FC236}">
                <a16:creationId xmlns:a16="http://schemas.microsoft.com/office/drawing/2014/main" id="{36DEBD32-409E-A51C-7412-B9FF626CB6E8}"/>
              </a:ext>
            </a:extLst>
          </p:cNvPr>
          <p:cNvGrpSpPr/>
          <p:nvPr/>
        </p:nvGrpSpPr>
        <p:grpSpPr>
          <a:xfrm>
            <a:off x="147235" y="3964817"/>
            <a:ext cx="8849527" cy="1710690"/>
            <a:chOff x="147235" y="3964817"/>
            <a:chExt cx="8849527" cy="1710690"/>
          </a:xfrm>
        </p:grpSpPr>
        <p:sp>
          <p:nvSpPr>
            <p:cNvPr id="11" name="Freeform: Shape 10">
              <a:extLst>
                <a:ext uri="{FF2B5EF4-FFF2-40B4-BE49-F238E27FC236}">
                  <a16:creationId xmlns:a16="http://schemas.microsoft.com/office/drawing/2014/main" id="{71AB11E7-BBB6-8AB0-7712-CADAA40B1549}"/>
                </a:ext>
              </a:extLst>
            </p:cNvPr>
            <p:cNvSpPr/>
            <p:nvPr/>
          </p:nvSpPr>
          <p:spPr>
            <a:xfrm>
              <a:off x="147235" y="3964817"/>
              <a:ext cx="2851149" cy="1710690"/>
            </a:xfrm>
            <a:custGeom>
              <a:avLst/>
              <a:gdLst>
                <a:gd name="connsiteX0" fmla="*/ 0 w 2851149"/>
                <a:gd name="connsiteY0" fmla="*/ 0 h 1710690"/>
                <a:gd name="connsiteX1" fmla="*/ 2851149 w 2851149"/>
                <a:gd name="connsiteY1" fmla="*/ 0 h 1710690"/>
                <a:gd name="connsiteX2" fmla="*/ 2851149 w 2851149"/>
                <a:gd name="connsiteY2" fmla="*/ 1710690 h 1710690"/>
                <a:gd name="connsiteX3" fmla="*/ 0 w 2851149"/>
                <a:gd name="connsiteY3" fmla="*/ 1710690 h 1710690"/>
                <a:gd name="connsiteX4" fmla="*/ 0 w 2851149"/>
                <a:gd name="connsiteY4" fmla="*/ 0 h 171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149" h="1710690">
                  <a:moveTo>
                    <a:pt x="0" y="0"/>
                  </a:moveTo>
                  <a:lnTo>
                    <a:pt x="2851149" y="0"/>
                  </a:lnTo>
                  <a:lnTo>
                    <a:pt x="2851149" y="1710690"/>
                  </a:lnTo>
                  <a:lnTo>
                    <a:pt x="0" y="1710690"/>
                  </a:lnTo>
                  <a:lnTo>
                    <a:pt x="0" y="0"/>
                  </a:lnTo>
                  <a:close/>
                </a:path>
              </a:pathLst>
            </a:custGeom>
            <a:solidFill>
              <a:srgbClr val="3274A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Recognize that this combination of results aligns with Scenario 2 for identification, indicating performance concerns that require targeted improvement efforts</a:t>
              </a:r>
            </a:p>
          </p:txBody>
        </p:sp>
        <p:sp>
          <p:nvSpPr>
            <p:cNvPr id="13" name="Freeform: Shape 12">
              <a:extLst>
                <a:ext uri="{FF2B5EF4-FFF2-40B4-BE49-F238E27FC236}">
                  <a16:creationId xmlns:a16="http://schemas.microsoft.com/office/drawing/2014/main" id="{CAFE5431-F4FC-29B6-A1E9-F5BFA1EE6A59}"/>
                </a:ext>
              </a:extLst>
            </p:cNvPr>
            <p:cNvSpPr/>
            <p:nvPr/>
          </p:nvSpPr>
          <p:spPr>
            <a:xfrm>
              <a:off x="3146424" y="3964817"/>
              <a:ext cx="2851149" cy="1710690"/>
            </a:xfrm>
            <a:custGeom>
              <a:avLst/>
              <a:gdLst>
                <a:gd name="connsiteX0" fmla="*/ 0 w 2851149"/>
                <a:gd name="connsiteY0" fmla="*/ 0 h 1710690"/>
                <a:gd name="connsiteX1" fmla="*/ 2851149 w 2851149"/>
                <a:gd name="connsiteY1" fmla="*/ 0 h 1710690"/>
                <a:gd name="connsiteX2" fmla="*/ 2851149 w 2851149"/>
                <a:gd name="connsiteY2" fmla="*/ 1710690 h 1710690"/>
                <a:gd name="connsiteX3" fmla="*/ 0 w 2851149"/>
                <a:gd name="connsiteY3" fmla="*/ 1710690 h 1710690"/>
                <a:gd name="connsiteX4" fmla="*/ 0 w 2851149"/>
                <a:gd name="connsiteY4" fmla="*/ 0 h 171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149" h="1710690">
                  <a:moveTo>
                    <a:pt x="0" y="0"/>
                  </a:moveTo>
                  <a:lnTo>
                    <a:pt x="2851149" y="0"/>
                  </a:lnTo>
                  <a:lnTo>
                    <a:pt x="2851149" y="1710690"/>
                  </a:lnTo>
                  <a:lnTo>
                    <a:pt x="0" y="171069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Review student-level results in relation to the Weighted Average Achievement and Core Subject Performance indicator cut points to guide analysis, identify gaps, and set measurable goals</a:t>
              </a:r>
            </a:p>
          </p:txBody>
        </p:sp>
        <p:sp>
          <p:nvSpPr>
            <p:cNvPr id="14" name="Freeform: Shape 13">
              <a:extLst>
                <a:ext uri="{FF2B5EF4-FFF2-40B4-BE49-F238E27FC236}">
                  <a16:creationId xmlns:a16="http://schemas.microsoft.com/office/drawing/2014/main" id="{A6F0FD2D-D9B8-F2B4-D0B2-27B704BE60E0}"/>
                </a:ext>
              </a:extLst>
            </p:cNvPr>
            <p:cNvSpPr/>
            <p:nvPr/>
          </p:nvSpPr>
          <p:spPr>
            <a:xfrm>
              <a:off x="6145613" y="3964817"/>
              <a:ext cx="2851149" cy="1710690"/>
            </a:xfrm>
            <a:custGeom>
              <a:avLst/>
              <a:gdLst>
                <a:gd name="connsiteX0" fmla="*/ 0 w 2851149"/>
                <a:gd name="connsiteY0" fmla="*/ 0 h 1710690"/>
                <a:gd name="connsiteX1" fmla="*/ 2851149 w 2851149"/>
                <a:gd name="connsiteY1" fmla="*/ 0 h 1710690"/>
                <a:gd name="connsiteX2" fmla="*/ 2851149 w 2851149"/>
                <a:gd name="connsiteY2" fmla="*/ 1710690 h 1710690"/>
                <a:gd name="connsiteX3" fmla="*/ 0 w 2851149"/>
                <a:gd name="connsiteY3" fmla="*/ 1710690 h 1710690"/>
                <a:gd name="connsiteX4" fmla="*/ 0 w 2851149"/>
                <a:gd name="connsiteY4" fmla="*/ 0 h 171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149" h="1710690">
                  <a:moveTo>
                    <a:pt x="0" y="0"/>
                  </a:moveTo>
                  <a:lnTo>
                    <a:pt x="2851149" y="0"/>
                  </a:lnTo>
                  <a:lnTo>
                    <a:pt x="2851149" y="1710690"/>
                  </a:lnTo>
                  <a:lnTo>
                    <a:pt x="0" y="1710690"/>
                  </a:lnTo>
                  <a:lnTo>
                    <a:pt x="0" y="0"/>
                  </a:lnTo>
                  <a:close/>
                </a:path>
              </a:pathLst>
            </a:custGeom>
            <a:solidFill>
              <a:srgbClr val="60759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Examine local curriculum and grading policies to ensure they are fully aligned with the New York State Learning Standards and support consistent expectations for student learning</a:t>
              </a:r>
            </a:p>
          </p:txBody>
        </p:sp>
      </p:grpSp>
      <p:pic>
        <p:nvPicPr>
          <p:cNvPr id="9" name="Picture 8">
            <a:extLst>
              <a:ext uri="{FF2B5EF4-FFF2-40B4-BE49-F238E27FC236}">
                <a16:creationId xmlns:a16="http://schemas.microsoft.com/office/drawing/2014/main" id="{236BB691-A6E0-0134-AA84-005F2DA40D55}"/>
              </a:ext>
            </a:extLst>
          </p:cNvPr>
          <p:cNvPicPr>
            <a:picLocks noChangeAspect="1"/>
          </p:cNvPicPr>
          <p:nvPr/>
        </p:nvPicPr>
        <p:blipFill>
          <a:blip r:embed="rId3"/>
          <a:srcRect l="29838" t="63213" r="24677" b="11874"/>
          <a:stretch>
            <a:fillRect/>
          </a:stretch>
        </p:blipFill>
        <p:spPr>
          <a:xfrm>
            <a:off x="1265775" y="1188086"/>
            <a:ext cx="6388930" cy="1895475"/>
          </a:xfrm>
          <a:prstGeom prst="rect">
            <a:avLst/>
          </a:prstGeom>
          <a:solidFill>
            <a:srgbClr val="FFDE59"/>
          </a:solidFill>
        </p:spPr>
      </p:pic>
      <p:sp>
        <p:nvSpPr>
          <p:cNvPr id="10" name="Arrow: Right 9">
            <a:extLst>
              <a:ext uri="{FF2B5EF4-FFF2-40B4-BE49-F238E27FC236}">
                <a16:creationId xmlns:a16="http://schemas.microsoft.com/office/drawing/2014/main" id="{7F28B9A9-548D-A07A-52EB-BB521D77277A}"/>
              </a:ext>
            </a:extLst>
          </p:cNvPr>
          <p:cNvSpPr/>
          <p:nvPr/>
        </p:nvSpPr>
        <p:spPr>
          <a:xfrm>
            <a:off x="380003" y="2847339"/>
            <a:ext cx="804427" cy="15748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0AD952-C439-C0F5-CC13-98A54E6F66EE}"/>
              </a:ext>
            </a:extLst>
          </p:cNvPr>
          <p:cNvSpPr txBox="1"/>
          <p:nvPr/>
        </p:nvSpPr>
        <p:spPr>
          <a:xfrm>
            <a:off x="147235" y="5864883"/>
            <a:ext cx="8134386" cy="338554"/>
          </a:xfrm>
          <a:prstGeom prst="rect">
            <a:avLst/>
          </a:prstGeom>
          <a:noFill/>
        </p:spPr>
        <p:txBody>
          <a:bodyPr wrap="square">
            <a:spAutoFit/>
          </a:bodyPr>
          <a:lstStyle/>
          <a:p>
            <a:r>
              <a:rPr lang="en-US" sz="1600">
                <a:solidFill>
                  <a:srgbClr val="0000FF"/>
                </a:solidFill>
                <a:hlinkClick r:id="rId4">
                  <a:extLst>
                    <a:ext uri="{A12FA001-AC4F-418D-AE19-62706E023703}">
                      <ahyp:hlinkClr xmlns:ahyp="http://schemas.microsoft.com/office/drawing/2018/hyperlinkcolor" val="tx"/>
                    </a:ext>
                  </a:extLst>
                </a:hlinkClick>
              </a:rPr>
              <a:t>Click here for Accountability Indicator Level Cut Points</a:t>
            </a:r>
            <a:endParaRPr lang="en-US" sz="1600">
              <a:solidFill>
                <a:srgbClr val="0000FF"/>
              </a:solidFill>
            </a:endParaRPr>
          </a:p>
        </p:txBody>
      </p:sp>
    </p:spTree>
    <p:extLst>
      <p:ext uri="{BB962C8B-B14F-4D97-AF65-F5344CB8AC3E}">
        <p14:creationId xmlns:p14="http://schemas.microsoft.com/office/powerpoint/2010/main" val="56775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2444-19DE-1BE7-45DE-D5961CDA25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2A6F8C-1161-9168-F8E0-63854DB404B6}"/>
              </a:ext>
            </a:extLst>
          </p:cNvPr>
          <p:cNvSpPr>
            <a:spLocks noGrp="1"/>
          </p:cNvSpPr>
          <p:nvPr>
            <p:ph type="sldNum" sz="quarter" idx="10"/>
          </p:nvPr>
        </p:nvSpPr>
        <p:spPr/>
        <p:txBody>
          <a:bodyPr/>
          <a:lstStyle/>
          <a:p>
            <a:pPr>
              <a:defRPr/>
            </a:pPr>
            <a:fld id="{DAA95BE0-1642-4EEB-8FDA-40F1B729E039}" type="slidenum">
              <a:rPr lang="en-US" altLang="en-US" smtClean="0"/>
              <a:pPr>
                <a:defRPr/>
              </a:pPr>
              <a:t>42</a:t>
            </a:fld>
            <a:endParaRPr lang="en-US" altLang="en-US"/>
          </a:p>
        </p:txBody>
      </p:sp>
      <p:sp>
        <p:nvSpPr>
          <p:cNvPr id="4" name="Title 4">
            <a:extLst>
              <a:ext uri="{FF2B5EF4-FFF2-40B4-BE49-F238E27FC236}">
                <a16:creationId xmlns:a16="http://schemas.microsoft.com/office/drawing/2014/main" id="{4F53345C-4DB6-0616-8B54-4D5B7D4747FF}"/>
              </a:ext>
            </a:extLst>
          </p:cNvPr>
          <p:cNvSpPr txBox="1">
            <a:spLocks/>
          </p:cNvSpPr>
          <p:nvPr/>
        </p:nvSpPr>
        <p:spPr bwMode="auto">
          <a:xfrm>
            <a:off x="147235" y="181092"/>
            <a:ext cx="8905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Level 1 or 2 for Attendance</a:t>
            </a:r>
          </a:p>
        </p:txBody>
      </p:sp>
      <p:sp>
        <p:nvSpPr>
          <p:cNvPr id="2" name="Rectangle 1">
            <a:extLst>
              <a:ext uri="{FF2B5EF4-FFF2-40B4-BE49-F238E27FC236}">
                <a16:creationId xmlns:a16="http://schemas.microsoft.com/office/drawing/2014/main" id="{E9BBB3E5-D796-9A0A-70B8-15AF54AD056F}"/>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439F65-5D25-ECD6-8281-441C735DAD1A}"/>
              </a:ext>
            </a:extLst>
          </p:cNvPr>
          <p:cNvSpPr txBox="1"/>
          <p:nvPr/>
        </p:nvSpPr>
        <p:spPr>
          <a:xfrm>
            <a:off x="147235" y="4304850"/>
            <a:ext cx="8537308"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F6EDE124-59FD-3CDD-2CA6-FADD4BFDDB5B}"/>
              </a:ext>
            </a:extLst>
          </p:cNvPr>
          <p:cNvGraphicFramePr/>
          <p:nvPr>
            <p:extLst>
              <p:ext uri="{D42A27DB-BD31-4B8C-83A1-F6EECF244321}">
                <p14:modId xmlns:p14="http://schemas.microsoft.com/office/powerpoint/2010/main" val="2583776772"/>
              </p:ext>
            </p:extLst>
          </p:nvPr>
        </p:nvGraphicFramePr>
        <p:xfrm>
          <a:off x="147236" y="4454774"/>
          <a:ext cx="8905324" cy="209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E57BF0C-FF31-C221-395D-BA541D9EB305}"/>
              </a:ext>
            </a:extLst>
          </p:cNvPr>
          <p:cNvPicPr>
            <a:picLocks noChangeAspect="1"/>
          </p:cNvPicPr>
          <p:nvPr/>
        </p:nvPicPr>
        <p:blipFill>
          <a:blip r:embed="rId8"/>
          <a:srcRect l="29838" t="63213" r="24677" b="11874"/>
          <a:stretch>
            <a:fillRect/>
          </a:stretch>
        </p:blipFill>
        <p:spPr>
          <a:xfrm>
            <a:off x="1590640" y="2456839"/>
            <a:ext cx="5962717" cy="1769026"/>
          </a:xfrm>
          <a:prstGeom prst="rect">
            <a:avLst/>
          </a:prstGeom>
          <a:solidFill>
            <a:srgbClr val="FFDE59"/>
          </a:solidFill>
        </p:spPr>
      </p:pic>
      <p:pic>
        <p:nvPicPr>
          <p:cNvPr id="11" name="Picture 10">
            <a:extLst>
              <a:ext uri="{FF2B5EF4-FFF2-40B4-BE49-F238E27FC236}">
                <a16:creationId xmlns:a16="http://schemas.microsoft.com/office/drawing/2014/main" id="{7BEDA193-B198-DB1B-CCF9-3DD9D7FE2A5B}"/>
              </a:ext>
            </a:extLst>
          </p:cNvPr>
          <p:cNvPicPr>
            <a:picLocks noChangeAspect="1"/>
          </p:cNvPicPr>
          <p:nvPr/>
        </p:nvPicPr>
        <p:blipFill>
          <a:blip r:embed="rId8"/>
          <a:srcRect l="29838" t="43237" r="24677" b="40017"/>
          <a:stretch>
            <a:fillRect/>
          </a:stretch>
        </p:blipFill>
        <p:spPr>
          <a:xfrm>
            <a:off x="1590641" y="1229804"/>
            <a:ext cx="5962717" cy="1189139"/>
          </a:xfrm>
          <a:prstGeom prst="rect">
            <a:avLst/>
          </a:prstGeom>
          <a:solidFill>
            <a:srgbClr val="A591EF"/>
          </a:solidFill>
        </p:spPr>
      </p:pic>
      <p:sp>
        <p:nvSpPr>
          <p:cNvPr id="6" name="TextBox 5">
            <a:extLst>
              <a:ext uri="{FF2B5EF4-FFF2-40B4-BE49-F238E27FC236}">
                <a16:creationId xmlns:a16="http://schemas.microsoft.com/office/drawing/2014/main" id="{C088631C-5C92-0BDA-EDF7-1A508B411610}"/>
              </a:ext>
            </a:extLst>
          </p:cNvPr>
          <p:cNvSpPr txBox="1"/>
          <p:nvPr/>
        </p:nvSpPr>
        <p:spPr>
          <a:xfrm>
            <a:off x="258052" y="6207691"/>
            <a:ext cx="8134386" cy="338554"/>
          </a:xfrm>
          <a:prstGeom prst="rect">
            <a:avLst/>
          </a:prstGeom>
          <a:noFill/>
        </p:spPr>
        <p:txBody>
          <a:bodyPr wrap="square">
            <a:spAutoFit/>
          </a:bodyPr>
          <a:lstStyle/>
          <a:p>
            <a:r>
              <a:rPr lang="en-US" sz="1600">
                <a:solidFill>
                  <a:srgbClr val="0000FF"/>
                </a:solidFill>
                <a:hlinkClick r:id="rId9">
                  <a:extLst>
                    <a:ext uri="{A12FA001-AC4F-418D-AE19-62706E023703}">
                      <ahyp:hlinkClr xmlns:ahyp="http://schemas.microsoft.com/office/drawing/2018/hyperlinkcolor" val="tx"/>
                    </a:ext>
                  </a:extLst>
                </a:hlinkClick>
              </a:rPr>
              <a:t>Click here for Accountability Indicator Level Cut Points</a:t>
            </a:r>
            <a:endParaRPr lang="en-US" sz="1600">
              <a:solidFill>
                <a:srgbClr val="0000FF"/>
              </a:solidFill>
            </a:endParaRPr>
          </a:p>
        </p:txBody>
      </p:sp>
    </p:spTree>
    <p:extLst>
      <p:ext uri="{BB962C8B-B14F-4D97-AF65-F5344CB8AC3E}">
        <p14:creationId xmlns:p14="http://schemas.microsoft.com/office/powerpoint/2010/main" val="265282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4917-1E69-F0D6-F3E0-50ED3831C7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9684D7-D5F5-FDCA-40E9-6A23DE80453A}"/>
              </a:ext>
            </a:extLst>
          </p:cNvPr>
          <p:cNvSpPr>
            <a:spLocks noGrp="1"/>
          </p:cNvSpPr>
          <p:nvPr>
            <p:ph type="sldNum" sz="quarter" idx="10"/>
          </p:nvPr>
        </p:nvSpPr>
        <p:spPr/>
        <p:txBody>
          <a:bodyPr/>
          <a:lstStyle/>
          <a:p>
            <a:pPr>
              <a:defRPr/>
            </a:pPr>
            <a:fld id="{DAA95BE0-1642-4EEB-8FDA-40F1B729E039}" type="slidenum">
              <a:rPr lang="en-US" altLang="en-US" smtClean="0"/>
              <a:pPr>
                <a:defRPr/>
              </a:pPr>
              <a:t>43</a:t>
            </a:fld>
            <a:endParaRPr lang="en-US" altLang="en-US"/>
          </a:p>
        </p:txBody>
      </p:sp>
      <p:sp>
        <p:nvSpPr>
          <p:cNvPr id="4" name="Title 4">
            <a:extLst>
              <a:ext uri="{FF2B5EF4-FFF2-40B4-BE49-F238E27FC236}">
                <a16:creationId xmlns:a16="http://schemas.microsoft.com/office/drawing/2014/main" id="{ABF33B9D-421E-BBE0-2BDE-9B27CA7E4195}"/>
              </a:ext>
            </a:extLst>
          </p:cNvPr>
          <p:cNvSpPr txBox="1">
            <a:spLocks/>
          </p:cNvSpPr>
          <p:nvPr/>
        </p:nvSpPr>
        <p:spPr bwMode="auto">
          <a:xfrm>
            <a:off x="147235" y="181092"/>
            <a:ext cx="8905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Level 1 or 2 for ELP</a:t>
            </a:r>
          </a:p>
        </p:txBody>
      </p:sp>
      <p:sp>
        <p:nvSpPr>
          <p:cNvPr id="2" name="Rectangle 1">
            <a:extLst>
              <a:ext uri="{FF2B5EF4-FFF2-40B4-BE49-F238E27FC236}">
                <a16:creationId xmlns:a16="http://schemas.microsoft.com/office/drawing/2014/main" id="{2C96F7ED-36E2-95E2-B491-866A7B5C84BA}"/>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82E98A-ABAA-333A-8FF2-4B0167CC6150}"/>
              </a:ext>
            </a:extLst>
          </p:cNvPr>
          <p:cNvSpPr txBox="1"/>
          <p:nvPr/>
        </p:nvSpPr>
        <p:spPr>
          <a:xfrm>
            <a:off x="147235" y="4304850"/>
            <a:ext cx="8537308"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C70C39BB-9FE9-77EA-08FE-60E8B2D3C43A}"/>
              </a:ext>
            </a:extLst>
          </p:cNvPr>
          <p:cNvGraphicFramePr/>
          <p:nvPr>
            <p:extLst>
              <p:ext uri="{D42A27DB-BD31-4B8C-83A1-F6EECF244321}">
                <p14:modId xmlns:p14="http://schemas.microsoft.com/office/powerpoint/2010/main" val="631779507"/>
              </p:ext>
            </p:extLst>
          </p:nvPr>
        </p:nvGraphicFramePr>
        <p:xfrm>
          <a:off x="147235" y="4597237"/>
          <a:ext cx="8849530" cy="22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A0AD511C-B6B5-9E8C-5A00-CA88A9127BE9}"/>
              </a:ext>
            </a:extLst>
          </p:cNvPr>
          <p:cNvPicPr>
            <a:picLocks noChangeAspect="1"/>
          </p:cNvPicPr>
          <p:nvPr/>
        </p:nvPicPr>
        <p:blipFill>
          <a:blip r:embed="rId8"/>
          <a:srcRect l="29838" t="63213" r="24677" b="11874"/>
          <a:stretch>
            <a:fillRect/>
          </a:stretch>
        </p:blipFill>
        <p:spPr>
          <a:xfrm>
            <a:off x="1590640" y="2456839"/>
            <a:ext cx="5962717" cy="1769026"/>
          </a:xfrm>
          <a:prstGeom prst="rect">
            <a:avLst/>
          </a:prstGeom>
          <a:solidFill>
            <a:srgbClr val="FFDE59"/>
          </a:solidFill>
        </p:spPr>
      </p:pic>
      <p:pic>
        <p:nvPicPr>
          <p:cNvPr id="11" name="Picture 10">
            <a:extLst>
              <a:ext uri="{FF2B5EF4-FFF2-40B4-BE49-F238E27FC236}">
                <a16:creationId xmlns:a16="http://schemas.microsoft.com/office/drawing/2014/main" id="{78D35ACA-0546-4D03-F8D6-6C30602159C3}"/>
              </a:ext>
            </a:extLst>
          </p:cNvPr>
          <p:cNvPicPr>
            <a:picLocks noChangeAspect="1"/>
          </p:cNvPicPr>
          <p:nvPr/>
        </p:nvPicPr>
        <p:blipFill>
          <a:blip r:embed="rId8"/>
          <a:srcRect l="29838" t="43237" r="24677" b="40017"/>
          <a:stretch>
            <a:fillRect/>
          </a:stretch>
        </p:blipFill>
        <p:spPr>
          <a:xfrm>
            <a:off x="1590641" y="1229804"/>
            <a:ext cx="5962717" cy="1189139"/>
          </a:xfrm>
          <a:prstGeom prst="rect">
            <a:avLst/>
          </a:prstGeom>
          <a:solidFill>
            <a:srgbClr val="A591EF"/>
          </a:solidFill>
        </p:spPr>
      </p:pic>
    </p:spTree>
    <p:extLst>
      <p:ext uri="{BB962C8B-B14F-4D97-AF65-F5344CB8AC3E}">
        <p14:creationId xmlns:p14="http://schemas.microsoft.com/office/powerpoint/2010/main" val="3859686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D1FA-83A7-AF9E-5692-80400EC98E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F4C413-29D2-5A77-F5BA-2B92B0DCC850}"/>
              </a:ext>
            </a:extLst>
          </p:cNvPr>
          <p:cNvSpPr>
            <a:spLocks noGrp="1"/>
          </p:cNvSpPr>
          <p:nvPr>
            <p:ph type="sldNum" sz="quarter" idx="10"/>
          </p:nvPr>
        </p:nvSpPr>
        <p:spPr/>
        <p:txBody>
          <a:bodyPr/>
          <a:lstStyle/>
          <a:p>
            <a:pPr>
              <a:defRPr/>
            </a:pPr>
            <a:fld id="{DAA95BE0-1642-4EEB-8FDA-40F1B729E039}" type="slidenum">
              <a:rPr lang="en-US" altLang="en-US" smtClean="0"/>
              <a:pPr>
                <a:defRPr/>
              </a:pPr>
              <a:t>44</a:t>
            </a:fld>
            <a:endParaRPr lang="en-US" altLang="en-US"/>
          </a:p>
        </p:txBody>
      </p:sp>
      <p:sp>
        <p:nvSpPr>
          <p:cNvPr id="4" name="Title 4">
            <a:extLst>
              <a:ext uri="{FF2B5EF4-FFF2-40B4-BE49-F238E27FC236}">
                <a16:creationId xmlns:a16="http://schemas.microsoft.com/office/drawing/2014/main" id="{C6C319DF-7858-3E11-85B2-90A839FC73E8}"/>
              </a:ext>
            </a:extLst>
          </p:cNvPr>
          <p:cNvSpPr txBox="1">
            <a:spLocks/>
          </p:cNvSpPr>
          <p:nvPr/>
        </p:nvSpPr>
        <p:spPr bwMode="auto">
          <a:xfrm>
            <a:off x="147235" y="181092"/>
            <a:ext cx="8905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Level 1 for CCCR</a:t>
            </a:r>
          </a:p>
        </p:txBody>
      </p:sp>
      <p:sp>
        <p:nvSpPr>
          <p:cNvPr id="2" name="Rectangle 1">
            <a:extLst>
              <a:ext uri="{FF2B5EF4-FFF2-40B4-BE49-F238E27FC236}">
                <a16:creationId xmlns:a16="http://schemas.microsoft.com/office/drawing/2014/main" id="{676F7A6E-60C3-D4B9-24C7-5C4F457BC17E}"/>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7C2AF7-62D1-A1ED-7518-182CECC7BE9D}"/>
              </a:ext>
            </a:extLst>
          </p:cNvPr>
          <p:cNvSpPr txBox="1"/>
          <p:nvPr/>
        </p:nvSpPr>
        <p:spPr>
          <a:xfrm>
            <a:off x="173545" y="2754343"/>
            <a:ext cx="8499901"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56CE2ED4-34B2-DA91-A2E9-658DB02F22EC}"/>
              </a:ext>
            </a:extLst>
          </p:cNvPr>
          <p:cNvGraphicFramePr/>
          <p:nvPr>
            <p:extLst>
              <p:ext uri="{D42A27DB-BD31-4B8C-83A1-F6EECF244321}">
                <p14:modId xmlns:p14="http://schemas.microsoft.com/office/powerpoint/2010/main" val="3005643439"/>
              </p:ext>
            </p:extLst>
          </p:nvPr>
        </p:nvGraphicFramePr>
        <p:xfrm>
          <a:off x="447163" y="3171372"/>
          <a:ext cx="8202892" cy="351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2B4D3E0-E450-C469-EEE1-2406C9C29510}"/>
              </a:ext>
            </a:extLst>
          </p:cNvPr>
          <p:cNvPicPr>
            <a:picLocks noChangeAspect="1"/>
          </p:cNvPicPr>
          <p:nvPr/>
        </p:nvPicPr>
        <p:blipFill>
          <a:blip r:embed="rId8"/>
          <a:srcRect l="29838" t="63213" r="24677" b="11874"/>
          <a:stretch>
            <a:fillRect/>
          </a:stretch>
        </p:blipFill>
        <p:spPr>
          <a:xfrm>
            <a:off x="1943357" y="1246203"/>
            <a:ext cx="5210505" cy="1545858"/>
          </a:xfrm>
          <a:prstGeom prst="rect">
            <a:avLst/>
          </a:prstGeom>
          <a:solidFill>
            <a:srgbClr val="FFDE59"/>
          </a:solidFill>
        </p:spPr>
      </p:pic>
    </p:spTree>
    <p:extLst>
      <p:ext uri="{BB962C8B-B14F-4D97-AF65-F5344CB8AC3E}">
        <p14:creationId xmlns:p14="http://schemas.microsoft.com/office/powerpoint/2010/main" val="3008406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EB16-D366-E4F8-578C-600A26C8570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C3F4F-03F5-C056-2EF7-F35EC8E2FE05}"/>
              </a:ext>
            </a:extLst>
          </p:cNvPr>
          <p:cNvSpPr>
            <a:spLocks noGrp="1"/>
          </p:cNvSpPr>
          <p:nvPr>
            <p:ph type="sldNum" sz="quarter" idx="10"/>
          </p:nvPr>
        </p:nvSpPr>
        <p:spPr/>
        <p:txBody>
          <a:bodyPr/>
          <a:lstStyle/>
          <a:p>
            <a:pPr>
              <a:defRPr/>
            </a:pPr>
            <a:fld id="{DAA95BE0-1642-4EEB-8FDA-40F1B729E039}" type="slidenum">
              <a:rPr lang="en-US" altLang="en-US" smtClean="0"/>
              <a:pPr>
                <a:defRPr/>
              </a:pPr>
              <a:t>45</a:t>
            </a:fld>
            <a:endParaRPr lang="en-US" altLang="en-US"/>
          </a:p>
        </p:txBody>
      </p:sp>
      <p:sp>
        <p:nvSpPr>
          <p:cNvPr id="4" name="Title 4">
            <a:extLst>
              <a:ext uri="{FF2B5EF4-FFF2-40B4-BE49-F238E27FC236}">
                <a16:creationId xmlns:a16="http://schemas.microsoft.com/office/drawing/2014/main" id="{A734E648-1FBE-05C0-9573-585EB6CBA83B}"/>
              </a:ext>
            </a:extLst>
          </p:cNvPr>
          <p:cNvSpPr txBox="1">
            <a:spLocks/>
          </p:cNvSpPr>
          <p:nvPr/>
        </p:nvSpPr>
        <p:spPr bwMode="auto">
          <a:xfrm>
            <a:off x="147235" y="181092"/>
            <a:ext cx="8905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Level 1 for Student Growth</a:t>
            </a:r>
          </a:p>
        </p:txBody>
      </p:sp>
      <p:sp>
        <p:nvSpPr>
          <p:cNvPr id="2" name="Rectangle 1">
            <a:extLst>
              <a:ext uri="{FF2B5EF4-FFF2-40B4-BE49-F238E27FC236}">
                <a16:creationId xmlns:a16="http://schemas.microsoft.com/office/drawing/2014/main" id="{73FFDCE7-8EA1-AA59-B66F-8139FCBA7F29}"/>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0F6804-75F2-7B09-D786-1B0346C61DB3}"/>
              </a:ext>
            </a:extLst>
          </p:cNvPr>
          <p:cNvSpPr txBox="1"/>
          <p:nvPr/>
        </p:nvSpPr>
        <p:spPr>
          <a:xfrm>
            <a:off x="147235" y="2589906"/>
            <a:ext cx="8539565" cy="584775"/>
          </a:xfrm>
          <a:prstGeom prst="rect">
            <a:avLst/>
          </a:prstGeom>
          <a:noFill/>
        </p:spPr>
        <p:txBody>
          <a:bodyPr wrap="square" rtlCol="0">
            <a:spAutoFit/>
          </a:bodyPr>
          <a:lstStyle/>
          <a:p>
            <a:r>
              <a:rPr lang="en-US" sz="1600" b="1"/>
              <a:t>The following recommendation(s) should be considered for continuous improvement planning:</a:t>
            </a:r>
            <a:endParaRPr lang="en-US" sz="1600"/>
          </a:p>
        </p:txBody>
      </p:sp>
      <p:graphicFrame>
        <p:nvGraphicFramePr>
          <p:cNvPr id="7" name="Diagram 6">
            <a:extLst>
              <a:ext uri="{FF2B5EF4-FFF2-40B4-BE49-F238E27FC236}">
                <a16:creationId xmlns:a16="http://schemas.microsoft.com/office/drawing/2014/main" id="{075E54BE-5A48-7C1C-4874-0B86F26DB52C}"/>
              </a:ext>
            </a:extLst>
          </p:cNvPr>
          <p:cNvGraphicFramePr/>
          <p:nvPr>
            <p:extLst>
              <p:ext uri="{D42A27DB-BD31-4B8C-83A1-F6EECF244321}">
                <p14:modId xmlns:p14="http://schemas.microsoft.com/office/powerpoint/2010/main" val="3836201388"/>
              </p:ext>
            </p:extLst>
          </p:nvPr>
        </p:nvGraphicFramePr>
        <p:xfrm>
          <a:off x="330114" y="2589012"/>
          <a:ext cx="8539565" cy="45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42F96A7-9432-734F-82BF-0D59DCCEEC3C}"/>
              </a:ext>
            </a:extLst>
          </p:cNvPr>
          <p:cNvPicPr>
            <a:picLocks noChangeAspect="1"/>
          </p:cNvPicPr>
          <p:nvPr/>
        </p:nvPicPr>
        <p:blipFill>
          <a:blip r:embed="rId8"/>
          <a:srcRect l="29838" t="43237" r="24677" b="40017"/>
          <a:stretch>
            <a:fillRect/>
          </a:stretch>
        </p:blipFill>
        <p:spPr>
          <a:xfrm>
            <a:off x="1507957" y="1237524"/>
            <a:ext cx="6388930" cy="1274138"/>
          </a:xfrm>
          <a:prstGeom prst="rect">
            <a:avLst/>
          </a:prstGeom>
          <a:solidFill>
            <a:srgbClr val="A591EF"/>
          </a:solidFill>
        </p:spPr>
      </p:pic>
      <p:sp>
        <p:nvSpPr>
          <p:cNvPr id="8" name="Arrow: Right 7">
            <a:extLst>
              <a:ext uri="{FF2B5EF4-FFF2-40B4-BE49-F238E27FC236}">
                <a16:creationId xmlns:a16="http://schemas.microsoft.com/office/drawing/2014/main" id="{7A7C6873-CFD6-997C-082D-97175ECB7842}"/>
              </a:ext>
            </a:extLst>
          </p:cNvPr>
          <p:cNvSpPr/>
          <p:nvPr/>
        </p:nvSpPr>
        <p:spPr>
          <a:xfrm>
            <a:off x="700872" y="2354181"/>
            <a:ext cx="804427" cy="15748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21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A3D01-00F1-AF63-C09B-3DE58091E74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ED4163-6522-1AD7-C536-1C32E86030FA}"/>
              </a:ext>
            </a:extLst>
          </p:cNvPr>
          <p:cNvSpPr>
            <a:spLocks noGrp="1"/>
          </p:cNvSpPr>
          <p:nvPr>
            <p:ph type="sldNum" sz="quarter" idx="10"/>
          </p:nvPr>
        </p:nvSpPr>
        <p:spPr/>
        <p:txBody>
          <a:bodyPr/>
          <a:lstStyle/>
          <a:p>
            <a:pPr>
              <a:defRPr/>
            </a:pPr>
            <a:fld id="{DAA95BE0-1642-4EEB-8FDA-40F1B729E039}" type="slidenum">
              <a:rPr lang="en-US" altLang="en-US" smtClean="0"/>
              <a:pPr>
                <a:defRPr/>
              </a:pPr>
              <a:t>46</a:t>
            </a:fld>
            <a:endParaRPr lang="en-US" altLang="en-US"/>
          </a:p>
        </p:txBody>
      </p:sp>
      <p:sp>
        <p:nvSpPr>
          <p:cNvPr id="4" name="Title 4">
            <a:extLst>
              <a:ext uri="{FF2B5EF4-FFF2-40B4-BE49-F238E27FC236}">
                <a16:creationId xmlns:a16="http://schemas.microsoft.com/office/drawing/2014/main" id="{C8456331-6328-6709-B561-4DD96F59D22A}"/>
              </a:ext>
            </a:extLst>
          </p:cNvPr>
          <p:cNvSpPr txBox="1">
            <a:spLocks/>
          </p:cNvSpPr>
          <p:nvPr/>
        </p:nvSpPr>
        <p:spPr bwMode="auto">
          <a:xfrm>
            <a:off x="301451" y="340452"/>
            <a:ext cx="93685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Additional Resources</a:t>
            </a:r>
          </a:p>
        </p:txBody>
      </p:sp>
      <p:sp>
        <p:nvSpPr>
          <p:cNvPr id="2" name="Rectangle 1">
            <a:extLst>
              <a:ext uri="{FF2B5EF4-FFF2-40B4-BE49-F238E27FC236}">
                <a16:creationId xmlns:a16="http://schemas.microsoft.com/office/drawing/2014/main" id="{22ED8ADA-ECAD-6E1C-AA0D-ED56E3CFBE44}"/>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66E72D7-1BC1-7750-A5ED-4A00FDBAB135}"/>
              </a:ext>
            </a:extLst>
          </p:cNvPr>
          <p:cNvSpPr>
            <a:spLocks noGrp="1"/>
          </p:cNvSpPr>
          <p:nvPr>
            <p:ph idx="1"/>
          </p:nvPr>
        </p:nvSpPr>
        <p:spPr>
          <a:xfrm>
            <a:off x="369601" y="1247309"/>
            <a:ext cx="7863414" cy="847471"/>
          </a:xfrm>
        </p:spPr>
        <p:txBody>
          <a:bodyPr wrap="square" anchor="t">
            <a:normAutofit/>
          </a:bodyPr>
          <a:lstStyle/>
          <a:p>
            <a:pPr marL="0" indent="0">
              <a:buNone/>
            </a:pPr>
            <a:r>
              <a:rPr lang="en-US" sz="1600">
                <a:solidFill>
                  <a:schemeClr val="accent3">
                    <a:lumMod val="50000"/>
                  </a:schemeClr>
                </a:solidFill>
              </a:rPr>
              <a:t>School and District Accountability Resources and Data </a:t>
            </a:r>
          </a:p>
        </p:txBody>
      </p:sp>
      <p:sp>
        <p:nvSpPr>
          <p:cNvPr id="8" name="Content Placeholder 2">
            <a:extLst>
              <a:ext uri="{FF2B5EF4-FFF2-40B4-BE49-F238E27FC236}">
                <a16:creationId xmlns:a16="http://schemas.microsoft.com/office/drawing/2014/main" id="{0C4478A8-620E-D20A-D06B-AF37D4B66F7E}"/>
              </a:ext>
            </a:extLst>
          </p:cNvPr>
          <p:cNvSpPr txBox="1">
            <a:spLocks/>
          </p:cNvSpPr>
          <p:nvPr/>
        </p:nvSpPr>
        <p:spPr bwMode="auto">
          <a:xfrm>
            <a:off x="1462802" y="1564241"/>
            <a:ext cx="7045850" cy="84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5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16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b="0" kern="0">
                <a:solidFill>
                  <a:srgbClr val="0000EE"/>
                </a:solidFill>
                <a:hlinkClick r:id="rId3">
                  <a:extLst>
                    <a:ext uri="{A12FA001-AC4F-418D-AE19-62706E023703}">
                      <ahyp:hlinkClr xmlns:ahyp="http://schemas.microsoft.com/office/drawing/2018/hyperlinkcolor" val="tx"/>
                    </a:ext>
                  </a:extLst>
                </a:hlinkClick>
              </a:rPr>
              <a:t>https://www.nysed.gov/accountability/school-and-district-accountability-resources-and-data</a:t>
            </a:r>
            <a:endParaRPr lang="en-US" sz="1600" b="0" kern="0">
              <a:solidFill>
                <a:srgbClr val="0000EE"/>
              </a:solidFill>
            </a:endParaRPr>
          </a:p>
          <a:p>
            <a:pPr marL="342900" indent="-342900">
              <a:buFont typeface="Arial" panose="020B0604020202020204" pitchFamily="34" charset="0"/>
              <a:buChar char="•"/>
            </a:pPr>
            <a:endParaRPr lang="en-US" b="0" kern="0"/>
          </a:p>
        </p:txBody>
      </p:sp>
      <p:sp>
        <p:nvSpPr>
          <p:cNvPr id="9" name="Content Placeholder 2">
            <a:extLst>
              <a:ext uri="{FF2B5EF4-FFF2-40B4-BE49-F238E27FC236}">
                <a16:creationId xmlns:a16="http://schemas.microsoft.com/office/drawing/2014/main" id="{1E7748CC-E1D8-B4AD-FF2A-54E451D25450}"/>
              </a:ext>
            </a:extLst>
          </p:cNvPr>
          <p:cNvSpPr txBox="1">
            <a:spLocks/>
          </p:cNvSpPr>
          <p:nvPr/>
        </p:nvSpPr>
        <p:spPr bwMode="auto">
          <a:xfrm>
            <a:off x="343788" y="2899889"/>
            <a:ext cx="7863414" cy="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5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16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kern="0">
                <a:solidFill>
                  <a:schemeClr val="accent3">
                    <a:lumMod val="50000"/>
                  </a:schemeClr>
                </a:solidFill>
              </a:rPr>
              <a:t>Continuous Improvement </a:t>
            </a:r>
          </a:p>
        </p:txBody>
      </p:sp>
      <p:sp>
        <p:nvSpPr>
          <p:cNvPr id="10" name="Content Placeholder 2">
            <a:extLst>
              <a:ext uri="{FF2B5EF4-FFF2-40B4-BE49-F238E27FC236}">
                <a16:creationId xmlns:a16="http://schemas.microsoft.com/office/drawing/2014/main" id="{5D3BEF1C-C080-8257-6F7F-D5E2CC4FBE04}"/>
              </a:ext>
            </a:extLst>
          </p:cNvPr>
          <p:cNvSpPr txBox="1">
            <a:spLocks/>
          </p:cNvSpPr>
          <p:nvPr/>
        </p:nvSpPr>
        <p:spPr bwMode="auto">
          <a:xfrm>
            <a:off x="1462802" y="3248520"/>
            <a:ext cx="6830697" cy="6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4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5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16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b="0" kern="0">
                <a:solidFill>
                  <a:srgbClr val="0000EE"/>
                </a:solidFill>
                <a:hlinkClick r:id="rId4">
                  <a:extLst>
                    <a:ext uri="{A12FA001-AC4F-418D-AE19-62706E023703}">
                      <ahyp:hlinkClr xmlns:ahyp="http://schemas.microsoft.com/office/drawing/2018/hyperlinkcolor" val="tx"/>
                    </a:ext>
                  </a:extLst>
                </a:hlinkClick>
              </a:rPr>
              <a:t>https://www.nysed.gov/accountability/continuous-improvement</a:t>
            </a:r>
            <a:endParaRPr lang="en-US" sz="1600" b="0" kern="0">
              <a:solidFill>
                <a:srgbClr val="0000EE"/>
              </a:solidFill>
            </a:endParaRPr>
          </a:p>
          <a:p>
            <a:pPr marL="342900" indent="-342900">
              <a:buFont typeface="Arial" panose="020B0604020202020204" pitchFamily="34" charset="0"/>
              <a:buChar char="•"/>
            </a:pPr>
            <a:endParaRPr lang="en-US" sz="1600" b="0" kern="0"/>
          </a:p>
        </p:txBody>
      </p:sp>
      <p:sp>
        <p:nvSpPr>
          <p:cNvPr id="11" name="TextBox 10">
            <a:extLst>
              <a:ext uri="{FF2B5EF4-FFF2-40B4-BE49-F238E27FC236}">
                <a16:creationId xmlns:a16="http://schemas.microsoft.com/office/drawing/2014/main" id="{1C18A8E5-2A43-91EE-561C-E262391E783B}"/>
              </a:ext>
            </a:extLst>
          </p:cNvPr>
          <p:cNvSpPr txBox="1"/>
          <p:nvPr/>
        </p:nvSpPr>
        <p:spPr>
          <a:xfrm>
            <a:off x="1453780" y="2088285"/>
            <a:ext cx="5926380" cy="830997"/>
          </a:xfrm>
          <a:prstGeom prst="rect">
            <a:avLst/>
          </a:prstGeom>
          <a:noFill/>
        </p:spPr>
        <p:txBody>
          <a:bodyPr wrap="square" rtlCol="0">
            <a:spAutoFit/>
          </a:bodyPr>
          <a:lstStyle/>
          <a:p>
            <a:pPr marL="285750" indent="-285750">
              <a:buFont typeface="Arial" panose="020B0604020202020204" pitchFamily="34" charset="0"/>
              <a:buChar char="•"/>
            </a:pPr>
            <a:r>
              <a:rPr lang="en-US" sz="1600"/>
              <a:t>Fact sheets</a:t>
            </a:r>
          </a:p>
          <a:p>
            <a:pPr marL="285750" indent="-285750">
              <a:buFont typeface="Arial" panose="020B0604020202020204" pitchFamily="34" charset="0"/>
              <a:buChar char="•"/>
            </a:pPr>
            <a:r>
              <a:rPr lang="en-US" sz="1600"/>
              <a:t>Webinars</a:t>
            </a:r>
          </a:p>
          <a:p>
            <a:pPr marL="285750" indent="-285750">
              <a:buFont typeface="Arial" panose="020B0604020202020204" pitchFamily="34" charset="0"/>
              <a:buChar char="•"/>
            </a:pPr>
            <a:r>
              <a:rPr lang="en-US" sz="1600"/>
              <a:t>Links to additional resources (MIPs, LTGs, cut points)</a:t>
            </a:r>
          </a:p>
        </p:txBody>
      </p:sp>
      <p:sp>
        <p:nvSpPr>
          <p:cNvPr id="12" name="TextBox 11">
            <a:extLst>
              <a:ext uri="{FF2B5EF4-FFF2-40B4-BE49-F238E27FC236}">
                <a16:creationId xmlns:a16="http://schemas.microsoft.com/office/drawing/2014/main" id="{E76D0FD9-F5AF-7880-1491-547F12F77B70}"/>
              </a:ext>
            </a:extLst>
          </p:cNvPr>
          <p:cNvSpPr txBox="1"/>
          <p:nvPr/>
        </p:nvSpPr>
        <p:spPr>
          <a:xfrm>
            <a:off x="1462802" y="3597548"/>
            <a:ext cx="7192817" cy="338554"/>
          </a:xfrm>
          <a:prstGeom prst="rect">
            <a:avLst/>
          </a:prstGeom>
          <a:noFill/>
        </p:spPr>
        <p:txBody>
          <a:bodyPr wrap="square" rtlCol="0">
            <a:spAutoFit/>
          </a:bodyPr>
          <a:lstStyle/>
          <a:p>
            <a:pPr marL="285750" indent="-285750">
              <a:buFont typeface="Arial" panose="020B0604020202020204" pitchFamily="34" charset="0"/>
              <a:buChar char="•"/>
            </a:pPr>
            <a:r>
              <a:rPr lang="en-US" sz="1600"/>
              <a:t>Additional resources and supports for identified schools and districts</a:t>
            </a:r>
          </a:p>
        </p:txBody>
      </p:sp>
      <p:sp>
        <p:nvSpPr>
          <p:cNvPr id="13" name="TextBox 12">
            <a:extLst>
              <a:ext uri="{FF2B5EF4-FFF2-40B4-BE49-F238E27FC236}">
                <a16:creationId xmlns:a16="http://schemas.microsoft.com/office/drawing/2014/main" id="{13E6E0B5-CC7C-CDD3-36F3-FEE5C18E3F8F}"/>
              </a:ext>
            </a:extLst>
          </p:cNvPr>
          <p:cNvSpPr txBox="1"/>
          <p:nvPr/>
        </p:nvSpPr>
        <p:spPr>
          <a:xfrm>
            <a:off x="351752" y="6019290"/>
            <a:ext cx="7944109" cy="584775"/>
          </a:xfrm>
          <a:prstGeom prst="rect">
            <a:avLst/>
          </a:prstGeom>
          <a:noFill/>
        </p:spPr>
        <p:txBody>
          <a:bodyPr wrap="square" rtlCol="0">
            <a:spAutoFit/>
          </a:bodyPr>
          <a:lstStyle/>
          <a:p>
            <a:r>
              <a:rPr lang="en-US" sz="1600" b="1" kern="0">
                <a:solidFill>
                  <a:srgbClr val="143F6A"/>
                </a:solidFill>
              </a:rPr>
              <a:t>Questions about the New York State ESSA accountability system can be emailed to the Office of Accountability at </a:t>
            </a:r>
            <a:r>
              <a:rPr lang="en-US" sz="1600" b="1" u="sng" kern="0">
                <a:solidFill>
                  <a:srgbClr val="0000EE"/>
                </a:solidFill>
                <a:hlinkClick r:id="rId5">
                  <a:extLst>
                    <a:ext uri="{A12FA001-AC4F-418D-AE19-62706E023703}">
                      <ahyp:hlinkClr xmlns:ahyp="http://schemas.microsoft.com/office/drawing/2018/hyperlinkcolor" val="tx"/>
                    </a:ext>
                  </a:extLst>
                </a:hlinkClick>
              </a:rPr>
              <a:t>accountinfo@nysed.gov</a:t>
            </a:r>
            <a:r>
              <a:rPr lang="en-US" sz="1600" b="1" kern="0">
                <a:solidFill>
                  <a:srgbClr val="045CAA"/>
                </a:solidFill>
              </a:rPr>
              <a:t>.</a:t>
            </a:r>
          </a:p>
        </p:txBody>
      </p:sp>
      <p:pic>
        <p:nvPicPr>
          <p:cNvPr id="14" name="Picture 13" descr="QR code for https://www.nysed.gov/accountability/school-and-district-accountability-resources-and-data">
            <a:extLst>
              <a:ext uri="{FF2B5EF4-FFF2-40B4-BE49-F238E27FC236}">
                <a16:creationId xmlns:a16="http://schemas.microsoft.com/office/drawing/2014/main" id="{FAA6A5B2-4840-33F5-9B1C-11FB42A4E3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01" y="1663220"/>
            <a:ext cx="1084179" cy="1084179"/>
          </a:xfrm>
          <a:prstGeom prst="rect">
            <a:avLst/>
          </a:prstGeom>
        </p:spPr>
      </p:pic>
      <p:pic>
        <p:nvPicPr>
          <p:cNvPr id="15" name="Picture 14" descr="QR code for https://www.nysed.gov/accountability/continuous-improvement">
            <a:extLst>
              <a:ext uri="{FF2B5EF4-FFF2-40B4-BE49-F238E27FC236}">
                <a16:creationId xmlns:a16="http://schemas.microsoft.com/office/drawing/2014/main" id="{7FEA53AB-E7AF-AC00-D429-3A86445E81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752" y="3235576"/>
            <a:ext cx="1103086" cy="1103086"/>
          </a:xfrm>
          <a:prstGeom prst="rect">
            <a:avLst/>
          </a:prstGeom>
        </p:spPr>
      </p:pic>
      <p:sp>
        <p:nvSpPr>
          <p:cNvPr id="6" name="TextBox 5">
            <a:extLst>
              <a:ext uri="{FF2B5EF4-FFF2-40B4-BE49-F238E27FC236}">
                <a16:creationId xmlns:a16="http://schemas.microsoft.com/office/drawing/2014/main" id="{30766E20-A43E-0D6A-8BAB-D85604769278}"/>
              </a:ext>
            </a:extLst>
          </p:cNvPr>
          <p:cNvSpPr txBox="1"/>
          <p:nvPr/>
        </p:nvSpPr>
        <p:spPr>
          <a:xfrm>
            <a:off x="301451" y="4360992"/>
            <a:ext cx="4835046" cy="338554"/>
          </a:xfrm>
          <a:prstGeom prst="rect">
            <a:avLst/>
          </a:prstGeom>
          <a:noFill/>
        </p:spPr>
        <p:txBody>
          <a:bodyPr wrap="square">
            <a:spAutoFit/>
          </a:bodyPr>
          <a:lstStyle/>
          <a:p>
            <a:r>
              <a:rPr lang="en-US" sz="1600" b="1" kern="0">
                <a:solidFill>
                  <a:schemeClr val="accent3">
                    <a:lumMod val="50000"/>
                  </a:schemeClr>
                </a:solidFill>
              </a:rPr>
              <a:t>Accountability SIRS Report Information</a:t>
            </a:r>
          </a:p>
        </p:txBody>
      </p:sp>
      <p:sp>
        <p:nvSpPr>
          <p:cNvPr id="17" name="TextBox 16">
            <a:extLst>
              <a:ext uri="{FF2B5EF4-FFF2-40B4-BE49-F238E27FC236}">
                <a16:creationId xmlns:a16="http://schemas.microsoft.com/office/drawing/2014/main" id="{C16B5F7E-1453-249C-67A1-DE4593C6077F}"/>
              </a:ext>
            </a:extLst>
          </p:cNvPr>
          <p:cNvSpPr txBox="1"/>
          <p:nvPr/>
        </p:nvSpPr>
        <p:spPr>
          <a:xfrm>
            <a:off x="1453780" y="4687361"/>
            <a:ext cx="7590012" cy="584775"/>
          </a:xfrm>
          <a:prstGeom prst="rect">
            <a:avLst/>
          </a:prstGeom>
          <a:noFill/>
        </p:spPr>
        <p:txBody>
          <a:bodyPr wrap="square">
            <a:spAutoFit/>
          </a:bodyPr>
          <a:lstStyle/>
          <a:p>
            <a:r>
              <a:rPr lang="en-US" sz="1600">
                <a:solidFill>
                  <a:srgbClr val="0000FF"/>
                </a:solidFill>
                <a:hlinkClick r:id="rId8">
                  <a:extLst>
                    <a:ext uri="{A12FA001-AC4F-418D-AE19-62706E023703}">
                      <ahyp:hlinkClr xmlns:ahyp="http://schemas.microsoft.com/office/drawing/2018/hyperlinkcolor" val="tx"/>
                    </a:ext>
                  </a:extLst>
                </a:hlinkClick>
              </a:rPr>
              <a:t>https://www.nysed.gov/information-reporting-services/level-2-reporting-l2rpt-system-resources-and-information</a:t>
            </a:r>
            <a:endParaRPr lang="en-US" sz="1600">
              <a:solidFill>
                <a:srgbClr val="0000FF"/>
              </a:solidFill>
            </a:endParaRPr>
          </a:p>
        </p:txBody>
      </p:sp>
      <p:sp>
        <p:nvSpPr>
          <p:cNvPr id="19" name="TextBox 18">
            <a:extLst>
              <a:ext uri="{FF2B5EF4-FFF2-40B4-BE49-F238E27FC236}">
                <a16:creationId xmlns:a16="http://schemas.microsoft.com/office/drawing/2014/main" id="{3BECBB52-54EA-26C4-9017-9E91A7EC8A2A}"/>
              </a:ext>
            </a:extLst>
          </p:cNvPr>
          <p:cNvSpPr txBox="1"/>
          <p:nvPr/>
        </p:nvSpPr>
        <p:spPr>
          <a:xfrm>
            <a:off x="1453780" y="5264189"/>
            <a:ext cx="7054872" cy="338554"/>
          </a:xfrm>
          <a:prstGeom prst="rect">
            <a:avLst/>
          </a:prstGeom>
          <a:noFill/>
        </p:spPr>
        <p:txBody>
          <a:bodyPr wrap="square">
            <a:spAutoFit/>
          </a:bodyPr>
          <a:lstStyle/>
          <a:p>
            <a:pPr marL="285750" indent="-285750">
              <a:buFont typeface="Arial" panose="020B0604020202020204" pitchFamily="34" charset="0"/>
              <a:buChar char="•"/>
            </a:pPr>
            <a:r>
              <a:rPr lang="en-US" sz="1600"/>
              <a:t>SIRS report guides</a:t>
            </a:r>
          </a:p>
        </p:txBody>
      </p:sp>
      <p:sp>
        <p:nvSpPr>
          <p:cNvPr id="21" name="TextBox 20">
            <a:extLst>
              <a:ext uri="{FF2B5EF4-FFF2-40B4-BE49-F238E27FC236}">
                <a16:creationId xmlns:a16="http://schemas.microsoft.com/office/drawing/2014/main" id="{34BA0D59-76FE-2127-5580-614DF0DB0511}"/>
              </a:ext>
            </a:extLst>
          </p:cNvPr>
          <p:cNvSpPr txBox="1"/>
          <p:nvPr/>
        </p:nvSpPr>
        <p:spPr>
          <a:xfrm>
            <a:off x="2417523" y="3278780"/>
            <a:ext cx="4835046" cy="369332"/>
          </a:xfrm>
          <a:prstGeom prst="rect">
            <a:avLst/>
          </a:prstGeom>
          <a:noFill/>
        </p:spPr>
        <p:txBody>
          <a:bodyPr wrap="square">
            <a:spAutoFit/>
          </a:bodyPr>
          <a:lstStyle/>
          <a:p>
            <a:endParaRPr lang="en-US"/>
          </a:p>
        </p:txBody>
      </p:sp>
      <p:sp>
        <p:nvSpPr>
          <p:cNvPr id="22" name="Rectangle 1">
            <a:extLst>
              <a:ext uri="{FF2B5EF4-FFF2-40B4-BE49-F238E27FC236}">
                <a16:creationId xmlns:a16="http://schemas.microsoft.com/office/drawing/2014/main" id="{9FFB81A2-0CF7-1995-052E-096F82D50F1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a:extLst>
              <a:ext uri="{FF2B5EF4-FFF2-40B4-BE49-F238E27FC236}">
                <a16:creationId xmlns:a16="http://schemas.microsoft.com/office/drawing/2014/main" id="{440AF105-7B4F-50F2-C7AB-41E0D30936A8}"/>
              </a:ext>
            </a:extLst>
          </p:cNvPr>
          <p:cNvPicPr>
            <a:picLocks noChangeAspect="1"/>
          </p:cNvPicPr>
          <p:nvPr/>
        </p:nvPicPr>
        <p:blipFill>
          <a:blip r:embed="rId9"/>
          <a:srcRect l="5387" t="7011" r="6978" b="9540"/>
          <a:stretch>
            <a:fillRect/>
          </a:stretch>
        </p:blipFill>
        <p:spPr>
          <a:xfrm>
            <a:off x="426956" y="4694229"/>
            <a:ext cx="983367" cy="991824"/>
          </a:xfrm>
          <a:prstGeom prst="rect">
            <a:avLst/>
          </a:prstGeom>
        </p:spPr>
      </p:pic>
    </p:spTree>
    <p:extLst>
      <p:ext uri="{BB962C8B-B14F-4D97-AF65-F5344CB8AC3E}">
        <p14:creationId xmlns:p14="http://schemas.microsoft.com/office/powerpoint/2010/main" val="164336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71FD-AA42-9466-3178-691B3E83FAA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77027-8AF5-9474-8A80-23C16586D8DA}"/>
              </a:ext>
            </a:extLst>
          </p:cNvPr>
          <p:cNvSpPr>
            <a:spLocks noGrp="1"/>
          </p:cNvSpPr>
          <p:nvPr>
            <p:ph type="sldNum" sz="quarter" idx="10"/>
          </p:nvPr>
        </p:nvSpPr>
        <p:spPr/>
        <p:txBody>
          <a:bodyPr/>
          <a:lstStyle/>
          <a:p>
            <a:pPr>
              <a:defRPr/>
            </a:pPr>
            <a:fld id="{DAA95BE0-1642-4EEB-8FDA-40F1B729E039}" type="slidenum">
              <a:rPr lang="en-US" altLang="en-US" smtClean="0"/>
              <a:pPr>
                <a:defRPr/>
              </a:pPr>
              <a:t>5</a:t>
            </a:fld>
            <a:endParaRPr lang="en-US" altLang="en-US"/>
          </a:p>
        </p:txBody>
      </p:sp>
      <p:sp>
        <p:nvSpPr>
          <p:cNvPr id="4" name="Title 4">
            <a:extLst>
              <a:ext uri="{FF2B5EF4-FFF2-40B4-BE49-F238E27FC236}">
                <a16:creationId xmlns:a16="http://schemas.microsoft.com/office/drawing/2014/main" id="{ABEE7395-4D7A-751F-34C0-8ACADA4BB621}"/>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The Importance of Accountability </a:t>
            </a:r>
          </a:p>
        </p:txBody>
      </p:sp>
      <p:sp>
        <p:nvSpPr>
          <p:cNvPr id="2" name="Rectangle 1">
            <a:extLst>
              <a:ext uri="{FF2B5EF4-FFF2-40B4-BE49-F238E27FC236}">
                <a16:creationId xmlns:a16="http://schemas.microsoft.com/office/drawing/2014/main" id="{4D539D83-9189-19D1-5A24-2AD4973CC649}"/>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D20075B-3448-26DE-7ED3-098FD28BFC4A}"/>
              </a:ext>
            </a:extLst>
          </p:cNvPr>
          <p:cNvSpPr>
            <a:spLocks noGrp="1"/>
          </p:cNvSpPr>
          <p:nvPr>
            <p:ph idx="1"/>
          </p:nvPr>
        </p:nvSpPr>
        <p:spPr>
          <a:xfrm>
            <a:off x="266184" y="2464968"/>
            <a:ext cx="2554581" cy="2077904"/>
          </a:xfrm>
          <a:ln>
            <a:noFill/>
          </a:ln>
        </p:spPr>
        <p:txBody>
          <a:bodyPr/>
          <a:lstStyle/>
          <a:p>
            <a:pPr marL="0" indent="0" algn="ctr">
              <a:buNone/>
            </a:pPr>
            <a:r>
              <a:rPr lang="en-US" sz="1600">
                <a:solidFill>
                  <a:schemeClr val="tx1"/>
                </a:solidFill>
              </a:rPr>
              <a:t>The mission of New York State is to ensure that every child has access to the highest quality educational opportunities, services, and supports so that they can reach their fullest potential.</a:t>
            </a:r>
          </a:p>
        </p:txBody>
      </p:sp>
      <p:pic>
        <p:nvPicPr>
          <p:cNvPr id="7" name="Picture 6" descr="Teacher showing scientific experiment to students">
            <a:extLst>
              <a:ext uri="{FF2B5EF4-FFF2-40B4-BE49-F238E27FC236}">
                <a16:creationId xmlns:a16="http://schemas.microsoft.com/office/drawing/2014/main" id="{1BEC2167-0599-A3D1-6A5F-17FBD3179F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78977" y="3791408"/>
            <a:ext cx="2201261" cy="1468224"/>
          </a:xfrm>
          <a:prstGeom prst="hexagon">
            <a:avLst/>
          </a:prstGeom>
          <a:ln>
            <a:solidFill>
              <a:schemeClr val="tx1"/>
            </a:solidFill>
          </a:ln>
        </p:spPr>
      </p:pic>
      <p:pic>
        <p:nvPicPr>
          <p:cNvPr id="8" name="Picture 7" descr="Graduates tossing caps into the air">
            <a:extLst>
              <a:ext uri="{FF2B5EF4-FFF2-40B4-BE49-F238E27FC236}">
                <a16:creationId xmlns:a16="http://schemas.microsoft.com/office/drawing/2014/main" id="{547F6600-9797-C2A2-1FDB-9EE021F70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4943" y="3791408"/>
            <a:ext cx="2202873" cy="1468224"/>
          </a:xfrm>
          <a:prstGeom prst="hexagon">
            <a:avLst/>
          </a:prstGeom>
          <a:ln>
            <a:solidFill>
              <a:schemeClr val="tx1"/>
            </a:solidFill>
          </a:ln>
        </p:spPr>
      </p:pic>
      <p:pic>
        <p:nvPicPr>
          <p:cNvPr id="9" name="Picture 8" descr="Teacher talking with pupils">
            <a:extLst>
              <a:ext uri="{FF2B5EF4-FFF2-40B4-BE49-F238E27FC236}">
                <a16:creationId xmlns:a16="http://schemas.microsoft.com/office/drawing/2014/main" id="{5EABDF70-9714-8636-BF4B-8AECA4F378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145" y="1711660"/>
            <a:ext cx="2259925" cy="1506616"/>
          </a:xfrm>
          <a:prstGeom prst="hexagon">
            <a:avLst/>
          </a:prstGeom>
          <a:ln>
            <a:solidFill>
              <a:schemeClr val="tx1"/>
            </a:solidFill>
          </a:ln>
          <a:effectLst/>
        </p:spPr>
      </p:pic>
      <p:sp>
        <p:nvSpPr>
          <p:cNvPr id="10" name="TextBox 9">
            <a:extLst>
              <a:ext uri="{FF2B5EF4-FFF2-40B4-BE49-F238E27FC236}">
                <a16:creationId xmlns:a16="http://schemas.microsoft.com/office/drawing/2014/main" id="{79991C4C-A9AC-BE5D-05FE-0DCDF7B2E0C4}"/>
              </a:ext>
            </a:extLst>
          </p:cNvPr>
          <p:cNvSpPr txBox="1"/>
          <p:nvPr/>
        </p:nvSpPr>
        <p:spPr>
          <a:xfrm>
            <a:off x="4826833" y="3206633"/>
            <a:ext cx="2373237" cy="584775"/>
          </a:xfrm>
          <a:prstGeom prst="rect">
            <a:avLst/>
          </a:prstGeom>
          <a:noFill/>
        </p:spPr>
        <p:txBody>
          <a:bodyPr wrap="square" rtlCol="0">
            <a:spAutoFit/>
          </a:bodyPr>
          <a:lstStyle/>
          <a:p>
            <a:pPr algn="ctr"/>
            <a:r>
              <a:rPr lang="en-US" sz="1600" b="1">
                <a:solidFill>
                  <a:srgbClr val="143F6A"/>
                </a:solidFill>
              </a:rPr>
              <a:t>Positive Learning Environments</a:t>
            </a:r>
          </a:p>
        </p:txBody>
      </p:sp>
      <p:sp>
        <p:nvSpPr>
          <p:cNvPr id="11" name="TextBox 10">
            <a:extLst>
              <a:ext uri="{FF2B5EF4-FFF2-40B4-BE49-F238E27FC236}">
                <a16:creationId xmlns:a16="http://schemas.microsoft.com/office/drawing/2014/main" id="{67EF6F20-908D-8BD6-14A8-4868D1A88098}"/>
              </a:ext>
            </a:extLst>
          </p:cNvPr>
          <p:cNvSpPr txBox="1"/>
          <p:nvPr/>
        </p:nvSpPr>
        <p:spPr>
          <a:xfrm>
            <a:off x="6674943" y="5310152"/>
            <a:ext cx="2202873" cy="584775"/>
          </a:xfrm>
          <a:prstGeom prst="rect">
            <a:avLst/>
          </a:prstGeom>
          <a:noFill/>
        </p:spPr>
        <p:txBody>
          <a:bodyPr wrap="square">
            <a:spAutoFit/>
          </a:bodyPr>
          <a:lstStyle/>
          <a:p>
            <a:pPr algn="ctr"/>
            <a:r>
              <a:rPr lang="en-US" sz="1600" b="1">
                <a:solidFill>
                  <a:srgbClr val="143F6A"/>
                </a:solidFill>
              </a:rPr>
              <a:t>Preparation for the Future</a:t>
            </a:r>
          </a:p>
        </p:txBody>
      </p:sp>
      <p:sp>
        <p:nvSpPr>
          <p:cNvPr id="12" name="TextBox 11">
            <a:extLst>
              <a:ext uri="{FF2B5EF4-FFF2-40B4-BE49-F238E27FC236}">
                <a16:creationId xmlns:a16="http://schemas.microsoft.com/office/drawing/2014/main" id="{A4A0CB80-7543-33EE-9B40-A68E345C8A87}"/>
              </a:ext>
            </a:extLst>
          </p:cNvPr>
          <p:cNvSpPr txBox="1"/>
          <p:nvPr/>
        </p:nvSpPr>
        <p:spPr>
          <a:xfrm>
            <a:off x="3165789" y="5310152"/>
            <a:ext cx="2202873" cy="584775"/>
          </a:xfrm>
          <a:prstGeom prst="rect">
            <a:avLst/>
          </a:prstGeom>
          <a:noFill/>
        </p:spPr>
        <p:txBody>
          <a:bodyPr wrap="square" rtlCol="0">
            <a:spAutoFit/>
          </a:bodyPr>
          <a:lstStyle/>
          <a:p>
            <a:pPr algn="ctr"/>
            <a:r>
              <a:rPr lang="en-US" sz="1600" b="1">
                <a:solidFill>
                  <a:srgbClr val="143F6A"/>
                </a:solidFill>
              </a:rPr>
              <a:t>Well-Rounded Development</a:t>
            </a:r>
          </a:p>
        </p:txBody>
      </p:sp>
    </p:spTree>
    <p:extLst>
      <p:ext uri="{BB962C8B-B14F-4D97-AF65-F5344CB8AC3E}">
        <p14:creationId xmlns:p14="http://schemas.microsoft.com/office/powerpoint/2010/main" val="91042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43F21-E48E-F5DA-FC6C-8DEA323F453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A7F2E7-7B54-5A25-5261-B07577ECC5B2}"/>
              </a:ext>
            </a:extLst>
          </p:cNvPr>
          <p:cNvSpPr>
            <a:spLocks noGrp="1"/>
          </p:cNvSpPr>
          <p:nvPr>
            <p:ph type="sldNum" sz="quarter" idx="10"/>
          </p:nvPr>
        </p:nvSpPr>
        <p:spPr/>
        <p:txBody>
          <a:bodyPr/>
          <a:lstStyle/>
          <a:p>
            <a:pPr>
              <a:defRPr/>
            </a:pPr>
            <a:fld id="{DAA95BE0-1642-4EEB-8FDA-40F1B729E039}" type="slidenum">
              <a:rPr lang="en-US" altLang="en-US" smtClean="0"/>
              <a:pPr>
                <a:defRPr/>
              </a:pPr>
              <a:t>6</a:t>
            </a:fld>
            <a:endParaRPr lang="en-US" altLang="en-US"/>
          </a:p>
        </p:txBody>
      </p:sp>
      <p:sp>
        <p:nvSpPr>
          <p:cNvPr id="4" name="Title 4">
            <a:extLst>
              <a:ext uri="{FF2B5EF4-FFF2-40B4-BE49-F238E27FC236}">
                <a16:creationId xmlns:a16="http://schemas.microsoft.com/office/drawing/2014/main" id="{312B130D-755D-5845-20C4-D1E05CA977A7}"/>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Support Models and Identifications</a:t>
            </a:r>
          </a:p>
        </p:txBody>
      </p:sp>
      <p:sp>
        <p:nvSpPr>
          <p:cNvPr id="2" name="Rectangle 1">
            <a:extLst>
              <a:ext uri="{FF2B5EF4-FFF2-40B4-BE49-F238E27FC236}">
                <a16:creationId xmlns:a16="http://schemas.microsoft.com/office/drawing/2014/main" id="{6B8FEB96-8A83-0E3E-40CB-8014558D6DD6}"/>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EE4F30-45F0-5B91-10D6-3128AF8668DC}"/>
              </a:ext>
            </a:extLst>
          </p:cNvPr>
          <p:cNvSpPr txBox="1"/>
          <p:nvPr/>
        </p:nvSpPr>
        <p:spPr>
          <a:xfrm>
            <a:off x="1758658" y="1649174"/>
            <a:ext cx="5626684" cy="338554"/>
          </a:xfrm>
          <a:prstGeom prst="rect">
            <a:avLst/>
          </a:prstGeom>
          <a:noFill/>
        </p:spPr>
        <p:txBody>
          <a:bodyPr wrap="square">
            <a:spAutoFit/>
          </a:bodyPr>
          <a:lstStyle/>
          <a:p>
            <a:pPr algn="ctr"/>
            <a:r>
              <a:rPr lang="en-US" sz="1600" b="1"/>
              <a:t>Identifying Schools for Support Models Ensures that: </a:t>
            </a:r>
            <a:endParaRPr lang="en-US" sz="1600"/>
          </a:p>
        </p:txBody>
      </p:sp>
      <p:pic>
        <p:nvPicPr>
          <p:cNvPr id="14" name="Picture 7" descr="Puzzle pieces with solid fill">
            <a:extLst>
              <a:ext uri="{FF2B5EF4-FFF2-40B4-BE49-F238E27FC236}">
                <a16:creationId xmlns:a16="http://schemas.microsoft.com/office/drawing/2014/main" id="{12C8332E-26F7-EBCC-FB2E-E770B984788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868" y="3008652"/>
            <a:ext cx="1610457" cy="1610457"/>
          </a:xfrm>
          <a:prstGeom prst="rect">
            <a:avLst/>
          </a:prstGeom>
        </p:spPr>
      </p:pic>
      <p:sp>
        <p:nvSpPr>
          <p:cNvPr id="15" name="TextBox 14">
            <a:extLst>
              <a:ext uri="{FF2B5EF4-FFF2-40B4-BE49-F238E27FC236}">
                <a16:creationId xmlns:a16="http://schemas.microsoft.com/office/drawing/2014/main" id="{19E2E788-CDE5-11E3-0D5F-5EA9DEE5749F}"/>
              </a:ext>
            </a:extLst>
          </p:cNvPr>
          <p:cNvSpPr txBox="1"/>
          <p:nvPr/>
        </p:nvSpPr>
        <p:spPr>
          <a:xfrm>
            <a:off x="368300" y="4524495"/>
            <a:ext cx="2521594" cy="1077218"/>
          </a:xfrm>
          <a:prstGeom prst="rect">
            <a:avLst/>
          </a:prstGeom>
          <a:noFill/>
        </p:spPr>
        <p:txBody>
          <a:bodyPr wrap="square">
            <a:spAutoFit/>
          </a:bodyPr>
          <a:lstStyle/>
          <a:p>
            <a:pPr algn="ctr"/>
            <a:r>
              <a:rPr lang="en-US" sz="1600" i="0">
                <a:solidFill>
                  <a:srgbClr val="000000"/>
                </a:solidFill>
                <a:effectLst/>
              </a:rPr>
              <a:t>Multiple measures are used to provide a full picture of student achievement</a:t>
            </a:r>
          </a:p>
        </p:txBody>
      </p:sp>
      <p:pic>
        <p:nvPicPr>
          <p:cNvPr id="16" name="Picture 11" descr="Group brainstorm with solid fill">
            <a:extLst>
              <a:ext uri="{FF2B5EF4-FFF2-40B4-BE49-F238E27FC236}">
                <a16:creationId xmlns:a16="http://schemas.microsoft.com/office/drawing/2014/main" id="{B99D5298-872D-DB88-3354-95093B144A4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03888" y="3286670"/>
            <a:ext cx="1332439" cy="1332439"/>
          </a:xfrm>
          <a:prstGeom prst="rect">
            <a:avLst/>
          </a:prstGeom>
        </p:spPr>
      </p:pic>
      <p:pic>
        <p:nvPicPr>
          <p:cNvPr id="17" name="Picture 13" descr="Hockey Stick Curve Graph with solid fill">
            <a:extLst>
              <a:ext uri="{FF2B5EF4-FFF2-40B4-BE49-F238E27FC236}">
                <a16:creationId xmlns:a16="http://schemas.microsoft.com/office/drawing/2014/main" id="{256D1AB2-E470-4D61-2E85-5D9A61EF74D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03482" y="3286670"/>
            <a:ext cx="1332439" cy="1332439"/>
          </a:xfrm>
          <a:prstGeom prst="rect">
            <a:avLst/>
          </a:prstGeom>
        </p:spPr>
      </p:pic>
      <p:sp>
        <p:nvSpPr>
          <p:cNvPr id="18" name="TextBox 17">
            <a:extLst>
              <a:ext uri="{FF2B5EF4-FFF2-40B4-BE49-F238E27FC236}">
                <a16:creationId xmlns:a16="http://schemas.microsoft.com/office/drawing/2014/main" id="{7465136D-6659-7DFE-2E64-6D7554F143ED}"/>
              </a:ext>
            </a:extLst>
          </p:cNvPr>
          <p:cNvSpPr txBox="1"/>
          <p:nvPr/>
        </p:nvSpPr>
        <p:spPr>
          <a:xfrm>
            <a:off x="3240384" y="4533380"/>
            <a:ext cx="2521594" cy="584775"/>
          </a:xfrm>
          <a:prstGeom prst="rect">
            <a:avLst/>
          </a:prstGeom>
          <a:noFill/>
        </p:spPr>
        <p:txBody>
          <a:bodyPr wrap="square">
            <a:spAutoFit/>
          </a:bodyPr>
          <a:lstStyle/>
          <a:p>
            <a:pPr algn="ctr"/>
            <a:r>
              <a:rPr lang="en-US" sz="1600" i="0">
                <a:solidFill>
                  <a:srgbClr val="000000"/>
                </a:solidFill>
                <a:effectLst/>
              </a:rPr>
              <a:t>Progress is tracked over time</a:t>
            </a:r>
          </a:p>
        </p:txBody>
      </p:sp>
      <p:sp>
        <p:nvSpPr>
          <p:cNvPr id="19" name="TextBox 18">
            <a:extLst>
              <a:ext uri="{FF2B5EF4-FFF2-40B4-BE49-F238E27FC236}">
                <a16:creationId xmlns:a16="http://schemas.microsoft.com/office/drawing/2014/main" id="{C5CB380E-EECB-6809-0170-76F11E2B721A}"/>
              </a:ext>
            </a:extLst>
          </p:cNvPr>
          <p:cNvSpPr txBox="1"/>
          <p:nvPr/>
        </p:nvSpPr>
        <p:spPr>
          <a:xfrm>
            <a:off x="6009311" y="4428460"/>
            <a:ext cx="2521594" cy="830997"/>
          </a:xfrm>
          <a:prstGeom prst="rect">
            <a:avLst/>
          </a:prstGeom>
          <a:noFill/>
        </p:spPr>
        <p:txBody>
          <a:bodyPr wrap="square">
            <a:spAutoFit/>
          </a:bodyPr>
          <a:lstStyle/>
          <a:p>
            <a:pPr algn="ctr"/>
            <a:r>
              <a:rPr lang="en-US" sz="1600" i="0">
                <a:solidFill>
                  <a:srgbClr val="000000"/>
                </a:solidFill>
                <a:effectLst/>
              </a:rPr>
              <a:t>Data are provided to guide inquiry about student learning</a:t>
            </a:r>
          </a:p>
        </p:txBody>
      </p:sp>
    </p:spTree>
    <p:extLst>
      <p:ext uri="{BB962C8B-B14F-4D97-AF65-F5344CB8AC3E}">
        <p14:creationId xmlns:p14="http://schemas.microsoft.com/office/powerpoint/2010/main" val="412788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52D3-64CE-586D-6A2B-731A5A00E4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378D1-72CB-6EE6-1E32-D099FB5D0C32}"/>
              </a:ext>
            </a:extLst>
          </p:cNvPr>
          <p:cNvSpPr>
            <a:spLocks noGrp="1"/>
          </p:cNvSpPr>
          <p:nvPr>
            <p:ph type="sldNum" sz="quarter" idx="10"/>
          </p:nvPr>
        </p:nvSpPr>
        <p:spPr/>
        <p:txBody>
          <a:bodyPr/>
          <a:lstStyle/>
          <a:p>
            <a:pPr>
              <a:defRPr/>
            </a:pPr>
            <a:fld id="{DAA95BE0-1642-4EEB-8FDA-40F1B729E039}" type="slidenum">
              <a:rPr lang="en-US" altLang="en-US" smtClean="0"/>
              <a:pPr>
                <a:defRPr/>
              </a:pPr>
              <a:t>7</a:t>
            </a:fld>
            <a:endParaRPr lang="en-US" altLang="en-US"/>
          </a:p>
        </p:txBody>
      </p:sp>
      <p:sp>
        <p:nvSpPr>
          <p:cNvPr id="4" name="Title 4">
            <a:extLst>
              <a:ext uri="{FF2B5EF4-FFF2-40B4-BE49-F238E27FC236}">
                <a16:creationId xmlns:a16="http://schemas.microsoft.com/office/drawing/2014/main" id="{72A3E996-3AF3-026F-3CA3-EB3B9CA8B9AA}"/>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Support Models and Identifications</a:t>
            </a:r>
          </a:p>
        </p:txBody>
      </p:sp>
      <p:sp>
        <p:nvSpPr>
          <p:cNvPr id="2" name="Rectangle 1">
            <a:extLst>
              <a:ext uri="{FF2B5EF4-FFF2-40B4-BE49-F238E27FC236}">
                <a16:creationId xmlns:a16="http://schemas.microsoft.com/office/drawing/2014/main" id="{1C5D3980-FBCF-C3D3-81E5-A3EF508099C3}"/>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1F53B35-D1A8-5AD8-D2D2-320F11EE81F9}"/>
              </a:ext>
            </a:extLst>
          </p:cNvPr>
          <p:cNvGrpSpPr/>
          <p:nvPr/>
        </p:nvGrpSpPr>
        <p:grpSpPr>
          <a:xfrm>
            <a:off x="307074" y="2017336"/>
            <a:ext cx="8529851" cy="2998193"/>
            <a:chOff x="492931" y="2879125"/>
            <a:chExt cx="8158137" cy="2420639"/>
          </a:xfrm>
        </p:grpSpPr>
        <p:grpSp>
          <p:nvGrpSpPr>
            <p:cNvPr id="6" name="Group 5">
              <a:extLst>
                <a:ext uri="{FF2B5EF4-FFF2-40B4-BE49-F238E27FC236}">
                  <a16:creationId xmlns:a16="http://schemas.microsoft.com/office/drawing/2014/main" id="{6F65F5E9-CC79-FF48-992D-43CF71CCCB2B}"/>
                </a:ext>
              </a:extLst>
            </p:cNvPr>
            <p:cNvGrpSpPr/>
            <p:nvPr/>
          </p:nvGrpSpPr>
          <p:grpSpPr>
            <a:xfrm>
              <a:off x="492931" y="2879129"/>
              <a:ext cx="8158137" cy="2420635"/>
              <a:chOff x="357847" y="1302291"/>
              <a:chExt cx="8029537" cy="2640444"/>
            </a:xfrm>
          </p:grpSpPr>
          <p:sp>
            <p:nvSpPr>
              <p:cNvPr id="8" name="Rectangle: Rounded Corners 7">
                <a:extLst>
                  <a:ext uri="{FF2B5EF4-FFF2-40B4-BE49-F238E27FC236}">
                    <a16:creationId xmlns:a16="http://schemas.microsoft.com/office/drawing/2014/main" id="{8E70F456-FB67-ED7F-A1B6-5E161F1C5982}"/>
                  </a:ext>
                </a:extLst>
              </p:cNvPr>
              <p:cNvSpPr/>
              <p:nvPr/>
            </p:nvSpPr>
            <p:spPr>
              <a:xfrm>
                <a:off x="357847" y="1907525"/>
                <a:ext cx="1568805" cy="1353694"/>
              </a:xfrm>
              <a:prstGeom prst="roundRect">
                <a:avLst/>
              </a:prstGeom>
              <a:noFill/>
              <a:ln w="76200" cap="flat" cmpd="sng" algn="ctr">
                <a:solidFill>
                  <a:srgbClr val="D83B01">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Comprehensive Support and Improvement (CSI)</a:t>
                </a:r>
              </a:p>
            </p:txBody>
          </p:sp>
          <p:sp>
            <p:nvSpPr>
              <p:cNvPr id="9" name="Rectangle: Rounded Corners 8">
                <a:extLst>
                  <a:ext uri="{FF2B5EF4-FFF2-40B4-BE49-F238E27FC236}">
                    <a16:creationId xmlns:a16="http://schemas.microsoft.com/office/drawing/2014/main" id="{F3CD426C-1A46-D0E8-2A88-053A724B2E71}"/>
                  </a:ext>
                </a:extLst>
              </p:cNvPr>
              <p:cNvSpPr/>
              <p:nvPr/>
            </p:nvSpPr>
            <p:spPr>
              <a:xfrm>
                <a:off x="2099944" y="1907525"/>
                <a:ext cx="1448670" cy="1353694"/>
              </a:xfrm>
              <a:prstGeom prst="roundRect">
                <a:avLst/>
              </a:prstGeom>
              <a:noFill/>
              <a:ln w="76200" cap="flat" cmpd="sng" algn="ctr">
                <a:solidFill>
                  <a:srgbClr val="D83B01">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Additional Targeted Support and Improvement (ATSI)</a:t>
                </a:r>
              </a:p>
            </p:txBody>
          </p:sp>
          <p:sp>
            <p:nvSpPr>
              <p:cNvPr id="10" name="Rectangle: Rounded Corners 9">
                <a:extLst>
                  <a:ext uri="{FF2B5EF4-FFF2-40B4-BE49-F238E27FC236}">
                    <a16:creationId xmlns:a16="http://schemas.microsoft.com/office/drawing/2014/main" id="{4724B9E9-E9FF-2D87-E787-DF8C5C41E193}"/>
                  </a:ext>
                </a:extLst>
              </p:cNvPr>
              <p:cNvSpPr/>
              <p:nvPr/>
            </p:nvSpPr>
            <p:spPr>
              <a:xfrm>
                <a:off x="3694787" y="1926197"/>
                <a:ext cx="1448670" cy="1353695"/>
              </a:xfrm>
              <a:prstGeom prst="roundRect">
                <a:avLst/>
              </a:prstGeom>
              <a:noFill/>
              <a:ln w="76200" cap="flat" cmpd="sng" algn="ctr">
                <a:solidFill>
                  <a:srgbClr val="D83B01">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Targeted Support and Improvement (TSI)</a:t>
                </a:r>
              </a:p>
            </p:txBody>
          </p:sp>
          <p:sp>
            <p:nvSpPr>
              <p:cNvPr id="11" name="Rectangle: Rounded Corners 10">
                <a:extLst>
                  <a:ext uri="{FF2B5EF4-FFF2-40B4-BE49-F238E27FC236}">
                    <a16:creationId xmlns:a16="http://schemas.microsoft.com/office/drawing/2014/main" id="{AE0D562F-FE09-74C2-CEEB-BACD159E416B}"/>
                  </a:ext>
                </a:extLst>
              </p:cNvPr>
              <p:cNvSpPr/>
              <p:nvPr/>
            </p:nvSpPr>
            <p:spPr>
              <a:xfrm>
                <a:off x="5316750" y="1907525"/>
                <a:ext cx="1448670" cy="1353694"/>
              </a:xfrm>
              <a:prstGeom prst="roundRect">
                <a:avLst/>
              </a:prstGeom>
              <a:noFill/>
              <a:ln w="76200" cap="flat" cmpd="sng" algn="ctr">
                <a:solidFill>
                  <a:srgbClr val="D83B01">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Local Support and Improvement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(LSI)</a:t>
                </a:r>
              </a:p>
            </p:txBody>
          </p:sp>
          <p:sp>
            <p:nvSpPr>
              <p:cNvPr id="12" name="Rectangle: Rounded Corners 11">
                <a:extLst>
                  <a:ext uri="{FF2B5EF4-FFF2-40B4-BE49-F238E27FC236}">
                    <a16:creationId xmlns:a16="http://schemas.microsoft.com/office/drawing/2014/main" id="{A68FA69D-1486-577F-71F2-0466D39EF263}"/>
                  </a:ext>
                </a:extLst>
              </p:cNvPr>
              <p:cNvSpPr/>
              <p:nvPr/>
            </p:nvSpPr>
            <p:spPr>
              <a:xfrm>
                <a:off x="6938714" y="1907525"/>
                <a:ext cx="1448670" cy="1353694"/>
              </a:xfrm>
              <a:prstGeom prst="roundRect">
                <a:avLst/>
              </a:prstGeom>
              <a:noFill/>
              <a:ln w="76200" cap="flat" cmpd="sng" algn="ctr">
                <a:solidFill>
                  <a:srgbClr val="D83B01">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Target District </a:t>
                </a:r>
              </a:p>
            </p:txBody>
          </p:sp>
          <p:sp>
            <p:nvSpPr>
              <p:cNvPr id="20" name="Rectangle 19">
                <a:extLst>
                  <a:ext uri="{FF2B5EF4-FFF2-40B4-BE49-F238E27FC236}">
                    <a16:creationId xmlns:a16="http://schemas.microsoft.com/office/drawing/2014/main" id="{1A12FB25-DE46-2C5B-69EC-1656057C0D2F}"/>
                  </a:ext>
                </a:extLst>
              </p:cNvPr>
              <p:cNvSpPr/>
              <p:nvPr/>
            </p:nvSpPr>
            <p:spPr>
              <a:xfrm>
                <a:off x="357847" y="1302291"/>
                <a:ext cx="4878301" cy="502539"/>
              </a:xfrm>
              <a:prstGeom prst="rect">
                <a:avLst/>
              </a:prstGeom>
              <a:solidFill>
                <a:srgbClr val="CEE7F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Schools and Subgroups</a:t>
                </a:r>
              </a:p>
            </p:txBody>
          </p:sp>
          <p:sp>
            <p:nvSpPr>
              <p:cNvPr id="21" name="Rectangle 20">
                <a:extLst>
                  <a:ext uri="{FF2B5EF4-FFF2-40B4-BE49-F238E27FC236}">
                    <a16:creationId xmlns:a16="http://schemas.microsoft.com/office/drawing/2014/main" id="{7410E874-A699-8B7D-FB43-29D8C3F0C26E}"/>
                  </a:ext>
                </a:extLst>
              </p:cNvPr>
              <p:cNvSpPr/>
              <p:nvPr/>
            </p:nvSpPr>
            <p:spPr>
              <a:xfrm>
                <a:off x="6938713" y="1302291"/>
                <a:ext cx="1448670" cy="502539"/>
              </a:xfrm>
              <a:prstGeom prst="rect">
                <a:avLst/>
              </a:prstGeom>
              <a:solidFill>
                <a:srgbClr val="3AA0F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Districts</a:t>
                </a:r>
              </a:p>
            </p:txBody>
          </p:sp>
          <p:sp>
            <p:nvSpPr>
              <p:cNvPr id="22" name="Rectangle 21">
                <a:extLst>
                  <a:ext uri="{FF2B5EF4-FFF2-40B4-BE49-F238E27FC236}">
                    <a16:creationId xmlns:a16="http://schemas.microsoft.com/office/drawing/2014/main" id="{CD213D10-1E54-98F2-F903-ABA6CD468474}"/>
                  </a:ext>
                </a:extLst>
              </p:cNvPr>
              <p:cNvSpPr/>
              <p:nvPr/>
            </p:nvSpPr>
            <p:spPr>
              <a:xfrm>
                <a:off x="357847" y="3373250"/>
                <a:ext cx="3336939" cy="569485"/>
              </a:xfrm>
              <a:prstGeom prst="rect">
                <a:avLst/>
              </a:prstGeom>
              <a:solidFill>
                <a:srgbClr val="D83B01">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Identified every three years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(i.e., 2025-2026, 2028-2029 SYs)</a:t>
                </a:r>
              </a:p>
            </p:txBody>
          </p:sp>
          <p:sp>
            <p:nvSpPr>
              <p:cNvPr id="23" name="Rectangle 22">
                <a:extLst>
                  <a:ext uri="{FF2B5EF4-FFF2-40B4-BE49-F238E27FC236}">
                    <a16:creationId xmlns:a16="http://schemas.microsoft.com/office/drawing/2014/main" id="{9A95A04D-3398-6171-8A31-E7408EF7D778}"/>
                  </a:ext>
                </a:extLst>
              </p:cNvPr>
              <p:cNvSpPr/>
              <p:nvPr/>
            </p:nvSpPr>
            <p:spPr>
              <a:xfrm>
                <a:off x="3629890" y="3373248"/>
                <a:ext cx="4757494" cy="569485"/>
              </a:xfrm>
              <a:prstGeom prst="rect">
                <a:avLst/>
              </a:prstGeom>
              <a:solidFill>
                <a:srgbClr val="D83B01">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Identified annually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rPr>
                  <a:t>(i.e., 2025-2026, 2026-2027, 2027-2028 SYs)</a:t>
                </a:r>
              </a:p>
            </p:txBody>
          </p:sp>
        </p:grpSp>
        <p:sp>
          <p:nvSpPr>
            <p:cNvPr id="7" name="Rectangle 6">
              <a:extLst>
                <a:ext uri="{FF2B5EF4-FFF2-40B4-BE49-F238E27FC236}">
                  <a16:creationId xmlns:a16="http://schemas.microsoft.com/office/drawing/2014/main" id="{F3ADCD08-DDB1-60D7-C6EC-889A6A2B7BAC}"/>
                </a:ext>
              </a:extLst>
            </p:cNvPr>
            <p:cNvSpPr/>
            <p:nvPr/>
          </p:nvSpPr>
          <p:spPr>
            <a:xfrm>
              <a:off x="5447747" y="2879125"/>
              <a:ext cx="1731450" cy="456428"/>
            </a:xfrm>
            <a:prstGeom prst="rect">
              <a:avLst/>
            </a:prstGeom>
            <a:solidFill>
              <a:srgbClr val="88C5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Schools, Subgroups, and Districts</a:t>
              </a:r>
            </a:p>
          </p:txBody>
        </p:sp>
      </p:grpSp>
    </p:spTree>
    <p:extLst>
      <p:ext uri="{BB962C8B-B14F-4D97-AF65-F5344CB8AC3E}">
        <p14:creationId xmlns:p14="http://schemas.microsoft.com/office/powerpoint/2010/main" val="18879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6D4CA-2FD7-015F-C630-97B03412165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BAFE5-D345-5990-5306-F8DCF6BB8351}"/>
              </a:ext>
            </a:extLst>
          </p:cNvPr>
          <p:cNvSpPr>
            <a:spLocks noGrp="1"/>
          </p:cNvSpPr>
          <p:nvPr>
            <p:ph type="sldNum" sz="quarter" idx="10"/>
          </p:nvPr>
        </p:nvSpPr>
        <p:spPr/>
        <p:txBody>
          <a:bodyPr/>
          <a:lstStyle/>
          <a:p>
            <a:pPr>
              <a:defRPr/>
            </a:pPr>
            <a:fld id="{DAA95BE0-1642-4EEB-8FDA-40F1B729E039}" type="slidenum">
              <a:rPr lang="en-US" altLang="en-US" smtClean="0"/>
              <a:pPr>
                <a:defRPr/>
              </a:pPr>
              <a:t>8</a:t>
            </a:fld>
            <a:endParaRPr lang="en-US" altLang="en-US"/>
          </a:p>
        </p:txBody>
      </p:sp>
      <p:sp>
        <p:nvSpPr>
          <p:cNvPr id="4" name="Title 4">
            <a:extLst>
              <a:ext uri="{FF2B5EF4-FFF2-40B4-BE49-F238E27FC236}">
                <a16:creationId xmlns:a16="http://schemas.microsoft.com/office/drawing/2014/main" id="{C2BB31C9-CEC5-D8AA-9880-71119CF476DA}"/>
              </a:ext>
            </a:extLst>
          </p:cNvPr>
          <p:cNvSpPr txBox="1">
            <a:spLocks/>
          </p:cNvSpPr>
          <p:nvPr/>
        </p:nvSpPr>
        <p:spPr bwMode="auto">
          <a:xfrm>
            <a:off x="368300" y="457200"/>
            <a:ext cx="770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Continuum of Supports</a:t>
            </a:r>
          </a:p>
        </p:txBody>
      </p:sp>
      <p:sp>
        <p:nvSpPr>
          <p:cNvPr id="2" name="Rectangle 1">
            <a:extLst>
              <a:ext uri="{FF2B5EF4-FFF2-40B4-BE49-F238E27FC236}">
                <a16:creationId xmlns:a16="http://schemas.microsoft.com/office/drawing/2014/main" id="{12E76DAB-3803-5B0D-8EDF-8AB1711B224A}"/>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E44695C-68B1-CACF-4804-1178D52E2A3F}"/>
              </a:ext>
            </a:extLst>
          </p:cNvPr>
          <p:cNvGrpSpPr/>
          <p:nvPr/>
        </p:nvGrpSpPr>
        <p:grpSpPr>
          <a:xfrm>
            <a:off x="5302946" y="1910231"/>
            <a:ext cx="3573415" cy="3604068"/>
            <a:chOff x="5223694" y="1224816"/>
            <a:chExt cx="3573415" cy="3604068"/>
          </a:xfrm>
        </p:grpSpPr>
        <p:pic>
          <p:nvPicPr>
            <p:cNvPr id="14" name="Graphic 13" descr="Blueprint with solid fill">
              <a:extLst>
                <a:ext uri="{FF2B5EF4-FFF2-40B4-BE49-F238E27FC236}">
                  <a16:creationId xmlns:a16="http://schemas.microsoft.com/office/drawing/2014/main" id="{88768C48-88B0-82FB-DFA7-537749FED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6368" y="3701723"/>
              <a:ext cx="914400" cy="914400"/>
            </a:xfrm>
            <a:prstGeom prst="rect">
              <a:avLst/>
            </a:prstGeom>
          </p:spPr>
        </p:pic>
        <p:pic>
          <p:nvPicPr>
            <p:cNvPr id="15" name="Graphic 14" descr="Meeting with solid fill">
              <a:extLst>
                <a:ext uri="{FF2B5EF4-FFF2-40B4-BE49-F238E27FC236}">
                  <a16:creationId xmlns:a16="http://schemas.microsoft.com/office/drawing/2014/main" id="{A9676381-5A7A-DB69-24B1-56447D218D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2420" y="2427461"/>
              <a:ext cx="914400" cy="914400"/>
            </a:xfrm>
            <a:prstGeom prst="rect">
              <a:avLst/>
            </a:prstGeom>
          </p:spPr>
        </p:pic>
        <p:pic>
          <p:nvPicPr>
            <p:cNvPr id="16" name="Graphic 15" descr="Bank with solid fill">
              <a:extLst>
                <a:ext uri="{FF2B5EF4-FFF2-40B4-BE49-F238E27FC236}">
                  <a16:creationId xmlns:a16="http://schemas.microsoft.com/office/drawing/2014/main" id="{9BFF34F7-5028-DDCD-F63D-06B905879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3200" y="1224816"/>
              <a:ext cx="914400" cy="914400"/>
            </a:xfrm>
            <a:prstGeom prst="rect">
              <a:avLst/>
            </a:prstGeom>
          </p:spPr>
        </p:pic>
        <p:sp>
          <p:nvSpPr>
            <p:cNvPr id="17" name="TextBox 16">
              <a:extLst>
                <a:ext uri="{FF2B5EF4-FFF2-40B4-BE49-F238E27FC236}">
                  <a16:creationId xmlns:a16="http://schemas.microsoft.com/office/drawing/2014/main" id="{0528C2D7-FC53-FAC4-5742-F770670741C7}"/>
                </a:ext>
              </a:extLst>
            </p:cNvPr>
            <p:cNvSpPr txBox="1"/>
            <p:nvPr/>
          </p:nvSpPr>
          <p:spPr>
            <a:xfrm>
              <a:off x="5223694" y="2051165"/>
              <a:ext cx="3573415" cy="338554"/>
            </a:xfrm>
            <a:prstGeom prst="rect">
              <a:avLst/>
            </a:prstGeom>
            <a:noFill/>
          </p:spPr>
          <p:txBody>
            <a:bodyPr wrap="none" rtlCol="0">
              <a:spAutoFit/>
            </a:bodyPr>
            <a:lstStyle/>
            <a:p>
              <a:pPr algn="ctr"/>
              <a:r>
                <a:rPr lang="en-US" sz="1600"/>
                <a:t>State, District, or Local Level Support</a:t>
              </a:r>
            </a:p>
          </p:txBody>
        </p:sp>
        <p:sp>
          <p:nvSpPr>
            <p:cNvPr id="18" name="TextBox 17">
              <a:extLst>
                <a:ext uri="{FF2B5EF4-FFF2-40B4-BE49-F238E27FC236}">
                  <a16:creationId xmlns:a16="http://schemas.microsoft.com/office/drawing/2014/main" id="{33B0BAC8-DC95-280A-5498-273104BCBF39}"/>
                </a:ext>
              </a:extLst>
            </p:cNvPr>
            <p:cNvSpPr txBox="1"/>
            <p:nvPr/>
          </p:nvSpPr>
          <p:spPr>
            <a:xfrm>
              <a:off x="5932224" y="3216068"/>
              <a:ext cx="2020105" cy="338554"/>
            </a:xfrm>
            <a:prstGeom prst="rect">
              <a:avLst/>
            </a:prstGeom>
            <a:noFill/>
          </p:spPr>
          <p:txBody>
            <a:bodyPr wrap="none" rtlCol="0">
              <a:spAutoFit/>
            </a:bodyPr>
            <a:lstStyle/>
            <a:p>
              <a:pPr algn="ctr"/>
              <a:r>
                <a:rPr lang="en-US" sz="1600"/>
                <a:t>Progress Monitoring</a:t>
              </a:r>
            </a:p>
          </p:txBody>
        </p:sp>
        <p:sp>
          <p:nvSpPr>
            <p:cNvPr id="19" name="TextBox 18">
              <a:extLst>
                <a:ext uri="{FF2B5EF4-FFF2-40B4-BE49-F238E27FC236}">
                  <a16:creationId xmlns:a16="http://schemas.microsoft.com/office/drawing/2014/main" id="{40813DF7-13EB-AECE-9300-DEB13D355408}"/>
                </a:ext>
              </a:extLst>
            </p:cNvPr>
            <p:cNvSpPr txBox="1"/>
            <p:nvPr/>
          </p:nvSpPr>
          <p:spPr>
            <a:xfrm>
              <a:off x="5875313" y="4490330"/>
              <a:ext cx="2236510" cy="338554"/>
            </a:xfrm>
            <a:prstGeom prst="rect">
              <a:avLst/>
            </a:prstGeom>
            <a:noFill/>
          </p:spPr>
          <p:txBody>
            <a:bodyPr wrap="none" rtlCol="0">
              <a:spAutoFit/>
            </a:bodyPr>
            <a:lstStyle/>
            <a:p>
              <a:pPr algn="ctr"/>
              <a:r>
                <a:rPr lang="en-US" sz="1600"/>
                <a:t>Improvement Planning</a:t>
              </a:r>
            </a:p>
          </p:txBody>
        </p:sp>
      </p:grpSp>
      <p:graphicFrame>
        <p:nvGraphicFramePr>
          <p:cNvPr id="24" name="Diagram 23">
            <a:extLst>
              <a:ext uri="{FF2B5EF4-FFF2-40B4-BE49-F238E27FC236}">
                <a16:creationId xmlns:a16="http://schemas.microsoft.com/office/drawing/2014/main" id="{84B2AAC8-35D3-0510-23DD-5103772289BF}"/>
              </a:ext>
            </a:extLst>
          </p:cNvPr>
          <p:cNvGraphicFramePr/>
          <p:nvPr>
            <p:extLst>
              <p:ext uri="{D42A27DB-BD31-4B8C-83A1-F6EECF244321}">
                <p14:modId xmlns:p14="http://schemas.microsoft.com/office/powerpoint/2010/main" val="327580563"/>
              </p:ext>
            </p:extLst>
          </p:nvPr>
        </p:nvGraphicFramePr>
        <p:xfrm>
          <a:off x="90136" y="1899689"/>
          <a:ext cx="5142428" cy="386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Arrow: Right 24">
            <a:extLst>
              <a:ext uri="{FF2B5EF4-FFF2-40B4-BE49-F238E27FC236}">
                <a16:creationId xmlns:a16="http://schemas.microsoft.com/office/drawing/2014/main" id="{F47FE55D-D65B-EAFA-5809-C169C2CD05E7}"/>
              </a:ext>
            </a:extLst>
          </p:cNvPr>
          <p:cNvSpPr/>
          <p:nvPr/>
        </p:nvSpPr>
        <p:spPr>
          <a:xfrm>
            <a:off x="4767745" y="3429000"/>
            <a:ext cx="682573" cy="566530"/>
          </a:xfrm>
          <a:prstGeom prst="rightArrow">
            <a:avLst/>
          </a:prstGeom>
          <a:solidFill>
            <a:srgbClr val="EF9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34A344-55FB-E5FC-2F99-3CE825BC88DB}"/>
              </a:ext>
            </a:extLst>
          </p:cNvPr>
          <p:cNvSpPr txBox="1"/>
          <p:nvPr/>
        </p:nvSpPr>
        <p:spPr>
          <a:xfrm>
            <a:off x="1876805" y="2051915"/>
            <a:ext cx="1569090" cy="461665"/>
          </a:xfrm>
          <a:prstGeom prst="rect">
            <a:avLst/>
          </a:prstGeom>
          <a:noFill/>
        </p:spPr>
        <p:txBody>
          <a:bodyPr wrap="square" rtlCol="0">
            <a:spAutoFit/>
          </a:bodyPr>
          <a:lstStyle/>
          <a:p>
            <a:pPr algn="ctr"/>
            <a:r>
              <a:rPr lang="en-US" sz="1200" b="1"/>
              <a:t>CSI-</a:t>
            </a:r>
          </a:p>
          <a:p>
            <a:pPr algn="ctr"/>
            <a:r>
              <a:rPr lang="en-US" sz="1200" b="1"/>
              <a:t>Receivership</a:t>
            </a:r>
          </a:p>
        </p:txBody>
      </p:sp>
    </p:spTree>
    <p:extLst>
      <p:ext uri="{BB962C8B-B14F-4D97-AF65-F5344CB8AC3E}">
        <p14:creationId xmlns:p14="http://schemas.microsoft.com/office/powerpoint/2010/main" val="285362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7972A-53CD-B1DF-14A0-3C3E404AA7B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624B5A-DD41-E2D7-2E46-74B680EB2F80}"/>
              </a:ext>
            </a:extLst>
          </p:cNvPr>
          <p:cNvSpPr>
            <a:spLocks noGrp="1"/>
          </p:cNvSpPr>
          <p:nvPr>
            <p:ph type="sldNum" sz="quarter" idx="10"/>
          </p:nvPr>
        </p:nvSpPr>
        <p:spPr/>
        <p:txBody>
          <a:bodyPr/>
          <a:lstStyle/>
          <a:p>
            <a:pPr>
              <a:defRPr/>
            </a:pPr>
            <a:fld id="{DAA95BE0-1642-4EEB-8FDA-40F1B729E039}" type="slidenum">
              <a:rPr lang="en-US" altLang="en-US" smtClean="0"/>
              <a:pPr>
                <a:defRPr/>
              </a:pPr>
              <a:t>9</a:t>
            </a:fld>
            <a:endParaRPr lang="en-US" altLang="en-US"/>
          </a:p>
        </p:txBody>
      </p:sp>
      <p:sp>
        <p:nvSpPr>
          <p:cNvPr id="4" name="Title 4">
            <a:extLst>
              <a:ext uri="{FF2B5EF4-FFF2-40B4-BE49-F238E27FC236}">
                <a16:creationId xmlns:a16="http://schemas.microsoft.com/office/drawing/2014/main" id="{EB8C6102-6D03-D3B3-F0B1-6B2621B4E4D5}"/>
              </a:ext>
            </a:extLst>
          </p:cNvPr>
          <p:cNvSpPr txBox="1">
            <a:spLocks/>
          </p:cNvSpPr>
          <p:nvPr/>
        </p:nvSpPr>
        <p:spPr bwMode="auto">
          <a:xfrm>
            <a:off x="368300" y="457200"/>
            <a:ext cx="877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l">
              <a:defRPr/>
            </a:pPr>
            <a:r>
              <a:rPr lang="en-US" altLang="en-US" kern="0">
                <a:solidFill>
                  <a:srgbClr val="22315E"/>
                </a:solidFill>
              </a:rPr>
              <a:t>Reimagine Phase Accountability Indicators</a:t>
            </a:r>
          </a:p>
        </p:txBody>
      </p:sp>
      <p:sp>
        <p:nvSpPr>
          <p:cNvPr id="2" name="Rectangle 1">
            <a:extLst>
              <a:ext uri="{FF2B5EF4-FFF2-40B4-BE49-F238E27FC236}">
                <a16:creationId xmlns:a16="http://schemas.microsoft.com/office/drawing/2014/main" id="{9089CD62-9B51-2F05-65E3-A19C04E68868}"/>
              </a:ext>
            </a:extLst>
          </p:cNvPr>
          <p:cNvSpPr/>
          <p:nvPr/>
        </p:nvSpPr>
        <p:spPr>
          <a:xfrm>
            <a:off x="0" y="5926715"/>
            <a:ext cx="1103086" cy="93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276037A6-9CD4-1B5D-DC9E-BE873BBEC2E5}"/>
              </a:ext>
            </a:extLst>
          </p:cNvPr>
          <p:cNvPicPr>
            <a:picLocks noChangeAspect="1"/>
          </p:cNvPicPr>
          <p:nvPr/>
        </p:nvPicPr>
        <p:blipFill>
          <a:blip r:embed="rId3"/>
          <a:stretch>
            <a:fillRect/>
          </a:stretch>
        </p:blipFill>
        <p:spPr>
          <a:xfrm>
            <a:off x="173355" y="1359152"/>
            <a:ext cx="8797290" cy="5907536"/>
          </a:xfrm>
          <a:prstGeom prst="rect">
            <a:avLst/>
          </a:prstGeom>
        </p:spPr>
      </p:pic>
    </p:spTree>
    <p:extLst>
      <p:ext uri="{BB962C8B-B14F-4D97-AF65-F5344CB8AC3E}">
        <p14:creationId xmlns:p14="http://schemas.microsoft.com/office/powerpoint/2010/main" val="123023069"/>
      </p:ext>
    </p:extLst>
  </p:cSld>
  <p:clrMapOvr>
    <a:masterClrMapping/>
  </p:clrMapOvr>
</p:sld>
</file>

<file path=ppt/theme/theme1.xml><?xml version="1.0" encoding="utf-8"?>
<a:theme xmlns:a="http://schemas.openxmlformats.org/drawingml/2006/main" name="Default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1_Retrospect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QC xmlns="42e79159-6090-4ddc-9b8d-75239b4b4984" xsi:nil="true"/>
    <TaxCatchAll xmlns="f7fbd35d-5cf7-4fe9-8f09-66969f48f4e8" xsi:nil="true"/>
    <lcf76f155ced4ddcb4097134ff3c332f xmlns="42e79159-6090-4ddc-9b8d-75239b4b498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4FC0AD79F888479A3DBC8AB6681704" ma:contentTypeVersion="18" ma:contentTypeDescription="Create a new document." ma:contentTypeScope="" ma:versionID="30127d719b33d7945f891be1de350aff">
  <xsd:schema xmlns:xsd="http://www.w3.org/2001/XMLSchema" xmlns:xs="http://www.w3.org/2001/XMLSchema" xmlns:p="http://schemas.microsoft.com/office/2006/metadata/properties" xmlns:ns2="42e79159-6090-4ddc-9b8d-75239b4b4984" xmlns:ns3="f7fbd35d-5cf7-4fe9-8f09-66969f48f4e8" targetNamespace="http://schemas.microsoft.com/office/2006/metadata/properties" ma:root="true" ma:fieldsID="05b319412fb8759461e512a115da302b" ns2:_="" ns3:_="">
    <xsd:import namespace="42e79159-6090-4ddc-9b8d-75239b4b4984"/>
    <xsd:import namespace="f7fbd35d-5cf7-4fe9-8f09-66969f48f4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QC"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79159-6090-4ddc-9b8d-75239b4b49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4ff23e3-e101-494d-9ca5-fbd63573679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QC" ma:index="22" nillable="true" ma:displayName="QC" ma:format="Dropdown" ma:internalName="QC">
      <xsd:simpleType>
        <xsd:restriction base="dms:Choice">
          <xsd:enumeration value="Yes"/>
          <xsd:enumeration value="No"/>
          <xsd:enumeration value="Need Help"/>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fbd35d-5cf7-4fe9-8f09-66969f48f4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0df01b-3fe4-499e-97f7-42436a09a4bc}" ma:internalName="TaxCatchAll" ma:showField="CatchAllData" ma:web="f7fbd35d-5cf7-4fe9-8f09-66969f48f4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3A5DC-C774-478E-8FEC-08AD5B2E5074}">
  <ds:schemaRefs>
    <ds:schemaRef ds:uri="http://schemas.microsoft.com/sharepoint/v3/contenttype/forms"/>
  </ds:schemaRefs>
</ds:datastoreItem>
</file>

<file path=customXml/itemProps2.xml><?xml version="1.0" encoding="utf-8"?>
<ds:datastoreItem xmlns:ds="http://schemas.openxmlformats.org/officeDocument/2006/customXml" ds:itemID="{68A97AC6-2CDA-42F5-AFC0-31C3BBF63DB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7fbd35d-5cf7-4fe9-8f09-66969f48f4e8"/>
    <ds:schemaRef ds:uri="42e79159-6090-4ddc-9b8d-75239b4b4984"/>
    <ds:schemaRef ds:uri="http://www.w3.org/XML/1998/namespace"/>
    <ds:schemaRef ds:uri="http://purl.org/dc/dcmitype/"/>
  </ds:schemaRefs>
</ds:datastoreItem>
</file>

<file path=customXml/itemProps3.xml><?xml version="1.0" encoding="utf-8"?>
<ds:datastoreItem xmlns:ds="http://schemas.openxmlformats.org/officeDocument/2006/customXml" ds:itemID="{E68AAB89-FC0F-4028-B9F7-8AA3FAD26EF3}">
  <ds:schemaRefs>
    <ds:schemaRef ds:uri="42e79159-6090-4ddc-9b8d-75239b4b4984"/>
    <ds:schemaRef ds:uri="f7fbd35d-5cf7-4fe9-8f09-66969f48f4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5ef16e8-4ce0-4fc3-92e2-6a7a6c8e765e}" enabled="0" method="" siteId="{15ef16e8-4ce0-4fc3-92e2-6a7a6c8e765e}" removed="1"/>
</clbl:labelList>
</file>

<file path=docProps/app.xml><?xml version="1.0" encoding="utf-8"?>
<Properties xmlns="http://schemas.openxmlformats.org/officeDocument/2006/extended-properties" xmlns:vt="http://schemas.openxmlformats.org/officeDocument/2006/docPropsVTypes">
  <Template/>
  <TotalTime>3</TotalTime>
  <Words>4736</Words>
  <Application>Microsoft Office PowerPoint</Application>
  <PresentationFormat>On-screen Show (4:3)</PresentationFormat>
  <Paragraphs>785</Paragraphs>
  <Slides>46</Slides>
  <Notes>40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Arial</vt:lpstr>
      <vt:lpstr>Calibri</vt:lpstr>
      <vt:lpstr>Calibri Light</vt:lpstr>
      <vt:lpstr>Cambria Math</vt:lpstr>
      <vt:lpstr>CartoGothic Std</vt:lpstr>
      <vt:lpstr>Century Gothic</vt:lpstr>
      <vt:lpstr>Segoe UI</vt:lpstr>
      <vt:lpstr>Symbol</vt:lpstr>
      <vt:lpstr>Verdana</vt:lpstr>
      <vt:lpstr>Wingdings</vt:lpstr>
      <vt:lpstr>Default Design</vt:lpstr>
      <vt:lpstr>RetrospectVTI</vt:lpstr>
      <vt:lpstr>RetrospectVTI</vt:lpstr>
      <vt:lpstr>1_RetrospectVTI</vt:lpstr>
      <vt:lpstr>Understanding Our Final Determinations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Title Here</vt:lpstr>
      <vt:lpstr>Sample Title Here</vt:lpstr>
      <vt:lpstr>Sample Title Here</vt:lpstr>
      <vt:lpstr>Sample Title Here</vt:lpstr>
      <vt:lpstr>Sample Title Here</vt:lpstr>
      <vt:lpstr>Sample Title Here</vt:lpstr>
      <vt:lpstr>PowerPoint Presentation</vt:lpstr>
      <vt:lpstr>Sample Title Here</vt:lpstr>
      <vt:lpstr>Sample Title Here</vt:lpstr>
      <vt:lpstr>Sample Title Here</vt:lpstr>
      <vt:lpstr>Sample Title Here</vt:lpstr>
      <vt:lpstr>Sample Title Here</vt:lpstr>
      <vt:lpstr>Sample Title Here</vt:lpstr>
      <vt:lpstr>Sample Title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2025-26 School Year Final Accountability Data Template </dc:title>
  <dc:creator>NYSED</dc:creator>
  <cp:lastModifiedBy>Linda Kim</cp:lastModifiedBy>
  <cp:revision>4</cp:revision>
  <dcterms:created xsi:type="dcterms:W3CDTF">2012-11-02T15:03:06Z</dcterms:created>
  <dcterms:modified xsi:type="dcterms:W3CDTF">2026-01-14T19:02:42Z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0x010100464FC0AD79F888479A3DBC8AB6681704</vt:lpwstr>
  </property>
  <property fmtid="{D5CDD505-2E9C-101B-9397-08002B2CF9AE}" pid="3" name="MediaServiceImageTags">
    <vt:lpwstr/>
  </property>
</Properties>
</file>