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93" r:id="rId1"/>
  </p:sldMasterIdLst>
  <p:notesMasterIdLst>
    <p:notesMasterId r:id="rId28"/>
  </p:notesMasterIdLst>
  <p:sldIdLst>
    <p:sldId id="256" r:id="rId2"/>
    <p:sldId id="257" r:id="rId3"/>
    <p:sldId id="258" r:id="rId4"/>
    <p:sldId id="259" r:id="rId5"/>
    <p:sldId id="260" r:id="rId6"/>
    <p:sldId id="261" r:id="rId7"/>
    <p:sldId id="263" r:id="rId8"/>
    <p:sldId id="267" r:id="rId9"/>
    <p:sldId id="266" r:id="rId10"/>
    <p:sldId id="265" r:id="rId11"/>
    <p:sldId id="264" r:id="rId12"/>
    <p:sldId id="281" r:id="rId13"/>
    <p:sldId id="262" r:id="rId14"/>
    <p:sldId id="268" r:id="rId15"/>
    <p:sldId id="279" r:id="rId16"/>
    <p:sldId id="280" r:id="rId17"/>
    <p:sldId id="277" r:id="rId18"/>
    <p:sldId id="278" r:id="rId19"/>
    <p:sldId id="275" r:id="rId20"/>
    <p:sldId id="276" r:id="rId21"/>
    <p:sldId id="272" r:id="rId22"/>
    <p:sldId id="274" r:id="rId23"/>
    <p:sldId id="273" r:id="rId24"/>
    <p:sldId id="269" r:id="rId25"/>
    <p:sldId id="271" r:id="rId26"/>
    <p:sldId id="270"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0" d="100"/>
          <a:sy n="80" d="100"/>
        </p:scale>
        <p:origin x="120" y="7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_rels/data1.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ata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_rels/drawing1.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colors1.xml><?xml version="1.0" encoding="utf-8"?>
<dgm:colorsDef xmlns:dgm="http://schemas.openxmlformats.org/drawingml/2006/diagram" xmlns:a="http://schemas.openxmlformats.org/drawingml/2006/main" uniqueId="urn:microsoft.com/office/officeart/2018/5/colors/Iconchunking_neutralicontext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dgm:fillClrLst>
    <dgm:linClrLst meth="repeat">
      <a:schemeClr val="lt1">
        <a:alpha val="0"/>
      </a:schemeClr>
    </dgm:linClrLst>
    <dgm:effectClrLst/>
    <dgm:txLinClrLst/>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5D98EB7-A83E-463A-BC4C-A99C75827628}" type="doc">
      <dgm:prSet loTypeId="urn:microsoft.com/office/officeart/2018/2/layout/IconVerticalSolidList" loCatId="icon" qsTypeId="urn:microsoft.com/office/officeart/2005/8/quickstyle/simple4" qsCatId="simple" csTypeId="urn:microsoft.com/office/officeart/2018/5/colors/Iconchunking_neutralicontext_accent1_2" csCatId="accent1" phldr="1"/>
      <dgm:spPr/>
      <dgm:t>
        <a:bodyPr/>
        <a:lstStyle/>
        <a:p>
          <a:endParaRPr lang="en-US"/>
        </a:p>
      </dgm:t>
    </dgm:pt>
    <dgm:pt modelId="{D8B1363E-CBC8-4771-98DD-E7A77F35B5DE}">
      <dgm:prSet/>
      <dgm:spPr/>
      <dgm:t>
        <a:bodyPr/>
        <a:lstStyle/>
        <a:p>
          <a:r>
            <a:rPr lang="en-US"/>
            <a:t>Discuss Reasons for a New Accountability System</a:t>
          </a:r>
        </a:p>
      </dgm:t>
    </dgm:pt>
    <dgm:pt modelId="{85F90E4B-B76D-4459-97B6-91E971EF1122}" type="parTrans" cxnId="{B9677342-B3EC-4014-A6DF-DC99D10161C5}">
      <dgm:prSet/>
      <dgm:spPr/>
      <dgm:t>
        <a:bodyPr/>
        <a:lstStyle/>
        <a:p>
          <a:endParaRPr lang="en-US"/>
        </a:p>
      </dgm:t>
    </dgm:pt>
    <dgm:pt modelId="{1E92CC7A-A88B-466F-89B7-EE22F24485E3}" type="sibTrans" cxnId="{B9677342-B3EC-4014-A6DF-DC99D10161C5}">
      <dgm:prSet/>
      <dgm:spPr/>
      <dgm:t>
        <a:bodyPr/>
        <a:lstStyle/>
        <a:p>
          <a:endParaRPr lang="en-US"/>
        </a:p>
      </dgm:t>
    </dgm:pt>
    <dgm:pt modelId="{EDA7CF48-389F-4744-97CE-93050EFBFDE6}">
      <dgm:prSet/>
      <dgm:spPr/>
      <dgm:t>
        <a:bodyPr/>
        <a:lstStyle/>
        <a:p>
          <a:r>
            <a:rPr lang="en-US"/>
            <a:t>Review New York’s New Accountability System</a:t>
          </a:r>
        </a:p>
      </dgm:t>
    </dgm:pt>
    <dgm:pt modelId="{98A223F2-514C-48C2-92F8-DB019D443157}" type="parTrans" cxnId="{D7FE2EA8-5DAC-4C5B-8F95-00C76A755524}">
      <dgm:prSet/>
      <dgm:spPr/>
      <dgm:t>
        <a:bodyPr/>
        <a:lstStyle/>
        <a:p>
          <a:endParaRPr lang="en-US"/>
        </a:p>
      </dgm:t>
    </dgm:pt>
    <dgm:pt modelId="{B301F923-0A34-4FC0-A4C2-F9FAC1585C40}" type="sibTrans" cxnId="{D7FE2EA8-5DAC-4C5B-8F95-00C76A755524}">
      <dgm:prSet/>
      <dgm:spPr/>
      <dgm:t>
        <a:bodyPr/>
        <a:lstStyle/>
        <a:p>
          <a:endParaRPr lang="en-US"/>
        </a:p>
      </dgm:t>
    </dgm:pt>
    <dgm:pt modelId="{AC5A91BE-38F5-44AC-936E-A8FDB3794231}">
      <dgm:prSet/>
      <dgm:spPr/>
      <dgm:t>
        <a:bodyPr/>
        <a:lstStyle/>
        <a:p>
          <a:r>
            <a:rPr lang="en-US"/>
            <a:t>Including the new indicators of school performance</a:t>
          </a:r>
        </a:p>
      </dgm:t>
    </dgm:pt>
    <dgm:pt modelId="{747937D9-ED2E-46C1-8375-D4D27D9142D6}" type="parTrans" cxnId="{1467AA4C-F48C-4573-8D33-C52E232DBC50}">
      <dgm:prSet/>
      <dgm:spPr/>
      <dgm:t>
        <a:bodyPr/>
        <a:lstStyle/>
        <a:p>
          <a:endParaRPr lang="en-US"/>
        </a:p>
      </dgm:t>
    </dgm:pt>
    <dgm:pt modelId="{881273E4-320C-476C-A3E4-C692610DF648}" type="sibTrans" cxnId="{1467AA4C-F48C-4573-8D33-C52E232DBC50}">
      <dgm:prSet/>
      <dgm:spPr/>
      <dgm:t>
        <a:bodyPr/>
        <a:lstStyle/>
        <a:p>
          <a:endParaRPr lang="en-US"/>
        </a:p>
      </dgm:t>
    </dgm:pt>
    <dgm:pt modelId="{58093F9B-1DE8-4267-8A14-F5DA7F651B53}">
      <dgm:prSet/>
      <dgm:spPr/>
      <dgm:t>
        <a:bodyPr/>
        <a:lstStyle/>
        <a:p>
          <a:r>
            <a:rPr lang="en-US"/>
            <a:t>Present How Our School Performed on Each of the Indicators</a:t>
          </a:r>
        </a:p>
      </dgm:t>
    </dgm:pt>
    <dgm:pt modelId="{E92CE008-9B02-4EB7-92CB-804FD45C8A69}" type="parTrans" cxnId="{B56959B6-BC16-4E0B-9B7E-F54D0F2562AB}">
      <dgm:prSet/>
      <dgm:spPr/>
      <dgm:t>
        <a:bodyPr/>
        <a:lstStyle/>
        <a:p>
          <a:endParaRPr lang="en-US"/>
        </a:p>
      </dgm:t>
    </dgm:pt>
    <dgm:pt modelId="{7D5BBD79-09D6-49F3-BFEC-5B34221FDDB9}" type="sibTrans" cxnId="{B56959B6-BC16-4E0B-9B7E-F54D0F2562AB}">
      <dgm:prSet/>
      <dgm:spPr/>
      <dgm:t>
        <a:bodyPr/>
        <a:lstStyle/>
        <a:p>
          <a:endParaRPr lang="en-US"/>
        </a:p>
      </dgm:t>
    </dgm:pt>
    <dgm:pt modelId="{B1772158-785D-4841-A9FF-301F7859DD79}">
      <dgm:prSet/>
      <dgm:spPr/>
      <dgm:t>
        <a:bodyPr/>
        <a:lstStyle/>
        <a:p>
          <a:r>
            <a:rPr lang="en-US"/>
            <a:t>Discuss Targeted Support and Improvement School</a:t>
          </a:r>
        </a:p>
      </dgm:t>
    </dgm:pt>
    <dgm:pt modelId="{7DB22352-A4C1-414B-B5F3-A3A144405885}" type="parTrans" cxnId="{2415282A-A572-4195-9ADD-DF2FE8F52CEE}">
      <dgm:prSet/>
      <dgm:spPr/>
      <dgm:t>
        <a:bodyPr/>
        <a:lstStyle/>
        <a:p>
          <a:endParaRPr lang="en-US"/>
        </a:p>
      </dgm:t>
    </dgm:pt>
    <dgm:pt modelId="{BE3A84D1-F8A0-48CD-BCEF-4AE4BAEE10FA}" type="sibTrans" cxnId="{2415282A-A572-4195-9ADD-DF2FE8F52CEE}">
      <dgm:prSet/>
      <dgm:spPr/>
      <dgm:t>
        <a:bodyPr/>
        <a:lstStyle/>
        <a:p>
          <a:endParaRPr lang="en-US"/>
        </a:p>
      </dgm:t>
    </dgm:pt>
    <dgm:pt modelId="{4B1ED340-2771-4EBB-BB07-CC521E175C12}">
      <dgm:prSet/>
      <dgm:spPr/>
      <dgm:t>
        <a:bodyPr/>
        <a:lstStyle/>
        <a:p>
          <a:r>
            <a:rPr lang="en-US" dirty="0"/>
            <a:t>How we will build on our current school-improvement efforts</a:t>
          </a:r>
        </a:p>
      </dgm:t>
    </dgm:pt>
    <dgm:pt modelId="{FC0E56DF-4C40-41A6-A3CE-C9F75DE52B30}" type="parTrans" cxnId="{46C9B026-DE95-4200-8C2A-449A5A1504D7}">
      <dgm:prSet/>
      <dgm:spPr/>
      <dgm:t>
        <a:bodyPr/>
        <a:lstStyle/>
        <a:p>
          <a:endParaRPr lang="en-US"/>
        </a:p>
      </dgm:t>
    </dgm:pt>
    <dgm:pt modelId="{BB525A54-CA2C-462E-8825-5D14ED624477}" type="sibTrans" cxnId="{46C9B026-DE95-4200-8C2A-449A5A1504D7}">
      <dgm:prSet/>
      <dgm:spPr/>
      <dgm:t>
        <a:bodyPr/>
        <a:lstStyle/>
        <a:p>
          <a:endParaRPr lang="en-US"/>
        </a:p>
      </dgm:t>
    </dgm:pt>
    <dgm:pt modelId="{11EF2911-7461-4CBF-A89F-0BD15E5489FE}" type="pres">
      <dgm:prSet presAssocID="{65D98EB7-A83E-463A-BC4C-A99C75827628}" presName="root" presStyleCnt="0">
        <dgm:presLayoutVars>
          <dgm:dir/>
          <dgm:resizeHandles val="exact"/>
        </dgm:presLayoutVars>
      </dgm:prSet>
      <dgm:spPr/>
    </dgm:pt>
    <dgm:pt modelId="{548AFBBE-E09F-435E-BF58-F150D695D514}" type="pres">
      <dgm:prSet presAssocID="{D8B1363E-CBC8-4771-98DD-E7A77F35B5DE}" presName="compNode" presStyleCnt="0"/>
      <dgm:spPr/>
    </dgm:pt>
    <dgm:pt modelId="{0CBFB097-B5CC-4BB8-A087-EE443C49C7E0}" type="pres">
      <dgm:prSet presAssocID="{D8B1363E-CBC8-4771-98DD-E7A77F35B5DE}" presName="bgRect" presStyleLbl="bgShp" presStyleIdx="0" presStyleCnt="4" custLinFactNeighborX="-45773" custLinFactNeighborY="1388"/>
      <dgm:spPr/>
    </dgm:pt>
    <dgm:pt modelId="{5F9083B7-7F4C-4C40-B995-66E1088F067D}" type="pres">
      <dgm:prSet presAssocID="{D8B1363E-CBC8-4771-98DD-E7A77F35B5DE}"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topwatch"/>
        </a:ext>
      </dgm:extLst>
    </dgm:pt>
    <dgm:pt modelId="{D478FAB8-1E18-4459-9C49-AB8ABD9D6053}" type="pres">
      <dgm:prSet presAssocID="{D8B1363E-CBC8-4771-98DD-E7A77F35B5DE}" presName="spaceRect" presStyleCnt="0"/>
      <dgm:spPr/>
    </dgm:pt>
    <dgm:pt modelId="{F6A5D2E7-444C-457B-8738-881479207ED6}" type="pres">
      <dgm:prSet presAssocID="{D8B1363E-CBC8-4771-98DD-E7A77F35B5DE}" presName="parTx" presStyleLbl="revTx" presStyleIdx="0" presStyleCnt="6">
        <dgm:presLayoutVars>
          <dgm:chMax val="0"/>
          <dgm:chPref val="0"/>
        </dgm:presLayoutVars>
      </dgm:prSet>
      <dgm:spPr/>
    </dgm:pt>
    <dgm:pt modelId="{7D136FDD-0E57-4F46-BDD5-339A029117F8}" type="pres">
      <dgm:prSet presAssocID="{1E92CC7A-A88B-466F-89B7-EE22F24485E3}" presName="sibTrans" presStyleCnt="0"/>
      <dgm:spPr/>
    </dgm:pt>
    <dgm:pt modelId="{01FD0DC2-69E7-4D8D-A58C-A2A1B2A08338}" type="pres">
      <dgm:prSet presAssocID="{EDA7CF48-389F-4744-97CE-93050EFBFDE6}" presName="compNode" presStyleCnt="0"/>
      <dgm:spPr/>
    </dgm:pt>
    <dgm:pt modelId="{598D1804-FAFE-4464-B52F-5F1D38EBD4C0}" type="pres">
      <dgm:prSet presAssocID="{EDA7CF48-389F-4744-97CE-93050EFBFDE6}" presName="bgRect" presStyleLbl="bgShp" presStyleIdx="1" presStyleCnt="4"/>
      <dgm:spPr/>
    </dgm:pt>
    <dgm:pt modelId="{03708905-08DD-4372-9206-F79444724EFA}" type="pres">
      <dgm:prSet presAssocID="{EDA7CF48-389F-4744-97CE-93050EFBFDE6}"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Presentation with Checklist"/>
        </a:ext>
      </dgm:extLst>
    </dgm:pt>
    <dgm:pt modelId="{9378BA0D-5FAB-4CC6-A1ED-4AEC962FF41E}" type="pres">
      <dgm:prSet presAssocID="{EDA7CF48-389F-4744-97CE-93050EFBFDE6}" presName="spaceRect" presStyleCnt="0"/>
      <dgm:spPr/>
    </dgm:pt>
    <dgm:pt modelId="{A42F8AB1-D0E3-4D60-AB63-D68A806E9F93}" type="pres">
      <dgm:prSet presAssocID="{EDA7CF48-389F-4744-97CE-93050EFBFDE6}" presName="parTx" presStyleLbl="revTx" presStyleIdx="1" presStyleCnt="6">
        <dgm:presLayoutVars>
          <dgm:chMax val="0"/>
          <dgm:chPref val="0"/>
        </dgm:presLayoutVars>
      </dgm:prSet>
      <dgm:spPr/>
    </dgm:pt>
    <dgm:pt modelId="{5EDB402A-E670-40E0-BC5D-19448FB084A7}" type="pres">
      <dgm:prSet presAssocID="{EDA7CF48-389F-4744-97CE-93050EFBFDE6}" presName="desTx" presStyleLbl="revTx" presStyleIdx="2" presStyleCnt="6" custScaleX="76352">
        <dgm:presLayoutVars/>
      </dgm:prSet>
      <dgm:spPr/>
    </dgm:pt>
    <dgm:pt modelId="{E60F3888-997D-4B46-9989-13C3DDED887C}" type="pres">
      <dgm:prSet presAssocID="{B301F923-0A34-4FC0-A4C2-F9FAC1585C40}" presName="sibTrans" presStyleCnt="0"/>
      <dgm:spPr/>
    </dgm:pt>
    <dgm:pt modelId="{62EFC817-3219-4E1A-9D58-48BB723E4229}" type="pres">
      <dgm:prSet presAssocID="{58093F9B-1DE8-4267-8A14-F5DA7F651B53}" presName="compNode" presStyleCnt="0"/>
      <dgm:spPr/>
    </dgm:pt>
    <dgm:pt modelId="{CEDD81D4-18C8-44B8-A8A7-86C763609E81}" type="pres">
      <dgm:prSet presAssocID="{58093F9B-1DE8-4267-8A14-F5DA7F651B53}" presName="bgRect" presStyleLbl="bgShp" presStyleIdx="2" presStyleCnt="4"/>
      <dgm:spPr/>
    </dgm:pt>
    <dgm:pt modelId="{773DE022-981A-4925-BCFC-2F7B575DAB57}" type="pres">
      <dgm:prSet presAssocID="{58093F9B-1DE8-4267-8A14-F5DA7F651B53}"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encil"/>
        </a:ext>
      </dgm:extLst>
    </dgm:pt>
    <dgm:pt modelId="{C798B3BF-2A9B-4F1A-BA71-1884EFEF07D7}" type="pres">
      <dgm:prSet presAssocID="{58093F9B-1DE8-4267-8A14-F5DA7F651B53}" presName="spaceRect" presStyleCnt="0"/>
      <dgm:spPr/>
    </dgm:pt>
    <dgm:pt modelId="{9CD3F706-9ADC-46B8-BC1E-91D84274D800}" type="pres">
      <dgm:prSet presAssocID="{58093F9B-1DE8-4267-8A14-F5DA7F651B53}" presName="parTx" presStyleLbl="revTx" presStyleIdx="3" presStyleCnt="6">
        <dgm:presLayoutVars>
          <dgm:chMax val="0"/>
          <dgm:chPref val="0"/>
        </dgm:presLayoutVars>
      </dgm:prSet>
      <dgm:spPr/>
    </dgm:pt>
    <dgm:pt modelId="{D5FAB3C8-B198-4B78-860B-07452617A23A}" type="pres">
      <dgm:prSet presAssocID="{7D5BBD79-09D6-49F3-BFEC-5B34221FDDB9}" presName="sibTrans" presStyleCnt="0"/>
      <dgm:spPr/>
    </dgm:pt>
    <dgm:pt modelId="{AEF62FE5-45D7-4C00-B018-10B34A6D45BF}" type="pres">
      <dgm:prSet presAssocID="{B1772158-785D-4841-A9FF-301F7859DD79}" presName="compNode" presStyleCnt="0"/>
      <dgm:spPr/>
    </dgm:pt>
    <dgm:pt modelId="{A1E2F645-CD2D-4245-99CA-C5B886C5C900}" type="pres">
      <dgm:prSet presAssocID="{B1772158-785D-4841-A9FF-301F7859DD79}" presName="bgRect" presStyleLbl="bgShp" presStyleIdx="3" presStyleCnt="4"/>
      <dgm:spPr/>
    </dgm:pt>
    <dgm:pt modelId="{5ABF068B-7910-4E1A-BCE0-815D9E972047}" type="pres">
      <dgm:prSet presAssocID="{B1772158-785D-4841-A9FF-301F7859DD79}"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Bullseye"/>
        </a:ext>
      </dgm:extLst>
    </dgm:pt>
    <dgm:pt modelId="{D33D2771-C011-47E6-9A46-145C23A9A5A2}" type="pres">
      <dgm:prSet presAssocID="{B1772158-785D-4841-A9FF-301F7859DD79}" presName="spaceRect" presStyleCnt="0"/>
      <dgm:spPr/>
    </dgm:pt>
    <dgm:pt modelId="{EAB7C28C-B654-4247-B197-75FE74E270D8}" type="pres">
      <dgm:prSet presAssocID="{B1772158-785D-4841-A9FF-301F7859DD79}" presName="parTx" presStyleLbl="revTx" presStyleIdx="4" presStyleCnt="6">
        <dgm:presLayoutVars>
          <dgm:chMax val="0"/>
          <dgm:chPref val="0"/>
        </dgm:presLayoutVars>
      </dgm:prSet>
      <dgm:spPr/>
    </dgm:pt>
    <dgm:pt modelId="{A95C65FD-27AA-423B-BDB5-8971DBD0266C}" type="pres">
      <dgm:prSet presAssocID="{B1772158-785D-4841-A9FF-301F7859DD79}" presName="desTx" presStyleLbl="revTx" presStyleIdx="5" presStyleCnt="6" custScaleX="73323">
        <dgm:presLayoutVars/>
      </dgm:prSet>
      <dgm:spPr/>
    </dgm:pt>
  </dgm:ptLst>
  <dgm:cxnLst>
    <dgm:cxn modelId="{554CEB17-EAE3-4EAF-96AF-1E18D1D3AE84}" type="presOf" srcId="{58093F9B-1DE8-4267-8A14-F5DA7F651B53}" destId="{9CD3F706-9ADC-46B8-BC1E-91D84274D800}" srcOrd="0" destOrd="0" presId="urn:microsoft.com/office/officeart/2018/2/layout/IconVerticalSolidList"/>
    <dgm:cxn modelId="{8496D01C-9462-4CEF-A931-FFD0DA14EC5E}" type="presOf" srcId="{B1772158-785D-4841-A9FF-301F7859DD79}" destId="{EAB7C28C-B654-4247-B197-75FE74E270D8}" srcOrd="0" destOrd="0" presId="urn:microsoft.com/office/officeart/2018/2/layout/IconVerticalSolidList"/>
    <dgm:cxn modelId="{3AC01626-7745-4444-AE06-8E0CA07B30B7}" type="presOf" srcId="{65D98EB7-A83E-463A-BC4C-A99C75827628}" destId="{11EF2911-7461-4CBF-A89F-0BD15E5489FE}" srcOrd="0" destOrd="0" presId="urn:microsoft.com/office/officeart/2018/2/layout/IconVerticalSolidList"/>
    <dgm:cxn modelId="{46C9B026-DE95-4200-8C2A-449A5A1504D7}" srcId="{B1772158-785D-4841-A9FF-301F7859DD79}" destId="{4B1ED340-2771-4EBB-BB07-CC521E175C12}" srcOrd="0" destOrd="0" parTransId="{FC0E56DF-4C40-41A6-A3CE-C9F75DE52B30}" sibTransId="{BB525A54-CA2C-462E-8825-5D14ED624477}"/>
    <dgm:cxn modelId="{2415282A-A572-4195-9ADD-DF2FE8F52CEE}" srcId="{65D98EB7-A83E-463A-BC4C-A99C75827628}" destId="{B1772158-785D-4841-A9FF-301F7859DD79}" srcOrd="3" destOrd="0" parTransId="{7DB22352-A4C1-414B-B5F3-A3A144405885}" sibTransId="{BE3A84D1-F8A0-48CD-BCEF-4AE4BAEE10FA}"/>
    <dgm:cxn modelId="{9B163D2B-FBD6-4804-A3B7-5253B75DCD33}" type="presOf" srcId="{4B1ED340-2771-4EBB-BB07-CC521E175C12}" destId="{A95C65FD-27AA-423B-BDB5-8971DBD0266C}" srcOrd="0" destOrd="0" presId="urn:microsoft.com/office/officeart/2018/2/layout/IconVerticalSolidList"/>
    <dgm:cxn modelId="{B9677342-B3EC-4014-A6DF-DC99D10161C5}" srcId="{65D98EB7-A83E-463A-BC4C-A99C75827628}" destId="{D8B1363E-CBC8-4771-98DD-E7A77F35B5DE}" srcOrd="0" destOrd="0" parTransId="{85F90E4B-B76D-4459-97B6-91E971EF1122}" sibTransId="{1E92CC7A-A88B-466F-89B7-EE22F24485E3}"/>
    <dgm:cxn modelId="{1467AA4C-F48C-4573-8D33-C52E232DBC50}" srcId="{EDA7CF48-389F-4744-97CE-93050EFBFDE6}" destId="{AC5A91BE-38F5-44AC-936E-A8FDB3794231}" srcOrd="0" destOrd="0" parTransId="{747937D9-ED2E-46C1-8375-D4D27D9142D6}" sibTransId="{881273E4-320C-476C-A3E4-C692610DF648}"/>
    <dgm:cxn modelId="{FF152B8B-5AAB-424A-BC04-4BB225AD8FF4}" type="presOf" srcId="{AC5A91BE-38F5-44AC-936E-A8FDB3794231}" destId="{5EDB402A-E670-40E0-BC5D-19448FB084A7}" srcOrd="0" destOrd="0" presId="urn:microsoft.com/office/officeart/2018/2/layout/IconVerticalSolidList"/>
    <dgm:cxn modelId="{118BE996-DE0A-4D87-B7B3-E47704C55BB6}" type="presOf" srcId="{D8B1363E-CBC8-4771-98DD-E7A77F35B5DE}" destId="{F6A5D2E7-444C-457B-8738-881479207ED6}" srcOrd="0" destOrd="0" presId="urn:microsoft.com/office/officeart/2018/2/layout/IconVerticalSolidList"/>
    <dgm:cxn modelId="{8CDFB89E-7DD1-4741-B291-48CDE2B623B4}" type="presOf" srcId="{EDA7CF48-389F-4744-97CE-93050EFBFDE6}" destId="{A42F8AB1-D0E3-4D60-AB63-D68A806E9F93}" srcOrd="0" destOrd="0" presId="urn:microsoft.com/office/officeart/2018/2/layout/IconVerticalSolidList"/>
    <dgm:cxn modelId="{D7FE2EA8-5DAC-4C5B-8F95-00C76A755524}" srcId="{65D98EB7-A83E-463A-BC4C-A99C75827628}" destId="{EDA7CF48-389F-4744-97CE-93050EFBFDE6}" srcOrd="1" destOrd="0" parTransId="{98A223F2-514C-48C2-92F8-DB019D443157}" sibTransId="{B301F923-0A34-4FC0-A4C2-F9FAC1585C40}"/>
    <dgm:cxn modelId="{B56959B6-BC16-4E0B-9B7E-F54D0F2562AB}" srcId="{65D98EB7-A83E-463A-BC4C-A99C75827628}" destId="{58093F9B-1DE8-4267-8A14-F5DA7F651B53}" srcOrd="2" destOrd="0" parTransId="{E92CE008-9B02-4EB7-92CB-804FD45C8A69}" sibTransId="{7D5BBD79-09D6-49F3-BFEC-5B34221FDDB9}"/>
    <dgm:cxn modelId="{D45B7DBF-A720-4561-98D1-98FCBEF36D73}" type="presParOf" srcId="{11EF2911-7461-4CBF-A89F-0BD15E5489FE}" destId="{548AFBBE-E09F-435E-BF58-F150D695D514}" srcOrd="0" destOrd="0" presId="urn:microsoft.com/office/officeart/2018/2/layout/IconVerticalSolidList"/>
    <dgm:cxn modelId="{8A2E3CB4-6BD0-4002-B267-085F9B957771}" type="presParOf" srcId="{548AFBBE-E09F-435E-BF58-F150D695D514}" destId="{0CBFB097-B5CC-4BB8-A087-EE443C49C7E0}" srcOrd="0" destOrd="0" presId="urn:microsoft.com/office/officeart/2018/2/layout/IconVerticalSolidList"/>
    <dgm:cxn modelId="{33123529-238B-4777-BFFD-0C2A61A3D436}" type="presParOf" srcId="{548AFBBE-E09F-435E-BF58-F150D695D514}" destId="{5F9083B7-7F4C-4C40-B995-66E1088F067D}" srcOrd="1" destOrd="0" presId="urn:microsoft.com/office/officeart/2018/2/layout/IconVerticalSolidList"/>
    <dgm:cxn modelId="{FCC9E9BA-06B6-46B9-87D4-92869853EDF6}" type="presParOf" srcId="{548AFBBE-E09F-435E-BF58-F150D695D514}" destId="{D478FAB8-1E18-4459-9C49-AB8ABD9D6053}" srcOrd="2" destOrd="0" presId="urn:microsoft.com/office/officeart/2018/2/layout/IconVerticalSolidList"/>
    <dgm:cxn modelId="{1DA7E771-D893-4F82-BA41-4ACCA458EB6F}" type="presParOf" srcId="{548AFBBE-E09F-435E-BF58-F150D695D514}" destId="{F6A5D2E7-444C-457B-8738-881479207ED6}" srcOrd="3" destOrd="0" presId="urn:microsoft.com/office/officeart/2018/2/layout/IconVerticalSolidList"/>
    <dgm:cxn modelId="{B41E7056-B199-4159-AE8F-442396B0AA52}" type="presParOf" srcId="{11EF2911-7461-4CBF-A89F-0BD15E5489FE}" destId="{7D136FDD-0E57-4F46-BDD5-339A029117F8}" srcOrd="1" destOrd="0" presId="urn:microsoft.com/office/officeart/2018/2/layout/IconVerticalSolidList"/>
    <dgm:cxn modelId="{2A2A08BD-19E0-4B9F-8E2E-32495A4C21C0}" type="presParOf" srcId="{11EF2911-7461-4CBF-A89F-0BD15E5489FE}" destId="{01FD0DC2-69E7-4D8D-A58C-A2A1B2A08338}" srcOrd="2" destOrd="0" presId="urn:microsoft.com/office/officeart/2018/2/layout/IconVerticalSolidList"/>
    <dgm:cxn modelId="{46C4FEBC-CC1E-4B5A-BB11-857E92891C5B}" type="presParOf" srcId="{01FD0DC2-69E7-4D8D-A58C-A2A1B2A08338}" destId="{598D1804-FAFE-4464-B52F-5F1D38EBD4C0}" srcOrd="0" destOrd="0" presId="urn:microsoft.com/office/officeart/2018/2/layout/IconVerticalSolidList"/>
    <dgm:cxn modelId="{AEA38C83-9749-47CB-ABBA-5070F87D8D45}" type="presParOf" srcId="{01FD0DC2-69E7-4D8D-A58C-A2A1B2A08338}" destId="{03708905-08DD-4372-9206-F79444724EFA}" srcOrd="1" destOrd="0" presId="urn:microsoft.com/office/officeart/2018/2/layout/IconVerticalSolidList"/>
    <dgm:cxn modelId="{EFC2CA58-73D0-4E91-9E0C-1565A5E6E290}" type="presParOf" srcId="{01FD0DC2-69E7-4D8D-A58C-A2A1B2A08338}" destId="{9378BA0D-5FAB-4CC6-A1ED-4AEC962FF41E}" srcOrd="2" destOrd="0" presId="urn:microsoft.com/office/officeart/2018/2/layout/IconVerticalSolidList"/>
    <dgm:cxn modelId="{583BDB5C-9309-4C54-858A-EE4F78263F89}" type="presParOf" srcId="{01FD0DC2-69E7-4D8D-A58C-A2A1B2A08338}" destId="{A42F8AB1-D0E3-4D60-AB63-D68A806E9F93}" srcOrd="3" destOrd="0" presId="urn:microsoft.com/office/officeart/2018/2/layout/IconVerticalSolidList"/>
    <dgm:cxn modelId="{91DD7652-9EE2-4146-BE00-8C474D94A7D7}" type="presParOf" srcId="{01FD0DC2-69E7-4D8D-A58C-A2A1B2A08338}" destId="{5EDB402A-E670-40E0-BC5D-19448FB084A7}" srcOrd="4" destOrd="0" presId="urn:microsoft.com/office/officeart/2018/2/layout/IconVerticalSolidList"/>
    <dgm:cxn modelId="{D789C77B-37DC-4F05-991F-10DCC835A57A}" type="presParOf" srcId="{11EF2911-7461-4CBF-A89F-0BD15E5489FE}" destId="{E60F3888-997D-4B46-9989-13C3DDED887C}" srcOrd="3" destOrd="0" presId="urn:microsoft.com/office/officeart/2018/2/layout/IconVerticalSolidList"/>
    <dgm:cxn modelId="{49239A77-EC5A-4C93-B36D-5FAACF75269E}" type="presParOf" srcId="{11EF2911-7461-4CBF-A89F-0BD15E5489FE}" destId="{62EFC817-3219-4E1A-9D58-48BB723E4229}" srcOrd="4" destOrd="0" presId="urn:microsoft.com/office/officeart/2018/2/layout/IconVerticalSolidList"/>
    <dgm:cxn modelId="{6A24F314-DA9E-4A1D-BD9C-A52EAA883841}" type="presParOf" srcId="{62EFC817-3219-4E1A-9D58-48BB723E4229}" destId="{CEDD81D4-18C8-44B8-A8A7-86C763609E81}" srcOrd="0" destOrd="0" presId="urn:microsoft.com/office/officeart/2018/2/layout/IconVerticalSolidList"/>
    <dgm:cxn modelId="{C1F917B9-E6CB-419A-A114-8D7A2F1869D5}" type="presParOf" srcId="{62EFC817-3219-4E1A-9D58-48BB723E4229}" destId="{773DE022-981A-4925-BCFC-2F7B575DAB57}" srcOrd="1" destOrd="0" presId="urn:microsoft.com/office/officeart/2018/2/layout/IconVerticalSolidList"/>
    <dgm:cxn modelId="{A85F5ADA-B90A-4267-9BEE-ABEC0B8B54AC}" type="presParOf" srcId="{62EFC817-3219-4E1A-9D58-48BB723E4229}" destId="{C798B3BF-2A9B-4F1A-BA71-1884EFEF07D7}" srcOrd="2" destOrd="0" presId="urn:microsoft.com/office/officeart/2018/2/layout/IconVerticalSolidList"/>
    <dgm:cxn modelId="{38965ED8-0AE2-4F4F-9557-C41F9C5F4037}" type="presParOf" srcId="{62EFC817-3219-4E1A-9D58-48BB723E4229}" destId="{9CD3F706-9ADC-46B8-BC1E-91D84274D800}" srcOrd="3" destOrd="0" presId="urn:microsoft.com/office/officeart/2018/2/layout/IconVerticalSolidList"/>
    <dgm:cxn modelId="{C2306461-2809-42CA-BE36-7471995BE93E}" type="presParOf" srcId="{11EF2911-7461-4CBF-A89F-0BD15E5489FE}" destId="{D5FAB3C8-B198-4B78-860B-07452617A23A}" srcOrd="5" destOrd="0" presId="urn:microsoft.com/office/officeart/2018/2/layout/IconVerticalSolidList"/>
    <dgm:cxn modelId="{073DD903-1DF6-4680-AC4D-6038C7CAEEF6}" type="presParOf" srcId="{11EF2911-7461-4CBF-A89F-0BD15E5489FE}" destId="{AEF62FE5-45D7-4C00-B018-10B34A6D45BF}" srcOrd="6" destOrd="0" presId="urn:microsoft.com/office/officeart/2018/2/layout/IconVerticalSolidList"/>
    <dgm:cxn modelId="{E12248F9-D41F-4C8E-8864-23C1322F7FB0}" type="presParOf" srcId="{AEF62FE5-45D7-4C00-B018-10B34A6D45BF}" destId="{A1E2F645-CD2D-4245-99CA-C5B886C5C900}" srcOrd="0" destOrd="0" presId="urn:microsoft.com/office/officeart/2018/2/layout/IconVerticalSolidList"/>
    <dgm:cxn modelId="{AA7258A3-9E5A-4FE8-8BC7-C1F09DFB47AB}" type="presParOf" srcId="{AEF62FE5-45D7-4C00-B018-10B34A6D45BF}" destId="{5ABF068B-7910-4E1A-BCE0-815D9E972047}" srcOrd="1" destOrd="0" presId="urn:microsoft.com/office/officeart/2018/2/layout/IconVerticalSolidList"/>
    <dgm:cxn modelId="{638EEC6F-5756-4111-9B7A-43013A1E36BF}" type="presParOf" srcId="{AEF62FE5-45D7-4C00-B018-10B34A6D45BF}" destId="{D33D2771-C011-47E6-9A46-145C23A9A5A2}" srcOrd="2" destOrd="0" presId="urn:microsoft.com/office/officeart/2018/2/layout/IconVerticalSolidList"/>
    <dgm:cxn modelId="{F0C3323F-F46C-4255-A963-EDA3AFE86259}" type="presParOf" srcId="{AEF62FE5-45D7-4C00-B018-10B34A6D45BF}" destId="{EAB7C28C-B654-4247-B197-75FE74E270D8}" srcOrd="3" destOrd="0" presId="urn:microsoft.com/office/officeart/2018/2/layout/IconVerticalSolidList"/>
    <dgm:cxn modelId="{84B0F96A-CD7C-4568-97B0-221406FA141C}" type="presParOf" srcId="{AEF62FE5-45D7-4C00-B018-10B34A6D45BF}" destId="{A95C65FD-27AA-423B-BDB5-8971DBD0266C}" srcOrd="4"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5D259A3-E8FE-43C4-B03F-BAAB038AB5CC}" type="doc">
      <dgm:prSet loTypeId="urn:microsoft.com/office/officeart/2018/5/layout/CenteredIconLabelDescriptionList" loCatId="icon" qsTypeId="urn:microsoft.com/office/officeart/2005/8/quickstyle/simple4" qsCatId="simple" csTypeId="urn:microsoft.com/office/officeart/2018/5/colors/Iconchunking_neutralbg_colorful1" csCatId="colorful" phldr="1"/>
      <dgm:spPr/>
      <dgm:t>
        <a:bodyPr/>
        <a:lstStyle/>
        <a:p>
          <a:endParaRPr lang="en-US"/>
        </a:p>
      </dgm:t>
    </dgm:pt>
    <dgm:pt modelId="{103E85B8-C6E9-49B9-9865-C9A16665FC52}">
      <dgm:prSet custT="1"/>
      <dgm:spPr/>
      <dgm:t>
        <a:bodyPr/>
        <a:lstStyle/>
        <a:p>
          <a:pPr>
            <a:defRPr b="1"/>
          </a:pPr>
          <a:r>
            <a:rPr lang="en-US" sz="2000" dirty="0"/>
            <a:t>The New York State Education Department (NYSED) has established a new set of indicators to measure school performance</a:t>
          </a:r>
        </a:p>
      </dgm:t>
    </dgm:pt>
    <dgm:pt modelId="{3626A32E-7EDA-44A8-BD53-DF61D36365E0}" type="parTrans" cxnId="{341CDEF4-3793-4A49-8F42-ED509CD591F2}">
      <dgm:prSet/>
      <dgm:spPr/>
      <dgm:t>
        <a:bodyPr/>
        <a:lstStyle/>
        <a:p>
          <a:endParaRPr lang="en-US"/>
        </a:p>
      </dgm:t>
    </dgm:pt>
    <dgm:pt modelId="{6A62ECE1-7715-47D2-A19A-C6BD767AEAC2}" type="sibTrans" cxnId="{341CDEF4-3793-4A49-8F42-ED509CD591F2}">
      <dgm:prSet/>
      <dgm:spPr/>
      <dgm:t>
        <a:bodyPr/>
        <a:lstStyle/>
        <a:p>
          <a:endParaRPr lang="en-US"/>
        </a:p>
      </dgm:t>
    </dgm:pt>
    <dgm:pt modelId="{F86CA271-7461-42F2-917A-39C5D7019B41}">
      <dgm:prSet/>
      <dgm:spPr/>
      <dgm:t>
        <a:bodyPr/>
        <a:lstStyle/>
        <a:p>
          <a:pPr>
            <a:defRPr b="1"/>
          </a:pPr>
          <a:r>
            <a:rPr lang="en-US"/>
            <a:t>More than a thousand people—parents, educators— as well as national experts offered input </a:t>
          </a:r>
        </a:p>
      </dgm:t>
    </dgm:pt>
    <dgm:pt modelId="{4DAA53FF-50CD-401E-BCF3-77E52E717C39}" type="parTrans" cxnId="{3567212D-FC23-4DCF-B39B-D38D7FE4858B}">
      <dgm:prSet/>
      <dgm:spPr/>
      <dgm:t>
        <a:bodyPr/>
        <a:lstStyle/>
        <a:p>
          <a:endParaRPr lang="en-US"/>
        </a:p>
      </dgm:t>
    </dgm:pt>
    <dgm:pt modelId="{5A88D998-CA37-49A2-8E86-086F06C1E5F9}" type="sibTrans" cxnId="{3567212D-FC23-4DCF-B39B-D38D7FE4858B}">
      <dgm:prSet/>
      <dgm:spPr/>
      <dgm:t>
        <a:bodyPr/>
        <a:lstStyle/>
        <a:p>
          <a:endParaRPr lang="en-US"/>
        </a:p>
      </dgm:t>
    </dgm:pt>
    <dgm:pt modelId="{05298EF9-1447-4CDB-9F9D-90C00CC92EB6}">
      <dgm:prSet/>
      <dgm:spPr/>
      <dgm:t>
        <a:bodyPr/>
        <a:lstStyle/>
        <a:p>
          <a:pPr>
            <a:defRPr b="1"/>
          </a:pPr>
          <a:r>
            <a:rPr lang="en-US"/>
            <a:t>Broader than in the past</a:t>
          </a:r>
        </a:p>
      </dgm:t>
    </dgm:pt>
    <dgm:pt modelId="{2DBE62CA-B070-452F-A754-29FDD21E6336}" type="parTrans" cxnId="{1183CA07-C2DA-4EBC-9303-D3A9C1F62CED}">
      <dgm:prSet/>
      <dgm:spPr/>
      <dgm:t>
        <a:bodyPr/>
        <a:lstStyle/>
        <a:p>
          <a:endParaRPr lang="en-US"/>
        </a:p>
      </dgm:t>
    </dgm:pt>
    <dgm:pt modelId="{2DC5F76B-2607-4C32-AE11-CCBB5753CBC3}" type="sibTrans" cxnId="{1183CA07-C2DA-4EBC-9303-D3A9C1F62CED}">
      <dgm:prSet/>
      <dgm:spPr/>
      <dgm:t>
        <a:bodyPr/>
        <a:lstStyle/>
        <a:p>
          <a:endParaRPr lang="en-US"/>
        </a:p>
      </dgm:t>
    </dgm:pt>
    <dgm:pt modelId="{27A08C88-99D8-4330-934A-F7D07CE18C08}">
      <dgm:prSet/>
      <dgm:spPr/>
      <dgm:t>
        <a:bodyPr/>
        <a:lstStyle/>
        <a:p>
          <a:r>
            <a:rPr lang="en-US" dirty="0"/>
            <a:t>Much stronger focus on student growth and progress</a:t>
          </a:r>
        </a:p>
      </dgm:t>
    </dgm:pt>
    <dgm:pt modelId="{889FE3BE-59BF-45AD-A652-D6D4336AE10F}" type="parTrans" cxnId="{526EFD6B-7729-4C62-84B3-234E9615C332}">
      <dgm:prSet/>
      <dgm:spPr/>
      <dgm:t>
        <a:bodyPr/>
        <a:lstStyle/>
        <a:p>
          <a:endParaRPr lang="en-US"/>
        </a:p>
      </dgm:t>
    </dgm:pt>
    <dgm:pt modelId="{3696B2F1-F7DD-40E3-8E09-D96028B747CA}" type="sibTrans" cxnId="{526EFD6B-7729-4C62-84B3-234E9615C332}">
      <dgm:prSet/>
      <dgm:spPr/>
      <dgm:t>
        <a:bodyPr/>
        <a:lstStyle/>
        <a:p>
          <a:endParaRPr lang="en-US"/>
        </a:p>
      </dgm:t>
    </dgm:pt>
    <dgm:pt modelId="{2A7B2EEF-E4B7-4DEE-B1C6-DDBB67724040}">
      <dgm:prSet/>
      <dgm:spPr/>
      <dgm:t>
        <a:bodyPr/>
        <a:lstStyle/>
        <a:p>
          <a:r>
            <a:rPr lang="en-US"/>
            <a:t>More comprehensive look at school performance</a:t>
          </a:r>
        </a:p>
      </dgm:t>
    </dgm:pt>
    <dgm:pt modelId="{5E916DBE-3148-443B-AFBF-1AA20B02C7DA}" type="parTrans" cxnId="{EA0805E4-CA48-418B-8DBA-69E96F199C0C}">
      <dgm:prSet/>
      <dgm:spPr/>
      <dgm:t>
        <a:bodyPr/>
        <a:lstStyle/>
        <a:p>
          <a:endParaRPr lang="en-US"/>
        </a:p>
      </dgm:t>
    </dgm:pt>
    <dgm:pt modelId="{A2D25456-DBB7-4801-89A9-FCF26CB65693}" type="sibTrans" cxnId="{EA0805E4-CA48-418B-8DBA-69E96F199C0C}">
      <dgm:prSet/>
      <dgm:spPr/>
      <dgm:t>
        <a:bodyPr/>
        <a:lstStyle/>
        <a:p>
          <a:endParaRPr lang="en-US"/>
        </a:p>
      </dgm:t>
    </dgm:pt>
    <dgm:pt modelId="{CD081C1C-F602-44AF-9D58-C958429F873B}" type="pres">
      <dgm:prSet presAssocID="{F5D259A3-E8FE-43C4-B03F-BAAB038AB5CC}" presName="root" presStyleCnt="0">
        <dgm:presLayoutVars>
          <dgm:dir/>
          <dgm:resizeHandles val="exact"/>
        </dgm:presLayoutVars>
      </dgm:prSet>
      <dgm:spPr/>
    </dgm:pt>
    <dgm:pt modelId="{2B3412EE-89D1-4F63-BFC7-C8010492796E}" type="pres">
      <dgm:prSet presAssocID="{103E85B8-C6E9-49B9-9865-C9A16665FC52}" presName="compNode" presStyleCnt="0"/>
      <dgm:spPr/>
    </dgm:pt>
    <dgm:pt modelId="{50152323-23F3-4927-B01D-29D616F2FB7D}" type="pres">
      <dgm:prSet presAssocID="{103E85B8-C6E9-49B9-9865-C9A16665FC52}"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ooks"/>
        </a:ext>
      </dgm:extLst>
    </dgm:pt>
    <dgm:pt modelId="{52A1EFA4-F353-486C-8AC3-264EF06388BD}" type="pres">
      <dgm:prSet presAssocID="{103E85B8-C6E9-49B9-9865-C9A16665FC52}" presName="iconSpace" presStyleCnt="0"/>
      <dgm:spPr/>
    </dgm:pt>
    <dgm:pt modelId="{1437F5A3-3FA3-4021-982A-66D44C5679CA}" type="pres">
      <dgm:prSet presAssocID="{103E85B8-C6E9-49B9-9865-C9A16665FC52}" presName="parTx" presStyleLbl="revTx" presStyleIdx="0" presStyleCnt="6">
        <dgm:presLayoutVars>
          <dgm:chMax val="0"/>
          <dgm:chPref val="0"/>
        </dgm:presLayoutVars>
      </dgm:prSet>
      <dgm:spPr/>
    </dgm:pt>
    <dgm:pt modelId="{1CDA3B75-E5AC-4D49-A4A0-C6246723D63E}" type="pres">
      <dgm:prSet presAssocID="{103E85B8-C6E9-49B9-9865-C9A16665FC52}" presName="txSpace" presStyleCnt="0"/>
      <dgm:spPr/>
    </dgm:pt>
    <dgm:pt modelId="{E89A80CD-8F32-48C8-82CF-56129EE48D81}" type="pres">
      <dgm:prSet presAssocID="{103E85B8-C6E9-49B9-9865-C9A16665FC52}" presName="desTx" presStyleLbl="revTx" presStyleIdx="1" presStyleCnt="6">
        <dgm:presLayoutVars/>
      </dgm:prSet>
      <dgm:spPr/>
    </dgm:pt>
    <dgm:pt modelId="{E0E9A65D-6EDE-42A1-AAC0-761B8A54ADA6}" type="pres">
      <dgm:prSet presAssocID="{6A62ECE1-7715-47D2-A19A-C6BD767AEAC2}" presName="sibTrans" presStyleCnt="0"/>
      <dgm:spPr/>
    </dgm:pt>
    <dgm:pt modelId="{0EE42156-74AE-415F-B23F-933AD2013D7F}" type="pres">
      <dgm:prSet presAssocID="{F86CA271-7461-42F2-917A-39C5D7019B41}" presName="compNode" presStyleCnt="0"/>
      <dgm:spPr/>
    </dgm:pt>
    <dgm:pt modelId="{9A1317F5-14E5-4565-A72C-914B93DFF364}" type="pres">
      <dgm:prSet presAssocID="{F86CA271-7461-42F2-917A-39C5D7019B41}"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Group"/>
        </a:ext>
      </dgm:extLst>
    </dgm:pt>
    <dgm:pt modelId="{84DFD3B0-D6A2-4ED2-A5D7-BE157C3C52FE}" type="pres">
      <dgm:prSet presAssocID="{F86CA271-7461-42F2-917A-39C5D7019B41}" presName="iconSpace" presStyleCnt="0"/>
      <dgm:spPr/>
    </dgm:pt>
    <dgm:pt modelId="{22634243-79A3-464A-8500-D94210B82EAC}" type="pres">
      <dgm:prSet presAssocID="{F86CA271-7461-42F2-917A-39C5D7019B41}" presName="parTx" presStyleLbl="revTx" presStyleIdx="2" presStyleCnt="6">
        <dgm:presLayoutVars>
          <dgm:chMax val="0"/>
          <dgm:chPref val="0"/>
        </dgm:presLayoutVars>
      </dgm:prSet>
      <dgm:spPr/>
    </dgm:pt>
    <dgm:pt modelId="{B16E2E86-C05F-4B26-BB97-1DBFB80BA4A4}" type="pres">
      <dgm:prSet presAssocID="{F86CA271-7461-42F2-917A-39C5D7019B41}" presName="txSpace" presStyleCnt="0"/>
      <dgm:spPr/>
    </dgm:pt>
    <dgm:pt modelId="{A2CD36EB-5D8E-4940-9D06-BFCAAB37D84F}" type="pres">
      <dgm:prSet presAssocID="{F86CA271-7461-42F2-917A-39C5D7019B41}" presName="desTx" presStyleLbl="revTx" presStyleIdx="3" presStyleCnt="6">
        <dgm:presLayoutVars/>
      </dgm:prSet>
      <dgm:spPr/>
    </dgm:pt>
    <dgm:pt modelId="{A8984471-FC79-4301-9AAE-89A06C33DC2A}" type="pres">
      <dgm:prSet presAssocID="{5A88D998-CA37-49A2-8E86-086F06C1E5F9}" presName="sibTrans" presStyleCnt="0"/>
      <dgm:spPr/>
    </dgm:pt>
    <dgm:pt modelId="{2CF7D703-867C-4E65-B0CB-99143BC7BE34}" type="pres">
      <dgm:prSet presAssocID="{05298EF9-1447-4CDB-9F9D-90C00CC92EB6}" presName="compNode" presStyleCnt="0"/>
      <dgm:spPr/>
    </dgm:pt>
    <dgm:pt modelId="{7042EDEA-82AC-4758-8748-779021D8A2C8}" type="pres">
      <dgm:prSet presAssocID="{05298EF9-1447-4CDB-9F9D-90C00CC92EB6}"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Upward trend"/>
        </a:ext>
      </dgm:extLst>
    </dgm:pt>
    <dgm:pt modelId="{5CE5BF2B-6A0E-4518-85B3-B34E94B0E496}" type="pres">
      <dgm:prSet presAssocID="{05298EF9-1447-4CDB-9F9D-90C00CC92EB6}" presName="iconSpace" presStyleCnt="0"/>
      <dgm:spPr/>
    </dgm:pt>
    <dgm:pt modelId="{AE65C710-9270-4134-838B-CF23EB7957CA}" type="pres">
      <dgm:prSet presAssocID="{05298EF9-1447-4CDB-9F9D-90C00CC92EB6}" presName="parTx" presStyleLbl="revTx" presStyleIdx="4" presStyleCnt="6">
        <dgm:presLayoutVars>
          <dgm:chMax val="0"/>
          <dgm:chPref val="0"/>
        </dgm:presLayoutVars>
      </dgm:prSet>
      <dgm:spPr/>
    </dgm:pt>
    <dgm:pt modelId="{6DE119C8-14B7-4ADC-A877-C37B03EA5E94}" type="pres">
      <dgm:prSet presAssocID="{05298EF9-1447-4CDB-9F9D-90C00CC92EB6}" presName="txSpace" presStyleCnt="0"/>
      <dgm:spPr/>
    </dgm:pt>
    <dgm:pt modelId="{72524BB0-6DC5-474A-A0FE-D7EFE68F291E}" type="pres">
      <dgm:prSet presAssocID="{05298EF9-1447-4CDB-9F9D-90C00CC92EB6}" presName="desTx" presStyleLbl="revTx" presStyleIdx="5" presStyleCnt="6" custLinFactY="-92792" custLinFactNeighborX="336" custLinFactNeighborY="-100000">
        <dgm:presLayoutVars/>
      </dgm:prSet>
      <dgm:spPr/>
    </dgm:pt>
  </dgm:ptLst>
  <dgm:cxnLst>
    <dgm:cxn modelId="{1183CA07-C2DA-4EBC-9303-D3A9C1F62CED}" srcId="{F5D259A3-E8FE-43C4-B03F-BAAB038AB5CC}" destId="{05298EF9-1447-4CDB-9F9D-90C00CC92EB6}" srcOrd="2" destOrd="0" parTransId="{2DBE62CA-B070-452F-A754-29FDD21E6336}" sibTransId="{2DC5F76B-2607-4C32-AE11-CCBB5753CBC3}"/>
    <dgm:cxn modelId="{3D7DB30B-4285-45B7-8743-5A4012C87BD8}" type="presOf" srcId="{F5D259A3-E8FE-43C4-B03F-BAAB038AB5CC}" destId="{CD081C1C-F602-44AF-9D58-C958429F873B}" srcOrd="0" destOrd="0" presId="urn:microsoft.com/office/officeart/2018/5/layout/CenteredIconLabelDescriptionList"/>
    <dgm:cxn modelId="{A4A5931A-E5C7-458D-ACE6-45EB08858948}" type="presOf" srcId="{2A7B2EEF-E4B7-4DEE-B1C6-DDBB67724040}" destId="{72524BB0-6DC5-474A-A0FE-D7EFE68F291E}" srcOrd="0" destOrd="1" presId="urn:microsoft.com/office/officeart/2018/5/layout/CenteredIconLabelDescriptionList"/>
    <dgm:cxn modelId="{3567212D-FC23-4DCF-B39B-D38D7FE4858B}" srcId="{F5D259A3-E8FE-43C4-B03F-BAAB038AB5CC}" destId="{F86CA271-7461-42F2-917A-39C5D7019B41}" srcOrd="1" destOrd="0" parTransId="{4DAA53FF-50CD-401E-BCF3-77E52E717C39}" sibTransId="{5A88D998-CA37-49A2-8E86-086F06C1E5F9}"/>
    <dgm:cxn modelId="{526EFD6B-7729-4C62-84B3-234E9615C332}" srcId="{05298EF9-1447-4CDB-9F9D-90C00CC92EB6}" destId="{27A08C88-99D8-4330-934A-F7D07CE18C08}" srcOrd="0" destOrd="0" parTransId="{889FE3BE-59BF-45AD-A652-D6D4336AE10F}" sibTransId="{3696B2F1-F7DD-40E3-8E09-D96028B747CA}"/>
    <dgm:cxn modelId="{9BCA3785-45BA-4285-B8ED-D0CE68C78DB0}" type="presOf" srcId="{05298EF9-1447-4CDB-9F9D-90C00CC92EB6}" destId="{AE65C710-9270-4134-838B-CF23EB7957CA}" srcOrd="0" destOrd="0" presId="urn:microsoft.com/office/officeart/2018/5/layout/CenteredIconLabelDescriptionList"/>
    <dgm:cxn modelId="{7B00ED97-038E-4E8C-AA1B-75AC11AEE912}" type="presOf" srcId="{27A08C88-99D8-4330-934A-F7D07CE18C08}" destId="{72524BB0-6DC5-474A-A0FE-D7EFE68F291E}" srcOrd="0" destOrd="0" presId="urn:microsoft.com/office/officeart/2018/5/layout/CenteredIconLabelDescriptionList"/>
    <dgm:cxn modelId="{4E724EAC-9BA5-4F54-9222-5859F6A4F76C}" type="presOf" srcId="{F86CA271-7461-42F2-917A-39C5D7019B41}" destId="{22634243-79A3-464A-8500-D94210B82EAC}" srcOrd="0" destOrd="0" presId="urn:microsoft.com/office/officeart/2018/5/layout/CenteredIconLabelDescriptionList"/>
    <dgm:cxn modelId="{EA0630BE-6932-4531-8724-A7C0C89EAB46}" type="presOf" srcId="{103E85B8-C6E9-49B9-9865-C9A16665FC52}" destId="{1437F5A3-3FA3-4021-982A-66D44C5679CA}" srcOrd="0" destOrd="0" presId="urn:microsoft.com/office/officeart/2018/5/layout/CenteredIconLabelDescriptionList"/>
    <dgm:cxn modelId="{EA0805E4-CA48-418B-8DBA-69E96F199C0C}" srcId="{05298EF9-1447-4CDB-9F9D-90C00CC92EB6}" destId="{2A7B2EEF-E4B7-4DEE-B1C6-DDBB67724040}" srcOrd="1" destOrd="0" parTransId="{5E916DBE-3148-443B-AFBF-1AA20B02C7DA}" sibTransId="{A2D25456-DBB7-4801-89A9-FCF26CB65693}"/>
    <dgm:cxn modelId="{341CDEF4-3793-4A49-8F42-ED509CD591F2}" srcId="{F5D259A3-E8FE-43C4-B03F-BAAB038AB5CC}" destId="{103E85B8-C6E9-49B9-9865-C9A16665FC52}" srcOrd="0" destOrd="0" parTransId="{3626A32E-7EDA-44A8-BD53-DF61D36365E0}" sibTransId="{6A62ECE1-7715-47D2-A19A-C6BD767AEAC2}"/>
    <dgm:cxn modelId="{C02F7D69-CA1A-43E3-8293-CDB661ADF094}" type="presParOf" srcId="{CD081C1C-F602-44AF-9D58-C958429F873B}" destId="{2B3412EE-89D1-4F63-BFC7-C8010492796E}" srcOrd="0" destOrd="0" presId="urn:microsoft.com/office/officeart/2018/5/layout/CenteredIconLabelDescriptionList"/>
    <dgm:cxn modelId="{8EB911B5-980B-43F2-BBEC-FDEC8E337BB6}" type="presParOf" srcId="{2B3412EE-89D1-4F63-BFC7-C8010492796E}" destId="{50152323-23F3-4927-B01D-29D616F2FB7D}" srcOrd="0" destOrd="0" presId="urn:microsoft.com/office/officeart/2018/5/layout/CenteredIconLabelDescriptionList"/>
    <dgm:cxn modelId="{295E5C4D-DE5C-4B78-9086-81442FB840B3}" type="presParOf" srcId="{2B3412EE-89D1-4F63-BFC7-C8010492796E}" destId="{52A1EFA4-F353-486C-8AC3-264EF06388BD}" srcOrd="1" destOrd="0" presId="urn:microsoft.com/office/officeart/2018/5/layout/CenteredIconLabelDescriptionList"/>
    <dgm:cxn modelId="{C624F07B-6351-4573-904C-1A330A010EC5}" type="presParOf" srcId="{2B3412EE-89D1-4F63-BFC7-C8010492796E}" destId="{1437F5A3-3FA3-4021-982A-66D44C5679CA}" srcOrd="2" destOrd="0" presId="urn:microsoft.com/office/officeart/2018/5/layout/CenteredIconLabelDescriptionList"/>
    <dgm:cxn modelId="{98E57A20-0935-469A-BC6F-180D1ED8C078}" type="presParOf" srcId="{2B3412EE-89D1-4F63-BFC7-C8010492796E}" destId="{1CDA3B75-E5AC-4D49-A4A0-C6246723D63E}" srcOrd="3" destOrd="0" presId="urn:microsoft.com/office/officeart/2018/5/layout/CenteredIconLabelDescriptionList"/>
    <dgm:cxn modelId="{9DA9C327-D2D2-42ED-AB14-BFEB37CB4F06}" type="presParOf" srcId="{2B3412EE-89D1-4F63-BFC7-C8010492796E}" destId="{E89A80CD-8F32-48C8-82CF-56129EE48D81}" srcOrd="4" destOrd="0" presId="urn:microsoft.com/office/officeart/2018/5/layout/CenteredIconLabelDescriptionList"/>
    <dgm:cxn modelId="{FE141905-A3AA-4964-96D8-61EF7C5822CF}" type="presParOf" srcId="{CD081C1C-F602-44AF-9D58-C958429F873B}" destId="{E0E9A65D-6EDE-42A1-AAC0-761B8A54ADA6}" srcOrd="1" destOrd="0" presId="urn:microsoft.com/office/officeart/2018/5/layout/CenteredIconLabelDescriptionList"/>
    <dgm:cxn modelId="{1FBE7F3F-2A3F-4E10-BAA7-DF3F498B1044}" type="presParOf" srcId="{CD081C1C-F602-44AF-9D58-C958429F873B}" destId="{0EE42156-74AE-415F-B23F-933AD2013D7F}" srcOrd="2" destOrd="0" presId="urn:microsoft.com/office/officeart/2018/5/layout/CenteredIconLabelDescriptionList"/>
    <dgm:cxn modelId="{8433CC8B-DC2D-492B-ACF8-D39712F5DC4D}" type="presParOf" srcId="{0EE42156-74AE-415F-B23F-933AD2013D7F}" destId="{9A1317F5-14E5-4565-A72C-914B93DFF364}" srcOrd="0" destOrd="0" presId="urn:microsoft.com/office/officeart/2018/5/layout/CenteredIconLabelDescriptionList"/>
    <dgm:cxn modelId="{006FC90A-BB52-4BCE-81B9-772B8A9E2EEF}" type="presParOf" srcId="{0EE42156-74AE-415F-B23F-933AD2013D7F}" destId="{84DFD3B0-D6A2-4ED2-A5D7-BE157C3C52FE}" srcOrd="1" destOrd="0" presId="urn:microsoft.com/office/officeart/2018/5/layout/CenteredIconLabelDescriptionList"/>
    <dgm:cxn modelId="{52F08231-95DC-4771-AE61-FC2DB77A5B3D}" type="presParOf" srcId="{0EE42156-74AE-415F-B23F-933AD2013D7F}" destId="{22634243-79A3-464A-8500-D94210B82EAC}" srcOrd="2" destOrd="0" presId="urn:microsoft.com/office/officeart/2018/5/layout/CenteredIconLabelDescriptionList"/>
    <dgm:cxn modelId="{C1960AD2-F0AD-4BF0-8CDD-AC4F3B21A4A0}" type="presParOf" srcId="{0EE42156-74AE-415F-B23F-933AD2013D7F}" destId="{B16E2E86-C05F-4B26-BB97-1DBFB80BA4A4}" srcOrd="3" destOrd="0" presId="urn:microsoft.com/office/officeart/2018/5/layout/CenteredIconLabelDescriptionList"/>
    <dgm:cxn modelId="{7EF77653-C704-4F4F-94A9-5D8B08B6617C}" type="presParOf" srcId="{0EE42156-74AE-415F-B23F-933AD2013D7F}" destId="{A2CD36EB-5D8E-4940-9D06-BFCAAB37D84F}" srcOrd="4" destOrd="0" presId="urn:microsoft.com/office/officeart/2018/5/layout/CenteredIconLabelDescriptionList"/>
    <dgm:cxn modelId="{8052E935-1981-4E13-B9A7-7D4ED0D36034}" type="presParOf" srcId="{CD081C1C-F602-44AF-9D58-C958429F873B}" destId="{A8984471-FC79-4301-9AAE-89A06C33DC2A}" srcOrd="3" destOrd="0" presId="urn:microsoft.com/office/officeart/2018/5/layout/CenteredIconLabelDescriptionList"/>
    <dgm:cxn modelId="{32481776-47F4-42B6-AC11-1CEA5753DA27}" type="presParOf" srcId="{CD081C1C-F602-44AF-9D58-C958429F873B}" destId="{2CF7D703-867C-4E65-B0CB-99143BC7BE34}" srcOrd="4" destOrd="0" presId="urn:microsoft.com/office/officeart/2018/5/layout/CenteredIconLabelDescriptionList"/>
    <dgm:cxn modelId="{4D0B06E1-E55A-45F4-9963-9950475A55F2}" type="presParOf" srcId="{2CF7D703-867C-4E65-B0CB-99143BC7BE34}" destId="{7042EDEA-82AC-4758-8748-779021D8A2C8}" srcOrd="0" destOrd="0" presId="urn:microsoft.com/office/officeart/2018/5/layout/CenteredIconLabelDescriptionList"/>
    <dgm:cxn modelId="{D5B2FB93-718D-44D8-9DE8-F5D4F8B95EAE}" type="presParOf" srcId="{2CF7D703-867C-4E65-B0CB-99143BC7BE34}" destId="{5CE5BF2B-6A0E-4518-85B3-B34E94B0E496}" srcOrd="1" destOrd="0" presId="urn:microsoft.com/office/officeart/2018/5/layout/CenteredIconLabelDescriptionList"/>
    <dgm:cxn modelId="{FB8E17F4-B6D0-4CC9-A12D-D30007F3BFA8}" type="presParOf" srcId="{2CF7D703-867C-4E65-B0CB-99143BC7BE34}" destId="{AE65C710-9270-4134-838B-CF23EB7957CA}" srcOrd="2" destOrd="0" presId="urn:microsoft.com/office/officeart/2018/5/layout/CenteredIconLabelDescriptionList"/>
    <dgm:cxn modelId="{8730A5F5-1C6B-48C7-9116-E1EFAF0BA0B9}" type="presParOf" srcId="{2CF7D703-867C-4E65-B0CB-99143BC7BE34}" destId="{6DE119C8-14B7-4ADC-A877-C37B03EA5E94}" srcOrd="3" destOrd="0" presId="urn:microsoft.com/office/officeart/2018/5/layout/CenteredIconLabelDescriptionList"/>
    <dgm:cxn modelId="{A3E82B6B-E05B-4668-8F63-A42C66FC0785}" type="presParOf" srcId="{2CF7D703-867C-4E65-B0CB-99143BC7BE34}" destId="{72524BB0-6DC5-474A-A0FE-D7EFE68F291E}" srcOrd="4" destOrd="0" presId="urn:microsoft.com/office/officeart/2018/5/layout/Centered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BFB097-B5CC-4BB8-A087-EE443C49C7E0}">
      <dsp:nvSpPr>
        <dsp:cNvPr id="0" name=""/>
        <dsp:cNvSpPr/>
      </dsp:nvSpPr>
      <dsp:spPr>
        <a:xfrm>
          <a:off x="0" y="13608"/>
          <a:ext cx="10515600" cy="858439"/>
        </a:xfrm>
        <a:prstGeom prst="roundRect">
          <a:avLst>
            <a:gd name="adj" fmla="val 10000"/>
          </a:avLst>
        </a:prstGeom>
        <a:solidFill>
          <a:schemeClr val="accent1">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5F9083B7-7F4C-4C40-B995-66E1088F067D}">
      <dsp:nvSpPr>
        <dsp:cNvPr id="0" name=""/>
        <dsp:cNvSpPr/>
      </dsp:nvSpPr>
      <dsp:spPr>
        <a:xfrm>
          <a:off x="259677" y="194842"/>
          <a:ext cx="472141" cy="47214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F6A5D2E7-444C-457B-8738-881479207ED6}">
      <dsp:nvSpPr>
        <dsp:cNvPr id="0" name=""/>
        <dsp:cNvSpPr/>
      </dsp:nvSpPr>
      <dsp:spPr>
        <a:xfrm>
          <a:off x="991497" y="1693"/>
          <a:ext cx="9524102" cy="8584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0851" tIns="90851" rIns="90851" bIns="90851" numCol="1" spcCol="1270" anchor="ctr" anchorCtr="0">
          <a:noAutofit/>
        </a:bodyPr>
        <a:lstStyle/>
        <a:p>
          <a:pPr marL="0" lvl="0" indent="0" algn="l" defTabSz="977900">
            <a:lnSpc>
              <a:spcPct val="90000"/>
            </a:lnSpc>
            <a:spcBef>
              <a:spcPct val="0"/>
            </a:spcBef>
            <a:spcAft>
              <a:spcPct val="35000"/>
            </a:spcAft>
            <a:buNone/>
          </a:pPr>
          <a:r>
            <a:rPr lang="en-US" sz="2200" kern="1200"/>
            <a:t>Discuss Reasons for a New Accountability System</a:t>
          </a:r>
        </a:p>
      </dsp:txBody>
      <dsp:txXfrm>
        <a:off x="991497" y="1693"/>
        <a:ext cx="9524102" cy="858439"/>
      </dsp:txXfrm>
    </dsp:sp>
    <dsp:sp modelId="{598D1804-FAFE-4464-B52F-5F1D38EBD4C0}">
      <dsp:nvSpPr>
        <dsp:cNvPr id="0" name=""/>
        <dsp:cNvSpPr/>
      </dsp:nvSpPr>
      <dsp:spPr>
        <a:xfrm>
          <a:off x="0" y="1074742"/>
          <a:ext cx="10515600" cy="858439"/>
        </a:xfrm>
        <a:prstGeom prst="roundRect">
          <a:avLst>
            <a:gd name="adj" fmla="val 10000"/>
          </a:avLst>
        </a:prstGeom>
        <a:solidFill>
          <a:schemeClr val="accent1">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03708905-08DD-4372-9206-F79444724EFA}">
      <dsp:nvSpPr>
        <dsp:cNvPr id="0" name=""/>
        <dsp:cNvSpPr/>
      </dsp:nvSpPr>
      <dsp:spPr>
        <a:xfrm>
          <a:off x="259677" y="1267891"/>
          <a:ext cx="472141" cy="47214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A42F8AB1-D0E3-4D60-AB63-D68A806E9F93}">
      <dsp:nvSpPr>
        <dsp:cNvPr id="0" name=""/>
        <dsp:cNvSpPr/>
      </dsp:nvSpPr>
      <dsp:spPr>
        <a:xfrm>
          <a:off x="991497" y="1074742"/>
          <a:ext cx="4732020" cy="8584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0851" tIns="90851" rIns="90851" bIns="90851" numCol="1" spcCol="1270" anchor="ctr" anchorCtr="0">
          <a:noAutofit/>
        </a:bodyPr>
        <a:lstStyle/>
        <a:p>
          <a:pPr marL="0" lvl="0" indent="0" algn="l" defTabSz="977900">
            <a:lnSpc>
              <a:spcPct val="90000"/>
            </a:lnSpc>
            <a:spcBef>
              <a:spcPct val="0"/>
            </a:spcBef>
            <a:spcAft>
              <a:spcPct val="35000"/>
            </a:spcAft>
            <a:buNone/>
          </a:pPr>
          <a:r>
            <a:rPr lang="en-US" sz="2200" kern="1200"/>
            <a:t>Review New York’s New Accountability System</a:t>
          </a:r>
        </a:p>
      </dsp:txBody>
      <dsp:txXfrm>
        <a:off x="991497" y="1074742"/>
        <a:ext cx="4732020" cy="858439"/>
      </dsp:txXfrm>
    </dsp:sp>
    <dsp:sp modelId="{5EDB402A-E670-40E0-BC5D-19448FB084A7}">
      <dsp:nvSpPr>
        <dsp:cNvPr id="0" name=""/>
        <dsp:cNvSpPr/>
      </dsp:nvSpPr>
      <dsp:spPr>
        <a:xfrm>
          <a:off x="6290133" y="1074742"/>
          <a:ext cx="3658850" cy="8584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0851" tIns="90851" rIns="90851" bIns="90851" numCol="1" spcCol="1270" anchor="ctr" anchorCtr="0">
          <a:noAutofit/>
        </a:bodyPr>
        <a:lstStyle/>
        <a:p>
          <a:pPr marL="0" lvl="0" indent="0" algn="l" defTabSz="800100">
            <a:lnSpc>
              <a:spcPct val="90000"/>
            </a:lnSpc>
            <a:spcBef>
              <a:spcPct val="0"/>
            </a:spcBef>
            <a:spcAft>
              <a:spcPct val="35000"/>
            </a:spcAft>
            <a:buNone/>
          </a:pPr>
          <a:r>
            <a:rPr lang="en-US" sz="1800" kern="1200"/>
            <a:t>Including the new indicators of school performance</a:t>
          </a:r>
        </a:p>
      </dsp:txBody>
      <dsp:txXfrm>
        <a:off x="6290133" y="1074742"/>
        <a:ext cx="3658850" cy="858439"/>
      </dsp:txXfrm>
    </dsp:sp>
    <dsp:sp modelId="{CEDD81D4-18C8-44B8-A8A7-86C763609E81}">
      <dsp:nvSpPr>
        <dsp:cNvPr id="0" name=""/>
        <dsp:cNvSpPr/>
      </dsp:nvSpPr>
      <dsp:spPr>
        <a:xfrm>
          <a:off x="0" y="2147791"/>
          <a:ext cx="10515600" cy="858439"/>
        </a:xfrm>
        <a:prstGeom prst="roundRect">
          <a:avLst>
            <a:gd name="adj" fmla="val 10000"/>
          </a:avLst>
        </a:prstGeom>
        <a:solidFill>
          <a:schemeClr val="accent1">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773DE022-981A-4925-BCFC-2F7B575DAB57}">
      <dsp:nvSpPr>
        <dsp:cNvPr id="0" name=""/>
        <dsp:cNvSpPr/>
      </dsp:nvSpPr>
      <dsp:spPr>
        <a:xfrm>
          <a:off x="259677" y="2340940"/>
          <a:ext cx="472141" cy="47214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9CD3F706-9ADC-46B8-BC1E-91D84274D800}">
      <dsp:nvSpPr>
        <dsp:cNvPr id="0" name=""/>
        <dsp:cNvSpPr/>
      </dsp:nvSpPr>
      <dsp:spPr>
        <a:xfrm>
          <a:off x="991497" y="2147791"/>
          <a:ext cx="9524102" cy="8584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0851" tIns="90851" rIns="90851" bIns="90851" numCol="1" spcCol="1270" anchor="ctr" anchorCtr="0">
          <a:noAutofit/>
        </a:bodyPr>
        <a:lstStyle/>
        <a:p>
          <a:pPr marL="0" lvl="0" indent="0" algn="l" defTabSz="977900">
            <a:lnSpc>
              <a:spcPct val="90000"/>
            </a:lnSpc>
            <a:spcBef>
              <a:spcPct val="0"/>
            </a:spcBef>
            <a:spcAft>
              <a:spcPct val="35000"/>
            </a:spcAft>
            <a:buNone/>
          </a:pPr>
          <a:r>
            <a:rPr lang="en-US" sz="2200" kern="1200"/>
            <a:t>Present How Our School Performed on Each of the Indicators</a:t>
          </a:r>
        </a:p>
      </dsp:txBody>
      <dsp:txXfrm>
        <a:off x="991497" y="2147791"/>
        <a:ext cx="9524102" cy="858439"/>
      </dsp:txXfrm>
    </dsp:sp>
    <dsp:sp modelId="{A1E2F645-CD2D-4245-99CA-C5B886C5C900}">
      <dsp:nvSpPr>
        <dsp:cNvPr id="0" name=""/>
        <dsp:cNvSpPr/>
      </dsp:nvSpPr>
      <dsp:spPr>
        <a:xfrm>
          <a:off x="0" y="3220840"/>
          <a:ext cx="10515600" cy="858439"/>
        </a:xfrm>
        <a:prstGeom prst="roundRect">
          <a:avLst>
            <a:gd name="adj" fmla="val 10000"/>
          </a:avLst>
        </a:prstGeom>
        <a:solidFill>
          <a:schemeClr val="accent1">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5ABF068B-7910-4E1A-BCE0-815D9E972047}">
      <dsp:nvSpPr>
        <dsp:cNvPr id="0" name=""/>
        <dsp:cNvSpPr/>
      </dsp:nvSpPr>
      <dsp:spPr>
        <a:xfrm>
          <a:off x="259677" y="3413989"/>
          <a:ext cx="472141" cy="472141"/>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EAB7C28C-B654-4247-B197-75FE74E270D8}">
      <dsp:nvSpPr>
        <dsp:cNvPr id="0" name=""/>
        <dsp:cNvSpPr/>
      </dsp:nvSpPr>
      <dsp:spPr>
        <a:xfrm>
          <a:off x="991497" y="3220840"/>
          <a:ext cx="4732020" cy="8584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0851" tIns="90851" rIns="90851" bIns="90851" numCol="1" spcCol="1270" anchor="ctr" anchorCtr="0">
          <a:noAutofit/>
        </a:bodyPr>
        <a:lstStyle/>
        <a:p>
          <a:pPr marL="0" lvl="0" indent="0" algn="l" defTabSz="977900">
            <a:lnSpc>
              <a:spcPct val="90000"/>
            </a:lnSpc>
            <a:spcBef>
              <a:spcPct val="0"/>
            </a:spcBef>
            <a:spcAft>
              <a:spcPct val="35000"/>
            </a:spcAft>
            <a:buNone/>
          </a:pPr>
          <a:r>
            <a:rPr lang="en-US" sz="2200" kern="1200"/>
            <a:t>Discuss Targeted Support and Improvement School</a:t>
          </a:r>
        </a:p>
      </dsp:txBody>
      <dsp:txXfrm>
        <a:off x="991497" y="3220840"/>
        <a:ext cx="4732020" cy="858439"/>
      </dsp:txXfrm>
    </dsp:sp>
    <dsp:sp modelId="{A95C65FD-27AA-423B-BDB5-8971DBD0266C}">
      <dsp:nvSpPr>
        <dsp:cNvPr id="0" name=""/>
        <dsp:cNvSpPr/>
      </dsp:nvSpPr>
      <dsp:spPr>
        <a:xfrm>
          <a:off x="6362709" y="3220840"/>
          <a:ext cx="3513698" cy="8584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0851" tIns="90851" rIns="90851" bIns="90851" numCol="1" spcCol="1270" anchor="ctr" anchorCtr="0">
          <a:noAutofit/>
        </a:bodyPr>
        <a:lstStyle/>
        <a:p>
          <a:pPr marL="0" lvl="0" indent="0" algn="l" defTabSz="800100">
            <a:lnSpc>
              <a:spcPct val="90000"/>
            </a:lnSpc>
            <a:spcBef>
              <a:spcPct val="0"/>
            </a:spcBef>
            <a:spcAft>
              <a:spcPct val="35000"/>
            </a:spcAft>
            <a:buNone/>
          </a:pPr>
          <a:r>
            <a:rPr lang="en-US" sz="1800" kern="1200" dirty="0"/>
            <a:t>How we will build on our current school-improvement efforts</a:t>
          </a:r>
        </a:p>
      </dsp:txBody>
      <dsp:txXfrm>
        <a:off x="6362709" y="3220840"/>
        <a:ext cx="3513698" cy="85843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152323-23F3-4927-B01D-29D616F2FB7D}">
      <dsp:nvSpPr>
        <dsp:cNvPr id="0" name=""/>
        <dsp:cNvSpPr/>
      </dsp:nvSpPr>
      <dsp:spPr>
        <a:xfrm>
          <a:off x="996821" y="192134"/>
          <a:ext cx="1062523" cy="95059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1437F5A3-3FA3-4021-982A-66D44C5679CA}">
      <dsp:nvSpPr>
        <dsp:cNvPr id="0" name=""/>
        <dsp:cNvSpPr/>
      </dsp:nvSpPr>
      <dsp:spPr>
        <a:xfrm>
          <a:off x="10193" y="1281774"/>
          <a:ext cx="3035780" cy="15203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defRPr b="1"/>
          </a:pPr>
          <a:r>
            <a:rPr lang="en-US" sz="2000" kern="1200" dirty="0"/>
            <a:t>The New York State Education Department (NYSED) has established a new set of indicators to measure school performance</a:t>
          </a:r>
        </a:p>
      </dsp:txBody>
      <dsp:txXfrm>
        <a:off x="10193" y="1281774"/>
        <a:ext cx="3035780" cy="1520328"/>
      </dsp:txXfrm>
    </dsp:sp>
    <dsp:sp modelId="{E89A80CD-8F32-48C8-82CF-56129EE48D81}">
      <dsp:nvSpPr>
        <dsp:cNvPr id="0" name=""/>
        <dsp:cNvSpPr/>
      </dsp:nvSpPr>
      <dsp:spPr>
        <a:xfrm>
          <a:off x="10193" y="2866774"/>
          <a:ext cx="3035780" cy="558936"/>
        </a:xfrm>
        <a:prstGeom prst="rect">
          <a:avLst/>
        </a:prstGeom>
        <a:noFill/>
        <a:ln>
          <a:noFill/>
        </a:ln>
        <a:effectLst/>
      </dsp:spPr>
      <dsp:style>
        <a:lnRef idx="0">
          <a:scrgbClr r="0" g="0" b="0"/>
        </a:lnRef>
        <a:fillRef idx="0">
          <a:scrgbClr r="0" g="0" b="0"/>
        </a:fillRef>
        <a:effectRef idx="0">
          <a:scrgbClr r="0" g="0" b="0"/>
        </a:effectRef>
        <a:fontRef idx="minor"/>
      </dsp:style>
    </dsp:sp>
    <dsp:sp modelId="{9A1317F5-14E5-4565-A72C-914B93DFF364}">
      <dsp:nvSpPr>
        <dsp:cNvPr id="0" name=""/>
        <dsp:cNvSpPr/>
      </dsp:nvSpPr>
      <dsp:spPr>
        <a:xfrm>
          <a:off x="4563864" y="192134"/>
          <a:ext cx="1062523" cy="95059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22634243-79A3-464A-8500-D94210B82EAC}">
      <dsp:nvSpPr>
        <dsp:cNvPr id="0" name=""/>
        <dsp:cNvSpPr/>
      </dsp:nvSpPr>
      <dsp:spPr>
        <a:xfrm>
          <a:off x="3577235" y="1281774"/>
          <a:ext cx="3035780" cy="15203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90000"/>
            </a:lnSpc>
            <a:spcBef>
              <a:spcPct val="0"/>
            </a:spcBef>
            <a:spcAft>
              <a:spcPct val="35000"/>
            </a:spcAft>
            <a:buNone/>
            <a:defRPr b="1"/>
          </a:pPr>
          <a:r>
            <a:rPr lang="en-US" sz="2100" kern="1200"/>
            <a:t>More than a thousand people—parents, educators— as well as national experts offered input </a:t>
          </a:r>
        </a:p>
      </dsp:txBody>
      <dsp:txXfrm>
        <a:off x="3577235" y="1281774"/>
        <a:ext cx="3035780" cy="1520328"/>
      </dsp:txXfrm>
    </dsp:sp>
    <dsp:sp modelId="{A2CD36EB-5D8E-4940-9D06-BFCAAB37D84F}">
      <dsp:nvSpPr>
        <dsp:cNvPr id="0" name=""/>
        <dsp:cNvSpPr/>
      </dsp:nvSpPr>
      <dsp:spPr>
        <a:xfrm>
          <a:off x="3577235" y="2866774"/>
          <a:ext cx="3035780" cy="558936"/>
        </a:xfrm>
        <a:prstGeom prst="rect">
          <a:avLst/>
        </a:prstGeom>
        <a:noFill/>
        <a:ln>
          <a:noFill/>
        </a:ln>
        <a:effectLst/>
      </dsp:spPr>
      <dsp:style>
        <a:lnRef idx="0">
          <a:scrgbClr r="0" g="0" b="0"/>
        </a:lnRef>
        <a:fillRef idx="0">
          <a:scrgbClr r="0" g="0" b="0"/>
        </a:fillRef>
        <a:effectRef idx="0">
          <a:scrgbClr r="0" g="0" b="0"/>
        </a:effectRef>
        <a:fontRef idx="minor"/>
      </dsp:style>
    </dsp:sp>
    <dsp:sp modelId="{7042EDEA-82AC-4758-8748-779021D8A2C8}">
      <dsp:nvSpPr>
        <dsp:cNvPr id="0" name=""/>
        <dsp:cNvSpPr/>
      </dsp:nvSpPr>
      <dsp:spPr>
        <a:xfrm>
          <a:off x="8130906" y="192134"/>
          <a:ext cx="1062523" cy="95059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AE65C710-9270-4134-838B-CF23EB7957CA}">
      <dsp:nvSpPr>
        <dsp:cNvPr id="0" name=""/>
        <dsp:cNvSpPr/>
      </dsp:nvSpPr>
      <dsp:spPr>
        <a:xfrm>
          <a:off x="7144278" y="1281774"/>
          <a:ext cx="3035780" cy="15203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90000"/>
            </a:lnSpc>
            <a:spcBef>
              <a:spcPct val="0"/>
            </a:spcBef>
            <a:spcAft>
              <a:spcPct val="35000"/>
            </a:spcAft>
            <a:buNone/>
            <a:defRPr b="1"/>
          </a:pPr>
          <a:r>
            <a:rPr lang="en-US" sz="2100" kern="1200"/>
            <a:t>Broader than in the past</a:t>
          </a:r>
        </a:p>
      </dsp:txBody>
      <dsp:txXfrm>
        <a:off x="7144278" y="1281774"/>
        <a:ext cx="3035780" cy="1520328"/>
      </dsp:txXfrm>
    </dsp:sp>
    <dsp:sp modelId="{72524BB0-6DC5-474A-A0FE-D7EFE68F291E}">
      <dsp:nvSpPr>
        <dsp:cNvPr id="0" name=""/>
        <dsp:cNvSpPr/>
      </dsp:nvSpPr>
      <dsp:spPr>
        <a:xfrm>
          <a:off x="7154471" y="1789189"/>
          <a:ext cx="3035780" cy="5589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pPr>
          <a:r>
            <a:rPr lang="en-US" sz="1600" kern="1200" dirty="0"/>
            <a:t>Much stronger focus on student growth and progress</a:t>
          </a:r>
        </a:p>
        <a:p>
          <a:pPr marL="0" lvl="0" indent="0" algn="ctr" defTabSz="711200">
            <a:lnSpc>
              <a:spcPct val="90000"/>
            </a:lnSpc>
            <a:spcBef>
              <a:spcPct val="0"/>
            </a:spcBef>
            <a:spcAft>
              <a:spcPct val="35000"/>
            </a:spcAft>
            <a:buNone/>
          </a:pPr>
          <a:r>
            <a:rPr lang="en-US" sz="1600" kern="1200"/>
            <a:t>More comprehensive look at school performance</a:t>
          </a:r>
        </a:p>
      </dsp:txBody>
      <dsp:txXfrm>
        <a:off x="7154471" y="1789189"/>
        <a:ext cx="3035780" cy="558936"/>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441CFE-34AD-48B9-81E8-A3CF3883FDE3}" type="datetimeFigureOut">
              <a:rPr lang="en-US" smtClean="0"/>
              <a:t>1/17/2019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35940D-2A72-4ADF-A51D-7EB2BEE4E3DA}" type="slidenum">
              <a:rPr lang="en-US" smtClean="0"/>
              <a:t>‹#›</a:t>
            </a:fld>
            <a:endParaRPr lang="en-US"/>
          </a:p>
        </p:txBody>
      </p:sp>
    </p:spTree>
    <p:extLst>
      <p:ext uri="{BB962C8B-B14F-4D97-AF65-F5344CB8AC3E}">
        <p14:creationId xmlns:p14="http://schemas.microsoft.com/office/powerpoint/2010/main" val="38054279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23E2651-4747-4937-BD1C-2A2CFBCFE720}" type="datetime1">
              <a:rPr lang="en-US" smtClean="0"/>
              <a:t>1/17/2019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025784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E71D51-4670-48C7-BB1D-18CA18682F17}" type="datetime1">
              <a:rPr lang="en-US" smtClean="0"/>
              <a:t>1/17/2019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523434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475C52-E687-405C-94D4-E99288C1376E}" type="datetime1">
              <a:rPr lang="en-US" smtClean="0"/>
              <a:t>1/17/2019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70362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AB9F85-7269-4DC6-87EB-89582124E454}" type="datetime1">
              <a:rPr lang="en-US" smtClean="0"/>
              <a:t>1/17/2019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265209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6B86288-AC6D-4D60-8DCA-3E9EC384BA3C}" type="datetime1">
              <a:rPr lang="en-US" smtClean="0"/>
              <a:t>1/17/2019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958127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C109886-BA9F-48FC-BF99-B876CC1BB0C9}" type="datetime1">
              <a:rPr lang="en-US" smtClean="0"/>
              <a:t>1/17/2019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955601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2E33E80-C5ED-45C3-8334-9B547080A741}" type="datetime1">
              <a:rPr lang="en-US" smtClean="0"/>
              <a:t>1/17/2019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704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7AB7DC9-D713-4724-8397-C9D15E190B16}" type="datetime1">
              <a:rPr lang="en-US" smtClean="0"/>
              <a:t>1/17/2019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88387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66CFD3-E673-4EE2-B0DB-DED68C9A10CE}" type="datetime1">
              <a:rPr lang="en-US" smtClean="0"/>
              <a:t>1/17/2019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191195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803C8AC-3D81-4D78-9A46-846B2B22BC4B}" type="datetime1">
              <a:rPr lang="en-US" smtClean="0"/>
              <a:t>1/17/2019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829314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0CFFA49-6BFC-4EEA-BDFC-D03748CE56DF}" type="datetime1">
              <a:rPr lang="en-US" smtClean="0"/>
              <a:t>1/17/2019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50045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44E1BA-546F-4956-A0EA-A3F372C7B9E3}" type="datetime1">
              <a:rPr lang="en-US" smtClean="0"/>
              <a:t>1/17/2019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55613431"/>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2CE153-718B-4A63-8C26-40FCC637DD23}"/>
              </a:ext>
            </a:extLst>
          </p:cNvPr>
          <p:cNvSpPr>
            <a:spLocks noGrp="1"/>
          </p:cNvSpPr>
          <p:nvPr>
            <p:ph type="ctrTitle"/>
          </p:nvPr>
        </p:nvSpPr>
        <p:spPr>
          <a:xfrm>
            <a:off x="643467" y="965198"/>
            <a:ext cx="7145868" cy="4927601"/>
          </a:xfrm>
        </p:spPr>
        <p:txBody>
          <a:bodyPr anchor="ctr">
            <a:normAutofit/>
          </a:bodyPr>
          <a:lstStyle/>
          <a:p>
            <a:pPr algn="r"/>
            <a:r>
              <a:rPr lang="en-US"/>
              <a:t>Empire High School and the New Accountability System</a:t>
            </a:r>
            <a:br>
              <a:rPr lang="en-US"/>
            </a:br>
            <a:endParaRPr lang="en-US" dirty="0"/>
          </a:p>
        </p:txBody>
      </p:sp>
      <p:sp>
        <p:nvSpPr>
          <p:cNvPr id="8" name="Rectangle 7">
            <a:extLst>
              <a:ext uri="{FF2B5EF4-FFF2-40B4-BE49-F238E27FC236}">
                <a16:creationId xmlns:a16="http://schemas.microsoft.com/office/drawing/2014/main" id="{793EF0C2-EE57-40DD-B754-BF1477FAB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9870" y="0"/>
            <a:ext cx="4072130" cy="6858000"/>
          </a:xfrm>
          <a:prstGeom prst="rect">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1C87C955-D9AE-458D-A604-0292AC79F927}"/>
              </a:ext>
            </a:extLst>
          </p:cNvPr>
          <p:cNvSpPr>
            <a:spLocks noGrp="1"/>
          </p:cNvSpPr>
          <p:nvPr>
            <p:ph type="subTitle" idx="1"/>
          </p:nvPr>
        </p:nvSpPr>
        <p:spPr>
          <a:xfrm>
            <a:off x="8454570" y="965199"/>
            <a:ext cx="3093963" cy="4927602"/>
          </a:xfrm>
        </p:spPr>
        <p:txBody>
          <a:bodyPr anchor="ctr">
            <a:normAutofit/>
          </a:bodyPr>
          <a:lstStyle/>
          <a:p>
            <a:pPr algn="l"/>
            <a:r>
              <a:rPr lang="en-US" sz="2000" kern="0">
                <a:solidFill>
                  <a:srgbClr val="FFFFFF"/>
                </a:solidFill>
              </a:rPr>
              <a:t>What Identification as a Targeted Support and Improvement (TSI) School Means to our Students and Staff</a:t>
            </a:r>
          </a:p>
          <a:p>
            <a:pPr algn="l"/>
            <a:endParaRPr lang="en-US" sz="2000" dirty="0">
              <a:solidFill>
                <a:srgbClr val="FFFFFF"/>
              </a:solidFill>
            </a:endParaRPr>
          </a:p>
        </p:txBody>
      </p:sp>
    </p:spTree>
    <p:extLst>
      <p:ext uri="{BB962C8B-B14F-4D97-AF65-F5344CB8AC3E}">
        <p14:creationId xmlns:p14="http://schemas.microsoft.com/office/powerpoint/2010/main" val="3661250011"/>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8AA5BC-4F7A-4226-8F99-6D824B226A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E5445C6-DD42-4979-86FF-03730E8C6D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734" y="321733"/>
            <a:ext cx="11573488" cy="6214534"/>
          </a:xfrm>
          <a:prstGeom prst="rect">
            <a:avLst/>
          </a:prstGeom>
          <a:solidFill>
            <a:schemeClr val="bg1">
              <a:lumMod val="75000"/>
              <a:lumOff val="25000"/>
            </a:schemeClr>
          </a:solidFill>
          <a:ln w="127000" cap="sq" cmpd="thinThick">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C2D5DAF-A7CD-4A3D-8985-E21F0FDEEF5A}"/>
              </a:ext>
            </a:extLst>
          </p:cNvPr>
          <p:cNvSpPr>
            <a:spLocks noGrp="1"/>
          </p:cNvSpPr>
          <p:nvPr>
            <p:ph type="title"/>
          </p:nvPr>
        </p:nvSpPr>
        <p:spPr>
          <a:xfrm>
            <a:off x="1524000" y="1122362"/>
            <a:ext cx="9144000" cy="2840037"/>
          </a:xfrm>
        </p:spPr>
        <p:txBody>
          <a:bodyPr vert="horz" lIns="91440" tIns="45720" rIns="91440" bIns="45720" rtlCol="0" anchor="b">
            <a:normAutofit/>
          </a:bodyPr>
          <a:lstStyle/>
          <a:p>
            <a:pPr algn="ctr"/>
            <a:r>
              <a:rPr lang="en-US" sz="4900" kern="1200">
                <a:solidFill>
                  <a:schemeClr val="tx1"/>
                </a:solidFill>
                <a:latin typeface="+mj-lt"/>
                <a:ea typeface="+mj-ea"/>
                <a:cs typeface="+mj-cs"/>
              </a:rPr>
              <a:t>The Individual Indicators</a:t>
            </a:r>
            <a:br>
              <a:rPr lang="en-US" sz="4900" kern="1200">
                <a:solidFill>
                  <a:schemeClr val="tx1"/>
                </a:solidFill>
                <a:latin typeface="+mj-lt"/>
                <a:ea typeface="+mj-ea"/>
                <a:cs typeface="+mj-cs"/>
              </a:rPr>
            </a:br>
            <a:r>
              <a:rPr lang="en-US" sz="4900" kern="1200">
                <a:solidFill>
                  <a:schemeClr val="tx1"/>
                </a:solidFill>
                <a:latin typeface="+mj-lt"/>
                <a:ea typeface="+mj-ea"/>
                <a:cs typeface="+mj-cs"/>
              </a:rPr>
              <a:t>What each indicator measures and how our school performed</a:t>
            </a:r>
            <a:br>
              <a:rPr lang="en-US" sz="4900" kern="1200">
                <a:solidFill>
                  <a:schemeClr val="tx1"/>
                </a:solidFill>
                <a:latin typeface="+mj-lt"/>
                <a:ea typeface="+mj-ea"/>
                <a:cs typeface="+mj-cs"/>
              </a:rPr>
            </a:br>
            <a:endParaRPr lang="en-US" sz="4900" kern="1200">
              <a:solidFill>
                <a:schemeClr val="tx1"/>
              </a:solidFill>
              <a:latin typeface="+mj-lt"/>
              <a:ea typeface="+mj-ea"/>
              <a:cs typeface="+mj-cs"/>
            </a:endParaRPr>
          </a:p>
        </p:txBody>
      </p:sp>
      <p:cxnSp>
        <p:nvCxnSpPr>
          <p:cNvPr id="12" name="Straight Connector 11">
            <a:extLst>
              <a:ext uri="{FF2B5EF4-FFF2-40B4-BE49-F238E27FC236}">
                <a16:creationId xmlns:a16="http://schemas.microsoft.com/office/drawing/2014/main" id="{45000665-DFC7-417E-8FD7-516A0F15C9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4109417"/>
            <a:ext cx="2743200" cy="0"/>
          </a:xfrm>
          <a:prstGeom prst="line">
            <a:avLst/>
          </a:prstGeom>
          <a:ln w="12700">
            <a:solidFill>
              <a:schemeClr val="tx1">
                <a:lumMod val="85000"/>
              </a:schemeClr>
            </a:solidFill>
          </a:ln>
        </p:spPr>
        <p:style>
          <a:lnRef idx="1">
            <a:schemeClr val="accent1"/>
          </a:lnRef>
          <a:fillRef idx="0">
            <a:schemeClr val="accent1"/>
          </a:fillRef>
          <a:effectRef idx="0">
            <a:schemeClr val="accent1"/>
          </a:effectRef>
          <a:fontRef idx="minor">
            <a:schemeClr val="tx1"/>
          </a:fontRef>
        </p:style>
      </p:cxnSp>
      <p:sp>
        <p:nvSpPr>
          <p:cNvPr id="3" name="Slide Number Placeholder 2">
            <a:extLst>
              <a:ext uri="{FF2B5EF4-FFF2-40B4-BE49-F238E27FC236}">
                <a16:creationId xmlns:a16="http://schemas.microsoft.com/office/drawing/2014/main" id="{5B4EB030-4940-4480-8043-20C0FF4DD112}"/>
              </a:ext>
            </a:extLst>
          </p:cNvPr>
          <p:cNvSpPr>
            <a:spLocks noGrp="1"/>
          </p:cNvSpPr>
          <p:nvPr>
            <p:ph type="sldNum" sz="quarter" idx="12"/>
          </p:nvPr>
        </p:nvSpPr>
        <p:spPr>
          <a:xfrm>
            <a:off x="8610600" y="6159710"/>
            <a:ext cx="2743200" cy="365125"/>
          </a:xfrm>
        </p:spPr>
        <p:txBody>
          <a:bodyPr vert="horz" lIns="91440" tIns="45720" rIns="91440" bIns="45720" rtlCol="0" anchor="ctr">
            <a:normAutofit/>
          </a:bodyPr>
          <a:lstStyle/>
          <a:p>
            <a:pPr defTabSz="914400">
              <a:spcAft>
                <a:spcPts val="600"/>
              </a:spcAft>
            </a:pPr>
            <a:fld id="{D57F1E4F-1CFF-5643-939E-217C01CDF565}" type="slidenum">
              <a:rPr lang="en-US" smtClean="0"/>
              <a:pPr defTabSz="914400">
                <a:spcAft>
                  <a:spcPts val="600"/>
                </a:spcAft>
              </a:pPr>
              <a:t>10</a:t>
            </a:fld>
            <a:endParaRPr lang="en-US"/>
          </a:p>
        </p:txBody>
      </p:sp>
    </p:spTree>
    <p:extLst>
      <p:ext uri="{BB962C8B-B14F-4D97-AF65-F5344CB8AC3E}">
        <p14:creationId xmlns:p14="http://schemas.microsoft.com/office/powerpoint/2010/main" val="3813408053"/>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4CEF8-CC74-4F2C-8C63-AE91B3642072}"/>
              </a:ext>
            </a:extLst>
          </p:cNvPr>
          <p:cNvSpPr>
            <a:spLocks noGrp="1"/>
          </p:cNvSpPr>
          <p:nvPr>
            <p:ph type="title"/>
          </p:nvPr>
        </p:nvSpPr>
        <p:spPr>
          <a:xfrm>
            <a:off x="276886" y="0"/>
            <a:ext cx="9848013" cy="1255140"/>
          </a:xfrm>
        </p:spPr>
        <p:txBody>
          <a:bodyPr>
            <a:normAutofit/>
          </a:bodyPr>
          <a:lstStyle/>
          <a:p>
            <a:r>
              <a:rPr lang="en-US" sz="3000" dirty="0"/>
              <a:t>Measuring Student Academic Achievement </a:t>
            </a:r>
            <a:br>
              <a:rPr lang="en-US" sz="3000" dirty="0"/>
            </a:br>
            <a:r>
              <a:rPr lang="en-US" sz="3000" dirty="0"/>
              <a:t>(Composite Performance Index)</a:t>
            </a:r>
          </a:p>
        </p:txBody>
      </p:sp>
      <p:sp>
        <p:nvSpPr>
          <p:cNvPr id="3" name="Content Placeholder 2">
            <a:extLst>
              <a:ext uri="{FF2B5EF4-FFF2-40B4-BE49-F238E27FC236}">
                <a16:creationId xmlns:a16="http://schemas.microsoft.com/office/drawing/2014/main" id="{0BAA9D4B-C6AF-46A9-B071-2F0B408D2E21}"/>
              </a:ext>
            </a:extLst>
          </p:cNvPr>
          <p:cNvSpPr>
            <a:spLocks noGrp="1"/>
          </p:cNvSpPr>
          <p:nvPr>
            <p:ph idx="1"/>
          </p:nvPr>
        </p:nvSpPr>
        <p:spPr>
          <a:xfrm>
            <a:off x="267555" y="1156996"/>
            <a:ext cx="11544999" cy="5626359"/>
          </a:xfrm>
        </p:spPr>
        <p:txBody>
          <a:bodyPr>
            <a:normAutofit fontScale="70000" lnSpcReduction="20000"/>
          </a:bodyPr>
          <a:lstStyle/>
          <a:p>
            <a:pPr>
              <a:buFont typeface="Wingdings" panose="05000000000000000000" pitchFamily="2" charset="2"/>
              <a:buChar char="§"/>
            </a:pPr>
            <a:r>
              <a:rPr lang="en-US" dirty="0">
                <a:solidFill>
                  <a:schemeClr val="accent1">
                    <a:lumMod val="75000"/>
                  </a:schemeClr>
                </a:solidFill>
              </a:rPr>
              <a:t>This indicator measures achievement on state assessments in English language arts (ELA), math, science, and social studies.</a:t>
            </a:r>
          </a:p>
          <a:p>
            <a:pPr>
              <a:buFont typeface="Wingdings" panose="05000000000000000000" pitchFamily="2" charset="2"/>
              <a:buChar char="§"/>
            </a:pPr>
            <a:r>
              <a:rPr lang="en-US" dirty="0">
                <a:solidFill>
                  <a:schemeClr val="accent1">
                    <a:lumMod val="75000"/>
                  </a:schemeClr>
                </a:solidFill>
              </a:rPr>
              <a:t>Levels are assigned based on where a school ranks compared to all other schools in the state:</a:t>
            </a:r>
          </a:p>
          <a:p>
            <a:pPr>
              <a:buFont typeface="Wingdings" panose="05000000000000000000" pitchFamily="2" charset="2"/>
              <a:buChar char="§"/>
            </a:pPr>
            <a:endParaRPr lang="en-US" dirty="0">
              <a:solidFill>
                <a:schemeClr val="accent1">
                  <a:lumMod val="75000"/>
                </a:schemeClr>
              </a:solidFill>
            </a:endParaRPr>
          </a:p>
          <a:p>
            <a:pPr>
              <a:buFont typeface="Wingdings" panose="05000000000000000000" pitchFamily="2" charset="2"/>
              <a:buChar char="§"/>
            </a:pPr>
            <a:endParaRPr lang="en-US" dirty="0">
              <a:solidFill>
                <a:schemeClr val="accent1">
                  <a:lumMod val="75000"/>
                </a:schemeClr>
              </a:solidFill>
            </a:endParaRPr>
          </a:p>
          <a:p>
            <a:pPr>
              <a:buFont typeface="Wingdings" panose="05000000000000000000" pitchFamily="2" charset="2"/>
              <a:buChar char="§"/>
            </a:pPr>
            <a:endParaRPr lang="en-US" dirty="0">
              <a:solidFill>
                <a:schemeClr val="accent1">
                  <a:lumMod val="75000"/>
                </a:schemeClr>
              </a:solidFill>
            </a:endParaRPr>
          </a:p>
          <a:p>
            <a:pPr>
              <a:buFont typeface="Wingdings" panose="05000000000000000000" pitchFamily="2" charset="2"/>
              <a:buChar char="§"/>
            </a:pPr>
            <a:endParaRPr lang="en-US" dirty="0">
              <a:solidFill>
                <a:schemeClr val="accent1">
                  <a:lumMod val="75000"/>
                </a:schemeClr>
              </a:solidFill>
            </a:endParaRPr>
          </a:p>
          <a:p>
            <a:pPr>
              <a:buFont typeface="Wingdings" panose="05000000000000000000" pitchFamily="2" charset="2"/>
              <a:buChar char="§"/>
            </a:pPr>
            <a:r>
              <a:rPr lang="en-US" dirty="0">
                <a:solidFill>
                  <a:schemeClr val="accent1">
                    <a:lumMod val="75000"/>
                  </a:schemeClr>
                </a:solidFill>
              </a:rPr>
              <a:t>Schools receive credit based on a student’s best results on high school assessments within 4 years of a student entering grade 9. This year we were held accountable for students who entered grade 9 in the 2014-15 school year.</a:t>
            </a:r>
          </a:p>
          <a:p>
            <a:pPr>
              <a:buFont typeface="Wingdings" panose="05000000000000000000" pitchFamily="2" charset="2"/>
              <a:buChar char="§"/>
            </a:pPr>
            <a:r>
              <a:rPr lang="en-US" dirty="0">
                <a:solidFill>
                  <a:schemeClr val="accent1">
                    <a:lumMod val="75000"/>
                  </a:schemeClr>
                </a:solidFill>
              </a:rPr>
              <a:t>Schools receive no credit for students who score at accountability Level 1, partial credit for students who score at accountability Level 2, full credit for students who score at accountability Level 3, and extra credit for students who score at accountability Level 4. </a:t>
            </a:r>
          </a:p>
          <a:p>
            <a:pPr>
              <a:buFont typeface="Wingdings" panose="05000000000000000000" pitchFamily="2" charset="2"/>
              <a:buChar char="§"/>
            </a:pPr>
            <a:r>
              <a:rPr lang="en-US" dirty="0">
                <a:solidFill>
                  <a:schemeClr val="accent1">
                    <a:lumMod val="75000"/>
                  </a:schemeClr>
                </a:solidFill>
              </a:rPr>
              <a:t>The next slide shows how scores from 0 – 100 on Regents exams are converted to Levels.</a:t>
            </a:r>
          </a:p>
          <a:p>
            <a:pPr>
              <a:buFont typeface="Wingdings" panose="05000000000000000000" pitchFamily="2" charset="2"/>
              <a:buChar char="§"/>
            </a:pPr>
            <a:r>
              <a:rPr lang="en-US" dirty="0">
                <a:solidFill>
                  <a:schemeClr val="accent1">
                    <a:lumMod val="75000"/>
                  </a:schemeClr>
                </a:solidFill>
              </a:rPr>
              <a:t>A school can receive an index that ranges from 0 to 250.  </a:t>
            </a:r>
          </a:p>
          <a:p>
            <a:pPr>
              <a:buFont typeface="Wingdings" panose="05000000000000000000" pitchFamily="2" charset="2"/>
              <a:buChar char="§"/>
            </a:pPr>
            <a:r>
              <a:rPr lang="en-US" dirty="0">
                <a:solidFill>
                  <a:schemeClr val="accent1">
                    <a:lumMod val="75000"/>
                  </a:schemeClr>
                </a:solidFill>
              </a:rPr>
              <a:t>Empire High School’s  [x] subgroup had a Performance Index of X out of a possible 250.</a:t>
            </a:r>
          </a:p>
          <a:p>
            <a:pPr defTabSz="465138">
              <a:buFont typeface="Wingdings" panose="05000000000000000000" pitchFamily="2" charset="2"/>
              <a:buChar char="§"/>
            </a:pPr>
            <a:r>
              <a:rPr lang="en-US" dirty="0">
                <a:solidFill>
                  <a:schemeClr val="accent1">
                    <a:lumMod val="75000"/>
                  </a:schemeClr>
                </a:solidFill>
              </a:rPr>
              <a:t>Empire High School received a Level 2 on this indicator, meaning our school performed between the 10th and 50th percentile among all elementary and middle schools in the state.</a:t>
            </a:r>
          </a:p>
          <a:p>
            <a:endParaRPr lang="en-US" dirty="0"/>
          </a:p>
        </p:txBody>
      </p:sp>
      <p:sp>
        <p:nvSpPr>
          <p:cNvPr id="4" name="Slide Number Placeholder 3">
            <a:extLst>
              <a:ext uri="{FF2B5EF4-FFF2-40B4-BE49-F238E27FC236}">
                <a16:creationId xmlns:a16="http://schemas.microsoft.com/office/drawing/2014/main" id="{04138312-6FE4-49B8-A52B-307496141AA6}"/>
              </a:ext>
            </a:extLst>
          </p:cNvPr>
          <p:cNvSpPr>
            <a:spLocks noGrp="1"/>
          </p:cNvSpPr>
          <p:nvPr>
            <p:ph type="sldNum" sz="quarter" idx="12"/>
          </p:nvPr>
        </p:nvSpPr>
        <p:spPr/>
        <p:txBody>
          <a:bodyPr/>
          <a:lstStyle/>
          <a:p>
            <a:fld id="{D57F1E4F-1CFF-5643-939E-217C01CDF565}" type="slidenum">
              <a:rPr lang="en-US" smtClean="0"/>
              <a:pPr/>
              <a:t>11</a:t>
            </a:fld>
            <a:endParaRPr lang="en-US" dirty="0"/>
          </a:p>
        </p:txBody>
      </p:sp>
      <p:graphicFrame>
        <p:nvGraphicFramePr>
          <p:cNvPr id="6" name="Table 5">
            <a:extLst>
              <a:ext uri="{FF2B5EF4-FFF2-40B4-BE49-F238E27FC236}">
                <a16:creationId xmlns:a16="http://schemas.microsoft.com/office/drawing/2014/main" id="{23F4B32A-E569-4370-99C0-538B0B7D3DA2}"/>
              </a:ext>
            </a:extLst>
          </p:cNvPr>
          <p:cNvGraphicFramePr>
            <a:graphicFrameLocks noGrp="1"/>
          </p:cNvGraphicFramePr>
          <p:nvPr>
            <p:extLst>
              <p:ext uri="{D42A27DB-BD31-4B8C-83A1-F6EECF244321}">
                <p14:modId xmlns:p14="http://schemas.microsoft.com/office/powerpoint/2010/main" val="2309683057"/>
              </p:ext>
            </p:extLst>
          </p:nvPr>
        </p:nvGraphicFramePr>
        <p:xfrm>
          <a:off x="746449" y="1951306"/>
          <a:ext cx="3956180" cy="1219200"/>
        </p:xfrm>
        <a:graphic>
          <a:graphicData uri="http://schemas.openxmlformats.org/drawingml/2006/table">
            <a:tbl>
              <a:tblPr firstRow="1" bandRow="1">
                <a:tableStyleId>{5C22544A-7EE6-4342-B048-85BDC9FD1C3A}</a:tableStyleId>
              </a:tblPr>
              <a:tblGrid>
                <a:gridCol w="2579165">
                  <a:extLst>
                    <a:ext uri="{9D8B030D-6E8A-4147-A177-3AD203B41FA5}">
                      <a16:colId xmlns:a16="http://schemas.microsoft.com/office/drawing/2014/main" val="702236971"/>
                    </a:ext>
                  </a:extLst>
                </a:gridCol>
                <a:gridCol w="1377015">
                  <a:extLst>
                    <a:ext uri="{9D8B030D-6E8A-4147-A177-3AD203B41FA5}">
                      <a16:colId xmlns:a16="http://schemas.microsoft.com/office/drawing/2014/main" val="1945498676"/>
                    </a:ext>
                  </a:extLst>
                </a:gridCol>
              </a:tblGrid>
              <a:tr h="212496">
                <a:tc>
                  <a:txBody>
                    <a:bodyPr/>
                    <a:lstStyle/>
                    <a:p>
                      <a:r>
                        <a:rPr lang="en-US" sz="1000" dirty="0"/>
                        <a:t>Rank</a:t>
                      </a:r>
                    </a:p>
                  </a:txBody>
                  <a:tcPr/>
                </a:tc>
                <a:tc>
                  <a:txBody>
                    <a:bodyPr/>
                    <a:lstStyle/>
                    <a:p>
                      <a:r>
                        <a:rPr lang="en-US" sz="1000" dirty="0"/>
                        <a:t>Level</a:t>
                      </a:r>
                    </a:p>
                  </a:txBody>
                  <a:tcPr/>
                </a:tc>
                <a:extLst>
                  <a:ext uri="{0D108BD9-81ED-4DB2-BD59-A6C34878D82A}">
                    <a16:rowId xmlns:a16="http://schemas.microsoft.com/office/drawing/2014/main" val="1834830718"/>
                  </a:ext>
                </a:extLst>
              </a:tr>
              <a:tr h="212496">
                <a:tc>
                  <a:txBody>
                    <a:bodyPr/>
                    <a:lstStyle/>
                    <a:p>
                      <a:r>
                        <a:rPr lang="en-US" sz="1000" dirty="0"/>
                        <a:t>10% or Less</a:t>
                      </a:r>
                    </a:p>
                  </a:txBody>
                  <a:tcPr/>
                </a:tc>
                <a:tc>
                  <a:txBody>
                    <a:bodyPr/>
                    <a:lstStyle/>
                    <a:p>
                      <a:r>
                        <a:rPr lang="en-US" sz="1000" dirty="0"/>
                        <a:t>1</a:t>
                      </a:r>
                    </a:p>
                  </a:txBody>
                  <a:tcPr/>
                </a:tc>
                <a:extLst>
                  <a:ext uri="{0D108BD9-81ED-4DB2-BD59-A6C34878D82A}">
                    <a16:rowId xmlns:a16="http://schemas.microsoft.com/office/drawing/2014/main" val="1257723977"/>
                  </a:ext>
                </a:extLst>
              </a:tr>
              <a:tr h="212496">
                <a:tc>
                  <a:txBody>
                    <a:bodyPr/>
                    <a:lstStyle/>
                    <a:p>
                      <a:r>
                        <a:rPr lang="en-US" sz="1000" dirty="0"/>
                        <a:t>10.1 to 50%</a:t>
                      </a:r>
                    </a:p>
                  </a:txBody>
                  <a:tcPr/>
                </a:tc>
                <a:tc>
                  <a:txBody>
                    <a:bodyPr/>
                    <a:lstStyle/>
                    <a:p>
                      <a:r>
                        <a:rPr lang="en-US" sz="1000" dirty="0"/>
                        <a:t>2</a:t>
                      </a:r>
                    </a:p>
                  </a:txBody>
                  <a:tcPr/>
                </a:tc>
                <a:extLst>
                  <a:ext uri="{0D108BD9-81ED-4DB2-BD59-A6C34878D82A}">
                    <a16:rowId xmlns:a16="http://schemas.microsoft.com/office/drawing/2014/main" val="3250559457"/>
                  </a:ext>
                </a:extLst>
              </a:tr>
              <a:tr h="212496">
                <a:tc>
                  <a:txBody>
                    <a:bodyPr/>
                    <a:lstStyle/>
                    <a:p>
                      <a:r>
                        <a:rPr lang="en-US" sz="1000" dirty="0"/>
                        <a:t>50.1 to 75%</a:t>
                      </a:r>
                    </a:p>
                  </a:txBody>
                  <a:tcPr/>
                </a:tc>
                <a:tc>
                  <a:txBody>
                    <a:bodyPr/>
                    <a:lstStyle/>
                    <a:p>
                      <a:r>
                        <a:rPr lang="en-US" sz="1000" dirty="0"/>
                        <a:t>3</a:t>
                      </a:r>
                    </a:p>
                  </a:txBody>
                  <a:tcPr/>
                </a:tc>
                <a:extLst>
                  <a:ext uri="{0D108BD9-81ED-4DB2-BD59-A6C34878D82A}">
                    <a16:rowId xmlns:a16="http://schemas.microsoft.com/office/drawing/2014/main" val="38238134"/>
                  </a:ext>
                </a:extLst>
              </a:tr>
              <a:tr h="212496">
                <a:tc>
                  <a:txBody>
                    <a:bodyPr/>
                    <a:lstStyle/>
                    <a:p>
                      <a:r>
                        <a:rPr lang="en-US" sz="1000" dirty="0"/>
                        <a:t>Greater than 75%</a:t>
                      </a:r>
                    </a:p>
                  </a:txBody>
                  <a:tcPr/>
                </a:tc>
                <a:tc>
                  <a:txBody>
                    <a:bodyPr/>
                    <a:lstStyle/>
                    <a:p>
                      <a:r>
                        <a:rPr lang="en-US" sz="1000" dirty="0"/>
                        <a:t>4</a:t>
                      </a:r>
                    </a:p>
                  </a:txBody>
                  <a:tcPr/>
                </a:tc>
                <a:extLst>
                  <a:ext uri="{0D108BD9-81ED-4DB2-BD59-A6C34878D82A}">
                    <a16:rowId xmlns:a16="http://schemas.microsoft.com/office/drawing/2014/main" val="1650156407"/>
                  </a:ext>
                </a:extLst>
              </a:tr>
            </a:tbl>
          </a:graphicData>
        </a:graphic>
      </p:graphicFrame>
    </p:spTree>
    <p:extLst>
      <p:ext uri="{BB962C8B-B14F-4D97-AF65-F5344CB8AC3E}">
        <p14:creationId xmlns:p14="http://schemas.microsoft.com/office/powerpoint/2010/main" val="33320304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C48BD-73D3-4977-ADD8-F3B22EC9E81F}"/>
              </a:ext>
            </a:extLst>
          </p:cNvPr>
          <p:cNvSpPr>
            <a:spLocks noGrp="1"/>
          </p:cNvSpPr>
          <p:nvPr>
            <p:ph type="title"/>
          </p:nvPr>
        </p:nvSpPr>
        <p:spPr>
          <a:xfrm>
            <a:off x="363876" y="64623"/>
            <a:ext cx="11464246" cy="1036389"/>
          </a:xfrm>
        </p:spPr>
        <p:txBody>
          <a:bodyPr/>
          <a:lstStyle/>
          <a:p>
            <a:r>
              <a:rPr lang="en-US" dirty="0"/>
              <a:t>High School Performance Level Assignments</a:t>
            </a:r>
          </a:p>
        </p:txBody>
      </p:sp>
      <p:pic>
        <p:nvPicPr>
          <p:cNvPr id="4" name="Content Placeholder 4" descr="C:\Users\apressle\AppData\Local\Microsoft\Windows\Temporary Internet Files\Content.Outlook\IP36HSS0\image002 (002).png">
            <a:extLst>
              <a:ext uri="{FF2B5EF4-FFF2-40B4-BE49-F238E27FC236}">
                <a16:creationId xmlns:a16="http://schemas.microsoft.com/office/drawing/2014/main" id="{FEF92CB3-EE11-4CE8-BCB5-1FF284BB877B}"/>
              </a:ext>
            </a:extLst>
          </p:cNvPr>
          <p:cNvPicPr>
            <a:picLocks noGrp="1"/>
          </p:cNvPicPr>
          <p:nvPr>
            <p:ph idx="1"/>
          </p:nvPr>
        </p:nvPicPr>
        <p:blipFill rotWithShape="1">
          <a:blip r:embed="rId2">
            <a:extLst>
              <a:ext uri="{28A0092B-C50C-407E-A947-70E740481C1C}">
                <a14:useLocalDpi xmlns:a14="http://schemas.microsoft.com/office/drawing/2010/main" val="0"/>
              </a:ext>
            </a:extLst>
          </a:blip>
          <a:stretch/>
        </p:blipFill>
        <p:spPr bwMode="auto">
          <a:xfrm>
            <a:off x="1054100" y="1101012"/>
            <a:ext cx="9410700" cy="5969000"/>
          </a:xfrm>
          <a:prstGeom prst="rect">
            <a:avLst/>
          </a:prstGeom>
          <a:noFill/>
          <a:ln>
            <a:noFill/>
          </a:ln>
        </p:spPr>
      </p:pic>
      <p:sp>
        <p:nvSpPr>
          <p:cNvPr id="3" name="Slide Number Placeholder 2">
            <a:extLst>
              <a:ext uri="{FF2B5EF4-FFF2-40B4-BE49-F238E27FC236}">
                <a16:creationId xmlns:a16="http://schemas.microsoft.com/office/drawing/2014/main" id="{826849A0-F936-41B8-A0FE-DACB19061347}"/>
              </a:ext>
            </a:extLst>
          </p:cNvPr>
          <p:cNvSpPr>
            <a:spLocks noGrp="1"/>
          </p:cNvSpPr>
          <p:nvPr>
            <p:ph type="sldNum" sz="quarter" idx="12"/>
          </p:nvPr>
        </p:nvSpPr>
        <p:spPr/>
        <p:txBody>
          <a:bodyPr/>
          <a:lstStyle/>
          <a:p>
            <a:fld id="{D57F1E4F-1CFF-5643-939E-217C01CDF565}" type="slidenum">
              <a:rPr lang="en-US" smtClean="0"/>
              <a:pPr/>
              <a:t>12</a:t>
            </a:fld>
            <a:endParaRPr lang="en-US" dirty="0"/>
          </a:p>
        </p:txBody>
      </p:sp>
    </p:spTree>
    <p:extLst>
      <p:ext uri="{BB962C8B-B14F-4D97-AF65-F5344CB8AC3E}">
        <p14:creationId xmlns:p14="http://schemas.microsoft.com/office/powerpoint/2010/main" val="4947095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5911E3A-C35B-4EF7-A355-B84E9A14A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1" name="Group 10">
            <a:extLst>
              <a:ext uri="{FF2B5EF4-FFF2-40B4-BE49-F238E27FC236}">
                <a16:creationId xmlns:a16="http://schemas.microsoft.com/office/drawing/2014/main" id="{E21ADB3D-AD65-44B4-847D-5E90E90A5D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2" name="Freeform 5">
              <a:extLst>
                <a:ext uri="{FF2B5EF4-FFF2-40B4-BE49-F238E27FC236}">
                  <a16:creationId xmlns:a16="http://schemas.microsoft.com/office/drawing/2014/main" id="{CF580C70-814C-4845-B645-919BFFBD16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6">
              <a:extLst>
                <a:ext uri="{FF2B5EF4-FFF2-40B4-BE49-F238E27FC236}">
                  <a16:creationId xmlns:a16="http://schemas.microsoft.com/office/drawing/2014/main" id="{34D7BF57-4CAA-45B2-9EF0-0AA1FCF70B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7">
              <a:extLst>
                <a:ext uri="{FF2B5EF4-FFF2-40B4-BE49-F238E27FC236}">
                  <a16:creationId xmlns:a16="http://schemas.microsoft.com/office/drawing/2014/main" id="{7886F306-C03A-40C6-8FD5-DCE3D4595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5" name="Freeform 8">
              <a:extLst>
                <a:ext uri="{FF2B5EF4-FFF2-40B4-BE49-F238E27FC236}">
                  <a16:creationId xmlns:a16="http://schemas.microsoft.com/office/drawing/2014/main" id="{2FDC9A36-C7C3-47D7-A64E-ED25C47EC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9">
              <a:extLst>
                <a:ext uri="{FF2B5EF4-FFF2-40B4-BE49-F238E27FC236}">
                  <a16:creationId xmlns:a16="http://schemas.microsoft.com/office/drawing/2014/main" id="{BB19BC37-158A-43DC-9A9E-E45CC71954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0">
              <a:extLst>
                <a:ext uri="{FF2B5EF4-FFF2-40B4-BE49-F238E27FC236}">
                  <a16:creationId xmlns:a16="http://schemas.microsoft.com/office/drawing/2014/main" id="{077654CC-108F-48D5-B5E9-437F164F52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8" name="Freeform 11">
              <a:extLst>
                <a:ext uri="{FF2B5EF4-FFF2-40B4-BE49-F238E27FC236}">
                  <a16:creationId xmlns:a16="http://schemas.microsoft.com/office/drawing/2014/main" id="{A3CF3A63-1C1E-4E85-A78A-FDC16431E3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2">
              <a:extLst>
                <a:ext uri="{FF2B5EF4-FFF2-40B4-BE49-F238E27FC236}">
                  <a16:creationId xmlns:a16="http://schemas.microsoft.com/office/drawing/2014/main" id="{8740FC9A-72DD-4D9B-BA25-1CCED13524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3">
              <a:extLst>
                <a:ext uri="{FF2B5EF4-FFF2-40B4-BE49-F238E27FC236}">
                  <a16:creationId xmlns:a16="http://schemas.microsoft.com/office/drawing/2014/main" id="{7FBF5743-F2AE-4D0D-BCD1-01F7686D01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4">
              <a:extLst>
                <a:ext uri="{FF2B5EF4-FFF2-40B4-BE49-F238E27FC236}">
                  <a16:creationId xmlns:a16="http://schemas.microsoft.com/office/drawing/2014/main" id="{CED32316-D4F7-4795-BBE0-DEBB60E27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5">
              <a:extLst>
                <a:ext uri="{FF2B5EF4-FFF2-40B4-BE49-F238E27FC236}">
                  <a16:creationId xmlns:a16="http://schemas.microsoft.com/office/drawing/2014/main" id="{583B23C9-B9B7-4E93-9538-CBE316F83F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6">
              <a:extLst>
                <a:ext uri="{FF2B5EF4-FFF2-40B4-BE49-F238E27FC236}">
                  <a16:creationId xmlns:a16="http://schemas.microsoft.com/office/drawing/2014/main" id="{5B144260-9F2C-4ADB-A37C-1CFB4B428B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7">
              <a:extLst>
                <a:ext uri="{FF2B5EF4-FFF2-40B4-BE49-F238E27FC236}">
                  <a16:creationId xmlns:a16="http://schemas.microsoft.com/office/drawing/2014/main" id="{53FF918D-79D3-4F55-A68C-0DD5880DAB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8">
              <a:extLst>
                <a:ext uri="{FF2B5EF4-FFF2-40B4-BE49-F238E27FC236}">
                  <a16:creationId xmlns:a16="http://schemas.microsoft.com/office/drawing/2014/main" id="{B9FC1440-933F-44FE-8D77-4827DD0F99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19">
              <a:extLst>
                <a:ext uri="{FF2B5EF4-FFF2-40B4-BE49-F238E27FC236}">
                  <a16:creationId xmlns:a16="http://schemas.microsoft.com/office/drawing/2014/main" id="{0F67F308-A67C-4D2E-B081-59BB31D8E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7" name="Freeform 20">
              <a:extLst>
                <a:ext uri="{FF2B5EF4-FFF2-40B4-BE49-F238E27FC236}">
                  <a16:creationId xmlns:a16="http://schemas.microsoft.com/office/drawing/2014/main" id="{80112F01-90EB-4AEC-A39C-5C6875FFB9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8" name="Freeform 21">
              <a:extLst>
                <a:ext uri="{FF2B5EF4-FFF2-40B4-BE49-F238E27FC236}">
                  <a16:creationId xmlns:a16="http://schemas.microsoft.com/office/drawing/2014/main" id="{893F6B05-90EB-4C75-A0F0-C7247553BD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9" name="Freeform 22">
              <a:extLst>
                <a:ext uri="{FF2B5EF4-FFF2-40B4-BE49-F238E27FC236}">
                  <a16:creationId xmlns:a16="http://schemas.microsoft.com/office/drawing/2014/main" id="{227B563B-E0C0-4D81-966D-B5E2DBAAE8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3">
              <a:extLst>
                <a:ext uri="{FF2B5EF4-FFF2-40B4-BE49-F238E27FC236}">
                  <a16:creationId xmlns:a16="http://schemas.microsoft.com/office/drawing/2014/main" id="{130DF93D-D1FF-477A-BDCE-C8B01C3B47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4">
              <a:extLst>
                <a:ext uri="{FF2B5EF4-FFF2-40B4-BE49-F238E27FC236}">
                  <a16:creationId xmlns:a16="http://schemas.microsoft.com/office/drawing/2014/main" id="{44ED67A1-C6FE-4AC8-8473-11DAC03DCD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2" name="Freeform 25">
              <a:extLst>
                <a:ext uri="{FF2B5EF4-FFF2-40B4-BE49-F238E27FC236}">
                  <a16:creationId xmlns:a16="http://schemas.microsoft.com/office/drawing/2014/main" id="{213A54F3-15FA-4C8F-8ABF-CE77E72196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4" name="Group 33">
            <a:extLst>
              <a:ext uri="{FF2B5EF4-FFF2-40B4-BE49-F238E27FC236}">
                <a16:creationId xmlns:a16="http://schemas.microsoft.com/office/drawing/2014/main" id="{5F8A7F7F-DD1A-4F41-98AC-B9CE2A620C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35" name="Rectangle 34">
              <a:extLst>
                <a:ext uri="{FF2B5EF4-FFF2-40B4-BE49-F238E27FC236}">
                  <a16:creationId xmlns:a16="http://schemas.microsoft.com/office/drawing/2014/main" id="{CEF47228-EB7C-4EBA-BE01-DA6CB24102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6" name="Isosceles Triangle 22">
              <a:extLst>
                <a:ext uri="{FF2B5EF4-FFF2-40B4-BE49-F238E27FC236}">
                  <a16:creationId xmlns:a16="http://schemas.microsoft.com/office/drawing/2014/main" id="{3D2FD25A-EFFD-4F5C-9258-981F5907DE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7" name="Rectangle 36">
              <a:extLst>
                <a:ext uri="{FF2B5EF4-FFF2-40B4-BE49-F238E27FC236}">
                  <a16:creationId xmlns:a16="http://schemas.microsoft.com/office/drawing/2014/main" id="{DCF573BC-A06F-4036-A3A8-9D07DDE622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a16="http://schemas.microsoft.com/office/drawing/2014/main" id="{F7D920E0-F206-4EAE-9C8D-81340F2D477C}"/>
              </a:ext>
            </a:extLst>
          </p:cNvPr>
          <p:cNvSpPr>
            <a:spLocks noGrp="1"/>
          </p:cNvSpPr>
          <p:nvPr>
            <p:ph type="title"/>
          </p:nvPr>
        </p:nvSpPr>
        <p:spPr>
          <a:xfrm>
            <a:off x="904877" y="2415322"/>
            <a:ext cx="3451730" cy="2399869"/>
          </a:xfrm>
        </p:spPr>
        <p:txBody>
          <a:bodyPr>
            <a:normAutofit/>
          </a:bodyPr>
          <a:lstStyle/>
          <a:p>
            <a:pPr algn="ctr"/>
            <a:r>
              <a:rPr lang="en-US" sz="4000">
                <a:solidFill>
                  <a:srgbClr val="FFFFFF"/>
                </a:solidFill>
              </a:rPr>
              <a:t>Measuring Academic Progress</a:t>
            </a:r>
          </a:p>
        </p:txBody>
      </p:sp>
      <p:sp>
        <p:nvSpPr>
          <p:cNvPr id="4" name="Slide Number Placeholder 3">
            <a:extLst>
              <a:ext uri="{FF2B5EF4-FFF2-40B4-BE49-F238E27FC236}">
                <a16:creationId xmlns:a16="http://schemas.microsoft.com/office/drawing/2014/main" id="{6E5E81B9-9FF0-462A-ABF9-10FD1479F481}"/>
              </a:ext>
            </a:extLst>
          </p:cNvPr>
          <p:cNvSpPr>
            <a:spLocks noGrp="1"/>
          </p:cNvSpPr>
          <p:nvPr>
            <p:ph type="sldNum" sz="quarter" idx="12"/>
          </p:nvPr>
        </p:nvSpPr>
        <p:spPr>
          <a:xfrm>
            <a:off x="10469880" y="320040"/>
            <a:ext cx="914400" cy="320040"/>
          </a:xfrm>
        </p:spPr>
        <p:txBody>
          <a:bodyPr>
            <a:normAutofit/>
          </a:bodyPr>
          <a:lstStyle/>
          <a:p>
            <a:pPr>
              <a:spcAft>
                <a:spcPts val="600"/>
              </a:spcAft>
            </a:pPr>
            <a:fld id="{D57F1E4F-1CFF-5643-939E-217C01CDF565}" type="slidenum">
              <a:rPr lang="en-US">
                <a:solidFill>
                  <a:schemeClr val="tx1">
                    <a:lumMod val="50000"/>
                    <a:lumOff val="50000"/>
                  </a:schemeClr>
                </a:solidFill>
              </a:rPr>
              <a:pPr>
                <a:spcAft>
                  <a:spcPts val="600"/>
                </a:spcAft>
              </a:pPr>
              <a:t>13</a:t>
            </a:fld>
            <a:endParaRPr lang="en-US">
              <a:solidFill>
                <a:schemeClr val="tx1">
                  <a:lumMod val="50000"/>
                  <a:lumOff val="50000"/>
                </a:schemeClr>
              </a:solidFill>
            </a:endParaRPr>
          </a:p>
        </p:txBody>
      </p:sp>
      <p:sp>
        <p:nvSpPr>
          <p:cNvPr id="3" name="Content Placeholder 2">
            <a:extLst>
              <a:ext uri="{FF2B5EF4-FFF2-40B4-BE49-F238E27FC236}">
                <a16:creationId xmlns:a16="http://schemas.microsoft.com/office/drawing/2014/main" id="{2AC368C0-0933-40E2-A246-80703952C007}"/>
              </a:ext>
            </a:extLst>
          </p:cNvPr>
          <p:cNvSpPr>
            <a:spLocks noGrp="1"/>
          </p:cNvSpPr>
          <p:nvPr>
            <p:ph idx="1"/>
          </p:nvPr>
        </p:nvSpPr>
        <p:spPr>
          <a:xfrm>
            <a:off x="5120639" y="804672"/>
            <a:ext cx="6532655" cy="5733288"/>
          </a:xfrm>
        </p:spPr>
        <p:txBody>
          <a:bodyPr anchor="ctr">
            <a:normAutofit/>
          </a:bodyPr>
          <a:lstStyle/>
          <a:p>
            <a:pPr>
              <a:buFont typeface="Wingdings" panose="05000000000000000000" pitchFamily="2" charset="2"/>
              <a:buChar char="§"/>
            </a:pPr>
            <a:r>
              <a:rPr lang="en-US" sz="1900" dirty="0"/>
              <a:t>This indicator measures overall student progress on state assessments in English language arts and math, compared to our school’s measures of interim progress (MIP), the State MIP and long-term goals</a:t>
            </a:r>
          </a:p>
          <a:p>
            <a:pPr lvl="1">
              <a:buFont typeface="Wingdings" panose="05000000000000000000" pitchFamily="2" charset="2"/>
              <a:buChar char="Ø"/>
            </a:pPr>
            <a:r>
              <a:rPr lang="en-US" sz="1900" dirty="0"/>
              <a:t>In ELA, Empire High School’s [x group] had a school MIP of X, the State MIP was X, and the State long-term goal was X. For the [x group], Empire High School’s performance was X.  Since we did not meet either MIP for this subgroup, we received Level 1 in ELA.</a:t>
            </a:r>
          </a:p>
          <a:p>
            <a:pPr lvl="1">
              <a:buFont typeface="Wingdings" panose="05000000000000000000" pitchFamily="2" charset="2"/>
              <a:buChar char="Ø"/>
            </a:pPr>
            <a:r>
              <a:rPr lang="en-US" sz="1900" dirty="0"/>
              <a:t>In math, Empire High School had a school MIP of X for the [x group], the State MIP was X and the State long-term goal was X.  Since we met our school MIP for this subgroup, we received Level 2 in math.</a:t>
            </a:r>
          </a:p>
          <a:p>
            <a:pPr defTabSz="465138">
              <a:buFont typeface="Wingdings" panose="05000000000000000000" pitchFamily="2" charset="2"/>
              <a:buChar char="§"/>
            </a:pPr>
            <a:r>
              <a:rPr lang="en-US" sz="1900" dirty="0"/>
              <a:t>However, because x group did not receive a Level 2 for both ELA and math our overall Level for Academic Progress for x subgroup was Level 1.</a:t>
            </a:r>
          </a:p>
          <a:p>
            <a:endParaRPr lang="en-US" sz="1900" dirty="0"/>
          </a:p>
        </p:txBody>
      </p:sp>
    </p:spTree>
    <p:extLst>
      <p:ext uri="{BB962C8B-B14F-4D97-AF65-F5344CB8AC3E}">
        <p14:creationId xmlns:p14="http://schemas.microsoft.com/office/powerpoint/2010/main" val="12954921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5911E3A-C35B-4EF7-A355-B84E9A14A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1" name="Group 10">
            <a:extLst>
              <a:ext uri="{FF2B5EF4-FFF2-40B4-BE49-F238E27FC236}">
                <a16:creationId xmlns:a16="http://schemas.microsoft.com/office/drawing/2014/main" id="{E21ADB3D-AD65-44B4-847D-5E90E90A5D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2" name="Freeform 5">
              <a:extLst>
                <a:ext uri="{FF2B5EF4-FFF2-40B4-BE49-F238E27FC236}">
                  <a16:creationId xmlns:a16="http://schemas.microsoft.com/office/drawing/2014/main" id="{CF580C70-814C-4845-B645-919BFFBD16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6">
              <a:extLst>
                <a:ext uri="{FF2B5EF4-FFF2-40B4-BE49-F238E27FC236}">
                  <a16:creationId xmlns:a16="http://schemas.microsoft.com/office/drawing/2014/main" id="{34D7BF57-4CAA-45B2-9EF0-0AA1FCF70B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7">
              <a:extLst>
                <a:ext uri="{FF2B5EF4-FFF2-40B4-BE49-F238E27FC236}">
                  <a16:creationId xmlns:a16="http://schemas.microsoft.com/office/drawing/2014/main" id="{7886F306-C03A-40C6-8FD5-DCE3D4595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5" name="Freeform 8">
              <a:extLst>
                <a:ext uri="{FF2B5EF4-FFF2-40B4-BE49-F238E27FC236}">
                  <a16:creationId xmlns:a16="http://schemas.microsoft.com/office/drawing/2014/main" id="{2FDC9A36-C7C3-47D7-A64E-ED25C47EC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9">
              <a:extLst>
                <a:ext uri="{FF2B5EF4-FFF2-40B4-BE49-F238E27FC236}">
                  <a16:creationId xmlns:a16="http://schemas.microsoft.com/office/drawing/2014/main" id="{BB19BC37-158A-43DC-9A9E-E45CC71954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0">
              <a:extLst>
                <a:ext uri="{FF2B5EF4-FFF2-40B4-BE49-F238E27FC236}">
                  <a16:creationId xmlns:a16="http://schemas.microsoft.com/office/drawing/2014/main" id="{077654CC-108F-48D5-B5E9-437F164F52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8" name="Freeform 11">
              <a:extLst>
                <a:ext uri="{FF2B5EF4-FFF2-40B4-BE49-F238E27FC236}">
                  <a16:creationId xmlns:a16="http://schemas.microsoft.com/office/drawing/2014/main" id="{A3CF3A63-1C1E-4E85-A78A-FDC16431E3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2">
              <a:extLst>
                <a:ext uri="{FF2B5EF4-FFF2-40B4-BE49-F238E27FC236}">
                  <a16:creationId xmlns:a16="http://schemas.microsoft.com/office/drawing/2014/main" id="{8740FC9A-72DD-4D9B-BA25-1CCED13524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3">
              <a:extLst>
                <a:ext uri="{FF2B5EF4-FFF2-40B4-BE49-F238E27FC236}">
                  <a16:creationId xmlns:a16="http://schemas.microsoft.com/office/drawing/2014/main" id="{7FBF5743-F2AE-4D0D-BCD1-01F7686D01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4">
              <a:extLst>
                <a:ext uri="{FF2B5EF4-FFF2-40B4-BE49-F238E27FC236}">
                  <a16:creationId xmlns:a16="http://schemas.microsoft.com/office/drawing/2014/main" id="{CED32316-D4F7-4795-BBE0-DEBB60E27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5">
              <a:extLst>
                <a:ext uri="{FF2B5EF4-FFF2-40B4-BE49-F238E27FC236}">
                  <a16:creationId xmlns:a16="http://schemas.microsoft.com/office/drawing/2014/main" id="{583B23C9-B9B7-4E93-9538-CBE316F83F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6">
              <a:extLst>
                <a:ext uri="{FF2B5EF4-FFF2-40B4-BE49-F238E27FC236}">
                  <a16:creationId xmlns:a16="http://schemas.microsoft.com/office/drawing/2014/main" id="{5B144260-9F2C-4ADB-A37C-1CFB4B428B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7">
              <a:extLst>
                <a:ext uri="{FF2B5EF4-FFF2-40B4-BE49-F238E27FC236}">
                  <a16:creationId xmlns:a16="http://schemas.microsoft.com/office/drawing/2014/main" id="{53FF918D-79D3-4F55-A68C-0DD5880DAB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8">
              <a:extLst>
                <a:ext uri="{FF2B5EF4-FFF2-40B4-BE49-F238E27FC236}">
                  <a16:creationId xmlns:a16="http://schemas.microsoft.com/office/drawing/2014/main" id="{B9FC1440-933F-44FE-8D77-4827DD0F99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19">
              <a:extLst>
                <a:ext uri="{FF2B5EF4-FFF2-40B4-BE49-F238E27FC236}">
                  <a16:creationId xmlns:a16="http://schemas.microsoft.com/office/drawing/2014/main" id="{0F67F308-A67C-4D2E-B081-59BB31D8E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7" name="Freeform 20">
              <a:extLst>
                <a:ext uri="{FF2B5EF4-FFF2-40B4-BE49-F238E27FC236}">
                  <a16:creationId xmlns:a16="http://schemas.microsoft.com/office/drawing/2014/main" id="{80112F01-90EB-4AEC-A39C-5C6875FFB9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8" name="Freeform 21">
              <a:extLst>
                <a:ext uri="{FF2B5EF4-FFF2-40B4-BE49-F238E27FC236}">
                  <a16:creationId xmlns:a16="http://schemas.microsoft.com/office/drawing/2014/main" id="{893F6B05-90EB-4C75-A0F0-C7247553BD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9" name="Freeform 22">
              <a:extLst>
                <a:ext uri="{FF2B5EF4-FFF2-40B4-BE49-F238E27FC236}">
                  <a16:creationId xmlns:a16="http://schemas.microsoft.com/office/drawing/2014/main" id="{227B563B-E0C0-4D81-966D-B5E2DBAAE8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3">
              <a:extLst>
                <a:ext uri="{FF2B5EF4-FFF2-40B4-BE49-F238E27FC236}">
                  <a16:creationId xmlns:a16="http://schemas.microsoft.com/office/drawing/2014/main" id="{130DF93D-D1FF-477A-BDCE-C8B01C3B47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4">
              <a:extLst>
                <a:ext uri="{FF2B5EF4-FFF2-40B4-BE49-F238E27FC236}">
                  <a16:creationId xmlns:a16="http://schemas.microsoft.com/office/drawing/2014/main" id="{44ED67A1-C6FE-4AC8-8473-11DAC03DCD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2" name="Freeform 25">
              <a:extLst>
                <a:ext uri="{FF2B5EF4-FFF2-40B4-BE49-F238E27FC236}">
                  <a16:creationId xmlns:a16="http://schemas.microsoft.com/office/drawing/2014/main" id="{213A54F3-15FA-4C8F-8ABF-CE77E72196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4" name="Group 33">
            <a:extLst>
              <a:ext uri="{FF2B5EF4-FFF2-40B4-BE49-F238E27FC236}">
                <a16:creationId xmlns:a16="http://schemas.microsoft.com/office/drawing/2014/main" id="{5F8A7F7F-DD1A-4F41-98AC-B9CE2A620C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35" name="Rectangle 34">
              <a:extLst>
                <a:ext uri="{FF2B5EF4-FFF2-40B4-BE49-F238E27FC236}">
                  <a16:creationId xmlns:a16="http://schemas.microsoft.com/office/drawing/2014/main" id="{CEF47228-EB7C-4EBA-BE01-DA6CB24102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6" name="Isosceles Triangle 22">
              <a:extLst>
                <a:ext uri="{FF2B5EF4-FFF2-40B4-BE49-F238E27FC236}">
                  <a16:creationId xmlns:a16="http://schemas.microsoft.com/office/drawing/2014/main" id="{3D2FD25A-EFFD-4F5C-9258-981F5907DE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7" name="Rectangle 36">
              <a:extLst>
                <a:ext uri="{FF2B5EF4-FFF2-40B4-BE49-F238E27FC236}">
                  <a16:creationId xmlns:a16="http://schemas.microsoft.com/office/drawing/2014/main" id="{DCF573BC-A06F-4036-A3A8-9D07DDE622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a16="http://schemas.microsoft.com/office/drawing/2014/main" id="{17383008-E89B-41D7-A080-E92C7F5535B6}"/>
              </a:ext>
            </a:extLst>
          </p:cNvPr>
          <p:cNvSpPr>
            <a:spLocks noGrp="1"/>
          </p:cNvSpPr>
          <p:nvPr>
            <p:ph type="title"/>
          </p:nvPr>
        </p:nvSpPr>
        <p:spPr>
          <a:xfrm>
            <a:off x="904877" y="2415322"/>
            <a:ext cx="3451730" cy="2399869"/>
          </a:xfrm>
        </p:spPr>
        <p:txBody>
          <a:bodyPr>
            <a:normAutofit/>
          </a:bodyPr>
          <a:lstStyle/>
          <a:p>
            <a:pPr algn="ctr"/>
            <a:r>
              <a:rPr lang="en-US" sz="4000">
                <a:solidFill>
                  <a:srgbClr val="FFFFFF"/>
                </a:solidFill>
              </a:rPr>
              <a:t>Measuring English Language Proficiency</a:t>
            </a:r>
          </a:p>
        </p:txBody>
      </p:sp>
      <p:sp>
        <p:nvSpPr>
          <p:cNvPr id="4" name="Slide Number Placeholder 3">
            <a:extLst>
              <a:ext uri="{FF2B5EF4-FFF2-40B4-BE49-F238E27FC236}">
                <a16:creationId xmlns:a16="http://schemas.microsoft.com/office/drawing/2014/main" id="{35E4A5D5-6C92-4DDA-A8D9-4F445066FA96}"/>
              </a:ext>
            </a:extLst>
          </p:cNvPr>
          <p:cNvSpPr>
            <a:spLocks noGrp="1"/>
          </p:cNvSpPr>
          <p:nvPr>
            <p:ph type="sldNum" sz="quarter" idx="12"/>
          </p:nvPr>
        </p:nvSpPr>
        <p:spPr>
          <a:xfrm>
            <a:off x="10469880" y="320040"/>
            <a:ext cx="914400" cy="320040"/>
          </a:xfrm>
        </p:spPr>
        <p:txBody>
          <a:bodyPr>
            <a:normAutofit/>
          </a:bodyPr>
          <a:lstStyle/>
          <a:p>
            <a:pPr>
              <a:spcAft>
                <a:spcPts val="600"/>
              </a:spcAft>
            </a:pPr>
            <a:fld id="{D57F1E4F-1CFF-5643-939E-217C01CDF565}" type="slidenum">
              <a:rPr lang="en-US">
                <a:solidFill>
                  <a:schemeClr val="tx1">
                    <a:lumMod val="50000"/>
                    <a:lumOff val="50000"/>
                  </a:schemeClr>
                </a:solidFill>
              </a:rPr>
              <a:pPr>
                <a:spcAft>
                  <a:spcPts val="600"/>
                </a:spcAft>
              </a:pPr>
              <a:t>14</a:t>
            </a:fld>
            <a:endParaRPr lang="en-US">
              <a:solidFill>
                <a:schemeClr val="tx1">
                  <a:lumMod val="50000"/>
                  <a:lumOff val="50000"/>
                </a:schemeClr>
              </a:solidFill>
            </a:endParaRPr>
          </a:p>
        </p:txBody>
      </p:sp>
      <p:sp>
        <p:nvSpPr>
          <p:cNvPr id="3" name="Content Placeholder 2">
            <a:extLst>
              <a:ext uri="{FF2B5EF4-FFF2-40B4-BE49-F238E27FC236}">
                <a16:creationId xmlns:a16="http://schemas.microsoft.com/office/drawing/2014/main" id="{6457B10F-606A-4016-8878-7DE54DEB6EB5}"/>
              </a:ext>
            </a:extLst>
          </p:cNvPr>
          <p:cNvSpPr>
            <a:spLocks noGrp="1"/>
          </p:cNvSpPr>
          <p:nvPr>
            <p:ph idx="1"/>
          </p:nvPr>
        </p:nvSpPr>
        <p:spPr>
          <a:xfrm>
            <a:off x="5120640" y="804672"/>
            <a:ext cx="6281928" cy="5733288"/>
          </a:xfrm>
        </p:spPr>
        <p:txBody>
          <a:bodyPr anchor="ctr">
            <a:normAutofit/>
          </a:bodyPr>
          <a:lstStyle/>
          <a:p>
            <a:pPr>
              <a:buFont typeface="Wingdings" panose="05000000000000000000" pitchFamily="2" charset="2"/>
              <a:buChar char="§"/>
            </a:pPr>
            <a:r>
              <a:rPr lang="en-US" sz="2200" dirty="0"/>
              <a:t>This indicator measures progress of English language learners (ELL) in meeting their individual targets on the New York State English as a Second Language Achievement Test (NYSESLAT).</a:t>
            </a:r>
          </a:p>
          <a:p>
            <a:pPr>
              <a:buFont typeface="Wingdings" panose="05000000000000000000" pitchFamily="2" charset="2"/>
              <a:buChar char="§"/>
            </a:pPr>
            <a:r>
              <a:rPr lang="en-US" sz="2200" dirty="0"/>
              <a:t>Each subgroup for which a school is accountable receives a Success Ratio on this measure based on the percent of students who made progress compared to the probability that a student will make progress.</a:t>
            </a:r>
          </a:p>
          <a:p>
            <a:pPr>
              <a:buFont typeface="Wingdings" panose="05000000000000000000" pitchFamily="2" charset="2"/>
              <a:buChar char="§"/>
            </a:pPr>
            <a:r>
              <a:rPr lang="en-US" sz="2200" dirty="0"/>
              <a:t>A success ratio of 1.0 means students did exactly as expected in terms of making progress towards English proficiency; greater than 1.0 better than expected; and less than 1.0 less than expected.</a:t>
            </a:r>
          </a:p>
          <a:p>
            <a:pPr>
              <a:buFont typeface="Wingdings" panose="05000000000000000000" pitchFamily="2" charset="2"/>
              <a:buChar char="§"/>
            </a:pPr>
            <a:r>
              <a:rPr lang="en-US" sz="2200" dirty="0"/>
              <a:t>On this indicator, for X subgroup, Empire High School had a success ratio of X and received a Level 2.</a:t>
            </a:r>
          </a:p>
          <a:p>
            <a:endParaRPr lang="en-US" sz="2000" dirty="0"/>
          </a:p>
        </p:txBody>
      </p:sp>
    </p:spTree>
    <p:extLst>
      <p:ext uri="{BB962C8B-B14F-4D97-AF65-F5344CB8AC3E}">
        <p14:creationId xmlns:p14="http://schemas.microsoft.com/office/powerpoint/2010/main" val="37880408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5911E3A-C35B-4EF7-A355-B84E9A14A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1" name="Group 10">
            <a:extLst>
              <a:ext uri="{FF2B5EF4-FFF2-40B4-BE49-F238E27FC236}">
                <a16:creationId xmlns:a16="http://schemas.microsoft.com/office/drawing/2014/main" id="{E21ADB3D-AD65-44B4-847D-5E90E90A5D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2" name="Freeform 5">
              <a:extLst>
                <a:ext uri="{FF2B5EF4-FFF2-40B4-BE49-F238E27FC236}">
                  <a16:creationId xmlns:a16="http://schemas.microsoft.com/office/drawing/2014/main" id="{CF580C70-814C-4845-B645-919BFFBD16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6">
              <a:extLst>
                <a:ext uri="{FF2B5EF4-FFF2-40B4-BE49-F238E27FC236}">
                  <a16:creationId xmlns:a16="http://schemas.microsoft.com/office/drawing/2014/main" id="{34D7BF57-4CAA-45B2-9EF0-0AA1FCF70B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7">
              <a:extLst>
                <a:ext uri="{FF2B5EF4-FFF2-40B4-BE49-F238E27FC236}">
                  <a16:creationId xmlns:a16="http://schemas.microsoft.com/office/drawing/2014/main" id="{7886F306-C03A-40C6-8FD5-DCE3D4595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5" name="Freeform 8">
              <a:extLst>
                <a:ext uri="{FF2B5EF4-FFF2-40B4-BE49-F238E27FC236}">
                  <a16:creationId xmlns:a16="http://schemas.microsoft.com/office/drawing/2014/main" id="{2FDC9A36-C7C3-47D7-A64E-ED25C47EC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9">
              <a:extLst>
                <a:ext uri="{FF2B5EF4-FFF2-40B4-BE49-F238E27FC236}">
                  <a16:creationId xmlns:a16="http://schemas.microsoft.com/office/drawing/2014/main" id="{BB19BC37-158A-43DC-9A9E-E45CC71954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0">
              <a:extLst>
                <a:ext uri="{FF2B5EF4-FFF2-40B4-BE49-F238E27FC236}">
                  <a16:creationId xmlns:a16="http://schemas.microsoft.com/office/drawing/2014/main" id="{077654CC-108F-48D5-B5E9-437F164F52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8" name="Freeform 11">
              <a:extLst>
                <a:ext uri="{FF2B5EF4-FFF2-40B4-BE49-F238E27FC236}">
                  <a16:creationId xmlns:a16="http://schemas.microsoft.com/office/drawing/2014/main" id="{A3CF3A63-1C1E-4E85-A78A-FDC16431E3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2">
              <a:extLst>
                <a:ext uri="{FF2B5EF4-FFF2-40B4-BE49-F238E27FC236}">
                  <a16:creationId xmlns:a16="http://schemas.microsoft.com/office/drawing/2014/main" id="{8740FC9A-72DD-4D9B-BA25-1CCED13524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3">
              <a:extLst>
                <a:ext uri="{FF2B5EF4-FFF2-40B4-BE49-F238E27FC236}">
                  <a16:creationId xmlns:a16="http://schemas.microsoft.com/office/drawing/2014/main" id="{7FBF5743-F2AE-4D0D-BCD1-01F7686D01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4">
              <a:extLst>
                <a:ext uri="{FF2B5EF4-FFF2-40B4-BE49-F238E27FC236}">
                  <a16:creationId xmlns:a16="http://schemas.microsoft.com/office/drawing/2014/main" id="{CED32316-D4F7-4795-BBE0-DEBB60E27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5">
              <a:extLst>
                <a:ext uri="{FF2B5EF4-FFF2-40B4-BE49-F238E27FC236}">
                  <a16:creationId xmlns:a16="http://schemas.microsoft.com/office/drawing/2014/main" id="{583B23C9-B9B7-4E93-9538-CBE316F83F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6">
              <a:extLst>
                <a:ext uri="{FF2B5EF4-FFF2-40B4-BE49-F238E27FC236}">
                  <a16:creationId xmlns:a16="http://schemas.microsoft.com/office/drawing/2014/main" id="{5B144260-9F2C-4ADB-A37C-1CFB4B428B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7">
              <a:extLst>
                <a:ext uri="{FF2B5EF4-FFF2-40B4-BE49-F238E27FC236}">
                  <a16:creationId xmlns:a16="http://schemas.microsoft.com/office/drawing/2014/main" id="{53FF918D-79D3-4F55-A68C-0DD5880DAB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8">
              <a:extLst>
                <a:ext uri="{FF2B5EF4-FFF2-40B4-BE49-F238E27FC236}">
                  <a16:creationId xmlns:a16="http://schemas.microsoft.com/office/drawing/2014/main" id="{B9FC1440-933F-44FE-8D77-4827DD0F99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19">
              <a:extLst>
                <a:ext uri="{FF2B5EF4-FFF2-40B4-BE49-F238E27FC236}">
                  <a16:creationId xmlns:a16="http://schemas.microsoft.com/office/drawing/2014/main" id="{0F67F308-A67C-4D2E-B081-59BB31D8E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7" name="Freeform 20">
              <a:extLst>
                <a:ext uri="{FF2B5EF4-FFF2-40B4-BE49-F238E27FC236}">
                  <a16:creationId xmlns:a16="http://schemas.microsoft.com/office/drawing/2014/main" id="{80112F01-90EB-4AEC-A39C-5C6875FFB9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8" name="Freeform 21">
              <a:extLst>
                <a:ext uri="{FF2B5EF4-FFF2-40B4-BE49-F238E27FC236}">
                  <a16:creationId xmlns:a16="http://schemas.microsoft.com/office/drawing/2014/main" id="{893F6B05-90EB-4C75-A0F0-C7247553BD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9" name="Freeform 22">
              <a:extLst>
                <a:ext uri="{FF2B5EF4-FFF2-40B4-BE49-F238E27FC236}">
                  <a16:creationId xmlns:a16="http://schemas.microsoft.com/office/drawing/2014/main" id="{227B563B-E0C0-4D81-966D-B5E2DBAAE8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3">
              <a:extLst>
                <a:ext uri="{FF2B5EF4-FFF2-40B4-BE49-F238E27FC236}">
                  <a16:creationId xmlns:a16="http://schemas.microsoft.com/office/drawing/2014/main" id="{130DF93D-D1FF-477A-BDCE-C8B01C3B47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4">
              <a:extLst>
                <a:ext uri="{FF2B5EF4-FFF2-40B4-BE49-F238E27FC236}">
                  <a16:creationId xmlns:a16="http://schemas.microsoft.com/office/drawing/2014/main" id="{44ED67A1-C6FE-4AC8-8473-11DAC03DCD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2" name="Freeform 25">
              <a:extLst>
                <a:ext uri="{FF2B5EF4-FFF2-40B4-BE49-F238E27FC236}">
                  <a16:creationId xmlns:a16="http://schemas.microsoft.com/office/drawing/2014/main" id="{213A54F3-15FA-4C8F-8ABF-CE77E72196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4" name="Group 33">
            <a:extLst>
              <a:ext uri="{FF2B5EF4-FFF2-40B4-BE49-F238E27FC236}">
                <a16:creationId xmlns:a16="http://schemas.microsoft.com/office/drawing/2014/main" id="{5F8A7F7F-DD1A-4F41-98AC-B9CE2A620C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35" name="Rectangle 34">
              <a:extLst>
                <a:ext uri="{FF2B5EF4-FFF2-40B4-BE49-F238E27FC236}">
                  <a16:creationId xmlns:a16="http://schemas.microsoft.com/office/drawing/2014/main" id="{CEF47228-EB7C-4EBA-BE01-DA6CB24102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6" name="Isosceles Triangle 22">
              <a:extLst>
                <a:ext uri="{FF2B5EF4-FFF2-40B4-BE49-F238E27FC236}">
                  <a16:creationId xmlns:a16="http://schemas.microsoft.com/office/drawing/2014/main" id="{3D2FD25A-EFFD-4F5C-9258-981F5907DE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7" name="Rectangle 36">
              <a:extLst>
                <a:ext uri="{FF2B5EF4-FFF2-40B4-BE49-F238E27FC236}">
                  <a16:creationId xmlns:a16="http://schemas.microsoft.com/office/drawing/2014/main" id="{DCF573BC-A06F-4036-A3A8-9D07DDE622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a16="http://schemas.microsoft.com/office/drawing/2014/main" id="{45008B7B-CF63-4B71-931E-60546AC12E3F}"/>
              </a:ext>
            </a:extLst>
          </p:cNvPr>
          <p:cNvSpPr>
            <a:spLocks noGrp="1"/>
          </p:cNvSpPr>
          <p:nvPr>
            <p:ph type="title"/>
          </p:nvPr>
        </p:nvSpPr>
        <p:spPr>
          <a:xfrm>
            <a:off x="904877" y="2415322"/>
            <a:ext cx="3451730" cy="2399869"/>
          </a:xfrm>
        </p:spPr>
        <p:txBody>
          <a:bodyPr>
            <a:normAutofit/>
          </a:bodyPr>
          <a:lstStyle/>
          <a:p>
            <a:pPr algn="ctr"/>
            <a:r>
              <a:rPr lang="en-US" sz="4000">
                <a:solidFill>
                  <a:srgbClr val="FFFFFF"/>
                </a:solidFill>
              </a:rPr>
              <a:t>Measuring Chronic Absenteeism</a:t>
            </a:r>
          </a:p>
        </p:txBody>
      </p:sp>
      <p:sp>
        <p:nvSpPr>
          <p:cNvPr id="4" name="Slide Number Placeholder 3">
            <a:extLst>
              <a:ext uri="{FF2B5EF4-FFF2-40B4-BE49-F238E27FC236}">
                <a16:creationId xmlns:a16="http://schemas.microsoft.com/office/drawing/2014/main" id="{EC227364-4B9F-4489-9142-4B6F73EBC05A}"/>
              </a:ext>
            </a:extLst>
          </p:cNvPr>
          <p:cNvSpPr>
            <a:spLocks noGrp="1"/>
          </p:cNvSpPr>
          <p:nvPr>
            <p:ph type="sldNum" sz="quarter" idx="12"/>
          </p:nvPr>
        </p:nvSpPr>
        <p:spPr>
          <a:xfrm>
            <a:off x="10469880" y="320040"/>
            <a:ext cx="914400" cy="320040"/>
          </a:xfrm>
        </p:spPr>
        <p:txBody>
          <a:bodyPr>
            <a:normAutofit/>
          </a:bodyPr>
          <a:lstStyle/>
          <a:p>
            <a:pPr>
              <a:spcAft>
                <a:spcPts val="600"/>
              </a:spcAft>
            </a:pPr>
            <a:fld id="{D57F1E4F-1CFF-5643-939E-217C01CDF565}" type="slidenum">
              <a:rPr lang="en-US">
                <a:solidFill>
                  <a:schemeClr val="tx1">
                    <a:lumMod val="50000"/>
                    <a:lumOff val="50000"/>
                  </a:schemeClr>
                </a:solidFill>
              </a:rPr>
              <a:pPr>
                <a:spcAft>
                  <a:spcPts val="600"/>
                </a:spcAft>
              </a:pPr>
              <a:t>15</a:t>
            </a:fld>
            <a:endParaRPr lang="en-US">
              <a:solidFill>
                <a:schemeClr val="tx1">
                  <a:lumMod val="50000"/>
                  <a:lumOff val="50000"/>
                </a:schemeClr>
              </a:solidFill>
            </a:endParaRPr>
          </a:p>
        </p:txBody>
      </p:sp>
      <p:sp>
        <p:nvSpPr>
          <p:cNvPr id="3" name="Content Placeholder 2">
            <a:extLst>
              <a:ext uri="{FF2B5EF4-FFF2-40B4-BE49-F238E27FC236}">
                <a16:creationId xmlns:a16="http://schemas.microsoft.com/office/drawing/2014/main" id="{656AD324-7AD4-4BB1-817E-42993273B296}"/>
              </a:ext>
            </a:extLst>
          </p:cNvPr>
          <p:cNvSpPr>
            <a:spLocks noGrp="1"/>
          </p:cNvSpPr>
          <p:nvPr>
            <p:ph idx="1"/>
          </p:nvPr>
        </p:nvSpPr>
        <p:spPr>
          <a:xfrm>
            <a:off x="5120640" y="804672"/>
            <a:ext cx="6281928" cy="5342128"/>
          </a:xfrm>
        </p:spPr>
        <p:txBody>
          <a:bodyPr anchor="ctr">
            <a:normAutofit/>
          </a:bodyPr>
          <a:lstStyle/>
          <a:p>
            <a:pPr>
              <a:buFont typeface="Wingdings" panose="05000000000000000000" pitchFamily="2" charset="2"/>
              <a:buChar char="§"/>
            </a:pPr>
            <a:r>
              <a:rPr lang="en-US" sz="2400" dirty="0"/>
              <a:t>This indicator measures the percentage of students who miss 10% or more of the days they are supposed to attend, compared to our school’s measures of interim progress (MIP) and long-term goals.</a:t>
            </a:r>
          </a:p>
          <a:p>
            <a:pPr marL="342900" lvl="1" indent="-342900">
              <a:buFont typeface="Wingdings" panose="05000000000000000000" pitchFamily="2" charset="2"/>
              <a:buChar char="§"/>
            </a:pPr>
            <a:r>
              <a:rPr lang="en-US" dirty="0"/>
              <a:t>Empire High School’s x subgroup had a school MIP of X%, the State MIP was X%, and the State long-term goal is X%.  Empire High School’s performance for X subgroup was X%, meaning X% of these students were absent for 10% or more days of instruction.  </a:t>
            </a:r>
          </a:p>
          <a:p>
            <a:pPr marL="342900" lvl="1" indent="-342900" defTabSz="569913">
              <a:buFont typeface="Wingdings" panose="05000000000000000000" pitchFamily="2" charset="2"/>
              <a:buChar char="§"/>
            </a:pPr>
            <a:r>
              <a:rPr lang="en-US" dirty="0"/>
              <a:t>Since x subgroup met the school MIP, but not the State MIP or long-term goal for student subgroups, x subgroup received a Level 2.</a:t>
            </a:r>
          </a:p>
          <a:p>
            <a:endParaRPr lang="en-US" sz="2000" dirty="0"/>
          </a:p>
        </p:txBody>
      </p:sp>
    </p:spTree>
    <p:extLst>
      <p:ext uri="{BB962C8B-B14F-4D97-AF65-F5344CB8AC3E}">
        <p14:creationId xmlns:p14="http://schemas.microsoft.com/office/powerpoint/2010/main" val="12802376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5911E3A-C35B-4EF7-A355-B84E9A14A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1" name="Group 10">
            <a:extLst>
              <a:ext uri="{FF2B5EF4-FFF2-40B4-BE49-F238E27FC236}">
                <a16:creationId xmlns:a16="http://schemas.microsoft.com/office/drawing/2014/main" id="{E21ADB3D-AD65-44B4-847D-5E90E90A5D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2" name="Freeform 5">
              <a:extLst>
                <a:ext uri="{FF2B5EF4-FFF2-40B4-BE49-F238E27FC236}">
                  <a16:creationId xmlns:a16="http://schemas.microsoft.com/office/drawing/2014/main" id="{CF580C70-814C-4845-B645-919BFFBD16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6">
              <a:extLst>
                <a:ext uri="{FF2B5EF4-FFF2-40B4-BE49-F238E27FC236}">
                  <a16:creationId xmlns:a16="http://schemas.microsoft.com/office/drawing/2014/main" id="{34D7BF57-4CAA-45B2-9EF0-0AA1FCF70B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7">
              <a:extLst>
                <a:ext uri="{FF2B5EF4-FFF2-40B4-BE49-F238E27FC236}">
                  <a16:creationId xmlns:a16="http://schemas.microsoft.com/office/drawing/2014/main" id="{7886F306-C03A-40C6-8FD5-DCE3D4595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5" name="Freeform 8">
              <a:extLst>
                <a:ext uri="{FF2B5EF4-FFF2-40B4-BE49-F238E27FC236}">
                  <a16:creationId xmlns:a16="http://schemas.microsoft.com/office/drawing/2014/main" id="{2FDC9A36-C7C3-47D7-A64E-ED25C47EC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9">
              <a:extLst>
                <a:ext uri="{FF2B5EF4-FFF2-40B4-BE49-F238E27FC236}">
                  <a16:creationId xmlns:a16="http://schemas.microsoft.com/office/drawing/2014/main" id="{BB19BC37-158A-43DC-9A9E-E45CC71954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0">
              <a:extLst>
                <a:ext uri="{FF2B5EF4-FFF2-40B4-BE49-F238E27FC236}">
                  <a16:creationId xmlns:a16="http://schemas.microsoft.com/office/drawing/2014/main" id="{077654CC-108F-48D5-B5E9-437F164F52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8" name="Freeform 11">
              <a:extLst>
                <a:ext uri="{FF2B5EF4-FFF2-40B4-BE49-F238E27FC236}">
                  <a16:creationId xmlns:a16="http://schemas.microsoft.com/office/drawing/2014/main" id="{A3CF3A63-1C1E-4E85-A78A-FDC16431E3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2">
              <a:extLst>
                <a:ext uri="{FF2B5EF4-FFF2-40B4-BE49-F238E27FC236}">
                  <a16:creationId xmlns:a16="http://schemas.microsoft.com/office/drawing/2014/main" id="{8740FC9A-72DD-4D9B-BA25-1CCED13524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3">
              <a:extLst>
                <a:ext uri="{FF2B5EF4-FFF2-40B4-BE49-F238E27FC236}">
                  <a16:creationId xmlns:a16="http://schemas.microsoft.com/office/drawing/2014/main" id="{7FBF5743-F2AE-4D0D-BCD1-01F7686D01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4">
              <a:extLst>
                <a:ext uri="{FF2B5EF4-FFF2-40B4-BE49-F238E27FC236}">
                  <a16:creationId xmlns:a16="http://schemas.microsoft.com/office/drawing/2014/main" id="{CED32316-D4F7-4795-BBE0-DEBB60E27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5">
              <a:extLst>
                <a:ext uri="{FF2B5EF4-FFF2-40B4-BE49-F238E27FC236}">
                  <a16:creationId xmlns:a16="http://schemas.microsoft.com/office/drawing/2014/main" id="{583B23C9-B9B7-4E93-9538-CBE316F83F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6">
              <a:extLst>
                <a:ext uri="{FF2B5EF4-FFF2-40B4-BE49-F238E27FC236}">
                  <a16:creationId xmlns:a16="http://schemas.microsoft.com/office/drawing/2014/main" id="{5B144260-9F2C-4ADB-A37C-1CFB4B428B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7">
              <a:extLst>
                <a:ext uri="{FF2B5EF4-FFF2-40B4-BE49-F238E27FC236}">
                  <a16:creationId xmlns:a16="http://schemas.microsoft.com/office/drawing/2014/main" id="{53FF918D-79D3-4F55-A68C-0DD5880DAB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8">
              <a:extLst>
                <a:ext uri="{FF2B5EF4-FFF2-40B4-BE49-F238E27FC236}">
                  <a16:creationId xmlns:a16="http://schemas.microsoft.com/office/drawing/2014/main" id="{B9FC1440-933F-44FE-8D77-4827DD0F99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19">
              <a:extLst>
                <a:ext uri="{FF2B5EF4-FFF2-40B4-BE49-F238E27FC236}">
                  <a16:creationId xmlns:a16="http://schemas.microsoft.com/office/drawing/2014/main" id="{0F67F308-A67C-4D2E-B081-59BB31D8E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7" name="Freeform 20">
              <a:extLst>
                <a:ext uri="{FF2B5EF4-FFF2-40B4-BE49-F238E27FC236}">
                  <a16:creationId xmlns:a16="http://schemas.microsoft.com/office/drawing/2014/main" id="{80112F01-90EB-4AEC-A39C-5C6875FFB9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8" name="Freeform 21">
              <a:extLst>
                <a:ext uri="{FF2B5EF4-FFF2-40B4-BE49-F238E27FC236}">
                  <a16:creationId xmlns:a16="http://schemas.microsoft.com/office/drawing/2014/main" id="{893F6B05-90EB-4C75-A0F0-C7247553BD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9" name="Freeform 22">
              <a:extLst>
                <a:ext uri="{FF2B5EF4-FFF2-40B4-BE49-F238E27FC236}">
                  <a16:creationId xmlns:a16="http://schemas.microsoft.com/office/drawing/2014/main" id="{227B563B-E0C0-4D81-966D-B5E2DBAAE8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3">
              <a:extLst>
                <a:ext uri="{FF2B5EF4-FFF2-40B4-BE49-F238E27FC236}">
                  <a16:creationId xmlns:a16="http://schemas.microsoft.com/office/drawing/2014/main" id="{130DF93D-D1FF-477A-BDCE-C8B01C3B47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4">
              <a:extLst>
                <a:ext uri="{FF2B5EF4-FFF2-40B4-BE49-F238E27FC236}">
                  <a16:creationId xmlns:a16="http://schemas.microsoft.com/office/drawing/2014/main" id="{44ED67A1-C6FE-4AC8-8473-11DAC03DCD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2" name="Freeform 25">
              <a:extLst>
                <a:ext uri="{FF2B5EF4-FFF2-40B4-BE49-F238E27FC236}">
                  <a16:creationId xmlns:a16="http://schemas.microsoft.com/office/drawing/2014/main" id="{213A54F3-15FA-4C8F-8ABF-CE77E72196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4" name="Group 33">
            <a:extLst>
              <a:ext uri="{FF2B5EF4-FFF2-40B4-BE49-F238E27FC236}">
                <a16:creationId xmlns:a16="http://schemas.microsoft.com/office/drawing/2014/main" id="{5F8A7F7F-DD1A-4F41-98AC-B9CE2A620C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35" name="Rectangle 34">
              <a:extLst>
                <a:ext uri="{FF2B5EF4-FFF2-40B4-BE49-F238E27FC236}">
                  <a16:creationId xmlns:a16="http://schemas.microsoft.com/office/drawing/2014/main" id="{CEF47228-EB7C-4EBA-BE01-DA6CB24102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6" name="Isosceles Triangle 22">
              <a:extLst>
                <a:ext uri="{FF2B5EF4-FFF2-40B4-BE49-F238E27FC236}">
                  <a16:creationId xmlns:a16="http://schemas.microsoft.com/office/drawing/2014/main" id="{3D2FD25A-EFFD-4F5C-9258-981F5907DE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7" name="Rectangle 36">
              <a:extLst>
                <a:ext uri="{FF2B5EF4-FFF2-40B4-BE49-F238E27FC236}">
                  <a16:creationId xmlns:a16="http://schemas.microsoft.com/office/drawing/2014/main" id="{DCF573BC-A06F-4036-A3A8-9D07DDE622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a16="http://schemas.microsoft.com/office/drawing/2014/main" id="{C9050844-E7FF-48F9-94B0-87D6B42EF62B}"/>
              </a:ext>
            </a:extLst>
          </p:cNvPr>
          <p:cNvSpPr>
            <a:spLocks noGrp="1"/>
          </p:cNvSpPr>
          <p:nvPr>
            <p:ph type="title"/>
          </p:nvPr>
        </p:nvSpPr>
        <p:spPr>
          <a:xfrm>
            <a:off x="904877" y="2415322"/>
            <a:ext cx="3451730" cy="2399869"/>
          </a:xfrm>
        </p:spPr>
        <p:txBody>
          <a:bodyPr>
            <a:normAutofit/>
          </a:bodyPr>
          <a:lstStyle/>
          <a:p>
            <a:pPr algn="ctr"/>
            <a:r>
              <a:rPr lang="en-US" sz="4000">
                <a:solidFill>
                  <a:srgbClr val="FFFFFF"/>
                </a:solidFill>
              </a:rPr>
              <a:t>Measuring Graduation Rates </a:t>
            </a:r>
          </a:p>
        </p:txBody>
      </p:sp>
      <p:sp>
        <p:nvSpPr>
          <p:cNvPr id="4" name="Slide Number Placeholder 3">
            <a:extLst>
              <a:ext uri="{FF2B5EF4-FFF2-40B4-BE49-F238E27FC236}">
                <a16:creationId xmlns:a16="http://schemas.microsoft.com/office/drawing/2014/main" id="{27E36DA5-5C08-48D9-A7FF-A2AB7482AE90}"/>
              </a:ext>
            </a:extLst>
          </p:cNvPr>
          <p:cNvSpPr>
            <a:spLocks noGrp="1"/>
          </p:cNvSpPr>
          <p:nvPr>
            <p:ph type="sldNum" sz="quarter" idx="12"/>
          </p:nvPr>
        </p:nvSpPr>
        <p:spPr>
          <a:xfrm>
            <a:off x="10469880" y="320040"/>
            <a:ext cx="914400" cy="320040"/>
          </a:xfrm>
        </p:spPr>
        <p:txBody>
          <a:bodyPr>
            <a:normAutofit/>
          </a:bodyPr>
          <a:lstStyle/>
          <a:p>
            <a:pPr>
              <a:spcAft>
                <a:spcPts val="600"/>
              </a:spcAft>
            </a:pPr>
            <a:fld id="{D57F1E4F-1CFF-5643-939E-217C01CDF565}" type="slidenum">
              <a:rPr lang="en-US">
                <a:solidFill>
                  <a:schemeClr val="tx1">
                    <a:lumMod val="50000"/>
                    <a:lumOff val="50000"/>
                  </a:schemeClr>
                </a:solidFill>
              </a:rPr>
              <a:pPr>
                <a:spcAft>
                  <a:spcPts val="600"/>
                </a:spcAft>
              </a:pPr>
              <a:t>16</a:t>
            </a:fld>
            <a:endParaRPr lang="en-US">
              <a:solidFill>
                <a:schemeClr val="tx1">
                  <a:lumMod val="50000"/>
                  <a:lumOff val="50000"/>
                </a:schemeClr>
              </a:solidFill>
            </a:endParaRPr>
          </a:p>
        </p:txBody>
      </p:sp>
      <p:sp>
        <p:nvSpPr>
          <p:cNvPr id="3" name="Content Placeholder 2">
            <a:extLst>
              <a:ext uri="{FF2B5EF4-FFF2-40B4-BE49-F238E27FC236}">
                <a16:creationId xmlns:a16="http://schemas.microsoft.com/office/drawing/2014/main" id="{AEE04ABE-28BC-4AF1-8FD8-356957E9AA4E}"/>
              </a:ext>
            </a:extLst>
          </p:cNvPr>
          <p:cNvSpPr>
            <a:spLocks noGrp="1"/>
          </p:cNvSpPr>
          <p:nvPr>
            <p:ph idx="1"/>
          </p:nvPr>
        </p:nvSpPr>
        <p:spPr>
          <a:xfrm>
            <a:off x="5120640" y="804672"/>
            <a:ext cx="6281928" cy="5248656"/>
          </a:xfrm>
        </p:spPr>
        <p:txBody>
          <a:bodyPr anchor="ctr">
            <a:normAutofit fontScale="85000" lnSpcReduction="20000"/>
          </a:bodyPr>
          <a:lstStyle/>
          <a:p>
            <a:pPr>
              <a:buFont typeface="Wingdings" panose="05000000000000000000" pitchFamily="2" charset="2"/>
              <a:buChar char="§"/>
            </a:pPr>
            <a:r>
              <a:rPr lang="en-US" sz="2400" dirty="0"/>
              <a:t>This indicator measures the rate of graduation for individual cohort of students who first entered grade 9  4, 5, and 6 years ago, compared to x subgroup’s measures of interim progress (MIP), the State MIP and long-term goals.</a:t>
            </a:r>
          </a:p>
          <a:p>
            <a:pPr>
              <a:buFont typeface="Wingdings" panose="05000000000000000000" pitchFamily="2" charset="2"/>
              <a:buChar char="§"/>
            </a:pPr>
            <a:r>
              <a:rPr lang="en-US" sz="2400" dirty="0"/>
              <a:t>For the 4 year cohort X subgroup had a school MIP of [enter content for MIP], the State MIP is [enter content for State MIP], and the State long-term goal is [enter content]. </a:t>
            </a:r>
          </a:p>
          <a:p>
            <a:pPr>
              <a:buFont typeface="Wingdings" panose="05000000000000000000" pitchFamily="2" charset="2"/>
              <a:buChar char="§"/>
            </a:pPr>
            <a:r>
              <a:rPr lang="en-US" sz="2400" dirty="0"/>
              <a:t>For the 5 year cohort X subgroup had a school MIP of [enter content for MIP], the State MIP is [enter content for State MIP], and the State long-term goal is [enter content].</a:t>
            </a:r>
          </a:p>
          <a:p>
            <a:pPr>
              <a:buFont typeface="Wingdings" panose="05000000000000000000" pitchFamily="2" charset="2"/>
              <a:buChar char="§"/>
            </a:pPr>
            <a:r>
              <a:rPr lang="en-US" sz="2400" dirty="0"/>
              <a:t>For the 6 year cohort X subgroup had a school MIP of [enter content for MIP], the State MIP is [enter content for State MIP], and the State long-term goal is [enter content].</a:t>
            </a:r>
          </a:p>
          <a:p>
            <a:pPr>
              <a:buFont typeface="Wingdings" panose="05000000000000000000" pitchFamily="2" charset="2"/>
              <a:buChar char="§"/>
            </a:pPr>
            <a:r>
              <a:rPr lang="en-US" sz="2400" dirty="0"/>
              <a:t>For this subgroup, we received a Level X for the 4-year cohort, a Level X for the 5-year cohort, and a Level X for the 6-year cohort, resulting in an overall Level for graduation rate of Level 1.</a:t>
            </a:r>
          </a:p>
          <a:p>
            <a:endParaRPr lang="en-US" sz="2000" dirty="0"/>
          </a:p>
        </p:txBody>
      </p:sp>
    </p:spTree>
    <p:extLst>
      <p:ext uri="{BB962C8B-B14F-4D97-AF65-F5344CB8AC3E}">
        <p14:creationId xmlns:p14="http://schemas.microsoft.com/office/powerpoint/2010/main" val="23285312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5911E3A-C35B-4EF7-A355-B84E9A14A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1" name="Group 10">
            <a:extLst>
              <a:ext uri="{FF2B5EF4-FFF2-40B4-BE49-F238E27FC236}">
                <a16:creationId xmlns:a16="http://schemas.microsoft.com/office/drawing/2014/main" id="{E21ADB3D-AD65-44B4-847D-5E90E90A5D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2" name="Freeform 5">
              <a:extLst>
                <a:ext uri="{FF2B5EF4-FFF2-40B4-BE49-F238E27FC236}">
                  <a16:creationId xmlns:a16="http://schemas.microsoft.com/office/drawing/2014/main" id="{CF580C70-814C-4845-B645-919BFFBD16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6">
              <a:extLst>
                <a:ext uri="{FF2B5EF4-FFF2-40B4-BE49-F238E27FC236}">
                  <a16:creationId xmlns:a16="http://schemas.microsoft.com/office/drawing/2014/main" id="{34D7BF57-4CAA-45B2-9EF0-0AA1FCF70B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7">
              <a:extLst>
                <a:ext uri="{FF2B5EF4-FFF2-40B4-BE49-F238E27FC236}">
                  <a16:creationId xmlns:a16="http://schemas.microsoft.com/office/drawing/2014/main" id="{7886F306-C03A-40C6-8FD5-DCE3D4595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5" name="Freeform 8">
              <a:extLst>
                <a:ext uri="{FF2B5EF4-FFF2-40B4-BE49-F238E27FC236}">
                  <a16:creationId xmlns:a16="http://schemas.microsoft.com/office/drawing/2014/main" id="{2FDC9A36-C7C3-47D7-A64E-ED25C47EC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9">
              <a:extLst>
                <a:ext uri="{FF2B5EF4-FFF2-40B4-BE49-F238E27FC236}">
                  <a16:creationId xmlns:a16="http://schemas.microsoft.com/office/drawing/2014/main" id="{BB19BC37-158A-43DC-9A9E-E45CC71954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0">
              <a:extLst>
                <a:ext uri="{FF2B5EF4-FFF2-40B4-BE49-F238E27FC236}">
                  <a16:creationId xmlns:a16="http://schemas.microsoft.com/office/drawing/2014/main" id="{077654CC-108F-48D5-B5E9-437F164F52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8" name="Freeform 11">
              <a:extLst>
                <a:ext uri="{FF2B5EF4-FFF2-40B4-BE49-F238E27FC236}">
                  <a16:creationId xmlns:a16="http://schemas.microsoft.com/office/drawing/2014/main" id="{A3CF3A63-1C1E-4E85-A78A-FDC16431E3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2">
              <a:extLst>
                <a:ext uri="{FF2B5EF4-FFF2-40B4-BE49-F238E27FC236}">
                  <a16:creationId xmlns:a16="http://schemas.microsoft.com/office/drawing/2014/main" id="{8740FC9A-72DD-4D9B-BA25-1CCED13524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3">
              <a:extLst>
                <a:ext uri="{FF2B5EF4-FFF2-40B4-BE49-F238E27FC236}">
                  <a16:creationId xmlns:a16="http://schemas.microsoft.com/office/drawing/2014/main" id="{7FBF5743-F2AE-4D0D-BCD1-01F7686D01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4">
              <a:extLst>
                <a:ext uri="{FF2B5EF4-FFF2-40B4-BE49-F238E27FC236}">
                  <a16:creationId xmlns:a16="http://schemas.microsoft.com/office/drawing/2014/main" id="{CED32316-D4F7-4795-BBE0-DEBB60E27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5">
              <a:extLst>
                <a:ext uri="{FF2B5EF4-FFF2-40B4-BE49-F238E27FC236}">
                  <a16:creationId xmlns:a16="http://schemas.microsoft.com/office/drawing/2014/main" id="{583B23C9-B9B7-4E93-9538-CBE316F83F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6">
              <a:extLst>
                <a:ext uri="{FF2B5EF4-FFF2-40B4-BE49-F238E27FC236}">
                  <a16:creationId xmlns:a16="http://schemas.microsoft.com/office/drawing/2014/main" id="{5B144260-9F2C-4ADB-A37C-1CFB4B428B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7">
              <a:extLst>
                <a:ext uri="{FF2B5EF4-FFF2-40B4-BE49-F238E27FC236}">
                  <a16:creationId xmlns:a16="http://schemas.microsoft.com/office/drawing/2014/main" id="{53FF918D-79D3-4F55-A68C-0DD5880DAB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8">
              <a:extLst>
                <a:ext uri="{FF2B5EF4-FFF2-40B4-BE49-F238E27FC236}">
                  <a16:creationId xmlns:a16="http://schemas.microsoft.com/office/drawing/2014/main" id="{B9FC1440-933F-44FE-8D77-4827DD0F99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19">
              <a:extLst>
                <a:ext uri="{FF2B5EF4-FFF2-40B4-BE49-F238E27FC236}">
                  <a16:creationId xmlns:a16="http://schemas.microsoft.com/office/drawing/2014/main" id="{0F67F308-A67C-4D2E-B081-59BB31D8E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7" name="Freeform 20">
              <a:extLst>
                <a:ext uri="{FF2B5EF4-FFF2-40B4-BE49-F238E27FC236}">
                  <a16:creationId xmlns:a16="http://schemas.microsoft.com/office/drawing/2014/main" id="{80112F01-90EB-4AEC-A39C-5C6875FFB9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8" name="Freeform 21">
              <a:extLst>
                <a:ext uri="{FF2B5EF4-FFF2-40B4-BE49-F238E27FC236}">
                  <a16:creationId xmlns:a16="http://schemas.microsoft.com/office/drawing/2014/main" id="{893F6B05-90EB-4C75-A0F0-C7247553BD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9" name="Freeform 22">
              <a:extLst>
                <a:ext uri="{FF2B5EF4-FFF2-40B4-BE49-F238E27FC236}">
                  <a16:creationId xmlns:a16="http://schemas.microsoft.com/office/drawing/2014/main" id="{227B563B-E0C0-4D81-966D-B5E2DBAAE8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3">
              <a:extLst>
                <a:ext uri="{FF2B5EF4-FFF2-40B4-BE49-F238E27FC236}">
                  <a16:creationId xmlns:a16="http://schemas.microsoft.com/office/drawing/2014/main" id="{130DF93D-D1FF-477A-BDCE-C8B01C3B47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4">
              <a:extLst>
                <a:ext uri="{FF2B5EF4-FFF2-40B4-BE49-F238E27FC236}">
                  <a16:creationId xmlns:a16="http://schemas.microsoft.com/office/drawing/2014/main" id="{44ED67A1-C6FE-4AC8-8473-11DAC03DCD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2" name="Freeform 25">
              <a:extLst>
                <a:ext uri="{FF2B5EF4-FFF2-40B4-BE49-F238E27FC236}">
                  <a16:creationId xmlns:a16="http://schemas.microsoft.com/office/drawing/2014/main" id="{213A54F3-15FA-4C8F-8ABF-CE77E72196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4" name="Group 33">
            <a:extLst>
              <a:ext uri="{FF2B5EF4-FFF2-40B4-BE49-F238E27FC236}">
                <a16:creationId xmlns:a16="http://schemas.microsoft.com/office/drawing/2014/main" id="{5F8A7F7F-DD1A-4F41-98AC-B9CE2A620C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35" name="Rectangle 34">
              <a:extLst>
                <a:ext uri="{FF2B5EF4-FFF2-40B4-BE49-F238E27FC236}">
                  <a16:creationId xmlns:a16="http://schemas.microsoft.com/office/drawing/2014/main" id="{CEF47228-EB7C-4EBA-BE01-DA6CB24102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6" name="Isosceles Triangle 22">
              <a:extLst>
                <a:ext uri="{FF2B5EF4-FFF2-40B4-BE49-F238E27FC236}">
                  <a16:creationId xmlns:a16="http://schemas.microsoft.com/office/drawing/2014/main" id="{3D2FD25A-EFFD-4F5C-9258-981F5907DE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7" name="Rectangle 36">
              <a:extLst>
                <a:ext uri="{FF2B5EF4-FFF2-40B4-BE49-F238E27FC236}">
                  <a16:creationId xmlns:a16="http://schemas.microsoft.com/office/drawing/2014/main" id="{DCF573BC-A06F-4036-A3A8-9D07DDE622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a16="http://schemas.microsoft.com/office/drawing/2014/main" id="{DBEAD3D8-CD51-4429-AE76-E406200E18CF}"/>
              </a:ext>
            </a:extLst>
          </p:cNvPr>
          <p:cNvSpPr>
            <a:spLocks noGrp="1"/>
          </p:cNvSpPr>
          <p:nvPr>
            <p:ph type="title"/>
          </p:nvPr>
        </p:nvSpPr>
        <p:spPr>
          <a:xfrm>
            <a:off x="904877" y="2415322"/>
            <a:ext cx="3451730" cy="2399869"/>
          </a:xfrm>
        </p:spPr>
        <p:txBody>
          <a:bodyPr>
            <a:normAutofit/>
          </a:bodyPr>
          <a:lstStyle/>
          <a:p>
            <a:pPr algn="ctr"/>
            <a:r>
              <a:rPr lang="en-US" sz="2800">
                <a:solidFill>
                  <a:srgbClr val="FFFFFF"/>
                </a:solidFill>
              </a:rPr>
              <a:t>Measuring Student Test Achievement (Composite Performance) &amp; Graduation Rates Combined</a:t>
            </a:r>
          </a:p>
        </p:txBody>
      </p:sp>
      <p:sp>
        <p:nvSpPr>
          <p:cNvPr id="4" name="Slide Number Placeholder 3">
            <a:extLst>
              <a:ext uri="{FF2B5EF4-FFF2-40B4-BE49-F238E27FC236}">
                <a16:creationId xmlns:a16="http://schemas.microsoft.com/office/drawing/2014/main" id="{93C10873-B48F-4094-828A-3D34CA18463D}"/>
              </a:ext>
            </a:extLst>
          </p:cNvPr>
          <p:cNvSpPr>
            <a:spLocks noGrp="1"/>
          </p:cNvSpPr>
          <p:nvPr>
            <p:ph type="sldNum" sz="quarter" idx="12"/>
          </p:nvPr>
        </p:nvSpPr>
        <p:spPr>
          <a:xfrm>
            <a:off x="10469880" y="320040"/>
            <a:ext cx="914400" cy="320040"/>
          </a:xfrm>
        </p:spPr>
        <p:txBody>
          <a:bodyPr>
            <a:normAutofit/>
          </a:bodyPr>
          <a:lstStyle/>
          <a:p>
            <a:pPr>
              <a:spcAft>
                <a:spcPts val="600"/>
              </a:spcAft>
            </a:pPr>
            <a:fld id="{D57F1E4F-1CFF-5643-939E-217C01CDF565}" type="slidenum">
              <a:rPr lang="en-US">
                <a:solidFill>
                  <a:schemeClr val="tx1">
                    <a:lumMod val="50000"/>
                    <a:lumOff val="50000"/>
                  </a:schemeClr>
                </a:solidFill>
              </a:rPr>
              <a:pPr>
                <a:spcAft>
                  <a:spcPts val="600"/>
                </a:spcAft>
              </a:pPr>
              <a:t>17</a:t>
            </a:fld>
            <a:endParaRPr lang="en-US">
              <a:solidFill>
                <a:schemeClr val="tx1">
                  <a:lumMod val="50000"/>
                  <a:lumOff val="50000"/>
                </a:schemeClr>
              </a:solidFill>
            </a:endParaRPr>
          </a:p>
        </p:txBody>
      </p:sp>
      <p:sp>
        <p:nvSpPr>
          <p:cNvPr id="3" name="Content Placeholder 2">
            <a:extLst>
              <a:ext uri="{FF2B5EF4-FFF2-40B4-BE49-F238E27FC236}">
                <a16:creationId xmlns:a16="http://schemas.microsoft.com/office/drawing/2014/main" id="{DAA2160C-2217-46F6-BF9F-539635D2C58A}"/>
              </a:ext>
            </a:extLst>
          </p:cNvPr>
          <p:cNvSpPr>
            <a:spLocks noGrp="1"/>
          </p:cNvSpPr>
          <p:nvPr>
            <p:ph idx="1"/>
          </p:nvPr>
        </p:nvSpPr>
        <p:spPr>
          <a:xfrm>
            <a:off x="5120640" y="804672"/>
            <a:ext cx="6281928" cy="5248656"/>
          </a:xfrm>
        </p:spPr>
        <p:txBody>
          <a:bodyPr anchor="ctr">
            <a:normAutofit/>
          </a:bodyPr>
          <a:lstStyle/>
          <a:p>
            <a:pPr>
              <a:buFont typeface="Wingdings" panose="05000000000000000000" pitchFamily="2" charset="2"/>
              <a:buChar char="§"/>
            </a:pPr>
            <a:r>
              <a:rPr lang="en-US" sz="2000"/>
              <a:t>This measure combines the Student Achievement and Graduation Rate indicators</a:t>
            </a:r>
          </a:p>
          <a:p>
            <a:pPr>
              <a:buFont typeface="Wingdings" panose="05000000000000000000" pitchFamily="2" charset="2"/>
              <a:buChar char="§"/>
            </a:pPr>
            <a:r>
              <a:rPr lang="en-US" sz="2000"/>
              <a:t>Creates a “Combined Composite Performance and Graduation Rate” measure by:</a:t>
            </a:r>
          </a:p>
          <a:p>
            <a:pPr lvl="1">
              <a:buFont typeface="Wingdings" panose="05000000000000000000" pitchFamily="2" charset="2"/>
              <a:buChar char="Ø"/>
            </a:pPr>
            <a:r>
              <a:rPr lang="en-US" sz="2000" dirty="0"/>
              <a:t>Adding the Composite Performance Level and the Graduation Rate Level, giving a number from 2-8. For x subgroup that would be a Composite Performance Level of 2 and a Graduation Rate Level of 1, equaling 3, for x subgroup.</a:t>
            </a:r>
          </a:p>
          <a:p>
            <a:pPr lvl="1">
              <a:buFont typeface="Wingdings" panose="05000000000000000000" pitchFamily="2" charset="2"/>
              <a:buChar char="Ø"/>
            </a:pPr>
            <a:r>
              <a:rPr lang="en-US" sz="2000" dirty="0"/>
              <a:t>Ranking schools with the same number (for Empire High School a 3) for the subgroup based on their rank for Composite Performance and for Graduation Rate.</a:t>
            </a:r>
          </a:p>
          <a:p>
            <a:pPr lvl="1">
              <a:buFont typeface="Wingdings" panose="05000000000000000000" pitchFamily="2" charset="2"/>
              <a:buChar char="Ø"/>
            </a:pPr>
            <a:r>
              <a:rPr lang="en-US" sz="2000" dirty="0"/>
              <a:t>Assigning a percentile rank to the result.</a:t>
            </a:r>
          </a:p>
          <a:p>
            <a:pPr marL="0" indent="0" defTabSz="465138">
              <a:buNone/>
            </a:pPr>
            <a:r>
              <a:rPr lang="en-US" sz="2000"/>
              <a:t>On this indicator, our school received a score of 1 for X </a:t>
            </a:r>
            <a:r>
              <a:rPr lang="en-US" sz="2000" b="1"/>
              <a:t> subgroup, placing the school among the lowest ten percent in the state.</a:t>
            </a:r>
          </a:p>
          <a:p>
            <a:endParaRPr lang="en-US" sz="2000"/>
          </a:p>
        </p:txBody>
      </p:sp>
    </p:spTree>
    <p:extLst>
      <p:ext uri="{BB962C8B-B14F-4D97-AF65-F5344CB8AC3E}">
        <p14:creationId xmlns:p14="http://schemas.microsoft.com/office/powerpoint/2010/main" val="25406693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5911E3A-C35B-4EF7-A355-B84E9A14A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1" name="Group 10">
            <a:extLst>
              <a:ext uri="{FF2B5EF4-FFF2-40B4-BE49-F238E27FC236}">
                <a16:creationId xmlns:a16="http://schemas.microsoft.com/office/drawing/2014/main" id="{E21ADB3D-AD65-44B4-847D-5E90E90A5D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2" name="Freeform 5">
              <a:extLst>
                <a:ext uri="{FF2B5EF4-FFF2-40B4-BE49-F238E27FC236}">
                  <a16:creationId xmlns:a16="http://schemas.microsoft.com/office/drawing/2014/main" id="{CF580C70-814C-4845-B645-919BFFBD16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6">
              <a:extLst>
                <a:ext uri="{FF2B5EF4-FFF2-40B4-BE49-F238E27FC236}">
                  <a16:creationId xmlns:a16="http://schemas.microsoft.com/office/drawing/2014/main" id="{34D7BF57-4CAA-45B2-9EF0-0AA1FCF70B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7">
              <a:extLst>
                <a:ext uri="{FF2B5EF4-FFF2-40B4-BE49-F238E27FC236}">
                  <a16:creationId xmlns:a16="http://schemas.microsoft.com/office/drawing/2014/main" id="{7886F306-C03A-40C6-8FD5-DCE3D4595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5" name="Freeform 8">
              <a:extLst>
                <a:ext uri="{FF2B5EF4-FFF2-40B4-BE49-F238E27FC236}">
                  <a16:creationId xmlns:a16="http://schemas.microsoft.com/office/drawing/2014/main" id="{2FDC9A36-C7C3-47D7-A64E-ED25C47EC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9">
              <a:extLst>
                <a:ext uri="{FF2B5EF4-FFF2-40B4-BE49-F238E27FC236}">
                  <a16:creationId xmlns:a16="http://schemas.microsoft.com/office/drawing/2014/main" id="{BB19BC37-158A-43DC-9A9E-E45CC71954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0">
              <a:extLst>
                <a:ext uri="{FF2B5EF4-FFF2-40B4-BE49-F238E27FC236}">
                  <a16:creationId xmlns:a16="http://schemas.microsoft.com/office/drawing/2014/main" id="{077654CC-108F-48D5-B5E9-437F164F52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8" name="Freeform 11">
              <a:extLst>
                <a:ext uri="{FF2B5EF4-FFF2-40B4-BE49-F238E27FC236}">
                  <a16:creationId xmlns:a16="http://schemas.microsoft.com/office/drawing/2014/main" id="{A3CF3A63-1C1E-4E85-A78A-FDC16431E3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2">
              <a:extLst>
                <a:ext uri="{FF2B5EF4-FFF2-40B4-BE49-F238E27FC236}">
                  <a16:creationId xmlns:a16="http://schemas.microsoft.com/office/drawing/2014/main" id="{8740FC9A-72DD-4D9B-BA25-1CCED13524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3">
              <a:extLst>
                <a:ext uri="{FF2B5EF4-FFF2-40B4-BE49-F238E27FC236}">
                  <a16:creationId xmlns:a16="http://schemas.microsoft.com/office/drawing/2014/main" id="{7FBF5743-F2AE-4D0D-BCD1-01F7686D01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4">
              <a:extLst>
                <a:ext uri="{FF2B5EF4-FFF2-40B4-BE49-F238E27FC236}">
                  <a16:creationId xmlns:a16="http://schemas.microsoft.com/office/drawing/2014/main" id="{CED32316-D4F7-4795-BBE0-DEBB60E27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5">
              <a:extLst>
                <a:ext uri="{FF2B5EF4-FFF2-40B4-BE49-F238E27FC236}">
                  <a16:creationId xmlns:a16="http://schemas.microsoft.com/office/drawing/2014/main" id="{583B23C9-B9B7-4E93-9538-CBE316F83F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6">
              <a:extLst>
                <a:ext uri="{FF2B5EF4-FFF2-40B4-BE49-F238E27FC236}">
                  <a16:creationId xmlns:a16="http://schemas.microsoft.com/office/drawing/2014/main" id="{5B144260-9F2C-4ADB-A37C-1CFB4B428B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7">
              <a:extLst>
                <a:ext uri="{FF2B5EF4-FFF2-40B4-BE49-F238E27FC236}">
                  <a16:creationId xmlns:a16="http://schemas.microsoft.com/office/drawing/2014/main" id="{53FF918D-79D3-4F55-A68C-0DD5880DAB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8">
              <a:extLst>
                <a:ext uri="{FF2B5EF4-FFF2-40B4-BE49-F238E27FC236}">
                  <a16:creationId xmlns:a16="http://schemas.microsoft.com/office/drawing/2014/main" id="{B9FC1440-933F-44FE-8D77-4827DD0F99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19">
              <a:extLst>
                <a:ext uri="{FF2B5EF4-FFF2-40B4-BE49-F238E27FC236}">
                  <a16:creationId xmlns:a16="http://schemas.microsoft.com/office/drawing/2014/main" id="{0F67F308-A67C-4D2E-B081-59BB31D8E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7" name="Freeform 20">
              <a:extLst>
                <a:ext uri="{FF2B5EF4-FFF2-40B4-BE49-F238E27FC236}">
                  <a16:creationId xmlns:a16="http://schemas.microsoft.com/office/drawing/2014/main" id="{80112F01-90EB-4AEC-A39C-5C6875FFB9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8" name="Freeform 21">
              <a:extLst>
                <a:ext uri="{FF2B5EF4-FFF2-40B4-BE49-F238E27FC236}">
                  <a16:creationId xmlns:a16="http://schemas.microsoft.com/office/drawing/2014/main" id="{893F6B05-90EB-4C75-A0F0-C7247553BD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9" name="Freeform 22">
              <a:extLst>
                <a:ext uri="{FF2B5EF4-FFF2-40B4-BE49-F238E27FC236}">
                  <a16:creationId xmlns:a16="http://schemas.microsoft.com/office/drawing/2014/main" id="{227B563B-E0C0-4D81-966D-B5E2DBAAE8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3">
              <a:extLst>
                <a:ext uri="{FF2B5EF4-FFF2-40B4-BE49-F238E27FC236}">
                  <a16:creationId xmlns:a16="http://schemas.microsoft.com/office/drawing/2014/main" id="{130DF93D-D1FF-477A-BDCE-C8B01C3B47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4">
              <a:extLst>
                <a:ext uri="{FF2B5EF4-FFF2-40B4-BE49-F238E27FC236}">
                  <a16:creationId xmlns:a16="http://schemas.microsoft.com/office/drawing/2014/main" id="{44ED67A1-C6FE-4AC8-8473-11DAC03DCD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2" name="Freeform 25">
              <a:extLst>
                <a:ext uri="{FF2B5EF4-FFF2-40B4-BE49-F238E27FC236}">
                  <a16:creationId xmlns:a16="http://schemas.microsoft.com/office/drawing/2014/main" id="{213A54F3-15FA-4C8F-8ABF-CE77E72196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4" name="Group 33">
            <a:extLst>
              <a:ext uri="{FF2B5EF4-FFF2-40B4-BE49-F238E27FC236}">
                <a16:creationId xmlns:a16="http://schemas.microsoft.com/office/drawing/2014/main" id="{5F8A7F7F-DD1A-4F41-98AC-B9CE2A620C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35" name="Rectangle 34">
              <a:extLst>
                <a:ext uri="{FF2B5EF4-FFF2-40B4-BE49-F238E27FC236}">
                  <a16:creationId xmlns:a16="http://schemas.microsoft.com/office/drawing/2014/main" id="{CEF47228-EB7C-4EBA-BE01-DA6CB24102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6" name="Isosceles Triangle 22">
              <a:extLst>
                <a:ext uri="{FF2B5EF4-FFF2-40B4-BE49-F238E27FC236}">
                  <a16:creationId xmlns:a16="http://schemas.microsoft.com/office/drawing/2014/main" id="{3D2FD25A-EFFD-4F5C-9258-981F5907DE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7" name="Rectangle 36">
              <a:extLst>
                <a:ext uri="{FF2B5EF4-FFF2-40B4-BE49-F238E27FC236}">
                  <a16:creationId xmlns:a16="http://schemas.microsoft.com/office/drawing/2014/main" id="{DCF573BC-A06F-4036-A3A8-9D07DDE622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a16="http://schemas.microsoft.com/office/drawing/2014/main" id="{F15FB5E5-7859-4CBD-9F7B-0DBF59B54924}"/>
              </a:ext>
            </a:extLst>
          </p:cNvPr>
          <p:cNvSpPr>
            <a:spLocks noGrp="1"/>
          </p:cNvSpPr>
          <p:nvPr>
            <p:ph type="title"/>
          </p:nvPr>
        </p:nvSpPr>
        <p:spPr>
          <a:xfrm>
            <a:off x="904877" y="2415322"/>
            <a:ext cx="3451730" cy="2399869"/>
          </a:xfrm>
        </p:spPr>
        <p:txBody>
          <a:bodyPr>
            <a:normAutofit/>
          </a:bodyPr>
          <a:lstStyle/>
          <a:p>
            <a:pPr algn="ctr"/>
            <a:r>
              <a:rPr lang="en-US" sz="4000">
                <a:solidFill>
                  <a:srgbClr val="FFFFFF"/>
                </a:solidFill>
              </a:rPr>
              <a:t>Measuring College, Career, and Civic Readiness</a:t>
            </a:r>
          </a:p>
        </p:txBody>
      </p:sp>
      <p:sp>
        <p:nvSpPr>
          <p:cNvPr id="4" name="Slide Number Placeholder 3">
            <a:extLst>
              <a:ext uri="{FF2B5EF4-FFF2-40B4-BE49-F238E27FC236}">
                <a16:creationId xmlns:a16="http://schemas.microsoft.com/office/drawing/2014/main" id="{CF855E6A-2CDC-42F5-8CB7-04FF2FEDA5A0}"/>
              </a:ext>
            </a:extLst>
          </p:cNvPr>
          <p:cNvSpPr>
            <a:spLocks noGrp="1"/>
          </p:cNvSpPr>
          <p:nvPr>
            <p:ph type="sldNum" sz="quarter" idx="12"/>
          </p:nvPr>
        </p:nvSpPr>
        <p:spPr>
          <a:xfrm>
            <a:off x="10469880" y="320040"/>
            <a:ext cx="914400" cy="320040"/>
          </a:xfrm>
        </p:spPr>
        <p:txBody>
          <a:bodyPr>
            <a:normAutofit/>
          </a:bodyPr>
          <a:lstStyle/>
          <a:p>
            <a:pPr>
              <a:spcAft>
                <a:spcPts val="600"/>
              </a:spcAft>
            </a:pPr>
            <a:fld id="{D57F1E4F-1CFF-5643-939E-217C01CDF565}" type="slidenum">
              <a:rPr lang="en-US">
                <a:solidFill>
                  <a:schemeClr val="tx1">
                    <a:lumMod val="50000"/>
                    <a:lumOff val="50000"/>
                  </a:schemeClr>
                </a:solidFill>
              </a:rPr>
              <a:pPr>
                <a:spcAft>
                  <a:spcPts val="600"/>
                </a:spcAft>
              </a:pPr>
              <a:t>18</a:t>
            </a:fld>
            <a:endParaRPr lang="en-US">
              <a:solidFill>
                <a:schemeClr val="tx1">
                  <a:lumMod val="50000"/>
                  <a:lumOff val="50000"/>
                </a:schemeClr>
              </a:solidFill>
            </a:endParaRPr>
          </a:p>
        </p:txBody>
      </p:sp>
      <p:sp>
        <p:nvSpPr>
          <p:cNvPr id="3" name="Content Placeholder 2">
            <a:extLst>
              <a:ext uri="{FF2B5EF4-FFF2-40B4-BE49-F238E27FC236}">
                <a16:creationId xmlns:a16="http://schemas.microsoft.com/office/drawing/2014/main" id="{2B89564E-25E2-47F6-AA6C-0A1A99054CF1}"/>
              </a:ext>
            </a:extLst>
          </p:cNvPr>
          <p:cNvSpPr>
            <a:spLocks noGrp="1"/>
          </p:cNvSpPr>
          <p:nvPr>
            <p:ph idx="1"/>
          </p:nvPr>
        </p:nvSpPr>
        <p:spPr>
          <a:xfrm>
            <a:off x="5120640" y="804672"/>
            <a:ext cx="6281928" cy="5248656"/>
          </a:xfrm>
        </p:spPr>
        <p:txBody>
          <a:bodyPr anchor="ctr">
            <a:normAutofit/>
          </a:bodyPr>
          <a:lstStyle/>
          <a:p>
            <a:pPr>
              <a:buFont typeface="Wingdings" panose="05000000000000000000" pitchFamily="2" charset="2"/>
              <a:buChar char="§"/>
            </a:pPr>
            <a:r>
              <a:rPr lang="en-US" sz="2400" dirty="0"/>
              <a:t>This indicator measures the percentage of students who achieve various type of diplomas and credentials and the degree to which students enroll and succeed in advanced courses or career and technical education programs.</a:t>
            </a:r>
          </a:p>
          <a:p>
            <a:pPr>
              <a:buFont typeface="Wingdings" panose="05000000000000000000" pitchFamily="2" charset="2"/>
              <a:buChar char="§"/>
            </a:pPr>
            <a:r>
              <a:rPr lang="en-US" sz="2400" dirty="0"/>
              <a:t>Empire High School’s x subgroup had a school MIP of [enter content for MIP], the State MIP is [enter content for State MIP], and the State long-term goal is [enter content].</a:t>
            </a:r>
          </a:p>
          <a:p>
            <a:pPr>
              <a:buFont typeface="Wingdings" panose="05000000000000000000" pitchFamily="2" charset="2"/>
              <a:buChar char="§"/>
            </a:pPr>
            <a:r>
              <a:rPr lang="en-US" sz="2400" dirty="0"/>
              <a:t>[Enter content for Empire High School level]</a:t>
            </a:r>
          </a:p>
          <a:p>
            <a:endParaRPr lang="en-US" sz="2000" dirty="0"/>
          </a:p>
        </p:txBody>
      </p:sp>
    </p:spTree>
    <p:extLst>
      <p:ext uri="{BB962C8B-B14F-4D97-AF65-F5344CB8AC3E}">
        <p14:creationId xmlns:p14="http://schemas.microsoft.com/office/powerpoint/2010/main" val="14525338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D5847-002E-4005-A2BE-986C240C4DD8}"/>
              </a:ext>
            </a:extLst>
          </p:cNvPr>
          <p:cNvSpPr>
            <a:spLocks noGrp="1"/>
          </p:cNvSpPr>
          <p:nvPr>
            <p:ph type="title"/>
          </p:nvPr>
        </p:nvSpPr>
        <p:spPr>
          <a:xfrm>
            <a:off x="534583" y="61960"/>
            <a:ext cx="9590319" cy="1507067"/>
          </a:xfrm>
        </p:spPr>
        <p:txBody>
          <a:bodyPr/>
          <a:lstStyle/>
          <a:p>
            <a:r>
              <a:rPr lang="en-US" dirty="0"/>
              <a:t>Identification for Targeted Support and Improvement </a:t>
            </a:r>
          </a:p>
        </p:txBody>
      </p:sp>
      <p:sp>
        <p:nvSpPr>
          <p:cNvPr id="4" name="Content Placeholder 3">
            <a:extLst>
              <a:ext uri="{FF2B5EF4-FFF2-40B4-BE49-F238E27FC236}">
                <a16:creationId xmlns:a16="http://schemas.microsoft.com/office/drawing/2014/main" id="{BF98BCDD-4911-4ADB-8414-D72E4E6E589E}"/>
              </a:ext>
            </a:extLst>
          </p:cNvPr>
          <p:cNvSpPr txBox="1">
            <a:spLocks noGrp="1"/>
          </p:cNvSpPr>
          <p:nvPr>
            <p:ph idx="1"/>
          </p:nvPr>
        </p:nvSpPr>
        <p:spPr>
          <a:xfrm>
            <a:off x="534584" y="1572531"/>
            <a:ext cx="10471467" cy="646331"/>
          </a:xfrm>
          <a:prstGeom prst="rect">
            <a:avLst/>
          </a:prstGeom>
          <a:solidFill>
            <a:schemeClr val="accent1"/>
          </a:solidFill>
        </p:spPr>
        <p:txBody>
          <a:bodyPr wrap="square" rtlCol="0">
            <a:spAutoFit/>
          </a:bodyPr>
          <a:lstStyle/>
          <a:p>
            <a:pPr marL="0" indent="0">
              <a:buNone/>
            </a:pPr>
            <a:r>
              <a:rPr lang="en-US" sz="2000" b="1" dirty="0">
                <a:solidFill>
                  <a:schemeClr val="tx1"/>
                </a:solidFill>
                <a:cs typeface="Arial" panose="020B0604020202020204" pitchFamily="34" charset="0"/>
              </a:rPr>
              <a:t>A high school can be identified for Targeted Support and Improvement, if its Levels of Performance meets one of these five “scenarios” for specific student subgroups </a:t>
            </a:r>
          </a:p>
        </p:txBody>
      </p:sp>
      <p:sp>
        <p:nvSpPr>
          <p:cNvPr id="3" name="Slide Number Placeholder 2">
            <a:extLst>
              <a:ext uri="{FF2B5EF4-FFF2-40B4-BE49-F238E27FC236}">
                <a16:creationId xmlns:a16="http://schemas.microsoft.com/office/drawing/2014/main" id="{40B8F17F-C66B-4921-AE83-E4C8103E9F1E}"/>
              </a:ext>
            </a:extLst>
          </p:cNvPr>
          <p:cNvSpPr>
            <a:spLocks noGrp="1"/>
          </p:cNvSpPr>
          <p:nvPr>
            <p:ph type="sldNum" sz="quarter" idx="12"/>
          </p:nvPr>
        </p:nvSpPr>
        <p:spPr/>
        <p:txBody>
          <a:bodyPr/>
          <a:lstStyle/>
          <a:p>
            <a:fld id="{D57F1E4F-1CFF-5643-939E-217C01CDF565}" type="slidenum">
              <a:rPr lang="en-US" smtClean="0"/>
              <a:pPr/>
              <a:t>19</a:t>
            </a:fld>
            <a:endParaRPr lang="en-US" dirty="0"/>
          </a:p>
        </p:txBody>
      </p:sp>
      <p:graphicFrame>
        <p:nvGraphicFramePr>
          <p:cNvPr id="5" name="Content Placeholder 13">
            <a:extLst>
              <a:ext uri="{FF2B5EF4-FFF2-40B4-BE49-F238E27FC236}">
                <a16:creationId xmlns:a16="http://schemas.microsoft.com/office/drawing/2014/main" id="{93D72C14-6D36-46CE-BBA1-DB7D73ECFD00}"/>
              </a:ext>
            </a:extLst>
          </p:cNvPr>
          <p:cNvGraphicFramePr>
            <a:graphicFrameLocks/>
          </p:cNvGraphicFramePr>
          <p:nvPr>
            <p:extLst>
              <p:ext uri="{D42A27DB-BD31-4B8C-83A1-F6EECF244321}">
                <p14:modId xmlns:p14="http://schemas.microsoft.com/office/powerpoint/2010/main" val="352662387"/>
              </p:ext>
            </p:extLst>
          </p:nvPr>
        </p:nvGraphicFramePr>
        <p:xfrm>
          <a:off x="534582" y="2280417"/>
          <a:ext cx="10471466" cy="1905000"/>
        </p:xfrm>
        <a:graphic>
          <a:graphicData uri="http://schemas.openxmlformats.org/drawingml/2006/table">
            <a:tbl>
              <a:tblPr firstRow="1" bandRow="1">
                <a:tableStyleId>{5C22544A-7EE6-4342-B048-85BDC9FD1C3A}</a:tableStyleId>
              </a:tblPr>
              <a:tblGrid>
                <a:gridCol w="1686549">
                  <a:extLst>
                    <a:ext uri="{9D8B030D-6E8A-4147-A177-3AD203B41FA5}">
                      <a16:colId xmlns:a16="http://schemas.microsoft.com/office/drawing/2014/main" val="685326104"/>
                    </a:ext>
                  </a:extLst>
                </a:gridCol>
                <a:gridCol w="1058802">
                  <a:extLst>
                    <a:ext uri="{9D8B030D-6E8A-4147-A177-3AD203B41FA5}">
                      <a16:colId xmlns:a16="http://schemas.microsoft.com/office/drawing/2014/main" val="1610022274"/>
                    </a:ext>
                  </a:extLst>
                </a:gridCol>
                <a:gridCol w="2796285">
                  <a:extLst>
                    <a:ext uri="{9D8B030D-6E8A-4147-A177-3AD203B41FA5}">
                      <a16:colId xmlns:a16="http://schemas.microsoft.com/office/drawing/2014/main" val="4049203184"/>
                    </a:ext>
                  </a:extLst>
                </a:gridCol>
                <a:gridCol w="1643277">
                  <a:extLst>
                    <a:ext uri="{9D8B030D-6E8A-4147-A177-3AD203B41FA5}">
                      <a16:colId xmlns:a16="http://schemas.microsoft.com/office/drawing/2014/main" val="1153253701"/>
                    </a:ext>
                  </a:extLst>
                </a:gridCol>
                <a:gridCol w="1076978">
                  <a:extLst>
                    <a:ext uri="{9D8B030D-6E8A-4147-A177-3AD203B41FA5}">
                      <a16:colId xmlns:a16="http://schemas.microsoft.com/office/drawing/2014/main" val="3715966483"/>
                    </a:ext>
                  </a:extLst>
                </a:gridCol>
                <a:gridCol w="1441028">
                  <a:extLst>
                    <a:ext uri="{9D8B030D-6E8A-4147-A177-3AD203B41FA5}">
                      <a16:colId xmlns:a16="http://schemas.microsoft.com/office/drawing/2014/main" val="2033218466"/>
                    </a:ext>
                  </a:extLst>
                </a:gridCol>
                <a:gridCol w="768547">
                  <a:extLst>
                    <a:ext uri="{9D8B030D-6E8A-4147-A177-3AD203B41FA5}">
                      <a16:colId xmlns:a16="http://schemas.microsoft.com/office/drawing/2014/main" val="728541807"/>
                    </a:ext>
                  </a:extLst>
                </a:gridCol>
              </a:tblGrid>
              <a:tr h="388620">
                <a:tc>
                  <a:txBody>
                    <a:bodyPr/>
                    <a:lstStyle/>
                    <a:p>
                      <a:pPr algn="ctr"/>
                      <a:r>
                        <a:rPr lang="en-US" sz="1100" dirty="0">
                          <a:latin typeface="Century Gothic" panose="020B0502020202020204" pitchFamily="34" charset="0"/>
                        </a:rPr>
                        <a:t>Composite Performance</a:t>
                      </a:r>
                    </a:p>
                  </a:txBody>
                  <a:tcPr marL="68580" marR="68580" marT="34290" marB="34290" anchor="ctr"/>
                </a:tc>
                <a:tc>
                  <a:txBody>
                    <a:bodyPr/>
                    <a:lstStyle/>
                    <a:p>
                      <a:pPr algn="ctr"/>
                      <a:r>
                        <a:rPr lang="en-US" sz="1100" dirty="0">
                          <a:latin typeface="Century Gothic" panose="020B0502020202020204" pitchFamily="34" charset="0"/>
                        </a:rPr>
                        <a:t>Grad Rate</a:t>
                      </a:r>
                    </a:p>
                  </a:txBody>
                  <a:tcPr marL="68580" marR="68580" marT="34290" marB="34290" anchor="ctr"/>
                </a:tc>
                <a:tc>
                  <a:txBody>
                    <a:bodyPr/>
                    <a:lstStyle/>
                    <a:p>
                      <a:pPr algn="ctr"/>
                      <a:r>
                        <a:rPr lang="en-US" sz="1100" dirty="0">
                          <a:latin typeface="Century Gothic" panose="020B0502020202020204" pitchFamily="34" charset="0"/>
                        </a:rPr>
                        <a:t>Combined Composite Performance &amp; Grad Rate</a:t>
                      </a:r>
                    </a:p>
                  </a:txBody>
                  <a:tcPr marL="68580" marR="68580" marT="34290" marB="34290" anchor="ctr"/>
                </a:tc>
                <a:tc>
                  <a:txBody>
                    <a:bodyPr/>
                    <a:lstStyle/>
                    <a:p>
                      <a:pPr algn="ctr"/>
                      <a:r>
                        <a:rPr lang="en-US" sz="1100" dirty="0">
                          <a:latin typeface="Century Gothic" panose="020B0502020202020204" pitchFamily="34" charset="0"/>
                        </a:rPr>
                        <a:t>ELP</a:t>
                      </a:r>
                    </a:p>
                  </a:txBody>
                  <a:tcPr marL="68580" marR="68580" marT="34290" marB="34290" anchor="ctr"/>
                </a:tc>
                <a:tc>
                  <a:txBody>
                    <a:bodyPr/>
                    <a:lstStyle/>
                    <a:p>
                      <a:pPr algn="ctr"/>
                      <a:r>
                        <a:rPr lang="en-US" sz="1100" dirty="0">
                          <a:latin typeface="Century Gothic" panose="020B0502020202020204" pitchFamily="34" charset="0"/>
                        </a:rPr>
                        <a:t>Progress</a:t>
                      </a:r>
                    </a:p>
                  </a:txBody>
                  <a:tcPr marL="68580" marR="68580" marT="34290" marB="34290" anchor="ctr"/>
                </a:tc>
                <a:tc>
                  <a:txBody>
                    <a:bodyPr/>
                    <a:lstStyle/>
                    <a:p>
                      <a:pPr algn="ctr"/>
                      <a:r>
                        <a:rPr lang="en-US" sz="1100" dirty="0">
                          <a:latin typeface="Century Gothic" panose="020B0502020202020204" pitchFamily="34" charset="0"/>
                        </a:rPr>
                        <a:t>Chronic Absenteeism</a:t>
                      </a:r>
                    </a:p>
                  </a:txBody>
                  <a:tcPr marL="68580" marR="68580" marT="34290" marB="34290" anchor="ctr"/>
                </a:tc>
                <a:tc>
                  <a:txBody>
                    <a:bodyPr/>
                    <a:lstStyle/>
                    <a:p>
                      <a:pPr algn="ctr"/>
                      <a:r>
                        <a:rPr lang="en-US" sz="1100" dirty="0">
                          <a:latin typeface="Century Gothic" panose="020B0502020202020204" pitchFamily="34" charset="0"/>
                        </a:rPr>
                        <a:t>CCCR</a:t>
                      </a:r>
                    </a:p>
                  </a:txBody>
                  <a:tcPr marL="68580" marR="68580" marT="34290" marB="34290" anchor="ctr"/>
                </a:tc>
                <a:extLst>
                  <a:ext uri="{0D108BD9-81ED-4DB2-BD59-A6C34878D82A}">
                    <a16:rowId xmlns:a16="http://schemas.microsoft.com/office/drawing/2014/main" val="792089681"/>
                  </a:ext>
                </a:extLst>
              </a:tr>
              <a:tr h="388620">
                <a:tc gridSpan="2">
                  <a:txBody>
                    <a:bodyPr/>
                    <a:lstStyle/>
                    <a:p>
                      <a:pPr algn="ctr"/>
                      <a:r>
                        <a:rPr lang="en-US" sz="1100" dirty="0">
                          <a:latin typeface="Century Gothic" panose="020B0502020202020204" pitchFamily="34" charset="0"/>
                        </a:rPr>
                        <a:t>Both Level 1</a:t>
                      </a:r>
                    </a:p>
                  </a:txBody>
                  <a:tcPr marL="68580" marR="68580" marT="34290" marB="34290" anchor="ctr"/>
                </a:tc>
                <a:tc hMerge="1">
                  <a:txBody>
                    <a:bodyPr/>
                    <a:lstStyle/>
                    <a:p>
                      <a:endParaRPr lang="en-US" dirty="0"/>
                    </a:p>
                  </a:txBody>
                  <a:tcPr/>
                </a:tc>
                <a:tc>
                  <a:txBody>
                    <a:bodyPr/>
                    <a:lstStyle/>
                    <a:p>
                      <a:pPr algn="ctr"/>
                      <a:r>
                        <a:rPr lang="en-US" sz="1100" dirty="0">
                          <a:latin typeface="Century Gothic" panose="020B0502020202020204" pitchFamily="34" charset="0"/>
                        </a:rPr>
                        <a:t>Level 1</a:t>
                      </a:r>
                    </a:p>
                  </a:txBody>
                  <a:tcPr marL="68580" marR="68580" marT="34290" marB="34290" anchor="ctr"/>
                </a:tc>
                <a:tc>
                  <a:txBody>
                    <a:bodyPr/>
                    <a:lstStyle/>
                    <a:p>
                      <a:pPr algn="ctr"/>
                      <a:r>
                        <a:rPr lang="en-US" sz="1100" dirty="0">
                          <a:latin typeface="Century Gothic" panose="020B0502020202020204" pitchFamily="34" charset="0"/>
                        </a:rPr>
                        <a:t>Any Level</a:t>
                      </a:r>
                    </a:p>
                  </a:txBody>
                  <a:tcPr marL="68580" marR="68580" marT="34290" marB="34290" anchor="ctr"/>
                </a:tc>
                <a:tc gridSpan="3">
                  <a:txBody>
                    <a:bodyPr/>
                    <a:lstStyle/>
                    <a:p>
                      <a:pPr algn="ctr"/>
                      <a:r>
                        <a:rPr lang="en-US" sz="1100" dirty="0">
                          <a:latin typeface="Century Gothic" panose="020B0502020202020204" pitchFamily="34" charset="0"/>
                        </a:rPr>
                        <a:t>Any Level</a:t>
                      </a:r>
                    </a:p>
                  </a:txBody>
                  <a:tcPr marL="68580" marR="68580" marT="34290" marB="34290" anchor="ct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1236419118"/>
                  </a:ext>
                </a:extLst>
              </a:tr>
              <a:tr h="278130">
                <a:tc gridSpan="2">
                  <a:txBody>
                    <a:bodyPr/>
                    <a:lstStyle/>
                    <a:p>
                      <a:pPr algn="ctr"/>
                      <a:r>
                        <a:rPr lang="en-US" sz="1100" dirty="0">
                          <a:latin typeface="Century Gothic" panose="020B0502020202020204" pitchFamily="34" charset="0"/>
                        </a:rPr>
                        <a:t>Either Level 1</a:t>
                      </a:r>
                    </a:p>
                  </a:txBody>
                  <a:tcPr marL="68580" marR="68580" marT="34290" marB="34290" anchor="ctr"/>
                </a:tc>
                <a:tc hMerge="1">
                  <a:txBody>
                    <a:bodyPr/>
                    <a:lstStyle/>
                    <a:p>
                      <a:endParaRPr lang="en-US" dirty="0"/>
                    </a:p>
                  </a:txBody>
                  <a:tcPr/>
                </a:tc>
                <a:tc>
                  <a:txBody>
                    <a:bodyPr/>
                    <a:lstStyle/>
                    <a:p>
                      <a:pPr algn="ctr"/>
                      <a:r>
                        <a:rPr lang="en-US" sz="1100" dirty="0">
                          <a:latin typeface="Century Gothic" panose="020B0502020202020204" pitchFamily="34" charset="0"/>
                        </a:rPr>
                        <a:t>Level 1</a:t>
                      </a:r>
                    </a:p>
                  </a:txBody>
                  <a:tcPr marL="68580" marR="68580" marT="34290" marB="34290" anchor="ctr"/>
                </a:tc>
                <a:tc>
                  <a:txBody>
                    <a:bodyPr/>
                    <a:lstStyle/>
                    <a:p>
                      <a:pPr algn="ctr"/>
                      <a:r>
                        <a:rPr lang="en-US" sz="1100" dirty="0">
                          <a:latin typeface="Century Gothic" panose="020B0502020202020204" pitchFamily="34" charset="0"/>
                        </a:rPr>
                        <a:t>None</a:t>
                      </a:r>
                    </a:p>
                  </a:txBody>
                  <a:tcPr marL="68580" marR="68580" marT="34290" marB="34290" anchor="ctr"/>
                </a:tc>
                <a:tc gridSpan="3">
                  <a:txBody>
                    <a:bodyPr/>
                    <a:lstStyle/>
                    <a:p>
                      <a:pPr algn="ctr"/>
                      <a:r>
                        <a:rPr lang="en-US" sz="1100" dirty="0">
                          <a:latin typeface="Century Gothic" panose="020B0502020202020204" pitchFamily="34" charset="0"/>
                        </a:rPr>
                        <a:t>Any One of the Three is Level 1</a:t>
                      </a:r>
                    </a:p>
                  </a:txBody>
                  <a:tcPr marL="68580" marR="68580" marT="34290" marB="34290" anchor="ct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577252594"/>
                  </a:ext>
                </a:extLst>
              </a:tr>
              <a:tr h="278130">
                <a:tc gridSpan="2">
                  <a:txBody>
                    <a:bodyPr/>
                    <a:lstStyle/>
                    <a:p>
                      <a:pPr algn="ctr"/>
                      <a:r>
                        <a:rPr lang="en-US" sz="1100" dirty="0">
                          <a:latin typeface="Century Gothic" panose="020B0502020202020204" pitchFamily="34" charset="0"/>
                        </a:rPr>
                        <a:t>Either Level 1</a:t>
                      </a:r>
                    </a:p>
                  </a:txBody>
                  <a:tcPr marL="68580" marR="68580" marT="34290" marB="34290" anchor="ctr"/>
                </a:tc>
                <a:tc hMerge="1">
                  <a:txBody>
                    <a:bodyPr/>
                    <a:lstStyle/>
                    <a:p>
                      <a:endParaRPr lang="en-US" dirty="0"/>
                    </a:p>
                  </a:txBody>
                  <a:tcPr/>
                </a:tc>
                <a:tc>
                  <a:txBody>
                    <a:bodyPr/>
                    <a:lstStyle/>
                    <a:p>
                      <a:pPr algn="ctr"/>
                      <a:r>
                        <a:rPr lang="en-US" sz="1100" dirty="0">
                          <a:latin typeface="Century Gothic" panose="020B0502020202020204" pitchFamily="34" charset="0"/>
                        </a:rPr>
                        <a:t>Level 1</a:t>
                      </a:r>
                    </a:p>
                  </a:txBody>
                  <a:tcPr marL="68580" marR="68580" marT="34290" marB="34290" anchor="ctr"/>
                </a:tc>
                <a:tc>
                  <a:txBody>
                    <a:bodyPr/>
                    <a:lstStyle/>
                    <a:p>
                      <a:pPr algn="ctr"/>
                      <a:r>
                        <a:rPr lang="en-US" sz="1100" dirty="0">
                          <a:latin typeface="Century Gothic" panose="020B0502020202020204" pitchFamily="34" charset="0"/>
                        </a:rPr>
                        <a:t>Level 1</a:t>
                      </a:r>
                    </a:p>
                  </a:txBody>
                  <a:tcPr marL="68580" marR="68580" marT="34290" marB="34290" anchor="ctr"/>
                </a:tc>
                <a:tc gridSpan="3">
                  <a:txBody>
                    <a:bodyPr/>
                    <a:lstStyle/>
                    <a:p>
                      <a:pPr algn="ctr"/>
                      <a:r>
                        <a:rPr lang="en-US" sz="1100" dirty="0">
                          <a:latin typeface="Century Gothic" panose="020B0502020202020204" pitchFamily="34" charset="0"/>
                        </a:rPr>
                        <a:t>Any Level</a:t>
                      </a:r>
                    </a:p>
                  </a:txBody>
                  <a:tcPr marL="68580" marR="68580" marT="34290" marB="34290" anchor="ct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3338073542"/>
                  </a:ext>
                </a:extLst>
              </a:tr>
              <a:tr h="278130">
                <a:tc gridSpan="2">
                  <a:txBody>
                    <a:bodyPr/>
                    <a:lstStyle/>
                    <a:p>
                      <a:pPr algn="ctr"/>
                      <a:r>
                        <a:rPr lang="en-US" sz="1100" dirty="0">
                          <a:latin typeface="Century Gothic" panose="020B0502020202020204" pitchFamily="34" charset="0"/>
                        </a:rPr>
                        <a:t>Either Level 1</a:t>
                      </a:r>
                    </a:p>
                  </a:txBody>
                  <a:tcPr marL="68580" marR="68580" marT="34290" marB="34290" anchor="ctr"/>
                </a:tc>
                <a:tc hMerge="1">
                  <a:txBody>
                    <a:bodyPr/>
                    <a:lstStyle/>
                    <a:p>
                      <a:endParaRPr lang="en-US" dirty="0"/>
                    </a:p>
                  </a:txBody>
                  <a:tcPr/>
                </a:tc>
                <a:tc>
                  <a:txBody>
                    <a:bodyPr/>
                    <a:lstStyle/>
                    <a:p>
                      <a:pPr algn="ctr"/>
                      <a:r>
                        <a:rPr lang="en-US" sz="1100" dirty="0">
                          <a:latin typeface="Century Gothic" panose="020B0502020202020204" pitchFamily="34" charset="0"/>
                        </a:rPr>
                        <a:t>Level 1</a:t>
                      </a:r>
                    </a:p>
                  </a:txBody>
                  <a:tcPr marL="68580" marR="68580" marT="34290" marB="34290" anchor="ctr"/>
                </a:tc>
                <a:tc>
                  <a:txBody>
                    <a:bodyPr/>
                    <a:lstStyle/>
                    <a:p>
                      <a:pPr algn="ctr"/>
                      <a:r>
                        <a:rPr lang="en-US" sz="1100" dirty="0">
                          <a:latin typeface="Century Gothic" panose="020B0502020202020204" pitchFamily="34" charset="0"/>
                        </a:rPr>
                        <a:t>Level 2</a:t>
                      </a:r>
                    </a:p>
                  </a:txBody>
                  <a:tcPr marL="68580" marR="68580" marT="34290" marB="34290" anchor="ct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Any One of the Three is Level 1</a:t>
                      </a:r>
                    </a:p>
                  </a:txBody>
                  <a:tcPr marL="68580" marR="68580" marT="34290" marB="34290" anchor="ct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3336428785"/>
                  </a:ext>
                </a:extLst>
              </a:tr>
              <a:tr h="278130">
                <a:tc gridSpan="2">
                  <a:txBody>
                    <a:bodyPr/>
                    <a:lstStyle/>
                    <a:p>
                      <a:pPr algn="ctr"/>
                      <a:r>
                        <a:rPr lang="en-US" sz="1100" dirty="0">
                          <a:latin typeface="Century Gothic" panose="020B0502020202020204" pitchFamily="34" charset="0"/>
                        </a:rPr>
                        <a:t>Either Level 1</a:t>
                      </a:r>
                    </a:p>
                  </a:txBody>
                  <a:tcPr marL="68580" marR="68580" marT="34290" marB="34290" anchor="ctr"/>
                </a:tc>
                <a:tc hMerge="1">
                  <a:txBody>
                    <a:bodyPr/>
                    <a:lstStyle/>
                    <a:p>
                      <a:endParaRPr lang="en-US" dirty="0"/>
                    </a:p>
                  </a:txBody>
                  <a:tcPr/>
                </a:tc>
                <a:tc>
                  <a:txBody>
                    <a:bodyPr/>
                    <a:lstStyle/>
                    <a:p>
                      <a:pPr algn="ctr"/>
                      <a:r>
                        <a:rPr lang="en-US" sz="1100" dirty="0">
                          <a:latin typeface="Century Gothic" panose="020B0502020202020204" pitchFamily="34" charset="0"/>
                        </a:rPr>
                        <a:t>Level 1</a:t>
                      </a:r>
                    </a:p>
                  </a:txBody>
                  <a:tcPr marL="68580" marR="68580" marT="34290" marB="34290" anchor="ctr"/>
                </a:tc>
                <a:tc>
                  <a:txBody>
                    <a:bodyPr/>
                    <a:lstStyle/>
                    <a:p>
                      <a:pPr algn="ctr"/>
                      <a:r>
                        <a:rPr lang="en-US" sz="1100" dirty="0">
                          <a:latin typeface="Century Gothic" panose="020B0502020202020204" pitchFamily="34" charset="0"/>
                        </a:rPr>
                        <a:t>Level 3 or 4</a:t>
                      </a:r>
                    </a:p>
                  </a:txBody>
                  <a:tcPr marL="68580" marR="68580" marT="34290" marB="34290" anchor="ctr"/>
                </a:tc>
                <a:tc gridSpan="3">
                  <a:txBody>
                    <a:bodyPr/>
                    <a:lstStyle/>
                    <a:p>
                      <a:pPr algn="ctr"/>
                      <a:r>
                        <a:rPr lang="en-US" sz="1100" dirty="0">
                          <a:latin typeface="Century Gothic" panose="020B0502020202020204" pitchFamily="34" charset="0"/>
                        </a:rPr>
                        <a:t>Any Two Level 1</a:t>
                      </a:r>
                    </a:p>
                  </a:txBody>
                  <a:tcPr marL="68580" marR="68580" marT="34290" marB="34290" anchor="ct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800741686"/>
                  </a:ext>
                </a:extLst>
              </a:tr>
            </a:tbl>
          </a:graphicData>
        </a:graphic>
      </p:graphicFrame>
      <p:sp>
        <p:nvSpPr>
          <p:cNvPr id="6" name="Rectangle 5">
            <a:extLst>
              <a:ext uri="{FF2B5EF4-FFF2-40B4-BE49-F238E27FC236}">
                <a16:creationId xmlns:a16="http://schemas.microsoft.com/office/drawing/2014/main" id="{4B092651-8935-42B1-8F4A-ABCA9896B0A0}"/>
              </a:ext>
            </a:extLst>
          </p:cNvPr>
          <p:cNvSpPr/>
          <p:nvPr/>
        </p:nvSpPr>
        <p:spPr>
          <a:xfrm>
            <a:off x="534583" y="4602877"/>
            <a:ext cx="8736904" cy="309114"/>
          </a:xfrm>
          <a:prstGeom prst="rect">
            <a:avLst/>
          </a:prstGeom>
          <a:solidFill>
            <a:srgbClr val="002C51">
              <a:hueOff val="0"/>
              <a:satOff val="0"/>
              <a:lumOff val="0"/>
              <a:alphaOff val="0"/>
            </a:srgbClr>
          </a:solidFill>
          <a:ln w="25400" cap="flat" cmpd="sng" algn="ctr">
            <a:solidFill>
              <a:srgbClr val="002C51">
                <a:hueOff val="0"/>
                <a:satOff val="0"/>
                <a:lumOff val="0"/>
                <a:alphaOff val="0"/>
              </a:srgbClr>
            </a:solidFill>
            <a:prstDash val="solid"/>
          </a:ln>
          <a:effectLst/>
        </p:spPr>
        <p:txBody>
          <a:bodyPr anchor="ctr"/>
          <a:lstStyle/>
          <a:p>
            <a:pPr algn="ctr">
              <a:defRPr/>
            </a:pPr>
            <a:r>
              <a:rPr lang="en-US" sz="2000" b="1" kern="0" dirty="0">
                <a:solidFill>
                  <a:prstClr val="white"/>
                </a:solidFill>
              </a:rPr>
              <a:t>For X Subgroup, Empire High School’s Performance was: </a:t>
            </a:r>
          </a:p>
        </p:txBody>
      </p:sp>
      <p:graphicFrame>
        <p:nvGraphicFramePr>
          <p:cNvPr id="7" name="Content Placeholder 13">
            <a:extLst>
              <a:ext uri="{FF2B5EF4-FFF2-40B4-BE49-F238E27FC236}">
                <a16:creationId xmlns:a16="http://schemas.microsoft.com/office/drawing/2014/main" id="{69C08AA7-9FFB-4F91-BFEF-D12EC9669158}"/>
              </a:ext>
            </a:extLst>
          </p:cNvPr>
          <p:cNvGraphicFramePr>
            <a:graphicFrameLocks/>
          </p:cNvGraphicFramePr>
          <p:nvPr>
            <p:extLst>
              <p:ext uri="{D42A27DB-BD31-4B8C-83A1-F6EECF244321}">
                <p14:modId xmlns:p14="http://schemas.microsoft.com/office/powerpoint/2010/main" val="276704501"/>
              </p:ext>
            </p:extLst>
          </p:nvPr>
        </p:nvGraphicFramePr>
        <p:xfrm>
          <a:off x="534582" y="4988456"/>
          <a:ext cx="8736906" cy="681990"/>
        </p:xfrm>
        <a:graphic>
          <a:graphicData uri="http://schemas.openxmlformats.org/drawingml/2006/table">
            <a:tbl>
              <a:tblPr firstRow="1" bandRow="1">
                <a:tableStyleId>{5C22544A-7EE6-4342-B048-85BDC9FD1C3A}</a:tableStyleId>
              </a:tblPr>
              <a:tblGrid>
                <a:gridCol w="1290099">
                  <a:extLst>
                    <a:ext uri="{9D8B030D-6E8A-4147-A177-3AD203B41FA5}">
                      <a16:colId xmlns:a16="http://schemas.microsoft.com/office/drawing/2014/main" val="685326104"/>
                    </a:ext>
                  </a:extLst>
                </a:gridCol>
                <a:gridCol w="722978">
                  <a:extLst>
                    <a:ext uri="{9D8B030D-6E8A-4147-A177-3AD203B41FA5}">
                      <a16:colId xmlns:a16="http://schemas.microsoft.com/office/drawing/2014/main" val="1610022274"/>
                    </a:ext>
                  </a:extLst>
                </a:gridCol>
                <a:gridCol w="2155808">
                  <a:extLst>
                    <a:ext uri="{9D8B030D-6E8A-4147-A177-3AD203B41FA5}">
                      <a16:colId xmlns:a16="http://schemas.microsoft.com/office/drawing/2014/main" val="4049203184"/>
                    </a:ext>
                  </a:extLst>
                </a:gridCol>
                <a:gridCol w="1030187">
                  <a:extLst>
                    <a:ext uri="{9D8B030D-6E8A-4147-A177-3AD203B41FA5}">
                      <a16:colId xmlns:a16="http://schemas.microsoft.com/office/drawing/2014/main" val="1153253701"/>
                    </a:ext>
                  </a:extLst>
                </a:gridCol>
                <a:gridCol w="1179278">
                  <a:extLst>
                    <a:ext uri="{9D8B030D-6E8A-4147-A177-3AD203B41FA5}">
                      <a16:colId xmlns:a16="http://schemas.microsoft.com/office/drawing/2014/main" val="3715966483"/>
                    </a:ext>
                  </a:extLst>
                </a:gridCol>
                <a:gridCol w="1179278">
                  <a:extLst>
                    <a:ext uri="{9D8B030D-6E8A-4147-A177-3AD203B41FA5}">
                      <a16:colId xmlns:a16="http://schemas.microsoft.com/office/drawing/2014/main" val="2033218466"/>
                    </a:ext>
                  </a:extLst>
                </a:gridCol>
                <a:gridCol w="1179278">
                  <a:extLst>
                    <a:ext uri="{9D8B030D-6E8A-4147-A177-3AD203B41FA5}">
                      <a16:colId xmlns:a16="http://schemas.microsoft.com/office/drawing/2014/main" val="32230304"/>
                    </a:ext>
                  </a:extLst>
                </a:gridCol>
              </a:tblGrid>
              <a:tr h="388620">
                <a:tc>
                  <a:txBody>
                    <a:bodyPr/>
                    <a:lstStyle/>
                    <a:p>
                      <a:pPr algn="ctr"/>
                      <a:r>
                        <a:rPr lang="en-US" sz="1100" dirty="0">
                          <a:latin typeface="+mj-lt"/>
                        </a:rPr>
                        <a:t>Composite Performance</a:t>
                      </a:r>
                    </a:p>
                  </a:txBody>
                  <a:tcPr marL="68580" marR="68580" marT="34290" marB="34290" anchor="ctr">
                    <a:solidFill>
                      <a:schemeClr val="accent1">
                        <a:lumMod val="75000"/>
                      </a:schemeClr>
                    </a:solidFill>
                  </a:tcPr>
                </a:tc>
                <a:tc>
                  <a:txBody>
                    <a:bodyPr/>
                    <a:lstStyle/>
                    <a:p>
                      <a:pPr algn="ctr"/>
                      <a:r>
                        <a:rPr lang="en-US" sz="1100" dirty="0">
                          <a:latin typeface="+mj-lt"/>
                        </a:rPr>
                        <a:t>Grad Rate</a:t>
                      </a:r>
                    </a:p>
                  </a:txBody>
                  <a:tcPr marL="68580" marR="68580" marT="34290" marB="34290" anchor="ctr">
                    <a:solidFill>
                      <a:schemeClr val="accent1">
                        <a:lumMod val="75000"/>
                      </a:schemeClr>
                    </a:solidFill>
                  </a:tcPr>
                </a:tc>
                <a:tc>
                  <a:txBody>
                    <a:bodyPr/>
                    <a:lstStyle/>
                    <a:p>
                      <a:pPr algn="ctr"/>
                      <a:r>
                        <a:rPr lang="en-US" sz="1100" dirty="0">
                          <a:latin typeface="+mj-lt"/>
                        </a:rPr>
                        <a:t>Combined Composite Performance &amp; Grad Rate</a:t>
                      </a:r>
                    </a:p>
                  </a:txBody>
                  <a:tcPr marL="68580" marR="68580" marT="34290" marB="34290" anchor="ctr">
                    <a:solidFill>
                      <a:schemeClr val="accent1">
                        <a:lumMod val="75000"/>
                      </a:schemeClr>
                    </a:solidFill>
                  </a:tcPr>
                </a:tc>
                <a:tc>
                  <a:txBody>
                    <a:bodyPr/>
                    <a:lstStyle/>
                    <a:p>
                      <a:pPr algn="ctr"/>
                      <a:r>
                        <a:rPr lang="en-US" sz="1100" dirty="0">
                          <a:latin typeface="+mj-lt"/>
                        </a:rPr>
                        <a:t>ELP</a:t>
                      </a:r>
                    </a:p>
                  </a:txBody>
                  <a:tcPr marL="68580" marR="68580" marT="34290" marB="34290" anchor="ctr">
                    <a:solidFill>
                      <a:schemeClr val="accent1">
                        <a:lumMod val="75000"/>
                      </a:schemeClr>
                    </a:solidFill>
                  </a:tcPr>
                </a:tc>
                <a:tc>
                  <a:txBody>
                    <a:bodyPr/>
                    <a:lstStyle/>
                    <a:p>
                      <a:pPr algn="ctr"/>
                      <a:r>
                        <a:rPr lang="en-US" sz="1100" dirty="0">
                          <a:latin typeface="+mj-lt"/>
                        </a:rPr>
                        <a:t>Progress</a:t>
                      </a:r>
                    </a:p>
                  </a:txBody>
                  <a:tcPr marL="68580" marR="68580" marT="34290" marB="34290" anchor="ctr">
                    <a:solidFill>
                      <a:schemeClr val="accent1">
                        <a:lumMod val="75000"/>
                      </a:schemeClr>
                    </a:solidFill>
                  </a:tcPr>
                </a:tc>
                <a:tc>
                  <a:txBody>
                    <a:bodyPr/>
                    <a:lstStyle/>
                    <a:p>
                      <a:pPr algn="ctr"/>
                      <a:r>
                        <a:rPr lang="en-US" sz="1100" dirty="0">
                          <a:latin typeface="+mj-lt"/>
                        </a:rPr>
                        <a:t>Chronic Absenteeism</a:t>
                      </a:r>
                    </a:p>
                  </a:txBody>
                  <a:tcPr marL="68580" marR="68580" marT="34290" marB="34290" anchor="ctr">
                    <a:solidFill>
                      <a:schemeClr val="accent1">
                        <a:lumMod val="75000"/>
                      </a:schemeClr>
                    </a:solidFill>
                  </a:tcPr>
                </a:tc>
                <a:tc>
                  <a:txBody>
                    <a:bodyPr/>
                    <a:lstStyle/>
                    <a:p>
                      <a:pPr algn="ctr"/>
                      <a:r>
                        <a:rPr lang="en-US" sz="1100" dirty="0">
                          <a:latin typeface="+mj-lt"/>
                        </a:rPr>
                        <a:t>CCCR</a:t>
                      </a:r>
                    </a:p>
                  </a:txBody>
                  <a:tcPr marL="68580" marR="68580" marT="34290" marB="34290" anchor="ctr">
                    <a:solidFill>
                      <a:schemeClr val="accent1">
                        <a:lumMod val="75000"/>
                      </a:schemeClr>
                    </a:solidFill>
                  </a:tcPr>
                </a:tc>
                <a:extLst>
                  <a:ext uri="{0D108BD9-81ED-4DB2-BD59-A6C34878D82A}">
                    <a16:rowId xmlns:a16="http://schemas.microsoft.com/office/drawing/2014/main" val="792089681"/>
                  </a:ext>
                </a:extLst>
              </a:tr>
              <a:tr h="278130">
                <a:tc>
                  <a:txBody>
                    <a:bodyPr/>
                    <a:lstStyle/>
                    <a:p>
                      <a:pPr algn="ctr"/>
                      <a:r>
                        <a:rPr lang="en-US" sz="1100" dirty="0">
                          <a:latin typeface="+mj-lt"/>
                        </a:rPr>
                        <a:t>2</a:t>
                      </a:r>
                    </a:p>
                  </a:txBody>
                  <a:tcPr marL="68580" marR="68580" marT="34290" marB="34290" anchor="ctr"/>
                </a:tc>
                <a:tc>
                  <a:txBody>
                    <a:bodyPr/>
                    <a:lstStyle/>
                    <a:p>
                      <a:pPr algn="ctr"/>
                      <a:r>
                        <a:rPr lang="en-US" sz="1100" dirty="0">
                          <a:latin typeface="+mj-lt"/>
                        </a:rPr>
                        <a:t>1</a:t>
                      </a:r>
                    </a:p>
                  </a:txBody>
                  <a:tcPr marL="68580" marR="68580" marT="34290" marB="34290" anchor="ctr"/>
                </a:tc>
                <a:tc>
                  <a:txBody>
                    <a:bodyPr/>
                    <a:lstStyle/>
                    <a:p>
                      <a:pPr algn="ctr"/>
                      <a:r>
                        <a:rPr lang="en-US" sz="1100" dirty="0">
                          <a:latin typeface="+mj-lt"/>
                        </a:rPr>
                        <a:t>1</a:t>
                      </a:r>
                    </a:p>
                  </a:txBody>
                  <a:tcPr marL="68580" marR="68580" marT="34290" marB="34290" anchor="ctr"/>
                </a:tc>
                <a:tc>
                  <a:txBody>
                    <a:bodyPr/>
                    <a:lstStyle/>
                    <a:p>
                      <a:pPr algn="ctr"/>
                      <a:r>
                        <a:rPr lang="en-US" sz="1100" dirty="0">
                          <a:latin typeface="+mj-lt"/>
                        </a:rPr>
                        <a:t>2</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mj-lt"/>
                          <a:ea typeface="+mn-ea"/>
                          <a:cs typeface="+mn-cs"/>
                        </a:rPr>
                        <a:t>1</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mj-lt"/>
                          <a:ea typeface="+mn-ea"/>
                          <a:cs typeface="+mn-cs"/>
                        </a:rPr>
                        <a:t>2</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mj-lt"/>
                          <a:ea typeface="+mn-ea"/>
                          <a:cs typeface="+mn-cs"/>
                        </a:rPr>
                        <a:t>1</a:t>
                      </a:r>
                    </a:p>
                  </a:txBody>
                  <a:tcPr marL="68580" marR="68580" marT="34290" marB="34290" anchor="ctr"/>
                </a:tc>
                <a:extLst>
                  <a:ext uri="{0D108BD9-81ED-4DB2-BD59-A6C34878D82A}">
                    <a16:rowId xmlns:a16="http://schemas.microsoft.com/office/drawing/2014/main" val="3336428785"/>
                  </a:ext>
                </a:extLst>
              </a:tr>
            </a:tbl>
          </a:graphicData>
        </a:graphic>
      </p:graphicFrame>
      <p:sp>
        <p:nvSpPr>
          <p:cNvPr id="8" name="Rounded Rectangle 11">
            <a:extLst>
              <a:ext uri="{FF2B5EF4-FFF2-40B4-BE49-F238E27FC236}">
                <a16:creationId xmlns:a16="http://schemas.microsoft.com/office/drawing/2014/main" id="{4EEA0B6B-4F49-4F2C-9D5E-D9831519CAE6}"/>
              </a:ext>
            </a:extLst>
          </p:cNvPr>
          <p:cNvSpPr/>
          <p:nvPr/>
        </p:nvSpPr>
        <p:spPr>
          <a:xfrm>
            <a:off x="534582" y="5978105"/>
            <a:ext cx="10336618" cy="495380"/>
          </a:xfrm>
          <a:prstGeom prst="roundRect">
            <a:avLst/>
          </a:prstGeom>
          <a:solidFill>
            <a:sysClr val="window" lastClr="FFFFFF"/>
          </a:solidFill>
          <a:ln w="25400" cap="flat" cmpd="sng" algn="ctr">
            <a:solidFill>
              <a:srgbClr val="FECD0B"/>
            </a:solidFill>
            <a:prstDash val="solid"/>
          </a:ln>
          <a:effectLst/>
        </p:spPr>
        <p:txBody>
          <a:bodyPr rtlCol="0" anchor="ctr"/>
          <a:lstStyle/>
          <a:p>
            <a:pPr>
              <a:defRPr/>
            </a:pPr>
            <a:r>
              <a:rPr lang="en-US" sz="1400" b="1" kern="0" dirty="0">
                <a:solidFill>
                  <a:srgbClr val="002C51"/>
                </a:solidFill>
                <a:latin typeface="+mj-lt"/>
              </a:rPr>
              <a:t>Empire High School has been identified for Targeted Support and Improvement because we met “Scenario 4” for [X subgroup].</a:t>
            </a:r>
          </a:p>
        </p:txBody>
      </p:sp>
    </p:spTree>
    <p:extLst>
      <p:ext uri="{BB962C8B-B14F-4D97-AF65-F5344CB8AC3E}">
        <p14:creationId xmlns:p14="http://schemas.microsoft.com/office/powerpoint/2010/main" val="42100929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E4505C23-674B-4195-81D6-0C127FEAE3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367908"/>
            <a:ext cx="9161029" cy="1490093"/>
          </a:xfrm>
          <a:custGeom>
            <a:avLst/>
            <a:gdLst>
              <a:gd name="connsiteX0" fmla="*/ 0 w 9161029"/>
              <a:gd name="connsiteY0" fmla="*/ 0 h 1490093"/>
              <a:gd name="connsiteX1" fmla="*/ 2046494 w 9161029"/>
              <a:gd name="connsiteY1" fmla="*/ 0 h 1490093"/>
              <a:gd name="connsiteX2" fmla="*/ 2496613 w 9161029"/>
              <a:gd name="connsiteY2" fmla="*/ 0 h 1490093"/>
              <a:gd name="connsiteX3" fmla="*/ 3235839 w 9161029"/>
              <a:gd name="connsiteY3" fmla="*/ 0 h 1490093"/>
              <a:gd name="connsiteX4" fmla="*/ 9161029 w 9161029"/>
              <a:gd name="connsiteY4" fmla="*/ 0 h 1490093"/>
              <a:gd name="connsiteX5" fmla="*/ 8470921 w 9161029"/>
              <a:gd name="connsiteY5" fmla="*/ 1490093 h 1490093"/>
              <a:gd name="connsiteX6" fmla="*/ 0 w 9161029"/>
              <a:gd name="connsiteY6" fmla="*/ 1490093 h 1490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61029" h="1490093">
                <a:moveTo>
                  <a:pt x="0" y="0"/>
                </a:moveTo>
                <a:lnTo>
                  <a:pt x="2046494" y="0"/>
                </a:lnTo>
                <a:lnTo>
                  <a:pt x="2496613" y="0"/>
                </a:lnTo>
                <a:lnTo>
                  <a:pt x="3235839" y="0"/>
                </a:lnTo>
                <a:lnTo>
                  <a:pt x="9161029" y="0"/>
                </a:lnTo>
                <a:lnTo>
                  <a:pt x="8470921" y="1490093"/>
                </a:lnTo>
                <a:lnTo>
                  <a:pt x="0" y="1490093"/>
                </a:lnTo>
                <a:close/>
              </a:path>
            </a:pathLst>
          </a:custGeom>
          <a:solidFill>
            <a:schemeClr val="tx1">
              <a:lumMod val="50000"/>
              <a:lumOff val="5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C1FD29B-D013-4752-A92E-BB867815FC61}"/>
              </a:ext>
            </a:extLst>
          </p:cNvPr>
          <p:cNvSpPr>
            <a:spLocks noGrp="1"/>
          </p:cNvSpPr>
          <p:nvPr>
            <p:ph type="title"/>
          </p:nvPr>
        </p:nvSpPr>
        <p:spPr>
          <a:xfrm>
            <a:off x="838200" y="5529884"/>
            <a:ext cx="7719381" cy="1096331"/>
          </a:xfrm>
        </p:spPr>
        <p:txBody>
          <a:bodyPr>
            <a:normAutofit/>
          </a:bodyPr>
          <a:lstStyle/>
          <a:p>
            <a:r>
              <a:rPr lang="en-US" dirty="0"/>
              <a:t>Today’s Presentation</a:t>
            </a:r>
          </a:p>
        </p:txBody>
      </p:sp>
      <p:sp>
        <p:nvSpPr>
          <p:cNvPr id="12" name="Freeform: Shape 11">
            <a:extLst>
              <a:ext uri="{FF2B5EF4-FFF2-40B4-BE49-F238E27FC236}">
                <a16:creationId xmlns:a16="http://schemas.microsoft.com/office/drawing/2014/main" id="{65C9B8F0-FF66-4C15-BD05-E86B87331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63037" y="5367908"/>
            <a:ext cx="3428963" cy="1490093"/>
          </a:xfrm>
          <a:custGeom>
            <a:avLst/>
            <a:gdLst>
              <a:gd name="connsiteX0" fmla="*/ 690108 w 3428963"/>
              <a:gd name="connsiteY0" fmla="*/ 0 h 1490093"/>
              <a:gd name="connsiteX1" fmla="*/ 3428963 w 3428963"/>
              <a:gd name="connsiteY1" fmla="*/ 0 h 1490093"/>
              <a:gd name="connsiteX2" fmla="*/ 3428963 w 3428963"/>
              <a:gd name="connsiteY2" fmla="*/ 1490093 h 1490093"/>
              <a:gd name="connsiteX3" fmla="*/ 0 w 3428963"/>
              <a:gd name="connsiteY3" fmla="*/ 1490093 h 1490093"/>
            </a:gdLst>
            <a:ahLst/>
            <a:cxnLst>
              <a:cxn ang="0">
                <a:pos x="connsiteX0" y="connsiteY0"/>
              </a:cxn>
              <a:cxn ang="0">
                <a:pos x="connsiteX1" y="connsiteY1"/>
              </a:cxn>
              <a:cxn ang="0">
                <a:pos x="connsiteX2" y="connsiteY2"/>
              </a:cxn>
              <a:cxn ang="0">
                <a:pos x="connsiteX3" y="connsiteY3"/>
              </a:cxn>
            </a:cxnLst>
            <a:rect l="l" t="t" r="r" b="b"/>
            <a:pathLst>
              <a:path w="3428963" h="1490093">
                <a:moveTo>
                  <a:pt x="690108" y="0"/>
                </a:moveTo>
                <a:lnTo>
                  <a:pt x="3428963" y="0"/>
                </a:lnTo>
                <a:lnTo>
                  <a:pt x="3428963" y="1490093"/>
                </a:lnTo>
                <a:lnTo>
                  <a:pt x="0" y="1490093"/>
                </a:lnTo>
                <a:close/>
              </a:path>
            </a:pathLst>
          </a:cu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Slide Number Placeholder 3">
            <a:extLst>
              <a:ext uri="{FF2B5EF4-FFF2-40B4-BE49-F238E27FC236}">
                <a16:creationId xmlns:a16="http://schemas.microsoft.com/office/drawing/2014/main" id="{4D516355-743D-4EF9-9ABE-8E7808ACF9BA}"/>
              </a:ext>
            </a:extLst>
          </p:cNvPr>
          <p:cNvSpPr>
            <a:spLocks noGrp="1"/>
          </p:cNvSpPr>
          <p:nvPr>
            <p:ph type="sldNum" sz="quarter" idx="12"/>
          </p:nvPr>
        </p:nvSpPr>
        <p:spPr>
          <a:xfrm>
            <a:off x="10198279" y="6261090"/>
            <a:ext cx="1344477" cy="365125"/>
          </a:xfrm>
        </p:spPr>
        <p:txBody>
          <a:bodyPr>
            <a:normAutofit/>
          </a:bodyPr>
          <a:lstStyle/>
          <a:p>
            <a:pPr>
              <a:spcAft>
                <a:spcPts val="600"/>
              </a:spcAft>
            </a:pPr>
            <a:fld id="{D57F1E4F-1CFF-5643-939E-217C01CDF565}" type="slidenum">
              <a:rPr lang="en-US">
                <a:solidFill>
                  <a:schemeClr val="bg1">
                    <a:alpha val="80000"/>
                  </a:schemeClr>
                </a:solidFill>
              </a:rPr>
              <a:pPr>
                <a:spcAft>
                  <a:spcPts val="600"/>
                </a:spcAft>
              </a:pPr>
              <a:t>2</a:t>
            </a:fld>
            <a:endParaRPr lang="en-US">
              <a:solidFill>
                <a:schemeClr val="bg1">
                  <a:alpha val="80000"/>
                </a:schemeClr>
              </a:solidFill>
            </a:endParaRPr>
          </a:p>
        </p:txBody>
      </p:sp>
      <p:graphicFrame>
        <p:nvGraphicFramePr>
          <p:cNvPr id="5" name="Content Placeholder 2">
            <a:extLst>
              <a:ext uri="{FF2B5EF4-FFF2-40B4-BE49-F238E27FC236}">
                <a16:creationId xmlns:a16="http://schemas.microsoft.com/office/drawing/2014/main" id="{C119E8F7-355B-4217-A356-7A40F4D7B2E6}"/>
              </a:ext>
            </a:extLst>
          </p:cNvPr>
          <p:cNvGraphicFramePr>
            <a:graphicFrameLocks noGrp="1"/>
          </p:cNvGraphicFramePr>
          <p:nvPr>
            <p:ph idx="1"/>
            <p:extLst>
              <p:ext uri="{D42A27DB-BD31-4B8C-83A1-F6EECF244321}">
                <p14:modId xmlns:p14="http://schemas.microsoft.com/office/powerpoint/2010/main" val="3091892030"/>
              </p:ext>
            </p:extLst>
          </p:nvPr>
        </p:nvGraphicFramePr>
        <p:xfrm>
          <a:off x="838200" y="643467"/>
          <a:ext cx="10515600" cy="40809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100381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8AA5BC-4F7A-4226-8F99-6D824B226A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E5445C6-DD42-4979-86FF-03730E8C6D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734" y="321733"/>
            <a:ext cx="11573488" cy="6214534"/>
          </a:xfrm>
          <a:prstGeom prst="rect">
            <a:avLst/>
          </a:prstGeom>
          <a:solidFill>
            <a:schemeClr val="bg1">
              <a:lumMod val="75000"/>
              <a:lumOff val="25000"/>
            </a:schemeClr>
          </a:solidFill>
          <a:ln w="127000" cap="sq" cmpd="thinThick">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B56D849-1430-43C9-930A-BE5EE7ED038F}"/>
              </a:ext>
            </a:extLst>
          </p:cNvPr>
          <p:cNvSpPr>
            <a:spLocks noGrp="1"/>
          </p:cNvSpPr>
          <p:nvPr>
            <p:ph type="title"/>
          </p:nvPr>
        </p:nvSpPr>
        <p:spPr>
          <a:xfrm>
            <a:off x="1524000" y="1122362"/>
            <a:ext cx="9144000" cy="2840037"/>
          </a:xfrm>
        </p:spPr>
        <p:txBody>
          <a:bodyPr vert="horz" lIns="91440" tIns="45720" rIns="91440" bIns="45720" rtlCol="0" anchor="b">
            <a:normAutofit/>
          </a:bodyPr>
          <a:lstStyle/>
          <a:p>
            <a:pPr algn="ctr"/>
            <a:r>
              <a:rPr lang="en-US" sz="5800" kern="1200" dirty="0">
                <a:solidFill>
                  <a:schemeClr val="tx1"/>
                </a:solidFill>
                <a:latin typeface="+mj-lt"/>
                <a:ea typeface="+mj-ea"/>
                <a:cs typeface="+mj-cs"/>
              </a:rPr>
              <a:t>Targeted Support &amp; Improvement</a:t>
            </a:r>
            <a:br>
              <a:rPr lang="en-US" sz="5800" kern="1200" dirty="0">
                <a:solidFill>
                  <a:schemeClr val="tx1"/>
                </a:solidFill>
                <a:latin typeface="+mj-lt"/>
                <a:ea typeface="+mj-ea"/>
                <a:cs typeface="+mj-cs"/>
              </a:rPr>
            </a:br>
            <a:r>
              <a:rPr lang="en-US" sz="5800" kern="1200" dirty="0">
                <a:solidFill>
                  <a:schemeClr val="tx1"/>
                </a:solidFill>
                <a:latin typeface="+mj-lt"/>
                <a:ea typeface="+mj-ea"/>
                <a:cs typeface="+mj-cs"/>
              </a:rPr>
              <a:t>What it means to our school</a:t>
            </a:r>
          </a:p>
        </p:txBody>
      </p:sp>
      <p:cxnSp>
        <p:nvCxnSpPr>
          <p:cNvPr id="12" name="Straight Connector 11">
            <a:extLst>
              <a:ext uri="{FF2B5EF4-FFF2-40B4-BE49-F238E27FC236}">
                <a16:creationId xmlns:a16="http://schemas.microsoft.com/office/drawing/2014/main" id="{45000665-DFC7-417E-8FD7-516A0F15C9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4109417"/>
            <a:ext cx="2743200" cy="0"/>
          </a:xfrm>
          <a:prstGeom prst="line">
            <a:avLst/>
          </a:prstGeom>
          <a:ln w="12700">
            <a:solidFill>
              <a:schemeClr val="tx1">
                <a:lumMod val="85000"/>
              </a:schemeClr>
            </a:solidFill>
          </a:ln>
        </p:spPr>
        <p:style>
          <a:lnRef idx="1">
            <a:schemeClr val="accent1"/>
          </a:lnRef>
          <a:fillRef idx="0">
            <a:schemeClr val="accent1"/>
          </a:fillRef>
          <a:effectRef idx="0">
            <a:schemeClr val="accent1"/>
          </a:effectRef>
          <a:fontRef idx="minor">
            <a:schemeClr val="tx1"/>
          </a:fontRef>
        </p:style>
      </p:cxnSp>
      <p:sp>
        <p:nvSpPr>
          <p:cNvPr id="3" name="Slide Number Placeholder 2">
            <a:extLst>
              <a:ext uri="{FF2B5EF4-FFF2-40B4-BE49-F238E27FC236}">
                <a16:creationId xmlns:a16="http://schemas.microsoft.com/office/drawing/2014/main" id="{5E4DF85A-33AD-447C-AAC4-9A260F74405C}"/>
              </a:ext>
            </a:extLst>
          </p:cNvPr>
          <p:cNvSpPr>
            <a:spLocks noGrp="1"/>
          </p:cNvSpPr>
          <p:nvPr>
            <p:ph type="sldNum" sz="quarter" idx="12"/>
          </p:nvPr>
        </p:nvSpPr>
        <p:spPr>
          <a:xfrm>
            <a:off x="8610600" y="6159710"/>
            <a:ext cx="2743200" cy="365125"/>
          </a:xfrm>
        </p:spPr>
        <p:txBody>
          <a:bodyPr vert="horz" lIns="91440" tIns="45720" rIns="91440" bIns="45720" rtlCol="0" anchor="ctr">
            <a:normAutofit/>
          </a:bodyPr>
          <a:lstStyle/>
          <a:p>
            <a:pPr defTabSz="914400">
              <a:spcAft>
                <a:spcPts val="600"/>
              </a:spcAft>
            </a:pPr>
            <a:fld id="{D57F1E4F-1CFF-5643-939E-217C01CDF565}" type="slidenum">
              <a:rPr lang="en-US" smtClean="0"/>
              <a:pPr defTabSz="914400">
                <a:spcAft>
                  <a:spcPts val="600"/>
                </a:spcAft>
              </a:pPr>
              <a:t>20</a:t>
            </a:fld>
            <a:endParaRPr lang="en-US"/>
          </a:p>
        </p:txBody>
      </p:sp>
    </p:spTree>
    <p:extLst>
      <p:ext uri="{BB962C8B-B14F-4D97-AF65-F5344CB8AC3E}">
        <p14:creationId xmlns:p14="http://schemas.microsoft.com/office/powerpoint/2010/main" val="419754491"/>
      </p:ext>
    </p:extLst>
  </p:cSld>
  <p:clrMapOvr>
    <a:overrideClrMapping bg1="dk1" tx1="lt1" bg2="dk2" tx2="lt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D6F45-52C8-474C-BBB5-B6029EFC6036}"/>
              </a:ext>
            </a:extLst>
          </p:cNvPr>
          <p:cNvSpPr>
            <a:spLocks noGrp="1"/>
          </p:cNvSpPr>
          <p:nvPr>
            <p:ph type="title"/>
          </p:nvPr>
        </p:nvSpPr>
        <p:spPr>
          <a:xfrm>
            <a:off x="665550" y="39395"/>
            <a:ext cx="8534400" cy="1265037"/>
          </a:xfrm>
        </p:spPr>
        <p:txBody>
          <a:bodyPr/>
          <a:lstStyle/>
          <a:p>
            <a:r>
              <a:rPr lang="en-US" dirty="0"/>
              <a:t>Required TSI School Interventions</a:t>
            </a:r>
          </a:p>
        </p:txBody>
      </p:sp>
      <p:pic>
        <p:nvPicPr>
          <p:cNvPr id="4" name="Content Placeholder 4">
            <a:extLst>
              <a:ext uri="{FF2B5EF4-FFF2-40B4-BE49-F238E27FC236}">
                <a16:creationId xmlns:a16="http://schemas.microsoft.com/office/drawing/2014/main" id="{E3877883-E291-40CA-9150-A90E511EA57B}"/>
              </a:ext>
            </a:extLst>
          </p:cNvPr>
          <p:cNvPicPr>
            <a:picLocks noGrp="1"/>
          </p:cNvPicPr>
          <p:nvPr>
            <p:ph idx="1"/>
          </p:nvPr>
        </p:nvPicPr>
        <p:blipFill>
          <a:blip r:embed="rId2" cstate="print">
            <a:extLst>
              <a:ext uri="{BEBA8EAE-BF5A-486C-A8C5-ECC9F3942E4B}">
                <a14:imgProps xmlns:a14="http://schemas.microsoft.com/office/drawing/2010/main">
                  <a14:imgLayer r:embed="rId3">
                    <a14:imgEffect>
                      <a14:colorTemperature colorTemp="4700"/>
                    </a14:imgEffect>
                  </a14:imgLayer>
                </a14:imgProps>
              </a:ext>
              <a:ext uri="{28A0092B-C50C-407E-A947-70E740481C1C}">
                <a14:useLocalDpi xmlns:a14="http://schemas.microsoft.com/office/drawing/2010/main" val="0"/>
              </a:ext>
            </a:extLst>
          </a:blip>
          <a:stretch>
            <a:fillRect/>
          </a:stretch>
        </p:blipFill>
        <p:spPr bwMode="auto">
          <a:xfrm>
            <a:off x="446280" y="2555631"/>
            <a:ext cx="1265289" cy="1155536"/>
          </a:xfrm>
          <a:prstGeom prst="rect">
            <a:avLst/>
          </a:prstGeom>
          <a:noFill/>
          <a:extLst/>
        </p:spPr>
      </p:pic>
      <p:sp>
        <p:nvSpPr>
          <p:cNvPr id="3" name="Slide Number Placeholder 2">
            <a:extLst>
              <a:ext uri="{FF2B5EF4-FFF2-40B4-BE49-F238E27FC236}">
                <a16:creationId xmlns:a16="http://schemas.microsoft.com/office/drawing/2014/main" id="{CB6805DA-0B74-49D0-8C41-A2E9DEB40F1E}"/>
              </a:ext>
            </a:extLst>
          </p:cNvPr>
          <p:cNvSpPr>
            <a:spLocks noGrp="1"/>
          </p:cNvSpPr>
          <p:nvPr>
            <p:ph type="sldNum" sz="quarter" idx="12"/>
          </p:nvPr>
        </p:nvSpPr>
        <p:spPr/>
        <p:txBody>
          <a:bodyPr/>
          <a:lstStyle/>
          <a:p>
            <a:fld id="{D57F1E4F-1CFF-5643-939E-217C01CDF565}" type="slidenum">
              <a:rPr lang="en-US" smtClean="0"/>
              <a:pPr/>
              <a:t>21</a:t>
            </a:fld>
            <a:endParaRPr lang="en-US" dirty="0"/>
          </a:p>
        </p:txBody>
      </p:sp>
      <p:sp>
        <p:nvSpPr>
          <p:cNvPr id="5" name="Content Placeholder 30">
            <a:extLst>
              <a:ext uri="{FF2B5EF4-FFF2-40B4-BE49-F238E27FC236}">
                <a16:creationId xmlns:a16="http://schemas.microsoft.com/office/drawing/2014/main" id="{4AFCC16A-B70D-4C96-99F0-9F9CBA335923}"/>
              </a:ext>
            </a:extLst>
          </p:cNvPr>
          <p:cNvSpPr txBox="1">
            <a:spLocks/>
          </p:cNvSpPr>
          <p:nvPr/>
        </p:nvSpPr>
        <p:spPr bwMode="auto">
          <a:xfrm>
            <a:off x="327849" y="3711168"/>
            <a:ext cx="1055845" cy="511253"/>
          </a:xfrm>
          <a:prstGeom prst="rect">
            <a:avLst/>
          </a:prstGeom>
          <a:solidFill>
            <a:schemeClr val="bg1"/>
          </a:solidFill>
          <a:extLst/>
        </p:spPr>
        <p:style>
          <a:lnRef idx="0">
            <a:scrgbClr r="0" g="0" b="0"/>
          </a:lnRef>
          <a:fillRef idx="0">
            <a:scrgbClr r="0" g="0" b="0"/>
          </a:fillRef>
          <a:effectRef idx="0">
            <a:scrgbClr r="0" g="0" b="0"/>
          </a:effectRef>
          <a:fontRef idx="minor">
            <a:schemeClr val="lt1"/>
          </a:fontRef>
        </p:style>
        <p:txBody>
          <a:bodyPr spcFirstLastPara="0" vert="horz" wrap="square" lIns="177800" tIns="101600" rIns="177800" bIns="101600" numCol="1" spcCol="1270" anchor="ctr" anchorCtr="0" compatLnSpc="1">
            <a:prstTxWarp prst="textNoShape">
              <a:avLst/>
            </a:prstTxWarp>
            <a:noAutofit/>
          </a:bodyPr>
          <a:lstStyle>
            <a:lvl1pPr marL="0" indent="0" algn="l" rtl="0" eaLnBrk="0" fontAlgn="base" hangingPunct="0">
              <a:spcBef>
                <a:spcPct val="20000"/>
              </a:spcBef>
              <a:spcAft>
                <a:spcPct val="0"/>
              </a:spcAft>
              <a:buFont typeface="Arial" panose="020B0604020202020204" pitchFamily="34" charset="0"/>
              <a:buNone/>
              <a:defRPr sz="2400" b="1">
                <a:solidFill>
                  <a:srgbClr val="22315E"/>
                </a:solidFill>
                <a:latin typeface="+mn-lt"/>
                <a:ea typeface="+mn-ea"/>
                <a:cs typeface="+mn-cs"/>
              </a:defRPr>
            </a:lvl1pPr>
            <a:lvl2pPr marL="457200" indent="-228600" algn="l" rtl="0" eaLnBrk="0" fontAlgn="base" hangingPunct="0">
              <a:spcBef>
                <a:spcPct val="20000"/>
              </a:spcBef>
              <a:spcAft>
                <a:spcPct val="0"/>
              </a:spcAft>
              <a:buSzPct val="50000"/>
              <a:buFont typeface="Wingdings" panose="05000000000000000000" pitchFamily="2" charset="2"/>
              <a:buChar char="¦"/>
              <a:defRPr sz="2000" b="1">
                <a:solidFill>
                  <a:srgbClr val="045CAA"/>
                </a:solidFill>
                <a:latin typeface="+mn-lt"/>
                <a:ea typeface="+mn-ea"/>
                <a:cs typeface="+mn-cs"/>
              </a:defRPr>
            </a:lvl2pPr>
            <a:lvl3pPr marL="804863" indent="-228600" algn="l" rtl="0" eaLnBrk="0" fontAlgn="base" hangingPunct="0">
              <a:spcBef>
                <a:spcPct val="20000"/>
              </a:spcBef>
              <a:spcAft>
                <a:spcPct val="0"/>
              </a:spcAft>
              <a:buChar char="•"/>
              <a:defRPr>
                <a:solidFill>
                  <a:schemeClr val="lt1"/>
                </a:solidFill>
                <a:latin typeface="+mn-lt"/>
                <a:ea typeface="+mn-ea"/>
                <a:cs typeface="+mn-cs"/>
              </a:defRPr>
            </a:lvl3pPr>
            <a:lvl4pPr marL="1143000" indent="-228600" algn="l" rtl="0" eaLnBrk="0" fontAlgn="base" hangingPunct="0">
              <a:spcBef>
                <a:spcPct val="20000"/>
              </a:spcBef>
              <a:spcAft>
                <a:spcPct val="0"/>
              </a:spcAft>
              <a:buChar char="–"/>
              <a:defRPr sz="1600">
                <a:solidFill>
                  <a:schemeClr val="lt1"/>
                </a:solidFill>
                <a:latin typeface="+mn-lt"/>
                <a:ea typeface="+mn-ea"/>
                <a:cs typeface="+mn-cs"/>
              </a:defRPr>
            </a:lvl4pPr>
            <a:lvl5pPr marL="1262063" indent="228600" algn="l" rtl="0" eaLnBrk="0" fontAlgn="base" hangingPunct="0">
              <a:spcBef>
                <a:spcPct val="20000"/>
              </a:spcBef>
              <a:spcAft>
                <a:spcPct val="0"/>
              </a:spcAft>
              <a:buChar char="»"/>
              <a:defRPr sz="1400">
                <a:solidFill>
                  <a:schemeClr val="lt1"/>
                </a:solidFill>
                <a:latin typeface="+mn-lt"/>
                <a:ea typeface="+mn-ea"/>
                <a:cs typeface="+mn-cs"/>
              </a:defRPr>
            </a:lvl5pPr>
            <a:lvl6pPr marL="2514600" indent="-228600" algn="l" rtl="0" fontAlgn="base">
              <a:spcBef>
                <a:spcPct val="20000"/>
              </a:spcBef>
              <a:spcAft>
                <a:spcPct val="0"/>
              </a:spcAft>
              <a:buChar char="»"/>
              <a:defRPr sz="1600">
                <a:solidFill>
                  <a:schemeClr val="lt1"/>
                </a:solidFill>
                <a:latin typeface="+mn-lt"/>
                <a:ea typeface="+mn-ea"/>
                <a:cs typeface="+mn-cs"/>
              </a:defRPr>
            </a:lvl6pPr>
            <a:lvl7pPr marL="2971800" indent="-228600" algn="l" rtl="0" fontAlgn="base">
              <a:spcBef>
                <a:spcPct val="20000"/>
              </a:spcBef>
              <a:spcAft>
                <a:spcPct val="0"/>
              </a:spcAft>
              <a:buChar char="»"/>
              <a:defRPr sz="1600">
                <a:solidFill>
                  <a:schemeClr val="lt1"/>
                </a:solidFill>
                <a:latin typeface="+mn-lt"/>
                <a:ea typeface="+mn-ea"/>
                <a:cs typeface="+mn-cs"/>
              </a:defRPr>
            </a:lvl7pPr>
            <a:lvl8pPr marL="3429000" indent="-228600" algn="l" rtl="0" fontAlgn="base">
              <a:spcBef>
                <a:spcPct val="20000"/>
              </a:spcBef>
              <a:spcAft>
                <a:spcPct val="0"/>
              </a:spcAft>
              <a:buChar char="»"/>
              <a:defRPr sz="1600">
                <a:solidFill>
                  <a:schemeClr val="lt1"/>
                </a:solidFill>
                <a:latin typeface="+mn-lt"/>
                <a:ea typeface="+mn-ea"/>
                <a:cs typeface="+mn-cs"/>
              </a:defRPr>
            </a:lvl8pPr>
            <a:lvl9pPr marL="3886200" indent="-228600" algn="l" rtl="0" fontAlgn="base">
              <a:spcBef>
                <a:spcPct val="20000"/>
              </a:spcBef>
              <a:spcAft>
                <a:spcPct val="0"/>
              </a:spcAft>
              <a:buChar char="»"/>
              <a:defRPr sz="1600">
                <a:solidFill>
                  <a:schemeClr val="lt1"/>
                </a:solidFill>
                <a:latin typeface="+mn-lt"/>
                <a:ea typeface="+mn-ea"/>
                <a:cs typeface="+mn-cs"/>
              </a:defRPr>
            </a:lvl9pPr>
          </a:lstStyle>
          <a:p>
            <a:pPr marL="0" marR="0" lvl="0" indent="0" algn="ctr" defTabSz="1111250" rtl="0" eaLnBrk="0" fontAlgn="base" latinLnBrk="0" hangingPunct="0">
              <a:lnSpc>
                <a:spcPct val="90000"/>
              </a:lnSpc>
              <a:spcBef>
                <a:spcPct val="0"/>
              </a:spcBef>
              <a:spcAft>
                <a:spcPct val="35000"/>
              </a:spcAft>
              <a:buClrTx/>
              <a:buSzTx/>
              <a:buFont typeface="Arial" panose="020B0604020202020204" pitchFamily="34" charset="0"/>
              <a:buNone/>
              <a:tabLst/>
              <a:defRPr/>
            </a:pPr>
            <a:r>
              <a:rPr kumimoji="0" lang="en-US" sz="1600" b="1" i="0" u="none" strike="noStrike" kern="1200" cap="none" spc="0" normalizeH="0" baseline="0" noProof="0" dirty="0">
                <a:ln>
                  <a:noFill/>
                </a:ln>
                <a:solidFill>
                  <a:srgbClr val="FFFFFF"/>
                </a:solidFill>
                <a:effectLst/>
                <a:uLnTx/>
                <a:uFillTx/>
                <a:latin typeface="+mj-lt"/>
                <a:ea typeface="+mn-ea"/>
                <a:cs typeface="+mn-cs"/>
              </a:rPr>
              <a:t>TSI School</a:t>
            </a:r>
          </a:p>
        </p:txBody>
      </p:sp>
      <p:sp>
        <p:nvSpPr>
          <p:cNvPr id="7" name="TextBox 6">
            <a:extLst>
              <a:ext uri="{FF2B5EF4-FFF2-40B4-BE49-F238E27FC236}">
                <a16:creationId xmlns:a16="http://schemas.microsoft.com/office/drawing/2014/main" id="{E5440E9F-2B1E-4D92-A697-9826CCC0A839}"/>
              </a:ext>
            </a:extLst>
          </p:cNvPr>
          <p:cNvSpPr txBox="1"/>
          <p:nvPr/>
        </p:nvSpPr>
        <p:spPr>
          <a:xfrm>
            <a:off x="2488197" y="1261304"/>
            <a:ext cx="8344644" cy="830997"/>
          </a:xfrm>
          <a:prstGeom prst="rect">
            <a:avLst/>
          </a:prstGeom>
          <a:solidFill>
            <a:schemeClr val="accent1"/>
          </a:solidFill>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0" i="0" u="none" strike="noStrike" kern="1200" cap="none" spc="0" normalizeH="0" baseline="0" noProof="0" dirty="0">
                <a:ln>
                  <a:noFill/>
                </a:ln>
                <a:solidFill>
                  <a:srgbClr val="FFFFFF"/>
                </a:solidFill>
                <a:effectLst/>
                <a:uLnTx/>
                <a:uFillTx/>
                <a:latin typeface="+mj-lt"/>
                <a:ea typeface="+mn-ea"/>
                <a:cs typeface="+mn-cs"/>
              </a:rPr>
              <a:t>All Targeted Support &amp; Improvement Schools are required to:</a:t>
            </a:r>
          </a:p>
        </p:txBody>
      </p:sp>
      <p:sp>
        <p:nvSpPr>
          <p:cNvPr id="8" name="TextBox 7">
            <a:extLst>
              <a:ext uri="{FF2B5EF4-FFF2-40B4-BE49-F238E27FC236}">
                <a16:creationId xmlns:a16="http://schemas.microsoft.com/office/drawing/2014/main" id="{17171F1C-1EB5-49E7-A342-06339535D569}"/>
              </a:ext>
            </a:extLst>
          </p:cNvPr>
          <p:cNvSpPr txBox="1"/>
          <p:nvPr/>
        </p:nvSpPr>
        <p:spPr>
          <a:xfrm>
            <a:off x="2488197" y="2092301"/>
            <a:ext cx="8344644" cy="3693319"/>
          </a:xfrm>
          <a:prstGeom prst="rect">
            <a:avLst/>
          </a:prstGeom>
          <a:noFill/>
        </p:spPr>
        <p:txBody>
          <a:bodyPr wrap="square" rtlCol="0">
            <a:spAutoFit/>
          </a:body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srgbClr val="045CAA"/>
              </a:solidFill>
              <a:effectLst/>
              <a:uLnTx/>
              <a:uFillTx/>
              <a:ea typeface="+mn-ea"/>
              <a:cs typeface="+mn-cs"/>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chemeClr val="accent1">
                    <a:lumMod val="50000"/>
                  </a:schemeClr>
                </a:solidFill>
                <a:effectLst/>
                <a:uLnTx/>
                <a:uFillTx/>
                <a:ea typeface="+mn-ea"/>
                <a:cs typeface="+mn-cs"/>
              </a:rPr>
              <a:t>TSI Schools will be required to develop a School Comprehensive Education Plan based on the results of an on-site needs assessment and other data collected by the district. </a:t>
            </a:r>
            <a:br>
              <a:rPr kumimoji="0" lang="en-US" sz="2400" b="0" i="0" u="none" strike="noStrike" kern="1200" cap="none" spc="0" normalizeH="0" baseline="0" noProof="0" dirty="0">
                <a:ln>
                  <a:noFill/>
                </a:ln>
                <a:solidFill>
                  <a:schemeClr val="accent1">
                    <a:lumMod val="50000"/>
                  </a:schemeClr>
                </a:solidFill>
                <a:effectLst/>
                <a:uLnTx/>
                <a:uFillTx/>
                <a:ea typeface="+mn-ea"/>
                <a:cs typeface="+mn-cs"/>
              </a:rPr>
            </a:br>
            <a:endParaRPr kumimoji="0" lang="en-US" sz="2400" b="0" i="0" u="none" strike="noStrike" kern="1200" cap="none" spc="0" normalizeH="0" baseline="0" noProof="0" dirty="0">
              <a:ln>
                <a:noFill/>
              </a:ln>
              <a:solidFill>
                <a:schemeClr val="accent1">
                  <a:lumMod val="50000"/>
                </a:schemeClr>
              </a:solidFill>
              <a:effectLst/>
              <a:uLnTx/>
              <a:uFillTx/>
              <a:ea typeface="+mn-ea"/>
              <a:cs typeface="+mn-cs"/>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chemeClr val="accent1">
                    <a:lumMod val="50000"/>
                  </a:schemeClr>
                </a:solidFill>
                <a:effectLst/>
                <a:uLnTx/>
                <a:uFillTx/>
                <a:ea typeface="+mn-ea"/>
                <a:cs typeface="+mn-cs"/>
              </a:rPr>
              <a:t>This annual improvement plan must include one evidence-based intervention. </a:t>
            </a:r>
            <a:br>
              <a:rPr kumimoji="0" lang="en-US" sz="2400" b="0" i="0" u="none" strike="noStrike" kern="1200" cap="none" spc="0" normalizeH="0" baseline="0" noProof="0" dirty="0">
                <a:ln>
                  <a:noFill/>
                </a:ln>
                <a:solidFill>
                  <a:schemeClr val="accent1">
                    <a:lumMod val="50000"/>
                  </a:schemeClr>
                </a:solidFill>
                <a:effectLst/>
                <a:uLnTx/>
                <a:uFillTx/>
                <a:ea typeface="+mn-ea"/>
                <a:cs typeface="+mn-cs"/>
              </a:rPr>
            </a:br>
            <a:endParaRPr kumimoji="0" lang="en-US" sz="2400" b="0" i="0" u="none" strike="noStrike" kern="1200" cap="none" spc="0" normalizeH="0" baseline="0" noProof="0" dirty="0">
              <a:ln>
                <a:noFill/>
              </a:ln>
              <a:solidFill>
                <a:schemeClr val="accent1">
                  <a:lumMod val="50000"/>
                </a:schemeClr>
              </a:solidFill>
              <a:effectLst/>
              <a:uLnTx/>
              <a:uFillTx/>
              <a:ea typeface="+mn-ea"/>
              <a:cs typeface="+mn-cs"/>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chemeClr val="accent1">
                    <a:lumMod val="50000"/>
                  </a:schemeClr>
                </a:solidFill>
                <a:effectLst/>
                <a:uLnTx/>
                <a:uFillTx/>
                <a:ea typeface="+mn-ea"/>
                <a:cs typeface="+mn-cs"/>
              </a:rPr>
              <a:t>In addition, TSI Schools will be required to survey parents, staff, and students annually.</a:t>
            </a:r>
          </a:p>
        </p:txBody>
      </p:sp>
    </p:spTree>
    <p:extLst>
      <p:ext uri="{BB962C8B-B14F-4D97-AF65-F5344CB8AC3E}">
        <p14:creationId xmlns:p14="http://schemas.microsoft.com/office/powerpoint/2010/main" val="11389976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31BC1CC-FD81-41D0-984B-40DB96D87D91}"/>
              </a:ext>
            </a:extLst>
          </p:cNvPr>
          <p:cNvSpPr>
            <a:spLocks noGrp="1"/>
          </p:cNvSpPr>
          <p:nvPr>
            <p:ph type="title"/>
          </p:nvPr>
        </p:nvSpPr>
        <p:spPr>
          <a:xfrm>
            <a:off x="838200" y="963877"/>
            <a:ext cx="3494362" cy="4930246"/>
          </a:xfrm>
        </p:spPr>
        <p:txBody>
          <a:bodyPr>
            <a:normAutofit/>
          </a:bodyPr>
          <a:lstStyle/>
          <a:p>
            <a:pPr algn="r"/>
            <a:r>
              <a:rPr lang="en-US" dirty="0">
                <a:solidFill>
                  <a:schemeClr val="accent1"/>
                </a:solidFill>
              </a:rPr>
              <a:t>Oversight &amp; Support for TSI Schools</a:t>
            </a:r>
          </a:p>
        </p:txBody>
      </p:sp>
      <p:cxnSp>
        <p:nvCxnSpPr>
          <p:cNvPr id="11" name="Straight Connector 10">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BFD32FEF-7365-4889-8AB1-CFD4F40B15F1}"/>
              </a:ext>
            </a:extLst>
          </p:cNvPr>
          <p:cNvSpPr>
            <a:spLocks noGrp="1"/>
          </p:cNvSpPr>
          <p:nvPr>
            <p:ph idx="1"/>
          </p:nvPr>
        </p:nvSpPr>
        <p:spPr>
          <a:xfrm>
            <a:off x="4976031" y="963876"/>
            <a:ext cx="6377769" cy="5574083"/>
          </a:xfrm>
        </p:spPr>
        <p:txBody>
          <a:bodyPr anchor="ctr">
            <a:normAutofit/>
          </a:bodyPr>
          <a:lstStyle/>
          <a:p>
            <a:pPr>
              <a:buFont typeface="Wingdings" panose="05000000000000000000" pitchFamily="2" charset="2"/>
              <a:buChar char="§"/>
            </a:pPr>
            <a:r>
              <a:rPr lang="en-US" sz="2400" dirty="0"/>
              <a:t>Oversight of TSI schools is provided by each individual district</a:t>
            </a:r>
          </a:p>
          <a:p>
            <a:pPr>
              <a:buFont typeface="Wingdings" panose="05000000000000000000" pitchFamily="2" charset="2"/>
              <a:buChar char="§"/>
            </a:pPr>
            <a:r>
              <a:rPr lang="en-US" sz="2400" dirty="0"/>
              <a:t>TSI schools will receive Title I school improvement funds to support the development and implementation of school improvement efforts</a:t>
            </a:r>
          </a:p>
          <a:p>
            <a:pPr>
              <a:buFont typeface="Wingdings" panose="05000000000000000000" pitchFamily="2" charset="2"/>
              <a:buChar char="§"/>
            </a:pPr>
            <a:r>
              <a:rPr lang="en-US" sz="2400" dirty="0"/>
              <a:t>TSI schools that do not improve in three years will be designated for additional, targeted support</a:t>
            </a:r>
          </a:p>
          <a:p>
            <a:pPr lvl="1">
              <a:buFont typeface="Wingdings" panose="05000000000000000000" pitchFamily="2" charset="2"/>
              <a:buChar char="Ø"/>
            </a:pPr>
            <a:r>
              <a:rPr lang="en-US" dirty="0"/>
              <a:t>After three additional years of targeted support, if the school is still yet to improve, the school will be identified as eligible for Comprehensive Support and Improvement (CSI)</a:t>
            </a:r>
          </a:p>
          <a:p>
            <a:endParaRPr lang="en-US" sz="2200" dirty="0"/>
          </a:p>
        </p:txBody>
      </p:sp>
      <p:sp>
        <p:nvSpPr>
          <p:cNvPr id="4" name="Slide Number Placeholder 3">
            <a:extLst>
              <a:ext uri="{FF2B5EF4-FFF2-40B4-BE49-F238E27FC236}">
                <a16:creationId xmlns:a16="http://schemas.microsoft.com/office/drawing/2014/main" id="{C55589B9-9C8B-4052-9A75-3185D43B359A}"/>
              </a:ext>
            </a:extLst>
          </p:cNvPr>
          <p:cNvSpPr>
            <a:spLocks noGrp="1"/>
          </p:cNvSpPr>
          <p:nvPr>
            <p:ph type="sldNum" sz="quarter" idx="12"/>
          </p:nvPr>
        </p:nvSpPr>
        <p:spPr>
          <a:xfrm>
            <a:off x="10571516" y="6033479"/>
            <a:ext cx="782283" cy="365125"/>
          </a:xfrm>
        </p:spPr>
        <p:txBody>
          <a:bodyPr>
            <a:normAutofit/>
          </a:bodyPr>
          <a:lstStyle/>
          <a:p>
            <a:pPr>
              <a:spcAft>
                <a:spcPts val="600"/>
              </a:spcAft>
            </a:pPr>
            <a:fld id="{D57F1E4F-1CFF-5643-939E-217C01CDF565}" type="slidenum">
              <a:rPr lang="en-US" sz="1050">
                <a:solidFill>
                  <a:schemeClr val="tx1">
                    <a:alpha val="80000"/>
                  </a:schemeClr>
                </a:solidFill>
              </a:rPr>
              <a:pPr>
                <a:spcAft>
                  <a:spcPts val="600"/>
                </a:spcAft>
              </a:pPr>
              <a:t>22</a:t>
            </a:fld>
            <a:endParaRPr lang="en-US" sz="1050">
              <a:solidFill>
                <a:schemeClr val="tx1">
                  <a:alpha val="80000"/>
                </a:schemeClr>
              </a:solidFill>
            </a:endParaRPr>
          </a:p>
        </p:txBody>
      </p:sp>
    </p:spTree>
    <p:extLst>
      <p:ext uri="{BB962C8B-B14F-4D97-AF65-F5344CB8AC3E}">
        <p14:creationId xmlns:p14="http://schemas.microsoft.com/office/powerpoint/2010/main" val="29500282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69F8B03-36D6-461B-9A09-0F9FB30F207A}"/>
              </a:ext>
            </a:extLst>
          </p:cNvPr>
          <p:cNvSpPr>
            <a:spLocks noGrp="1"/>
          </p:cNvSpPr>
          <p:nvPr>
            <p:ph type="title"/>
          </p:nvPr>
        </p:nvSpPr>
        <p:spPr>
          <a:xfrm>
            <a:off x="7859437" y="957695"/>
            <a:ext cx="3494362" cy="4930246"/>
          </a:xfrm>
        </p:spPr>
        <p:txBody>
          <a:bodyPr>
            <a:normAutofit/>
          </a:bodyPr>
          <a:lstStyle/>
          <a:p>
            <a:pPr algn="r"/>
            <a:r>
              <a:rPr lang="en-US">
                <a:solidFill>
                  <a:schemeClr val="accent1"/>
                </a:solidFill>
              </a:rPr>
              <a:t>How Schools Can Exit TSI Status</a:t>
            </a:r>
          </a:p>
        </p:txBody>
      </p:sp>
      <p:sp>
        <p:nvSpPr>
          <p:cNvPr id="3" name="Content Placeholder 2">
            <a:extLst>
              <a:ext uri="{FF2B5EF4-FFF2-40B4-BE49-F238E27FC236}">
                <a16:creationId xmlns:a16="http://schemas.microsoft.com/office/drawing/2014/main" id="{E8886AD1-CE3A-4195-B323-DFC15D532F48}"/>
              </a:ext>
            </a:extLst>
          </p:cNvPr>
          <p:cNvSpPr>
            <a:spLocks noGrp="1"/>
          </p:cNvSpPr>
          <p:nvPr>
            <p:ph idx="1"/>
          </p:nvPr>
        </p:nvSpPr>
        <p:spPr>
          <a:xfrm>
            <a:off x="857266" y="963877"/>
            <a:ext cx="6377769" cy="4930246"/>
          </a:xfrm>
        </p:spPr>
        <p:txBody>
          <a:bodyPr anchor="ctr">
            <a:normAutofit/>
          </a:bodyPr>
          <a:lstStyle/>
          <a:p>
            <a:pPr>
              <a:buFont typeface="Wingdings" panose="05000000000000000000" pitchFamily="2" charset="2"/>
              <a:buChar char="§"/>
            </a:pPr>
            <a:r>
              <a:rPr lang="en-US" sz="2000"/>
              <a:t>To exit TSI status, the school must for two consecutive years be above the levels that would cause it to be identified for TSI Status: </a:t>
            </a:r>
          </a:p>
          <a:p>
            <a:pPr>
              <a:buFont typeface="Wingdings" panose="05000000000000000000" pitchFamily="2" charset="2"/>
              <a:buChar char="§"/>
            </a:pPr>
            <a:r>
              <a:rPr lang="en-US" sz="2000"/>
              <a:t>Empire High School can exit TSI status if for the 2018-19 and 2019-20 school years, if for x subgroup: </a:t>
            </a:r>
          </a:p>
          <a:p>
            <a:pPr lvl="1">
              <a:buFont typeface="Wingdings" panose="05000000000000000000" pitchFamily="2" charset="2"/>
              <a:buChar char="Ø"/>
            </a:pPr>
            <a:r>
              <a:rPr lang="en-US" sz="2000"/>
              <a:t>Composite Performance Level and Graduation Rate are both Level 2 or higher, or </a:t>
            </a:r>
          </a:p>
          <a:p>
            <a:pPr lvl="1">
              <a:buFont typeface="Wingdings" panose="05000000000000000000" pitchFamily="2" charset="2"/>
              <a:buChar char="Ø"/>
            </a:pPr>
            <a:r>
              <a:rPr lang="en-US" sz="2000"/>
              <a:t>Both the Composite Performance Index and Graduation Rate are higher than at the time of identification; AND Combined Composite Performance and Graduation Rate is Level 2 or higher; AND none of the following is Level 1: Graduation Rate; English Language Proficiency; Chronic Absenteeism </a:t>
            </a:r>
          </a:p>
          <a:p>
            <a:pPr>
              <a:buFont typeface="Wingdings" panose="05000000000000000000" pitchFamily="2" charset="2"/>
              <a:buChar char="§"/>
            </a:pPr>
            <a:r>
              <a:rPr lang="en-US" sz="2000"/>
              <a:t>The school cannot also be identified for any new groups of students or at a new level for X subgroup.</a:t>
            </a:r>
          </a:p>
          <a:p>
            <a:endParaRPr lang="en-US" sz="2000"/>
          </a:p>
        </p:txBody>
      </p:sp>
      <p:cxnSp>
        <p:nvCxnSpPr>
          <p:cNvPr id="11" name="Straight Connector 10">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48571" y="2209249"/>
            <a:ext cx="0" cy="2506648"/>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4" name="Slide Number Placeholder 3">
            <a:extLst>
              <a:ext uri="{FF2B5EF4-FFF2-40B4-BE49-F238E27FC236}">
                <a16:creationId xmlns:a16="http://schemas.microsoft.com/office/drawing/2014/main" id="{DAF5EA08-35A2-40EC-ADF9-132684EBC794}"/>
              </a:ext>
            </a:extLst>
          </p:cNvPr>
          <p:cNvSpPr>
            <a:spLocks noGrp="1"/>
          </p:cNvSpPr>
          <p:nvPr>
            <p:ph type="sldNum" sz="quarter" idx="12"/>
          </p:nvPr>
        </p:nvSpPr>
        <p:spPr>
          <a:xfrm>
            <a:off x="10571516" y="6033479"/>
            <a:ext cx="782283" cy="365125"/>
          </a:xfrm>
        </p:spPr>
        <p:txBody>
          <a:bodyPr>
            <a:normAutofit/>
          </a:bodyPr>
          <a:lstStyle/>
          <a:p>
            <a:pPr>
              <a:spcAft>
                <a:spcPts val="600"/>
              </a:spcAft>
            </a:pPr>
            <a:fld id="{D57F1E4F-1CFF-5643-939E-217C01CDF565}" type="slidenum">
              <a:rPr lang="en-US" sz="1050">
                <a:solidFill>
                  <a:schemeClr val="tx1">
                    <a:alpha val="80000"/>
                  </a:schemeClr>
                </a:solidFill>
              </a:rPr>
              <a:pPr>
                <a:spcAft>
                  <a:spcPts val="600"/>
                </a:spcAft>
              </a:pPr>
              <a:t>23</a:t>
            </a:fld>
            <a:endParaRPr lang="en-US" sz="1050">
              <a:solidFill>
                <a:schemeClr val="tx1">
                  <a:alpha val="80000"/>
                </a:schemeClr>
              </a:solidFill>
            </a:endParaRPr>
          </a:p>
        </p:txBody>
      </p:sp>
    </p:spTree>
    <p:extLst>
      <p:ext uri="{BB962C8B-B14F-4D97-AF65-F5344CB8AC3E}">
        <p14:creationId xmlns:p14="http://schemas.microsoft.com/office/powerpoint/2010/main" val="23286818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5911E3A-C35B-4EF7-A355-B84E9A14A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1" name="Group 10">
            <a:extLst>
              <a:ext uri="{FF2B5EF4-FFF2-40B4-BE49-F238E27FC236}">
                <a16:creationId xmlns:a16="http://schemas.microsoft.com/office/drawing/2014/main" id="{E21ADB3D-AD65-44B4-847D-5E90E90A5D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2" name="Freeform 5">
              <a:extLst>
                <a:ext uri="{FF2B5EF4-FFF2-40B4-BE49-F238E27FC236}">
                  <a16:creationId xmlns:a16="http://schemas.microsoft.com/office/drawing/2014/main" id="{CF580C70-814C-4845-B645-919BFFBD16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6">
              <a:extLst>
                <a:ext uri="{FF2B5EF4-FFF2-40B4-BE49-F238E27FC236}">
                  <a16:creationId xmlns:a16="http://schemas.microsoft.com/office/drawing/2014/main" id="{34D7BF57-4CAA-45B2-9EF0-0AA1FCF70B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7">
              <a:extLst>
                <a:ext uri="{FF2B5EF4-FFF2-40B4-BE49-F238E27FC236}">
                  <a16:creationId xmlns:a16="http://schemas.microsoft.com/office/drawing/2014/main" id="{7886F306-C03A-40C6-8FD5-DCE3D4595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5" name="Freeform 8">
              <a:extLst>
                <a:ext uri="{FF2B5EF4-FFF2-40B4-BE49-F238E27FC236}">
                  <a16:creationId xmlns:a16="http://schemas.microsoft.com/office/drawing/2014/main" id="{2FDC9A36-C7C3-47D7-A64E-ED25C47EC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9">
              <a:extLst>
                <a:ext uri="{FF2B5EF4-FFF2-40B4-BE49-F238E27FC236}">
                  <a16:creationId xmlns:a16="http://schemas.microsoft.com/office/drawing/2014/main" id="{BB19BC37-158A-43DC-9A9E-E45CC71954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0">
              <a:extLst>
                <a:ext uri="{FF2B5EF4-FFF2-40B4-BE49-F238E27FC236}">
                  <a16:creationId xmlns:a16="http://schemas.microsoft.com/office/drawing/2014/main" id="{077654CC-108F-48D5-B5E9-437F164F52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8" name="Freeform 11">
              <a:extLst>
                <a:ext uri="{FF2B5EF4-FFF2-40B4-BE49-F238E27FC236}">
                  <a16:creationId xmlns:a16="http://schemas.microsoft.com/office/drawing/2014/main" id="{A3CF3A63-1C1E-4E85-A78A-FDC16431E3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2">
              <a:extLst>
                <a:ext uri="{FF2B5EF4-FFF2-40B4-BE49-F238E27FC236}">
                  <a16:creationId xmlns:a16="http://schemas.microsoft.com/office/drawing/2014/main" id="{8740FC9A-72DD-4D9B-BA25-1CCED13524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3">
              <a:extLst>
                <a:ext uri="{FF2B5EF4-FFF2-40B4-BE49-F238E27FC236}">
                  <a16:creationId xmlns:a16="http://schemas.microsoft.com/office/drawing/2014/main" id="{7FBF5743-F2AE-4D0D-BCD1-01F7686D01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4">
              <a:extLst>
                <a:ext uri="{FF2B5EF4-FFF2-40B4-BE49-F238E27FC236}">
                  <a16:creationId xmlns:a16="http://schemas.microsoft.com/office/drawing/2014/main" id="{CED32316-D4F7-4795-BBE0-DEBB60E27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5">
              <a:extLst>
                <a:ext uri="{FF2B5EF4-FFF2-40B4-BE49-F238E27FC236}">
                  <a16:creationId xmlns:a16="http://schemas.microsoft.com/office/drawing/2014/main" id="{583B23C9-B9B7-4E93-9538-CBE316F83F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6">
              <a:extLst>
                <a:ext uri="{FF2B5EF4-FFF2-40B4-BE49-F238E27FC236}">
                  <a16:creationId xmlns:a16="http://schemas.microsoft.com/office/drawing/2014/main" id="{5B144260-9F2C-4ADB-A37C-1CFB4B428B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7">
              <a:extLst>
                <a:ext uri="{FF2B5EF4-FFF2-40B4-BE49-F238E27FC236}">
                  <a16:creationId xmlns:a16="http://schemas.microsoft.com/office/drawing/2014/main" id="{53FF918D-79D3-4F55-A68C-0DD5880DAB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8">
              <a:extLst>
                <a:ext uri="{FF2B5EF4-FFF2-40B4-BE49-F238E27FC236}">
                  <a16:creationId xmlns:a16="http://schemas.microsoft.com/office/drawing/2014/main" id="{B9FC1440-933F-44FE-8D77-4827DD0F99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19">
              <a:extLst>
                <a:ext uri="{FF2B5EF4-FFF2-40B4-BE49-F238E27FC236}">
                  <a16:creationId xmlns:a16="http://schemas.microsoft.com/office/drawing/2014/main" id="{0F67F308-A67C-4D2E-B081-59BB31D8E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7" name="Freeform 20">
              <a:extLst>
                <a:ext uri="{FF2B5EF4-FFF2-40B4-BE49-F238E27FC236}">
                  <a16:creationId xmlns:a16="http://schemas.microsoft.com/office/drawing/2014/main" id="{80112F01-90EB-4AEC-A39C-5C6875FFB9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8" name="Freeform 21">
              <a:extLst>
                <a:ext uri="{FF2B5EF4-FFF2-40B4-BE49-F238E27FC236}">
                  <a16:creationId xmlns:a16="http://schemas.microsoft.com/office/drawing/2014/main" id="{893F6B05-90EB-4C75-A0F0-C7247553BD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9" name="Freeform 22">
              <a:extLst>
                <a:ext uri="{FF2B5EF4-FFF2-40B4-BE49-F238E27FC236}">
                  <a16:creationId xmlns:a16="http://schemas.microsoft.com/office/drawing/2014/main" id="{227B563B-E0C0-4D81-966D-B5E2DBAAE8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3">
              <a:extLst>
                <a:ext uri="{FF2B5EF4-FFF2-40B4-BE49-F238E27FC236}">
                  <a16:creationId xmlns:a16="http://schemas.microsoft.com/office/drawing/2014/main" id="{130DF93D-D1FF-477A-BDCE-C8B01C3B47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4">
              <a:extLst>
                <a:ext uri="{FF2B5EF4-FFF2-40B4-BE49-F238E27FC236}">
                  <a16:creationId xmlns:a16="http://schemas.microsoft.com/office/drawing/2014/main" id="{44ED67A1-C6FE-4AC8-8473-11DAC03DCD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2" name="Freeform 25">
              <a:extLst>
                <a:ext uri="{FF2B5EF4-FFF2-40B4-BE49-F238E27FC236}">
                  <a16:creationId xmlns:a16="http://schemas.microsoft.com/office/drawing/2014/main" id="{213A54F3-15FA-4C8F-8ABF-CE77E72196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4" name="Group 33">
            <a:extLst>
              <a:ext uri="{FF2B5EF4-FFF2-40B4-BE49-F238E27FC236}">
                <a16:creationId xmlns:a16="http://schemas.microsoft.com/office/drawing/2014/main" id="{5F8A7F7F-DD1A-4F41-98AC-B9CE2A620C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35" name="Rectangle 34">
              <a:extLst>
                <a:ext uri="{FF2B5EF4-FFF2-40B4-BE49-F238E27FC236}">
                  <a16:creationId xmlns:a16="http://schemas.microsoft.com/office/drawing/2014/main" id="{CEF47228-EB7C-4EBA-BE01-DA6CB24102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6" name="Isosceles Triangle 22">
              <a:extLst>
                <a:ext uri="{FF2B5EF4-FFF2-40B4-BE49-F238E27FC236}">
                  <a16:creationId xmlns:a16="http://schemas.microsoft.com/office/drawing/2014/main" id="{3D2FD25A-EFFD-4F5C-9258-981F5907DE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7" name="Rectangle 36">
              <a:extLst>
                <a:ext uri="{FF2B5EF4-FFF2-40B4-BE49-F238E27FC236}">
                  <a16:creationId xmlns:a16="http://schemas.microsoft.com/office/drawing/2014/main" id="{DCF573BC-A06F-4036-A3A8-9D07DDE622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a16="http://schemas.microsoft.com/office/drawing/2014/main" id="{C2D8CAAD-5053-4CF1-A1DA-5A6091D7A997}"/>
              </a:ext>
            </a:extLst>
          </p:cNvPr>
          <p:cNvSpPr>
            <a:spLocks noGrp="1"/>
          </p:cNvSpPr>
          <p:nvPr>
            <p:ph type="title"/>
          </p:nvPr>
        </p:nvSpPr>
        <p:spPr>
          <a:xfrm>
            <a:off x="904877" y="2415322"/>
            <a:ext cx="3451730" cy="2399869"/>
          </a:xfrm>
        </p:spPr>
        <p:txBody>
          <a:bodyPr>
            <a:normAutofit/>
          </a:bodyPr>
          <a:lstStyle/>
          <a:p>
            <a:pPr algn="ctr"/>
            <a:r>
              <a:rPr lang="en-US" sz="4000">
                <a:solidFill>
                  <a:srgbClr val="FFFFFF"/>
                </a:solidFill>
              </a:rPr>
              <a:t>Next Steps</a:t>
            </a:r>
          </a:p>
        </p:txBody>
      </p:sp>
      <p:sp>
        <p:nvSpPr>
          <p:cNvPr id="4" name="Slide Number Placeholder 3">
            <a:extLst>
              <a:ext uri="{FF2B5EF4-FFF2-40B4-BE49-F238E27FC236}">
                <a16:creationId xmlns:a16="http://schemas.microsoft.com/office/drawing/2014/main" id="{D9A7372B-A8E9-4FAA-A1CE-E56F65E3BA37}"/>
              </a:ext>
            </a:extLst>
          </p:cNvPr>
          <p:cNvSpPr>
            <a:spLocks noGrp="1"/>
          </p:cNvSpPr>
          <p:nvPr>
            <p:ph type="sldNum" sz="quarter" idx="12"/>
          </p:nvPr>
        </p:nvSpPr>
        <p:spPr>
          <a:xfrm>
            <a:off x="10469880" y="320040"/>
            <a:ext cx="914400" cy="320040"/>
          </a:xfrm>
        </p:spPr>
        <p:txBody>
          <a:bodyPr>
            <a:normAutofit/>
          </a:bodyPr>
          <a:lstStyle/>
          <a:p>
            <a:pPr>
              <a:spcAft>
                <a:spcPts val="600"/>
              </a:spcAft>
            </a:pPr>
            <a:fld id="{D57F1E4F-1CFF-5643-939E-217C01CDF565}" type="slidenum">
              <a:rPr lang="en-US">
                <a:solidFill>
                  <a:schemeClr val="tx1">
                    <a:lumMod val="50000"/>
                    <a:lumOff val="50000"/>
                  </a:schemeClr>
                </a:solidFill>
              </a:rPr>
              <a:pPr>
                <a:spcAft>
                  <a:spcPts val="600"/>
                </a:spcAft>
              </a:pPr>
              <a:t>24</a:t>
            </a:fld>
            <a:endParaRPr lang="en-US">
              <a:solidFill>
                <a:schemeClr val="tx1">
                  <a:lumMod val="50000"/>
                  <a:lumOff val="50000"/>
                </a:schemeClr>
              </a:solidFill>
            </a:endParaRPr>
          </a:p>
        </p:txBody>
      </p:sp>
      <p:sp>
        <p:nvSpPr>
          <p:cNvPr id="3" name="Content Placeholder 2">
            <a:extLst>
              <a:ext uri="{FF2B5EF4-FFF2-40B4-BE49-F238E27FC236}">
                <a16:creationId xmlns:a16="http://schemas.microsoft.com/office/drawing/2014/main" id="{D47FC890-458E-421E-8716-91BDF29901C3}"/>
              </a:ext>
            </a:extLst>
          </p:cNvPr>
          <p:cNvSpPr>
            <a:spLocks noGrp="1"/>
          </p:cNvSpPr>
          <p:nvPr>
            <p:ph idx="1"/>
          </p:nvPr>
        </p:nvSpPr>
        <p:spPr>
          <a:xfrm>
            <a:off x="5120640" y="804672"/>
            <a:ext cx="6281928" cy="5248656"/>
          </a:xfrm>
        </p:spPr>
        <p:txBody>
          <a:bodyPr anchor="ctr">
            <a:normAutofit/>
          </a:bodyPr>
          <a:lstStyle/>
          <a:p>
            <a:pPr marL="0" indent="0">
              <a:buNone/>
            </a:pPr>
            <a:r>
              <a:rPr lang="en-US" sz="2000"/>
              <a:t>As a result of the Empire High School becoming a Targeted Support and Improvement School, we will take the following next steps:</a:t>
            </a:r>
          </a:p>
          <a:p>
            <a:endParaRPr lang="en-US" sz="2000"/>
          </a:p>
        </p:txBody>
      </p:sp>
    </p:spTree>
    <p:extLst>
      <p:ext uri="{BB962C8B-B14F-4D97-AF65-F5344CB8AC3E}">
        <p14:creationId xmlns:p14="http://schemas.microsoft.com/office/powerpoint/2010/main" val="19175464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4CD7105-AE92-4A9C-B46A-07CCE021C04E}"/>
              </a:ext>
            </a:extLst>
          </p:cNvPr>
          <p:cNvSpPr>
            <a:spLocks noGrp="1"/>
          </p:cNvSpPr>
          <p:nvPr>
            <p:ph type="title"/>
          </p:nvPr>
        </p:nvSpPr>
        <p:spPr>
          <a:xfrm>
            <a:off x="3045368" y="2043663"/>
            <a:ext cx="6105194" cy="2031055"/>
          </a:xfrm>
        </p:spPr>
        <p:txBody>
          <a:bodyPr vert="horz" lIns="91440" tIns="45720" rIns="91440" bIns="45720" rtlCol="0" anchor="b">
            <a:normAutofit/>
          </a:bodyPr>
          <a:lstStyle/>
          <a:p>
            <a:pPr algn="ctr"/>
            <a:r>
              <a:rPr lang="en-US" sz="6000" kern="1200">
                <a:solidFill>
                  <a:srgbClr val="FFFFFF"/>
                </a:solidFill>
                <a:latin typeface="+mj-lt"/>
                <a:ea typeface="+mj-ea"/>
                <a:cs typeface="+mj-cs"/>
              </a:rPr>
              <a:t>Questions?</a:t>
            </a:r>
          </a:p>
        </p:txBody>
      </p:sp>
      <p:sp>
        <p:nvSpPr>
          <p:cNvPr id="3" name="Slide Number Placeholder 2">
            <a:extLst>
              <a:ext uri="{FF2B5EF4-FFF2-40B4-BE49-F238E27FC236}">
                <a16:creationId xmlns:a16="http://schemas.microsoft.com/office/drawing/2014/main" id="{ABA46653-2C88-4A37-A14C-2D3F7A71F7FD}"/>
              </a:ext>
            </a:extLst>
          </p:cNvPr>
          <p:cNvSpPr>
            <a:spLocks noGrp="1"/>
          </p:cNvSpPr>
          <p:nvPr>
            <p:ph type="sldNum" sz="quarter" idx="12"/>
          </p:nvPr>
        </p:nvSpPr>
        <p:spPr>
          <a:xfrm>
            <a:off x="10825930" y="6223702"/>
            <a:ext cx="570728" cy="314067"/>
          </a:xfrm>
        </p:spPr>
        <p:txBody>
          <a:bodyPr vert="horz" lIns="91440" tIns="45720" rIns="91440" bIns="45720" rtlCol="0" anchor="ctr">
            <a:normAutofit/>
          </a:bodyPr>
          <a:lstStyle/>
          <a:p>
            <a:pPr defTabSz="914400">
              <a:spcAft>
                <a:spcPts val="600"/>
              </a:spcAft>
            </a:pPr>
            <a:fld id="{D57F1E4F-1CFF-5643-939E-217C01CDF565}" type="slidenum">
              <a:rPr lang="en-US" sz="1000">
                <a:solidFill>
                  <a:srgbClr val="898989"/>
                </a:solidFill>
              </a:rPr>
              <a:pPr defTabSz="914400">
                <a:spcAft>
                  <a:spcPts val="600"/>
                </a:spcAft>
              </a:pPr>
              <a:t>25</a:t>
            </a:fld>
            <a:endParaRPr lang="en-US" sz="1000">
              <a:solidFill>
                <a:srgbClr val="898989"/>
              </a:solidFill>
            </a:endParaRPr>
          </a:p>
        </p:txBody>
      </p:sp>
    </p:spTree>
    <p:extLst>
      <p:ext uri="{BB962C8B-B14F-4D97-AF65-F5344CB8AC3E}">
        <p14:creationId xmlns:p14="http://schemas.microsoft.com/office/powerpoint/2010/main" val="36518645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3FFFA32-D9F4-4AF9-A025-CD128AC85E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57022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2823A416-999C-4FA3-A853-0AE48404B5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808676"/>
            <a:ext cx="12192000" cy="3049325"/>
            <a:chOff x="0" y="3808676"/>
            <a:chExt cx="12192000" cy="3049325"/>
          </a:xfrm>
        </p:grpSpPr>
        <p:pic>
          <p:nvPicPr>
            <p:cNvPr id="11" name="Picture 10">
              <a:extLst>
                <a:ext uri="{FF2B5EF4-FFF2-40B4-BE49-F238E27FC236}">
                  <a16:creationId xmlns:a16="http://schemas.microsoft.com/office/drawing/2014/main" id="{9362F656-1A8D-4BA3-BA72-92332E75DB99}"/>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t="45716" b="9820"/>
            <a:stretch>
              <a:fillRect/>
            </a:stretch>
          </p:blipFill>
          <p:spPr>
            <a:xfrm>
              <a:off x="0" y="3808676"/>
              <a:ext cx="12192000" cy="3049325"/>
            </a:xfrm>
            <a:custGeom>
              <a:avLst/>
              <a:gdLst>
                <a:gd name="connsiteX0" fmla="*/ 0 w 12192000"/>
                <a:gd name="connsiteY0" fmla="*/ 0 h 3049325"/>
                <a:gd name="connsiteX1" fmla="*/ 12192000 w 12192000"/>
                <a:gd name="connsiteY1" fmla="*/ 0 h 3049325"/>
                <a:gd name="connsiteX2" fmla="*/ 12192000 w 12192000"/>
                <a:gd name="connsiteY2" fmla="*/ 3049325 h 3049325"/>
                <a:gd name="connsiteX3" fmla="*/ 0 w 12192000"/>
                <a:gd name="connsiteY3" fmla="*/ 3049325 h 3049325"/>
              </a:gdLst>
              <a:ahLst/>
              <a:cxnLst>
                <a:cxn ang="0">
                  <a:pos x="connsiteX0" y="connsiteY0"/>
                </a:cxn>
                <a:cxn ang="0">
                  <a:pos x="connsiteX1" y="connsiteY1"/>
                </a:cxn>
                <a:cxn ang="0">
                  <a:pos x="connsiteX2" y="connsiteY2"/>
                </a:cxn>
                <a:cxn ang="0">
                  <a:pos x="connsiteX3" y="connsiteY3"/>
                </a:cxn>
              </a:cxnLst>
              <a:rect l="l" t="t" r="r" b="b"/>
              <a:pathLst>
                <a:path w="12192000" h="3049325">
                  <a:moveTo>
                    <a:pt x="0" y="0"/>
                  </a:moveTo>
                  <a:lnTo>
                    <a:pt x="12192000" y="0"/>
                  </a:lnTo>
                  <a:lnTo>
                    <a:pt x="12192000" y="3049325"/>
                  </a:lnTo>
                  <a:lnTo>
                    <a:pt x="0" y="3049325"/>
                  </a:lnTo>
                  <a:close/>
                </a:path>
              </a:pathLst>
            </a:custGeom>
          </p:spPr>
        </p:pic>
        <p:sp>
          <p:nvSpPr>
            <p:cNvPr id="12" name="Oval 11">
              <a:extLst>
                <a:ext uri="{FF2B5EF4-FFF2-40B4-BE49-F238E27FC236}">
                  <a16:creationId xmlns:a16="http://schemas.microsoft.com/office/drawing/2014/main" id="{9338807D-FB66-4E3A-9CF0-786662C4AB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067339" y="5375082"/>
              <a:ext cx="373711" cy="405516"/>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66F7C94A-F7CB-430D-BA2D-19E8C4F8E7B2}"/>
              </a:ext>
            </a:extLst>
          </p:cNvPr>
          <p:cNvSpPr>
            <a:spLocks noGrp="1"/>
          </p:cNvSpPr>
          <p:nvPr>
            <p:ph idx="1"/>
          </p:nvPr>
        </p:nvSpPr>
        <p:spPr>
          <a:xfrm>
            <a:off x="1179226" y="872046"/>
            <a:ext cx="9833548" cy="2945574"/>
          </a:xfrm>
        </p:spPr>
        <p:txBody>
          <a:bodyPr anchor="ctr">
            <a:normAutofit/>
          </a:bodyPr>
          <a:lstStyle/>
          <a:p>
            <a:pPr marL="0" indent="0">
              <a:buNone/>
            </a:pPr>
            <a:r>
              <a:rPr lang="en-US" sz="2400" dirty="0">
                <a:solidFill>
                  <a:srgbClr val="FFFFFF"/>
                </a:solidFill>
              </a:rPr>
              <a:t>[</a:t>
            </a:r>
            <a:r>
              <a:rPr lang="en-US" sz="2400" dirty="0">
                <a:solidFill>
                  <a:schemeClr val="bg1"/>
                </a:solidFill>
                <a:highlight>
                  <a:srgbClr val="FFFF00"/>
                </a:highlight>
              </a:rPr>
              <a:t>INSERT CONTACT INFORMATION FOR APPROPRIATE SCHOOL PERSONNEL</a:t>
            </a:r>
            <a:r>
              <a:rPr lang="en-US" sz="2400" dirty="0">
                <a:solidFill>
                  <a:srgbClr val="FFFFFF"/>
                </a:solidFill>
              </a:rPr>
              <a:t>]</a:t>
            </a:r>
          </a:p>
          <a:p>
            <a:endParaRPr lang="en-US" sz="2400" dirty="0">
              <a:solidFill>
                <a:srgbClr val="FFFFFF"/>
              </a:solidFill>
            </a:endParaRPr>
          </a:p>
        </p:txBody>
      </p:sp>
      <p:sp>
        <p:nvSpPr>
          <p:cNvPr id="2" name="Slide Number Placeholder 1">
            <a:extLst>
              <a:ext uri="{FF2B5EF4-FFF2-40B4-BE49-F238E27FC236}">
                <a16:creationId xmlns:a16="http://schemas.microsoft.com/office/drawing/2014/main" id="{2BDB272C-2612-47E8-9864-5E699468E943}"/>
              </a:ext>
            </a:extLst>
          </p:cNvPr>
          <p:cNvSpPr>
            <a:spLocks noGrp="1"/>
          </p:cNvSpPr>
          <p:nvPr>
            <p:ph type="sldNum" sz="quarter" idx="12"/>
          </p:nvPr>
        </p:nvSpPr>
        <p:spPr>
          <a:xfrm>
            <a:off x="10825930" y="6223702"/>
            <a:ext cx="570728" cy="314067"/>
          </a:xfrm>
        </p:spPr>
        <p:txBody>
          <a:bodyPr>
            <a:normAutofit/>
          </a:bodyPr>
          <a:lstStyle/>
          <a:p>
            <a:pPr>
              <a:spcAft>
                <a:spcPts val="600"/>
              </a:spcAft>
            </a:pPr>
            <a:fld id="{D57F1E4F-1CFF-5643-939E-217C01CDF565}" type="slidenum">
              <a:rPr lang="en-US" sz="1000">
                <a:solidFill>
                  <a:srgbClr val="898989"/>
                </a:solidFill>
              </a:rPr>
              <a:pPr>
                <a:spcAft>
                  <a:spcPts val="600"/>
                </a:spcAft>
              </a:pPr>
              <a:t>26</a:t>
            </a:fld>
            <a:endParaRPr lang="en-US" sz="1000">
              <a:solidFill>
                <a:srgbClr val="898989"/>
              </a:solidFill>
            </a:endParaRPr>
          </a:p>
        </p:txBody>
      </p:sp>
    </p:spTree>
    <p:extLst>
      <p:ext uri="{BB962C8B-B14F-4D97-AF65-F5344CB8AC3E}">
        <p14:creationId xmlns:p14="http://schemas.microsoft.com/office/powerpoint/2010/main" val="905639214"/>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AE81F6-ABDA-4AC9-B7E0-EFF6A7C6F474}"/>
              </a:ext>
            </a:extLst>
          </p:cNvPr>
          <p:cNvSpPr>
            <a:spLocks noGrp="1"/>
          </p:cNvSpPr>
          <p:nvPr>
            <p:ph type="title"/>
          </p:nvPr>
        </p:nvSpPr>
        <p:spPr>
          <a:xfrm>
            <a:off x="838200" y="963877"/>
            <a:ext cx="3494362" cy="4930246"/>
          </a:xfrm>
        </p:spPr>
        <p:txBody>
          <a:bodyPr>
            <a:normAutofit/>
          </a:bodyPr>
          <a:lstStyle/>
          <a:p>
            <a:pPr algn="r"/>
            <a:r>
              <a:rPr lang="en-US">
                <a:solidFill>
                  <a:schemeClr val="accent1"/>
                </a:solidFill>
              </a:rPr>
              <a:t>Why a New Accountability System?</a:t>
            </a:r>
          </a:p>
        </p:txBody>
      </p:sp>
      <p:sp>
        <p:nvSpPr>
          <p:cNvPr id="3" name="Content Placeholder 2">
            <a:extLst>
              <a:ext uri="{FF2B5EF4-FFF2-40B4-BE49-F238E27FC236}">
                <a16:creationId xmlns:a16="http://schemas.microsoft.com/office/drawing/2014/main" id="{335A6BEA-2E76-472E-A265-1160DC2BE4FA}"/>
              </a:ext>
            </a:extLst>
          </p:cNvPr>
          <p:cNvSpPr>
            <a:spLocks noGrp="1"/>
          </p:cNvSpPr>
          <p:nvPr>
            <p:ph idx="1"/>
          </p:nvPr>
        </p:nvSpPr>
        <p:spPr>
          <a:xfrm>
            <a:off x="4976031" y="762000"/>
            <a:ext cx="6805660" cy="5650523"/>
          </a:xfrm>
        </p:spPr>
        <p:txBody>
          <a:bodyPr anchor="ctr">
            <a:normAutofit/>
          </a:bodyPr>
          <a:lstStyle/>
          <a:p>
            <a:pPr>
              <a:buFont typeface="Wingdings" panose="05000000000000000000" pitchFamily="2" charset="2"/>
              <a:buChar char="§"/>
            </a:pPr>
            <a:r>
              <a:rPr lang="en-US" sz="1800" dirty="0"/>
              <a:t>The Every Student Succeeds Act or ESSA is the federal law for K-12 education in the United States.</a:t>
            </a:r>
          </a:p>
          <a:p>
            <a:pPr>
              <a:buFont typeface="Wingdings" panose="05000000000000000000" pitchFamily="2" charset="2"/>
              <a:buChar char="§"/>
            </a:pPr>
            <a:r>
              <a:rPr lang="en-US" sz="1800" dirty="0"/>
              <a:t>States receive funding from the United States Department of Education to help districts and schools improve student outcomes, particularly for groups of students who have historically underperformed compared to state averages.</a:t>
            </a:r>
          </a:p>
          <a:p>
            <a:pPr>
              <a:buFont typeface="Wingdings" panose="05000000000000000000" pitchFamily="2" charset="2"/>
              <a:buChar char="§"/>
            </a:pPr>
            <a:r>
              <a:rPr lang="en-US" sz="1800" dirty="0"/>
              <a:t>NY receives about $1.6 billion annually in ESSA funding.</a:t>
            </a:r>
          </a:p>
          <a:p>
            <a:pPr>
              <a:buFont typeface="Wingdings" panose="05000000000000000000" pitchFamily="2" charset="2"/>
              <a:buChar char="§"/>
            </a:pPr>
            <a:r>
              <a:rPr lang="en-US" sz="1800" dirty="0"/>
              <a:t>At Empire High School, ESSA funding supports programs and services that include: academic support for students who are struggling; before and after-school tutoring; counseling; mentoring; supplemental supplies for homeless students; and parent and family engagement workshops. </a:t>
            </a:r>
          </a:p>
          <a:p>
            <a:pPr>
              <a:buFont typeface="Wingdings" panose="05000000000000000000" pitchFamily="2" charset="2"/>
              <a:buChar char="§"/>
            </a:pPr>
            <a:r>
              <a:rPr lang="en-US" sz="1800" dirty="0"/>
              <a:t>In exchange for funding, states must have an accountability  system for measuring school performance and determining which schools need extra support.</a:t>
            </a:r>
          </a:p>
          <a:p>
            <a:pPr lvl="1">
              <a:buFont typeface="Wingdings" panose="05000000000000000000" pitchFamily="2" charset="2"/>
              <a:buChar char="Ø"/>
            </a:pPr>
            <a:r>
              <a:rPr lang="en-US" sz="1800" dirty="0"/>
              <a:t>States have flexibility in developing these accountability systems</a:t>
            </a:r>
          </a:p>
          <a:p>
            <a:pPr lvl="2">
              <a:buFont typeface="Courier New" panose="02070309020205020404" pitchFamily="49" charset="0"/>
              <a:buChar char="o"/>
            </a:pPr>
            <a:r>
              <a:rPr lang="en-US" sz="1800" dirty="0"/>
              <a:t>States can incorporate measures of school success that go beyond test scores</a:t>
            </a:r>
          </a:p>
          <a:p>
            <a:endParaRPr lang="en-US" sz="1500" dirty="0"/>
          </a:p>
        </p:txBody>
      </p:sp>
      <p:sp>
        <p:nvSpPr>
          <p:cNvPr id="4" name="Slide Number Placeholder 3">
            <a:extLst>
              <a:ext uri="{FF2B5EF4-FFF2-40B4-BE49-F238E27FC236}">
                <a16:creationId xmlns:a16="http://schemas.microsoft.com/office/drawing/2014/main" id="{F802280F-56E3-44FB-BA15-B3EFA787E26C}"/>
              </a:ext>
            </a:extLst>
          </p:cNvPr>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190462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2A2E30E-D0F2-4EE0-9B50-20A2873A81FC}"/>
              </a:ext>
            </a:extLst>
          </p:cNvPr>
          <p:cNvSpPr>
            <a:spLocks noGrp="1"/>
          </p:cNvSpPr>
          <p:nvPr>
            <p:ph type="title"/>
          </p:nvPr>
        </p:nvSpPr>
        <p:spPr>
          <a:xfrm>
            <a:off x="700837" y="215164"/>
            <a:ext cx="9956079" cy="1506537"/>
          </a:xfrm>
        </p:spPr>
        <p:txBody>
          <a:bodyPr/>
          <a:lstStyle/>
          <a:p>
            <a:r>
              <a:rPr lang="en-US" sz="3600" kern="1200" dirty="0">
                <a:ea typeface="+mj-ea"/>
                <a:cs typeface="+mj-cs"/>
              </a:rPr>
              <a:t>Accountability        Educational Equity</a:t>
            </a:r>
            <a:endParaRPr lang="en-US" sz="3600" dirty="0"/>
          </a:p>
        </p:txBody>
      </p:sp>
      <p:sp>
        <p:nvSpPr>
          <p:cNvPr id="3" name="Content Placeholder 2">
            <a:extLst>
              <a:ext uri="{FF2B5EF4-FFF2-40B4-BE49-F238E27FC236}">
                <a16:creationId xmlns:a16="http://schemas.microsoft.com/office/drawing/2014/main" id="{BFD9880B-D5CF-48A2-AF4D-D268E77C9C4F}"/>
              </a:ext>
            </a:extLst>
          </p:cNvPr>
          <p:cNvSpPr>
            <a:spLocks noGrp="1"/>
          </p:cNvSpPr>
          <p:nvPr>
            <p:ph idx="1"/>
          </p:nvPr>
        </p:nvSpPr>
        <p:spPr>
          <a:xfrm>
            <a:off x="700837" y="1721701"/>
            <a:ext cx="8645034" cy="4392506"/>
          </a:xfrm>
        </p:spPr>
        <p:txBody>
          <a:bodyPr/>
          <a:lstStyle/>
          <a:p>
            <a:pPr lvl="0">
              <a:lnSpc>
                <a:spcPct val="90000"/>
              </a:lnSpc>
              <a:buFont typeface="Wingdings" panose="05000000000000000000" pitchFamily="2" charset="2"/>
              <a:buChar char="§"/>
            </a:pPr>
            <a:r>
              <a:rPr lang="en-US" dirty="0"/>
              <a:t>Educational equity means all students succeed and thrive in school no matter who they are, where they live, or where they go to school.</a:t>
            </a:r>
          </a:p>
          <a:p>
            <a:pPr lvl="0">
              <a:lnSpc>
                <a:spcPct val="90000"/>
              </a:lnSpc>
              <a:buFont typeface="Wingdings" panose="05000000000000000000" pitchFamily="2" charset="2"/>
              <a:buChar char="§"/>
            </a:pPr>
            <a:r>
              <a:rPr lang="en-US" dirty="0"/>
              <a:t>Accountability is everyone’s responsibility: we should celebrate what we do well and recognize what we need to improve, and identify the implications of the choices we make.</a:t>
            </a:r>
          </a:p>
          <a:p>
            <a:pPr lvl="0">
              <a:lnSpc>
                <a:spcPct val="90000"/>
              </a:lnSpc>
              <a:buFont typeface="Wingdings" panose="05000000000000000000" pitchFamily="2" charset="2"/>
              <a:buChar char="§"/>
            </a:pPr>
            <a:r>
              <a:rPr lang="en-US" dirty="0"/>
              <a:t>Being identified for Targeted Support &amp; Improvement means we will get extra help to assist us in our improvement efforts. </a:t>
            </a:r>
          </a:p>
          <a:p>
            <a:endParaRPr lang="en-US" dirty="0"/>
          </a:p>
        </p:txBody>
      </p:sp>
      <p:sp>
        <p:nvSpPr>
          <p:cNvPr id="2" name="Slide Number Placeholder 1">
            <a:extLst>
              <a:ext uri="{FF2B5EF4-FFF2-40B4-BE49-F238E27FC236}">
                <a16:creationId xmlns:a16="http://schemas.microsoft.com/office/drawing/2014/main" id="{76F472FD-8D07-422D-B3A3-89348773682A}"/>
              </a:ext>
            </a:extLst>
          </p:cNvPr>
          <p:cNvSpPr>
            <a:spLocks noGrp="1"/>
          </p:cNvSpPr>
          <p:nvPr>
            <p:ph type="sldNum" sz="quarter" idx="12"/>
          </p:nvPr>
        </p:nvSpPr>
        <p:spPr/>
        <p:txBody>
          <a:bodyPr/>
          <a:lstStyle/>
          <a:p>
            <a:fld id="{D57F1E4F-1CFF-5643-939E-217C01CDF565}" type="slidenum">
              <a:rPr lang="en-US" smtClean="0"/>
              <a:pPr/>
              <a:t>4</a:t>
            </a:fld>
            <a:endParaRPr lang="en-US" dirty="0"/>
          </a:p>
        </p:txBody>
      </p:sp>
      <p:sp>
        <p:nvSpPr>
          <p:cNvPr id="5" name="Arrow: Right 4">
            <a:extLst>
              <a:ext uri="{FF2B5EF4-FFF2-40B4-BE49-F238E27FC236}">
                <a16:creationId xmlns:a16="http://schemas.microsoft.com/office/drawing/2014/main" id="{22AD6953-738E-4586-9ADF-FDAF59672B22}"/>
              </a:ext>
            </a:extLst>
          </p:cNvPr>
          <p:cNvSpPr/>
          <p:nvPr/>
        </p:nvSpPr>
        <p:spPr>
          <a:xfrm>
            <a:off x="3458520" y="897774"/>
            <a:ext cx="656706" cy="141316"/>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974051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65EB4-4319-44CE-BE2A-BBA220F246A3}"/>
              </a:ext>
            </a:extLst>
          </p:cNvPr>
          <p:cNvSpPr>
            <a:spLocks noGrp="1"/>
          </p:cNvSpPr>
          <p:nvPr>
            <p:ph type="title"/>
          </p:nvPr>
        </p:nvSpPr>
        <p:spPr>
          <a:xfrm>
            <a:off x="870204" y="606564"/>
            <a:ext cx="10451592" cy="1325563"/>
          </a:xfrm>
        </p:spPr>
        <p:txBody>
          <a:bodyPr anchor="ctr">
            <a:normAutofit/>
          </a:bodyPr>
          <a:lstStyle/>
          <a:p>
            <a:r>
              <a:rPr lang="en-US" dirty="0"/>
              <a:t>New York’s New Accountability System</a:t>
            </a:r>
          </a:p>
        </p:txBody>
      </p:sp>
      <p:sp>
        <p:nvSpPr>
          <p:cNvPr id="11" name="Rectangle 10">
            <a:extLst>
              <a:ext uri="{FF2B5EF4-FFF2-40B4-BE49-F238E27FC236}">
                <a16:creationId xmlns:a16="http://schemas.microsoft.com/office/drawing/2014/main" id="{A5711A0E-A428-4ED1-96CB-33D69FD842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0874" y="2043803"/>
            <a:ext cx="10190252" cy="80683"/>
          </a:xfrm>
          <a:prstGeom prst="rect">
            <a:avLst/>
          </a:prstGeom>
          <a:solidFill>
            <a:schemeClr val="tx1">
              <a:lumMod val="50000"/>
              <a:lumOff val="50000"/>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Slide Number Placeholder 3">
            <a:extLst>
              <a:ext uri="{FF2B5EF4-FFF2-40B4-BE49-F238E27FC236}">
                <a16:creationId xmlns:a16="http://schemas.microsoft.com/office/drawing/2014/main" id="{46101C4C-ADD1-4D47-85EA-10E09EAF8AF3}"/>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prstClr val="black">
                    <a:tint val="75000"/>
                  </a:prstClr>
                </a:solidFill>
              </a:rPr>
              <a:pPr>
                <a:spcAft>
                  <a:spcPts val="600"/>
                </a:spcAft>
              </a:pPr>
              <a:t>5</a:t>
            </a:fld>
            <a:endParaRPr lang="en-US">
              <a:solidFill>
                <a:prstClr val="black">
                  <a:tint val="75000"/>
                </a:prstClr>
              </a:solidFill>
            </a:endParaRPr>
          </a:p>
        </p:txBody>
      </p:sp>
      <p:graphicFrame>
        <p:nvGraphicFramePr>
          <p:cNvPr id="6" name="Content Placeholder 2">
            <a:extLst>
              <a:ext uri="{FF2B5EF4-FFF2-40B4-BE49-F238E27FC236}">
                <a16:creationId xmlns:a16="http://schemas.microsoft.com/office/drawing/2014/main" id="{AE8C43B6-8C65-425A-A7CA-5906431FC9CF}"/>
              </a:ext>
            </a:extLst>
          </p:cNvPr>
          <p:cNvGraphicFramePr>
            <a:graphicFrameLocks noGrp="1"/>
          </p:cNvGraphicFramePr>
          <p:nvPr>
            <p:ph idx="1"/>
            <p:extLst>
              <p:ext uri="{D42A27DB-BD31-4B8C-83A1-F6EECF244321}">
                <p14:modId xmlns:p14="http://schemas.microsoft.com/office/powerpoint/2010/main" val="995662329"/>
              </p:ext>
            </p:extLst>
          </p:nvPr>
        </p:nvGraphicFramePr>
        <p:xfrm>
          <a:off x="1000874" y="2385390"/>
          <a:ext cx="10190252" cy="36178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305965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23005-D0FA-4845-8117-064DA4B3D44E}"/>
              </a:ext>
            </a:extLst>
          </p:cNvPr>
          <p:cNvSpPr>
            <a:spLocks noGrp="1"/>
          </p:cNvSpPr>
          <p:nvPr>
            <p:ph type="title"/>
          </p:nvPr>
        </p:nvSpPr>
        <p:spPr>
          <a:xfrm>
            <a:off x="1136428" y="627564"/>
            <a:ext cx="8183418" cy="1325563"/>
          </a:xfrm>
        </p:spPr>
        <p:txBody>
          <a:bodyPr>
            <a:normAutofit/>
          </a:bodyPr>
          <a:lstStyle/>
          <a:p>
            <a:r>
              <a:rPr lang="en-US" dirty="0"/>
              <a:t>Multiple Measures of Performance </a:t>
            </a:r>
          </a:p>
        </p:txBody>
      </p:sp>
      <p:sp>
        <p:nvSpPr>
          <p:cNvPr id="3" name="Content Placeholder 2">
            <a:extLst>
              <a:ext uri="{FF2B5EF4-FFF2-40B4-BE49-F238E27FC236}">
                <a16:creationId xmlns:a16="http://schemas.microsoft.com/office/drawing/2014/main" id="{16B4730A-3A7A-411F-AF79-F25AE27764C5}"/>
              </a:ext>
            </a:extLst>
          </p:cNvPr>
          <p:cNvSpPr>
            <a:spLocks noGrp="1"/>
          </p:cNvSpPr>
          <p:nvPr>
            <p:ph idx="1"/>
          </p:nvPr>
        </p:nvSpPr>
        <p:spPr>
          <a:xfrm>
            <a:off x="1136429" y="1817077"/>
            <a:ext cx="6467867" cy="3911709"/>
          </a:xfrm>
        </p:spPr>
        <p:txBody>
          <a:bodyPr anchor="ctr">
            <a:normAutofit/>
          </a:bodyPr>
          <a:lstStyle/>
          <a:p>
            <a:pPr>
              <a:buFont typeface="Wingdings" panose="05000000000000000000" pitchFamily="2" charset="2"/>
              <a:buChar char="§"/>
            </a:pPr>
            <a:r>
              <a:rPr lang="en-US" sz="1700" dirty="0"/>
              <a:t>NYSED is using several indicators to determine the performance of high schools:</a:t>
            </a:r>
          </a:p>
          <a:p>
            <a:pPr lvl="1">
              <a:buFont typeface="Wingdings" panose="05000000000000000000" pitchFamily="2" charset="2"/>
              <a:buChar char="Ø"/>
            </a:pPr>
            <a:r>
              <a:rPr lang="en-US" sz="1700" dirty="0"/>
              <a:t>Student academic achievement in language arts, math, science, and social studies</a:t>
            </a:r>
          </a:p>
          <a:p>
            <a:pPr lvl="1">
              <a:buFont typeface="Wingdings" panose="05000000000000000000" pitchFamily="2" charset="2"/>
              <a:buChar char="Ø"/>
            </a:pPr>
            <a:r>
              <a:rPr lang="en-US" sz="1700" dirty="0"/>
              <a:t>Academic progress in language arts and math</a:t>
            </a:r>
          </a:p>
          <a:p>
            <a:pPr lvl="1">
              <a:buFont typeface="Wingdings" panose="05000000000000000000" pitchFamily="2" charset="2"/>
              <a:buChar char="Ø"/>
            </a:pPr>
            <a:r>
              <a:rPr lang="en-US" sz="1700" dirty="0"/>
              <a:t>English language proficiency</a:t>
            </a:r>
          </a:p>
          <a:p>
            <a:pPr lvl="1">
              <a:buFont typeface="Wingdings" panose="05000000000000000000" pitchFamily="2" charset="2"/>
              <a:buChar char="Ø"/>
            </a:pPr>
            <a:r>
              <a:rPr lang="en-US" sz="1700" dirty="0"/>
              <a:t>Chronic absenteeism</a:t>
            </a:r>
          </a:p>
          <a:p>
            <a:pPr lvl="1">
              <a:buFont typeface="Wingdings" panose="05000000000000000000" pitchFamily="2" charset="2"/>
              <a:buChar char="Ø"/>
            </a:pPr>
            <a:r>
              <a:rPr lang="en-US" sz="1700" dirty="0"/>
              <a:t>Graduation rates</a:t>
            </a:r>
          </a:p>
          <a:p>
            <a:pPr lvl="1">
              <a:buFont typeface="Wingdings" panose="05000000000000000000" pitchFamily="2" charset="2"/>
              <a:buChar char="Ø"/>
            </a:pPr>
            <a:r>
              <a:rPr lang="en-US" sz="1700" dirty="0"/>
              <a:t>College, career, and civic readiness</a:t>
            </a:r>
          </a:p>
          <a:p>
            <a:pPr>
              <a:buFont typeface="Wingdings" panose="05000000000000000000" pitchFamily="2" charset="2"/>
              <a:buChar char="§"/>
            </a:pPr>
            <a:r>
              <a:rPr lang="en-US" sz="1700" dirty="0"/>
              <a:t>For every school, these measures are applied to </a:t>
            </a:r>
            <a:r>
              <a:rPr lang="en-US" sz="1700" b="1" i="1" dirty="0"/>
              <a:t>all</a:t>
            </a:r>
            <a:r>
              <a:rPr lang="en-US" sz="1700" b="1" dirty="0"/>
              <a:t> </a:t>
            </a:r>
            <a:r>
              <a:rPr lang="en-US" sz="1700" b="1" i="1" dirty="0"/>
              <a:t>students</a:t>
            </a:r>
            <a:r>
              <a:rPr lang="en-US" sz="1700" b="1" dirty="0"/>
              <a:t> </a:t>
            </a:r>
            <a:r>
              <a:rPr lang="en-US" sz="1700" dirty="0"/>
              <a:t>and specific </a:t>
            </a:r>
            <a:r>
              <a:rPr lang="en-US" sz="1700" b="1" i="1" dirty="0"/>
              <a:t>student subgroups</a:t>
            </a:r>
            <a:r>
              <a:rPr lang="en-US" sz="1700" dirty="0"/>
              <a:t>, such as members of racial and ethnic groups, students with disabilities, and English language learners</a:t>
            </a:r>
          </a:p>
          <a:p>
            <a:endParaRPr lang="en-US" sz="1700" dirty="0"/>
          </a:p>
        </p:txBody>
      </p:sp>
      <p:sp>
        <p:nvSpPr>
          <p:cNvPr id="11" name="Rectangle 10">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descr="Teacher">
            <a:extLst>
              <a:ext uri="{FF2B5EF4-FFF2-40B4-BE49-F238E27FC236}">
                <a16:creationId xmlns:a16="http://schemas.microsoft.com/office/drawing/2014/main" id="{18612F74-AEC1-4C0E-86FB-7990FD90258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
        <p:nvSpPr>
          <p:cNvPr id="4" name="Slide Number Placeholder 3">
            <a:extLst>
              <a:ext uri="{FF2B5EF4-FFF2-40B4-BE49-F238E27FC236}">
                <a16:creationId xmlns:a16="http://schemas.microsoft.com/office/drawing/2014/main" id="{866EE097-0CBB-4002-B0B6-42715FF2B415}"/>
              </a:ext>
            </a:extLst>
          </p:cNvPr>
          <p:cNvSpPr>
            <a:spLocks noGrp="1"/>
          </p:cNvSpPr>
          <p:nvPr>
            <p:ph type="sldNum" sz="quarter" idx="12"/>
          </p:nvPr>
        </p:nvSpPr>
        <p:spPr>
          <a:xfrm>
            <a:off x="10341428" y="6356350"/>
            <a:ext cx="1012371" cy="365125"/>
          </a:xfrm>
        </p:spPr>
        <p:txBody>
          <a:bodyPr>
            <a:normAutofit/>
          </a:bodyPr>
          <a:lstStyle/>
          <a:p>
            <a:pPr>
              <a:spcAft>
                <a:spcPts val="600"/>
              </a:spcAft>
            </a:pPr>
            <a:fld id="{D57F1E4F-1CFF-5643-939E-217C01CDF565}" type="slidenum">
              <a:rPr lang="en-US">
                <a:solidFill>
                  <a:srgbClr val="FFFFFF"/>
                </a:solidFill>
              </a:rPr>
              <a:pPr>
                <a:spcAft>
                  <a:spcPts val="600"/>
                </a:spcAft>
              </a:pPr>
              <a:t>6</a:t>
            </a:fld>
            <a:endParaRPr lang="en-US">
              <a:solidFill>
                <a:srgbClr val="FFFFFF"/>
              </a:solidFill>
            </a:endParaRPr>
          </a:p>
        </p:txBody>
      </p:sp>
    </p:spTree>
    <p:extLst>
      <p:ext uri="{BB962C8B-B14F-4D97-AF65-F5344CB8AC3E}">
        <p14:creationId xmlns:p14="http://schemas.microsoft.com/office/powerpoint/2010/main" val="18164928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578F9-C8B2-4334-9D47-21641DBDF534}"/>
              </a:ext>
            </a:extLst>
          </p:cNvPr>
          <p:cNvSpPr>
            <a:spLocks noGrp="1"/>
          </p:cNvSpPr>
          <p:nvPr>
            <p:ph type="title"/>
          </p:nvPr>
        </p:nvSpPr>
        <p:spPr>
          <a:xfrm>
            <a:off x="1136428" y="501651"/>
            <a:ext cx="7474172" cy="1174750"/>
          </a:xfrm>
        </p:spPr>
        <p:txBody>
          <a:bodyPr>
            <a:normAutofit/>
          </a:bodyPr>
          <a:lstStyle/>
          <a:p>
            <a:r>
              <a:rPr lang="en-US" dirty="0"/>
              <a:t>Specific Student Subgroups</a:t>
            </a:r>
          </a:p>
        </p:txBody>
      </p:sp>
      <p:sp>
        <p:nvSpPr>
          <p:cNvPr id="3" name="Content Placeholder 2">
            <a:extLst>
              <a:ext uri="{FF2B5EF4-FFF2-40B4-BE49-F238E27FC236}">
                <a16:creationId xmlns:a16="http://schemas.microsoft.com/office/drawing/2014/main" id="{C07880BA-A768-4659-ABE0-1E83FABB5EFB}"/>
              </a:ext>
            </a:extLst>
          </p:cNvPr>
          <p:cNvSpPr>
            <a:spLocks noGrp="1"/>
          </p:cNvSpPr>
          <p:nvPr>
            <p:ph idx="1"/>
          </p:nvPr>
        </p:nvSpPr>
        <p:spPr>
          <a:xfrm>
            <a:off x="1136429" y="1587500"/>
            <a:ext cx="7474171" cy="4768849"/>
          </a:xfrm>
        </p:spPr>
        <p:txBody>
          <a:bodyPr anchor="ctr">
            <a:normAutofit/>
          </a:bodyPr>
          <a:lstStyle/>
          <a:p>
            <a:pPr>
              <a:buFont typeface="Wingdings" panose="05000000000000000000" pitchFamily="2" charset="2"/>
              <a:buChar char="§"/>
            </a:pPr>
            <a:r>
              <a:rPr lang="en-US" sz="1800" dirty="0"/>
              <a:t>There are nine student subgroups for which a school can be identified as TSI:</a:t>
            </a:r>
          </a:p>
          <a:p>
            <a:pPr marL="977900" lvl="1">
              <a:buFont typeface="Wingdings" panose="05000000000000000000" pitchFamily="2" charset="2"/>
              <a:buChar char="Ø"/>
            </a:pPr>
            <a:r>
              <a:rPr lang="en-US" sz="1800" dirty="0"/>
              <a:t>Asian</a:t>
            </a:r>
          </a:p>
          <a:p>
            <a:pPr marL="977900" lvl="1">
              <a:buFont typeface="Wingdings" panose="05000000000000000000" pitchFamily="2" charset="2"/>
              <a:buChar char="Ø"/>
            </a:pPr>
            <a:r>
              <a:rPr lang="en-US" sz="1800" dirty="0"/>
              <a:t>African-American</a:t>
            </a:r>
          </a:p>
          <a:p>
            <a:pPr marL="977900" lvl="1">
              <a:buFont typeface="Wingdings" panose="05000000000000000000" pitchFamily="2" charset="2"/>
              <a:buChar char="Ø"/>
            </a:pPr>
            <a:r>
              <a:rPr lang="en-US" sz="1800" dirty="0"/>
              <a:t>Hispanic</a:t>
            </a:r>
          </a:p>
          <a:p>
            <a:pPr marL="977900" lvl="1">
              <a:buFont typeface="Wingdings" panose="05000000000000000000" pitchFamily="2" charset="2"/>
              <a:buChar char="Ø"/>
            </a:pPr>
            <a:r>
              <a:rPr lang="en-US" sz="1800" dirty="0"/>
              <a:t>Multiracial</a:t>
            </a:r>
          </a:p>
          <a:p>
            <a:pPr marL="977900" lvl="1">
              <a:buFont typeface="Wingdings" panose="05000000000000000000" pitchFamily="2" charset="2"/>
              <a:buChar char="Ø"/>
            </a:pPr>
            <a:r>
              <a:rPr lang="en-US" sz="1800" dirty="0"/>
              <a:t>Native American</a:t>
            </a:r>
          </a:p>
          <a:p>
            <a:pPr marL="977900" lvl="1">
              <a:buFont typeface="Wingdings" panose="05000000000000000000" pitchFamily="2" charset="2"/>
              <a:buChar char="Ø"/>
            </a:pPr>
            <a:r>
              <a:rPr lang="en-US" sz="1800" dirty="0"/>
              <a:t>White</a:t>
            </a:r>
          </a:p>
          <a:p>
            <a:pPr marL="977900" lvl="1">
              <a:buFont typeface="Wingdings" panose="05000000000000000000" pitchFamily="2" charset="2"/>
              <a:buChar char="Ø"/>
            </a:pPr>
            <a:r>
              <a:rPr lang="en-US" sz="1800" dirty="0"/>
              <a:t>English language learners</a:t>
            </a:r>
          </a:p>
          <a:p>
            <a:pPr marL="977900" lvl="1">
              <a:buFont typeface="Wingdings" panose="05000000000000000000" pitchFamily="2" charset="2"/>
              <a:buChar char="Ø"/>
            </a:pPr>
            <a:r>
              <a:rPr lang="en-US" sz="1800" dirty="0"/>
              <a:t>Low-income students</a:t>
            </a:r>
          </a:p>
          <a:p>
            <a:pPr marL="977900" lvl="1">
              <a:buFont typeface="Wingdings" panose="05000000000000000000" pitchFamily="2" charset="2"/>
              <a:buChar char="Ø"/>
            </a:pPr>
            <a:r>
              <a:rPr lang="en-US" sz="1800" dirty="0"/>
              <a:t>Students with disabilities</a:t>
            </a:r>
          </a:p>
          <a:p>
            <a:pPr>
              <a:buFont typeface="Wingdings" panose="05000000000000000000" pitchFamily="2" charset="2"/>
              <a:buChar char="§"/>
            </a:pPr>
            <a:r>
              <a:rPr lang="en-US" sz="1800" dirty="0"/>
              <a:t>A school needs 30 student results over two years to be held </a:t>
            </a:r>
          </a:p>
          <a:p>
            <a:pPr marL="0" indent="0">
              <a:buNone/>
            </a:pPr>
            <a:r>
              <a:rPr lang="en-US" sz="1800" dirty="0"/>
              <a:t>     accountable for a specific student subgroup</a:t>
            </a:r>
          </a:p>
          <a:p>
            <a:endParaRPr lang="en-US" sz="1500" dirty="0"/>
          </a:p>
        </p:txBody>
      </p:sp>
      <p:sp>
        <p:nvSpPr>
          <p:cNvPr id="14" name="Rectangle 10">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descr="Group">
            <a:extLst>
              <a:ext uri="{FF2B5EF4-FFF2-40B4-BE49-F238E27FC236}">
                <a16:creationId xmlns:a16="http://schemas.microsoft.com/office/drawing/2014/main" id="{09AB1623-9D06-4B5E-984A-F8FC8E346DA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
        <p:nvSpPr>
          <p:cNvPr id="4" name="Slide Number Placeholder 3">
            <a:extLst>
              <a:ext uri="{FF2B5EF4-FFF2-40B4-BE49-F238E27FC236}">
                <a16:creationId xmlns:a16="http://schemas.microsoft.com/office/drawing/2014/main" id="{482A7864-E150-45BA-8D19-654FA64788DB}"/>
              </a:ext>
            </a:extLst>
          </p:cNvPr>
          <p:cNvSpPr>
            <a:spLocks noGrp="1"/>
          </p:cNvSpPr>
          <p:nvPr>
            <p:ph type="sldNum" sz="quarter" idx="12"/>
          </p:nvPr>
        </p:nvSpPr>
        <p:spPr>
          <a:xfrm>
            <a:off x="10341428" y="6356350"/>
            <a:ext cx="1012371" cy="365125"/>
          </a:xfrm>
        </p:spPr>
        <p:txBody>
          <a:bodyPr>
            <a:normAutofit/>
          </a:bodyPr>
          <a:lstStyle/>
          <a:p>
            <a:pPr>
              <a:spcAft>
                <a:spcPts val="600"/>
              </a:spcAft>
            </a:pPr>
            <a:fld id="{D57F1E4F-1CFF-5643-939E-217C01CDF565}" type="slidenum">
              <a:rPr lang="en-US">
                <a:solidFill>
                  <a:srgbClr val="FFFFFF"/>
                </a:solidFill>
              </a:rPr>
              <a:pPr>
                <a:spcAft>
                  <a:spcPts val="600"/>
                </a:spcAft>
              </a:pPr>
              <a:t>7</a:t>
            </a:fld>
            <a:endParaRPr lang="en-US">
              <a:solidFill>
                <a:srgbClr val="FFFFFF"/>
              </a:solidFill>
            </a:endParaRPr>
          </a:p>
        </p:txBody>
      </p:sp>
    </p:spTree>
    <p:extLst>
      <p:ext uri="{BB962C8B-B14F-4D97-AF65-F5344CB8AC3E}">
        <p14:creationId xmlns:p14="http://schemas.microsoft.com/office/powerpoint/2010/main" val="7193548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85AAAA3-549A-43A0-9597-1FDA74A2D99F}"/>
              </a:ext>
            </a:extLst>
          </p:cNvPr>
          <p:cNvSpPr>
            <a:spLocks noGrp="1"/>
          </p:cNvSpPr>
          <p:nvPr>
            <p:ph type="title"/>
          </p:nvPr>
        </p:nvSpPr>
        <p:spPr>
          <a:xfrm>
            <a:off x="838200" y="631825"/>
            <a:ext cx="10515600" cy="1325563"/>
          </a:xfrm>
        </p:spPr>
        <p:txBody>
          <a:bodyPr>
            <a:normAutofit/>
          </a:bodyPr>
          <a:lstStyle/>
          <a:p>
            <a:r>
              <a:rPr lang="en-US" dirty="0"/>
              <a:t>How Schools Are Measured On Each Indicator</a:t>
            </a:r>
          </a:p>
        </p:txBody>
      </p:sp>
      <p:sp>
        <p:nvSpPr>
          <p:cNvPr id="3" name="Content Placeholder 2">
            <a:extLst>
              <a:ext uri="{FF2B5EF4-FFF2-40B4-BE49-F238E27FC236}">
                <a16:creationId xmlns:a16="http://schemas.microsoft.com/office/drawing/2014/main" id="{CADA2243-1A18-42D3-8A1B-2E582242900A}"/>
              </a:ext>
            </a:extLst>
          </p:cNvPr>
          <p:cNvSpPr>
            <a:spLocks noGrp="1"/>
          </p:cNvSpPr>
          <p:nvPr>
            <p:ph idx="1"/>
          </p:nvPr>
        </p:nvSpPr>
        <p:spPr>
          <a:xfrm>
            <a:off x="838200" y="2057400"/>
            <a:ext cx="10515600" cy="3871762"/>
          </a:xfrm>
        </p:spPr>
        <p:txBody>
          <a:bodyPr>
            <a:normAutofit/>
          </a:bodyPr>
          <a:lstStyle/>
          <a:p>
            <a:pPr>
              <a:buFont typeface="Wingdings" panose="05000000000000000000" pitchFamily="2" charset="2"/>
              <a:buChar char="§"/>
            </a:pPr>
            <a:r>
              <a:rPr lang="en-US" dirty="0"/>
              <a:t>For every indicator, a school is given a numeric score:</a:t>
            </a:r>
          </a:p>
          <a:p>
            <a:pPr lvl="1">
              <a:buFont typeface="Wingdings" panose="05000000000000000000" pitchFamily="2" charset="2"/>
              <a:buChar char="Ø"/>
            </a:pPr>
            <a:r>
              <a:rPr lang="en-US" sz="2800" dirty="0"/>
              <a:t>“1” is lowest</a:t>
            </a:r>
          </a:p>
          <a:p>
            <a:pPr lvl="1">
              <a:buFont typeface="Wingdings" panose="05000000000000000000" pitchFamily="2" charset="2"/>
              <a:buChar char="Ø"/>
            </a:pPr>
            <a:r>
              <a:rPr lang="en-US" sz="2800" dirty="0"/>
              <a:t>“4” is highest</a:t>
            </a:r>
          </a:p>
          <a:p>
            <a:pPr lvl="1">
              <a:buFont typeface="Wingdings" panose="05000000000000000000" pitchFamily="2" charset="2"/>
              <a:buChar char="Ø"/>
            </a:pPr>
            <a:endParaRPr lang="en-US" sz="2800" dirty="0"/>
          </a:p>
          <a:p>
            <a:pPr>
              <a:buFont typeface="Wingdings" panose="05000000000000000000" pitchFamily="2" charset="2"/>
              <a:buChar char="§"/>
            </a:pPr>
            <a:r>
              <a:rPr lang="en-US" dirty="0"/>
              <a:t>For every indicator:</a:t>
            </a:r>
          </a:p>
          <a:p>
            <a:pPr lvl="1">
              <a:buFont typeface="Wingdings" panose="05000000000000000000" pitchFamily="2" charset="2"/>
              <a:buChar char="Ø"/>
            </a:pPr>
            <a:r>
              <a:rPr lang="en-US" sz="2800" dirty="0"/>
              <a:t>A score of “1” to “4” is given for </a:t>
            </a:r>
            <a:r>
              <a:rPr lang="en-US" sz="2800" b="1" i="1" dirty="0"/>
              <a:t>all students </a:t>
            </a:r>
            <a:r>
              <a:rPr lang="en-US" sz="2800" dirty="0"/>
              <a:t>at a school </a:t>
            </a:r>
            <a:r>
              <a:rPr lang="en-US" sz="2800" u="sng" dirty="0"/>
              <a:t>and</a:t>
            </a:r>
            <a:r>
              <a:rPr lang="en-US" sz="2800" dirty="0"/>
              <a:t> </a:t>
            </a:r>
          </a:p>
          <a:p>
            <a:pPr lvl="1">
              <a:buFont typeface="Wingdings" panose="05000000000000000000" pitchFamily="2" charset="2"/>
              <a:buChar char="Ø"/>
            </a:pPr>
            <a:r>
              <a:rPr lang="en-US" sz="2800" dirty="0"/>
              <a:t>A score of “1” to “4” is given for each specific </a:t>
            </a:r>
            <a:r>
              <a:rPr lang="en-US" sz="2800" b="1" i="1" dirty="0"/>
              <a:t>student subgroup </a:t>
            </a:r>
            <a:r>
              <a:rPr lang="en-US" sz="2800" dirty="0"/>
              <a:t>at a school for which the school is accountable</a:t>
            </a:r>
          </a:p>
          <a:p>
            <a:endParaRPr lang="en-US" sz="2400" dirty="0"/>
          </a:p>
        </p:txBody>
      </p:sp>
      <p:sp>
        <p:nvSpPr>
          <p:cNvPr id="4" name="Slide Number Placeholder 3">
            <a:extLst>
              <a:ext uri="{FF2B5EF4-FFF2-40B4-BE49-F238E27FC236}">
                <a16:creationId xmlns:a16="http://schemas.microsoft.com/office/drawing/2014/main" id="{8D0873D0-F5D3-4979-B833-7139D8282185}"/>
              </a:ext>
            </a:extLst>
          </p:cNvPr>
          <p:cNvSpPr>
            <a:spLocks noGrp="1"/>
          </p:cNvSpPr>
          <p:nvPr>
            <p:ph type="sldNum" sz="quarter" idx="12"/>
          </p:nvPr>
        </p:nvSpPr>
        <p:spPr>
          <a:xfrm>
            <a:off x="8610600" y="6077585"/>
            <a:ext cx="2743200" cy="365125"/>
          </a:xfrm>
        </p:spPr>
        <p:txBody>
          <a:bodyPr>
            <a:normAutofit/>
          </a:bodyPr>
          <a:lstStyle/>
          <a:p>
            <a:pPr>
              <a:spcAft>
                <a:spcPts val="600"/>
              </a:spcAft>
            </a:pPr>
            <a:fld id="{D57F1E4F-1CFF-5643-939E-217C01CDF565}" type="slidenum">
              <a:rPr lang="en-US" smtClean="0"/>
              <a:pPr>
                <a:spcAft>
                  <a:spcPts val="600"/>
                </a:spcAft>
              </a:pPr>
              <a:t>8</a:t>
            </a:fld>
            <a:endParaRPr lang="en-US"/>
          </a:p>
        </p:txBody>
      </p:sp>
    </p:spTree>
    <p:extLst>
      <p:ext uri="{BB962C8B-B14F-4D97-AF65-F5344CB8AC3E}">
        <p14:creationId xmlns:p14="http://schemas.microsoft.com/office/powerpoint/2010/main" val="2416451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89ACC69-ADF2-492B-84C5-EA2CC16071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7A492727-FFB5-4A45-8928-0511FE6D3ACD}"/>
              </a:ext>
            </a:extLst>
          </p:cNvPr>
          <p:cNvSpPr>
            <a:spLocks noGrp="1"/>
          </p:cNvSpPr>
          <p:nvPr>
            <p:ph type="title"/>
          </p:nvPr>
        </p:nvSpPr>
        <p:spPr>
          <a:xfrm>
            <a:off x="943276" y="712268"/>
            <a:ext cx="10410524" cy="1193533"/>
          </a:xfrm>
        </p:spPr>
        <p:txBody>
          <a:bodyPr>
            <a:normAutofit/>
          </a:bodyPr>
          <a:lstStyle/>
          <a:p>
            <a:r>
              <a:rPr lang="en-US">
                <a:solidFill>
                  <a:srgbClr val="FFFFFF"/>
                </a:solidFill>
              </a:rPr>
              <a:t>Schools That Can be Identified As TSI</a:t>
            </a:r>
          </a:p>
        </p:txBody>
      </p:sp>
      <p:cxnSp>
        <p:nvCxnSpPr>
          <p:cNvPr id="11" name="Straight Connector 10">
            <a:extLst>
              <a:ext uri="{FF2B5EF4-FFF2-40B4-BE49-F238E27FC236}">
                <a16:creationId xmlns:a16="http://schemas.microsoft.com/office/drawing/2014/main" id="{F2AE495E-2AAF-4BC1-87A5-331009D8289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6A941B05-CED7-4C39-9184-C858B6C3FAF7}"/>
              </a:ext>
            </a:extLst>
          </p:cNvPr>
          <p:cNvSpPr>
            <a:spLocks noGrp="1"/>
          </p:cNvSpPr>
          <p:nvPr>
            <p:ph idx="1"/>
          </p:nvPr>
        </p:nvSpPr>
        <p:spPr>
          <a:xfrm>
            <a:off x="943276" y="2050181"/>
            <a:ext cx="10410524" cy="4126782"/>
          </a:xfrm>
        </p:spPr>
        <p:txBody>
          <a:bodyPr>
            <a:normAutofit lnSpcReduction="10000"/>
          </a:bodyPr>
          <a:lstStyle/>
          <a:p>
            <a:pPr>
              <a:buFont typeface="Wingdings" panose="05000000000000000000" pitchFamily="2" charset="2"/>
              <a:buChar char="§"/>
            </a:pPr>
            <a:r>
              <a:rPr lang="en-US" sz="2400" dirty="0">
                <a:solidFill>
                  <a:srgbClr val="FFFFFF"/>
                </a:solidFill>
              </a:rPr>
              <a:t>In addition to performance on the individual indicators for each student subgroup, to be identified as TSI a school must:</a:t>
            </a:r>
          </a:p>
          <a:p>
            <a:pPr lvl="1">
              <a:buFont typeface="Wingdings" panose="05000000000000000000" pitchFamily="2" charset="2"/>
              <a:buChar char="Ø"/>
            </a:pPr>
            <a:r>
              <a:rPr lang="en-US" dirty="0">
                <a:solidFill>
                  <a:srgbClr val="FFFFFF"/>
                </a:solidFill>
              </a:rPr>
              <a:t>Have been in Priority or Focus status during the 2017-2018 School Year</a:t>
            </a:r>
          </a:p>
          <a:p>
            <a:pPr>
              <a:buFont typeface="Wingdings" panose="05000000000000000000" pitchFamily="2" charset="2"/>
              <a:buChar char="§"/>
            </a:pPr>
            <a:r>
              <a:rPr lang="en-US" sz="2400" dirty="0">
                <a:solidFill>
                  <a:srgbClr val="FFFFFF"/>
                </a:solidFill>
              </a:rPr>
              <a:t>The earliest a school that was in Good Standing in the 2017-2018 School Year can be identified as TSI is if a subgroup meets criteria for 2017-2018 and 2018-2019 School Years</a:t>
            </a:r>
          </a:p>
          <a:p>
            <a:pPr>
              <a:buFont typeface="Wingdings" panose="05000000000000000000" pitchFamily="2" charset="2"/>
              <a:buChar char="§"/>
            </a:pPr>
            <a:r>
              <a:rPr lang="en-US" sz="2400" dirty="0">
                <a:solidFill>
                  <a:srgbClr val="FFFFFF"/>
                </a:solidFill>
              </a:rPr>
              <a:t>In the 2017-18 school year, Empire High School was a Focus School and therefore is eligible for TSI status.</a:t>
            </a:r>
          </a:p>
          <a:p>
            <a:pPr>
              <a:buFont typeface="Wingdings" panose="05000000000000000000" pitchFamily="2" charset="2"/>
              <a:buChar char="§"/>
            </a:pPr>
            <a:r>
              <a:rPr lang="en-US" sz="2400" dirty="0">
                <a:solidFill>
                  <a:srgbClr val="FFFFFF"/>
                </a:solidFill>
              </a:rPr>
              <a:t>Empire High School was identified as TSI for the performance of the X subgroup.  This presentation will explain why Empire High School was identified for this subgroup, and the support we will receive to make improvement.</a:t>
            </a:r>
          </a:p>
          <a:p>
            <a:endParaRPr lang="en-US" sz="2400" dirty="0">
              <a:solidFill>
                <a:srgbClr val="FFFFFF"/>
              </a:solidFill>
            </a:endParaRPr>
          </a:p>
        </p:txBody>
      </p:sp>
      <p:sp>
        <p:nvSpPr>
          <p:cNvPr id="2" name="Slide Number Placeholder 1">
            <a:extLst>
              <a:ext uri="{FF2B5EF4-FFF2-40B4-BE49-F238E27FC236}">
                <a16:creationId xmlns:a16="http://schemas.microsoft.com/office/drawing/2014/main" id="{4DBB78BE-6121-4C84-9480-E3B0C3510005}"/>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rgbClr val="FFFFFF"/>
                </a:solidFill>
              </a:rPr>
              <a:pPr>
                <a:spcAft>
                  <a:spcPts val="600"/>
                </a:spcAft>
              </a:pPr>
              <a:t>9</a:t>
            </a:fld>
            <a:endParaRPr lang="en-US">
              <a:solidFill>
                <a:srgbClr val="FFFFFF"/>
              </a:solidFill>
            </a:endParaRPr>
          </a:p>
        </p:txBody>
      </p:sp>
    </p:spTree>
    <p:extLst>
      <p:ext uri="{BB962C8B-B14F-4D97-AF65-F5344CB8AC3E}">
        <p14:creationId xmlns:p14="http://schemas.microsoft.com/office/powerpoint/2010/main" val="58401720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29</TotalTime>
  <Words>2319</Words>
  <Application>Microsoft Office PowerPoint</Application>
  <PresentationFormat>Widescreen</PresentationFormat>
  <Paragraphs>212</Paragraphs>
  <Slides>26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Arial</vt:lpstr>
      <vt:lpstr>Calibri</vt:lpstr>
      <vt:lpstr>Calibri Light</vt:lpstr>
      <vt:lpstr>Century Gothic</vt:lpstr>
      <vt:lpstr>Courier New</vt:lpstr>
      <vt:lpstr>Wingdings</vt:lpstr>
      <vt:lpstr>Office Theme</vt:lpstr>
      <vt:lpstr>Empire High School and the New Accountability System </vt:lpstr>
      <vt:lpstr>Today’s Presentation</vt:lpstr>
      <vt:lpstr>Why a New Accountability System?</vt:lpstr>
      <vt:lpstr>Accountability        Educational Equity</vt:lpstr>
      <vt:lpstr>New York’s New Accountability System</vt:lpstr>
      <vt:lpstr>Multiple Measures of Performance </vt:lpstr>
      <vt:lpstr>Specific Student Subgroups</vt:lpstr>
      <vt:lpstr>How Schools Are Measured On Each Indicator</vt:lpstr>
      <vt:lpstr>Schools That Can be Identified As TSI</vt:lpstr>
      <vt:lpstr>The Individual Indicators What each indicator measures and how our school performed </vt:lpstr>
      <vt:lpstr>Measuring Student Academic Achievement  (Composite Performance Index)</vt:lpstr>
      <vt:lpstr>High School Performance Level Assignments</vt:lpstr>
      <vt:lpstr>Measuring Academic Progress</vt:lpstr>
      <vt:lpstr>Measuring English Language Proficiency</vt:lpstr>
      <vt:lpstr>Measuring Chronic Absenteeism</vt:lpstr>
      <vt:lpstr>Measuring Graduation Rates </vt:lpstr>
      <vt:lpstr>Measuring Student Test Achievement (Composite Performance) &amp; Graduation Rates Combined</vt:lpstr>
      <vt:lpstr>Measuring College, Career, and Civic Readiness</vt:lpstr>
      <vt:lpstr>Identification for Targeted Support and Improvement </vt:lpstr>
      <vt:lpstr>Targeted Support &amp; Improvement What it means to our school</vt:lpstr>
      <vt:lpstr>Required TSI School Interventions</vt:lpstr>
      <vt:lpstr>Oversight &amp; Support for TSI Schools</vt:lpstr>
      <vt:lpstr>How Schools Can Exit TSI Status</vt:lpstr>
      <vt:lpstr>Next Steps</vt:lpstr>
      <vt:lpstr>Questions?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Empire High School and the New Accountability System</dc:title>
  <dc:creator>New York State Education Department</dc:creator>
  <cp:lastModifiedBy>Emily Goodenough</cp:lastModifiedBy>
  <cp:revision>6</cp:revision>
  <dcterms:created xsi:type="dcterms:W3CDTF">2019-01-16T22:50:03Z</dcterms:created>
  <dcterms:modified xsi:type="dcterms:W3CDTF">2019-01-17T13:45:35Z</dcterms:modified>
</cp:coreProperties>
</file>