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9" r:id="rId12"/>
    <p:sldId id="270" r:id="rId13"/>
    <p:sldId id="266" r:id="rId14"/>
    <p:sldId id="267" r:id="rId15"/>
    <p:sldId id="268"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ulette Coppin" initials="PC" lastIdx="8" clrIdx="0">
    <p:extLst>
      <p:ext uri="{19B8F6BF-5375-455C-9EA6-DF929625EA0E}">
        <p15:presenceInfo xmlns:p15="http://schemas.microsoft.com/office/powerpoint/2012/main" userId="S::Paulette.Coppin@nysed.gov::ad0665a2-5883-4fdf-bf14-ee3376f9def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0" autoAdjust="0"/>
    <p:restoredTop sz="94660"/>
  </p:normalViewPr>
  <p:slideViewPr>
    <p:cSldViewPr snapToGrid="0">
      <p:cViewPr varScale="1">
        <p:scale>
          <a:sx n="58" d="100"/>
          <a:sy n="58" d="100"/>
        </p:scale>
        <p:origin x="72" y="2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_rels/drawing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FA77DB-4AF9-4AB9-9EDA-DB4DC0145BC3}" type="doc">
      <dgm:prSet loTypeId="urn:microsoft.com/office/officeart/2016/7/layout/VerticalSolidActionList" loCatId="List" qsTypeId="urn:microsoft.com/office/officeart/2005/8/quickstyle/simple1" qsCatId="simple" csTypeId="urn:microsoft.com/office/officeart/2005/8/colors/colorful5" csCatId="colorful"/>
      <dgm:spPr/>
      <dgm:t>
        <a:bodyPr/>
        <a:lstStyle/>
        <a:p>
          <a:endParaRPr lang="en-US"/>
        </a:p>
      </dgm:t>
    </dgm:pt>
    <dgm:pt modelId="{D715C568-11BB-4338-8787-FBA22C0C5BC2}">
      <dgm:prSet/>
      <dgm:spPr/>
      <dgm:t>
        <a:bodyPr/>
        <a:lstStyle/>
        <a:p>
          <a:r>
            <a:rPr lang="en-US" dirty="0"/>
            <a:t>Discuss</a:t>
          </a:r>
        </a:p>
      </dgm:t>
    </dgm:pt>
    <dgm:pt modelId="{47C0D4BE-E2F2-4A46-A430-A40C927BC3CB}" type="parTrans" cxnId="{7A312072-A445-4028-85B1-17924E544A1D}">
      <dgm:prSet/>
      <dgm:spPr/>
      <dgm:t>
        <a:bodyPr/>
        <a:lstStyle/>
        <a:p>
          <a:endParaRPr lang="en-US"/>
        </a:p>
      </dgm:t>
    </dgm:pt>
    <dgm:pt modelId="{D88000C8-B887-4236-9514-318EBC0BB08C}" type="sibTrans" cxnId="{7A312072-A445-4028-85B1-17924E544A1D}">
      <dgm:prSet/>
      <dgm:spPr/>
      <dgm:t>
        <a:bodyPr/>
        <a:lstStyle/>
        <a:p>
          <a:endParaRPr lang="en-US"/>
        </a:p>
      </dgm:t>
    </dgm:pt>
    <dgm:pt modelId="{5F4CFF50-5FF0-4170-8B73-076167015464}">
      <dgm:prSet/>
      <dgm:spPr/>
      <dgm:t>
        <a:bodyPr/>
        <a:lstStyle/>
        <a:p>
          <a:r>
            <a:rPr lang="en-US" dirty="0"/>
            <a:t>Discuss reasons for a new accountability system</a:t>
          </a:r>
        </a:p>
      </dgm:t>
    </dgm:pt>
    <dgm:pt modelId="{EA72DD70-20D6-4D74-93BD-D6141A64D5AB}" type="parTrans" cxnId="{11293B79-448D-45AA-9549-2CB757D46710}">
      <dgm:prSet/>
      <dgm:spPr/>
      <dgm:t>
        <a:bodyPr/>
        <a:lstStyle/>
        <a:p>
          <a:endParaRPr lang="en-US"/>
        </a:p>
      </dgm:t>
    </dgm:pt>
    <dgm:pt modelId="{B4B90515-AAA2-4C99-B936-F41637FD7B65}" type="sibTrans" cxnId="{11293B79-448D-45AA-9549-2CB757D46710}">
      <dgm:prSet/>
      <dgm:spPr/>
      <dgm:t>
        <a:bodyPr/>
        <a:lstStyle/>
        <a:p>
          <a:endParaRPr lang="en-US"/>
        </a:p>
      </dgm:t>
    </dgm:pt>
    <dgm:pt modelId="{45C47F86-7074-44E2-B32A-DB1657A418A0}">
      <dgm:prSet/>
      <dgm:spPr/>
      <dgm:t>
        <a:bodyPr/>
        <a:lstStyle/>
        <a:p>
          <a:r>
            <a:rPr lang="en-US" dirty="0"/>
            <a:t>Review</a:t>
          </a:r>
        </a:p>
      </dgm:t>
    </dgm:pt>
    <dgm:pt modelId="{B1D918FD-E987-42FA-B596-2CFFACBFE8E1}" type="parTrans" cxnId="{244358AD-84CE-4C24-A4D6-FF371FD17B0B}">
      <dgm:prSet/>
      <dgm:spPr/>
      <dgm:t>
        <a:bodyPr/>
        <a:lstStyle/>
        <a:p>
          <a:endParaRPr lang="en-US"/>
        </a:p>
      </dgm:t>
    </dgm:pt>
    <dgm:pt modelId="{41FC8FCD-D4D2-4C4C-9929-623FD0F94EBE}" type="sibTrans" cxnId="{244358AD-84CE-4C24-A4D6-FF371FD17B0B}">
      <dgm:prSet/>
      <dgm:spPr/>
      <dgm:t>
        <a:bodyPr/>
        <a:lstStyle/>
        <a:p>
          <a:endParaRPr lang="en-US"/>
        </a:p>
      </dgm:t>
    </dgm:pt>
    <dgm:pt modelId="{7DC70F4B-4073-4682-8B74-A21638C25B6B}">
      <dgm:prSet/>
      <dgm:spPr/>
      <dgm:t>
        <a:bodyPr/>
        <a:lstStyle/>
        <a:p>
          <a:r>
            <a:rPr lang="en-US" sz="1600" dirty="0"/>
            <a:t>Review New York’s new accountability system</a:t>
          </a:r>
        </a:p>
      </dgm:t>
    </dgm:pt>
    <dgm:pt modelId="{30C3EDB2-DED1-459C-A05B-AFD7E8A76D13}" type="parTrans" cxnId="{8FEC1B1A-93AB-43EC-909C-A9CC8D9632DD}">
      <dgm:prSet/>
      <dgm:spPr/>
      <dgm:t>
        <a:bodyPr/>
        <a:lstStyle/>
        <a:p>
          <a:endParaRPr lang="en-US"/>
        </a:p>
      </dgm:t>
    </dgm:pt>
    <dgm:pt modelId="{7556E8DF-51CA-4FBF-AB88-51E8F525FA07}" type="sibTrans" cxnId="{8FEC1B1A-93AB-43EC-909C-A9CC8D9632DD}">
      <dgm:prSet/>
      <dgm:spPr/>
      <dgm:t>
        <a:bodyPr/>
        <a:lstStyle/>
        <a:p>
          <a:endParaRPr lang="en-US"/>
        </a:p>
      </dgm:t>
    </dgm:pt>
    <dgm:pt modelId="{1813DDD1-AC0E-4610-9631-12FE91150041}">
      <dgm:prSet custT="1"/>
      <dgm:spPr/>
      <dgm:t>
        <a:bodyPr/>
        <a:lstStyle/>
        <a:p>
          <a:r>
            <a:rPr lang="en-US" sz="1600" dirty="0"/>
            <a:t>Including the new indicators of school performance</a:t>
          </a:r>
        </a:p>
      </dgm:t>
    </dgm:pt>
    <dgm:pt modelId="{AEA93040-4431-4CEF-A774-EF04E2D0CF36}" type="parTrans" cxnId="{D7983DE4-153F-4D01-B51B-83B23F05E394}">
      <dgm:prSet/>
      <dgm:spPr/>
      <dgm:t>
        <a:bodyPr/>
        <a:lstStyle/>
        <a:p>
          <a:endParaRPr lang="en-US"/>
        </a:p>
      </dgm:t>
    </dgm:pt>
    <dgm:pt modelId="{334B67A1-761E-44AB-A5C6-25EB7C150515}" type="sibTrans" cxnId="{D7983DE4-153F-4D01-B51B-83B23F05E394}">
      <dgm:prSet/>
      <dgm:spPr/>
      <dgm:t>
        <a:bodyPr/>
        <a:lstStyle/>
        <a:p>
          <a:endParaRPr lang="en-US"/>
        </a:p>
      </dgm:t>
    </dgm:pt>
    <dgm:pt modelId="{DD91567B-DE86-4023-99E4-1C18FCC4674A}">
      <dgm:prSet/>
      <dgm:spPr/>
      <dgm:t>
        <a:bodyPr/>
        <a:lstStyle/>
        <a:p>
          <a:r>
            <a:rPr lang="en-US" dirty="0"/>
            <a:t>Present</a:t>
          </a:r>
        </a:p>
      </dgm:t>
    </dgm:pt>
    <dgm:pt modelId="{9D1CF8E3-4F9B-4259-A957-41D756A715A4}" type="parTrans" cxnId="{C1AE14DC-B991-4BDF-978A-4C3B4427F521}">
      <dgm:prSet/>
      <dgm:spPr/>
      <dgm:t>
        <a:bodyPr/>
        <a:lstStyle/>
        <a:p>
          <a:endParaRPr lang="en-US"/>
        </a:p>
      </dgm:t>
    </dgm:pt>
    <dgm:pt modelId="{28BAE88F-20A7-4146-9144-FDFFF771E899}" type="sibTrans" cxnId="{C1AE14DC-B991-4BDF-978A-4C3B4427F521}">
      <dgm:prSet/>
      <dgm:spPr/>
      <dgm:t>
        <a:bodyPr/>
        <a:lstStyle/>
        <a:p>
          <a:endParaRPr lang="en-US"/>
        </a:p>
      </dgm:t>
    </dgm:pt>
    <dgm:pt modelId="{2D1F8B47-970C-4F31-A57E-0E76917F4BB0}">
      <dgm:prSet/>
      <dgm:spPr/>
      <dgm:t>
        <a:bodyPr/>
        <a:lstStyle/>
        <a:p>
          <a:r>
            <a:rPr lang="en-US" dirty="0"/>
            <a:t>Present how our school performed on each of the indicators</a:t>
          </a:r>
        </a:p>
      </dgm:t>
    </dgm:pt>
    <dgm:pt modelId="{441D6006-8630-4B25-91C4-EA027D6B6B1A}" type="parTrans" cxnId="{2CEE603A-6D2D-450D-BC18-62FAB063F26F}">
      <dgm:prSet/>
      <dgm:spPr/>
      <dgm:t>
        <a:bodyPr/>
        <a:lstStyle/>
        <a:p>
          <a:endParaRPr lang="en-US"/>
        </a:p>
      </dgm:t>
    </dgm:pt>
    <dgm:pt modelId="{9C178B8A-9ADE-4FC9-849D-00CFF27632BA}" type="sibTrans" cxnId="{2CEE603A-6D2D-450D-BC18-62FAB063F26F}">
      <dgm:prSet/>
      <dgm:spPr/>
      <dgm:t>
        <a:bodyPr/>
        <a:lstStyle/>
        <a:p>
          <a:endParaRPr lang="en-US"/>
        </a:p>
      </dgm:t>
    </dgm:pt>
    <dgm:pt modelId="{3B74DE09-B4E6-4A21-BA43-0FE8447C7A6B}">
      <dgm:prSet/>
      <dgm:spPr/>
      <dgm:t>
        <a:bodyPr/>
        <a:lstStyle/>
        <a:p>
          <a:r>
            <a:rPr lang="en-US" dirty="0"/>
            <a:t>Discuss</a:t>
          </a:r>
        </a:p>
      </dgm:t>
    </dgm:pt>
    <dgm:pt modelId="{97DF4FB4-4C3F-43E0-8678-CBF577D18EC1}" type="parTrans" cxnId="{DEC84E40-61F4-4971-AED5-4BACEECA4CE1}">
      <dgm:prSet/>
      <dgm:spPr/>
      <dgm:t>
        <a:bodyPr/>
        <a:lstStyle/>
        <a:p>
          <a:endParaRPr lang="en-US"/>
        </a:p>
      </dgm:t>
    </dgm:pt>
    <dgm:pt modelId="{1C85B3C4-2F06-4026-AFEE-406C0A0FCA85}" type="sibTrans" cxnId="{DEC84E40-61F4-4971-AED5-4BACEECA4CE1}">
      <dgm:prSet/>
      <dgm:spPr/>
      <dgm:t>
        <a:bodyPr/>
        <a:lstStyle/>
        <a:p>
          <a:endParaRPr lang="en-US"/>
        </a:p>
      </dgm:t>
    </dgm:pt>
    <dgm:pt modelId="{86762F3A-E4DA-4E69-A921-B2454A3ED795}">
      <dgm:prSet/>
      <dgm:spPr/>
      <dgm:t>
        <a:bodyPr/>
        <a:lstStyle/>
        <a:p>
          <a:r>
            <a:rPr lang="en-US" dirty="0"/>
            <a:t>Discuss Comprehensive Support and Improvement School</a:t>
          </a:r>
        </a:p>
      </dgm:t>
    </dgm:pt>
    <dgm:pt modelId="{910EEAE3-472C-44A1-9432-129937AE7C22}" type="parTrans" cxnId="{B622379E-D956-466E-9BEA-C49B91428C34}">
      <dgm:prSet/>
      <dgm:spPr/>
      <dgm:t>
        <a:bodyPr/>
        <a:lstStyle/>
        <a:p>
          <a:endParaRPr lang="en-US"/>
        </a:p>
      </dgm:t>
    </dgm:pt>
    <dgm:pt modelId="{0EE4E5A8-84C2-4C62-AFE6-738D27E05609}" type="sibTrans" cxnId="{B622379E-D956-466E-9BEA-C49B91428C34}">
      <dgm:prSet/>
      <dgm:spPr/>
      <dgm:t>
        <a:bodyPr/>
        <a:lstStyle/>
        <a:p>
          <a:endParaRPr lang="en-US"/>
        </a:p>
      </dgm:t>
    </dgm:pt>
    <dgm:pt modelId="{578EF147-8916-4D9E-9DBD-1DA31DF1D5F8}">
      <dgm:prSet/>
      <dgm:spPr/>
      <dgm:t>
        <a:bodyPr/>
        <a:lstStyle/>
        <a:p>
          <a:r>
            <a:rPr lang="en-US" dirty="0"/>
            <a:t>How we will build on our current school-improvement efforts</a:t>
          </a:r>
        </a:p>
      </dgm:t>
    </dgm:pt>
    <dgm:pt modelId="{FFC06967-C9AB-4181-A11B-DD25FEFFAE0F}" type="parTrans" cxnId="{975ED55C-5FC4-4B79-9067-B8688C314057}">
      <dgm:prSet/>
      <dgm:spPr/>
      <dgm:t>
        <a:bodyPr/>
        <a:lstStyle/>
        <a:p>
          <a:endParaRPr lang="en-US"/>
        </a:p>
      </dgm:t>
    </dgm:pt>
    <dgm:pt modelId="{A69F0533-97DE-4583-B7AF-C2092842FE24}" type="sibTrans" cxnId="{975ED55C-5FC4-4B79-9067-B8688C314057}">
      <dgm:prSet/>
      <dgm:spPr/>
      <dgm:t>
        <a:bodyPr/>
        <a:lstStyle/>
        <a:p>
          <a:endParaRPr lang="en-US"/>
        </a:p>
      </dgm:t>
    </dgm:pt>
    <dgm:pt modelId="{DD0D4E41-2E94-4BE6-837B-B41D9EC1B791}" type="pres">
      <dgm:prSet presAssocID="{67FA77DB-4AF9-4AB9-9EDA-DB4DC0145BC3}" presName="Name0" presStyleCnt="0">
        <dgm:presLayoutVars>
          <dgm:dir/>
          <dgm:animLvl val="lvl"/>
          <dgm:resizeHandles val="exact"/>
        </dgm:presLayoutVars>
      </dgm:prSet>
      <dgm:spPr/>
    </dgm:pt>
    <dgm:pt modelId="{B6D71FFB-3C7B-4A71-A479-DEFD75C841B4}" type="pres">
      <dgm:prSet presAssocID="{D715C568-11BB-4338-8787-FBA22C0C5BC2}" presName="linNode" presStyleCnt="0"/>
      <dgm:spPr/>
    </dgm:pt>
    <dgm:pt modelId="{66A9D960-E119-4318-9278-719B41226CB0}" type="pres">
      <dgm:prSet presAssocID="{D715C568-11BB-4338-8787-FBA22C0C5BC2}" presName="parentText" presStyleLbl="alignNode1" presStyleIdx="0" presStyleCnt="4">
        <dgm:presLayoutVars>
          <dgm:chMax val="1"/>
          <dgm:bulletEnabled/>
        </dgm:presLayoutVars>
      </dgm:prSet>
      <dgm:spPr/>
    </dgm:pt>
    <dgm:pt modelId="{0E0D3183-0FBD-4A02-9F44-51F7C7DADC01}" type="pres">
      <dgm:prSet presAssocID="{D715C568-11BB-4338-8787-FBA22C0C5BC2}" presName="descendantText" presStyleLbl="alignAccFollowNode1" presStyleIdx="0" presStyleCnt="4">
        <dgm:presLayoutVars>
          <dgm:bulletEnabled/>
        </dgm:presLayoutVars>
      </dgm:prSet>
      <dgm:spPr/>
    </dgm:pt>
    <dgm:pt modelId="{AC2E6272-74B2-4F78-BEBE-C79286C0A23E}" type="pres">
      <dgm:prSet presAssocID="{D88000C8-B887-4236-9514-318EBC0BB08C}" presName="sp" presStyleCnt="0"/>
      <dgm:spPr/>
    </dgm:pt>
    <dgm:pt modelId="{3897C5C1-1C4D-488B-BF02-B60698C6A2A0}" type="pres">
      <dgm:prSet presAssocID="{45C47F86-7074-44E2-B32A-DB1657A418A0}" presName="linNode" presStyleCnt="0"/>
      <dgm:spPr/>
    </dgm:pt>
    <dgm:pt modelId="{70221D64-1669-4A49-A150-624156C8385F}" type="pres">
      <dgm:prSet presAssocID="{45C47F86-7074-44E2-B32A-DB1657A418A0}" presName="parentText" presStyleLbl="alignNode1" presStyleIdx="1" presStyleCnt="4">
        <dgm:presLayoutVars>
          <dgm:chMax val="1"/>
          <dgm:bulletEnabled/>
        </dgm:presLayoutVars>
      </dgm:prSet>
      <dgm:spPr/>
    </dgm:pt>
    <dgm:pt modelId="{C787A4D6-A711-4F48-B2A6-4B11714B8970}" type="pres">
      <dgm:prSet presAssocID="{45C47F86-7074-44E2-B32A-DB1657A418A0}" presName="descendantText" presStyleLbl="alignAccFollowNode1" presStyleIdx="1" presStyleCnt="4">
        <dgm:presLayoutVars>
          <dgm:bulletEnabled/>
        </dgm:presLayoutVars>
      </dgm:prSet>
      <dgm:spPr/>
    </dgm:pt>
    <dgm:pt modelId="{592FCC2B-E63A-4281-B720-609E2DC217A4}" type="pres">
      <dgm:prSet presAssocID="{41FC8FCD-D4D2-4C4C-9929-623FD0F94EBE}" presName="sp" presStyleCnt="0"/>
      <dgm:spPr/>
    </dgm:pt>
    <dgm:pt modelId="{368F3B59-531F-402E-802C-954AB7EBD072}" type="pres">
      <dgm:prSet presAssocID="{DD91567B-DE86-4023-99E4-1C18FCC4674A}" presName="linNode" presStyleCnt="0"/>
      <dgm:spPr/>
    </dgm:pt>
    <dgm:pt modelId="{15874B3D-6D6C-4825-9B25-85E7C8A46C35}" type="pres">
      <dgm:prSet presAssocID="{DD91567B-DE86-4023-99E4-1C18FCC4674A}" presName="parentText" presStyleLbl="alignNode1" presStyleIdx="2" presStyleCnt="4">
        <dgm:presLayoutVars>
          <dgm:chMax val="1"/>
          <dgm:bulletEnabled/>
        </dgm:presLayoutVars>
      </dgm:prSet>
      <dgm:spPr/>
    </dgm:pt>
    <dgm:pt modelId="{7BFC0F62-F95A-4B7E-8D05-7E5BC2445019}" type="pres">
      <dgm:prSet presAssocID="{DD91567B-DE86-4023-99E4-1C18FCC4674A}" presName="descendantText" presStyleLbl="alignAccFollowNode1" presStyleIdx="2" presStyleCnt="4">
        <dgm:presLayoutVars>
          <dgm:bulletEnabled/>
        </dgm:presLayoutVars>
      </dgm:prSet>
      <dgm:spPr/>
    </dgm:pt>
    <dgm:pt modelId="{2CCA1163-4A84-4462-8F5B-8C423E1720FB}" type="pres">
      <dgm:prSet presAssocID="{28BAE88F-20A7-4146-9144-FDFFF771E899}" presName="sp" presStyleCnt="0"/>
      <dgm:spPr/>
    </dgm:pt>
    <dgm:pt modelId="{19512DB4-82A8-406F-9237-451A3E5245F8}" type="pres">
      <dgm:prSet presAssocID="{3B74DE09-B4E6-4A21-BA43-0FE8447C7A6B}" presName="linNode" presStyleCnt="0"/>
      <dgm:spPr/>
    </dgm:pt>
    <dgm:pt modelId="{53C43043-E285-4B5C-8651-2D75D62BA5E6}" type="pres">
      <dgm:prSet presAssocID="{3B74DE09-B4E6-4A21-BA43-0FE8447C7A6B}" presName="parentText" presStyleLbl="alignNode1" presStyleIdx="3" presStyleCnt="4">
        <dgm:presLayoutVars>
          <dgm:chMax val="1"/>
          <dgm:bulletEnabled/>
        </dgm:presLayoutVars>
      </dgm:prSet>
      <dgm:spPr/>
    </dgm:pt>
    <dgm:pt modelId="{D9E7359B-42BF-4785-A6C8-DA72E2D88BAA}" type="pres">
      <dgm:prSet presAssocID="{3B74DE09-B4E6-4A21-BA43-0FE8447C7A6B}" presName="descendantText" presStyleLbl="alignAccFollowNode1" presStyleIdx="3" presStyleCnt="4">
        <dgm:presLayoutVars>
          <dgm:bulletEnabled/>
        </dgm:presLayoutVars>
      </dgm:prSet>
      <dgm:spPr/>
    </dgm:pt>
  </dgm:ptLst>
  <dgm:cxnLst>
    <dgm:cxn modelId="{8FEC1B1A-93AB-43EC-909C-A9CC8D9632DD}" srcId="{45C47F86-7074-44E2-B32A-DB1657A418A0}" destId="{7DC70F4B-4073-4682-8B74-A21638C25B6B}" srcOrd="0" destOrd="0" parTransId="{30C3EDB2-DED1-459C-A05B-AFD7E8A76D13}" sibTransId="{7556E8DF-51CA-4FBF-AB88-51E8F525FA07}"/>
    <dgm:cxn modelId="{2CEE603A-6D2D-450D-BC18-62FAB063F26F}" srcId="{DD91567B-DE86-4023-99E4-1C18FCC4674A}" destId="{2D1F8B47-970C-4F31-A57E-0E76917F4BB0}" srcOrd="0" destOrd="0" parTransId="{441D6006-8630-4B25-91C4-EA027D6B6B1A}" sibTransId="{9C178B8A-9ADE-4FC9-849D-00CFF27632BA}"/>
    <dgm:cxn modelId="{DEC84E40-61F4-4971-AED5-4BACEECA4CE1}" srcId="{67FA77DB-4AF9-4AB9-9EDA-DB4DC0145BC3}" destId="{3B74DE09-B4E6-4A21-BA43-0FE8447C7A6B}" srcOrd="3" destOrd="0" parTransId="{97DF4FB4-4C3F-43E0-8678-CBF577D18EC1}" sibTransId="{1C85B3C4-2F06-4026-AFEE-406C0A0FCA85}"/>
    <dgm:cxn modelId="{975ED55C-5FC4-4B79-9067-B8688C314057}" srcId="{86762F3A-E4DA-4E69-A921-B2454A3ED795}" destId="{578EF147-8916-4D9E-9DBD-1DA31DF1D5F8}" srcOrd="0" destOrd="0" parTransId="{FFC06967-C9AB-4181-A11B-DD25FEFFAE0F}" sibTransId="{A69F0533-97DE-4583-B7AF-C2092842FE24}"/>
    <dgm:cxn modelId="{C1E33B5E-0B39-4B97-9E1D-D2C5D906D2DF}" type="presOf" srcId="{2D1F8B47-970C-4F31-A57E-0E76917F4BB0}" destId="{7BFC0F62-F95A-4B7E-8D05-7E5BC2445019}" srcOrd="0" destOrd="0" presId="urn:microsoft.com/office/officeart/2016/7/layout/VerticalSolidActionList"/>
    <dgm:cxn modelId="{199FD961-4CE8-4B40-9849-922C8ED600FF}" type="presOf" srcId="{45C47F86-7074-44E2-B32A-DB1657A418A0}" destId="{70221D64-1669-4A49-A150-624156C8385F}" srcOrd="0" destOrd="0" presId="urn:microsoft.com/office/officeart/2016/7/layout/VerticalSolidActionList"/>
    <dgm:cxn modelId="{68C3ED61-7C1F-41F7-AC79-5A1DD42F97AF}" type="presOf" srcId="{DD91567B-DE86-4023-99E4-1C18FCC4674A}" destId="{15874B3D-6D6C-4825-9B25-85E7C8A46C35}" srcOrd="0" destOrd="0" presId="urn:microsoft.com/office/officeart/2016/7/layout/VerticalSolidActionList"/>
    <dgm:cxn modelId="{BDAC7065-A82B-45F8-8AF3-F34484FD3EE4}" type="presOf" srcId="{3B74DE09-B4E6-4A21-BA43-0FE8447C7A6B}" destId="{53C43043-E285-4B5C-8651-2D75D62BA5E6}" srcOrd="0" destOrd="0" presId="urn:microsoft.com/office/officeart/2016/7/layout/VerticalSolidActionList"/>
    <dgm:cxn modelId="{7A312072-A445-4028-85B1-17924E544A1D}" srcId="{67FA77DB-4AF9-4AB9-9EDA-DB4DC0145BC3}" destId="{D715C568-11BB-4338-8787-FBA22C0C5BC2}" srcOrd="0" destOrd="0" parTransId="{47C0D4BE-E2F2-4A46-A430-A40C927BC3CB}" sibTransId="{D88000C8-B887-4236-9514-318EBC0BB08C}"/>
    <dgm:cxn modelId="{F4ED7C53-1EAE-4B5D-A286-6EED6F5F38A0}" type="presOf" srcId="{1813DDD1-AC0E-4610-9631-12FE91150041}" destId="{C787A4D6-A711-4F48-B2A6-4B11714B8970}" srcOrd="0" destOrd="1" presId="urn:microsoft.com/office/officeart/2016/7/layout/VerticalSolidActionList"/>
    <dgm:cxn modelId="{ABB05256-9050-4FEE-AF1B-6B5D7CBBE029}" type="presOf" srcId="{578EF147-8916-4D9E-9DBD-1DA31DF1D5F8}" destId="{D9E7359B-42BF-4785-A6C8-DA72E2D88BAA}" srcOrd="0" destOrd="1" presId="urn:microsoft.com/office/officeart/2016/7/layout/VerticalSolidActionList"/>
    <dgm:cxn modelId="{4B79F356-C082-4739-BECF-1EC07C1938D4}" type="presOf" srcId="{7DC70F4B-4073-4682-8B74-A21638C25B6B}" destId="{C787A4D6-A711-4F48-B2A6-4B11714B8970}" srcOrd="0" destOrd="0" presId="urn:microsoft.com/office/officeart/2016/7/layout/VerticalSolidActionList"/>
    <dgm:cxn modelId="{19C0C857-3CF5-4320-B27A-373FB50D8CF5}" type="presOf" srcId="{5F4CFF50-5FF0-4170-8B73-076167015464}" destId="{0E0D3183-0FBD-4A02-9F44-51F7C7DADC01}" srcOrd="0" destOrd="0" presId="urn:microsoft.com/office/officeart/2016/7/layout/VerticalSolidActionList"/>
    <dgm:cxn modelId="{11293B79-448D-45AA-9549-2CB757D46710}" srcId="{D715C568-11BB-4338-8787-FBA22C0C5BC2}" destId="{5F4CFF50-5FF0-4170-8B73-076167015464}" srcOrd="0" destOrd="0" parTransId="{EA72DD70-20D6-4D74-93BD-D6141A64D5AB}" sibTransId="{B4B90515-AAA2-4C99-B936-F41637FD7B65}"/>
    <dgm:cxn modelId="{30DD0099-1CA5-4CC6-9902-827AE5119405}" type="presOf" srcId="{D715C568-11BB-4338-8787-FBA22C0C5BC2}" destId="{66A9D960-E119-4318-9278-719B41226CB0}" srcOrd="0" destOrd="0" presId="urn:microsoft.com/office/officeart/2016/7/layout/VerticalSolidActionList"/>
    <dgm:cxn modelId="{B622379E-D956-466E-9BEA-C49B91428C34}" srcId="{3B74DE09-B4E6-4A21-BA43-0FE8447C7A6B}" destId="{86762F3A-E4DA-4E69-A921-B2454A3ED795}" srcOrd="0" destOrd="0" parTransId="{910EEAE3-472C-44A1-9432-129937AE7C22}" sibTransId="{0EE4E5A8-84C2-4C62-AFE6-738D27E05609}"/>
    <dgm:cxn modelId="{244358AD-84CE-4C24-A4D6-FF371FD17B0B}" srcId="{67FA77DB-4AF9-4AB9-9EDA-DB4DC0145BC3}" destId="{45C47F86-7074-44E2-B32A-DB1657A418A0}" srcOrd="1" destOrd="0" parTransId="{B1D918FD-E987-42FA-B596-2CFFACBFE8E1}" sibTransId="{41FC8FCD-D4D2-4C4C-9929-623FD0F94EBE}"/>
    <dgm:cxn modelId="{EE6DAACC-60C1-481A-B1EF-590DE25B7808}" type="presOf" srcId="{67FA77DB-4AF9-4AB9-9EDA-DB4DC0145BC3}" destId="{DD0D4E41-2E94-4BE6-837B-B41D9EC1B791}" srcOrd="0" destOrd="0" presId="urn:microsoft.com/office/officeart/2016/7/layout/VerticalSolidActionList"/>
    <dgm:cxn modelId="{C1AE14DC-B991-4BDF-978A-4C3B4427F521}" srcId="{67FA77DB-4AF9-4AB9-9EDA-DB4DC0145BC3}" destId="{DD91567B-DE86-4023-99E4-1C18FCC4674A}" srcOrd="2" destOrd="0" parTransId="{9D1CF8E3-4F9B-4259-A957-41D756A715A4}" sibTransId="{28BAE88F-20A7-4146-9144-FDFFF771E899}"/>
    <dgm:cxn modelId="{D7983DE4-153F-4D01-B51B-83B23F05E394}" srcId="{7DC70F4B-4073-4682-8B74-A21638C25B6B}" destId="{1813DDD1-AC0E-4610-9631-12FE91150041}" srcOrd="0" destOrd="0" parTransId="{AEA93040-4431-4CEF-A774-EF04E2D0CF36}" sibTransId="{334B67A1-761E-44AB-A5C6-25EB7C150515}"/>
    <dgm:cxn modelId="{A4E817FA-FF78-4916-B7F4-88513ABA8C85}" type="presOf" srcId="{86762F3A-E4DA-4E69-A921-B2454A3ED795}" destId="{D9E7359B-42BF-4785-A6C8-DA72E2D88BAA}" srcOrd="0" destOrd="0" presId="urn:microsoft.com/office/officeart/2016/7/layout/VerticalSolidActionList"/>
    <dgm:cxn modelId="{7D122C16-38A8-4599-934C-67762C1CFB5E}" type="presParOf" srcId="{DD0D4E41-2E94-4BE6-837B-B41D9EC1B791}" destId="{B6D71FFB-3C7B-4A71-A479-DEFD75C841B4}" srcOrd="0" destOrd="0" presId="urn:microsoft.com/office/officeart/2016/7/layout/VerticalSolidActionList"/>
    <dgm:cxn modelId="{1AE73E74-1D43-467F-BABF-79AD14DABFAB}" type="presParOf" srcId="{B6D71FFB-3C7B-4A71-A479-DEFD75C841B4}" destId="{66A9D960-E119-4318-9278-719B41226CB0}" srcOrd="0" destOrd="0" presId="urn:microsoft.com/office/officeart/2016/7/layout/VerticalSolidActionList"/>
    <dgm:cxn modelId="{1628BE04-E585-4DC9-980C-F1C9903257AD}" type="presParOf" srcId="{B6D71FFB-3C7B-4A71-A479-DEFD75C841B4}" destId="{0E0D3183-0FBD-4A02-9F44-51F7C7DADC01}" srcOrd="1" destOrd="0" presId="urn:microsoft.com/office/officeart/2016/7/layout/VerticalSolidActionList"/>
    <dgm:cxn modelId="{D52EE0D4-0BCB-4B49-97D6-6A1B2C029478}" type="presParOf" srcId="{DD0D4E41-2E94-4BE6-837B-B41D9EC1B791}" destId="{AC2E6272-74B2-4F78-BEBE-C79286C0A23E}" srcOrd="1" destOrd="0" presId="urn:microsoft.com/office/officeart/2016/7/layout/VerticalSolidActionList"/>
    <dgm:cxn modelId="{A30D8A11-CAD9-4D83-AC77-22E5C7D50201}" type="presParOf" srcId="{DD0D4E41-2E94-4BE6-837B-B41D9EC1B791}" destId="{3897C5C1-1C4D-488B-BF02-B60698C6A2A0}" srcOrd="2" destOrd="0" presId="urn:microsoft.com/office/officeart/2016/7/layout/VerticalSolidActionList"/>
    <dgm:cxn modelId="{C929C7B3-BDD5-4AEE-88FC-F9C82AF0D6C5}" type="presParOf" srcId="{3897C5C1-1C4D-488B-BF02-B60698C6A2A0}" destId="{70221D64-1669-4A49-A150-624156C8385F}" srcOrd="0" destOrd="0" presId="urn:microsoft.com/office/officeart/2016/7/layout/VerticalSolidActionList"/>
    <dgm:cxn modelId="{F305971A-C4EA-4ACF-BC2B-02041C5B1D26}" type="presParOf" srcId="{3897C5C1-1C4D-488B-BF02-B60698C6A2A0}" destId="{C787A4D6-A711-4F48-B2A6-4B11714B8970}" srcOrd="1" destOrd="0" presId="urn:microsoft.com/office/officeart/2016/7/layout/VerticalSolidActionList"/>
    <dgm:cxn modelId="{9FDF17D8-9699-49A2-8F03-BDE5BCEBC519}" type="presParOf" srcId="{DD0D4E41-2E94-4BE6-837B-B41D9EC1B791}" destId="{592FCC2B-E63A-4281-B720-609E2DC217A4}" srcOrd="3" destOrd="0" presId="urn:microsoft.com/office/officeart/2016/7/layout/VerticalSolidActionList"/>
    <dgm:cxn modelId="{7F44BBE2-239A-44DD-BDA1-2CDA4AC84753}" type="presParOf" srcId="{DD0D4E41-2E94-4BE6-837B-B41D9EC1B791}" destId="{368F3B59-531F-402E-802C-954AB7EBD072}" srcOrd="4" destOrd="0" presId="urn:microsoft.com/office/officeart/2016/7/layout/VerticalSolidActionList"/>
    <dgm:cxn modelId="{4DAABE7B-AAD2-472F-AF0B-88B5824EC919}" type="presParOf" srcId="{368F3B59-531F-402E-802C-954AB7EBD072}" destId="{15874B3D-6D6C-4825-9B25-85E7C8A46C35}" srcOrd="0" destOrd="0" presId="urn:microsoft.com/office/officeart/2016/7/layout/VerticalSolidActionList"/>
    <dgm:cxn modelId="{6F7C5F7E-7EE5-4A20-845A-623E7BA8A978}" type="presParOf" srcId="{368F3B59-531F-402E-802C-954AB7EBD072}" destId="{7BFC0F62-F95A-4B7E-8D05-7E5BC2445019}" srcOrd="1" destOrd="0" presId="urn:microsoft.com/office/officeart/2016/7/layout/VerticalSolidActionList"/>
    <dgm:cxn modelId="{B982C03E-3E2C-49A6-8D61-66093BC43AE2}" type="presParOf" srcId="{DD0D4E41-2E94-4BE6-837B-B41D9EC1B791}" destId="{2CCA1163-4A84-4462-8F5B-8C423E1720FB}" srcOrd="5" destOrd="0" presId="urn:microsoft.com/office/officeart/2016/7/layout/VerticalSolidActionList"/>
    <dgm:cxn modelId="{5D623214-6EDD-4A80-86FF-7D3CD44144E8}" type="presParOf" srcId="{DD0D4E41-2E94-4BE6-837B-B41D9EC1B791}" destId="{19512DB4-82A8-406F-9237-451A3E5245F8}" srcOrd="6" destOrd="0" presId="urn:microsoft.com/office/officeart/2016/7/layout/VerticalSolidActionList"/>
    <dgm:cxn modelId="{B0E62839-457E-4552-B2DA-41898E89550F}" type="presParOf" srcId="{19512DB4-82A8-406F-9237-451A3E5245F8}" destId="{53C43043-E285-4B5C-8651-2D75D62BA5E6}" srcOrd="0" destOrd="0" presId="urn:microsoft.com/office/officeart/2016/7/layout/VerticalSolidActionList"/>
    <dgm:cxn modelId="{F246AE2D-AEC2-4CB6-9807-9DF415E19425}" type="presParOf" srcId="{19512DB4-82A8-406F-9237-451A3E5245F8}" destId="{D9E7359B-42BF-4785-A6C8-DA72E2D88BAA}" srcOrd="1" destOrd="0" presId="urn:microsoft.com/office/officeart/2016/7/layout/VerticalSolid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F27C23-6D0C-4AB5-B34F-54E345E2EA4E}"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F5E3B1E0-3F58-4833-A1DC-AFF2E17CAEBB}">
      <dgm:prSet custT="1"/>
      <dgm:spPr/>
      <dgm:t>
        <a:bodyPr/>
        <a:lstStyle/>
        <a:p>
          <a:r>
            <a:rPr lang="en-US" sz="2400" dirty="0"/>
            <a:t>The New York State Education Department (NYSED) has established a new set of indicators to measure school performance.</a:t>
          </a:r>
        </a:p>
      </dgm:t>
    </dgm:pt>
    <dgm:pt modelId="{332D1754-781D-454A-92FE-18642B5D6BF1}" type="parTrans" cxnId="{A5D33C66-4C28-4573-A02E-AAAAF00C0E58}">
      <dgm:prSet/>
      <dgm:spPr/>
      <dgm:t>
        <a:bodyPr/>
        <a:lstStyle/>
        <a:p>
          <a:endParaRPr lang="en-US"/>
        </a:p>
      </dgm:t>
    </dgm:pt>
    <dgm:pt modelId="{1AB2914C-9851-41F3-B779-DCB372008E19}" type="sibTrans" cxnId="{A5D33C66-4C28-4573-A02E-AAAAF00C0E58}">
      <dgm:prSet/>
      <dgm:spPr/>
      <dgm:t>
        <a:bodyPr/>
        <a:lstStyle/>
        <a:p>
          <a:endParaRPr lang="en-US"/>
        </a:p>
      </dgm:t>
    </dgm:pt>
    <dgm:pt modelId="{B9313406-4A44-488E-9B49-9E2AF5CBB9D1}">
      <dgm:prSet custT="1"/>
      <dgm:spPr/>
      <dgm:t>
        <a:bodyPr/>
        <a:lstStyle/>
        <a:p>
          <a:pPr marL="0" lvl="0" indent="0" algn="l" defTabSz="1066800">
            <a:lnSpc>
              <a:spcPct val="90000"/>
            </a:lnSpc>
            <a:spcBef>
              <a:spcPct val="0"/>
            </a:spcBef>
            <a:spcAft>
              <a:spcPct val="35000"/>
            </a:spcAft>
            <a:buNone/>
          </a:pPr>
          <a:r>
            <a:rPr lang="en-US" sz="2400" kern="1200" dirty="0">
              <a:solidFill>
                <a:prstClr val="white"/>
              </a:solidFill>
              <a:latin typeface="Calibri" panose="020F0502020204030204"/>
              <a:ea typeface="+mn-ea"/>
              <a:cs typeface="+mn-cs"/>
            </a:rPr>
            <a:t>More than a thousand people—parents, educators— as well as national experts offered input. </a:t>
          </a:r>
        </a:p>
      </dgm:t>
    </dgm:pt>
    <dgm:pt modelId="{D33B05D2-11A9-40EF-AACF-903D225D00DD}" type="parTrans" cxnId="{1F43662A-F02C-435F-AC56-F043C94CDE7F}">
      <dgm:prSet/>
      <dgm:spPr/>
      <dgm:t>
        <a:bodyPr/>
        <a:lstStyle/>
        <a:p>
          <a:endParaRPr lang="en-US"/>
        </a:p>
      </dgm:t>
    </dgm:pt>
    <dgm:pt modelId="{39CB30DD-FD21-4C88-9383-CC0FD78E9315}" type="sibTrans" cxnId="{1F43662A-F02C-435F-AC56-F043C94CDE7F}">
      <dgm:prSet/>
      <dgm:spPr/>
      <dgm:t>
        <a:bodyPr/>
        <a:lstStyle/>
        <a:p>
          <a:endParaRPr lang="en-US"/>
        </a:p>
      </dgm:t>
    </dgm:pt>
    <dgm:pt modelId="{0AFE2423-B2D7-4288-9E48-3EB0496EBFE2}">
      <dgm:prSet custT="1"/>
      <dgm:spPr/>
      <dgm:t>
        <a:bodyPr/>
        <a:lstStyle/>
        <a:p>
          <a:pPr marL="0" lvl="0" indent="0" algn="l" defTabSz="1066800">
            <a:lnSpc>
              <a:spcPct val="90000"/>
            </a:lnSpc>
            <a:spcBef>
              <a:spcPct val="0"/>
            </a:spcBef>
            <a:spcAft>
              <a:spcPts val="0"/>
            </a:spcAft>
            <a:buNone/>
          </a:pPr>
          <a:endParaRPr lang="en-US" sz="2400" kern="1200" dirty="0">
            <a:solidFill>
              <a:prstClr val="white"/>
            </a:solidFill>
            <a:latin typeface="Calibri" panose="020F0502020204030204"/>
            <a:ea typeface="+mn-ea"/>
            <a:cs typeface="+mn-cs"/>
          </a:endParaRPr>
        </a:p>
        <a:p>
          <a:pPr marL="0" lvl="0" indent="0" algn="l" defTabSz="1066800">
            <a:lnSpc>
              <a:spcPct val="90000"/>
            </a:lnSpc>
            <a:spcBef>
              <a:spcPct val="0"/>
            </a:spcBef>
            <a:spcAft>
              <a:spcPts val="0"/>
            </a:spcAft>
            <a:buNone/>
          </a:pPr>
          <a:r>
            <a:rPr lang="en-US" sz="2400" kern="1200" dirty="0">
              <a:solidFill>
                <a:prstClr val="white"/>
              </a:solidFill>
              <a:latin typeface="Calibri" panose="020F0502020204030204"/>
              <a:ea typeface="+mn-ea"/>
              <a:cs typeface="+mn-cs"/>
            </a:rPr>
            <a:t>Broader than in the past –  </a:t>
          </a:r>
        </a:p>
        <a:p>
          <a:pPr marL="169863" lvl="0" indent="-169863" algn="l" defTabSz="844550">
            <a:lnSpc>
              <a:spcPct val="90000"/>
            </a:lnSpc>
            <a:spcBef>
              <a:spcPct val="0"/>
            </a:spcBef>
            <a:spcAft>
              <a:spcPts val="0"/>
            </a:spcAft>
            <a:buNone/>
          </a:pPr>
          <a:r>
            <a:rPr lang="en-US" sz="2400" kern="1200" dirty="0">
              <a:solidFill>
                <a:prstClr val="white"/>
              </a:solidFill>
              <a:latin typeface="Calibri" panose="020F0502020204030204"/>
              <a:ea typeface="+mn-ea"/>
              <a:cs typeface="+mn-cs"/>
            </a:rPr>
            <a:t>- Much stronger focus on student growth and  progress</a:t>
          </a:r>
        </a:p>
        <a:p>
          <a:pPr marL="169863" lvl="0" indent="-169863" algn="l" defTabSz="844550">
            <a:lnSpc>
              <a:spcPct val="90000"/>
            </a:lnSpc>
            <a:spcBef>
              <a:spcPct val="0"/>
            </a:spcBef>
            <a:spcAft>
              <a:spcPts val="0"/>
            </a:spcAft>
            <a:buNone/>
          </a:pPr>
          <a:r>
            <a:rPr lang="en-US" sz="2400" kern="1200" dirty="0">
              <a:solidFill>
                <a:prstClr val="white"/>
              </a:solidFill>
              <a:latin typeface="Calibri" panose="020F0502020204030204"/>
              <a:ea typeface="+mn-ea"/>
              <a:cs typeface="+mn-cs"/>
            </a:rPr>
            <a:t>- More comprehensive look at school performance</a:t>
          </a:r>
        </a:p>
        <a:p>
          <a:pPr marL="0" lvl="0" algn="l" defTabSz="844550">
            <a:lnSpc>
              <a:spcPct val="90000"/>
            </a:lnSpc>
            <a:spcBef>
              <a:spcPct val="0"/>
            </a:spcBef>
            <a:spcAft>
              <a:spcPct val="35000"/>
            </a:spcAft>
            <a:buNone/>
          </a:pPr>
          <a:endParaRPr lang="en-US" sz="1900" kern="1200" dirty="0"/>
        </a:p>
      </dgm:t>
    </dgm:pt>
    <dgm:pt modelId="{8B23A0A9-17F4-4123-829C-9F79BC1C8F2A}" type="parTrans" cxnId="{44F1EA40-D71D-494D-B91E-7AB54475AE60}">
      <dgm:prSet/>
      <dgm:spPr/>
      <dgm:t>
        <a:bodyPr/>
        <a:lstStyle/>
        <a:p>
          <a:endParaRPr lang="en-US"/>
        </a:p>
      </dgm:t>
    </dgm:pt>
    <dgm:pt modelId="{B9AD45E0-89A0-485A-9A5B-C2C2DFA78A4E}" type="sibTrans" cxnId="{44F1EA40-D71D-494D-B91E-7AB54475AE60}">
      <dgm:prSet/>
      <dgm:spPr/>
      <dgm:t>
        <a:bodyPr/>
        <a:lstStyle/>
        <a:p>
          <a:endParaRPr lang="en-US"/>
        </a:p>
      </dgm:t>
    </dgm:pt>
    <dgm:pt modelId="{1FECE302-9E68-4537-879E-934426091A05}">
      <dgm:prSet/>
      <dgm:spPr/>
      <dgm:t>
        <a:bodyPr/>
        <a:lstStyle/>
        <a:p>
          <a:endParaRPr lang="en-US" dirty="0"/>
        </a:p>
      </dgm:t>
    </dgm:pt>
    <dgm:pt modelId="{D254D3F7-D15A-42F4-ADA4-1D383FCA657C}" type="parTrans" cxnId="{3AC20984-B4F2-4E98-82EE-65EF1432B566}">
      <dgm:prSet/>
      <dgm:spPr/>
      <dgm:t>
        <a:bodyPr/>
        <a:lstStyle/>
        <a:p>
          <a:endParaRPr lang="en-US"/>
        </a:p>
      </dgm:t>
    </dgm:pt>
    <dgm:pt modelId="{91D0412A-2FB9-431E-8D77-D46E1BAC72EF}" type="sibTrans" cxnId="{3AC20984-B4F2-4E98-82EE-65EF1432B566}">
      <dgm:prSet/>
      <dgm:spPr/>
      <dgm:t>
        <a:bodyPr/>
        <a:lstStyle/>
        <a:p>
          <a:endParaRPr lang="en-US"/>
        </a:p>
      </dgm:t>
    </dgm:pt>
    <dgm:pt modelId="{10122E97-54F5-4946-A443-F7A1CF7BB9EA}" type="pres">
      <dgm:prSet presAssocID="{21F27C23-6D0C-4AB5-B34F-54E345E2EA4E}" presName="linear" presStyleCnt="0">
        <dgm:presLayoutVars>
          <dgm:animLvl val="lvl"/>
          <dgm:resizeHandles val="exact"/>
        </dgm:presLayoutVars>
      </dgm:prSet>
      <dgm:spPr/>
    </dgm:pt>
    <dgm:pt modelId="{D88EFE9A-7DE1-4E44-8298-40060BEE2BE9}" type="pres">
      <dgm:prSet presAssocID="{F5E3B1E0-3F58-4833-A1DC-AFF2E17CAEBB}" presName="parentText" presStyleLbl="node1" presStyleIdx="0" presStyleCnt="3">
        <dgm:presLayoutVars>
          <dgm:chMax val="0"/>
          <dgm:bulletEnabled val="1"/>
        </dgm:presLayoutVars>
      </dgm:prSet>
      <dgm:spPr/>
    </dgm:pt>
    <dgm:pt modelId="{71B485FF-8B10-4BEC-B258-9E645167DCE7}" type="pres">
      <dgm:prSet presAssocID="{1AB2914C-9851-41F3-B779-DCB372008E19}" presName="spacer" presStyleCnt="0"/>
      <dgm:spPr/>
    </dgm:pt>
    <dgm:pt modelId="{1E0BC409-ED59-4D4F-B556-0C72BCAEF312}" type="pres">
      <dgm:prSet presAssocID="{B9313406-4A44-488E-9B49-9E2AF5CBB9D1}" presName="parentText" presStyleLbl="node1" presStyleIdx="1" presStyleCnt="3">
        <dgm:presLayoutVars>
          <dgm:chMax val="0"/>
          <dgm:bulletEnabled val="1"/>
        </dgm:presLayoutVars>
      </dgm:prSet>
      <dgm:spPr/>
    </dgm:pt>
    <dgm:pt modelId="{73608EA9-1F3C-4912-B685-9171BA8E485B}" type="pres">
      <dgm:prSet presAssocID="{39CB30DD-FD21-4C88-9383-CC0FD78E9315}" presName="spacer" presStyleCnt="0"/>
      <dgm:spPr/>
    </dgm:pt>
    <dgm:pt modelId="{4180B56A-297A-4A58-A3AD-875A91699BFC}" type="pres">
      <dgm:prSet presAssocID="{0AFE2423-B2D7-4288-9E48-3EB0496EBFE2}" presName="parentText" presStyleLbl="node1" presStyleIdx="2" presStyleCnt="3" custLinFactNeighborX="7432" custLinFactNeighborY="38935">
        <dgm:presLayoutVars>
          <dgm:chMax val="0"/>
          <dgm:bulletEnabled val="1"/>
        </dgm:presLayoutVars>
      </dgm:prSet>
      <dgm:spPr/>
    </dgm:pt>
    <dgm:pt modelId="{53E62DD1-4580-420C-9749-AB28FFD6AF07}" type="pres">
      <dgm:prSet presAssocID="{0AFE2423-B2D7-4288-9E48-3EB0496EBFE2}" presName="childText" presStyleLbl="revTx" presStyleIdx="0" presStyleCnt="1">
        <dgm:presLayoutVars>
          <dgm:bulletEnabled val="1"/>
        </dgm:presLayoutVars>
      </dgm:prSet>
      <dgm:spPr/>
    </dgm:pt>
  </dgm:ptLst>
  <dgm:cxnLst>
    <dgm:cxn modelId="{1F43662A-F02C-435F-AC56-F043C94CDE7F}" srcId="{21F27C23-6D0C-4AB5-B34F-54E345E2EA4E}" destId="{B9313406-4A44-488E-9B49-9E2AF5CBB9D1}" srcOrd="1" destOrd="0" parTransId="{D33B05D2-11A9-40EF-AACF-903D225D00DD}" sibTransId="{39CB30DD-FD21-4C88-9383-CC0FD78E9315}"/>
    <dgm:cxn modelId="{44F1EA40-D71D-494D-B91E-7AB54475AE60}" srcId="{21F27C23-6D0C-4AB5-B34F-54E345E2EA4E}" destId="{0AFE2423-B2D7-4288-9E48-3EB0496EBFE2}" srcOrd="2" destOrd="0" parTransId="{8B23A0A9-17F4-4123-829C-9F79BC1C8F2A}" sibTransId="{B9AD45E0-89A0-485A-9A5B-C2C2DFA78A4E}"/>
    <dgm:cxn modelId="{A5D33C66-4C28-4573-A02E-AAAAF00C0E58}" srcId="{21F27C23-6D0C-4AB5-B34F-54E345E2EA4E}" destId="{F5E3B1E0-3F58-4833-A1DC-AFF2E17CAEBB}" srcOrd="0" destOrd="0" parTransId="{332D1754-781D-454A-92FE-18642B5D6BF1}" sibTransId="{1AB2914C-9851-41F3-B779-DCB372008E19}"/>
    <dgm:cxn modelId="{3AC20984-B4F2-4E98-82EE-65EF1432B566}" srcId="{0AFE2423-B2D7-4288-9E48-3EB0496EBFE2}" destId="{1FECE302-9E68-4537-879E-934426091A05}" srcOrd="0" destOrd="0" parTransId="{D254D3F7-D15A-42F4-ADA4-1D383FCA657C}" sibTransId="{91D0412A-2FB9-431E-8D77-D46E1BAC72EF}"/>
    <dgm:cxn modelId="{901F08A1-D326-487B-A167-5BD7A8D692FE}" type="presOf" srcId="{F5E3B1E0-3F58-4833-A1DC-AFF2E17CAEBB}" destId="{D88EFE9A-7DE1-4E44-8298-40060BEE2BE9}" srcOrd="0" destOrd="0" presId="urn:microsoft.com/office/officeart/2005/8/layout/vList2"/>
    <dgm:cxn modelId="{1560C5DB-6281-40AC-8370-0CD6A618753D}" type="presOf" srcId="{0AFE2423-B2D7-4288-9E48-3EB0496EBFE2}" destId="{4180B56A-297A-4A58-A3AD-875A91699BFC}" srcOrd="0" destOrd="0" presId="urn:microsoft.com/office/officeart/2005/8/layout/vList2"/>
    <dgm:cxn modelId="{E05AF4DE-A67E-40CA-88A3-105DECE746B7}" type="presOf" srcId="{1FECE302-9E68-4537-879E-934426091A05}" destId="{53E62DD1-4580-420C-9749-AB28FFD6AF07}" srcOrd="0" destOrd="0" presId="urn:microsoft.com/office/officeart/2005/8/layout/vList2"/>
    <dgm:cxn modelId="{90BAF8F5-A5DC-48FE-9631-004B6A05296F}" type="presOf" srcId="{B9313406-4A44-488E-9B49-9E2AF5CBB9D1}" destId="{1E0BC409-ED59-4D4F-B556-0C72BCAEF312}" srcOrd="0" destOrd="0" presId="urn:microsoft.com/office/officeart/2005/8/layout/vList2"/>
    <dgm:cxn modelId="{BF595AF7-64D9-4096-8147-F31162C163CA}" type="presOf" srcId="{21F27C23-6D0C-4AB5-B34F-54E345E2EA4E}" destId="{10122E97-54F5-4946-A443-F7A1CF7BB9EA}" srcOrd="0" destOrd="0" presId="urn:microsoft.com/office/officeart/2005/8/layout/vList2"/>
    <dgm:cxn modelId="{F54CD8A8-375C-4202-B0E7-D4D5804B2F52}" type="presParOf" srcId="{10122E97-54F5-4946-A443-F7A1CF7BB9EA}" destId="{D88EFE9A-7DE1-4E44-8298-40060BEE2BE9}" srcOrd="0" destOrd="0" presId="urn:microsoft.com/office/officeart/2005/8/layout/vList2"/>
    <dgm:cxn modelId="{85FAC8C8-E302-46A2-B218-BF418E37D74A}" type="presParOf" srcId="{10122E97-54F5-4946-A443-F7A1CF7BB9EA}" destId="{71B485FF-8B10-4BEC-B258-9E645167DCE7}" srcOrd="1" destOrd="0" presId="urn:microsoft.com/office/officeart/2005/8/layout/vList2"/>
    <dgm:cxn modelId="{93C3194B-3F1E-4B54-8DD1-56DA49E295CA}" type="presParOf" srcId="{10122E97-54F5-4946-A443-F7A1CF7BB9EA}" destId="{1E0BC409-ED59-4D4F-B556-0C72BCAEF312}" srcOrd="2" destOrd="0" presId="urn:microsoft.com/office/officeart/2005/8/layout/vList2"/>
    <dgm:cxn modelId="{92F0B7D6-26DA-4ED6-BFA0-1DF5B3BF06DB}" type="presParOf" srcId="{10122E97-54F5-4946-A443-F7A1CF7BB9EA}" destId="{73608EA9-1F3C-4912-B685-9171BA8E485B}" srcOrd="3" destOrd="0" presId="urn:microsoft.com/office/officeart/2005/8/layout/vList2"/>
    <dgm:cxn modelId="{EAF1620D-ABCA-4E91-ACE0-98B94963CDED}" type="presParOf" srcId="{10122E97-54F5-4946-A443-F7A1CF7BB9EA}" destId="{4180B56A-297A-4A58-A3AD-875A91699BFC}" srcOrd="4" destOrd="0" presId="urn:microsoft.com/office/officeart/2005/8/layout/vList2"/>
    <dgm:cxn modelId="{6C07A3E5-5C52-492F-9C34-BF6E12E66D98}" type="presParOf" srcId="{10122E97-54F5-4946-A443-F7A1CF7BB9EA}" destId="{53E62DD1-4580-420C-9749-AB28FFD6AF07}"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583FC2-5736-4A8F-AAEB-60528A6474FC}" type="doc">
      <dgm:prSet loTypeId="urn:microsoft.com/office/officeart/2018/5/layout/CenteredIconLabelDescriptionList" loCatId="icon" qsTypeId="urn:microsoft.com/office/officeart/2005/8/quickstyle/simple4" qsCatId="simple" csTypeId="urn:microsoft.com/office/officeart/2018/5/colors/Iconchunking_neutralbg_accent0_3" csCatId="mainScheme" phldr="1"/>
      <dgm:spPr/>
      <dgm:t>
        <a:bodyPr/>
        <a:lstStyle/>
        <a:p>
          <a:endParaRPr lang="en-US"/>
        </a:p>
      </dgm:t>
    </dgm:pt>
    <dgm:pt modelId="{E58249F2-3867-4E23-A0CD-894A1C7EA21E}">
      <dgm:prSet/>
      <dgm:spPr/>
      <dgm:t>
        <a:bodyPr/>
        <a:lstStyle/>
        <a:p>
          <a:pPr>
            <a:defRPr b="1"/>
          </a:pPr>
          <a:r>
            <a:rPr lang="en-US" dirty="0"/>
            <a:t>For every indicator, a school is given a numeric score:</a:t>
          </a:r>
        </a:p>
      </dgm:t>
    </dgm:pt>
    <dgm:pt modelId="{6B41EACE-7264-407D-8D8F-66CD5EEC5D5C}" type="parTrans" cxnId="{385F7C43-E4F2-4431-B29B-1C90D3C0C092}">
      <dgm:prSet/>
      <dgm:spPr/>
      <dgm:t>
        <a:bodyPr/>
        <a:lstStyle/>
        <a:p>
          <a:endParaRPr lang="en-US"/>
        </a:p>
      </dgm:t>
    </dgm:pt>
    <dgm:pt modelId="{109AA346-9D6C-44AC-A68E-FD2B8C5B91C6}" type="sibTrans" cxnId="{385F7C43-E4F2-4431-B29B-1C90D3C0C092}">
      <dgm:prSet/>
      <dgm:spPr/>
      <dgm:t>
        <a:bodyPr/>
        <a:lstStyle/>
        <a:p>
          <a:endParaRPr lang="en-US"/>
        </a:p>
      </dgm:t>
    </dgm:pt>
    <dgm:pt modelId="{0ECFF8FB-6F46-434C-8DFD-98220EB4E5B3}">
      <dgm:prSet/>
      <dgm:spPr/>
      <dgm:t>
        <a:bodyPr/>
        <a:lstStyle/>
        <a:p>
          <a:r>
            <a:rPr lang="en-US" dirty="0"/>
            <a:t>“1” is lowest</a:t>
          </a:r>
        </a:p>
      </dgm:t>
    </dgm:pt>
    <dgm:pt modelId="{ED0F1567-3158-4CA0-9BA1-70A155BD2D6E}" type="parTrans" cxnId="{6BAD61C2-5B4A-4088-8BCA-FD939D86CF5D}">
      <dgm:prSet/>
      <dgm:spPr/>
      <dgm:t>
        <a:bodyPr/>
        <a:lstStyle/>
        <a:p>
          <a:endParaRPr lang="en-US"/>
        </a:p>
      </dgm:t>
    </dgm:pt>
    <dgm:pt modelId="{F71B3DB2-7572-4C95-948D-3B7445826A25}" type="sibTrans" cxnId="{6BAD61C2-5B4A-4088-8BCA-FD939D86CF5D}">
      <dgm:prSet/>
      <dgm:spPr/>
      <dgm:t>
        <a:bodyPr/>
        <a:lstStyle/>
        <a:p>
          <a:endParaRPr lang="en-US"/>
        </a:p>
      </dgm:t>
    </dgm:pt>
    <dgm:pt modelId="{F80B71C0-BAD2-4A90-B4AC-A6F9A67553ED}">
      <dgm:prSet/>
      <dgm:spPr/>
      <dgm:t>
        <a:bodyPr/>
        <a:lstStyle/>
        <a:p>
          <a:r>
            <a:rPr lang="en-US" dirty="0"/>
            <a:t>“4” is highest</a:t>
          </a:r>
        </a:p>
      </dgm:t>
    </dgm:pt>
    <dgm:pt modelId="{C082AB7B-737C-4589-AF61-F820FBC35D63}" type="parTrans" cxnId="{D91EA6E5-4513-4EEF-B7AA-83DD6AABE3AB}">
      <dgm:prSet/>
      <dgm:spPr/>
      <dgm:t>
        <a:bodyPr/>
        <a:lstStyle/>
        <a:p>
          <a:endParaRPr lang="en-US"/>
        </a:p>
      </dgm:t>
    </dgm:pt>
    <dgm:pt modelId="{5C8DB4D0-AA9F-4E70-921F-38223B114C7A}" type="sibTrans" cxnId="{D91EA6E5-4513-4EEF-B7AA-83DD6AABE3AB}">
      <dgm:prSet/>
      <dgm:spPr/>
      <dgm:t>
        <a:bodyPr/>
        <a:lstStyle/>
        <a:p>
          <a:endParaRPr lang="en-US"/>
        </a:p>
      </dgm:t>
    </dgm:pt>
    <dgm:pt modelId="{4D460544-3134-49C6-8831-89078639D0D4}">
      <dgm:prSet/>
      <dgm:spPr/>
      <dgm:t>
        <a:bodyPr/>
        <a:lstStyle/>
        <a:p>
          <a:pPr>
            <a:defRPr b="1"/>
          </a:pPr>
          <a:r>
            <a:rPr lang="en-US" dirty="0"/>
            <a:t>For every indicator:</a:t>
          </a:r>
        </a:p>
      </dgm:t>
    </dgm:pt>
    <dgm:pt modelId="{B7712756-E110-4E7E-B948-E4D32DFA56B1}" type="parTrans" cxnId="{B252A674-DFB6-4662-8497-40DF821F49CD}">
      <dgm:prSet/>
      <dgm:spPr/>
      <dgm:t>
        <a:bodyPr/>
        <a:lstStyle/>
        <a:p>
          <a:endParaRPr lang="en-US"/>
        </a:p>
      </dgm:t>
    </dgm:pt>
    <dgm:pt modelId="{1C478166-274F-4A30-8102-82147BD93790}" type="sibTrans" cxnId="{B252A674-DFB6-4662-8497-40DF821F49CD}">
      <dgm:prSet/>
      <dgm:spPr/>
      <dgm:t>
        <a:bodyPr/>
        <a:lstStyle/>
        <a:p>
          <a:endParaRPr lang="en-US"/>
        </a:p>
      </dgm:t>
    </dgm:pt>
    <dgm:pt modelId="{9316F58C-C11D-42F2-B498-90E48C3079A5}">
      <dgm:prSet/>
      <dgm:spPr/>
      <dgm:t>
        <a:bodyPr/>
        <a:lstStyle/>
        <a:p>
          <a:r>
            <a:rPr lang="en-US" dirty="0"/>
            <a:t>A score of “1” to “4” is given for </a:t>
          </a:r>
          <a:r>
            <a:rPr lang="en-US" b="1" i="1" dirty="0"/>
            <a:t>all students </a:t>
          </a:r>
          <a:r>
            <a:rPr lang="en-US" dirty="0"/>
            <a:t>at a school </a:t>
          </a:r>
          <a:r>
            <a:rPr lang="en-US" u="sng" dirty="0"/>
            <a:t>and</a:t>
          </a:r>
          <a:r>
            <a:rPr lang="en-US" dirty="0"/>
            <a:t> </a:t>
          </a:r>
        </a:p>
      </dgm:t>
    </dgm:pt>
    <dgm:pt modelId="{7FBD0822-E11F-4193-927C-746386433A3E}" type="parTrans" cxnId="{4DE8BDE7-7DD1-4F46-B269-8DABD7BFEABC}">
      <dgm:prSet/>
      <dgm:spPr/>
      <dgm:t>
        <a:bodyPr/>
        <a:lstStyle/>
        <a:p>
          <a:endParaRPr lang="en-US"/>
        </a:p>
      </dgm:t>
    </dgm:pt>
    <dgm:pt modelId="{B1AA52DE-B254-49B7-89D3-1EB41B2C40C3}" type="sibTrans" cxnId="{4DE8BDE7-7DD1-4F46-B269-8DABD7BFEABC}">
      <dgm:prSet/>
      <dgm:spPr/>
      <dgm:t>
        <a:bodyPr/>
        <a:lstStyle/>
        <a:p>
          <a:endParaRPr lang="en-US"/>
        </a:p>
      </dgm:t>
    </dgm:pt>
    <dgm:pt modelId="{18E77453-F5D6-4E7C-BCFC-C95CF311E3A6}">
      <dgm:prSet/>
      <dgm:spPr/>
      <dgm:t>
        <a:bodyPr/>
        <a:lstStyle/>
        <a:p>
          <a:r>
            <a:rPr lang="en-US" dirty="0"/>
            <a:t>A score of “1” to “4” is given for each specific </a:t>
          </a:r>
          <a:r>
            <a:rPr lang="en-US" b="1" i="1" dirty="0"/>
            <a:t>student subgroup </a:t>
          </a:r>
          <a:r>
            <a:rPr lang="en-US" dirty="0"/>
            <a:t>at a school for which the school is accountable</a:t>
          </a:r>
        </a:p>
      </dgm:t>
    </dgm:pt>
    <dgm:pt modelId="{92523C40-8E79-4B94-BD71-C8D5804DB64E}" type="parTrans" cxnId="{AD242E31-17AA-4F78-A040-E7DD8B7446C8}">
      <dgm:prSet/>
      <dgm:spPr/>
      <dgm:t>
        <a:bodyPr/>
        <a:lstStyle/>
        <a:p>
          <a:endParaRPr lang="en-US"/>
        </a:p>
      </dgm:t>
    </dgm:pt>
    <dgm:pt modelId="{22994B20-8371-4929-A77A-73D8B3743E4E}" type="sibTrans" cxnId="{AD242E31-17AA-4F78-A040-E7DD8B7446C8}">
      <dgm:prSet/>
      <dgm:spPr/>
      <dgm:t>
        <a:bodyPr/>
        <a:lstStyle/>
        <a:p>
          <a:endParaRPr lang="en-US"/>
        </a:p>
      </dgm:t>
    </dgm:pt>
    <dgm:pt modelId="{6AA0C7A8-D819-423A-B829-8FEEAB1AFBE2}" type="pres">
      <dgm:prSet presAssocID="{96583FC2-5736-4A8F-AAEB-60528A6474FC}" presName="root" presStyleCnt="0">
        <dgm:presLayoutVars>
          <dgm:dir/>
          <dgm:resizeHandles val="exact"/>
        </dgm:presLayoutVars>
      </dgm:prSet>
      <dgm:spPr/>
    </dgm:pt>
    <dgm:pt modelId="{20C10AA1-F621-4C0E-BF36-C6727967E3F4}" type="pres">
      <dgm:prSet presAssocID="{E58249F2-3867-4E23-A0CD-894A1C7EA21E}" presName="compNode" presStyleCnt="0"/>
      <dgm:spPr/>
    </dgm:pt>
    <dgm:pt modelId="{B1757521-BF5C-4CC9-B04A-BBE33C257E0C}" type="pres">
      <dgm:prSet presAssocID="{E58249F2-3867-4E23-A0CD-894A1C7EA21E}"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choolhouse"/>
        </a:ext>
      </dgm:extLst>
    </dgm:pt>
    <dgm:pt modelId="{29A8F4E6-B9F9-401F-8592-164B8E61C387}" type="pres">
      <dgm:prSet presAssocID="{E58249F2-3867-4E23-A0CD-894A1C7EA21E}" presName="iconSpace" presStyleCnt="0"/>
      <dgm:spPr/>
    </dgm:pt>
    <dgm:pt modelId="{CF0D6C98-80A5-456A-BFF3-A50F83C78149}" type="pres">
      <dgm:prSet presAssocID="{E58249F2-3867-4E23-A0CD-894A1C7EA21E}" presName="parTx" presStyleLbl="revTx" presStyleIdx="0" presStyleCnt="4">
        <dgm:presLayoutVars>
          <dgm:chMax val="0"/>
          <dgm:chPref val="0"/>
        </dgm:presLayoutVars>
      </dgm:prSet>
      <dgm:spPr/>
    </dgm:pt>
    <dgm:pt modelId="{C6BD6344-7928-4744-825A-389CD0E2C694}" type="pres">
      <dgm:prSet presAssocID="{E58249F2-3867-4E23-A0CD-894A1C7EA21E}" presName="txSpace" presStyleCnt="0"/>
      <dgm:spPr/>
    </dgm:pt>
    <dgm:pt modelId="{82528EBD-CA8C-4B90-89A1-B717E927537E}" type="pres">
      <dgm:prSet presAssocID="{E58249F2-3867-4E23-A0CD-894A1C7EA21E}" presName="desTx" presStyleLbl="revTx" presStyleIdx="1" presStyleCnt="4">
        <dgm:presLayoutVars/>
      </dgm:prSet>
      <dgm:spPr/>
    </dgm:pt>
    <dgm:pt modelId="{6744A051-46E7-4E57-8011-8951A0546F3A}" type="pres">
      <dgm:prSet presAssocID="{109AA346-9D6C-44AC-A68E-FD2B8C5B91C6}" presName="sibTrans" presStyleCnt="0"/>
      <dgm:spPr/>
    </dgm:pt>
    <dgm:pt modelId="{82E848D9-3218-4A47-AC31-89553C234D9F}" type="pres">
      <dgm:prSet presAssocID="{4D460544-3134-49C6-8831-89078639D0D4}" presName="compNode" presStyleCnt="0"/>
      <dgm:spPr/>
    </dgm:pt>
    <dgm:pt modelId="{7C3B3A1F-D59A-47E3-AD0B-4034B0526DD7}" type="pres">
      <dgm:prSet presAssocID="{4D460544-3134-49C6-8831-89078639D0D4}"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Children"/>
        </a:ext>
      </dgm:extLst>
    </dgm:pt>
    <dgm:pt modelId="{957CD428-1BFA-44F4-8080-C8AF86D4B295}" type="pres">
      <dgm:prSet presAssocID="{4D460544-3134-49C6-8831-89078639D0D4}" presName="iconSpace" presStyleCnt="0"/>
      <dgm:spPr/>
    </dgm:pt>
    <dgm:pt modelId="{A9E7C397-6869-40C6-A63D-7973E8585217}" type="pres">
      <dgm:prSet presAssocID="{4D460544-3134-49C6-8831-89078639D0D4}" presName="parTx" presStyleLbl="revTx" presStyleIdx="2" presStyleCnt="4">
        <dgm:presLayoutVars>
          <dgm:chMax val="0"/>
          <dgm:chPref val="0"/>
        </dgm:presLayoutVars>
      </dgm:prSet>
      <dgm:spPr/>
    </dgm:pt>
    <dgm:pt modelId="{523A4F43-B82E-47D7-AD36-8035F75A45CD}" type="pres">
      <dgm:prSet presAssocID="{4D460544-3134-49C6-8831-89078639D0D4}" presName="txSpace" presStyleCnt="0"/>
      <dgm:spPr/>
    </dgm:pt>
    <dgm:pt modelId="{A12B6BAE-55F7-4663-8292-20AB95C58E9F}" type="pres">
      <dgm:prSet presAssocID="{4D460544-3134-49C6-8831-89078639D0D4}" presName="desTx" presStyleLbl="revTx" presStyleIdx="3" presStyleCnt="4">
        <dgm:presLayoutVars/>
      </dgm:prSet>
      <dgm:spPr/>
    </dgm:pt>
  </dgm:ptLst>
  <dgm:cxnLst>
    <dgm:cxn modelId="{9787E905-BD1E-463E-BB80-55A133CE69CE}" type="presOf" srcId="{4D460544-3134-49C6-8831-89078639D0D4}" destId="{A9E7C397-6869-40C6-A63D-7973E8585217}" srcOrd="0" destOrd="0" presId="urn:microsoft.com/office/officeart/2018/5/layout/CenteredIconLabelDescriptionList"/>
    <dgm:cxn modelId="{AD242E31-17AA-4F78-A040-E7DD8B7446C8}" srcId="{4D460544-3134-49C6-8831-89078639D0D4}" destId="{18E77453-F5D6-4E7C-BCFC-C95CF311E3A6}" srcOrd="1" destOrd="0" parTransId="{92523C40-8E79-4B94-BD71-C8D5804DB64E}" sibTransId="{22994B20-8371-4929-A77A-73D8B3743E4E}"/>
    <dgm:cxn modelId="{9B98B63F-640E-49E3-817F-C5C42955C7AB}" type="presOf" srcId="{E58249F2-3867-4E23-A0CD-894A1C7EA21E}" destId="{CF0D6C98-80A5-456A-BFF3-A50F83C78149}" srcOrd="0" destOrd="0" presId="urn:microsoft.com/office/officeart/2018/5/layout/CenteredIconLabelDescriptionList"/>
    <dgm:cxn modelId="{385F7C43-E4F2-4431-B29B-1C90D3C0C092}" srcId="{96583FC2-5736-4A8F-AAEB-60528A6474FC}" destId="{E58249F2-3867-4E23-A0CD-894A1C7EA21E}" srcOrd="0" destOrd="0" parTransId="{6B41EACE-7264-407D-8D8F-66CD5EEC5D5C}" sibTransId="{109AA346-9D6C-44AC-A68E-FD2B8C5B91C6}"/>
    <dgm:cxn modelId="{B252A674-DFB6-4662-8497-40DF821F49CD}" srcId="{96583FC2-5736-4A8F-AAEB-60528A6474FC}" destId="{4D460544-3134-49C6-8831-89078639D0D4}" srcOrd="1" destOrd="0" parTransId="{B7712756-E110-4E7E-B948-E4D32DFA56B1}" sibTransId="{1C478166-274F-4A30-8102-82147BD93790}"/>
    <dgm:cxn modelId="{FAF4F298-8F08-4AE5-8E87-CFEE2FD8D3B6}" type="presOf" srcId="{F80B71C0-BAD2-4A90-B4AC-A6F9A67553ED}" destId="{82528EBD-CA8C-4B90-89A1-B717E927537E}" srcOrd="0" destOrd="1" presId="urn:microsoft.com/office/officeart/2018/5/layout/CenteredIconLabelDescriptionList"/>
    <dgm:cxn modelId="{F256569D-9DF0-4EFD-AECC-D9E5CF6E045E}" type="presOf" srcId="{0ECFF8FB-6F46-434C-8DFD-98220EB4E5B3}" destId="{82528EBD-CA8C-4B90-89A1-B717E927537E}" srcOrd="0" destOrd="0" presId="urn:microsoft.com/office/officeart/2018/5/layout/CenteredIconLabelDescriptionList"/>
    <dgm:cxn modelId="{FA390DA3-261C-4B2A-AA20-91F89ED0B40F}" type="presOf" srcId="{18E77453-F5D6-4E7C-BCFC-C95CF311E3A6}" destId="{A12B6BAE-55F7-4663-8292-20AB95C58E9F}" srcOrd="0" destOrd="1" presId="urn:microsoft.com/office/officeart/2018/5/layout/CenteredIconLabelDescriptionList"/>
    <dgm:cxn modelId="{6BAD61C2-5B4A-4088-8BCA-FD939D86CF5D}" srcId="{E58249F2-3867-4E23-A0CD-894A1C7EA21E}" destId="{0ECFF8FB-6F46-434C-8DFD-98220EB4E5B3}" srcOrd="0" destOrd="0" parTransId="{ED0F1567-3158-4CA0-9BA1-70A155BD2D6E}" sibTransId="{F71B3DB2-7572-4C95-948D-3B7445826A25}"/>
    <dgm:cxn modelId="{685AC9DA-9C62-46F2-840B-5F79243C195A}" type="presOf" srcId="{9316F58C-C11D-42F2-B498-90E48C3079A5}" destId="{A12B6BAE-55F7-4663-8292-20AB95C58E9F}" srcOrd="0" destOrd="0" presId="urn:microsoft.com/office/officeart/2018/5/layout/CenteredIconLabelDescriptionList"/>
    <dgm:cxn modelId="{D91EA6E5-4513-4EEF-B7AA-83DD6AABE3AB}" srcId="{E58249F2-3867-4E23-A0CD-894A1C7EA21E}" destId="{F80B71C0-BAD2-4A90-B4AC-A6F9A67553ED}" srcOrd="1" destOrd="0" parTransId="{C082AB7B-737C-4589-AF61-F820FBC35D63}" sibTransId="{5C8DB4D0-AA9F-4E70-921F-38223B114C7A}"/>
    <dgm:cxn modelId="{4DE8BDE7-7DD1-4F46-B269-8DABD7BFEABC}" srcId="{4D460544-3134-49C6-8831-89078639D0D4}" destId="{9316F58C-C11D-42F2-B498-90E48C3079A5}" srcOrd="0" destOrd="0" parTransId="{7FBD0822-E11F-4193-927C-746386433A3E}" sibTransId="{B1AA52DE-B254-49B7-89D3-1EB41B2C40C3}"/>
    <dgm:cxn modelId="{EBE12DEF-0288-4EA0-BB06-6D357490B6AD}" type="presOf" srcId="{96583FC2-5736-4A8F-AAEB-60528A6474FC}" destId="{6AA0C7A8-D819-423A-B829-8FEEAB1AFBE2}" srcOrd="0" destOrd="0" presId="urn:microsoft.com/office/officeart/2018/5/layout/CenteredIconLabelDescriptionList"/>
    <dgm:cxn modelId="{A1B06F29-63A2-4F7F-95B1-11CE1ADE7A7B}" type="presParOf" srcId="{6AA0C7A8-D819-423A-B829-8FEEAB1AFBE2}" destId="{20C10AA1-F621-4C0E-BF36-C6727967E3F4}" srcOrd="0" destOrd="0" presId="urn:microsoft.com/office/officeart/2018/5/layout/CenteredIconLabelDescriptionList"/>
    <dgm:cxn modelId="{6C70E9A2-2878-4981-ABD2-941432288501}" type="presParOf" srcId="{20C10AA1-F621-4C0E-BF36-C6727967E3F4}" destId="{B1757521-BF5C-4CC9-B04A-BBE33C257E0C}" srcOrd="0" destOrd="0" presId="urn:microsoft.com/office/officeart/2018/5/layout/CenteredIconLabelDescriptionList"/>
    <dgm:cxn modelId="{522BA01A-0417-49D8-9823-ADF99D44D139}" type="presParOf" srcId="{20C10AA1-F621-4C0E-BF36-C6727967E3F4}" destId="{29A8F4E6-B9F9-401F-8592-164B8E61C387}" srcOrd="1" destOrd="0" presId="urn:microsoft.com/office/officeart/2018/5/layout/CenteredIconLabelDescriptionList"/>
    <dgm:cxn modelId="{CFF5BD35-104D-4947-8E04-D67938A91045}" type="presParOf" srcId="{20C10AA1-F621-4C0E-BF36-C6727967E3F4}" destId="{CF0D6C98-80A5-456A-BFF3-A50F83C78149}" srcOrd="2" destOrd="0" presId="urn:microsoft.com/office/officeart/2018/5/layout/CenteredIconLabelDescriptionList"/>
    <dgm:cxn modelId="{3F1F91D7-3EDF-4C51-B744-365AF7ED32FB}" type="presParOf" srcId="{20C10AA1-F621-4C0E-BF36-C6727967E3F4}" destId="{C6BD6344-7928-4744-825A-389CD0E2C694}" srcOrd="3" destOrd="0" presId="urn:microsoft.com/office/officeart/2018/5/layout/CenteredIconLabelDescriptionList"/>
    <dgm:cxn modelId="{2E3E46CB-1D73-4699-8C1C-82C5715AFB57}" type="presParOf" srcId="{20C10AA1-F621-4C0E-BF36-C6727967E3F4}" destId="{82528EBD-CA8C-4B90-89A1-B717E927537E}" srcOrd="4" destOrd="0" presId="urn:microsoft.com/office/officeart/2018/5/layout/CenteredIconLabelDescriptionList"/>
    <dgm:cxn modelId="{DB893514-9C17-4A5A-9536-47FD11FE9448}" type="presParOf" srcId="{6AA0C7A8-D819-423A-B829-8FEEAB1AFBE2}" destId="{6744A051-46E7-4E57-8011-8951A0546F3A}" srcOrd="1" destOrd="0" presId="urn:microsoft.com/office/officeart/2018/5/layout/CenteredIconLabelDescriptionList"/>
    <dgm:cxn modelId="{8FF960D0-D8DC-45CA-BB41-033BA940169B}" type="presParOf" srcId="{6AA0C7A8-D819-423A-B829-8FEEAB1AFBE2}" destId="{82E848D9-3218-4A47-AC31-89553C234D9F}" srcOrd="2" destOrd="0" presId="urn:microsoft.com/office/officeart/2018/5/layout/CenteredIconLabelDescriptionList"/>
    <dgm:cxn modelId="{E9DF2416-B23C-47D5-B662-F254FC445BFA}" type="presParOf" srcId="{82E848D9-3218-4A47-AC31-89553C234D9F}" destId="{7C3B3A1F-D59A-47E3-AD0B-4034B0526DD7}" srcOrd="0" destOrd="0" presId="urn:microsoft.com/office/officeart/2018/5/layout/CenteredIconLabelDescriptionList"/>
    <dgm:cxn modelId="{A759296C-19AD-4CC9-849E-92B4167EE63C}" type="presParOf" srcId="{82E848D9-3218-4A47-AC31-89553C234D9F}" destId="{957CD428-1BFA-44F4-8080-C8AF86D4B295}" srcOrd="1" destOrd="0" presId="urn:microsoft.com/office/officeart/2018/5/layout/CenteredIconLabelDescriptionList"/>
    <dgm:cxn modelId="{7629CF5F-5928-4360-84BF-2EDC3E812BAA}" type="presParOf" srcId="{82E848D9-3218-4A47-AC31-89553C234D9F}" destId="{A9E7C397-6869-40C6-A63D-7973E8585217}" srcOrd="2" destOrd="0" presId="urn:microsoft.com/office/officeart/2018/5/layout/CenteredIconLabelDescriptionList"/>
    <dgm:cxn modelId="{495D5D29-B22E-400D-B6E0-C7D0104238F7}" type="presParOf" srcId="{82E848D9-3218-4A47-AC31-89553C234D9F}" destId="{523A4F43-B82E-47D7-AD36-8035F75A45CD}" srcOrd="3" destOrd="0" presId="urn:microsoft.com/office/officeart/2018/5/layout/CenteredIconLabelDescriptionList"/>
    <dgm:cxn modelId="{1176EAF3-4683-49DD-9484-002B979D4E40}" type="presParOf" srcId="{82E848D9-3218-4A47-AC31-89553C234D9F}" destId="{A12B6BAE-55F7-4663-8292-20AB95C58E9F}"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0D3183-0FBD-4A02-9F44-51F7C7DADC01}">
      <dsp:nvSpPr>
        <dsp:cNvPr id="0" name=""/>
        <dsp:cNvSpPr/>
      </dsp:nvSpPr>
      <dsp:spPr>
        <a:xfrm>
          <a:off x="1302720" y="2715"/>
          <a:ext cx="5210883" cy="1406697"/>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106" tIns="357301" rIns="101106" bIns="357301" numCol="1" spcCol="1270" anchor="ctr" anchorCtr="0">
          <a:noAutofit/>
        </a:bodyPr>
        <a:lstStyle/>
        <a:p>
          <a:pPr marL="0" lvl="0" indent="0" algn="l" defTabSz="711200">
            <a:lnSpc>
              <a:spcPct val="90000"/>
            </a:lnSpc>
            <a:spcBef>
              <a:spcPct val="0"/>
            </a:spcBef>
            <a:spcAft>
              <a:spcPct val="35000"/>
            </a:spcAft>
            <a:buNone/>
          </a:pPr>
          <a:r>
            <a:rPr lang="en-US" sz="1600" kern="1200" dirty="0"/>
            <a:t>Discuss reasons for a new accountability system</a:t>
          </a:r>
        </a:p>
      </dsp:txBody>
      <dsp:txXfrm>
        <a:off x="1302720" y="2715"/>
        <a:ext cx="5210883" cy="1406697"/>
      </dsp:txXfrm>
    </dsp:sp>
    <dsp:sp modelId="{66A9D960-E119-4318-9278-719B41226CB0}">
      <dsp:nvSpPr>
        <dsp:cNvPr id="0" name=""/>
        <dsp:cNvSpPr/>
      </dsp:nvSpPr>
      <dsp:spPr>
        <a:xfrm>
          <a:off x="0" y="2715"/>
          <a:ext cx="1302720" cy="1406697"/>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936" tIns="138950" rIns="68936" bIns="138950" numCol="1" spcCol="1270" anchor="ctr" anchorCtr="0">
          <a:noAutofit/>
        </a:bodyPr>
        <a:lstStyle/>
        <a:p>
          <a:pPr marL="0" lvl="0" indent="0" algn="ctr" defTabSz="889000">
            <a:lnSpc>
              <a:spcPct val="90000"/>
            </a:lnSpc>
            <a:spcBef>
              <a:spcPct val="0"/>
            </a:spcBef>
            <a:spcAft>
              <a:spcPct val="35000"/>
            </a:spcAft>
            <a:buNone/>
          </a:pPr>
          <a:r>
            <a:rPr lang="en-US" sz="2000" kern="1200" dirty="0"/>
            <a:t>Discuss</a:t>
          </a:r>
        </a:p>
      </dsp:txBody>
      <dsp:txXfrm>
        <a:off x="0" y="2715"/>
        <a:ext cx="1302720" cy="1406697"/>
      </dsp:txXfrm>
    </dsp:sp>
    <dsp:sp modelId="{C787A4D6-A711-4F48-B2A6-4B11714B8970}">
      <dsp:nvSpPr>
        <dsp:cNvPr id="0" name=""/>
        <dsp:cNvSpPr/>
      </dsp:nvSpPr>
      <dsp:spPr>
        <a:xfrm>
          <a:off x="1302720" y="1493814"/>
          <a:ext cx="5210883" cy="1406697"/>
        </a:xfrm>
        <a:prstGeom prst="rect">
          <a:avLst/>
        </a:prstGeom>
        <a:solidFill>
          <a:schemeClr val="accent5">
            <a:tint val="40000"/>
            <a:alpha val="90000"/>
            <a:hueOff val="-2246587"/>
            <a:satOff val="-7611"/>
            <a:lumOff val="-976"/>
            <a:alphaOff val="0"/>
          </a:schemeClr>
        </a:solidFill>
        <a:ln w="12700" cap="flat" cmpd="sng" algn="ctr">
          <a:solidFill>
            <a:schemeClr val="accent5">
              <a:tint val="40000"/>
              <a:alpha val="90000"/>
              <a:hueOff val="-2246587"/>
              <a:satOff val="-7611"/>
              <a:lumOff val="-9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106" tIns="357301" rIns="101106" bIns="357301" numCol="1" spcCol="1270" anchor="t" anchorCtr="0">
          <a:noAutofit/>
        </a:bodyPr>
        <a:lstStyle/>
        <a:p>
          <a:pPr marL="0" lvl="0" indent="0" algn="l" defTabSz="711200">
            <a:lnSpc>
              <a:spcPct val="90000"/>
            </a:lnSpc>
            <a:spcBef>
              <a:spcPct val="0"/>
            </a:spcBef>
            <a:spcAft>
              <a:spcPct val="35000"/>
            </a:spcAft>
            <a:buNone/>
          </a:pPr>
          <a:r>
            <a:rPr lang="en-US" sz="1600" kern="1200" dirty="0"/>
            <a:t>Review New York’s new accountability system</a:t>
          </a:r>
        </a:p>
        <a:p>
          <a:pPr marL="171450" lvl="1" indent="-171450" algn="l" defTabSz="711200">
            <a:lnSpc>
              <a:spcPct val="90000"/>
            </a:lnSpc>
            <a:spcBef>
              <a:spcPct val="0"/>
            </a:spcBef>
            <a:spcAft>
              <a:spcPct val="15000"/>
            </a:spcAft>
            <a:buChar char="•"/>
          </a:pPr>
          <a:r>
            <a:rPr lang="en-US" sz="1600" kern="1200" dirty="0"/>
            <a:t>Including the new indicators of school performance</a:t>
          </a:r>
        </a:p>
      </dsp:txBody>
      <dsp:txXfrm>
        <a:off x="1302720" y="1493814"/>
        <a:ext cx="5210883" cy="1406697"/>
      </dsp:txXfrm>
    </dsp:sp>
    <dsp:sp modelId="{70221D64-1669-4A49-A150-624156C8385F}">
      <dsp:nvSpPr>
        <dsp:cNvPr id="0" name=""/>
        <dsp:cNvSpPr/>
      </dsp:nvSpPr>
      <dsp:spPr>
        <a:xfrm>
          <a:off x="0" y="1493814"/>
          <a:ext cx="1302720" cy="1406697"/>
        </a:xfrm>
        <a:prstGeom prst="rect">
          <a:avLst/>
        </a:prstGeom>
        <a:solidFill>
          <a:schemeClr val="accent5">
            <a:hueOff val="-2252848"/>
            <a:satOff val="-5806"/>
            <a:lumOff val="-3922"/>
            <a:alphaOff val="0"/>
          </a:schemeClr>
        </a:solidFill>
        <a:ln w="12700" cap="flat" cmpd="sng" algn="ctr">
          <a:solidFill>
            <a:schemeClr val="accent5">
              <a:hueOff val="-2252848"/>
              <a:satOff val="-5806"/>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936" tIns="138950" rIns="68936" bIns="138950" numCol="1" spcCol="1270" anchor="ctr" anchorCtr="0">
          <a:noAutofit/>
        </a:bodyPr>
        <a:lstStyle/>
        <a:p>
          <a:pPr marL="0" lvl="0" indent="0" algn="ctr" defTabSz="889000">
            <a:lnSpc>
              <a:spcPct val="90000"/>
            </a:lnSpc>
            <a:spcBef>
              <a:spcPct val="0"/>
            </a:spcBef>
            <a:spcAft>
              <a:spcPct val="35000"/>
            </a:spcAft>
            <a:buNone/>
          </a:pPr>
          <a:r>
            <a:rPr lang="en-US" sz="2000" kern="1200" dirty="0"/>
            <a:t>Review</a:t>
          </a:r>
        </a:p>
      </dsp:txBody>
      <dsp:txXfrm>
        <a:off x="0" y="1493814"/>
        <a:ext cx="1302720" cy="1406697"/>
      </dsp:txXfrm>
    </dsp:sp>
    <dsp:sp modelId="{7BFC0F62-F95A-4B7E-8D05-7E5BC2445019}">
      <dsp:nvSpPr>
        <dsp:cNvPr id="0" name=""/>
        <dsp:cNvSpPr/>
      </dsp:nvSpPr>
      <dsp:spPr>
        <a:xfrm>
          <a:off x="1302720" y="2984913"/>
          <a:ext cx="5210883" cy="1406697"/>
        </a:xfrm>
        <a:prstGeom prst="rect">
          <a:avLst/>
        </a:prstGeom>
        <a:solidFill>
          <a:schemeClr val="accent5">
            <a:tint val="40000"/>
            <a:alpha val="90000"/>
            <a:hueOff val="-4493175"/>
            <a:satOff val="-15221"/>
            <a:lumOff val="-1952"/>
            <a:alphaOff val="0"/>
          </a:schemeClr>
        </a:solidFill>
        <a:ln w="12700" cap="flat" cmpd="sng" algn="ctr">
          <a:solidFill>
            <a:schemeClr val="accent5">
              <a:tint val="40000"/>
              <a:alpha val="90000"/>
              <a:hueOff val="-4493175"/>
              <a:satOff val="-15221"/>
              <a:lumOff val="-19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106" tIns="357301" rIns="101106" bIns="357301" numCol="1" spcCol="1270" anchor="ctr" anchorCtr="0">
          <a:noAutofit/>
        </a:bodyPr>
        <a:lstStyle/>
        <a:p>
          <a:pPr marL="0" lvl="0" indent="0" algn="l" defTabSz="711200">
            <a:lnSpc>
              <a:spcPct val="90000"/>
            </a:lnSpc>
            <a:spcBef>
              <a:spcPct val="0"/>
            </a:spcBef>
            <a:spcAft>
              <a:spcPct val="35000"/>
            </a:spcAft>
            <a:buNone/>
          </a:pPr>
          <a:r>
            <a:rPr lang="en-US" sz="1600" kern="1200" dirty="0"/>
            <a:t>Present how our school performed on each of the indicators</a:t>
          </a:r>
        </a:p>
      </dsp:txBody>
      <dsp:txXfrm>
        <a:off x="1302720" y="2984913"/>
        <a:ext cx="5210883" cy="1406697"/>
      </dsp:txXfrm>
    </dsp:sp>
    <dsp:sp modelId="{15874B3D-6D6C-4825-9B25-85E7C8A46C35}">
      <dsp:nvSpPr>
        <dsp:cNvPr id="0" name=""/>
        <dsp:cNvSpPr/>
      </dsp:nvSpPr>
      <dsp:spPr>
        <a:xfrm>
          <a:off x="0" y="2984913"/>
          <a:ext cx="1302720" cy="1406697"/>
        </a:xfrm>
        <a:prstGeom prst="rect">
          <a:avLst/>
        </a:prstGeom>
        <a:solidFill>
          <a:schemeClr val="accent5">
            <a:hueOff val="-4505695"/>
            <a:satOff val="-11613"/>
            <a:lumOff val="-7843"/>
            <a:alphaOff val="0"/>
          </a:schemeClr>
        </a:solidFill>
        <a:ln w="12700" cap="flat" cmpd="sng" algn="ctr">
          <a:solidFill>
            <a:schemeClr val="accent5">
              <a:hueOff val="-4505695"/>
              <a:satOff val="-11613"/>
              <a:lumOff val="-784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936" tIns="138950" rIns="68936" bIns="138950" numCol="1" spcCol="1270" anchor="ctr" anchorCtr="0">
          <a:noAutofit/>
        </a:bodyPr>
        <a:lstStyle/>
        <a:p>
          <a:pPr marL="0" lvl="0" indent="0" algn="ctr" defTabSz="889000">
            <a:lnSpc>
              <a:spcPct val="90000"/>
            </a:lnSpc>
            <a:spcBef>
              <a:spcPct val="0"/>
            </a:spcBef>
            <a:spcAft>
              <a:spcPct val="35000"/>
            </a:spcAft>
            <a:buNone/>
          </a:pPr>
          <a:r>
            <a:rPr lang="en-US" sz="2000" kern="1200" dirty="0"/>
            <a:t>Present</a:t>
          </a:r>
        </a:p>
      </dsp:txBody>
      <dsp:txXfrm>
        <a:off x="0" y="2984913"/>
        <a:ext cx="1302720" cy="1406697"/>
      </dsp:txXfrm>
    </dsp:sp>
    <dsp:sp modelId="{D9E7359B-42BF-4785-A6C8-DA72E2D88BAA}">
      <dsp:nvSpPr>
        <dsp:cNvPr id="0" name=""/>
        <dsp:cNvSpPr/>
      </dsp:nvSpPr>
      <dsp:spPr>
        <a:xfrm>
          <a:off x="1302720" y="4476013"/>
          <a:ext cx="5210883" cy="1406697"/>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106" tIns="357301" rIns="101106" bIns="357301" numCol="1" spcCol="1270" anchor="t" anchorCtr="0">
          <a:noAutofit/>
        </a:bodyPr>
        <a:lstStyle/>
        <a:p>
          <a:pPr marL="0" lvl="0" indent="0" algn="l" defTabSz="711200">
            <a:lnSpc>
              <a:spcPct val="90000"/>
            </a:lnSpc>
            <a:spcBef>
              <a:spcPct val="0"/>
            </a:spcBef>
            <a:spcAft>
              <a:spcPct val="35000"/>
            </a:spcAft>
            <a:buNone/>
          </a:pPr>
          <a:r>
            <a:rPr lang="en-US" sz="1600" kern="1200" dirty="0"/>
            <a:t>Discuss Comprehensive Support and Improvement School</a:t>
          </a:r>
        </a:p>
        <a:p>
          <a:pPr marL="114300" lvl="1" indent="-114300" algn="l" defTabSz="533400">
            <a:lnSpc>
              <a:spcPct val="90000"/>
            </a:lnSpc>
            <a:spcBef>
              <a:spcPct val="0"/>
            </a:spcBef>
            <a:spcAft>
              <a:spcPct val="15000"/>
            </a:spcAft>
            <a:buChar char="•"/>
          </a:pPr>
          <a:r>
            <a:rPr lang="en-US" sz="1200" kern="1200" dirty="0"/>
            <a:t>How we will build on our current school-improvement efforts</a:t>
          </a:r>
        </a:p>
      </dsp:txBody>
      <dsp:txXfrm>
        <a:off x="1302720" y="4476013"/>
        <a:ext cx="5210883" cy="1406697"/>
      </dsp:txXfrm>
    </dsp:sp>
    <dsp:sp modelId="{53C43043-E285-4B5C-8651-2D75D62BA5E6}">
      <dsp:nvSpPr>
        <dsp:cNvPr id="0" name=""/>
        <dsp:cNvSpPr/>
      </dsp:nvSpPr>
      <dsp:spPr>
        <a:xfrm>
          <a:off x="0" y="4476013"/>
          <a:ext cx="1302720" cy="1406697"/>
        </a:xfrm>
        <a:prstGeom prst="rect">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936" tIns="138950" rIns="68936" bIns="138950" numCol="1" spcCol="1270" anchor="ctr" anchorCtr="0">
          <a:noAutofit/>
        </a:bodyPr>
        <a:lstStyle/>
        <a:p>
          <a:pPr marL="0" lvl="0" indent="0" algn="ctr" defTabSz="889000">
            <a:lnSpc>
              <a:spcPct val="90000"/>
            </a:lnSpc>
            <a:spcBef>
              <a:spcPct val="0"/>
            </a:spcBef>
            <a:spcAft>
              <a:spcPct val="35000"/>
            </a:spcAft>
            <a:buNone/>
          </a:pPr>
          <a:r>
            <a:rPr lang="en-US" sz="2000" kern="1200" dirty="0"/>
            <a:t>Discuss</a:t>
          </a:r>
        </a:p>
      </dsp:txBody>
      <dsp:txXfrm>
        <a:off x="0" y="4476013"/>
        <a:ext cx="1302720" cy="14066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8EFE9A-7DE1-4E44-8298-40060BEE2BE9}">
      <dsp:nvSpPr>
        <dsp:cNvPr id="0" name=""/>
        <dsp:cNvSpPr/>
      </dsp:nvSpPr>
      <dsp:spPr>
        <a:xfrm>
          <a:off x="0" y="2072"/>
          <a:ext cx="6513603" cy="193427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The New York State Education Department (NYSED) has established a new set of indicators to measure school performance.</a:t>
          </a:r>
        </a:p>
      </dsp:txBody>
      <dsp:txXfrm>
        <a:off x="94423" y="96495"/>
        <a:ext cx="6324757" cy="1745424"/>
      </dsp:txXfrm>
    </dsp:sp>
    <dsp:sp modelId="{1E0BC409-ED59-4D4F-B556-0C72BCAEF312}">
      <dsp:nvSpPr>
        <dsp:cNvPr id="0" name=""/>
        <dsp:cNvSpPr/>
      </dsp:nvSpPr>
      <dsp:spPr>
        <a:xfrm>
          <a:off x="0" y="1946468"/>
          <a:ext cx="6513603" cy="1934270"/>
        </a:xfrm>
        <a:prstGeom prst="roundRect">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solidFill>
                <a:prstClr val="white"/>
              </a:solidFill>
              <a:latin typeface="Calibri" panose="020F0502020204030204"/>
              <a:ea typeface="+mn-ea"/>
              <a:cs typeface="+mn-cs"/>
            </a:rPr>
            <a:t>More than a thousand people—parents, educators— as well as national experts offered input. </a:t>
          </a:r>
        </a:p>
      </dsp:txBody>
      <dsp:txXfrm>
        <a:off x="94423" y="2040891"/>
        <a:ext cx="6324757" cy="1745424"/>
      </dsp:txXfrm>
    </dsp:sp>
    <dsp:sp modelId="{4180B56A-297A-4A58-A3AD-875A91699BFC}">
      <dsp:nvSpPr>
        <dsp:cNvPr id="0" name=""/>
        <dsp:cNvSpPr/>
      </dsp:nvSpPr>
      <dsp:spPr>
        <a:xfrm>
          <a:off x="0" y="3913531"/>
          <a:ext cx="6513603" cy="1934270"/>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ts val="0"/>
            </a:spcAft>
            <a:buNone/>
          </a:pPr>
          <a:endParaRPr lang="en-US" sz="2400" kern="1200" dirty="0">
            <a:solidFill>
              <a:prstClr val="white"/>
            </a:solidFill>
            <a:latin typeface="Calibri" panose="020F0502020204030204"/>
            <a:ea typeface="+mn-ea"/>
            <a:cs typeface="+mn-cs"/>
          </a:endParaRPr>
        </a:p>
        <a:p>
          <a:pPr marL="0" lvl="0" indent="0" algn="l" defTabSz="1066800">
            <a:lnSpc>
              <a:spcPct val="90000"/>
            </a:lnSpc>
            <a:spcBef>
              <a:spcPct val="0"/>
            </a:spcBef>
            <a:spcAft>
              <a:spcPts val="0"/>
            </a:spcAft>
            <a:buNone/>
          </a:pPr>
          <a:r>
            <a:rPr lang="en-US" sz="2400" kern="1200" dirty="0">
              <a:solidFill>
                <a:prstClr val="white"/>
              </a:solidFill>
              <a:latin typeface="Calibri" panose="020F0502020204030204"/>
              <a:ea typeface="+mn-ea"/>
              <a:cs typeface="+mn-cs"/>
            </a:rPr>
            <a:t>Broader than in the past –  </a:t>
          </a:r>
        </a:p>
        <a:p>
          <a:pPr marL="169863" lvl="0" indent="-169863" algn="l" defTabSz="844550">
            <a:lnSpc>
              <a:spcPct val="90000"/>
            </a:lnSpc>
            <a:spcBef>
              <a:spcPct val="0"/>
            </a:spcBef>
            <a:spcAft>
              <a:spcPts val="0"/>
            </a:spcAft>
            <a:buNone/>
          </a:pPr>
          <a:r>
            <a:rPr lang="en-US" sz="2400" kern="1200" dirty="0">
              <a:solidFill>
                <a:prstClr val="white"/>
              </a:solidFill>
              <a:latin typeface="Calibri" panose="020F0502020204030204"/>
              <a:ea typeface="+mn-ea"/>
              <a:cs typeface="+mn-cs"/>
            </a:rPr>
            <a:t>- Much stronger focus on student growth and  progress</a:t>
          </a:r>
        </a:p>
        <a:p>
          <a:pPr marL="169863" lvl="0" indent="-169863" algn="l" defTabSz="844550">
            <a:lnSpc>
              <a:spcPct val="90000"/>
            </a:lnSpc>
            <a:spcBef>
              <a:spcPct val="0"/>
            </a:spcBef>
            <a:spcAft>
              <a:spcPts val="0"/>
            </a:spcAft>
            <a:buNone/>
          </a:pPr>
          <a:r>
            <a:rPr lang="en-US" sz="2400" kern="1200" dirty="0">
              <a:solidFill>
                <a:prstClr val="white"/>
              </a:solidFill>
              <a:latin typeface="Calibri" panose="020F0502020204030204"/>
              <a:ea typeface="+mn-ea"/>
              <a:cs typeface="+mn-cs"/>
            </a:rPr>
            <a:t>- More comprehensive look at school performance</a:t>
          </a:r>
        </a:p>
        <a:p>
          <a:pPr marL="0" lvl="0" algn="l" defTabSz="844550">
            <a:lnSpc>
              <a:spcPct val="90000"/>
            </a:lnSpc>
            <a:spcBef>
              <a:spcPct val="0"/>
            </a:spcBef>
            <a:spcAft>
              <a:spcPct val="35000"/>
            </a:spcAft>
            <a:buNone/>
          </a:pPr>
          <a:endParaRPr lang="en-US" sz="1900" kern="1200" dirty="0"/>
        </a:p>
      </dsp:txBody>
      <dsp:txXfrm>
        <a:off x="94423" y="4007954"/>
        <a:ext cx="6324757" cy="1745424"/>
      </dsp:txXfrm>
    </dsp:sp>
    <dsp:sp modelId="{53E62DD1-4580-420C-9749-AB28FFD6AF07}">
      <dsp:nvSpPr>
        <dsp:cNvPr id="0" name=""/>
        <dsp:cNvSpPr/>
      </dsp:nvSpPr>
      <dsp:spPr>
        <a:xfrm>
          <a:off x="0" y="5825134"/>
          <a:ext cx="6513603" cy="582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807" tIns="6350" rIns="35560" bIns="6350" numCol="1" spcCol="1270" anchor="t" anchorCtr="0">
          <a:noAutofit/>
        </a:bodyPr>
        <a:lstStyle/>
        <a:p>
          <a:pPr marL="57150" lvl="1" indent="-57150" algn="l" defTabSz="177800">
            <a:lnSpc>
              <a:spcPct val="90000"/>
            </a:lnSpc>
            <a:spcBef>
              <a:spcPct val="0"/>
            </a:spcBef>
            <a:spcAft>
              <a:spcPct val="20000"/>
            </a:spcAft>
            <a:buChar char="•"/>
          </a:pPr>
          <a:endParaRPr lang="en-US" sz="400" kern="1200" dirty="0"/>
        </a:p>
      </dsp:txBody>
      <dsp:txXfrm>
        <a:off x="0" y="5825134"/>
        <a:ext cx="6513603" cy="582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757521-BF5C-4CC9-B04A-BBE33C257E0C}">
      <dsp:nvSpPr>
        <dsp:cNvPr id="0" name=""/>
        <dsp:cNvSpPr/>
      </dsp:nvSpPr>
      <dsp:spPr>
        <a:xfrm>
          <a:off x="1963800" y="337214"/>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CF0D6C98-80A5-456A-BFF3-A50F83C78149}">
      <dsp:nvSpPr>
        <dsp:cNvPr id="0" name=""/>
        <dsp:cNvSpPr/>
      </dsp:nvSpPr>
      <dsp:spPr>
        <a:xfrm>
          <a:off x="559800" y="2007321"/>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defRPr b="1"/>
          </a:pPr>
          <a:r>
            <a:rPr lang="en-US" sz="2300" kern="1200" dirty="0"/>
            <a:t>For every indicator, a school is given a numeric score:</a:t>
          </a:r>
        </a:p>
      </dsp:txBody>
      <dsp:txXfrm>
        <a:off x="559800" y="2007321"/>
        <a:ext cx="4320000" cy="648000"/>
      </dsp:txXfrm>
    </dsp:sp>
    <dsp:sp modelId="{82528EBD-CA8C-4B90-89A1-B717E927537E}">
      <dsp:nvSpPr>
        <dsp:cNvPr id="0" name=""/>
        <dsp:cNvSpPr/>
      </dsp:nvSpPr>
      <dsp:spPr>
        <a:xfrm>
          <a:off x="559800" y="2728859"/>
          <a:ext cx="4320000" cy="12852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dirty="0"/>
            <a:t>“1” is lowest</a:t>
          </a:r>
        </a:p>
        <a:p>
          <a:pPr marL="0" lvl="0" indent="0" algn="ctr" defTabSz="755650">
            <a:lnSpc>
              <a:spcPct val="90000"/>
            </a:lnSpc>
            <a:spcBef>
              <a:spcPct val="0"/>
            </a:spcBef>
            <a:spcAft>
              <a:spcPct val="35000"/>
            </a:spcAft>
            <a:buNone/>
          </a:pPr>
          <a:r>
            <a:rPr lang="en-US" sz="1700" kern="1200" dirty="0"/>
            <a:t>“4” is highest</a:t>
          </a:r>
        </a:p>
      </dsp:txBody>
      <dsp:txXfrm>
        <a:off x="559800" y="2728859"/>
        <a:ext cx="4320000" cy="1285263"/>
      </dsp:txXfrm>
    </dsp:sp>
    <dsp:sp modelId="{7C3B3A1F-D59A-47E3-AD0B-4034B0526DD7}">
      <dsp:nvSpPr>
        <dsp:cNvPr id="0" name=""/>
        <dsp:cNvSpPr/>
      </dsp:nvSpPr>
      <dsp:spPr>
        <a:xfrm>
          <a:off x="7039800" y="337214"/>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A9E7C397-6869-40C6-A63D-7973E8585217}">
      <dsp:nvSpPr>
        <dsp:cNvPr id="0" name=""/>
        <dsp:cNvSpPr/>
      </dsp:nvSpPr>
      <dsp:spPr>
        <a:xfrm>
          <a:off x="5635800" y="2007321"/>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defRPr b="1"/>
          </a:pPr>
          <a:r>
            <a:rPr lang="en-US" sz="2300" kern="1200" dirty="0"/>
            <a:t>For every indicator:</a:t>
          </a:r>
        </a:p>
      </dsp:txBody>
      <dsp:txXfrm>
        <a:off x="5635800" y="2007321"/>
        <a:ext cx="4320000" cy="648000"/>
      </dsp:txXfrm>
    </dsp:sp>
    <dsp:sp modelId="{A12B6BAE-55F7-4663-8292-20AB95C58E9F}">
      <dsp:nvSpPr>
        <dsp:cNvPr id="0" name=""/>
        <dsp:cNvSpPr/>
      </dsp:nvSpPr>
      <dsp:spPr>
        <a:xfrm>
          <a:off x="5635800" y="2728859"/>
          <a:ext cx="4320000" cy="12852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pPr>
          <a:r>
            <a:rPr lang="en-US" sz="1700" kern="1200" dirty="0"/>
            <a:t>A score of “1” to “4” is given for </a:t>
          </a:r>
          <a:r>
            <a:rPr lang="en-US" sz="1700" b="1" i="1" kern="1200" dirty="0"/>
            <a:t>all students </a:t>
          </a:r>
          <a:r>
            <a:rPr lang="en-US" sz="1700" kern="1200" dirty="0"/>
            <a:t>at a school </a:t>
          </a:r>
          <a:r>
            <a:rPr lang="en-US" sz="1700" u="sng" kern="1200" dirty="0"/>
            <a:t>and</a:t>
          </a:r>
          <a:r>
            <a:rPr lang="en-US" sz="1700" kern="1200" dirty="0"/>
            <a:t> </a:t>
          </a:r>
        </a:p>
        <a:p>
          <a:pPr marL="0" lvl="0" indent="0" algn="ctr" defTabSz="755650">
            <a:lnSpc>
              <a:spcPct val="90000"/>
            </a:lnSpc>
            <a:spcBef>
              <a:spcPct val="0"/>
            </a:spcBef>
            <a:spcAft>
              <a:spcPct val="35000"/>
            </a:spcAft>
            <a:buNone/>
          </a:pPr>
          <a:r>
            <a:rPr lang="en-US" sz="1700" kern="1200" dirty="0"/>
            <a:t>A score of “1” to “4” is given for each specific </a:t>
          </a:r>
          <a:r>
            <a:rPr lang="en-US" sz="1700" b="1" i="1" kern="1200" dirty="0"/>
            <a:t>student subgroup </a:t>
          </a:r>
          <a:r>
            <a:rPr lang="en-US" sz="1700" kern="1200" dirty="0"/>
            <a:t>at a school for which the school is accountable</a:t>
          </a:r>
        </a:p>
      </dsp:txBody>
      <dsp:txXfrm>
        <a:off x="5635800" y="2728859"/>
        <a:ext cx="4320000" cy="1285263"/>
      </dsp:txXfrm>
    </dsp:sp>
  </dsp:spTree>
</dsp:drawing>
</file>

<file path=ppt/diagrams/layout1.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F4294D-8E16-4032-9D21-9583D1460195}" type="datetimeFigureOut">
              <a:rPr lang="en-US" smtClean="0"/>
              <a:t>1/24/2019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C6B944-58B9-4F3F-9F82-8C5DD358FFB6}" type="slidenum">
              <a:rPr lang="en-US" smtClean="0"/>
              <a:t>‹#›</a:t>
            </a:fld>
            <a:endParaRPr lang="en-US" dirty="0"/>
          </a:p>
        </p:txBody>
      </p:sp>
    </p:spTree>
    <p:extLst>
      <p:ext uri="{BB962C8B-B14F-4D97-AF65-F5344CB8AC3E}">
        <p14:creationId xmlns:p14="http://schemas.microsoft.com/office/powerpoint/2010/main" val="1616892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CDEFB-2AB0-4E00-9C2B-6E5A05516E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ED9EFA6-5AAF-4429-9179-2331E35270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E01CF1E-39DB-4080-9852-B6EF944E235F}"/>
              </a:ext>
            </a:extLst>
          </p:cNvPr>
          <p:cNvSpPr>
            <a:spLocks noGrp="1"/>
          </p:cNvSpPr>
          <p:nvPr>
            <p:ph type="dt" sz="half" idx="10"/>
          </p:nvPr>
        </p:nvSpPr>
        <p:spPr/>
        <p:txBody>
          <a:bodyPr/>
          <a:lstStyle/>
          <a:p>
            <a:fld id="{97930868-351D-407A-90E7-34FCC6EA7838}" type="datetime1">
              <a:rPr lang="en-US" smtClean="0"/>
              <a:t>1/24/2019</a:t>
            </a:fld>
            <a:endParaRPr lang="en-US" dirty="0"/>
          </a:p>
        </p:txBody>
      </p:sp>
      <p:sp>
        <p:nvSpPr>
          <p:cNvPr id="5" name="Footer Placeholder 4">
            <a:extLst>
              <a:ext uri="{FF2B5EF4-FFF2-40B4-BE49-F238E27FC236}">
                <a16:creationId xmlns:a16="http://schemas.microsoft.com/office/drawing/2014/main" id="{4F363E2A-8090-4DA1-90A7-7F5A9060C2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763CF04-6C44-4623-B6DD-C914488FA893}"/>
              </a:ext>
            </a:extLst>
          </p:cNvPr>
          <p:cNvSpPr>
            <a:spLocks noGrp="1"/>
          </p:cNvSpPr>
          <p:nvPr>
            <p:ph type="sldNum" sz="quarter" idx="12"/>
          </p:nvPr>
        </p:nvSpPr>
        <p:spPr/>
        <p:txBody>
          <a:bodyPr/>
          <a:lstStyle/>
          <a:p>
            <a:fld id="{6CA73393-D6D8-4001-B26E-2F33EE884B3E}" type="slidenum">
              <a:rPr lang="en-US" smtClean="0"/>
              <a:t>‹#›</a:t>
            </a:fld>
            <a:endParaRPr lang="en-US" dirty="0"/>
          </a:p>
        </p:txBody>
      </p:sp>
    </p:spTree>
    <p:extLst>
      <p:ext uri="{BB962C8B-B14F-4D97-AF65-F5344CB8AC3E}">
        <p14:creationId xmlns:p14="http://schemas.microsoft.com/office/powerpoint/2010/main" val="3702433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5DCCD-AC7A-4C23-A318-BDCAA923617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424595-ADF3-4EC3-854D-88432B9C6A9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23FFE3-BBB9-41D9-B0DA-B31F748B70D6}"/>
              </a:ext>
            </a:extLst>
          </p:cNvPr>
          <p:cNvSpPr>
            <a:spLocks noGrp="1"/>
          </p:cNvSpPr>
          <p:nvPr>
            <p:ph type="dt" sz="half" idx="10"/>
          </p:nvPr>
        </p:nvSpPr>
        <p:spPr/>
        <p:txBody>
          <a:bodyPr/>
          <a:lstStyle/>
          <a:p>
            <a:fld id="{39FEC84F-AAFE-490C-985C-771B35ADDE83}" type="datetime1">
              <a:rPr lang="en-US" smtClean="0"/>
              <a:t>1/24/2019</a:t>
            </a:fld>
            <a:endParaRPr lang="en-US" dirty="0"/>
          </a:p>
        </p:txBody>
      </p:sp>
      <p:sp>
        <p:nvSpPr>
          <p:cNvPr id="5" name="Footer Placeholder 4">
            <a:extLst>
              <a:ext uri="{FF2B5EF4-FFF2-40B4-BE49-F238E27FC236}">
                <a16:creationId xmlns:a16="http://schemas.microsoft.com/office/drawing/2014/main" id="{9BC3EBEB-9888-4705-8810-0B7DF3F593C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97AD6DD-E2A7-4995-B512-76E4D91ED618}"/>
              </a:ext>
            </a:extLst>
          </p:cNvPr>
          <p:cNvSpPr>
            <a:spLocks noGrp="1"/>
          </p:cNvSpPr>
          <p:nvPr>
            <p:ph type="sldNum" sz="quarter" idx="12"/>
          </p:nvPr>
        </p:nvSpPr>
        <p:spPr/>
        <p:txBody>
          <a:bodyPr/>
          <a:lstStyle/>
          <a:p>
            <a:fld id="{6CA73393-D6D8-4001-B26E-2F33EE884B3E}" type="slidenum">
              <a:rPr lang="en-US" smtClean="0"/>
              <a:t>‹#›</a:t>
            </a:fld>
            <a:endParaRPr lang="en-US" dirty="0"/>
          </a:p>
        </p:txBody>
      </p:sp>
    </p:spTree>
    <p:extLst>
      <p:ext uri="{BB962C8B-B14F-4D97-AF65-F5344CB8AC3E}">
        <p14:creationId xmlns:p14="http://schemas.microsoft.com/office/powerpoint/2010/main" val="3298256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07332C-9439-4A2A-AE41-19394D773B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D24EB93-3489-4092-92B3-52DDFC7E0EC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F59E88-A0E3-4697-8787-0C2B82BD8760}"/>
              </a:ext>
            </a:extLst>
          </p:cNvPr>
          <p:cNvSpPr>
            <a:spLocks noGrp="1"/>
          </p:cNvSpPr>
          <p:nvPr>
            <p:ph type="dt" sz="half" idx="10"/>
          </p:nvPr>
        </p:nvSpPr>
        <p:spPr/>
        <p:txBody>
          <a:bodyPr/>
          <a:lstStyle/>
          <a:p>
            <a:fld id="{29CB9E6A-38E2-4F2A-91D5-009C82690610}" type="datetime1">
              <a:rPr lang="en-US" smtClean="0"/>
              <a:t>1/24/2019</a:t>
            </a:fld>
            <a:endParaRPr lang="en-US" dirty="0"/>
          </a:p>
        </p:txBody>
      </p:sp>
      <p:sp>
        <p:nvSpPr>
          <p:cNvPr id="5" name="Footer Placeholder 4">
            <a:extLst>
              <a:ext uri="{FF2B5EF4-FFF2-40B4-BE49-F238E27FC236}">
                <a16:creationId xmlns:a16="http://schemas.microsoft.com/office/drawing/2014/main" id="{33A7BD00-A272-47A5-B81C-B9C759095F8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19D6D9A-89F2-4749-9D48-99EF565C5165}"/>
              </a:ext>
            </a:extLst>
          </p:cNvPr>
          <p:cNvSpPr>
            <a:spLocks noGrp="1"/>
          </p:cNvSpPr>
          <p:nvPr>
            <p:ph type="sldNum" sz="quarter" idx="12"/>
          </p:nvPr>
        </p:nvSpPr>
        <p:spPr/>
        <p:txBody>
          <a:bodyPr/>
          <a:lstStyle/>
          <a:p>
            <a:fld id="{6CA73393-D6D8-4001-B26E-2F33EE884B3E}" type="slidenum">
              <a:rPr lang="en-US" smtClean="0"/>
              <a:t>‹#›</a:t>
            </a:fld>
            <a:endParaRPr lang="en-US" dirty="0"/>
          </a:p>
        </p:txBody>
      </p:sp>
    </p:spTree>
    <p:extLst>
      <p:ext uri="{BB962C8B-B14F-4D97-AF65-F5344CB8AC3E}">
        <p14:creationId xmlns:p14="http://schemas.microsoft.com/office/powerpoint/2010/main" val="2048436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B0B20-3B74-4FC6-BAA3-A1C4236322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72F72F-70AE-4B35-95E3-573199A67B6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85DFC6-366B-43FB-883A-254F9B0D9379}"/>
              </a:ext>
            </a:extLst>
          </p:cNvPr>
          <p:cNvSpPr>
            <a:spLocks noGrp="1"/>
          </p:cNvSpPr>
          <p:nvPr>
            <p:ph type="dt" sz="half" idx="10"/>
          </p:nvPr>
        </p:nvSpPr>
        <p:spPr/>
        <p:txBody>
          <a:bodyPr/>
          <a:lstStyle/>
          <a:p>
            <a:fld id="{B60B60E2-BD16-4334-819A-95BB43BBAB25}" type="datetime1">
              <a:rPr lang="en-US" smtClean="0"/>
              <a:t>1/24/2019</a:t>
            </a:fld>
            <a:endParaRPr lang="en-US" dirty="0"/>
          </a:p>
        </p:txBody>
      </p:sp>
      <p:sp>
        <p:nvSpPr>
          <p:cNvPr id="5" name="Footer Placeholder 4">
            <a:extLst>
              <a:ext uri="{FF2B5EF4-FFF2-40B4-BE49-F238E27FC236}">
                <a16:creationId xmlns:a16="http://schemas.microsoft.com/office/drawing/2014/main" id="{C8BD45DD-6385-4B8B-A296-A861A9DFE8A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D95BCE-D3C7-4188-96C0-92279D2B788D}"/>
              </a:ext>
            </a:extLst>
          </p:cNvPr>
          <p:cNvSpPr>
            <a:spLocks noGrp="1"/>
          </p:cNvSpPr>
          <p:nvPr>
            <p:ph type="sldNum" sz="quarter" idx="12"/>
          </p:nvPr>
        </p:nvSpPr>
        <p:spPr/>
        <p:txBody>
          <a:bodyPr/>
          <a:lstStyle/>
          <a:p>
            <a:fld id="{6CA73393-D6D8-4001-B26E-2F33EE884B3E}" type="slidenum">
              <a:rPr lang="en-US" smtClean="0"/>
              <a:t>‹#›</a:t>
            </a:fld>
            <a:endParaRPr lang="en-US" dirty="0"/>
          </a:p>
        </p:txBody>
      </p:sp>
    </p:spTree>
    <p:extLst>
      <p:ext uri="{BB962C8B-B14F-4D97-AF65-F5344CB8AC3E}">
        <p14:creationId xmlns:p14="http://schemas.microsoft.com/office/powerpoint/2010/main" val="3575911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202AB-B6B5-4667-B57B-7910C3DCA5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340946-7835-4DC7-88F4-EDA867BAD1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90F3B66-76A6-40BA-9002-DC95FF061800}"/>
              </a:ext>
            </a:extLst>
          </p:cNvPr>
          <p:cNvSpPr>
            <a:spLocks noGrp="1"/>
          </p:cNvSpPr>
          <p:nvPr>
            <p:ph type="dt" sz="half" idx="10"/>
          </p:nvPr>
        </p:nvSpPr>
        <p:spPr/>
        <p:txBody>
          <a:bodyPr/>
          <a:lstStyle/>
          <a:p>
            <a:fld id="{AD693535-FAAA-4552-844F-8CAADD5BE282}" type="datetime1">
              <a:rPr lang="en-US" smtClean="0"/>
              <a:t>1/24/2019</a:t>
            </a:fld>
            <a:endParaRPr lang="en-US" dirty="0"/>
          </a:p>
        </p:txBody>
      </p:sp>
      <p:sp>
        <p:nvSpPr>
          <p:cNvPr id="5" name="Footer Placeholder 4">
            <a:extLst>
              <a:ext uri="{FF2B5EF4-FFF2-40B4-BE49-F238E27FC236}">
                <a16:creationId xmlns:a16="http://schemas.microsoft.com/office/drawing/2014/main" id="{85DFFFD2-A588-47B7-8EB3-E1A246B3CB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22A4E03-D369-4942-8E72-2E1752E4C3CF}"/>
              </a:ext>
            </a:extLst>
          </p:cNvPr>
          <p:cNvSpPr>
            <a:spLocks noGrp="1"/>
          </p:cNvSpPr>
          <p:nvPr>
            <p:ph type="sldNum" sz="quarter" idx="12"/>
          </p:nvPr>
        </p:nvSpPr>
        <p:spPr/>
        <p:txBody>
          <a:bodyPr/>
          <a:lstStyle/>
          <a:p>
            <a:fld id="{6CA73393-D6D8-4001-B26E-2F33EE884B3E}" type="slidenum">
              <a:rPr lang="en-US" smtClean="0"/>
              <a:t>‹#›</a:t>
            </a:fld>
            <a:endParaRPr lang="en-US" dirty="0"/>
          </a:p>
        </p:txBody>
      </p:sp>
    </p:spTree>
    <p:extLst>
      <p:ext uri="{BB962C8B-B14F-4D97-AF65-F5344CB8AC3E}">
        <p14:creationId xmlns:p14="http://schemas.microsoft.com/office/powerpoint/2010/main" val="2817487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CAC2F-E4C6-4D03-B384-4D5B97528C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0C7515-8AD5-412D-A187-09BB93485A6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20512C-2D96-4999-A1D2-CFC64BB1F89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0464D7B-D1ED-4904-B402-3D54046ABA4A}"/>
              </a:ext>
            </a:extLst>
          </p:cNvPr>
          <p:cNvSpPr>
            <a:spLocks noGrp="1"/>
          </p:cNvSpPr>
          <p:nvPr>
            <p:ph type="dt" sz="half" idx="10"/>
          </p:nvPr>
        </p:nvSpPr>
        <p:spPr/>
        <p:txBody>
          <a:bodyPr/>
          <a:lstStyle/>
          <a:p>
            <a:fld id="{8E4AFED5-29C9-425E-BAF0-C8B88892ED75}" type="datetime1">
              <a:rPr lang="en-US" smtClean="0"/>
              <a:t>1/24/2019</a:t>
            </a:fld>
            <a:endParaRPr lang="en-US" dirty="0"/>
          </a:p>
        </p:txBody>
      </p:sp>
      <p:sp>
        <p:nvSpPr>
          <p:cNvPr id="6" name="Footer Placeholder 5">
            <a:extLst>
              <a:ext uri="{FF2B5EF4-FFF2-40B4-BE49-F238E27FC236}">
                <a16:creationId xmlns:a16="http://schemas.microsoft.com/office/drawing/2014/main" id="{B5B9E1CC-F874-499D-B19B-61FB2499590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6631FEA-CB5F-4C29-93F1-3FF656552474}"/>
              </a:ext>
            </a:extLst>
          </p:cNvPr>
          <p:cNvSpPr>
            <a:spLocks noGrp="1"/>
          </p:cNvSpPr>
          <p:nvPr>
            <p:ph type="sldNum" sz="quarter" idx="12"/>
          </p:nvPr>
        </p:nvSpPr>
        <p:spPr/>
        <p:txBody>
          <a:bodyPr/>
          <a:lstStyle/>
          <a:p>
            <a:fld id="{6CA73393-D6D8-4001-B26E-2F33EE884B3E}" type="slidenum">
              <a:rPr lang="en-US" smtClean="0"/>
              <a:t>‹#›</a:t>
            </a:fld>
            <a:endParaRPr lang="en-US" dirty="0"/>
          </a:p>
        </p:txBody>
      </p:sp>
    </p:spTree>
    <p:extLst>
      <p:ext uri="{BB962C8B-B14F-4D97-AF65-F5344CB8AC3E}">
        <p14:creationId xmlns:p14="http://schemas.microsoft.com/office/powerpoint/2010/main" val="1576624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B54BB-0DE1-46A3-839B-F203403D779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2FD8ED-1ADF-40D6-81F3-936FF1AE7A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E9467AD-199C-457D-89AD-3594E0D086D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5A60AC-416D-4601-8E10-1C220D943A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59B2108-2945-43FA-9AF6-8BD0273183A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A2F487-D8ED-483E-BED6-2A53C3443734}"/>
              </a:ext>
            </a:extLst>
          </p:cNvPr>
          <p:cNvSpPr>
            <a:spLocks noGrp="1"/>
          </p:cNvSpPr>
          <p:nvPr>
            <p:ph type="dt" sz="half" idx="10"/>
          </p:nvPr>
        </p:nvSpPr>
        <p:spPr/>
        <p:txBody>
          <a:bodyPr/>
          <a:lstStyle/>
          <a:p>
            <a:fld id="{8DF7FFAF-32DD-46A0-AEA9-C7FB82F7EE99}" type="datetime1">
              <a:rPr lang="en-US" smtClean="0"/>
              <a:t>1/24/2019</a:t>
            </a:fld>
            <a:endParaRPr lang="en-US" dirty="0"/>
          </a:p>
        </p:txBody>
      </p:sp>
      <p:sp>
        <p:nvSpPr>
          <p:cNvPr id="8" name="Footer Placeholder 7">
            <a:extLst>
              <a:ext uri="{FF2B5EF4-FFF2-40B4-BE49-F238E27FC236}">
                <a16:creationId xmlns:a16="http://schemas.microsoft.com/office/drawing/2014/main" id="{CD09682E-69A6-4F13-A48C-1403A22D69C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345E490-DFF3-4904-9A75-B71671BDFDDE}"/>
              </a:ext>
            </a:extLst>
          </p:cNvPr>
          <p:cNvSpPr>
            <a:spLocks noGrp="1"/>
          </p:cNvSpPr>
          <p:nvPr>
            <p:ph type="sldNum" sz="quarter" idx="12"/>
          </p:nvPr>
        </p:nvSpPr>
        <p:spPr/>
        <p:txBody>
          <a:bodyPr/>
          <a:lstStyle/>
          <a:p>
            <a:fld id="{6CA73393-D6D8-4001-B26E-2F33EE884B3E}" type="slidenum">
              <a:rPr lang="en-US" smtClean="0"/>
              <a:t>‹#›</a:t>
            </a:fld>
            <a:endParaRPr lang="en-US" dirty="0"/>
          </a:p>
        </p:txBody>
      </p:sp>
    </p:spTree>
    <p:extLst>
      <p:ext uri="{BB962C8B-B14F-4D97-AF65-F5344CB8AC3E}">
        <p14:creationId xmlns:p14="http://schemas.microsoft.com/office/powerpoint/2010/main" val="2662208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F4732-64E5-4C83-8A41-98592C75E3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38595-B7D8-4F40-94EE-B5FA88FCF6DC}"/>
              </a:ext>
            </a:extLst>
          </p:cNvPr>
          <p:cNvSpPr>
            <a:spLocks noGrp="1"/>
          </p:cNvSpPr>
          <p:nvPr>
            <p:ph type="dt" sz="half" idx="10"/>
          </p:nvPr>
        </p:nvSpPr>
        <p:spPr/>
        <p:txBody>
          <a:bodyPr/>
          <a:lstStyle/>
          <a:p>
            <a:fld id="{3125A501-0290-4B23-B72D-83F110A829B7}" type="datetime1">
              <a:rPr lang="en-US" smtClean="0"/>
              <a:t>1/24/2019</a:t>
            </a:fld>
            <a:endParaRPr lang="en-US" dirty="0"/>
          </a:p>
        </p:txBody>
      </p:sp>
      <p:sp>
        <p:nvSpPr>
          <p:cNvPr id="4" name="Footer Placeholder 3">
            <a:extLst>
              <a:ext uri="{FF2B5EF4-FFF2-40B4-BE49-F238E27FC236}">
                <a16:creationId xmlns:a16="http://schemas.microsoft.com/office/drawing/2014/main" id="{3EFB6361-0843-4335-8454-EFADDB55523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FDC1C1E-83E7-4C5B-A8E9-A42B50A2233F}"/>
              </a:ext>
            </a:extLst>
          </p:cNvPr>
          <p:cNvSpPr>
            <a:spLocks noGrp="1"/>
          </p:cNvSpPr>
          <p:nvPr>
            <p:ph type="sldNum" sz="quarter" idx="12"/>
          </p:nvPr>
        </p:nvSpPr>
        <p:spPr/>
        <p:txBody>
          <a:bodyPr/>
          <a:lstStyle/>
          <a:p>
            <a:fld id="{6CA73393-D6D8-4001-B26E-2F33EE884B3E}" type="slidenum">
              <a:rPr lang="en-US" smtClean="0"/>
              <a:t>‹#›</a:t>
            </a:fld>
            <a:endParaRPr lang="en-US" dirty="0"/>
          </a:p>
        </p:txBody>
      </p:sp>
    </p:spTree>
    <p:extLst>
      <p:ext uri="{BB962C8B-B14F-4D97-AF65-F5344CB8AC3E}">
        <p14:creationId xmlns:p14="http://schemas.microsoft.com/office/powerpoint/2010/main" val="3544647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1DD8C4-3D17-4EAF-89B0-F27A33E13834}"/>
              </a:ext>
            </a:extLst>
          </p:cNvPr>
          <p:cNvSpPr>
            <a:spLocks noGrp="1"/>
          </p:cNvSpPr>
          <p:nvPr>
            <p:ph type="dt" sz="half" idx="10"/>
          </p:nvPr>
        </p:nvSpPr>
        <p:spPr/>
        <p:txBody>
          <a:bodyPr/>
          <a:lstStyle/>
          <a:p>
            <a:fld id="{83BC4900-F62C-4F83-A2CA-D1AC3763F31F}" type="datetime1">
              <a:rPr lang="en-US" smtClean="0"/>
              <a:t>1/24/2019</a:t>
            </a:fld>
            <a:endParaRPr lang="en-US" dirty="0"/>
          </a:p>
        </p:txBody>
      </p:sp>
      <p:sp>
        <p:nvSpPr>
          <p:cNvPr id="3" name="Footer Placeholder 2">
            <a:extLst>
              <a:ext uri="{FF2B5EF4-FFF2-40B4-BE49-F238E27FC236}">
                <a16:creationId xmlns:a16="http://schemas.microsoft.com/office/drawing/2014/main" id="{67C14347-1B79-46BC-99B9-ED1527ABBAA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BD71C51-C5F9-4B4A-8334-CCE0908C5647}"/>
              </a:ext>
            </a:extLst>
          </p:cNvPr>
          <p:cNvSpPr>
            <a:spLocks noGrp="1"/>
          </p:cNvSpPr>
          <p:nvPr>
            <p:ph type="sldNum" sz="quarter" idx="12"/>
          </p:nvPr>
        </p:nvSpPr>
        <p:spPr/>
        <p:txBody>
          <a:bodyPr/>
          <a:lstStyle/>
          <a:p>
            <a:fld id="{6CA73393-D6D8-4001-B26E-2F33EE884B3E}" type="slidenum">
              <a:rPr lang="en-US" smtClean="0"/>
              <a:t>‹#›</a:t>
            </a:fld>
            <a:endParaRPr lang="en-US" dirty="0"/>
          </a:p>
        </p:txBody>
      </p:sp>
    </p:spTree>
    <p:extLst>
      <p:ext uri="{BB962C8B-B14F-4D97-AF65-F5344CB8AC3E}">
        <p14:creationId xmlns:p14="http://schemas.microsoft.com/office/powerpoint/2010/main" val="538504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69CD-4A99-4FA8-BB71-EB4FB343D7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C1D91C0-E518-4911-8A82-26D68C7B3B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1D3EE00-0976-4E83-AEF0-8CFC37CC73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38AD4F5-0235-4DD1-8BEA-86C133F4B4F8}"/>
              </a:ext>
            </a:extLst>
          </p:cNvPr>
          <p:cNvSpPr>
            <a:spLocks noGrp="1"/>
          </p:cNvSpPr>
          <p:nvPr>
            <p:ph type="dt" sz="half" idx="10"/>
          </p:nvPr>
        </p:nvSpPr>
        <p:spPr/>
        <p:txBody>
          <a:bodyPr/>
          <a:lstStyle/>
          <a:p>
            <a:fld id="{A630048A-01BC-4FCA-A3A2-F3F621F8D224}" type="datetime1">
              <a:rPr lang="en-US" smtClean="0"/>
              <a:t>1/24/2019</a:t>
            </a:fld>
            <a:endParaRPr lang="en-US" dirty="0"/>
          </a:p>
        </p:txBody>
      </p:sp>
      <p:sp>
        <p:nvSpPr>
          <p:cNvPr id="6" name="Footer Placeholder 5">
            <a:extLst>
              <a:ext uri="{FF2B5EF4-FFF2-40B4-BE49-F238E27FC236}">
                <a16:creationId xmlns:a16="http://schemas.microsoft.com/office/drawing/2014/main" id="{415F1C50-4916-4BAC-833F-746996AEA5F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882DCE-F8E7-45F3-8B31-256DE7982211}"/>
              </a:ext>
            </a:extLst>
          </p:cNvPr>
          <p:cNvSpPr>
            <a:spLocks noGrp="1"/>
          </p:cNvSpPr>
          <p:nvPr>
            <p:ph type="sldNum" sz="quarter" idx="12"/>
          </p:nvPr>
        </p:nvSpPr>
        <p:spPr/>
        <p:txBody>
          <a:bodyPr/>
          <a:lstStyle/>
          <a:p>
            <a:fld id="{6CA73393-D6D8-4001-B26E-2F33EE884B3E}" type="slidenum">
              <a:rPr lang="en-US" smtClean="0"/>
              <a:t>‹#›</a:t>
            </a:fld>
            <a:endParaRPr lang="en-US" dirty="0"/>
          </a:p>
        </p:txBody>
      </p:sp>
    </p:spTree>
    <p:extLst>
      <p:ext uri="{BB962C8B-B14F-4D97-AF65-F5344CB8AC3E}">
        <p14:creationId xmlns:p14="http://schemas.microsoft.com/office/powerpoint/2010/main" val="250087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8C91D-0E13-4D9D-BD62-4D77231FF5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ABDE38-7D4E-4847-87D3-CC44608F20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0CB82ADA-E609-4688-8ABD-C2B7896B01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F36DD00-401F-4DBC-8907-A0F4ECB86ED4}"/>
              </a:ext>
            </a:extLst>
          </p:cNvPr>
          <p:cNvSpPr>
            <a:spLocks noGrp="1"/>
          </p:cNvSpPr>
          <p:nvPr>
            <p:ph type="dt" sz="half" idx="10"/>
          </p:nvPr>
        </p:nvSpPr>
        <p:spPr/>
        <p:txBody>
          <a:bodyPr/>
          <a:lstStyle/>
          <a:p>
            <a:fld id="{590D2E5D-4425-4D1B-A7CA-66B601D2D498}" type="datetime1">
              <a:rPr lang="en-US" smtClean="0"/>
              <a:t>1/24/2019</a:t>
            </a:fld>
            <a:endParaRPr lang="en-US" dirty="0"/>
          </a:p>
        </p:txBody>
      </p:sp>
      <p:sp>
        <p:nvSpPr>
          <p:cNvPr id="6" name="Footer Placeholder 5">
            <a:extLst>
              <a:ext uri="{FF2B5EF4-FFF2-40B4-BE49-F238E27FC236}">
                <a16:creationId xmlns:a16="http://schemas.microsoft.com/office/drawing/2014/main" id="{1FB43E5C-4B35-42DA-B561-4702DE71091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3BB0545-515C-443C-A85B-AA5AC14D2582}"/>
              </a:ext>
            </a:extLst>
          </p:cNvPr>
          <p:cNvSpPr>
            <a:spLocks noGrp="1"/>
          </p:cNvSpPr>
          <p:nvPr>
            <p:ph type="sldNum" sz="quarter" idx="12"/>
          </p:nvPr>
        </p:nvSpPr>
        <p:spPr/>
        <p:txBody>
          <a:bodyPr/>
          <a:lstStyle/>
          <a:p>
            <a:fld id="{6CA73393-D6D8-4001-B26E-2F33EE884B3E}" type="slidenum">
              <a:rPr lang="en-US" smtClean="0"/>
              <a:t>‹#›</a:t>
            </a:fld>
            <a:endParaRPr lang="en-US" dirty="0"/>
          </a:p>
        </p:txBody>
      </p:sp>
    </p:spTree>
    <p:extLst>
      <p:ext uri="{BB962C8B-B14F-4D97-AF65-F5344CB8AC3E}">
        <p14:creationId xmlns:p14="http://schemas.microsoft.com/office/powerpoint/2010/main" val="4151969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F4C1AF-7BAB-45E1-8FF9-5FCDC686E7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553A78-D7EA-40B9-8625-D875A8FDE1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2C0E80-5F49-481F-A327-546F0F60C4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F0AB0E-BA16-486F-A2E2-62A3A72615F0}" type="datetime1">
              <a:rPr lang="en-US" smtClean="0"/>
              <a:t>1/24/2019</a:t>
            </a:fld>
            <a:endParaRPr lang="en-US" dirty="0"/>
          </a:p>
        </p:txBody>
      </p:sp>
      <p:sp>
        <p:nvSpPr>
          <p:cNvPr id="5" name="Footer Placeholder 4">
            <a:extLst>
              <a:ext uri="{FF2B5EF4-FFF2-40B4-BE49-F238E27FC236}">
                <a16:creationId xmlns:a16="http://schemas.microsoft.com/office/drawing/2014/main" id="{32FA824A-D87F-42E0-9FE1-19A0CCD8CD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250D195-715D-4AD6-822B-CFCAAA5549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73393-D6D8-4001-B26E-2F33EE884B3E}" type="slidenum">
              <a:rPr lang="en-US" smtClean="0"/>
              <a:t>‹#›</a:t>
            </a:fld>
            <a:endParaRPr lang="en-US" dirty="0"/>
          </a:p>
        </p:txBody>
      </p:sp>
    </p:spTree>
    <p:extLst>
      <p:ext uri="{BB962C8B-B14F-4D97-AF65-F5344CB8AC3E}">
        <p14:creationId xmlns:p14="http://schemas.microsoft.com/office/powerpoint/2010/main" val="3963117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2">
            <a:extLst>
              <a:ext uri="{FF2B5EF4-FFF2-40B4-BE49-F238E27FC236}">
                <a16:creationId xmlns:a16="http://schemas.microsoft.com/office/drawing/2014/main" id="{959C6F7C-5C23-4E6F-BFC6-A8A8B7937481}"/>
              </a:ext>
            </a:extLst>
          </p:cNvPr>
          <p:cNvSpPr>
            <a:spLocks noGrp="1" noChangeArrowheads="1"/>
          </p:cNvSpPr>
          <p:nvPr>
            <p:ph type="ctrTitle"/>
          </p:nvPr>
        </p:nvSpPr>
        <p:spPr bwMode="auto">
          <a:xfrm>
            <a:off x="6746628" y="1783959"/>
            <a:ext cx="4645250" cy="2889114"/>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numCol="1" anchor="b" anchorCtr="0" compatLnSpc="1">
            <a:prstTxWarp prst="textNoShape">
              <a:avLst/>
            </a:prstTxWarp>
            <a:normAutofit/>
          </a:bodyPr>
          <a:lstStyle/>
          <a:p>
            <a:pPr algn="l" eaLnBrk="1" hangingPunct="1"/>
            <a:r>
              <a:rPr lang="en-US" altLang="en-US" sz="3800" dirty="0">
                <a:solidFill>
                  <a:schemeClr val="bg1"/>
                </a:solidFill>
              </a:rPr>
              <a:t>Empire High School and the New Accountability System</a:t>
            </a:r>
            <a:br>
              <a:rPr lang="en-US" altLang="en-US" sz="3800" dirty="0">
                <a:solidFill>
                  <a:schemeClr val="bg1"/>
                </a:solidFill>
              </a:rPr>
            </a:br>
            <a:endParaRPr lang="en-US" altLang="en-US" sz="3800" dirty="0">
              <a:solidFill>
                <a:schemeClr val="bg1"/>
              </a:solidFill>
            </a:endParaRPr>
          </a:p>
        </p:txBody>
      </p:sp>
      <p:sp>
        <p:nvSpPr>
          <p:cNvPr id="5" name="Subtitle 2">
            <a:extLst>
              <a:ext uri="{FF2B5EF4-FFF2-40B4-BE49-F238E27FC236}">
                <a16:creationId xmlns:a16="http://schemas.microsoft.com/office/drawing/2014/main" id="{9344D901-1381-42CB-A287-583235EA8E9B}"/>
              </a:ext>
            </a:extLst>
          </p:cNvPr>
          <p:cNvSpPr txBox="1">
            <a:spLocks noGrp="1"/>
          </p:cNvSpPr>
          <p:nvPr>
            <p:ph type="subTitle" idx="1"/>
          </p:nvPr>
        </p:nvSpPr>
        <p:spPr bwMode="auto">
          <a:xfrm>
            <a:off x="6746627" y="4750893"/>
            <a:ext cx="4645250" cy="114786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t" anchorCtr="0" compatLnSpc="1">
            <a:prstTxWarp prst="textNoShape">
              <a:avLst/>
            </a:prstTxWarp>
            <a:normAutofit/>
          </a:bodyPr>
          <a:lstStyle>
            <a:lvl1pPr marL="0" indent="0" algn="l" rtl="0" eaLnBrk="0" fontAlgn="base" hangingPunct="0">
              <a:spcBef>
                <a:spcPct val="20000"/>
              </a:spcBef>
              <a:spcAft>
                <a:spcPct val="0"/>
              </a:spcAft>
              <a:buFont typeface="Arial" panose="020B0604020202020204" pitchFamily="34" charset="0"/>
              <a:buNone/>
              <a:defRPr sz="2400" b="1">
                <a:solidFill>
                  <a:srgbClr val="22315E"/>
                </a:solidFill>
                <a:latin typeface="+mn-lt"/>
                <a:ea typeface="Verdana" panose="020B0604030504040204" pitchFamily="34" charset="0"/>
                <a:cs typeface="Verdana" panose="020B0604030504040204" pitchFamily="34" charset="0"/>
              </a:defRPr>
            </a:lvl1pPr>
            <a:lvl2pPr marL="457200" indent="-228600" algn="l" rtl="0" eaLnBrk="0" fontAlgn="base" hangingPunct="0">
              <a:spcBef>
                <a:spcPct val="20000"/>
              </a:spcBef>
              <a:spcAft>
                <a:spcPct val="0"/>
              </a:spcAft>
              <a:buSzPct val="50000"/>
              <a:buFont typeface="Wingdings" panose="05000000000000000000" pitchFamily="2" charset="2"/>
              <a:buChar char="¦"/>
              <a:defRPr sz="2000" b="1">
                <a:solidFill>
                  <a:srgbClr val="045CAA"/>
                </a:solidFill>
                <a:latin typeface="+mn-lt"/>
                <a:ea typeface="Verdana" panose="020B0604030504040204" pitchFamily="34" charset="0"/>
                <a:cs typeface="Verdana" panose="020B0604030504040204" pitchFamily="34" charset="0"/>
              </a:defRPr>
            </a:lvl2pPr>
            <a:lvl3pPr marL="804863" indent="-228600" algn="l" rtl="0" eaLnBrk="0" fontAlgn="base" hangingPunct="0">
              <a:spcBef>
                <a:spcPct val="20000"/>
              </a:spcBef>
              <a:spcAft>
                <a:spcPct val="0"/>
              </a:spcAft>
              <a:buChar char="•"/>
              <a:defRPr>
                <a:solidFill>
                  <a:schemeClr val="tx1"/>
                </a:solidFill>
                <a:latin typeface="+mn-lt"/>
                <a:ea typeface="Verdana" panose="020B0604030504040204" pitchFamily="34" charset="0"/>
                <a:cs typeface="Verdana" panose="020B0604030504040204" pitchFamily="34" charset="0"/>
              </a:defRPr>
            </a:lvl3pPr>
            <a:lvl4pPr marL="1143000" indent="-228600" algn="l" rtl="0" eaLnBrk="0" fontAlgn="base" hangingPunct="0">
              <a:spcBef>
                <a:spcPct val="20000"/>
              </a:spcBef>
              <a:spcAft>
                <a:spcPct val="0"/>
              </a:spcAft>
              <a:buChar char="–"/>
              <a:defRPr sz="1600">
                <a:solidFill>
                  <a:srgbClr val="D83B01"/>
                </a:solidFill>
                <a:latin typeface="+mn-lt"/>
                <a:ea typeface="Verdana" panose="020B0604030504040204" pitchFamily="34" charset="0"/>
                <a:cs typeface="Verdana" panose="020B0604030504040204" pitchFamily="34" charset="0"/>
              </a:defRPr>
            </a:lvl4pPr>
            <a:lvl5pPr marL="1262063" indent="228600" algn="l" rtl="0" eaLnBrk="0" fontAlgn="base" hangingPunct="0">
              <a:spcBef>
                <a:spcPct val="20000"/>
              </a:spcBef>
              <a:spcAft>
                <a:spcPct val="0"/>
              </a:spcAft>
              <a:buChar char="»"/>
              <a:defRPr sz="1400">
                <a:solidFill>
                  <a:schemeClr val="tx1"/>
                </a:solidFill>
                <a:latin typeface="+mn-lt"/>
                <a:ea typeface="Verdana" panose="020B0604030504040204" pitchFamily="34" charset="0"/>
                <a:cs typeface="Verdana" panose="020B0604030504040204" pitchFamily="34" charset="0"/>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a:lstStyle>
          <a:p>
            <a:r>
              <a:rPr lang="en-US" sz="2000" b="0" kern="0" dirty="0">
                <a:solidFill>
                  <a:schemeClr val="bg1"/>
                </a:solidFill>
              </a:rPr>
              <a:t>What Identification as a Comprehensive Support and Improvement (CSI) School Means to our Students and Staff</a:t>
            </a:r>
          </a:p>
        </p:txBody>
      </p:sp>
      <p:sp>
        <p:nvSpPr>
          <p:cNvPr id="14" name="Freeform: Shape 13">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9" name="Graphic 8" descr="Books">
            <a:extLst>
              <a:ext uri="{FF2B5EF4-FFF2-40B4-BE49-F238E27FC236}">
                <a16:creationId xmlns:a16="http://schemas.microsoft.com/office/drawing/2014/main" id="{A0EF1F8F-AF98-4F6E-8B72-4DC25F290EC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7398" y="468168"/>
            <a:ext cx="2069879" cy="2069879"/>
          </a:xfrm>
          <a:prstGeom prst="rect">
            <a:avLst/>
          </a:prstGeom>
        </p:spPr>
      </p:pic>
    </p:spTree>
    <p:extLst>
      <p:ext uri="{BB962C8B-B14F-4D97-AF65-F5344CB8AC3E}">
        <p14:creationId xmlns:p14="http://schemas.microsoft.com/office/powerpoint/2010/main" val="1896636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7F0B2EFD-BD37-411E-98CD-23742F0CCDD2}"/>
              </a:ext>
            </a:extLst>
          </p:cNvPr>
          <p:cNvSpPr>
            <a:spLocks noGrp="1"/>
          </p:cNvSpPr>
          <p:nvPr>
            <p:ph type="title"/>
          </p:nvPr>
        </p:nvSpPr>
        <p:spPr>
          <a:xfrm>
            <a:off x="640080" y="2074363"/>
            <a:ext cx="2752354" cy="2709275"/>
          </a:xfrm>
          <a:prstGeom prst="ellipse">
            <a:avLst/>
          </a:prstGeom>
          <a:solidFill>
            <a:schemeClr val="accent1">
              <a:lumMod val="75000"/>
            </a:schemeClr>
          </a:solidFill>
          <a:ln w="174625" cmpd="thinThick">
            <a:solidFill>
              <a:srgbClr val="262626"/>
            </a:solidFill>
          </a:ln>
        </p:spPr>
        <p:txBody>
          <a:bodyPr vert="horz" lIns="91440" tIns="45720" rIns="91440" bIns="45720" rtlCol="0" anchor="ctr">
            <a:normAutofit/>
          </a:bodyPr>
          <a:lstStyle/>
          <a:p>
            <a:pPr algn="ctr"/>
            <a:r>
              <a:rPr lang="en-US" sz="2600" kern="1200" dirty="0">
                <a:solidFill>
                  <a:srgbClr val="FFFFFF"/>
                </a:solidFill>
                <a:latin typeface="+mj-lt"/>
                <a:ea typeface="+mj-ea"/>
                <a:cs typeface="+mj-cs"/>
              </a:rPr>
              <a:t>High School Performance Level </a:t>
            </a:r>
            <a:r>
              <a:rPr lang="en-US" sz="2600" kern="1200" dirty="0">
                <a:solidFill>
                  <a:schemeClr val="bg1"/>
                </a:solidFill>
                <a:latin typeface="+mj-lt"/>
                <a:ea typeface="+mj-ea"/>
                <a:cs typeface="+mj-cs"/>
              </a:rPr>
              <a:t>Assessments</a:t>
            </a:r>
          </a:p>
        </p:txBody>
      </p:sp>
      <p:pic>
        <p:nvPicPr>
          <p:cNvPr id="5" name="Content Placeholder 4" descr="C:\Users\apressle\AppData\Local\Microsoft\Windows\Temporary Internet Files\Content.Outlook\IP36HSS0\image002 (002).png">
            <a:extLst>
              <a:ext uri="{FF2B5EF4-FFF2-40B4-BE49-F238E27FC236}">
                <a16:creationId xmlns:a16="http://schemas.microsoft.com/office/drawing/2014/main" id="{6987B51B-6B8B-4852-A7D7-BAC21E1C0C5A}"/>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30407" y="914400"/>
            <a:ext cx="8239859" cy="5441950"/>
          </a:xfrm>
          <a:prstGeom prst="rect">
            <a:avLst/>
          </a:prstGeom>
          <a:noFill/>
        </p:spPr>
      </p:pic>
      <p:sp>
        <p:nvSpPr>
          <p:cNvPr id="2" name="Slide Number Placeholder 1">
            <a:extLst>
              <a:ext uri="{FF2B5EF4-FFF2-40B4-BE49-F238E27FC236}">
                <a16:creationId xmlns:a16="http://schemas.microsoft.com/office/drawing/2014/main" id="{FEA9E72C-7A97-4C53-97D6-C628A448F75F}"/>
              </a:ext>
            </a:extLst>
          </p:cNvPr>
          <p:cNvSpPr>
            <a:spLocks noGrp="1"/>
          </p:cNvSpPr>
          <p:nvPr>
            <p:ph type="sldNum" sz="quarter" idx="12"/>
          </p:nvPr>
        </p:nvSpPr>
        <p:spPr>
          <a:xfrm>
            <a:off x="11310257" y="6356350"/>
            <a:ext cx="560009" cy="365125"/>
          </a:xfrm>
        </p:spPr>
        <p:txBody>
          <a:bodyPr vert="horz" lIns="91440" tIns="45720" rIns="91440" bIns="45720" rtlCol="0" anchor="ctr">
            <a:normAutofit/>
          </a:bodyPr>
          <a:lstStyle/>
          <a:p>
            <a:pPr>
              <a:spcAft>
                <a:spcPts val="600"/>
              </a:spcAft>
            </a:pPr>
            <a:fld id="{6CA73393-D6D8-4001-B26E-2F33EE884B3E}" type="slidenum">
              <a:rPr lang="en-US">
                <a:solidFill>
                  <a:srgbClr val="898989"/>
                </a:solidFill>
              </a:rPr>
              <a:pPr>
                <a:spcAft>
                  <a:spcPts val="600"/>
                </a:spcAft>
              </a:pPr>
              <a:t>10</a:t>
            </a:fld>
            <a:endParaRPr lang="en-US" dirty="0">
              <a:solidFill>
                <a:srgbClr val="898989"/>
              </a:solidFill>
            </a:endParaRPr>
          </a:p>
        </p:txBody>
      </p:sp>
    </p:spTree>
    <p:extLst>
      <p:ext uri="{BB962C8B-B14F-4D97-AF65-F5344CB8AC3E}">
        <p14:creationId xmlns:p14="http://schemas.microsoft.com/office/powerpoint/2010/main" val="4189771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295F313D-2272-4EED-BAFF-88EB15C7D769}"/>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Measuring Graduation Rates </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0BE09D18-D6B4-4F20-BF41-56945C2986D2}"/>
              </a:ext>
            </a:extLst>
          </p:cNvPr>
          <p:cNvSpPr>
            <a:spLocks noGrp="1"/>
          </p:cNvSpPr>
          <p:nvPr>
            <p:ph idx="1"/>
          </p:nvPr>
        </p:nvSpPr>
        <p:spPr>
          <a:xfrm>
            <a:off x="4976031" y="963876"/>
            <a:ext cx="6377769" cy="5574083"/>
          </a:xfrm>
        </p:spPr>
        <p:txBody>
          <a:bodyPr anchor="ctr">
            <a:normAutofit/>
          </a:bodyPr>
          <a:lstStyle/>
          <a:p>
            <a:pPr marL="342900" indent="-342900">
              <a:buFont typeface="Arial" panose="020B0604020202020204" pitchFamily="34" charset="0"/>
              <a:buChar char="•"/>
            </a:pPr>
            <a:r>
              <a:rPr lang="en-US" sz="1800" dirty="0"/>
              <a:t>This indicator measures the rate of graduation for </a:t>
            </a:r>
            <a:r>
              <a:rPr lang="en-US" sz="1800" dirty="0">
                <a:solidFill>
                  <a:srgbClr val="FF0000"/>
                </a:solidFill>
              </a:rPr>
              <a:t>the </a:t>
            </a:r>
            <a:r>
              <a:rPr lang="en-US" sz="1800" dirty="0"/>
              <a:t>individual cohort of students who first entered grade 9—4, 5, and 6 years ago, compared to our school’s measures of interim progress (MIP) and long-term goals.</a:t>
            </a:r>
          </a:p>
          <a:p>
            <a:pPr marL="342900" indent="-342900">
              <a:buFont typeface="Arial" panose="020B0604020202020204" pitchFamily="34" charset="0"/>
              <a:buChar char="•"/>
            </a:pPr>
            <a:r>
              <a:rPr lang="en-US" sz="1800" dirty="0"/>
              <a:t>For the 4 year cohort, Empire High School had a school MIP of 78, the State MIP is 82.3, and the State long-term goal is 84.4.  Our performance was 79, resulting in Level 2.</a:t>
            </a:r>
          </a:p>
          <a:p>
            <a:pPr marL="342900" indent="-342900">
              <a:buFont typeface="Arial" panose="020B0604020202020204" pitchFamily="34" charset="0"/>
              <a:buChar char="•"/>
            </a:pPr>
            <a:r>
              <a:rPr lang="en-US" sz="1800" dirty="0"/>
              <a:t>For the 5 year cohort Empire High School had a school MIP of 80, the State MIP is 84.5, and the State long-term goal is 86.3. Our performance was 80, resulting in Level 2.</a:t>
            </a:r>
          </a:p>
          <a:p>
            <a:pPr marL="342900" indent="-342900">
              <a:buFont typeface="Arial" panose="020B0604020202020204" pitchFamily="34" charset="0"/>
              <a:buChar char="•"/>
            </a:pPr>
            <a:r>
              <a:rPr lang="en-US" sz="1800" dirty="0"/>
              <a:t>For the 5 year cohort Empire High School had a school MIP of 81, the State MIP is 84.6, and the State long-term goal is 86.7. Our performance was 80, resulting in Level 1.</a:t>
            </a:r>
          </a:p>
          <a:p>
            <a:pPr marL="342900" indent="-342900">
              <a:buFont typeface="Arial" panose="020B0604020202020204" pitchFamily="34" charset="0"/>
              <a:buChar char="•"/>
            </a:pPr>
            <a:r>
              <a:rPr lang="en-US" sz="1800" dirty="0"/>
              <a:t>Because Empire High School received Levels 2, 2, and 1 its overall Level for Graduation Rate was 2, as this indicator </a:t>
            </a:r>
            <a:r>
              <a:rPr lang="en-US" sz="1800" dirty="0">
                <a:solidFill>
                  <a:srgbClr val="FF0000"/>
                </a:solidFill>
              </a:rPr>
              <a:t>uses</a:t>
            </a:r>
            <a:r>
              <a:rPr lang="en-US" sz="1800" dirty="0"/>
              <a:t> regular rounding rules.</a:t>
            </a:r>
          </a:p>
          <a:p>
            <a:pPr marL="0" indent="0">
              <a:buNone/>
            </a:pPr>
            <a:endParaRPr lang="en-US" sz="1700" dirty="0"/>
          </a:p>
          <a:p>
            <a:pPr marL="342900" indent="-342900">
              <a:buFont typeface="Arial" panose="020B0604020202020204" pitchFamily="34" charset="0"/>
              <a:buChar char="•"/>
            </a:pPr>
            <a:endParaRPr lang="en-US" sz="1700" dirty="0"/>
          </a:p>
        </p:txBody>
      </p:sp>
      <p:sp>
        <p:nvSpPr>
          <p:cNvPr id="2" name="Slide Number Placeholder 1">
            <a:extLst>
              <a:ext uri="{FF2B5EF4-FFF2-40B4-BE49-F238E27FC236}">
                <a16:creationId xmlns:a16="http://schemas.microsoft.com/office/drawing/2014/main" id="{B391036C-58D4-4D4D-93C0-8315B95F573C}"/>
              </a:ext>
            </a:extLst>
          </p:cNvPr>
          <p:cNvSpPr>
            <a:spLocks noGrp="1"/>
          </p:cNvSpPr>
          <p:nvPr>
            <p:ph type="sldNum" sz="quarter" idx="12"/>
          </p:nvPr>
        </p:nvSpPr>
        <p:spPr>
          <a:xfrm>
            <a:off x="10571516" y="6033479"/>
            <a:ext cx="782283" cy="365125"/>
          </a:xfrm>
        </p:spPr>
        <p:txBody>
          <a:bodyPr>
            <a:normAutofit/>
          </a:bodyPr>
          <a:lstStyle/>
          <a:p>
            <a:pPr>
              <a:spcAft>
                <a:spcPts val="600"/>
              </a:spcAft>
            </a:pPr>
            <a:fld id="{6CA73393-D6D8-4001-B26E-2F33EE884B3E}" type="slidenum">
              <a:rPr lang="en-US" sz="1050">
                <a:solidFill>
                  <a:schemeClr val="tx1">
                    <a:alpha val="80000"/>
                  </a:schemeClr>
                </a:solidFill>
              </a:rPr>
              <a:pPr>
                <a:spcAft>
                  <a:spcPts val="600"/>
                </a:spcAft>
              </a:pPr>
              <a:t>11</a:t>
            </a:fld>
            <a:endParaRPr lang="en-US" sz="1050" dirty="0">
              <a:solidFill>
                <a:schemeClr val="tx1">
                  <a:alpha val="80000"/>
                </a:schemeClr>
              </a:solidFill>
            </a:endParaRPr>
          </a:p>
        </p:txBody>
      </p:sp>
    </p:spTree>
    <p:extLst>
      <p:ext uri="{BB962C8B-B14F-4D97-AF65-F5344CB8AC3E}">
        <p14:creationId xmlns:p14="http://schemas.microsoft.com/office/powerpoint/2010/main" val="50863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542C01B5-4A3C-4F72-81B3-CE71213E6227}"/>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Measuring Student Test Achievement (Composite Performance) &amp; Graduation Rates Combined</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F53E9E39-5260-494D-A447-CFBE84A4D69B}"/>
              </a:ext>
            </a:extLst>
          </p:cNvPr>
          <p:cNvSpPr>
            <a:spLocks noGrp="1"/>
          </p:cNvSpPr>
          <p:nvPr>
            <p:ph idx="1"/>
          </p:nvPr>
        </p:nvSpPr>
        <p:spPr>
          <a:xfrm>
            <a:off x="4976031" y="963877"/>
            <a:ext cx="6377769" cy="4930246"/>
          </a:xfrm>
        </p:spPr>
        <p:txBody>
          <a:bodyPr anchor="ctr">
            <a:normAutofit/>
          </a:bodyPr>
          <a:lstStyle/>
          <a:p>
            <a:pPr marL="342900" indent="-342900">
              <a:buFont typeface="Arial" panose="020B0604020202020204" pitchFamily="34" charset="0"/>
              <a:buChar char="•"/>
            </a:pPr>
            <a:r>
              <a:rPr lang="en-US" sz="2000" dirty="0"/>
              <a:t>This measure combines the Student Achievement and Graduation Rate indicators.</a:t>
            </a:r>
          </a:p>
          <a:p>
            <a:pPr marL="342900" indent="-342900">
              <a:buFont typeface="Arial" panose="020B0604020202020204" pitchFamily="34" charset="0"/>
              <a:buChar char="•"/>
            </a:pPr>
            <a:r>
              <a:rPr lang="en-US" sz="2000" dirty="0"/>
              <a:t>Creates a “Combined Composite Performance and Graduation Rate” measure by:</a:t>
            </a:r>
          </a:p>
          <a:p>
            <a:pPr lvl="1">
              <a:buFont typeface="Courier New" panose="02070309020205020404" pitchFamily="49" charset="0"/>
              <a:buChar char="o"/>
            </a:pPr>
            <a:r>
              <a:rPr lang="en-US" sz="2000" dirty="0"/>
              <a:t>Adding the Composite Performance Level and the Graduation Rate Level, giving a number from 2-8. For Empire High School that would be a Composite Performance Level of 1 and a Graduation Rate Level of 2, equaling 3.</a:t>
            </a:r>
          </a:p>
          <a:p>
            <a:pPr lvl="1">
              <a:buFont typeface="Courier New" panose="02070309020205020404" pitchFamily="49" charset="0"/>
              <a:buChar char="o"/>
            </a:pPr>
            <a:r>
              <a:rPr lang="en-US" sz="2000" dirty="0"/>
              <a:t>Ranking schools with the same number (for Empire High School a 3) based on their rank for Composite Performance and for Graduation Rate.</a:t>
            </a:r>
          </a:p>
          <a:p>
            <a:pPr lvl="1">
              <a:buFont typeface="Courier New" panose="02070309020205020404" pitchFamily="49" charset="0"/>
              <a:buChar char="o"/>
            </a:pPr>
            <a:r>
              <a:rPr lang="en-US" sz="2000" dirty="0"/>
              <a:t>Assigning a percentile rank to the result.</a:t>
            </a:r>
          </a:p>
          <a:p>
            <a:pPr defTabSz="465138"/>
            <a:r>
              <a:rPr lang="en-US" sz="2000" dirty="0"/>
              <a:t>On this indicator, our school received a Level of 1 for </a:t>
            </a:r>
            <a:r>
              <a:rPr lang="en-US" sz="2000" b="1" i="1" dirty="0"/>
              <a:t>all students, placing the school among the lowest ten percent in the state.</a:t>
            </a:r>
          </a:p>
        </p:txBody>
      </p:sp>
      <p:sp>
        <p:nvSpPr>
          <p:cNvPr id="2" name="Slide Number Placeholder 1">
            <a:extLst>
              <a:ext uri="{FF2B5EF4-FFF2-40B4-BE49-F238E27FC236}">
                <a16:creationId xmlns:a16="http://schemas.microsoft.com/office/drawing/2014/main" id="{1ABC7CCC-C7DF-412F-8FDE-5485BD7971FF}"/>
              </a:ext>
            </a:extLst>
          </p:cNvPr>
          <p:cNvSpPr>
            <a:spLocks noGrp="1"/>
          </p:cNvSpPr>
          <p:nvPr>
            <p:ph type="sldNum" sz="quarter" idx="12"/>
          </p:nvPr>
        </p:nvSpPr>
        <p:spPr>
          <a:xfrm>
            <a:off x="10571516" y="6033479"/>
            <a:ext cx="782283" cy="365125"/>
          </a:xfrm>
        </p:spPr>
        <p:txBody>
          <a:bodyPr>
            <a:normAutofit/>
          </a:bodyPr>
          <a:lstStyle/>
          <a:p>
            <a:pPr>
              <a:spcAft>
                <a:spcPts val="600"/>
              </a:spcAft>
            </a:pPr>
            <a:fld id="{6CA73393-D6D8-4001-B26E-2F33EE884B3E}" type="slidenum">
              <a:rPr lang="en-US" sz="1050">
                <a:solidFill>
                  <a:schemeClr val="tx1">
                    <a:alpha val="80000"/>
                  </a:schemeClr>
                </a:solidFill>
              </a:rPr>
              <a:pPr>
                <a:spcAft>
                  <a:spcPts val="600"/>
                </a:spcAft>
              </a:pPr>
              <a:t>12</a:t>
            </a:fld>
            <a:endParaRPr lang="en-US" sz="1050" dirty="0">
              <a:solidFill>
                <a:schemeClr val="tx1">
                  <a:alpha val="80000"/>
                </a:schemeClr>
              </a:solidFill>
            </a:endParaRPr>
          </a:p>
        </p:txBody>
      </p:sp>
    </p:spTree>
    <p:extLst>
      <p:ext uri="{BB962C8B-B14F-4D97-AF65-F5344CB8AC3E}">
        <p14:creationId xmlns:p14="http://schemas.microsoft.com/office/powerpoint/2010/main" val="3122056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2CECE452-0477-4E26-A19D-E47ABCB2EA27}"/>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Measuring Academic Progress</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B73B0AA1-2306-46EA-8E3B-42CED072C987}"/>
              </a:ext>
            </a:extLst>
          </p:cNvPr>
          <p:cNvSpPr>
            <a:spLocks noGrp="1"/>
          </p:cNvSpPr>
          <p:nvPr>
            <p:ph idx="1"/>
          </p:nvPr>
        </p:nvSpPr>
        <p:spPr>
          <a:xfrm>
            <a:off x="4976031" y="963877"/>
            <a:ext cx="6377769" cy="4930246"/>
          </a:xfrm>
        </p:spPr>
        <p:txBody>
          <a:bodyPr anchor="ctr">
            <a:normAutofit/>
          </a:bodyPr>
          <a:lstStyle/>
          <a:p>
            <a:pPr marL="342900" indent="-342900">
              <a:buFont typeface="Arial" panose="020B0604020202020204" pitchFamily="34" charset="0"/>
              <a:buChar char="•"/>
            </a:pPr>
            <a:r>
              <a:rPr lang="en-US" sz="2000" dirty="0"/>
              <a:t>This indicator measures overall student progress on state assessments in English language arts and math, compared to our school’s measures of interim progress (MIP), the State MIP and long-term goals</a:t>
            </a:r>
          </a:p>
          <a:p>
            <a:pPr lvl="1">
              <a:buFont typeface="Courier New" panose="02070309020205020404" pitchFamily="49" charset="0"/>
              <a:buChar char="o"/>
            </a:pPr>
            <a:r>
              <a:rPr lang="en-US" sz="2000" dirty="0"/>
              <a:t>In ELA, Empire High School had a school MIP of 80.3, the State MIP was 100.7, and the State long-term goal was 117.  Empire High School’s performance was 72.6.  Since we did not meet either MIP, we received Level 1 in ELA.</a:t>
            </a:r>
          </a:p>
          <a:p>
            <a:pPr lvl="1">
              <a:buFont typeface="Courier New" panose="02070309020205020404" pitchFamily="49" charset="0"/>
              <a:buChar char="o"/>
            </a:pPr>
            <a:r>
              <a:rPr lang="en-US" sz="2000" dirty="0"/>
              <a:t>In math, Empire High School had a school MIP of 79, the State MIP was 103.3 and the State long-term goal was 119.4.  Since we met our school MIP, we received Level 2 in math.</a:t>
            </a:r>
          </a:p>
          <a:p>
            <a:pPr marL="342900" indent="-342900">
              <a:buFont typeface="Arial" panose="020B0604020202020204" pitchFamily="34" charset="0"/>
              <a:buChar char="•"/>
            </a:pPr>
            <a:r>
              <a:rPr lang="en-US" sz="2000" dirty="0"/>
              <a:t>However, because Empire High School did not receive a Level 2 for both ELA and math our overall Level for Academic Progress was Level 1.</a:t>
            </a:r>
          </a:p>
          <a:p>
            <a:pPr marL="228600" lvl="1" indent="0">
              <a:buNone/>
            </a:pPr>
            <a:endParaRPr lang="en-US" sz="2000" dirty="0"/>
          </a:p>
        </p:txBody>
      </p:sp>
      <p:sp>
        <p:nvSpPr>
          <p:cNvPr id="2" name="Slide Number Placeholder 1">
            <a:extLst>
              <a:ext uri="{FF2B5EF4-FFF2-40B4-BE49-F238E27FC236}">
                <a16:creationId xmlns:a16="http://schemas.microsoft.com/office/drawing/2014/main" id="{CC779B1D-E877-4750-880B-F88DC6EA8844}"/>
              </a:ext>
            </a:extLst>
          </p:cNvPr>
          <p:cNvSpPr>
            <a:spLocks noGrp="1"/>
          </p:cNvSpPr>
          <p:nvPr>
            <p:ph type="sldNum" sz="quarter" idx="12"/>
          </p:nvPr>
        </p:nvSpPr>
        <p:spPr>
          <a:xfrm>
            <a:off x="10571516" y="6033479"/>
            <a:ext cx="782283" cy="365125"/>
          </a:xfrm>
        </p:spPr>
        <p:txBody>
          <a:bodyPr>
            <a:normAutofit/>
          </a:bodyPr>
          <a:lstStyle/>
          <a:p>
            <a:pPr>
              <a:spcAft>
                <a:spcPts val="600"/>
              </a:spcAft>
            </a:pPr>
            <a:fld id="{6CA73393-D6D8-4001-B26E-2F33EE884B3E}" type="slidenum">
              <a:rPr lang="en-US" sz="1050">
                <a:solidFill>
                  <a:schemeClr val="tx1">
                    <a:alpha val="80000"/>
                  </a:schemeClr>
                </a:solidFill>
              </a:rPr>
              <a:pPr>
                <a:spcAft>
                  <a:spcPts val="600"/>
                </a:spcAft>
              </a:pPr>
              <a:t>13</a:t>
            </a:fld>
            <a:endParaRPr lang="en-US" sz="1050" dirty="0">
              <a:solidFill>
                <a:schemeClr val="tx1">
                  <a:alpha val="80000"/>
                </a:schemeClr>
              </a:solidFill>
            </a:endParaRPr>
          </a:p>
        </p:txBody>
      </p:sp>
    </p:spTree>
    <p:extLst>
      <p:ext uri="{BB962C8B-B14F-4D97-AF65-F5344CB8AC3E}">
        <p14:creationId xmlns:p14="http://schemas.microsoft.com/office/powerpoint/2010/main" val="1802323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7B2A9657-AFD1-4863-A874-BD1B9222B86C}"/>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Measuring English Language Proficiency</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BB2A711F-ABA0-42ED-B5F4-2CE6C999EA5A}"/>
              </a:ext>
            </a:extLst>
          </p:cNvPr>
          <p:cNvSpPr>
            <a:spLocks noGrp="1"/>
          </p:cNvSpPr>
          <p:nvPr>
            <p:ph idx="1"/>
          </p:nvPr>
        </p:nvSpPr>
        <p:spPr>
          <a:xfrm>
            <a:off x="4976031" y="963877"/>
            <a:ext cx="6377769" cy="4930246"/>
          </a:xfrm>
        </p:spPr>
        <p:txBody>
          <a:bodyPr anchor="ctr">
            <a:normAutofit/>
          </a:bodyPr>
          <a:lstStyle/>
          <a:p>
            <a:pPr marL="342900" indent="-342900">
              <a:buFont typeface="Arial" panose="020B0604020202020204" pitchFamily="34" charset="0"/>
              <a:buChar char="•"/>
            </a:pPr>
            <a:r>
              <a:rPr lang="en-US" sz="2200" dirty="0"/>
              <a:t>This indicator measures progress of English language learners (ELL) in meeting their individual targets on the New York State English as a Second Language Achievement Test (NYSESLAT).</a:t>
            </a:r>
          </a:p>
          <a:p>
            <a:pPr marL="342900" indent="-342900">
              <a:buFont typeface="Arial" panose="020B0604020202020204" pitchFamily="34" charset="0"/>
              <a:buChar char="•"/>
            </a:pPr>
            <a:r>
              <a:rPr lang="en-US" sz="2200" dirty="0"/>
              <a:t>Each school receives a Success Ratio on this measure based on the percent of students who made progress compared to the probability that a student will make progress.</a:t>
            </a:r>
          </a:p>
          <a:p>
            <a:pPr marL="342900" indent="-342900">
              <a:buFont typeface="Arial" panose="020B0604020202020204" pitchFamily="34" charset="0"/>
              <a:buChar char="•"/>
            </a:pPr>
            <a:r>
              <a:rPr lang="en-US" sz="2200" dirty="0"/>
              <a:t>A success ratio of 1.0 means students did exactly as expected in terms of making progress towards English proficiency; greater than 1.0 better than expected; and less than 1.0 less than expected.</a:t>
            </a:r>
          </a:p>
          <a:p>
            <a:pPr marL="342900" indent="-342900">
              <a:buFont typeface="Arial" panose="020B0604020202020204" pitchFamily="34" charset="0"/>
              <a:buChar char="•"/>
            </a:pPr>
            <a:r>
              <a:rPr lang="en-US" sz="2200" dirty="0"/>
              <a:t>On this indicator, Empire High School had a success ratio of .62 and received a Level 2.</a:t>
            </a:r>
          </a:p>
          <a:p>
            <a:endParaRPr lang="en-US" sz="2200" dirty="0"/>
          </a:p>
        </p:txBody>
      </p:sp>
      <p:sp>
        <p:nvSpPr>
          <p:cNvPr id="2" name="Slide Number Placeholder 1">
            <a:extLst>
              <a:ext uri="{FF2B5EF4-FFF2-40B4-BE49-F238E27FC236}">
                <a16:creationId xmlns:a16="http://schemas.microsoft.com/office/drawing/2014/main" id="{A6839A7E-72C5-4E74-A2DB-95F0D62E7361}"/>
              </a:ext>
            </a:extLst>
          </p:cNvPr>
          <p:cNvSpPr>
            <a:spLocks noGrp="1"/>
          </p:cNvSpPr>
          <p:nvPr>
            <p:ph type="sldNum" sz="quarter" idx="12"/>
          </p:nvPr>
        </p:nvSpPr>
        <p:spPr>
          <a:xfrm>
            <a:off x="10571516" y="6033479"/>
            <a:ext cx="782283" cy="365125"/>
          </a:xfrm>
        </p:spPr>
        <p:txBody>
          <a:bodyPr>
            <a:normAutofit/>
          </a:bodyPr>
          <a:lstStyle/>
          <a:p>
            <a:pPr>
              <a:spcAft>
                <a:spcPts val="600"/>
              </a:spcAft>
            </a:pPr>
            <a:fld id="{6CA73393-D6D8-4001-B26E-2F33EE884B3E}" type="slidenum">
              <a:rPr lang="en-US" sz="1050">
                <a:solidFill>
                  <a:schemeClr val="tx1">
                    <a:alpha val="80000"/>
                  </a:schemeClr>
                </a:solidFill>
              </a:rPr>
              <a:pPr>
                <a:spcAft>
                  <a:spcPts val="600"/>
                </a:spcAft>
              </a:pPr>
              <a:t>14</a:t>
            </a:fld>
            <a:endParaRPr lang="en-US" sz="1050" dirty="0">
              <a:solidFill>
                <a:schemeClr val="tx1">
                  <a:alpha val="80000"/>
                </a:schemeClr>
              </a:solidFill>
            </a:endParaRPr>
          </a:p>
        </p:txBody>
      </p:sp>
    </p:spTree>
    <p:extLst>
      <p:ext uri="{BB962C8B-B14F-4D97-AF65-F5344CB8AC3E}">
        <p14:creationId xmlns:p14="http://schemas.microsoft.com/office/powerpoint/2010/main" val="4140560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70DAC113-3BE8-4BDF-ADFF-B04007468B18}"/>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Measuring Chronic Absenteeism</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9615EA0E-4700-43B7-917C-8C01CB19CC6C}"/>
              </a:ext>
            </a:extLst>
          </p:cNvPr>
          <p:cNvSpPr>
            <a:spLocks noGrp="1"/>
          </p:cNvSpPr>
          <p:nvPr>
            <p:ph idx="1"/>
          </p:nvPr>
        </p:nvSpPr>
        <p:spPr>
          <a:xfrm>
            <a:off x="4976031" y="1468358"/>
            <a:ext cx="6377769" cy="4930246"/>
          </a:xfrm>
        </p:spPr>
        <p:txBody>
          <a:bodyPr anchor="ctr">
            <a:normAutofit/>
          </a:bodyPr>
          <a:lstStyle/>
          <a:p>
            <a:pPr marL="342900" indent="-342900">
              <a:buFont typeface="Arial" panose="020B0604020202020204" pitchFamily="34" charset="0"/>
              <a:buChar char="•"/>
            </a:pPr>
            <a:r>
              <a:rPr lang="en-US" sz="2400" dirty="0"/>
              <a:t>This indicator measures the percentage of students who miss 10% or more of the days they are supposed to attend, compared to our school’s measures of interim progress (MIP) and long-term goals.</a:t>
            </a:r>
          </a:p>
          <a:p>
            <a:pPr marL="342900" lvl="1" indent="-342900">
              <a:buFont typeface="Arial" panose="020B0604020202020204" pitchFamily="34" charset="0"/>
              <a:buChar char="•"/>
            </a:pPr>
            <a:r>
              <a:rPr lang="en-US" dirty="0"/>
              <a:t>Empire High School had a school MIP of 34.4%, the State MIP was 15%, and the State long-term goal is 13.3%.  Empire High School’s performance was 26.2%, meaning 26.2% of students at Empire High School were absent for 10% or more days of instruction.  </a:t>
            </a:r>
          </a:p>
          <a:p>
            <a:pPr marL="342900" lvl="1" indent="-342900" defTabSz="569913">
              <a:buFont typeface="Arial" panose="020B0604020202020204" pitchFamily="34" charset="0"/>
              <a:buChar char="•"/>
            </a:pPr>
            <a:r>
              <a:rPr lang="en-US" dirty="0"/>
              <a:t>Since we met the school MIP, but not the State MIP or long-term goal, Empire High School received a Level 2.</a:t>
            </a:r>
          </a:p>
          <a:p>
            <a:pPr marL="342900" indent="-342900">
              <a:buFont typeface="Arial" panose="020B0604020202020204" pitchFamily="34" charset="0"/>
              <a:buChar char="•"/>
            </a:pPr>
            <a:endParaRPr lang="en-US" sz="2400" dirty="0"/>
          </a:p>
          <a:p>
            <a:endParaRPr lang="en-US" sz="2400" dirty="0"/>
          </a:p>
        </p:txBody>
      </p:sp>
      <p:sp>
        <p:nvSpPr>
          <p:cNvPr id="2" name="Slide Number Placeholder 1">
            <a:extLst>
              <a:ext uri="{FF2B5EF4-FFF2-40B4-BE49-F238E27FC236}">
                <a16:creationId xmlns:a16="http://schemas.microsoft.com/office/drawing/2014/main" id="{7C74A2DD-5BD7-4BAE-8BAF-24F4E295CE35}"/>
              </a:ext>
            </a:extLst>
          </p:cNvPr>
          <p:cNvSpPr>
            <a:spLocks noGrp="1"/>
          </p:cNvSpPr>
          <p:nvPr>
            <p:ph type="sldNum" sz="quarter" idx="12"/>
          </p:nvPr>
        </p:nvSpPr>
        <p:spPr>
          <a:xfrm>
            <a:off x="10571516" y="6033479"/>
            <a:ext cx="782283" cy="365125"/>
          </a:xfrm>
        </p:spPr>
        <p:txBody>
          <a:bodyPr>
            <a:normAutofit/>
          </a:bodyPr>
          <a:lstStyle/>
          <a:p>
            <a:pPr>
              <a:spcAft>
                <a:spcPts val="600"/>
              </a:spcAft>
            </a:pPr>
            <a:fld id="{6CA73393-D6D8-4001-B26E-2F33EE884B3E}" type="slidenum">
              <a:rPr lang="en-US" sz="1050">
                <a:solidFill>
                  <a:schemeClr val="tx1">
                    <a:alpha val="80000"/>
                  </a:schemeClr>
                </a:solidFill>
              </a:rPr>
              <a:pPr>
                <a:spcAft>
                  <a:spcPts val="600"/>
                </a:spcAft>
              </a:pPr>
              <a:t>15</a:t>
            </a:fld>
            <a:endParaRPr lang="en-US" sz="1050" dirty="0">
              <a:solidFill>
                <a:schemeClr val="tx1">
                  <a:alpha val="80000"/>
                </a:schemeClr>
              </a:solidFill>
            </a:endParaRPr>
          </a:p>
        </p:txBody>
      </p:sp>
    </p:spTree>
    <p:extLst>
      <p:ext uri="{BB962C8B-B14F-4D97-AF65-F5344CB8AC3E}">
        <p14:creationId xmlns:p14="http://schemas.microsoft.com/office/powerpoint/2010/main" val="3749524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64DFF265-CCF1-456B-BAA9-967D665F7CEF}"/>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Measuring College, Career, and Civic Readiness</a:t>
            </a:r>
          </a:p>
        </p:txBody>
      </p:sp>
      <p:cxnSp>
        <p:nvCxnSpPr>
          <p:cNvPr id="12" name="Straight Connector 11">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80786AC9-3B00-4123-9185-03B93697B85E}"/>
              </a:ext>
            </a:extLst>
          </p:cNvPr>
          <p:cNvSpPr>
            <a:spLocks noGrp="1"/>
          </p:cNvSpPr>
          <p:nvPr>
            <p:ph idx="1"/>
          </p:nvPr>
        </p:nvSpPr>
        <p:spPr>
          <a:xfrm>
            <a:off x="4976031" y="963877"/>
            <a:ext cx="6377769" cy="5069602"/>
          </a:xfrm>
        </p:spPr>
        <p:txBody>
          <a:bodyPr anchor="ctr">
            <a:normAutofit/>
          </a:bodyPr>
          <a:lstStyle/>
          <a:p>
            <a:pPr marL="342900" indent="-342900">
              <a:buFont typeface="Arial" panose="020B0604020202020204" pitchFamily="34" charset="0"/>
              <a:buChar char="•"/>
            </a:pPr>
            <a:r>
              <a:rPr lang="en-US" sz="1900" dirty="0"/>
              <a:t>This indicator measures the percentage of students who achieve various type of diplomas and credentials and the degree to which students enroll and succeed in advanced courses or career and technical education programs.</a:t>
            </a:r>
          </a:p>
          <a:p>
            <a:pPr marL="342900" indent="-342900">
              <a:buFont typeface="Arial" panose="020B0604020202020204" pitchFamily="34" charset="0"/>
              <a:buChar char="•"/>
            </a:pPr>
            <a:r>
              <a:rPr lang="en-US" sz="1900" dirty="0"/>
              <a:t>We earn from 0 to 2 points for each student depending on what credential they receive and the success of students in advanced coursework.</a:t>
            </a:r>
          </a:p>
          <a:p>
            <a:pPr marL="342900" indent="-342900">
              <a:buFont typeface="Arial" panose="020B0604020202020204" pitchFamily="34" charset="0"/>
              <a:buChar char="•"/>
            </a:pPr>
            <a:r>
              <a:rPr lang="en-US" sz="1900" dirty="0"/>
              <a:t>For example, we receive the maximum 2 points  for students who graduate in 4 years, with a Regents Diploma with Advanced Designation or Regents Diploma and the passing of an AP course with a score of at least 3.</a:t>
            </a:r>
          </a:p>
          <a:p>
            <a:pPr marL="342900" indent="-342900">
              <a:buFont typeface="Arial" panose="020B0604020202020204" pitchFamily="34" charset="0"/>
              <a:buChar char="•"/>
            </a:pPr>
            <a:r>
              <a:rPr lang="en-US" sz="1900" dirty="0"/>
              <a:t>Schools receive a score of between 0 and 200. </a:t>
            </a:r>
          </a:p>
          <a:p>
            <a:pPr marL="342900" indent="-342900">
              <a:buFont typeface="Arial" panose="020B0604020202020204" pitchFamily="34" charset="0"/>
              <a:buChar char="•"/>
            </a:pPr>
            <a:r>
              <a:rPr lang="en-US" sz="1900" dirty="0"/>
              <a:t>Empire High Schools had a school MIP of 125, the State MIP is 128.2, and the State long-term goal is 136.</a:t>
            </a:r>
          </a:p>
          <a:p>
            <a:pPr marL="342900" indent="-342900">
              <a:buFont typeface="Arial" panose="020B0604020202020204" pitchFamily="34" charset="0"/>
              <a:buChar char="•"/>
            </a:pPr>
            <a:r>
              <a:rPr lang="en-US" sz="1900" dirty="0"/>
              <a:t>Empire High School had a CCCR Index of 120.  Since we did not meet either MIP, we received a Level 1 on this indicator.</a:t>
            </a:r>
          </a:p>
          <a:p>
            <a:pPr marL="342900" indent="-342900">
              <a:buFont typeface="Arial" panose="020B0604020202020204" pitchFamily="34" charset="0"/>
              <a:buChar char="•"/>
            </a:pPr>
            <a:endParaRPr lang="en-US" sz="1900" dirty="0"/>
          </a:p>
        </p:txBody>
      </p:sp>
      <p:sp>
        <p:nvSpPr>
          <p:cNvPr id="2" name="Slide Number Placeholder 1">
            <a:extLst>
              <a:ext uri="{FF2B5EF4-FFF2-40B4-BE49-F238E27FC236}">
                <a16:creationId xmlns:a16="http://schemas.microsoft.com/office/drawing/2014/main" id="{78C53385-6024-4FFA-872C-5BF51BCC0D82}"/>
              </a:ext>
            </a:extLst>
          </p:cNvPr>
          <p:cNvSpPr>
            <a:spLocks noGrp="1"/>
          </p:cNvSpPr>
          <p:nvPr>
            <p:ph type="sldNum" sz="quarter" idx="12"/>
          </p:nvPr>
        </p:nvSpPr>
        <p:spPr>
          <a:xfrm>
            <a:off x="10571516" y="6033479"/>
            <a:ext cx="782283" cy="365125"/>
          </a:xfrm>
        </p:spPr>
        <p:txBody>
          <a:bodyPr>
            <a:normAutofit/>
          </a:bodyPr>
          <a:lstStyle/>
          <a:p>
            <a:pPr>
              <a:spcAft>
                <a:spcPts val="600"/>
              </a:spcAft>
            </a:pPr>
            <a:fld id="{6CA73393-D6D8-4001-B26E-2F33EE884B3E}" type="slidenum">
              <a:rPr lang="en-US" sz="1050">
                <a:solidFill>
                  <a:schemeClr val="tx1">
                    <a:alpha val="80000"/>
                  </a:schemeClr>
                </a:solidFill>
              </a:rPr>
              <a:pPr>
                <a:spcAft>
                  <a:spcPts val="600"/>
                </a:spcAft>
              </a:pPr>
              <a:t>16</a:t>
            </a:fld>
            <a:endParaRPr lang="en-US" sz="1050" dirty="0">
              <a:solidFill>
                <a:schemeClr val="tx1">
                  <a:alpha val="80000"/>
                </a:schemeClr>
              </a:solidFill>
            </a:endParaRPr>
          </a:p>
        </p:txBody>
      </p:sp>
    </p:spTree>
    <p:extLst>
      <p:ext uri="{BB962C8B-B14F-4D97-AF65-F5344CB8AC3E}">
        <p14:creationId xmlns:p14="http://schemas.microsoft.com/office/powerpoint/2010/main" val="1539442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1D14A65-FC1A-4FA0-A89A-4EDFEC801BD6}"/>
              </a:ext>
            </a:extLst>
          </p:cNvPr>
          <p:cNvSpPr>
            <a:spLocks noGrp="1"/>
          </p:cNvSpPr>
          <p:nvPr>
            <p:ph type="title"/>
          </p:nvPr>
        </p:nvSpPr>
        <p:spPr>
          <a:xfrm>
            <a:off x="422031" y="365125"/>
            <a:ext cx="11453446" cy="1325563"/>
          </a:xfrm>
        </p:spPr>
        <p:txBody>
          <a:bodyPr>
            <a:normAutofit/>
          </a:bodyPr>
          <a:lstStyle/>
          <a:p>
            <a:r>
              <a:rPr lang="en-US" dirty="0"/>
              <a:t>Identification for Comprehensive Support and Improvement </a:t>
            </a:r>
          </a:p>
        </p:txBody>
      </p:sp>
      <p:sp>
        <p:nvSpPr>
          <p:cNvPr id="5" name="Content Placeholder 4">
            <a:extLst>
              <a:ext uri="{FF2B5EF4-FFF2-40B4-BE49-F238E27FC236}">
                <a16:creationId xmlns:a16="http://schemas.microsoft.com/office/drawing/2014/main" id="{A0853C80-EF28-4353-A052-21FFEF9B33CF}"/>
              </a:ext>
            </a:extLst>
          </p:cNvPr>
          <p:cNvSpPr txBox="1">
            <a:spLocks noGrp="1"/>
          </p:cNvSpPr>
          <p:nvPr>
            <p:ph idx="1"/>
          </p:nvPr>
        </p:nvSpPr>
        <p:spPr>
          <a:xfrm>
            <a:off x="838200" y="1825625"/>
            <a:ext cx="10515600" cy="646331"/>
          </a:xfrm>
          <a:prstGeom prst="rect">
            <a:avLst/>
          </a:prstGeom>
          <a:solidFill>
            <a:schemeClr val="accent1">
              <a:lumMod val="75000"/>
            </a:schemeClr>
          </a:solidFill>
        </p:spPr>
        <p:txBody>
          <a:bodyPr wrap="square" rtlCol="0">
            <a:spAutoFit/>
          </a:bodyPr>
          <a:lstStyle/>
          <a:p>
            <a:pPr marL="0" indent="0">
              <a:buNone/>
            </a:pPr>
            <a:r>
              <a:rPr lang="en-US" sz="2000" dirty="0">
                <a:solidFill>
                  <a:schemeClr val="bg1"/>
                </a:solidFill>
                <a:cs typeface="Arial" panose="020B0604020202020204" pitchFamily="34" charset="0"/>
              </a:rPr>
              <a:t>A high school can be identified for Comprehensive Support and Improvement if its Levels of Performance meets one of these five “scenarios” </a:t>
            </a:r>
          </a:p>
        </p:txBody>
      </p:sp>
      <p:graphicFrame>
        <p:nvGraphicFramePr>
          <p:cNvPr id="6" name="Content Placeholder 13">
            <a:extLst>
              <a:ext uri="{FF2B5EF4-FFF2-40B4-BE49-F238E27FC236}">
                <a16:creationId xmlns:a16="http://schemas.microsoft.com/office/drawing/2014/main" id="{B8F5448B-2F6C-44D7-8A4C-BC2AB28349F3}"/>
              </a:ext>
            </a:extLst>
          </p:cNvPr>
          <p:cNvGraphicFramePr>
            <a:graphicFrameLocks/>
          </p:cNvGraphicFramePr>
          <p:nvPr>
            <p:extLst>
              <p:ext uri="{D42A27DB-BD31-4B8C-83A1-F6EECF244321}">
                <p14:modId xmlns:p14="http://schemas.microsoft.com/office/powerpoint/2010/main" val="3484115586"/>
              </p:ext>
            </p:extLst>
          </p:nvPr>
        </p:nvGraphicFramePr>
        <p:xfrm>
          <a:off x="1727547" y="2606893"/>
          <a:ext cx="8736904" cy="1905000"/>
        </p:xfrm>
        <a:graphic>
          <a:graphicData uri="http://schemas.openxmlformats.org/drawingml/2006/table">
            <a:tbl>
              <a:tblPr firstRow="1" bandRow="1">
                <a:tableStyleId>{5C22544A-7EE6-4342-B048-85BDC9FD1C3A}</a:tableStyleId>
              </a:tblPr>
              <a:tblGrid>
                <a:gridCol w="1093291">
                  <a:extLst>
                    <a:ext uri="{9D8B030D-6E8A-4147-A177-3AD203B41FA5}">
                      <a16:colId xmlns:a16="http://schemas.microsoft.com/office/drawing/2014/main" val="3100190005"/>
                    </a:ext>
                  </a:extLst>
                </a:gridCol>
                <a:gridCol w="1330661">
                  <a:extLst>
                    <a:ext uri="{9D8B030D-6E8A-4147-A177-3AD203B41FA5}">
                      <a16:colId xmlns:a16="http://schemas.microsoft.com/office/drawing/2014/main" val="685326104"/>
                    </a:ext>
                  </a:extLst>
                </a:gridCol>
                <a:gridCol w="760868">
                  <a:extLst>
                    <a:ext uri="{9D8B030D-6E8A-4147-A177-3AD203B41FA5}">
                      <a16:colId xmlns:a16="http://schemas.microsoft.com/office/drawing/2014/main" val="1610022274"/>
                    </a:ext>
                  </a:extLst>
                </a:gridCol>
                <a:gridCol w="2009445">
                  <a:extLst>
                    <a:ext uri="{9D8B030D-6E8A-4147-A177-3AD203B41FA5}">
                      <a16:colId xmlns:a16="http://schemas.microsoft.com/office/drawing/2014/main" val="4049203184"/>
                    </a:ext>
                  </a:extLst>
                </a:gridCol>
                <a:gridCol w="1180880">
                  <a:extLst>
                    <a:ext uri="{9D8B030D-6E8A-4147-A177-3AD203B41FA5}">
                      <a16:colId xmlns:a16="http://schemas.microsoft.com/office/drawing/2014/main" val="1153253701"/>
                    </a:ext>
                  </a:extLst>
                </a:gridCol>
                <a:gridCol w="773931">
                  <a:extLst>
                    <a:ext uri="{9D8B030D-6E8A-4147-A177-3AD203B41FA5}">
                      <a16:colId xmlns:a16="http://schemas.microsoft.com/office/drawing/2014/main" val="3715966483"/>
                    </a:ext>
                  </a:extLst>
                </a:gridCol>
                <a:gridCol w="1035540">
                  <a:extLst>
                    <a:ext uri="{9D8B030D-6E8A-4147-A177-3AD203B41FA5}">
                      <a16:colId xmlns:a16="http://schemas.microsoft.com/office/drawing/2014/main" val="2033218466"/>
                    </a:ext>
                  </a:extLst>
                </a:gridCol>
                <a:gridCol w="552288">
                  <a:extLst>
                    <a:ext uri="{9D8B030D-6E8A-4147-A177-3AD203B41FA5}">
                      <a16:colId xmlns:a16="http://schemas.microsoft.com/office/drawing/2014/main" val="728541807"/>
                    </a:ext>
                  </a:extLst>
                </a:gridCol>
              </a:tblGrid>
              <a:tr h="388620">
                <a:tc>
                  <a:txBody>
                    <a:bodyPr/>
                    <a:lstStyle/>
                    <a:p>
                      <a:pPr algn="ctr"/>
                      <a:r>
                        <a:rPr lang="en-US" sz="1100" dirty="0">
                          <a:latin typeface="Helvetica" panose="020B0604020202030204" pitchFamily="34" charset="0"/>
                        </a:rPr>
                        <a:t>Scenario</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Composite Performance</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Grad Rate</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Combined Composite Performance &amp; Grad Rate</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ELP</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Progress</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Chronic Absenteeism</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CCCR</a:t>
                      </a:r>
                    </a:p>
                  </a:txBody>
                  <a:tcPr marL="68580" marR="68580" marT="34290" marB="34290" anchor="ctr">
                    <a:solidFill>
                      <a:schemeClr val="accent1">
                        <a:lumMod val="60000"/>
                        <a:lumOff val="40000"/>
                      </a:schemeClr>
                    </a:solidFill>
                  </a:tcPr>
                </a:tc>
                <a:extLst>
                  <a:ext uri="{0D108BD9-81ED-4DB2-BD59-A6C34878D82A}">
                    <a16:rowId xmlns:a16="http://schemas.microsoft.com/office/drawing/2014/main" val="792089681"/>
                  </a:ext>
                </a:extLst>
              </a:tr>
              <a:tr h="388620">
                <a:tc>
                  <a:txBody>
                    <a:bodyPr/>
                    <a:lstStyle/>
                    <a:p>
                      <a:pPr algn="ctr"/>
                      <a:r>
                        <a:rPr lang="en-US" sz="1100" dirty="0">
                          <a:latin typeface="Helvetica" panose="020B0604020202030204" pitchFamily="34" charset="0"/>
                        </a:rPr>
                        <a:t>1</a:t>
                      </a:r>
                    </a:p>
                  </a:txBody>
                  <a:tcPr marL="68580" marR="68580" marT="34290" marB="34290" anchor="ctr">
                    <a:solidFill>
                      <a:schemeClr val="accent1">
                        <a:lumMod val="40000"/>
                        <a:lumOff val="60000"/>
                      </a:schemeClr>
                    </a:solidFill>
                  </a:tcPr>
                </a:tc>
                <a:tc gridSpan="2">
                  <a:txBody>
                    <a:bodyPr/>
                    <a:lstStyle/>
                    <a:p>
                      <a:pPr algn="ctr"/>
                      <a:r>
                        <a:rPr lang="en-US" sz="1100" dirty="0">
                          <a:latin typeface="Helvetica" panose="020B0604020202030204" pitchFamily="34" charset="0"/>
                        </a:rPr>
                        <a:t>Both Level 1</a:t>
                      </a:r>
                    </a:p>
                  </a:txBody>
                  <a:tcPr marL="68580" marR="68580" marT="34290" marB="34290" anchor="ctr">
                    <a:solidFill>
                      <a:schemeClr val="accent1">
                        <a:lumMod val="40000"/>
                        <a:lumOff val="60000"/>
                      </a:schemeClr>
                    </a:solidFill>
                  </a:tcPr>
                </a:tc>
                <a:tc hMerge="1">
                  <a:txBody>
                    <a:bodyPr/>
                    <a:lstStyle/>
                    <a:p>
                      <a:endParaRPr lang="en-US" dirty="0"/>
                    </a:p>
                  </a:txBody>
                  <a:tcPr/>
                </a:tc>
                <a:tc>
                  <a:txBody>
                    <a:bodyPr/>
                    <a:lstStyle/>
                    <a:p>
                      <a:pPr algn="ctr"/>
                      <a:r>
                        <a:rPr lang="en-US" sz="1100" dirty="0">
                          <a:latin typeface="Helvetica" panose="020B0604020202030204" pitchFamily="34" charset="0"/>
                        </a:rPr>
                        <a:t>Level 1</a:t>
                      </a:r>
                    </a:p>
                  </a:txBody>
                  <a:tcPr marL="68580" marR="68580" marT="34290" marB="34290" anchor="ctr">
                    <a:solidFill>
                      <a:schemeClr val="accent1">
                        <a:lumMod val="40000"/>
                        <a:lumOff val="60000"/>
                      </a:schemeClr>
                    </a:solidFill>
                  </a:tcPr>
                </a:tc>
                <a:tc>
                  <a:txBody>
                    <a:bodyPr/>
                    <a:lstStyle/>
                    <a:p>
                      <a:pPr algn="ctr"/>
                      <a:r>
                        <a:rPr lang="en-US" sz="1100" dirty="0">
                          <a:latin typeface="Helvetica" panose="020B0604020202030204" pitchFamily="34" charset="0"/>
                        </a:rPr>
                        <a:t>Any Level</a:t>
                      </a:r>
                    </a:p>
                  </a:txBody>
                  <a:tcPr marL="68580" marR="68580" marT="34290" marB="34290" anchor="ctr">
                    <a:solidFill>
                      <a:schemeClr val="accent1">
                        <a:lumMod val="40000"/>
                        <a:lumOff val="60000"/>
                      </a:schemeClr>
                    </a:solidFill>
                  </a:tcPr>
                </a:tc>
                <a:tc gridSpan="3">
                  <a:txBody>
                    <a:bodyPr/>
                    <a:lstStyle/>
                    <a:p>
                      <a:pPr algn="ctr"/>
                      <a:r>
                        <a:rPr lang="en-US" sz="1100" dirty="0">
                          <a:latin typeface="Helvetica" panose="020B0604020202030204" pitchFamily="34" charset="0"/>
                        </a:rPr>
                        <a:t>Any Level</a:t>
                      </a:r>
                    </a:p>
                  </a:txBody>
                  <a:tcPr marL="68580" marR="68580" marT="34290" marB="34290" anchor="ctr">
                    <a:solidFill>
                      <a:schemeClr val="accent1">
                        <a:lumMod val="40000"/>
                        <a:lumOff val="60000"/>
                      </a:schemeClr>
                    </a:solidFill>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1236419118"/>
                  </a:ext>
                </a:extLst>
              </a:tr>
              <a:tr h="278130">
                <a:tc>
                  <a:txBody>
                    <a:bodyPr/>
                    <a:lstStyle/>
                    <a:p>
                      <a:pPr algn="ctr"/>
                      <a:r>
                        <a:rPr lang="en-US" sz="1100" dirty="0">
                          <a:latin typeface="Helvetica" panose="020B0604020202030204" pitchFamily="34" charset="0"/>
                        </a:rPr>
                        <a:t>2</a:t>
                      </a:r>
                    </a:p>
                  </a:txBody>
                  <a:tcPr marL="68580" marR="68580" marT="34290" marB="34290" anchor="ctr">
                    <a:solidFill>
                      <a:schemeClr val="accent1">
                        <a:lumMod val="20000"/>
                        <a:lumOff val="80000"/>
                      </a:schemeClr>
                    </a:solidFill>
                  </a:tcPr>
                </a:tc>
                <a:tc gridSpan="2">
                  <a:txBody>
                    <a:bodyPr/>
                    <a:lstStyle/>
                    <a:p>
                      <a:pPr algn="ctr"/>
                      <a:r>
                        <a:rPr lang="en-US" sz="1100" dirty="0">
                          <a:latin typeface="Helvetica" panose="020B0604020202030204" pitchFamily="34" charset="0"/>
                        </a:rPr>
                        <a:t>Either Level 1</a:t>
                      </a:r>
                    </a:p>
                  </a:txBody>
                  <a:tcPr marL="68580" marR="68580" marT="34290" marB="34290" anchor="ctr">
                    <a:solidFill>
                      <a:schemeClr val="accent1">
                        <a:lumMod val="20000"/>
                        <a:lumOff val="80000"/>
                      </a:schemeClr>
                    </a:solidFill>
                  </a:tcPr>
                </a:tc>
                <a:tc hMerge="1">
                  <a:txBody>
                    <a:bodyPr/>
                    <a:lstStyle/>
                    <a:p>
                      <a:endParaRPr lang="en-US" dirty="0"/>
                    </a:p>
                  </a:txBody>
                  <a:tcPr/>
                </a:tc>
                <a:tc>
                  <a:txBody>
                    <a:bodyPr/>
                    <a:lstStyle/>
                    <a:p>
                      <a:pPr algn="ctr"/>
                      <a:r>
                        <a:rPr lang="en-US" sz="1100" dirty="0">
                          <a:latin typeface="Helvetica" panose="020B0604020202030204" pitchFamily="34" charset="0"/>
                        </a:rPr>
                        <a:t>Level 1</a:t>
                      </a:r>
                    </a:p>
                  </a:txBody>
                  <a:tcPr marL="68580" marR="68580" marT="34290" marB="34290" anchor="ctr">
                    <a:solidFill>
                      <a:schemeClr val="accent1">
                        <a:lumMod val="20000"/>
                        <a:lumOff val="80000"/>
                      </a:schemeClr>
                    </a:solidFill>
                  </a:tcPr>
                </a:tc>
                <a:tc>
                  <a:txBody>
                    <a:bodyPr/>
                    <a:lstStyle/>
                    <a:p>
                      <a:pPr algn="ctr"/>
                      <a:r>
                        <a:rPr lang="en-US" sz="1100" dirty="0">
                          <a:latin typeface="Helvetica" panose="020B0604020202030204" pitchFamily="34" charset="0"/>
                        </a:rPr>
                        <a:t>None</a:t>
                      </a:r>
                    </a:p>
                  </a:txBody>
                  <a:tcPr marL="68580" marR="68580" marT="34290" marB="34290" anchor="ctr">
                    <a:solidFill>
                      <a:schemeClr val="accent1">
                        <a:lumMod val="20000"/>
                        <a:lumOff val="80000"/>
                      </a:schemeClr>
                    </a:solidFill>
                  </a:tcPr>
                </a:tc>
                <a:tc gridSpan="3">
                  <a:txBody>
                    <a:bodyPr/>
                    <a:lstStyle/>
                    <a:p>
                      <a:pPr algn="ctr"/>
                      <a:r>
                        <a:rPr lang="en-US" sz="1100" dirty="0">
                          <a:latin typeface="Helvetica" panose="020B0604020202030204" pitchFamily="34" charset="0"/>
                        </a:rPr>
                        <a:t>Any One of the Three is Level 1</a:t>
                      </a:r>
                    </a:p>
                  </a:txBody>
                  <a:tcPr marL="68580" marR="68580" marT="34290" marB="34290" anchor="ctr">
                    <a:solidFill>
                      <a:schemeClr val="accent1">
                        <a:lumMod val="20000"/>
                        <a:lumOff val="80000"/>
                      </a:schemeClr>
                    </a:solidFill>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577252594"/>
                  </a:ext>
                </a:extLst>
              </a:tr>
              <a:tr h="278130">
                <a:tc>
                  <a:txBody>
                    <a:bodyPr/>
                    <a:lstStyle/>
                    <a:p>
                      <a:pPr algn="ctr"/>
                      <a:r>
                        <a:rPr lang="en-US" sz="1100" dirty="0">
                          <a:latin typeface="Helvetica" panose="020B0604020202030204" pitchFamily="34" charset="0"/>
                        </a:rPr>
                        <a:t>3</a:t>
                      </a:r>
                    </a:p>
                  </a:txBody>
                  <a:tcPr marL="68580" marR="68580" marT="34290" marB="34290" anchor="ctr">
                    <a:solidFill>
                      <a:schemeClr val="accent1">
                        <a:lumMod val="40000"/>
                        <a:lumOff val="60000"/>
                      </a:schemeClr>
                    </a:solidFill>
                  </a:tcPr>
                </a:tc>
                <a:tc gridSpan="2">
                  <a:txBody>
                    <a:bodyPr/>
                    <a:lstStyle/>
                    <a:p>
                      <a:pPr algn="ctr"/>
                      <a:r>
                        <a:rPr lang="en-US" sz="1100" dirty="0">
                          <a:latin typeface="Helvetica" panose="020B0604020202030204" pitchFamily="34" charset="0"/>
                        </a:rPr>
                        <a:t>Either Level 1</a:t>
                      </a:r>
                    </a:p>
                  </a:txBody>
                  <a:tcPr marL="68580" marR="68580" marT="34290" marB="34290" anchor="ctr">
                    <a:solidFill>
                      <a:schemeClr val="accent1">
                        <a:lumMod val="40000"/>
                        <a:lumOff val="60000"/>
                      </a:schemeClr>
                    </a:solidFill>
                  </a:tcPr>
                </a:tc>
                <a:tc hMerge="1">
                  <a:txBody>
                    <a:bodyPr/>
                    <a:lstStyle/>
                    <a:p>
                      <a:endParaRPr lang="en-US" dirty="0"/>
                    </a:p>
                  </a:txBody>
                  <a:tcPr/>
                </a:tc>
                <a:tc>
                  <a:txBody>
                    <a:bodyPr/>
                    <a:lstStyle/>
                    <a:p>
                      <a:pPr algn="ctr"/>
                      <a:r>
                        <a:rPr lang="en-US" sz="1100" dirty="0">
                          <a:latin typeface="Helvetica" panose="020B0604020202030204" pitchFamily="34" charset="0"/>
                        </a:rPr>
                        <a:t>Level 1</a:t>
                      </a:r>
                    </a:p>
                  </a:txBody>
                  <a:tcPr marL="68580" marR="68580" marT="34290" marB="34290" anchor="ctr">
                    <a:solidFill>
                      <a:schemeClr val="accent1">
                        <a:lumMod val="40000"/>
                        <a:lumOff val="60000"/>
                      </a:schemeClr>
                    </a:solidFill>
                  </a:tcPr>
                </a:tc>
                <a:tc>
                  <a:txBody>
                    <a:bodyPr/>
                    <a:lstStyle/>
                    <a:p>
                      <a:pPr algn="ctr"/>
                      <a:r>
                        <a:rPr lang="en-US" sz="1100" dirty="0">
                          <a:latin typeface="Helvetica" panose="020B0604020202030204" pitchFamily="34" charset="0"/>
                        </a:rPr>
                        <a:t>Level 1</a:t>
                      </a:r>
                    </a:p>
                  </a:txBody>
                  <a:tcPr marL="68580" marR="68580" marT="34290" marB="34290" anchor="ctr">
                    <a:solidFill>
                      <a:schemeClr val="accent1">
                        <a:lumMod val="40000"/>
                        <a:lumOff val="60000"/>
                      </a:schemeClr>
                    </a:solidFill>
                  </a:tcPr>
                </a:tc>
                <a:tc gridSpan="3">
                  <a:txBody>
                    <a:bodyPr/>
                    <a:lstStyle/>
                    <a:p>
                      <a:pPr algn="ctr"/>
                      <a:r>
                        <a:rPr lang="en-US" sz="1100" dirty="0">
                          <a:latin typeface="Helvetica" panose="020B0604020202030204" pitchFamily="34" charset="0"/>
                        </a:rPr>
                        <a:t>Any Level</a:t>
                      </a:r>
                    </a:p>
                  </a:txBody>
                  <a:tcPr marL="68580" marR="68580" marT="34290" marB="34290" anchor="ctr">
                    <a:solidFill>
                      <a:schemeClr val="accent1">
                        <a:lumMod val="40000"/>
                        <a:lumOff val="60000"/>
                      </a:schemeClr>
                    </a:solidFill>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3338073542"/>
                  </a:ext>
                </a:extLst>
              </a:tr>
              <a:tr h="278130">
                <a:tc>
                  <a:txBody>
                    <a:bodyPr/>
                    <a:lstStyle/>
                    <a:p>
                      <a:pPr algn="ctr"/>
                      <a:r>
                        <a:rPr lang="en-US" sz="1100" dirty="0">
                          <a:latin typeface="Helvetica" panose="020B0604020202030204" pitchFamily="34" charset="0"/>
                        </a:rPr>
                        <a:t>4</a:t>
                      </a:r>
                    </a:p>
                  </a:txBody>
                  <a:tcPr marL="68580" marR="68580" marT="34290" marB="34290" anchor="ctr">
                    <a:solidFill>
                      <a:schemeClr val="accent1">
                        <a:lumMod val="20000"/>
                        <a:lumOff val="80000"/>
                      </a:schemeClr>
                    </a:solidFill>
                  </a:tcPr>
                </a:tc>
                <a:tc gridSpan="2">
                  <a:txBody>
                    <a:bodyPr/>
                    <a:lstStyle/>
                    <a:p>
                      <a:pPr algn="ctr"/>
                      <a:r>
                        <a:rPr lang="en-US" sz="1100" dirty="0">
                          <a:latin typeface="Helvetica" panose="020B0604020202030204" pitchFamily="34" charset="0"/>
                        </a:rPr>
                        <a:t>Either Level 1</a:t>
                      </a:r>
                    </a:p>
                  </a:txBody>
                  <a:tcPr marL="68580" marR="68580" marT="34290" marB="34290" anchor="ctr">
                    <a:solidFill>
                      <a:schemeClr val="accent1">
                        <a:lumMod val="20000"/>
                        <a:lumOff val="80000"/>
                      </a:schemeClr>
                    </a:solidFill>
                  </a:tcPr>
                </a:tc>
                <a:tc hMerge="1">
                  <a:txBody>
                    <a:bodyPr/>
                    <a:lstStyle/>
                    <a:p>
                      <a:endParaRPr lang="en-US" dirty="0"/>
                    </a:p>
                  </a:txBody>
                  <a:tcPr/>
                </a:tc>
                <a:tc>
                  <a:txBody>
                    <a:bodyPr/>
                    <a:lstStyle/>
                    <a:p>
                      <a:pPr algn="ctr"/>
                      <a:r>
                        <a:rPr lang="en-US" sz="1100" dirty="0">
                          <a:latin typeface="Helvetica" panose="020B0604020202030204" pitchFamily="34" charset="0"/>
                        </a:rPr>
                        <a:t>Level 1</a:t>
                      </a:r>
                    </a:p>
                  </a:txBody>
                  <a:tcPr marL="68580" marR="68580" marT="34290" marB="34290" anchor="ctr">
                    <a:solidFill>
                      <a:schemeClr val="accent1">
                        <a:lumMod val="20000"/>
                        <a:lumOff val="80000"/>
                      </a:schemeClr>
                    </a:solidFill>
                  </a:tcPr>
                </a:tc>
                <a:tc>
                  <a:txBody>
                    <a:bodyPr/>
                    <a:lstStyle/>
                    <a:p>
                      <a:pPr algn="ctr"/>
                      <a:r>
                        <a:rPr lang="en-US" sz="1100" dirty="0">
                          <a:latin typeface="Helvetica" panose="020B0604020202030204" pitchFamily="34" charset="0"/>
                        </a:rPr>
                        <a:t>Level 2</a:t>
                      </a:r>
                    </a:p>
                  </a:txBody>
                  <a:tcPr marL="68580" marR="68580" marT="34290" marB="34290" anchor="ctr">
                    <a:solidFill>
                      <a:schemeClr val="accent1">
                        <a:lumMod val="20000"/>
                        <a:lumOff val="80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Helvetica" panose="020B0604020202030204" pitchFamily="34" charset="0"/>
                          <a:ea typeface="+mn-ea"/>
                          <a:cs typeface="+mn-cs"/>
                        </a:rPr>
                        <a:t>Any One of the Three is Level 1</a:t>
                      </a:r>
                    </a:p>
                  </a:txBody>
                  <a:tcPr marL="68580" marR="68580" marT="34290" marB="34290" anchor="ctr">
                    <a:solidFill>
                      <a:schemeClr val="accent1">
                        <a:lumMod val="20000"/>
                        <a:lumOff val="80000"/>
                      </a:schemeClr>
                    </a:solidFill>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3336428785"/>
                  </a:ext>
                </a:extLst>
              </a:tr>
              <a:tr h="278130">
                <a:tc>
                  <a:txBody>
                    <a:bodyPr/>
                    <a:lstStyle/>
                    <a:p>
                      <a:pPr algn="ctr"/>
                      <a:r>
                        <a:rPr lang="en-US" sz="1100" dirty="0">
                          <a:latin typeface="Helvetica" panose="020B0604020202030204" pitchFamily="34" charset="0"/>
                        </a:rPr>
                        <a:t>5</a:t>
                      </a:r>
                    </a:p>
                  </a:txBody>
                  <a:tcPr marL="68580" marR="68580" marT="34290" marB="34290" anchor="ctr">
                    <a:solidFill>
                      <a:schemeClr val="accent1">
                        <a:lumMod val="40000"/>
                        <a:lumOff val="60000"/>
                      </a:schemeClr>
                    </a:solidFill>
                  </a:tcPr>
                </a:tc>
                <a:tc gridSpan="2">
                  <a:txBody>
                    <a:bodyPr/>
                    <a:lstStyle/>
                    <a:p>
                      <a:pPr algn="ctr"/>
                      <a:r>
                        <a:rPr lang="en-US" sz="1100" dirty="0">
                          <a:latin typeface="Helvetica" panose="020B0604020202030204" pitchFamily="34" charset="0"/>
                        </a:rPr>
                        <a:t>Either Level 1</a:t>
                      </a:r>
                    </a:p>
                  </a:txBody>
                  <a:tcPr marL="68580" marR="68580" marT="34290" marB="34290" anchor="ctr">
                    <a:solidFill>
                      <a:schemeClr val="accent1">
                        <a:lumMod val="40000"/>
                        <a:lumOff val="60000"/>
                      </a:schemeClr>
                    </a:solidFill>
                  </a:tcPr>
                </a:tc>
                <a:tc hMerge="1">
                  <a:txBody>
                    <a:bodyPr/>
                    <a:lstStyle/>
                    <a:p>
                      <a:endParaRPr lang="en-US" dirty="0"/>
                    </a:p>
                  </a:txBody>
                  <a:tcPr/>
                </a:tc>
                <a:tc>
                  <a:txBody>
                    <a:bodyPr/>
                    <a:lstStyle/>
                    <a:p>
                      <a:pPr algn="ctr"/>
                      <a:r>
                        <a:rPr lang="en-US" sz="1100" dirty="0">
                          <a:latin typeface="Helvetica" panose="020B0604020202030204" pitchFamily="34" charset="0"/>
                        </a:rPr>
                        <a:t>Level 1</a:t>
                      </a:r>
                    </a:p>
                  </a:txBody>
                  <a:tcPr marL="68580" marR="68580" marT="34290" marB="34290" anchor="ctr">
                    <a:solidFill>
                      <a:schemeClr val="accent1">
                        <a:lumMod val="40000"/>
                        <a:lumOff val="60000"/>
                      </a:schemeClr>
                    </a:solidFill>
                  </a:tcPr>
                </a:tc>
                <a:tc>
                  <a:txBody>
                    <a:bodyPr/>
                    <a:lstStyle/>
                    <a:p>
                      <a:pPr algn="ctr"/>
                      <a:r>
                        <a:rPr lang="en-US" sz="1100" dirty="0">
                          <a:latin typeface="Helvetica" panose="020B0604020202030204" pitchFamily="34" charset="0"/>
                        </a:rPr>
                        <a:t>Level 3 or 4</a:t>
                      </a:r>
                    </a:p>
                  </a:txBody>
                  <a:tcPr marL="68580" marR="68580" marT="34290" marB="34290" anchor="ctr">
                    <a:solidFill>
                      <a:schemeClr val="accent1">
                        <a:lumMod val="40000"/>
                        <a:lumOff val="60000"/>
                      </a:schemeClr>
                    </a:solidFill>
                  </a:tcPr>
                </a:tc>
                <a:tc gridSpan="3">
                  <a:txBody>
                    <a:bodyPr/>
                    <a:lstStyle/>
                    <a:p>
                      <a:pPr algn="ctr"/>
                      <a:r>
                        <a:rPr lang="en-US" sz="1100" dirty="0">
                          <a:latin typeface="Helvetica" panose="020B0604020202030204" pitchFamily="34" charset="0"/>
                        </a:rPr>
                        <a:t>Any Two Level 1</a:t>
                      </a:r>
                    </a:p>
                  </a:txBody>
                  <a:tcPr marL="68580" marR="68580" marT="34290" marB="34290" anchor="ctr">
                    <a:solidFill>
                      <a:schemeClr val="accent1">
                        <a:lumMod val="40000"/>
                        <a:lumOff val="60000"/>
                      </a:schemeClr>
                    </a:solidFill>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800741686"/>
                  </a:ext>
                </a:extLst>
              </a:tr>
            </a:tbl>
          </a:graphicData>
        </a:graphic>
      </p:graphicFrame>
      <p:sp>
        <p:nvSpPr>
          <p:cNvPr id="7" name="Rectangle 6">
            <a:extLst>
              <a:ext uri="{FF2B5EF4-FFF2-40B4-BE49-F238E27FC236}">
                <a16:creationId xmlns:a16="http://schemas.microsoft.com/office/drawing/2014/main" id="{FA0CF9BA-450E-4894-AEF1-73932DFEC11F}"/>
              </a:ext>
            </a:extLst>
          </p:cNvPr>
          <p:cNvSpPr/>
          <p:nvPr/>
        </p:nvSpPr>
        <p:spPr>
          <a:xfrm>
            <a:off x="1727547" y="4642414"/>
            <a:ext cx="8736904" cy="309114"/>
          </a:xfrm>
          <a:prstGeom prst="rect">
            <a:avLst/>
          </a:prstGeom>
          <a:solidFill>
            <a:schemeClr val="accent1">
              <a:lumMod val="75000"/>
            </a:schemeClr>
          </a:solidFill>
          <a:ln w="25400" cap="flat" cmpd="sng" algn="ctr">
            <a:solidFill>
              <a:srgbClr val="002C51">
                <a:hueOff val="0"/>
                <a:satOff val="0"/>
                <a:lumOff val="0"/>
                <a:alphaOff val="0"/>
              </a:srgbClr>
            </a:solidFill>
            <a:prstDash val="solid"/>
          </a:ln>
          <a:effectLst/>
        </p:spPr>
        <p:txBody>
          <a:bodyPr anchor="ctr"/>
          <a:lstStyle/>
          <a:p>
            <a:pPr algn="ctr">
              <a:defRPr/>
            </a:pPr>
            <a:r>
              <a:rPr lang="en-US" sz="2000" b="1" kern="0" dirty="0">
                <a:solidFill>
                  <a:prstClr val="white"/>
                </a:solidFill>
              </a:rPr>
              <a:t>Empire High School’s Performance was</a:t>
            </a:r>
            <a:r>
              <a:rPr lang="en-US" sz="2000" b="1" kern="0" dirty="0">
                <a:solidFill>
                  <a:prstClr val="white"/>
                </a:solidFill>
                <a:latin typeface="Helvetica"/>
              </a:rPr>
              <a:t>: </a:t>
            </a:r>
          </a:p>
        </p:txBody>
      </p:sp>
      <p:graphicFrame>
        <p:nvGraphicFramePr>
          <p:cNvPr id="8" name="Content Placeholder 13">
            <a:extLst>
              <a:ext uri="{FF2B5EF4-FFF2-40B4-BE49-F238E27FC236}">
                <a16:creationId xmlns:a16="http://schemas.microsoft.com/office/drawing/2014/main" id="{61559875-A387-44B7-A918-5B952C2C2AB0}"/>
              </a:ext>
            </a:extLst>
          </p:cNvPr>
          <p:cNvGraphicFramePr>
            <a:graphicFrameLocks/>
          </p:cNvGraphicFramePr>
          <p:nvPr>
            <p:extLst>
              <p:ext uri="{D42A27DB-BD31-4B8C-83A1-F6EECF244321}">
                <p14:modId xmlns:p14="http://schemas.microsoft.com/office/powerpoint/2010/main" val="3643189832"/>
              </p:ext>
            </p:extLst>
          </p:nvPr>
        </p:nvGraphicFramePr>
        <p:xfrm>
          <a:off x="1727547" y="5082049"/>
          <a:ext cx="8736905" cy="681990"/>
        </p:xfrm>
        <a:graphic>
          <a:graphicData uri="http://schemas.openxmlformats.org/drawingml/2006/table">
            <a:tbl>
              <a:tblPr firstRow="1" bandRow="1">
                <a:tableStyleId>{5C22544A-7EE6-4342-B048-85BDC9FD1C3A}</a:tableStyleId>
              </a:tblPr>
              <a:tblGrid>
                <a:gridCol w="1290099">
                  <a:extLst>
                    <a:ext uri="{9D8B030D-6E8A-4147-A177-3AD203B41FA5}">
                      <a16:colId xmlns:a16="http://schemas.microsoft.com/office/drawing/2014/main" val="685326104"/>
                    </a:ext>
                  </a:extLst>
                </a:gridCol>
                <a:gridCol w="722977">
                  <a:extLst>
                    <a:ext uri="{9D8B030D-6E8A-4147-A177-3AD203B41FA5}">
                      <a16:colId xmlns:a16="http://schemas.microsoft.com/office/drawing/2014/main" val="1610022274"/>
                    </a:ext>
                  </a:extLst>
                </a:gridCol>
                <a:gridCol w="2155808">
                  <a:extLst>
                    <a:ext uri="{9D8B030D-6E8A-4147-A177-3AD203B41FA5}">
                      <a16:colId xmlns:a16="http://schemas.microsoft.com/office/drawing/2014/main" val="4049203184"/>
                    </a:ext>
                  </a:extLst>
                </a:gridCol>
                <a:gridCol w="1030187">
                  <a:extLst>
                    <a:ext uri="{9D8B030D-6E8A-4147-A177-3AD203B41FA5}">
                      <a16:colId xmlns:a16="http://schemas.microsoft.com/office/drawing/2014/main" val="1153253701"/>
                    </a:ext>
                  </a:extLst>
                </a:gridCol>
                <a:gridCol w="1179278">
                  <a:extLst>
                    <a:ext uri="{9D8B030D-6E8A-4147-A177-3AD203B41FA5}">
                      <a16:colId xmlns:a16="http://schemas.microsoft.com/office/drawing/2014/main" val="3715966483"/>
                    </a:ext>
                  </a:extLst>
                </a:gridCol>
                <a:gridCol w="1179278">
                  <a:extLst>
                    <a:ext uri="{9D8B030D-6E8A-4147-A177-3AD203B41FA5}">
                      <a16:colId xmlns:a16="http://schemas.microsoft.com/office/drawing/2014/main" val="2033218466"/>
                    </a:ext>
                  </a:extLst>
                </a:gridCol>
                <a:gridCol w="1179278">
                  <a:extLst>
                    <a:ext uri="{9D8B030D-6E8A-4147-A177-3AD203B41FA5}">
                      <a16:colId xmlns:a16="http://schemas.microsoft.com/office/drawing/2014/main" val="32230304"/>
                    </a:ext>
                  </a:extLst>
                </a:gridCol>
              </a:tblGrid>
              <a:tr h="388620">
                <a:tc>
                  <a:txBody>
                    <a:bodyPr/>
                    <a:lstStyle/>
                    <a:p>
                      <a:pPr algn="ctr"/>
                      <a:r>
                        <a:rPr lang="en-US" sz="1100" dirty="0">
                          <a:latin typeface="Helvetica" panose="020B0604020202030204" pitchFamily="34" charset="0"/>
                        </a:rPr>
                        <a:t>Composite Performance</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Grad Rate</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Combined Composite Performance &amp; Grad Rate</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ELP</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Progress</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Chronic Absenteeism</a:t>
                      </a:r>
                    </a:p>
                  </a:txBody>
                  <a:tcPr marL="68580" marR="68580" marT="34290" marB="34290" anchor="ctr">
                    <a:solidFill>
                      <a:schemeClr val="accent1">
                        <a:lumMod val="60000"/>
                        <a:lumOff val="40000"/>
                      </a:schemeClr>
                    </a:solidFill>
                  </a:tcPr>
                </a:tc>
                <a:tc>
                  <a:txBody>
                    <a:bodyPr/>
                    <a:lstStyle/>
                    <a:p>
                      <a:pPr algn="ctr"/>
                      <a:r>
                        <a:rPr lang="en-US" sz="1100" dirty="0">
                          <a:latin typeface="Helvetica" panose="020B0604020202030204" pitchFamily="34" charset="0"/>
                        </a:rPr>
                        <a:t>CCCR</a:t>
                      </a:r>
                    </a:p>
                  </a:txBody>
                  <a:tcPr marL="68580" marR="68580" marT="34290" marB="34290" anchor="ctr">
                    <a:solidFill>
                      <a:schemeClr val="accent1">
                        <a:lumMod val="60000"/>
                        <a:lumOff val="40000"/>
                      </a:schemeClr>
                    </a:solidFill>
                  </a:tcPr>
                </a:tc>
                <a:extLst>
                  <a:ext uri="{0D108BD9-81ED-4DB2-BD59-A6C34878D82A}">
                    <a16:rowId xmlns:a16="http://schemas.microsoft.com/office/drawing/2014/main" val="792089681"/>
                  </a:ext>
                </a:extLst>
              </a:tr>
              <a:tr h="278130">
                <a:tc>
                  <a:txBody>
                    <a:bodyPr/>
                    <a:lstStyle/>
                    <a:p>
                      <a:pPr algn="ctr"/>
                      <a:r>
                        <a:rPr lang="en-US" sz="1100" dirty="0">
                          <a:latin typeface="Helvetica" panose="020B0604020202030204" pitchFamily="34" charset="0"/>
                        </a:rPr>
                        <a:t>1</a:t>
                      </a:r>
                    </a:p>
                  </a:txBody>
                  <a:tcPr marL="68580" marR="68580" marT="34290" marB="34290" anchor="ctr">
                    <a:solidFill>
                      <a:schemeClr val="accent1">
                        <a:lumMod val="20000"/>
                        <a:lumOff val="80000"/>
                      </a:schemeClr>
                    </a:solidFill>
                  </a:tcPr>
                </a:tc>
                <a:tc>
                  <a:txBody>
                    <a:bodyPr/>
                    <a:lstStyle/>
                    <a:p>
                      <a:pPr algn="ctr"/>
                      <a:r>
                        <a:rPr lang="en-US" sz="1100" dirty="0">
                          <a:latin typeface="Helvetica" panose="020B0604020202030204" pitchFamily="34" charset="0"/>
                        </a:rPr>
                        <a:t>2</a:t>
                      </a:r>
                    </a:p>
                  </a:txBody>
                  <a:tcPr marL="68580" marR="68580" marT="34290" marB="34290" anchor="ctr">
                    <a:solidFill>
                      <a:schemeClr val="accent1">
                        <a:lumMod val="20000"/>
                        <a:lumOff val="80000"/>
                      </a:schemeClr>
                    </a:solidFill>
                  </a:tcPr>
                </a:tc>
                <a:tc>
                  <a:txBody>
                    <a:bodyPr/>
                    <a:lstStyle/>
                    <a:p>
                      <a:pPr algn="ctr"/>
                      <a:r>
                        <a:rPr lang="en-US" sz="1100" dirty="0">
                          <a:latin typeface="Helvetica" panose="020B0604020202030204" pitchFamily="34" charset="0"/>
                        </a:rPr>
                        <a:t>1</a:t>
                      </a:r>
                    </a:p>
                  </a:txBody>
                  <a:tcPr marL="68580" marR="68580" marT="34290" marB="34290" anchor="ctr">
                    <a:solidFill>
                      <a:schemeClr val="accent1">
                        <a:lumMod val="20000"/>
                        <a:lumOff val="80000"/>
                      </a:schemeClr>
                    </a:solidFill>
                  </a:tcPr>
                </a:tc>
                <a:tc>
                  <a:txBody>
                    <a:bodyPr/>
                    <a:lstStyle/>
                    <a:p>
                      <a:pPr algn="ctr"/>
                      <a:r>
                        <a:rPr lang="en-US" sz="1100" dirty="0">
                          <a:latin typeface="Helvetica" panose="020B0604020202030204" pitchFamily="34" charset="0"/>
                        </a:rPr>
                        <a:t>2</a:t>
                      </a:r>
                    </a:p>
                  </a:txBody>
                  <a:tcPr marL="68580" marR="68580" marT="34290" marB="34290"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Helvetica" panose="020B0604020202030204" pitchFamily="34" charset="0"/>
                          <a:ea typeface="+mn-ea"/>
                          <a:cs typeface="+mn-cs"/>
                        </a:rPr>
                        <a:t>1</a:t>
                      </a:r>
                    </a:p>
                  </a:txBody>
                  <a:tcPr marL="68580" marR="68580" marT="34290" marB="34290"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Helvetica" panose="020B0604020202030204" pitchFamily="34" charset="0"/>
                          <a:ea typeface="+mn-ea"/>
                          <a:cs typeface="+mn-cs"/>
                        </a:rPr>
                        <a:t>2</a:t>
                      </a:r>
                    </a:p>
                  </a:txBody>
                  <a:tcPr marL="68580" marR="68580" marT="34290" marB="34290"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Helvetica" panose="020B0604020202030204" pitchFamily="34" charset="0"/>
                          <a:ea typeface="+mn-ea"/>
                          <a:cs typeface="+mn-cs"/>
                        </a:rPr>
                        <a:t>1</a:t>
                      </a:r>
                    </a:p>
                  </a:txBody>
                  <a:tcPr marL="68580" marR="68580" marT="34290" marB="34290" anchor="ctr">
                    <a:solidFill>
                      <a:schemeClr val="accent1">
                        <a:lumMod val="20000"/>
                        <a:lumOff val="80000"/>
                      </a:schemeClr>
                    </a:solidFill>
                  </a:tcPr>
                </a:tc>
                <a:extLst>
                  <a:ext uri="{0D108BD9-81ED-4DB2-BD59-A6C34878D82A}">
                    <a16:rowId xmlns:a16="http://schemas.microsoft.com/office/drawing/2014/main" val="3336428785"/>
                  </a:ext>
                </a:extLst>
              </a:tr>
            </a:tbl>
          </a:graphicData>
        </a:graphic>
      </p:graphicFrame>
      <p:sp>
        <p:nvSpPr>
          <p:cNvPr id="9" name="Rounded Rectangle 11">
            <a:extLst>
              <a:ext uri="{FF2B5EF4-FFF2-40B4-BE49-F238E27FC236}">
                <a16:creationId xmlns:a16="http://schemas.microsoft.com/office/drawing/2014/main" id="{F579092F-AF8D-4FC4-B620-50530D55CBA0}"/>
              </a:ext>
            </a:extLst>
          </p:cNvPr>
          <p:cNvSpPr/>
          <p:nvPr/>
        </p:nvSpPr>
        <p:spPr>
          <a:xfrm>
            <a:off x="973015" y="5955083"/>
            <a:ext cx="10081847" cy="379112"/>
          </a:xfrm>
          <a:prstGeom prst="roundRect">
            <a:avLst/>
          </a:prstGeom>
          <a:solidFill>
            <a:sysClr val="window" lastClr="FFFFFF"/>
          </a:solidFill>
          <a:ln w="25400" cap="flat" cmpd="sng" algn="ctr">
            <a:solidFill>
              <a:schemeClr val="tx1"/>
            </a:solidFill>
            <a:prstDash val="solid"/>
          </a:ln>
          <a:effectLst/>
        </p:spPr>
        <p:txBody>
          <a:bodyPr rtlCol="0" anchor="ctr"/>
          <a:lstStyle/>
          <a:p>
            <a:pPr>
              <a:defRPr/>
            </a:pPr>
            <a:r>
              <a:rPr lang="en-US" sz="1400" b="1" kern="0" dirty="0">
                <a:latin typeface="Helvetica"/>
              </a:rPr>
              <a:t>Empire High School has been identified for Comprehensive Support and Improvement because we met “Scenario 4.” </a:t>
            </a:r>
          </a:p>
        </p:txBody>
      </p:sp>
      <p:sp>
        <p:nvSpPr>
          <p:cNvPr id="2" name="Slide Number Placeholder 1">
            <a:extLst>
              <a:ext uri="{FF2B5EF4-FFF2-40B4-BE49-F238E27FC236}">
                <a16:creationId xmlns:a16="http://schemas.microsoft.com/office/drawing/2014/main" id="{907433E2-7304-49B7-947B-6A1928ADCB37}"/>
              </a:ext>
            </a:extLst>
          </p:cNvPr>
          <p:cNvSpPr>
            <a:spLocks noGrp="1"/>
          </p:cNvSpPr>
          <p:nvPr>
            <p:ph type="sldNum" sz="quarter" idx="12"/>
          </p:nvPr>
        </p:nvSpPr>
        <p:spPr/>
        <p:txBody>
          <a:bodyPr/>
          <a:lstStyle/>
          <a:p>
            <a:fld id="{6CA73393-D6D8-4001-B26E-2F33EE884B3E}" type="slidenum">
              <a:rPr lang="en-US" smtClean="0"/>
              <a:t>17</a:t>
            </a:fld>
            <a:endParaRPr lang="en-US" dirty="0"/>
          </a:p>
        </p:txBody>
      </p:sp>
    </p:spTree>
    <p:extLst>
      <p:ext uri="{BB962C8B-B14F-4D97-AF65-F5344CB8AC3E}">
        <p14:creationId xmlns:p14="http://schemas.microsoft.com/office/powerpoint/2010/main" val="3626872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3FFFA32-D9F4-4AF9-A025-CD128AC85E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57022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2823A416-999C-4FA3-A853-0AE48404B5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808676"/>
            <a:ext cx="12192000" cy="3049325"/>
            <a:chOff x="0" y="3808676"/>
            <a:chExt cx="12192000" cy="3049325"/>
          </a:xfrm>
        </p:grpSpPr>
        <p:pic>
          <p:nvPicPr>
            <p:cNvPr id="12" name="Picture 11">
              <a:extLst>
                <a:ext uri="{FF2B5EF4-FFF2-40B4-BE49-F238E27FC236}">
                  <a16:creationId xmlns:a16="http://schemas.microsoft.com/office/drawing/2014/main" id="{9362F656-1A8D-4BA3-BA72-92332E75DB99}"/>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t="45716" b="9820"/>
            <a:stretch>
              <a:fillRect/>
            </a:stretch>
          </p:blipFill>
          <p:spPr>
            <a:xfrm>
              <a:off x="0" y="3808676"/>
              <a:ext cx="12192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13" name="Oval 12">
              <a:extLst>
                <a:ext uri="{FF2B5EF4-FFF2-40B4-BE49-F238E27FC236}">
                  <a16:creationId xmlns:a16="http://schemas.microsoft.com/office/drawing/2014/main" id="{9338807D-FB66-4E3A-9CF0-786662C4A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7339" y="5375082"/>
              <a:ext cx="373711" cy="40551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Content Placeholder 2">
            <a:extLst>
              <a:ext uri="{FF2B5EF4-FFF2-40B4-BE49-F238E27FC236}">
                <a16:creationId xmlns:a16="http://schemas.microsoft.com/office/drawing/2014/main" id="{5927E593-0740-44F6-9DBB-2B097BE59D5A}"/>
              </a:ext>
            </a:extLst>
          </p:cNvPr>
          <p:cNvSpPr>
            <a:spLocks noGrp="1"/>
          </p:cNvSpPr>
          <p:nvPr>
            <p:ph idx="1"/>
          </p:nvPr>
        </p:nvSpPr>
        <p:spPr>
          <a:xfrm>
            <a:off x="1277746" y="2429508"/>
            <a:ext cx="9833548" cy="2945574"/>
          </a:xfrm>
        </p:spPr>
        <p:txBody>
          <a:bodyPr anchor="ctr">
            <a:normAutofit/>
          </a:bodyPr>
          <a:lstStyle/>
          <a:p>
            <a:pPr marL="0" indent="0">
              <a:buNone/>
            </a:pPr>
            <a:endParaRPr lang="en-US" sz="2400" dirty="0">
              <a:solidFill>
                <a:srgbClr val="FFFFFF"/>
              </a:solidFill>
            </a:endParaRPr>
          </a:p>
          <a:p>
            <a:pPr marL="0" indent="0">
              <a:buNone/>
            </a:pPr>
            <a:endParaRPr lang="en-US" sz="2400" dirty="0">
              <a:solidFill>
                <a:srgbClr val="FFFFFF"/>
              </a:solidFill>
            </a:endParaRPr>
          </a:p>
          <a:p>
            <a:pPr marL="0" indent="0">
              <a:buNone/>
            </a:pPr>
            <a:r>
              <a:rPr lang="en-US" sz="3600" dirty="0">
                <a:solidFill>
                  <a:srgbClr val="FFFFFF"/>
                </a:solidFill>
              </a:rPr>
              <a:t>Comprehensive Support &amp; Improvement</a:t>
            </a:r>
          </a:p>
          <a:p>
            <a:pPr marL="0" indent="0">
              <a:buNone/>
            </a:pPr>
            <a:r>
              <a:rPr lang="en-US" b="0" dirty="0">
                <a:solidFill>
                  <a:srgbClr val="FFFFFF"/>
                </a:solidFill>
              </a:rPr>
              <a:t>What it Means to Our School</a:t>
            </a:r>
          </a:p>
          <a:p>
            <a:pPr marL="0" indent="0">
              <a:buNone/>
            </a:pPr>
            <a:endParaRPr lang="en-US" sz="2400" b="0" dirty="0">
              <a:solidFill>
                <a:srgbClr val="FFFFFF"/>
              </a:solidFill>
            </a:endParaRPr>
          </a:p>
          <a:p>
            <a:pPr marL="0" indent="0">
              <a:buNone/>
            </a:pPr>
            <a:endParaRPr lang="en-US" sz="2400" dirty="0">
              <a:solidFill>
                <a:srgbClr val="FFFFFF"/>
              </a:solidFill>
            </a:endParaRPr>
          </a:p>
        </p:txBody>
      </p:sp>
      <p:sp>
        <p:nvSpPr>
          <p:cNvPr id="2" name="Slide Number Placeholder 1">
            <a:extLst>
              <a:ext uri="{FF2B5EF4-FFF2-40B4-BE49-F238E27FC236}">
                <a16:creationId xmlns:a16="http://schemas.microsoft.com/office/drawing/2014/main" id="{7D587307-D70F-439D-873A-D37644F51CD6}"/>
              </a:ext>
            </a:extLst>
          </p:cNvPr>
          <p:cNvSpPr>
            <a:spLocks noGrp="1"/>
          </p:cNvSpPr>
          <p:nvPr>
            <p:ph type="sldNum" sz="quarter" idx="12"/>
          </p:nvPr>
        </p:nvSpPr>
        <p:spPr>
          <a:xfrm>
            <a:off x="10825930" y="6223702"/>
            <a:ext cx="570728" cy="314067"/>
          </a:xfrm>
        </p:spPr>
        <p:txBody>
          <a:bodyPr>
            <a:normAutofit/>
          </a:bodyPr>
          <a:lstStyle/>
          <a:p>
            <a:pPr>
              <a:spcAft>
                <a:spcPts val="600"/>
              </a:spcAft>
            </a:pPr>
            <a:fld id="{6CA73393-D6D8-4001-B26E-2F33EE884B3E}" type="slidenum">
              <a:rPr lang="en-US" sz="1000">
                <a:solidFill>
                  <a:srgbClr val="898989"/>
                </a:solidFill>
              </a:rPr>
              <a:pPr>
                <a:spcAft>
                  <a:spcPts val="600"/>
                </a:spcAft>
              </a:pPr>
              <a:t>18</a:t>
            </a:fld>
            <a:endParaRPr lang="en-US" sz="1000" dirty="0">
              <a:solidFill>
                <a:srgbClr val="898989"/>
              </a:solidFill>
            </a:endParaRPr>
          </a:p>
        </p:txBody>
      </p:sp>
    </p:spTree>
    <p:extLst>
      <p:ext uri="{BB962C8B-B14F-4D97-AF65-F5344CB8AC3E}">
        <p14:creationId xmlns:p14="http://schemas.microsoft.com/office/powerpoint/2010/main" val="2415895712"/>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C040DF2-6BAF-4A34-8D0F-30CE642B80E0}"/>
              </a:ext>
            </a:extLst>
          </p:cNvPr>
          <p:cNvSpPr>
            <a:spLocks noGrp="1"/>
          </p:cNvSpPr>
          <p:nvPr>
            <p:ph type="title"/>
          </p:nvPr>
        </p:nvSpPr>
        <p:spPr>
          <a:xfrm>
            <a:off x="838200" y="165687"/>
            <a:ext cx="10515600" cy="1325563"/>
          </a:xfrm>
        </p:spPr>
        <p:txBody>
          <a:bodyPr vert="horz" lIns="91440" tIns="45720" rIns="91440" bIns="45720" rtlCol="0" anchor="ctr">
            <a:normAutofit/>
          </a:bodyPr>
          <a:lstStyle/>
          <a:p>
            <a:pPr eaLnBrk="1" hangingPunct="1">
              <a:lnSpc>
                <a:spcPct val="90000"/>
              </a:lnSpc>
            </a:pPr>
            <a:r>
              <a:rPr lang="en-US" kern="1200" dirty="0">
                <a:solidFill>
                  <a:schemeClr val="tx1"/>
                </a:solidFill>
                <a:latin typeface="+mj-lt"/>
                <a:ea typeface="+mj-ea"/>
                <a:cs typeface="+mj-cs"/>
              </a:rPr>
              <a:t>Required CSI School Interventions</a:t>
            </a:r>
          </a:p>
        </p:txBody>
      </p:sp>
      <p:pic>
        <p:nvPicPr>
          <p:cNvPr id="5" name="Content Placeholder 4">
            <a:extLst>
              <a:ext uri="{FF2B5EF4-FFF2-40B4-BE49-F238E27FC236}">
                <a16:creationId xmlns:a16="http://schemas.microsoft.com/office/drawing/2014/main" id="{C8D65C59-CB5C-47DD-897B-6EC45DC7AA2E}"/>
              </a:ext>
            </a:extLst>
          </p:cNvPr>
          <p:cNvPicPr>
            <a:picLocks noGrp="1"/>
          </p:cNvPicPr>
          <p:nvPr>
            <p:ph idx="1"/>
          </p:nvPr>
        </p:nvPicPr>
        <p:blipFill>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colorTemperature colorTemp="4700"/>
                    </a14:imgEffect>
                  </a14:imgLayer>
                </a14:imgProps>
              </a:ext>
              <a:ext uri="{28A0092B-C50C-407E-A947-70E740481C1C}">
                <a14:useLocalDpi xmlns:a14="http://schemas.microsoft.com/office/drawing/2010/main" val="0"/>
              </a:ext>
            </a:extLst>
          </a:blip>
          <a:stretch>
            <a:fillRect/>
          </a:stretch>
        </p:blipFill>
        <p:spPr bwMode="auto">
          <a:xfrm>
            <a:off x="606315" y="2400422"/>
            <a:ext cx="1473444" cy="155698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ontent Placeholder 30">
            <a:extLst>
              <a:ext uri="{FF2B5EF4-FFF2-40B4-BE49-F238E27FC236}">
                <a16:creationId xmlns:a16="http://schemas.microsoft.com/office/drawing/2014/main" id="{B55B3080-D0F8-4557-92BE-3A74B568E766}"/>
              </a:ext>
            </a:extLst>
          </p:cNvPr>
          <p:cNvSpPr txBox="1">
            <a:spLocks/>
          </p:cNvSpPr>
          <p:nvPr/>
        </p:nvSpPr>
        <p:spPr bwMode="auto">
          <a:xfrm>
            <a:off x="606315" y="3957404"/>
            <a:ext cx="1473444" cy="511253"/>
          </a:xfrm>
          <a:prstGeom prst="rect">
            <a:avLst/>
          </a:prstGeom>
          <a:solidFill>
            <a:schemeClr val="accent1">
              <a:lumMod val="75000"/>
            </a:schemeClr>
          </a:solidFill>
          <a:extLst/>
        </p:spPr>
        <p:style>
          <a:lnRef idx="0">
            <a:scrgbClr r="0" g="0" b="0"/>
          </a:lnRef>
          <a:fillRef idx="0">
            <a:scrgbClr r="0" g="0" b="0"/>
          </a:fillRef>
          <a:effectRef idx="0">
            <a:scrgbClr r="0" g="0" b="0"/>
          </a:effectRef>
          <a:fontRef idx="minor">
            <a:schemeClr val="lt1"/>
          </a:fontRef>
        </p:style>
        <p:txBody>
          <a:bodyPr spcFirstLastPara="0" vert="horz" wrap="square" lIns="177800" tIns="101600" rIns="177800" bIns="101600" numCol="1" spcCol="1270" anchor="ctr" anchorCtr="0" compatLnSpc="1">
            <a:prstTxWarp prst="textNoShape">
              <a:avLst/>
            </a:prstTxWarp>
            <a:noAutofit/>
          </a:bodyPr>
          <a:lstStyle>
            <a:lvl1pPr marL="0" indent="0" algn="l" rtl="0" eaLnBrk="0" fontAlgn="base" hangingPunct="0">
              <a:spcBef>
                <a:spcPct val="20000"/>
              </a:spcBef>
              <a:spcAft>
                <a:spcPct val="0"/>
              </a:spcAft>
              <a:buFont typeface="Arial" panose="020B0604020202020204" pitchFamily="34" charset="0"/>
              <a:buNone/>
              <a:defRPr sz="2400" b="1">
                <a:solidFill>
                  <a:srgbClr val="22315E"/>
                </a:solidFill>
                <a:latin typeface="+mn-lt"/>
                <a:ea typeface="+mn-ea"/>
                <a:cs typeface="+mn-cs"/>
              </a:defRPr>
            </a:lvl1pPr>
            <a:lvl2pPr marL="457200" indent="-228600" algn="l" rtl="0" eaLnBrk="0" fontAlgn="base" hangingPunct="0">
              <a:spcBef>
                <a:spcPct val="20000"/>
              </a:spcBef>
              <a:spcAft>
                <a:spcPct val="0"/>
              </a:spcAft>
              <a:buSzPct val="50000"/>
              <a:buFont typeface="Wingdings" panose="05000000000000000000" pitchFamily="2" charset="2"/>
              <a:buChar char="¦"/>
              <a:defRPr sz="2000" b="1">
                <a:solidFill>
                  <a:srgbClr val="045CAA"/>
                </a:solidFill>
                <a:latin typeface="+mn-lt"/>
                <a:ea typeface="+mn-ea"/>
                <a:cs typeface="+mn-cs"/>
              </a:defRPr>
            </a:lvl2pPr>
            <a:lvl3pPr marL="804863" indent="-228600" algn="l" rtl="0" eaLnBrk="0" fontAlgn="base" hangingPunct="0">
              <a:spcBef>
                <a:spcPct val="20000"/>
              </a:spcBef>
              <a:spcAft>
                <a:spcPct val="0"/>
              </a:spcAft>
              <a:buChar char="•"/>
              <a:defRPr>
                <a:solidFill>
                  <a:schemeClr val="lt1"/>
                </a:solidFill>
                <a:latin typeface="+mn-lt"/>
                <a:ea typeface="+mn-ea"/>
                <a:cs typeface="+mn-cs"/>
              </a:defRPr>
            </a:lvl3pPr>
            <a:lvl4pPr marL="1143000" indent="-228600" algn="l" rtl="0" eaLnBrk="0" fontAlgn="base" hangingPunct="0">
              <a:spcBef>
                <a:spcPct val="20000"/>
              </a:spcBef>
              <a:spcAft>
                <a:spcPct val="0"/>
              </a:spcAft>
              <a:buChar char="–"/>
              <a:defRPr sz="1600">
                <a:solidFill>
                  <a:schemeClr val="lt1"/>
                </a:solidFill>
                <a:latin typeface="+mn-lt"/>
                <a:ea typeface="+mn-ea"/>
                <a:cs typeface="+mn-cs"/>
              </a:defRPr>
            </a:lvl4pPr>
            <a:lvl5pPr marL="1262063" indent="228600" algn="l" rtl="0" eaLnBrk="0" fontAlgn="base" hangingPunct="0">
              <a:spcBef>
                <a:spcPct val="20000"/>
              </a:spcBef>
              <a:spcAft>
                <a:spcPct val="0"/>
              </a:spcAft>
              <a:buChar char="»"/>
              <a:defRPr sz="1400">
                <a:solidFill>
                  <a:schemeClr val="lt1"/>
                </a:solidFill>
                <a:latin typeface="+mn-lt"/>
                <a:ea typeface="+mn-ea"/>
                <a:cs typeface="+mn-cs"/>
              </a:defRPr>
            </a:lvl5pPr>
            <a:lvl6pPr marL="2514600" indent="-228600" algn="l" rtl="0" fontAlgn="base">
              <a:spcBef>
                <a:spcPct val="20000"/>
              </a:spcBef>
              <a:spcAft>
                <a:spcPct val="0"/>
              </a:spcAft>
              <a:buChar char="»"/>
              <a:defRPr sz="1600">
                <a:solidFill>
                  <a:schemeClr val="lt1"/>
                </a:solidFill>
                <a:latin typeface="+mn-lt"/>
                <a:ea typeface="+mn-ea"/>
                <a:cs typeface="+mn-cs"/>
              </a:defRPr>
            </a:lvl6pPr>
            <a:lvl7pPr marL="2971800" indent="-228600" algn="l" rtl="0" fontAlgn="base">
              <a:spcBef>
                <a:spcPct val="20000"/>
              </a:spcBef>
              <a:spcAft>
                <a:spcPct val="0"/>
              </a:spcAft>
              <a:buChar char="»"/>
              <a:defRPr sz="1600">
                <a:solidFill>
                  <a:schemeClr val="lt1"/>
                </a:solidFill>
                <a:latin typeface="+mn-lt"/>
                <a:ea typeface="+mn-ea"/>
                <a:cs typeface="+mn-cs"/>
              </a:defRPr>
            </a:lvl7pPr>
            <a:lvl8pPr marL="3429000" indent="-228600" algn="l" rtl="0" fontAlgn="base">
              <a:spcBef>
                <a:spcPct val="20000"/>
              </a:spcBef>
              <a:spcAft>
                <a:spcPct val="0"/>
              </a:spcAft>
              <a:buChar char="»"/>
              <a:defRPr sz="1600">
                <a:solidFill>
                  <a:schemeClr val="lt1"/>
                </a:solidFill>
                <a:latin typeface="+mn-lt"/>
                <a:ea typeface="+mn-ea"/>
                <a:cs typeface="+mn-cs"/>
              </a:defRPr>
            </a:lvl8pPr>
            <a:lvl9pPr marL="3886200" indent="-228600" algn="l" rtl="0" fontAlgn="base">
              <a:spcBef>
                <a:spcPct val="20000"/>
              </a:spcBef>
              <a:spcAft>
                <a:spcPct val="0"/>
              </a:spcAft>
              <a:buChar char="»"/>
              <a:defRPr sz="1600">
                <a:solidFill>
                  <a:schemeClr val="lt1"/>
                </a:solidFill>
                <a:latin typeface="+mn-lt"/>
                <a:ea typeface="+mn-ea"/>
                <a:cs typeface="+mn-cs"/>
              </a:defRPr>
            </a:lvl9pPr>
          </a:lstStyle>
          <a:p>
            <a:pPr marL="0" marR="0" lvl="0" indent="0" algn="ctr" defTabSz="1111250" rtl="0" eaLnBrk="0" fontAlgn="base" latinLnBrk="0" hangingPunct="0">
              <a:lnSpc>
                <a:spcPct val="90000"/>
              </a:lnSpc>
              <a:spcBef>
                <a:spcPct val="0"/>
              </a:spcBef>
              <a:spcAft>
                <a:spcPct val="35000"/>
              </a:spcAft>
              <a:buClrTx/>
              <a:buSzTx/>
              <a:buFont typeface="Arial" panose="020B0604020202020204" pitchFamily="34" charset="0"/>
              <a:buNone/>
              <a:tabLst/>
              <a:defRPr/>
            </a:pPr>
            <a:r>
              <a:rPr kumimoji="0" lang="en-US" sz="1600" b="1" i="0" u="none" strike="noStrike" kern="1200" cap="none" spc="0" normalizeH="0" baseline="0" noProof="0" dirty="0">
                <a:ln>
                  <a:noFill/>
                </a:ln>
                <a:solidFill>
                  <a:srgbClr val="FFFFFF"/>
                </a:solidFill>
                <a:effectLst/>
                <a:uLnTx/>
                <a:uFillTx/>
                <a:latin typeface="Arial"/>
                <a:ea typeface="+mn-ea"/>
                <a:cs typeface="+mn-cs"/>
              </a:rPr>
              <a:t>CSI School</a:t>
            </a:r>
          </a:p>
        </p:txBody>
      </p:sp>
      <p:sp>
        <p:nvSpPr>
          <p:cNvPr id="7" name="Arrow: Right 6">
            <a:extLst>
              <a:ext uri="{FF2B5EF4-FFF2-40B4-BE49-F238E27FC236}">
                <a16:creationId xmlns:a16="http://schemas.microsoft.com/office/drawing/2014/main" id="{9D9AF13C-3038-4845-85EB-242D1AFA7F16}"/>
              </a:ext>
            </a:extLst>
          </p:cNvPr>
          <p:cNvSpPr/>
          <p:nvPr/>
        </p:nvSpPr>
        <p:spPr>
          <a:xfrm>
            <a:off x="2620371" y="3615763"/>
            <a:ext cx="1228298" cy="354842"/>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p:txBody>
      </p:sp>
      <p:sp>
        <p:nvSpPr>
          <p:cNvPr id="8" name="TextBox 7">
            <a:extLst>
              <a:ext uri="{FF2B5EF4-FFF2-40B4-BE49-F238E27FC236}">
                <a16:creationId xmlns:a16="http://schemas.microsoft.com/office/drawing/2014/main" id="{6EEC3692-CD64-4593-9305-0B51C0BE4052}"/>
              </a:ext>
            </a:extLst>
          </p:cNvPr>
          <p:cNvSpPr txBox="1"/>
          <p:nvPr/>
        </p:nvSpPr>
        <p:spPr>
          <a:xfrm>
            <a:off x="4683461" y="1661758"/>
            <a:ext cx="6670339" cy="738664"/>
          </a:xfrm>
          <a:prstGeom prst="rect">
            <a:avLst/>
          </a:prstGeom>
          <a:solidFill>
            <a:schemeClr val="accent1">
              <a:lumMod val="75000"/>
            </a:schemeClr>
          </a:solidFill>
          <a:ln>
            <a:solidFill>
              <a:schemeClr val="tx1"/>
            </a:solidFill>
          </a:ln>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2400" dirty="0">
                <a:solidFill>
                  <a:srgbClr val="FFFFFF"/>
                </a:solidFill>
              </a:rPr>
              <a:t>Empire High School will</a:t>
            </a:r>
            <a:r>
              <a:rPr kumimoji="0" lang="en-US" sz="24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pitchFamily="34" charset="0"/>
              <a:ea typeface="+mn-ea"/>
              <a:cs typeface="+mn-cs"/>
            </a:endParaRPr>
          </a:p>
        </p:txBody>
      </p:sp>
      <p:sp>
        <p:nvSpPr>
          <p:cNvPr id="9" name="TextBox 8">
            <a:extLst>
              <a:ext uri="{FF2B5EF4-FFF2-40B4-BE49-F238E27FC236}">
                <a16:creationId xmlns:a16="http://schemas.microsoft.com/office/drawing/2014/main" id="{FA48D36F-3949-4098-891B-6D10205FA1CA}"/>
              </a:ext>
            </a:extLst>
          </p:cNvPr>
          <p:cNvSpPr txBox="1"/>
          <p:nvPr/>
        </p:nvSpPr>
        <p:spPr>
          <a:xfrm>
            <a:off x="4683461" y="2269741"/>
            <a:ext cx="6698772" cy="4462760"/>
          </a:xfrm>
          <a:prstGeom prst="rect">
            <a:avLst/>
          </a:prstGeom>
          <a:solidFill>
            <a:schemeClr val="bg1">
              <a:lumMod val="95000"/>
            </a:schemeClr>
          </a:solidFill>
        </p:spPr>
        <p:txBody>
          <a:bodyPr wrap="square" rtlCol="0">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sz="1600" b="0" i="0" u="none" strike="noStrike" kern="1200" cap="none" spc="0" normalizeH="0" baseline="0" noProof="0" dirty="0">
              <a:ln>
                <a:noFill/>
              </a:ln>
              <a:effectLst/>
              <a:uLnTx/>
              <a:uFillTx/>
              <a:latin typeface="Arial" panose="020B0604020202020204" pitchFamily="34" charset="0"/>
              <a:ea typeface="+mn-ea"/>
              <a:cs typeface="+mn-cs"/>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ea typeface="+mn-ea"/>
                <a:cs typeface="+mn-cs"/>
              </a:rPr>
              <a:t>Participate in an on-site needs assessment conducted by the New York State Education Department.</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ea typeface="+mn-ea"/>
                <a:cs typeface="+mn-cs"/>
              </a:rPr>
              <a:t>Review additional data to identify needs to be addressed in the school’s annual improvement plan.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ea typeface="+mn-ea"/>
                <a:cs typeface="+mn-cs"/>
              </a:rPr>
              <a:t>Conduct annual surveys of parents, staff, and students.</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ea typeface="+mn-ea"/>
                <a:cs typeface="+mn-cs"/>
              </a:rPr>
              <a:t>Develop, in consultation with parents, school staff, and students, an annual School Comprehensive Education Plan (SCEP) and submit to NYSED for approval.</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ea typeface="+mn-ea"/>
                <a:cs typeface="+mn-cs"/>
              </a:rPr>
              <a:t>Identify a school-wide evidence-based intervention to be included within the annual improvement plan.</a:t>
            </a: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ea typeface="+mn-ea"/>
                <a:cs typeface="+mn-cs"/>
              </a:rPr>
              <a:t>Take steps to increase parent and student participation in decision-making.</a:t>
            </a:r>
          </a:p>
          <a:p>
            <a:pPr marL="285750" indent="-285750" eaLnBrk="0" fontAlgn="base" hangingPunct="0">
              <a:spcBef>
                <a:spcPct val="0"/>
              </a:spcBef>
              <a:spcAft>
                <a:spcPct val="0"/>
              </a:spcAft>
              <a:buFont typeface="Arial" panose="020B0604020202020204" pitchFamily="34" charset="0"/>
              <a:buChar char="•"/>
              <a:defRPr/>
            </a:pPr>
            <a:r>
              <a:rPr lang="en-US" dirty="0">
                <a:latin typeface="Arial" panose="020B0604020202020204" pitchFamily="34" charset="0"/>
              </a:rPr>
              <a:t>Receive Federal School Improvement funds to support our efforts.</a:t>
            </a:r>
          </a:p>
          <a:p>
            <a:pPr marR="0" lvl="0" algn="l" defTabSz="914400" rtl="0" eaLnBrk="0" fontAlgn="base" latinLnBrk="0" hangingPunct="0">
              <a:lnSpc>
                <a:spcPct val="100000"/>
              </a:lnSpc>
              <a:spcBef>
                <a:spcPct val="0"/>
              </a:spcBef>
              <a:spcAft>
                <a:spcPct val="0"/>
              </a:spcAft>
              <a:buClrTx/>
              <a:buSzTx/>
              <a:tabLst/>
              <a:defRPr/>
            </a:pPr>
            <a:endParaRPr kumimoji="0" lang="en-US" sz="1600" b="0" i="0" u="none" strike="noStrike" kern="1200" cap="none" spc="0" normalizeH="0" baseline="0" noProof="0" dirty="0">
              <a:ln>
                <a:noFill/>
              </a:ln>
              <a:solidFill>
                <a:srgbClr val="045CAA"/>
              </a:solidFill>
              <a:effectLst/>
              <a:uLnTx/>
              <a:uFillTx/>
              <a:latin typeface="Arial" panose="020B0604020202020204" pitchFamily="34" charset="0"/>
              <a:ea typeface="+mn-ea"/>
              <a:cs typeface="+mn-cs"/>
            </a:endParaRPr>
          </a:p>
        </p:txBody>
      </p:sp>
      <p:sp>
        <p:nvSpPr>
          <p:cNvPr id="2" name="Slide Number Placeholder 1">
            <a:extLst>
              <a:ext uri="{FF2B5EF4-FFF2-40B4-BE49-F238E27FC236}">
                <a16:creationId xmlns:a16="http://schemas.microsoft.com/office/drawing/2014/main" id="{A4AB6C8E-39E6-448D-99C1-E4A939DA7A87}"/>
              </a:ext>
            </a:extLst>
          </p:cNvPr>
          <p:cNvSpPr>
            <a:spLocks noGrp="1"/>
          </p:cNvSpPr>
          <p:nvPr>
            <p:ph type="sldNum" sz="quarter" idx="12"/>
          </p:nvPr>
        </p:nvSpPr>
        <p:spPr/>
        <p:txBody>
          <a:bodyPr/>
          <a:lstStyle/>
          <a:p>
            <a:fld id="{6CA73393-D6D8-4001-B26E-2F33EE884B3E}" type="slidenum">
              <a:rPr lang="en-US" smtClean="0"/>
              <a:t>19</a:t>
            </a:fld>
            <a:endParaRPr lang="en-US" dirty="0"/>
          </a:p>
        </p:txBody>
      </p:sp>
    </p:spTree>
    <p:extLst>
      <p:ext uri="{BB962C8B-B14F-4D97-AF65-F5344CB8AC3E}">
        <p14:creationId xmlns:p14="http://schemas.microsoft.com/office/powerpoint/2010/main" val="2528486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E894D68-C7F1-4000-8F2E-82D5C4621B54}"/>
              </a:ext>
            </a:extLst>
          </p:cNvPr>
          <p:cNvSpPr>
            <a:spLocks noGrp="1"/>
          </p:cNvSpPr>
          <p:nvPr>
            <p:ph type="title"/>
          </p:nvPr>
        </p:nvSpPr>
        <p:spPr>
          <a:xfrm>
            <a:off x="863029" y="1012004"/>
            <a:ext cx="3416158" cy="4795408"/>
          </a:xfrm>
        </p:spPr>
        <p:txBody>
          <a:bodyPr>
            <a:normAutofit/>
          </a:bodyPr>
          <a:lstStyle/>
          <a:p>
            <a:r>
              <a:rPr lang="en-US" dirty="0">
                <a:solidFill>
                  <a:srgbClr val="FFFFFF"/>
                </a:solidFill>
              </a:rPr>
              <a:t>Today’s Presentation</a:t>
            </a:r>
          </a:p>
        </p:txBody>
      </p:sp>
      <p:graphicFrame>
        <p:nvGraphicFramePr>
          <p:cNvPr id="5" name="Content Placeholder 2">
            <a:extLst>
              <a:ext uri="{FF2B5EF4-FFF2-40B4-BE49-F238E27FC236}">
                <a16:creationId xmlns:a16="http://schemas.microsoft.com/office/drawing/2014/main" id="{B4F7E490-F1BC-4F8B-B54F-1C3D747B9E82}"/>
              </a:ext>
            </a:extLst>
          </p:cNvPr>
          <p:cNvGraphicFramePr>
            <a:graphicFrameLocks noGrp="1"/>
          </p:cNvGraphicFramePr>
          <p:nvPr>
            <p:ph idx="1"/>
            <p:extLst>
              <p:ext uri="{D42A27DB-BD31-4B8C-83A1-F6EECF244321}">
                <p14:modId xmlns:p14="http://schemas.microsoft.com/office/powerpoint/2010/main" val="212621422"/>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C835DFA1-D777-4FB0-AB13-687431410F9B}"/>
              </a:ext>
            </a:extLst>
          </p:cNvPr>
          <p:cNvSpPr>
            <a:spLocks noGrp="1"/>
          </p:cNvSpPr>
          <p:nvPr>
            <p:ph type="sldNum" sz="quarter" idx="12"/>
          </p:nvPr>
        </p:nvSpPr>
        <p:spPr/>
        <p:txBody>
          <a:bodyPr/>
          <a:lstStyle/>
          <a:p>
            <a:fld id="{6CA73393-D6D8-4001-B26E-2F33EE884B3E}" type="slidenum">
              <a:rPr lang="en-US" smtClean="0"/>
              <a:t>2</a:t>
            </a:fld>
            <a:endParaRPr lang="en-US" dirty="0"/>
          </a:p>
        </p:txBody>
      </p:sp>
    </p:spTree>
    <p:extLst>
      <p:ext uri="{BB962C8B-B14F-4D97-AF65-F5344CB8AC3E}">
        <p14:creationId xmlns:p14="http://schemas.microsoft.com/office/powerpoint/2010/main" val="39911765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1">
            <a:extLst>
              <a:ext uri="{FF2B5EF4-FFF2-40B4-BE49-F238E27FC236}">
                <a16:creationId xmlns:a16="http://schemas.microsoft.com/office/drawing/2014/main" id="{2B448A7A-F264-4951-97AF-440D9BFE8358}"/>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rPr>
              <a:t>How Schools Can Exit CSI Status</a:t>
            </a:r>
          </a:p>
        </p:txBody>
      </p:sp>
      <p:sp>
        <p:nvSpPr>
          <p:cNvPr id="5" name="Content Placeholder 2">
            <a:extLst>
              <a:ext uri="{FF2B5EF4-FFF2-40B4-BE49-F238E27FC236}">
                <a16:creationId xmlns:a16="http://schemas.microsoft.com/office/drawing/2014/main" id="{ED46E315-8E31-4683-A650-8BFE2A9B958F}"/>
              </a:ext>
            </a:extLst>
          </p:cNvPr>
          <p:cNvSpPr>
            <a:spLocks noGrp="1"/>
          </p:cNvSpPr>
          <p:nvPr>
            <p:ph idx="1"/>
          </p:nvPr>
        </p:nvSpPr>
        <p:spPr>
          <a:xfrm>
            <a:off x="1179226" y="2753936"/>
            <a:ext cx="9833548" cy="3646864"/>
          </a:xfrm>
        </p:spPr>
        <p:txBody>
          <a:bodyPr>
            <a:normAutofit/>
          </a:bodyPr>
          <a:lstStyle/>
          <a:p>
            <a:r>
              <a:rPr lang="en-US" sz="2000" dirty="0">
                <a:solidFill>
                  <a:srgbClr val="000000"/>
                </a:solidFill>
              </a:rPr>
              <a:t>To exit CSI status, the school must for two consecutive years be above the levels that would cause it to be identified for CSI status: </a:t>
            </a:r>
          </a:p>
          <a:p>
            <a:pPr lvl="1">
              <a:buFont typeface="Courier New" panose="02070309020205020404" pitchFamily="49" charset="0"/>
              <a:buChar char="o"/>
            </a:pPr>
            <a:r>
              <a:rPr lang="en-US" sz="2000" dirty="0">
                <a:solidFill>
                  <a:srgbClr val="000000"/>
                </a:solidFill>
              </a:rPr>
              <a:t>Empire High School can exit CSI status if for the 2018-19 and 2019-20 school years: </a:t>
            </a:r>
          </a:p>
          <a:p>
            <a:pPr lvl="2"/>
            <a:r>
              <a:rPr lang="en-US" dirty="0">
                <a:solidFill>
                  <a:srgbClr val="000000"/>
                </a:solidFill>
              </a:rPr>
              <a:t>Composite Performance Level and Graduation Rate are both Level 2 or higher, or </a:t>
            </a:r>
          </a:p>
          <a:p>
            <a:pPr lvl="2"/>
            <a:r>
              <a:rPr lang="en-US" dirty="0">
                <a:solidFill>
                  <a:srgbClr val="000000"/>
                </a:solidFill>
              </a:rPr>
              <a:t>Both the Composite Performance Index and Graduation Rate are higher than at the time of identification; AND Combined Composite Performance and Graduation Rate is Level 2 or higher; AND none of the following is Level 1: Graduation Rate; English Language Proficiency; Chronic Absenteeism </a:t>
            </a:r>
          </a:p>
          <a:p>
            <a:pPr lvl="1">
              <a:buFont typeface="Courier New" panose="02070309020205020404" pitchFamily="49" charset="0"/>
              <a:buChar char="o"/>
            </a:pPr>
            <a:r>
              <a:rPr lang="en-US" sz="2000" dirty="0">
                <a:solidFill>
                  <a:srgbClr val="000000"/>
                </a:solidFill>
              </a:rPr>
              <a:t>Empire High School can also exit CSI status if the school is not on the next list of CSI schools created based on </a:t>
            </a:r>
            <a:r>
              <a:rPr lang="en-US" sz="2000" dirty="0"/>
              <a:t>2020-21 </a:t>
            </a:r>
            <a:r>
              <a:rPr lang="en-US" sz="2000" dirty="0">
                <a:solidFill>
                  <a:srgbClr val="000000"/>
                </a:solidFill>
              </a:rPr>
              <a:t>school year results. </a:t>
            </a:r>
          </a:p>
        </p:txBody>
      </p:sp>
      <p:sp>
        <p:nvSpPr>
          <p:cNvPr id="2" name="Slide Number Placeholder 1">
            <a:extLst>
              <a:ext uri="{FF2B5EF4-FFF2-40B4-BE49-F238E27FC236}">
                <a16:creationId xmlns:a16="http://schemas.microsoft.com/office/drawing/2014/main" id="{BDDE3E15-1CD9-4BB8-9205-5FBA1A06BF7F}"/>
              </a:ext>
            </a:extLst>
          </p:cNvPr>
          <p:cNvSpPr>
            <a:spLocks noGrp="1"/>
          </p:cNvSpPr>
          <p:nvPr>
            <p:ph type="sldNum" sz="quarter" idx="12"/>
          </p:nvPr>
        </p:nvSpPr>
        <p:spPr>
          <a:xfrm>
            <a:off x="10825930" y="6223702"/>
            <a:ext cx="570728" cy="314067"/>
          </a:xfrm>
        </p:spPr>
        <p:txBody>
          <a:bodyPr>
            <a:normAutofit/>
          </a:bodyPr>
          <a:lstStyle/>
          <a:p>
            <a:pPr>
              <a:spcAft>
                <a:spcPts val="600"/>
              </a:spcAft>
            </a:pPr>
            <a:fld id="{6CA73393-D6D8-4001-B26E-2F33EE884B3E}" type="slidenum">
              <a:rPr lang="en-US" sz="1000">
                <a:solidFill>
                  <a:srgbClr val="898989"/>
                </a:solidFill>
              </a:rPr>
              <a:pPr>
                <a:spcAft>
                  <a:spcPts val="600"/>
                </a:spcAft>
              </a:pPr>
              <a:t>20</a:t>
            </a:fld>
            <a:endParaRPr lang="en-US" sz="1000" dirty="0">
              <a:solidFill>
                <a:srgbClr val="898989"/>
              </a:solidFill>
            </a:endParaRPr>
          </a:p>
        </p:txBody>
      </p:sp>
    </p:spTree>
    <p:extLst>
      <p:ext uri="{BB962C8B-B14F-4D97-AF65-F5344CB8AC3E}">
        <p14:creationId xmlns:p14="http://schemas.microsoft.com/office/powerpoint/2010/main" val="186125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A2B650C9-ECE9-4D97-8181-FEF36634911A}"/>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Next Steps</a:t>
            </a:r>
          </a:p>
        </p:txBody>
      </p:sp>
      <p:cxnSp>
        <p:nvCxnSpPr>
          <p:cNvPr id="17" name="Straight Connector 16">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2">
            <a:extLst>
              <a:ext uri="{FF2B5EF4-FFF2-40B4-BE49-F238E27FC236}">
                <a16:creationId xmlns:a16="http://schemas.microsoft.com/office/drawing/2014/main" id="{51A67887-6184-4C67-B47F-ED189F30BEE9}"/>
              </a:ext>
            </a:extLst>
          </p:cNvPr>
          <p:cNvSpPr>
            <a:spLocks noGrp="1"/>
          </p:cNvSpPr>
          <p:nvPr>
            <p:ph idx="1"/>
          </p:nvPr>
        </p:nvSpPr>
        <p:spPr>
          <a:xfrm>
            <a:off x="4976031" y="963877"/>
            <a:ext cx="6377769" cy="4930246"/>
          </a:xfrm>
        </p:spPr>
        <p:txBody>
          <a:bodyPr anchor="ctr">
            <a:normAutofit/>
          </a:bodyPr>
          <a:lstStyle/>
          <a:p>
            <a:pPr marL="0" indent="0">
              <a:buNone/>
            </a:pPr>
            <a:r>
              <a:rPr lang="en-US" sz="2400" dirty="0"/>
              <a:t>As a result of the Empire High School becoming a Comprehensive Support and Improvement School, we will take the following next steps:</a:t>
            </a:r>
          </a:p>
        </p:txBody>
      </p:sp>
      <p:sp>
        <p:nvSpPr>
          <p:cNvPr id="2" name="Slide Number Placeholder 1">
            <a:extLst>
              <a:ext uri="{FF2B5EF4-FFF2-40B4-BE49-F238E27FC236}">
                <a16:creationId xmlns:a16="http://schemas.microsoft.com/office/drawing/2014/main" id="{F537611D-BDD2-48C7-B143-527EEC7EF22B}"/>
              </a:ext>
            </a:extLst>
          </p:cNvPr>
          <p:cNvSpPr>
            <a:spLocks noGrp="1"/>
          </p:cNvSpPr>
          <p:nvPr>
            <p:ph type="sldNum" sz="quarter" idx="12"/>
          </p:nvPr>
        </p:nvSpPr>
        <p:spPr>
          <a:xfrm>
            <a:off x="10571516" y="6033479"/>
            <a:ext cx="782283" cy="365125"/>
          </a:xfrm>
        </p:spPr>
        <p:txBody>
          <a:bodyPr>
            <a:normAutofit/>
          </a:bodyPr>
          <a:lstStyle/>
          <a:p>
            <a:pPr>
              <a:spcAft>
                <a:spcPts val="600"/>
              </a:spcAft>
            </a:pPr>
            <a:fld id="{6CA73393-D6D8-4001-B26E-2F33EE884B3E}" type="slidenum">
              <a:rPr lang="en-US" sz="1050">
                <a:solidFill>
                  <a:schemeClr val="tx1">
                    <a:alpha val="80000"/>
                  </a:schemeClr>
                </a:solidFill>
              </a:rPr>
              <a:pPr>
                <a:spcAft>
                  <a:spcPts val="600"/>
                </a:spcAft>
              </a:pPr>
              <a:t>21</a:t>
            </a:fld>
            <a:endParaRPr lang="en-US" sz="1050" dirty="0">
              <a:solidFill>
                <a:schemeClr val="tx1">
                  <a:alpha val="80000"/>
                </a:schemeClr>
              </a:solidFill>
            </a:endParaRPr>
          </a:p>
        </p:txBody>
      </p:sp>
    </p:spTree>
    <p:extLst>
      <p:ext uri="{BB962C8B-B14F-4D97-AF65-F5344CB8AC3E}">
        <p14:creationId xmlns:p14="http://schemas.microsoft.com/office/powerpoint/2010/main" val="2029217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89ACC69-ADF2-492B-84C5-EA2CC1607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a:extLst>
              <a:ext uri="{FF2B5EF4-FFF2-40B4-BE49-F238E27FC236}">
                <a16:creationId xmlns:a16="http://schemas.microsoft.com/office/drawing/2014/main" id="{F2AE495E-2AAF-4BC1-87A5-331009D828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C5A0EFCB-F22B-4D37-ADD1-61ADF45F06AC}"/>
              </a:ext>
            </a:extLst>
          </p:cNvPr>
          <p:cNvSpPr>
            <a:spLocks noGrp="1"/>
          </p:cNvSpPr>
          <p:nvPr>
            <p:ph idx="1"/>
          </p:nvPr>
        </p:nvSpPr>
        <p:spPr>
          <a:xfrm>
            <a:off x="943276" y="995105"/>
            <a:ext cx="10410524" cy="4126782"/>
          </a:xfrm>
        </p:spPr>
        <p:txBody>
          <a:bodyPr>
            <a:normAutofit/>
          </a:bodyPr>
          <a:lstStyle/>
          <a:p>
            <a:pPr marL="0" indent="0" algn="ctr">
              <a:buNone/>
            </a:pPr>
            <a:endParaRPr lang="en-US" sz="4800" dirty="0">
              <a:solidFill>
                <a:srgbClr val="FFFFFF"/>
              </a:solidFill>
            </a:endParaRPr>
          </a:p>
          <a:p>
            <a:pPr marL="0" indent="0" algn="ctr">
              <a:buNone/>
            </a:pPr>
            <a:endParaRPr lang="en-US" sz="4800" dirty="0">
              <a:solidFill>
                <a:srgbClr val="FFFFFF"/>
              </a:solidFill>
            </a:endParaRPr>
          </a:p>
          <a:p>
            <a:pPr marL="0" indent="0" algn="ctr">
              <a:buNone/>
            </a:pPr>
            <a:r>
              <a:rPr lang="en-US" sz="7200" dirty="0">
                <a:solidFill>
                  <a:srgbClr val="FFFFFF"/>
                </a:solidFill>
              </a:rPr>
              <a:t>Questions?</a:t>
            </a:r>
          </a:p>
        </p:txBody>
      </p:sp>
      <p:sp>
        <p:nvSpPr>
          <p:cNvPr id="2" name="Slide Number Placeholder 1">
            <a:extLst>
              <a:ext uri="{FF2B5EF4-FFF2-40B4-BE49-F238E27FC236}">
                <a16:creationId xmlns:a16="http://schemas.microsoft.com/office/drawing/2014/main" id="{FAF0E81F-A103-450E-A079-02561E369933}"/>
              </a:ext>
            </a:extLst>
          </p:cNvPr>
          <p:cNvSpPr>
            <a:spLocks noGrp="1"/>
          </p:cNvSpPr>
          <p:nvPr>
            <p:ph type="sldNum" sz="quarter" idx="12"/>
          </p:nvPr>
        </p:nvSpPr>
        <p:spPr>
          <a:xfrm>
            <a:off x="8610600" y="6356350"/>
            <a:ext cx="2743200" cy="365125"/>
          </a:xfrm>
        </p:spPr>
        <p:txBody>
          <a:bodyPr>
            <a:normAutofit/>
          </a:bodyPr>
          <a:lstStyle/>
          <a:p>
            <a:pPr>
              <a:spcAft>
                <a:spcPts val="600"/>
              </a:spcAft>
            </a:pPr>
            <a:fld id="{6CA73393-D6D8-4001-B26E-2F33EE884B3E}" type="slidenum">
              <a:rPr lang="en-US">
                <a:solidFill>
                  <a:srgbClr val="FFFFFF"/>
                </a:solidFill>
              </a:rPr>
              <a:pPr>
                <a:spcAft>
                  <a:spcPts val="600"/>
                </a:spcAft>
              </a:pPr>
              <a:t>22</a:t>
            </a:fld>
            <a:endParaRPr lang="en-US" dirty="0">
              <a:solidFill>
                <a:srgbClr val="FFFFFF"/>
              </a:solidFill>
            </a:endParaRPr>
          </a:p>
        </p:txBody>
      </p:sp>
    </p:spTree>
    <p:extLst>
      <p:ext uri="{BB962C8B-B14F-4D97-AF65-F5344CB8AC3E}">
        <p14:creationId xmlns:p14="http://schemas.microsoft.com/office/powerpoint/2010/main" val="3384525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4F209C-C20E-4FA7-B241-1EF4F8D19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E4564234-45B0-4ED8-A9E2-199C00173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2192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2">
            <a:extLst>
              <a:ext uri="{FF2B5EF4-FFF2-40B4-BE49-F238E27FC236}">
                <a16:creationId xmlns:a16="http://schemas.microsoft.com/office/drawing/2014/main" id="{4FD97A34-18DE-45B4-B4E2-0E637C847AE7}"/>
              </a:ext>
            </a:extLst>
          </p:cNvPr>
          <p:cNvSpPr>
            <a:spLocks noGrp="1"/>
          </p:cNvSpPr>
          <p:nvPr>
            <p:ph idx="1"/>
          </p:nvPr>
        </p:nvSpPr>
        <p:spPr>
          <a:xfrm>
            <a:off x="838200" y="2015406"/>
            <a:ext cx="10515600" cy="4065986"/>
          </a:xfrm>
        </p:spPr>
        <p:txBody>
          <a:bodyPr anchor="ctr">
            <a:normAutofit/>
          </a:bodyPr>
          <a:lstStyle/>
          <a:p>
            <a:pPr marL="0" indent="0" algn="ctr">
              <a:buNone/>
            </a:pPr>
            <a:r>
              <a:rPr lang="en-US" sz="2000" dirty="0"/>
              <a:t>[INSERT CONTACT INFORMATION FOR APPROPRIATE SCHOOL PERSONNEL]</a:t>
            </a:r>
          </a:p>
        </p:txBody>
      </p:sp>
      <p:sp>
        <p:nvSpPr>
          <p:cNvPr id="2" name="Slide Number Placeholder 1">
            <a:extLst>
              <a:ext uri="{FF2B5EF4-FFF2-40B4-BE49-F238E27FC236}">
                <a16:creationId xmlns:a16="http://schemas.microsoft.com/office/drawing/2014/main" id="{996968A3-C658-430B-9401-0C7A12D947C1}"/>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6CA73393-D6D8-4001-B26E-2F33EE884B3E}" type="slidenum">
              <a:rPr lang="en-US">
                <a:solidFill>
                  <a:schemeClr val="tx1">
                    <a:alpha val="70000"/>
                  </a:schemeClr>
                </a:solidFill>
              </a:rPr>
              <a:pPr>
                <a:spcAft>
                  <a:spcPts val="600"/>
                </a:spcAft>
              </a:pPr>
              <a:t>23</a:t>
            </a:fld>
            <a:endParaRPr lang="en-US" dirty="0">
              <a:solidFill>
                <a:schemeClr val="tx1">
                  <a:alpha val="70000"/>
                </a:schemeClr>
              </a:solidFill>
            </a:endParaRPr>
          </a:p>
        </p:txBody>
      </p:sp>
    </p:spTree>
    <p:extLst>
      <p:ext uri="{BB962C8B-B14F-4D97-AF65-F5344CB8AC3E}">
        <p14:creationId xmlns:p14="http://schemas.microsoft.com/office/powerpoint/2010/main" val="4287301077"/>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1">
            <a:extLst>
              <a:ext uri="{FF2B5EF4-FFF2-40B4-BE49-F238E27FC236}">
                <a16:creationId xmlns:a16="http://schemas.microsoft.com/office/drawing/2014/main" id="{C00E0B56-A6EC-4DFF-A312-8B4C202A6B2C}"/>
              </a:ext>
            </a:extLst>
          </p:cNvPr>
          <p:cNvSpPr>
            <a:spLocks noGrp="1"/>
          </p:cNvSpPr>
          <p:nvPr>
            <p:ph type="title"/>
          </p:nvPr>
        </p:nvSpPr>
        <p:spPr>
          <a:xfrm>
            <a:off x="838200" y="963877"/>
            <a:ext cx="3494362" cy="4930246"/>
          </a:xfrm>
        </p:spPr>
        <p:txBody>
          <a:bodyPr>
            <a:normAutofit/>
          </a:bodyPr>
          <a:lstStyle/>
          <a:p>
            <a:pPr algn="r"/>
            <a:r>
              <a:rPr lang="en-US" dirty="0">
                <a:solidFill>
                  <a:schemeClr val="accent1"/>
                </a:solidFill>
              </a:rPr>
              <a:t>Why a New Accountability System?</a:t>
            </a:r>
          </a:p>
        </p:txBody>
      </p:sp>
      <p:cxnSp>
        <p:nvCxnSpPr>
          <p:cNvPr id="11" name="Straight Connector 10">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6AF00C8-9D7D-4D87-A4DF-220531F48FB6}"/>
              </a:ext>
            </a:extLst>
          </p:cNvPr>
          <p:cNvSpPr>
            <a:spLocks noGrp="1"/>
          </p:cNvSpPr>
          <p:nvPr>
            <p:ph idx="1"/>
          </p:nvPr>
        </p:nvSpPr>
        <p:spPr>
          <a:xfrm>
            <a:off x="4976031" y="597877"/>
            <a:ext cx="6377769" cy="5814646"/>
          </a:xfrm>
        </p:spPr>
        <p:txBody>
          <a:bodyPr anchor="ctr">
            <a:normAutofit/>
          </a:bodyPr>
          <a:lstStyle/>
          <a:p>
            <a:pPr marL="342900" indent="-342900"/>
            <a:r>
              <a:rPr lang="en-US" sz="1800" dirty="0"/>
              <a:t>The Every Student Succeeds Act or ESSA is the federal law for K-12 education in the United States.</a:t>
            </a:r>
          </a:p>
          <a:p>
            <a:pPr marL="342900" indent="-342900"/>
            <a:r>
              <a:rPr lang="en-US" sz="1800" dirty="0"/>
              <a:t>States receive funding from the United States Department of Education to help districts and schools improve student outcomes, particularly for groups of students who have historically underperformed compared to state averages.</a:t>
            </a:r>
          </a:p>
          <a:p>
            <a:pPr marL="342900" indent="-342900"/>
            <a:r>
              <a:rPr lang="en-US" sz="1800" dirty="0"/>
              <a:t>NY receives about $1.6 billion annually in ESSA funding.</a:t>
            </a:r>
          </a:p>
          <a:p>
            <a:pPr marL="342900" indent="-342900"/>
            <a:r>
              <a:rPr lang="en-US" sz="1800" dirty="0"/>
              <a:t>At Empire High School, ESSA funding supports programs and services that include: academic support for students who are struggling; before and after-school tutoring; counseling; mentoring; supplemental supplies for homeless students; and parent and family engagement workshops. </a:t>
            </a:r>
          </a:p>
          <a:p>
            <a:pPr marL="342900" indent="-342900"/>
            <a:r>
              <a:rPr lang="en-US" sz="1800" dirty="0"/>
              <a:t>In exchange for funding, states must have an accountability  system for measuring school performance and determining which schools need extra support.</a:t>
            </a:r>
          </a:p>
          <a:p>
            <a:pPr lvl="1">
              <a:buFont typeface="Courier New" panose="02070309020205020404" pitchFamily="49" charset="0"/>
              <a:buChar char="o"/>
            </a:pPr>
            <a:r>
              <a:rPr lang="en-US" sz="1800" dirty="0"/>
              <a:t>States have flexibility in developing these accountability systems</a:t>
            </a:r>
          </a:p>
          <a:p>
            <a:pPr lvl="2"/>
            <a:r>
              <a:rPr lang="en-US" sz="1800" dirty="0"/>
              <a:t>States can incorporate measures of school success that go beyond test scores</a:t>
            </a:r>
          </a:p>
          <a:p>
            <a:endParaRPr lang="en-US" sz="1500" dirty="0"/>
          </a:p>
        </p:txBody>
      </p:sp>
      <p:sp>
        <p:nvSpPr>
          <p:cNvPr id="2" name="Slide Number Placeholder 1">
            <a:extLst>
              <a:ext uri="{FF2B5EF4-FFF2-40B4-BE49-F238E27FC236}">
                <a16:creationId xmlns:a16="http://schemas.microsoft.com/office/drawing/2014/main" id="{996AD4D3-3214-4E52-8765-39329C429C50}"/>
              </a:ext>
            </a:extLst>
          </p:cNvPr>
          <p:cNvSpPr>
            <a:spLocks noGrp="1"/>
          </p:cNvSpPr>
          <p:nvPr>
            <p:ph type="sldNum" sz="quarter" idx="12"/>
          </p:nvPr>
        </p:nvSpPr>
        <p:spPr/>
        <p:txBody>
          <a:bodyPr/>
          <a:lstStyle/>
          <a:p>
            <a:fld id="{6CA73393-D6D8-4001-B26E-2F33EE884B3E}" type="slidenum">
              <a:rPr lang="en-US" smtClean="0"/>
              <a:t>3</a:t>
            </a:fld>
            <a:endParaRPr lang="en-US" dirty="0"/>
          </a:p>
        </p:txBody>
      </p:sp>
    </p:spTree>
    <p:extLst>
      <p:ext uri="{BB962C8B-B14F-4D97-AF65-F5344CB8AC3E}">
        <p14:creationId xmlns:p14="http://schemas.microsoft.com/office/powerpoint/2010/main" val="3539100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100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DAEAA6-B3EA-4609-BB2F-1AD497F3F864}"/>
              </a:ext>
            </a:extLst>
          </p:cNvPr>
          <p:cNvSpPr>
            <a:spLocks noGrp="1"/>
          </p:cNvSpPr>
          <p:nvPr>
            <p:ph idx="1"/>
          </p:nvPr>
        </p:nvSpPr>
        <p:spPr>
          <a:xfrm>
            <a:off x="838200" y="1379913"/>
            <a:ext cx="10515600" cy="4797050"/>
          </a:xfrm>
        </p:spPr>
        <p:txBody>
          <a:bodyPr/>
          <a:lstStyle/>
          <a:p>
            <a:pPr marL="342900" lvl="0" indent="-342900"/>
            <a:endParaRPr lang="en-US" dirty="0"/>
          </a:p>
          <a:p>
            <a:pPr marL="342900" lvl="0" indent="-342900"/>
            <a:r>
              <a:rPr lang="en-US" dirty="0"/>
              <a:t>Educational equity means that all students succeed and thrive in school no matter who they are, where they live, or where they go to school.</a:t>
            </a:r>
          </a:p>
          <a:p>
            <a:pPr marL="342900" lvl="0" indent="-342900"/>
            <a:r>
              <a:rPr lang="en-US" dirty="0"/>
              <a:t>Accountability is everyone’s responsibility: we should celebrate what we do well and recognize what we need to improve, and identify the implications of the choices we make.</a:t>
            </a:r>
          </a:p>
          <a:p>
            <a:pPr marL="342900" lvl="0" indent="-342900"/>
            <a:r>
              <a:rPr lang="en-US" dirty="0"/>
              <a:t>Being identified as a Comprehensive Support &amp; Improvement School means we will get extra help to assist us in our improvement efforts. </a:t>
            </a:r>
          </a:p>
          <a:p>
            <a:endParaRPr lang="en-US" dirty="0"/>
          </a:p>
        </p:txBody>
      </p:sp>
      <p:sp>
        <p:nvSpPr>
          <p:cNvPr id="4" name="Title 1">
            <a:extLst>
              <a:ext uri="{FF2B5EF4-FFF2-40B4-BE49-F238E27FC236}">
                <a16:creationId xmlns:a16="http://schemas.microsoft.com/office/drawing/2014/main" id="{1899BD38-7ED7-4028-AA80-FC2C037A72B1}"/>
              </a:ext>
            </a:extLst>
          </p:cNvPr>
          <p:cNvSpPr>
            <a:spLocks noGrp="1"/>
          </p:cNvSpPr>
          <p:nvPr>
            <p:ph type="title"/>
          </p:nvPr>
        </p:nvSpPr>
        <p:spPr>
          <a:xfrm>
            <a:off x="838200" y="265266"/>
            <a:ext cx="10515600" cy="1325563"/>
          </a:xfrm>
        </p:spPr>
        <p:txBody>
          <a:bodyPr>
            <a:normAutofit/>
          </a:bodyPr>
          <a:lstStyle/>
          <a:p>
            <a:r>
              <a:rPr lang="en-US" kern="1200" dirty="0">
                <a:ea typeface="+mj-ea"/>
                <a:cs typeface="+mj-cs"/>
              </a:rPr>
              <a:t>Accountability        Educational Equity</a:t>
            </a:r>
            <a:endParaRPr lang="en-US" dirty="0"/>
          </a:p>
        </p:txBody>
      </p:sp>
      <p:sp>
        <p:nvSpPr>
          <p:cNvPr id="5" name="Arrow: Right 4">
            <a:extLst>
              <a:ext uri="{FF2B5EF4-FFF2-40B4-BE49-F238E27FC236}">
                <a16:creationId xmlns:a16="http://schemas.microsoft.com/office/drawing/2014/main" id="{400D3DA2-92A0-4AAD-AD36-616A86E3E3ED}"/>
              </a:ext>
            </a:extLst>
          </p:cNvPr>
          <p:cNvSpPr/>
          <p:nvPr/>
        </p:nvSpPr>
        <p:spPr>
          <a:xfrm>
            <a:off x="4342221" y="852984"/>
            <a:ext cx="586854" cy="150125"/>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2" name="Slide Number Placeholder 1">
            <a:extLst>
              <a:ext uri="{FF2B5EF4-FFF2-40B4-BE49-F238E27FC236}">
                <a16:creationId xmlns:a16="http://schemas.microsoft.com/office/drawing/2014/main" id="{1D99A13B-D4F5-45C0-8BB0-99285A2E26FE}"/>
              </a:ext>
            </a:extLst>
          </p:cNvPr>
          <p:cNvSpPr>
            <a:spLocks noGrp="1"/>
          </p:cNvSpPr>
          <p:nvPr>
            <p:ph type="sldNum" sz="quarter" idx="12"/>
          </p:nvPr>
        </p:nvSpPr>
        <p:spPr/>
        <p:txBody>
          <a:bodyPr/>
          <a:lstStyle/>
          <a:p>
            <a:fld id="{6CA73393-D6D8-4001-B26E-2F33EE884B3E}" type="slidenum">
              <a:rPr lang="en-US" smtClean="0"/>
              <a:t>4</a:t>
            </a:fld>
            <a:endParaRPr lang="en-US" dirty="0"/>
          </a:p>
        </p:txBody>
      </p:sp>
    </p:spTree>
    <p:extLst>
      <p:ext uri="{BB962C8B-B14F-4D97-AF65-F5344CB8AC3E}">
        <p14:creationId xmlns:p14="http://schemas.microsoft.com/office/powerpoint/2010/main" val="712201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C27CDD62-C409-4562-B666-8208DE405F5C}"/>
              </a:ext>
            </a:extLst>
          </p:cNvPr>
          <p:cNvSpPr>
            <a:spLocks noGrp="1"/>
          </p:cNvSpPr>
          <p:nvPr>
            <p:ph type="title"/>
          </p:nvPr>
        </p:nvSpPr>
        <p:spPr>
          <a:xfrm>
            <a:off x="863029" y="1012004"/>
            <a:ext cx="3767586" cy="4795408"/>
          </a:xfrm>
        </p:spPr>
        <p:txBody>
          <a:bodyPr>
            <a:normAutofit/>
          </a:bodyPr>
          <a:lstStyle/>
          <a:p>
            <a:r>
              <a:rPr lang="en-US" b="1" dirty="0">
                <a:solidFill>
                  <a:srgbClr val="FFFFFF"/>
                </a:solidFill>
              </a:rPr>
              <a:t>New York’s New Accountability System</a:t>
            </a:r>
          </a:p>
        </p:txBody>
      </p:sp>
      <p:graphicFrame>
        <p:nvGraphicFramePr>
          <p:cNvPr id="6" name="Content Placeholder 2">
            <a:extLst>
              <a:ext uri="{FF2B5EF4-FFF2-40B4-BE49-F238E27FC236}">
                <a16:creationId xmlns:a16="http://schemas.microsoft.com/office/drawing/2014/main" id="{A99E03E9-90CC-457A-9C90-73148E8D1146}"/>
              </a:ext>
            </a:extLst>
          </p:cNvPr>
          <p:cNvGraphicFramePr>
            <a:graphicFrameLocks noGrp="1"/>
          </p:cNvGraphicFramePr>
          <p:nvPr>
            <p:ph idx="1"/>
            <p:extLst>
              <p:ext uri="{D42A27DB-BD31-4B8C-83A1-F6EECF244321}">
                <p14:modId xmlns:p14="http://schemas.microsoft.com/office/powerpoint/2010/main" val="3130486923"/>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a:extLst>
              <a:ext uri="{FF2B5EF4-FFF2-40B4-BE49-F238E27FC236}">
                <a16:creationId xmlns:a16="http://schemas.microsoft.com/office/drawing/2014/main" id="{B687F2A9-E6B9-4684-A853-CFC52D27F623}"/>
              </a:ext>
            </a:extLst>
          </p:cNvPr>
          <p:cNvSpPr>
            <a:spLocks noGrp="1"/>
          </p:cNvSpPr>
          <p:nvPr>
            <p:ph type="sldNum" sz="quarter" idx="12"/>
          </p:nvPr>
        </p:nvSpPr>
        <p:spPr/>
        <p:txBody>
          <a:bodyPr/>
          <a:lstStyle/>
          <a:p>
            <a:fld id="{6CA73393-D6D8-4001-B26E-2F33EE884B3E}" type="slidenum">
              <a:rPr lang="en-US" smtClean="0"/>
              <a:t>5</a:t>
            </a:fld>
            <a:endParaRPr lang="en-US" dirty="0"/>
          </a:p>
        </p:txBody>
      </p:sp>
    </p:spTree>
    <p:extLst>
      <p:ext uri="{BB962C8B-B14F-4D97-AF65-F5344CB8AC3E}">
        <p14:creationId xmlns:p14="http://schemas.microsoft.com/office/powerpoint/2010/main" val="1840296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1">
            <a:extLst>
              <a:ext uri="{FF2B5EF4-FFF2-40B4-BE49-F238E27FC236}">
                <a16:creationId xmlns:a16="http://schemas.microsoft.com/office/drawing/2014/main" id="{C8CB11EA-4AA6-434C-90AB-04C0597679C3}"/>
              </a:ext>
            </a:extLst>
          </p:cNvPr>
          <p:cNvSpPr>
            <a:spLocks noGrp="1"/>
          </p:cNvSpPr>
          <p:nvPr>
            <p:ph type="title"/>
          </p:nvPr>
        </p:nvSpPr>
        <p:spPr>
          <a:xfrm>
            <a:off x="5614875" y="802955"/>
            <a:ext cx="6002693" cy="1454051"/>
          </a:xfrm>
        </p:spPr>
        <p:txBody>
          <a:bodyPr>
            <a:normAutofit/>
          </a:bodyPr>
          <a:lstStyle/>
          <a:p>
            <a:r>
              <a:rPr lang="en-US" dirty="0">
                <a:solidFill>
                  <a:srgbClr val="000000"/>
                </a:solidFill>
              </a:rPr>
              <a:t>Multiple Measures of Performance </a:t>
            </a:r>
          </a:p>
        </p:txBody>
      </p:sp>
      <p:sp>
        <p:nvSpPr>
          <p:cNvPr id="15"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8" name="Graphic 7" descr="Checklist">
            <a:extLst>
              <a:ext uri="{FF2B5EF4-FFF2-40B4-BE49-F238E27FC236}">
                <a16:creationId xmlns:a16="http://schemas.microsoft.com/office/drawing/2014/main" id="{5C94E6B2-A18E-4D63-B00F-7DE518A966B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3" name="Content Placeholder 2">
            <a:extLst>
              <a:ext uri="{FF2B5EF4-FFF2-40B4-BE49-F238E27FC236}">
                <a16:creationId xmlns:a16="http://schemas.microsoft.com/office/drawing/2014/main" id="{181A0BB6-E4B4-4E25-B751-464C8963B7FA}"/>
              </a:ext>
            </a:extLst>
          </p:cNvPr>
          <p:cNvSpPr>
            <a:spLocks noGrp="1"/>
          </p:cNvSpPr>
          <p:nvPr>
            <p:ph idx="1"/>
          </p:nvPr>
        </p:nvSpPr>
        <p:spPr>
          <a:xfrm>
            <a:off x="5614875" y="2421682"/>
            <a:ext cx="5453277" cy="4116087"/>
          </a:xfrm>
        </p:spPr>
        <p:txBody>
          <a:bodyPr anchor="ctr">
            <a:normAutofit/>
          </a:bodyPr>
          <a:lstStyle/>
          <a:p>
            <a:pPr marL="342900" indent="-342900"/>
            <a:r>
              <a:rPr lang="en-US" sz="1800" dirty="0">
                <a:solidFill>
                  <a:srgbClr val="000000"/>
                </a:solidFill>
              </a:rPr>
              <a:t>NYSED is using several indicators to determine the performance of high schools:</a:t>
            </a:r>
          </a:p>
          <a:p>
            <a:pPr lvl="1">
              <a:buFont typeface="Courier New" panose="02070309020205020404" pitchFamily="49" charset="0"/>
              <a:buChar char="o"/>
            </a:pPr>
            <a:r>
              <a:rPr lang="en-US" sz="1800" dirty="0">
                <a:solidFill>
                  <a:srgbClr val="000000"/>
                </a:solidFill>
              </a:rPr>
              <a:t>Student academic achievement in language arts, math, science, and social studies</a:t>
            </a:r>
          </a:p>
          <a:p>
            <a:pPr lvl="1">
              <a:buFont typeface="Courier New" panose="02070309020205020404" pitchFamily="49" charset="0"/>
              <a:buChar char="o"/>
            </a:pPr>
            <a:r>
              <a:rPr lang="en-US" sz="1800" dirty="0">
                <a:solidFill>
                  <a:srgbClr val="000000"/>
                </a:solidFill>
              </a:rPr>
              <a:t>Academic progress in language arts and math</a:t>
            </a:r>
          </a:p>
          <a:p>
            <a:pPr lvl="1">
              <a:buFont typeface="Courier New" panose="02070309020205020404" pitchFamily="49" charset="0"/>
              <a:buChar char="o"/>
            </a:pPr>
            <a:r>
              <a:rPr lang="en-US" sz="1800" dirty="0">
                <a:solidFill>
                  <a:srgbClr val="000000"/>
                </a:solidFill>
              </a:rPr>
              <a:t>English language proficiency</a:t>
            </a:r>
          </a:p>
          <a:p>
            <a:pPr lvl="1">
              <a:buFont typeface="Courier New" panose="02070309020205020404" pitchFamily="49" charset="0"/>
              <a:buChar char="o"/>
            </a:pPr>
            <a:r>
              <a:rPr lang="en-US" sz="1800" dirty="0">
                <a:solidFill>
                  <a:srgbClr val="000000"/>
                </a:solidFill>
              </a:rPr>
              <a:t>Chronic absenteeism</a:t>
            </a:r>
          </a:p>
          <a:p>
            <a:pPr lvl="1">
              <a:buFont typeface="Courier New" panose="02070309020205020404" pitchFamily="49" charset="0"/>
              <a:buChar char="o"/>
            </a:pPr>
            <a:r>
              <a:rPr lang="en-US" sz="1800" dirty="0">
                <a:solidFill>
                  <a:srgbClr val="000000"/>
                </a:solidFill>
              </a:rPr>
              <a:t>Graduation rates</a:t>
            </a:r>
          </a:p>
          <a:p>
            <a:pPr lvl="1">
              <a:buFont typeface="Courier New" panose="02070309020205020404" pitchFamily="49" charset="0"/>
              <a:buChar char="o"/>
            </a:pPr>
            <a:r>
              <a:rPr lang="en-US" sz="1800" dirty="0">
                <a:solidFill>
                  <a:srgbClr val="000000"/>
                </a:solidFill>
              </a:rPr>
              <a:t>College, career and civic readiness</a:t>
            </a:r>
          </a:p>
          <a:p>
            <a:pPr marL="342900" indent="-342900"/>
            <a:r>
              <a:rPr lang="en-US" sz="1800" dirty="0">
                <a:solidFill>
                  <a:srgbClr val="000000"/>
                </a:solidFill>
              </a:rPr>
              <a:t>For every school, these measures are applied to </a:t>
            </a:r>
            <a:r>
              <a:rPr lang="en-US" sz="1800" b="1" i="1" dirty="0">
                <a:solidFill>
                  <a:srgbClr val="000000"/>
                </a:solidFill>
              </a:rPr>
              <a:t>all</a:t>
            </a:r>
            <a:r>
              <a:rPr lang="en-US" sz="1800" b="1" dirty="0">
                <a:solidFill>
                  <a:srgbClr val="000000"/>
                </a:solidFill>
              </a:rPr>
              <a:t> </a:t>
            </a:r>
            <a:r>
              <a:rPr lang="en-US" sz="1800" b="1" i="1" dirty="0">
                <a:solidFill>
                  <a:srgbClr val="000000"/>
                </a:solidFill>
              </a:rPr>
              <a:t>students</a:t>
            </a:r>
            <a:r>
              <a:rPr lang="en-US" sz="1800" b="1" dirty="0">
                <a:solidFill>
                  <a:srgbClr val="000000"/>
                </a:solidFill>
              </a:rPr>
              <a:t> </a:t>
            </a:r>
            <a:r>
              <a:rPr lang="en-US" sz="1800" dirty="0">
                <a:solidFill>
                  <a:srgbClr val="000000"/>
                </a:solidFill>
              </a:rPr>
              <a:t>and specific </a:t>
            </a:r>
            <a:r>
              <a:rPr lang="en-US" sz="1800" b="1" i="1" dirty="0">
                <a:solidFill>
                  <a:srgbClr val="000000"/>
                </a:solidFill>
              </a:rPr>
              <a:t>student subgroups</a:t>
            </a:r>
            <a:r>
              <a:rPr lang="en-US" sz="1800" dirty="0">
                <a:solidFill>
                  <a:srgbClr val="000000"/>
                </a:solidFill>
              </a:rPr>
              <a:t>, such as members of racial and ethnic groups, students with disabilities, and English language learners</a:t>
            </a:r>
          </a:p>
          <a:p>
            <a:endParaRPr lang="en-US" sz="1700" dirty="0">
              <a:solidFill>
                <a:srgbClr val="000000"/>
              </a:solidFill>
            </a:endParaRPr>
          </a:p>
        </p:txBody>
      </p:sp>
      <p:sp>
        <p:nvSpPr>
          <p:cNvPr id="2" name="Slide Number Placeholder 1">
            <a:extLst>
              <a:ext uri="{FF2B5EF4-FFF2-40B4-BE49-F238E27FC236}">
                <a16:creationId xmlns:a16="http://schemas.microsoft.com/office/drawing/2014/main" id="{DA228EFE-8ADB-460B-92CF-ADE78337A3CC}"/>
              </a:ext>
            </a:extLst>
          </p:cNvPr>
          <p:cNvSpPr>
            <a:spLocks noGrp="1"/>
          </p:cNvSpPr>
          <p:nvPr>
            <p:ph type="sldNum" sz="quarter" idx="12"/>
          </p:nvPr>
        </p:nvSpPr>
        <p:spPr>
          <a:xfrm>
            <a:off x="10825930" y="6223702"/>
            <a:ext cx="570728" cy="314067"/>
          </a:xfrm>
        </p:spPr>
        <p:txBody>
          <a:bodyPr>
            <a:normAutofit/>
          </a:bodyPr>
          <a:lstStyle/>
          <a:p>
            <a:pPr>
              <a:spcAft>
                <a:spcPts val="600"/>
              </a:spcAft>
            </a:pPr>
            <a:fld id="{6CA73393-D6D8-4001-B26E-2F33EE884B3E}" type="slidenum">
              <a:rPr lang="en-US" sz="1100">
                <a:solidFill>
                  <a:srgbClr val="898989"/>
                </a:solidFill>
              </a:rPr>
              <a:pPr>
                <a:spcAft>
                  <a:spcPts val="600"/>
                </a:spcAft>
              </a:pPr>
              <a:t>6</a:t>
            </a:fld>
            <a:endParaRPr lang="en-US" sz="1100" dirty="0">
              <a:solidFill>
                <a:srgbClr val="898989"/>
              </a:solidFill>
            </a:endParaRPr>
          </a:p>
        </p:txBody>
      </p:sp>
    </p:spTree>
    <p:extLst>
      <p:ext uri="{BB962C8B-B14F-4D97-AF65-F5344CB8AC3E}">
        <p14:creationId xmlns:p14="http://schemas.microsoft.com/office/powerpoint/2010/main" val="1598806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B5445D7-137A-43E5-B849-7D4A3569E827}"/>
              </a:ext>
            </a:extLst>
          </p:cNvPr>
          <p:cNvSpPr>
            <a:spLocks noGrp="1"/>
          </p:cNvSpPr>
          <p:nvPr>
            <p:ph type="title"/>
          </p:nvPr>
        </p:nvSpPr>
        <p:spPr>
          <a:xfrm>
            <a:off x="838200" y="365125"/>
            <a:ext cx="10515600" cy="1325563"/>
          </a:xfrm>
        </p:spPr>
        <p:txBody>
          <a:bodyPr>
            <a:normAutofit/>
          </a:bodyPr>
          <a:lstStyle/>
          <a:p>
            <a:r>
              <a:rPr lang="en-US" dirty="0"/>
              <a:t>How Schools Are Measured On Each Indicator</a:t>
            </a:r>
          </a:p>
        </p:txBody>
      </p:sp>
      <p:sp>
        <p:nvSpPr>
          <p:cNvPr id="2" name="Slide Number Placeholder 1">
            <a:extLst>
              <a:ext uri="{FF2B5EF4-FFF2-40B4-BE49-F238E27FC236}">
                <a16:creationId xmlns:a16="http://schemas.microsoft.com/office/drawing/2014/main" id="{90838F75-9CBC-4E8F-A6CE-64A6DEEEB028}"/>
              </a:ext>
            </a:extLst>
          </p:cNvPr>
          <p:cNvSpPr>
            <a:spLocks noGrp="1"/>
          </p:cNvSpPr>
          <p:nvPr>
            <p:ph type="sldNum" sz="quarter" idx="12"/>
          </p:nvPr>
        </p:nvSpPr>
        <p:spPr>
          <a:xfrm>
            <a:off x="8610600" y="6356350"/>
            <a:ext cx="2743200" cy="365125"/>
          </a:xfrm>
        </p:spPr>
        <p:txBody>
          <a:bodyPr>
            <a:normAutofit/>
          </a:bodyPr>
          <a:lstStyle/>
          <a:p>
            <a:pPr>
              <a:spcAft>
                <a:spcPts val="600"/>
              </a:spcAft>
            </a:pPr>
            <a:fld id="{6CA73393-D6D8-4001-B26E-2F33EE884B3E}" type="slidenum">
              <a:rPr lang="en-US" smtClean="0"/>
              <a:pPr>
                <a:spcAft>
                  <a:spcPts val="600"/>
                </a:spcAft>
              </a:pPr>
              <a:t>7</a:t>
            </a:fld>
            <a:endParaRPr lang="en-US" dirty="0"/>
          </a:p>
        </p:txBody>
      </p:sp>
      <p:graphicFrame>
        <p:nvGraphicFramePr>
          <p:cNvPr id="6" name="Content Placeholder 2">
            <a:extLst>
              <a:ext uri="{FF2B5EF4-FFF2-40B4-BE49-F238E27FC236}">
                <a16:creationId xmlns:a16="http://schemas.microsoft.com/office/drawing/2014/main" id="{3FC928AE-0906-4054-92B0-0060ED55DBB4}"/>
              </a:ext>
            </a:extLst>
          </p:cNvPr>
          <p:cNvGraphicFramePr>
            <a:graphicFrameLocks noGrp="1"/>
          </p:cNvGraphicFramePr>
          <p:nvPr>
            <p:ph idx="1"/>
            <p:extLst>
              <p:ext uri="{D42A27DB-BD31-4B8C-83A1-F6EECF244321}">
                <p14:modId xmlns:p14="http://schemas.microsoft.com/office/powerpoint/2010/main" val="190732668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4819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3FFFA32-D9F4-4AF9-A025-CD128AC85E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57022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 name="Group 10">
            <a:extLst>
              <a:ext uri="{FF2B5EF4-FFF2-40B4-BE49-F238E27FC236}">
                <a16:creationId xmlns:a16="http://schemas.microsoft.com/office/drawing/2014/main" id="{2823A416-999C-4FA3-A853-0AE48404B5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808676"/>
            <a:ext cx="12192000" cy="3049325"/>
            <a:chOff x="0" y="3808676"/>
            <a:chExt cx="12192000" cy="3049325"/>
          </a:xfrm>
        </p:grpSpPr>
        <p:pic>
          <p:nvPicPr>
            <p:cNvPr id="12" name="Picture 11">
              <a:extLst>
                <a:ext uri="{FF2B5EF4-FFF2-40B4-BE49-F238E27FC236}">
                  <a16:creationId xmlns:a16="http://schemas.microsoft.com/office/drawing/2014/main" id="{9362F656-1A8D-4BA3-BA72-92332E75DB99}"/>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t="45716" b="9820"/>
            <a:stretch>
              <a:fillRect/>
            </a:stretch>
          </p:blipFill>
          <p:spPr>
            <a:xfrm>
              <a:off x="0" y="3808676"/>
              <a:ext cx="12192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13" name="Oval 12">
              <a:extLst>
                <a:ext uri="{FF2B5EF4-FFF2-40B4-BE49-F238E27FC236}">
                  <a16:creationId xmlns:a16="http://schemas.microsoft.com/office/drawing/2014/main" id="{9338807D-FB66-4E3A-9CF0-786662C4A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067339" y="5375082"/>
              <a:ext cx="373711" cy="405516"/>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1">
            <a:extLst>
              <a:ext uri="{FF2B5EF4-FFF2-40B4-BE49-F238E27FC236}">
                <a16:creationId xmlns:a16="http://schemas.microsoft.com/office/drawing/2014/main" id="{81EE4CBA-39AE-4897-87CC-685A7E1CC4E4}"/>
              </a:ext>
            </a:extLst>
          </p:cNvPr>
          <p:cNvSpPr txBox="1">
            <a:spLocks noGrp="1"/>
          </p:cNvSpPr>
          <p:nvPr>
            <p:ph idx="1"/>
          </p:nvPr>
        </p:nvSpPr>
        <p:spPr>
          <a:xfrm>
            <a:off x="1563110" y="3861684"/>
            <a:ext cx="9833548" cy="2035277"/>
          </a:xfrm>
          <a:prstGeom prst="rect">
            <a:avLst/>
          </a:prstGeom>
        </p:spPr>
        <p:txBody>
          <a:bodyPr anchor="ctr">
            <a:normAutofit/>
          </a:bodyPr>
          <a:lstStyle>
            <a:lvl1pPr algn="l" rtl="0" eaLnBrk="0" fontAlgn="base" hangingPunct="0">
              <a:lnSpc>
                <a:spcPts val="3600"/>
              </a:lnSpc>
              <a:spcBef>
                <a:spcPct val="0"/>
              </a:spcBef>
              <a:spcAft>
                <a:spcPct val="0"/>
              </a:spcAft>
              <a:defRPr sz="3200" b="1">
                <a:solidFill>
                  <a:srgbClr val="22315E"/>
                </a:solidFill>
                <a:latin typeface="+mn-lt"/>
                <a:ea typeface="Verdana" panose="020B0604030504040204" pitchFamily="34" charset="0"/>
                <a:cs typeface="Verdana" panose="020B0604030504040204" pitchFamily="34" charset="0"/>
              </a:defRPr>
            </a:lvl1pPr>
            <a:lvl2pPr algn="ctr" rtl="0" eaLnBrk="0" fontAlgn="base" hangingPunct="0">
              <a:lnSpc>
                <a:spcPts val="3600"/>
              </a:lnSpc>
              <a:spcBef>
                <a:spcPct val="0"/>
              </a:spcBef>
              <a:spcAft>
                <a:spcPct val="0"/>
              </a:spcAft>
              <a:defRPr sz="3200" b="1">
                <a:solidFill>
                  <a:schemeClr val="bg1"/>
                </a:solidFill>
                <a:latin typeface="Arial" charset="0"/>
                <a:ea typeface="Verdana" pitchFamily="34" charset="0"/>
                <a:cs typeface="Verdana" pitchFamily="34" charset="0"/>
              </a:defRPr>
            </a:lvl2pPr>
            <a:lvl3pPr algn="ctr" rtl="0" eaLnBrk="0" fontAlgn="base" hangingPunct="0">
              <a:lnSpc>
                <a:spcPts val="3600"/>
              </a:lnSpc>
              <a:spcBef>
                <a:spcPct val="0"/>
              </a:spcBef>
              <a:spcAft>
                <a:spcPct val="0"/>
              </a:spcAft>
              <a:defRPr sz="3200" b="1">
                <a:solidFill>
                  <a:schemeClr val="bg1"/>
                </a:solidFill>
                <a:latin typeface="Arial" charset="0"/>
                <a:ea typeface="Verdana" pitchFamily="34" charset="0"/>
                <a:cs typeface="Verdana" pitchFamily="34" charset="0"/>
              </a:defRPr>
            </a:lvl3pPr>
            <a:lvl4pPr algn="ctr" rtl="0" eaLnBrk="0" fontAlgn="base" hangingPunct="0">
              <a:lnSpc>
                <a:spcPts val="3600"/>
              </a:lnSpc>
              <a:spcBef>
                <a:spcPct val="0"/>
              </a:spcBef>
              <a:spcAft>
                <a:spcPct val="0"/>
              </a:spcAft>
              <a:defRPr sz="3200" b="1">
                <a:solidFill>
                  <a:schemeClr val="bg1"/>
                </a:solidFill>
                <a:latin typeface="Arial" charset="0"/>
                <a:ea typeface="Verdana" pitchFamily="34" charset="0"/>
                <a:cs typeface="Verdana" pitchFamily="34" charset="0"/>
              </a:defRPr>
            </a:lvl4pPr>
            <a:lvl5pPr algn="ctr" rtl="0" eaLnBrk="0" fontAlgn="base" hangingPunct="0">
              <a:lnSpc>
                <a:spcPts val="3600"/>
              </a:lnSpc>
              <a:spcBef>
                <a:spcPct val="0"/>
              </a:spcBef>
              <a:spcAft>
                <a:spcPct val="0"/>
              </a:spcAft>
              <a:defRPr sz="3200" b="1">
                <a:solidFill>
                  <a:schemeClr val="bg1"/>
                </a:solidFill>
                <a:latin typeface="Arial" charset="0"/>
                <a:ea typeface="Verdana" pitchFamily="34" charset="0"/>
                <a:cs typeface="Verdana" pitchFamily="34" charset="0"/>
              </a:defRPr>
            </a:lvl5pPr>
            <a:lvl6pPr marL="457200" algn="ctr" rtl="0" fontAlgn="base">
              <a:spcBef>
                <a:spcPct val="0"/>
              </a:spcBef>
              <a:spcAft>
                <a:spcPct val="0"/>
              </a:spcAft>
              <a:defRPr sz="4400" b="1">
                <a:solidFill>
                  <a:srgbClr val="D54F48"/>
                </a:solidFill>
                <a:latin typeface="CartoGothic Std" pitchFamily="34" charset="0"/>
              </a:defRPr>
            </a:lvl6pPr>
            <a:lvl7pPr marL="914400" algn="ctr" rtl="0" fontAlgn="base">
              <a:spcBef>
                <a:spcPct val="0"/>
              </a:spcBef>
              <a:spcAft>
                <a:spcPct val="0"/>
              </a:spcAft>
              <a:defRPr sz="4400" b="1">
                <a:solidFill>
                  <a:srgbClr val="D54F48"/>
                </a:solidFill>
                <a:latin typeface="CartoGothic Std" pitchFamily="34" charset="0"/>
              </a:defRPr>
            </a:lvl7pPr>
            <a:lvl8pPr marL="1371600" algn="ctr" rtl="0" fontAlgn="base">
              <a:spcBef>
                <a:spcPct val="0"/>
              </a:spcBef>
              <a:spcAft>
                <a:spcPct val="0"/>
              </a:spcAft>
              <a:defRPr sz="4400" b="1">
                <a:solidFill>
                  <a:srgbClr val="D54F48"/>
                </a:solidFill>
                <a:latin typeface="CartoGothic Std" pitchFamily="34" charset="0"/>
              </a:defRPr>
            </a:lvl8pPr>
            <a:lvl9pPr marL="1828800" algn="ctr" rtl="0" fontAlgn="base">
              <a:spcBef>
                <a:spcPct val="0"/>
              </a:spcBef>
              <a:spcAft>
                <a:spcPct val="0"/>
              </a:spcAft>
              <a:defRPr sz="4400" b="1">
                <a:solidFill>
                  <a:srgbClr val="D54F48"/>
                </a:solidFill>
                <a:latin typeface="CartoGothic Std" pitchFamily="34" charset="0"/>
              </a:defRPr>
            </a:lvl9pPr>
          </a:lstStyle>
          <a:p>
            <a:pPr marL="0" indent="0">
              <a:spcAft>
                <a:spcPts val="600"/>
              </a:spcAft>
              <a:buNone/>
            </a:pPr>
            <a:endParaRPr lang="en-US" sz="2400" b="0" kern="0" dirty="0">
              <a:solidFill>
                <a:srgbClr val="FFFFFF"/>
              </a:solidFill>
            </a:endParaRPr>
          </a:p>
          <a:p>
            <a:pPr marL="0" indent="0">
              <a:spcAft>
                <a:spcPts val="600"/>
              </a:spcAft>
              <a:buNone/>
            </a:pPr>
            <a:r>
              <a:rPr lang="en-US" sz="3600" b="0" kern="0" dirty="0">
                <a:solidFill>
                  <a:srgbClr val="FFFFFF"/>
                </a:solidFill>
              </a:rPr>
              <a:t>The Individual Indicators</a:t>
            </a:r>
          </a:p>
          <a:p>
            <a:pPr marL="0" indent="0">
              <a:spcAft>
                <a:spcPts val="600"/>
              </a:spcAft>
              <a:buNone/>
            </a:pPr>
            <a:r>
              <a:rPr lang="en-US" sz="2800" b="0" dirty="0">
                <a:solidFill>
                  <a:srgbClr val="FFFFFF"/>
                </a:solidFill>
              </a:rPr>
              <a:t>What Each Indicator Measures and How our School Performed</a:t>
            </a:r>
          </a:p>
          <a:p>
            <a:pPr marL="0" indent="0">
              <a:spcAft>
                <a:spcPts val="600"/>
              </a:spcAft>
              <a:buNone/>
            </a:pPr>
            <a:endParaRPr lang="en-US" sz="2400" kern="0" dirty="0">
              <a:solidFill>
                <a:srgbClr val="FFFFFF"/>
              </a:solidFill>
            </a:endParaRPr>
          </a:p>
          <a:p>
            <a:pPr marL="0" indent="0">
              <a:spcAft>
                <a:spcPts val="600"/>
              </a:spcAft>
              <a:buNone/>
            </a:pPr>
            <a:endParaRPr lang="en-US" sz="2400" kern="0" dirty="0">
              <a:solidFill>
                <a:srgbClr val="FFFFFF"/>
              </a:solidFill>
            </a:endParaRPr>
          </a:p>
          <a:p>
            <a:pPr marL="0" indent="0">
              <a:spcAft>
                <a:spcPts val="600"/>
              </a:spcAft>
              <a:buNone/>
            </a:pPr>
            <a:endParaRPr lang="en-US" sz="2400" kern="0" dirty="0">
              <a:solidFill>
                <a:srgbClr val="FFFFFF"/>
              </a:solidFill>
            </a:endParaRPr>
          </a:p>
          <a:p>
            <a:pPr marL="0" indent="0">
              <a:spcAft>
                <a:spcPts val="600"/>
              </a:spcAft>
              <a:buNone/>
            </a:pPr>
            <a:endParaRPr lang="en-US" sz="2400" kern="0" dirty="0">
              <a:solidFill>
                <a:srgbClr val="FFFFFF"/>
              </a:solidFill>
            </a:endParaRPr>
          </a:p>
          <a:p>
            <a:pPr marL="0" indent="0">
              <a:spcAft>
                <a:spcPts val="600"/>
              </a:spcAft>
              <a:buNone/>
            </a:pPr>
            <a:endParaRPr lang="en-US" sz="2400" kern="0" dirty="0">
              <a:solidFill>
                <a:srgbClr val="FFFFFF"/>
              </a:solidFill>
            </a:endParaRPr>
          </a:p>
        </p:txBody>
      </p:sp>
      <p:sp>
        <p:nvSpPr>
          <p:cNvPr id="2" name="Slide Number Placeholder 1">
            <a:extLst>
              <a:ext uri="{FF2B5EF4-FFF2-40B4-BE49-F238E27FC236}">
                <a16:creationId xmlns:a16="http://schemas.microsoft.com/office/drawing/2014/main" id="{5C06F68A-5F6B-4CFD-A1CB-B24035F1B52F}"/>
              </a:ext>
            </a:extLst>
          </p:cNvPr>
          <p:cNvSpPr>
            <a:spLocks noGrp="1"/>
          </p:cNvSpPr>
          <p:nvPr>
            <p:ph type="sldNum" sz="quarter" idx="12"/>
          </p:nvPr>
        </p:nvSpPr>
        <p:spPr>
          <a:xfrm>
            <a:off x="10825930" y="6223702"/>
            <a:ext cx="570728" cy="314067"/>
          </a:xfrm>
        </p:spPr>
        <p:txBody>
          <a:bodyPr>
            <a:normAutofit/>
          </a:bodyPr>
          <a:lstStyle/>
          <a:p>
            <a:pPr>
              <a:spcAft>
                <a:spcPts val="600"/>
              </a:spcAft>
            </a:pPr>
            <a:fld id="{6CA73393-D6D8-4001-B26E-2F33EE884B3E}" type="slidenum">
              <a:rPr lang="en-US" sz="1000">
                <a:solidFill>
                  <a:srgbClr val="898989"/>
                </a:solidFill>
              </a:rPr>
              <a:pPr>
                <a:spcAft>
                  <a:spcPts val="600"/>
                </a:spcAft>
              </a:pPr>
              <a:t>8</a:t>
            </a:fld>
            <a:endParaRPr lang="en-US" sz="1000" dirty="0">
              <a:solidFill>
                <a:srgbClr val="898989"/>
              </a:solidFill>
            </a:endParaRPr>
          </a:p>
        </p:txBody>
      </p:sp>
    </p:spTree>
    <p:extLst>
      <p:ext uri="{BB962C8B-B14F-4D97-AF65-F5344CB8AC3E}">
        <p14:creationId xmlns:p14="http://schemas.microsoft.com/office/powerpoint/2010/main" val="1247290926"/>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0125D2BD-20EB-4ACD-837D-89A1C23E258A}"/>
              </a:ext>
            </a:extLst>
          </p:cNvPr>
          <p:cNvSpPr>
            <a:spLocks noGrp="1"/>
          </p:cNvSpPr>
          <p:nvPr>
            <p:ph type="title"/>
          </p:nvPr>
        </p:nvSpPr>
        <p:spPr>
          <a:xfrm>
            <a:off x="694510" y="1487272"/>
            <a:ext cx="2743200" cy="2743200"/>
          </a:xfrm>
          <a:prstGeom prst="ellipse">
            <a:avLst/>
          </a:prstGeom>
          <a:solidFill>
            <a:schemeClr val="accent1">
              <a:lumMod val="75000"/>
            </a:schemeClr>
          </a:solidFill>
          <a:ln w="174625" cmpd="thinThick">
            <a:solidFill>
              <a:srgbClr val="262626"/>
            </a:solidFill>
          </a:ln>
        </p:spPr>
        <p:txBody>
          <a:bodyPr>
            <a:noAutofit/>
          </a:bodyPr>
          <a:lstStyle/>
          <a:p>
            <a:pPr algn="ctr"/>
            <a:r>
              <a:rPr lang="en-US" sz="2000" dirty="0">
                <a:solidFill>
                  <a:srgbClr val="FFFFFF"/>
                </a:solidFill>
              </a:rPr>
              <a:t>Measuring Student Academic Achievement </a:t>
            </a:r>
            <a:br>
              <a:rPr lang="en-US" sz="2000" dirty="0">
                <a:solidFill>
                  <a:srgbClr val="FFFFFF"/>
                </a:solidFill>
              </a:rPr>
            </a:br>
            <a:r>
              <a:rPr lang="en-US" sz="2000" dirty="0">
                <a:solidFill>
                  <a:srgbClr val="FFFFFF"/>
                </a:solidFill>
              </a:rPr>
              <a:t>(Composite Performance Index)</a:t>
            </a:r>
          </a:p>
        </p:txBody>
      </p:sp>
      <p:sp>
        <p:nvSpPr>
          <p:cNvPr id="3" name="Content Placeholder 2">
            <a:extLst>
              <a:ext uri="{FF2B5EF4-FFF2-40B4-BE49-F238E27FC236}">
                <a16:creationId xmlns:a16="http://schemas.microsoft.com/office/drawing/2014/main" id="{28C80F32-35AB-442D-B6A5-695D6F6B56DC}"/>
              </a:ext>
            </a:extLst>
          </p:cNvPr>
          <p:cNvSpPr>
            <a:spLocks noGrp="1"/>
          </p:cNvSpPr>
          <p:nvPr>
            <p:ph idx="1"/>
          </p:nvPr>
        </p:nvSpPr>
        <p:spPr>
          <a:xfrm>
            <a:off x="3581847" y="2858872"/>
            <a:ext cx="8035722" cy="3862603"/>
          </a:xfrm>
        </p:spPr>
        <p:txBody>
          <a:bodyPr>
            <a:normAutofit fontScale="25000" lnSpcReduction="20000"/>
          </a:bodyPr>
          <a:lstStyle/>
          <a:p>
            <a:pPr marL="342900" indent="-342900"/>
            <a:r>
              <a:rPr lang="en-US" sz="5600" dirty="0"/>
              <a:t>This indicator measures achievement on state assessments in English language arts (ELA), math, science, and social studies.</a:t>
            </a:r>
          </a:p>
          <a:p>
            <a:pPr marL="342900" indent="-342900"/>
            <a:r>
              <a:rPr lang="en-US" sz="5600" dirty="0"/>
              <a:t>Levels are assigned based on where a school ranks compared to all other schools in the state</a:t>
            </a:r>
            <a:r>
              <a:rPr lang="en-US" sz="5600" dirty="0">
                <a:solidFill>
                  <a:srgbClr val="FF0000"/>
                </a:solidFill>
              </a:rPr>
              <a:t>.</a:t>
            </a:r>
          </a:p>
          <a:p>
            <a:pPr marL="342900" indent="-342900"/>
            <a:r>
              <a:rPr lang="en-US" sz="5600" dirty="0"/>
              <a:t>Schools receive credit based on a student’s best results on high school assessments within 4 years of a student entering grade 9. This year we were held accountable for students who entered grade 9 in the 2014-15 school year.</a:t>
            </a:r>
          </a:p>
          <a:p>
            <a:pPr marL="342900" indent="-342900"/>
            <a:r>
              <a:rPr lang="en-US" sz="5600" dirty="0"/>
              <a:t>Schools receive no credit for students who score at accountability Level 1, partial credit for students who score at accountability Level 2, full credit for students who score at accountability Level 3, and extra credit for students who score at accountability Level 4. </a:t>
            </a:r>
          </a:p>
          <a:p>
            <a:pPr marL="342900" indent="-342900"/>
            <a:r>
              <a:rPr lang="en-US" sz="5600" dirty="0"/>
              <a:t>The next slide shows how scores from 0 – 100 on Regents exams are converted to Levels.</a:t>
            </a:r>
          </a:p>
          <a:p>
            <a:pPr marL="342900" indent="-342900"/>
            <a:r>
              <a:rPr lang="en-US" sz="5600" dirty="0"/>
              <a:t>A school can receive an index that ranges from 0 to 250.  </a:t>
            </a:r>
          </a:p>
          <a:p>
            <a:pPr marL="342900" indent="-342900"/>
            <a:r>
              <a:rPr lang="en-US" sz="5600" dirty="0"/>
              <a:t>Empire High School had a Performance Index of 101 out of a possible 250.</a:t>
            </a:r>
          </a:p>
          <a:p>
            <a:pPr marL="342900" indent="-342900" defTabSz="465138"/>
            <a:r>
              <a:rPr lang="en-US" sz="5600" dirty="0"/>
              <a:t>Empire High School received a Level 1 on this indicator, meaning our school performed among the lowest 10 percent among all high schools in the state.</a:t>
            </a:r>
          </a:p>
          <a:p>
            <a:endParaRPr lang="en-US" sz="500" dirty="0"/>
          </a:p>
        </p:txBody>
      </p:sp>
      <p:sp>
        <p:nvSpPr>
          <p:cNvPr id="2" name="Slide Number Placeholder 1">
            <a:extLst>
              <a:ext uri="{FF2B5EF4-FFF2-40B4-BE49-F238E27FC236}">
                <a16:creationId xmlns:a16="http://schemas.microsoft.com/office/drawing/2014/main" id="{B8DAAAB6-8A7E-4AED-B548-834E84E366A4}"/>
              </a:ext>
            </a:extLst>
          </p:cNvPr>
          <p:cNvSpPr>
            <a:spLocks noGrp="1"/>
          </p:cNvSpPr>
          <p:nvPr>
            <p:ph type="sldNum" sz="quarter" idx="12"/>
          </p:nvPr>
        </p:nvSpPr>
        <p:spPr>
          <a:xfrm>
            <a:off x="9884978" y="6356350"/>
            <a:ext cx="1468821" cy="365125"/>
          </a:xfrm>
        </p:spPr>
        <p:txBody>
          <a:bodyPr>
            <a:normAutofit/>
          </a:bodyPr>
          <a:lstStyle/>
          <a:p>
            <a:pPr>
              <a:spcAft>
                <a:spcPts val="600"/>
              </a:spcAft>
            </a:pPr>
            <a:fld id="{6CA73393-D6D8-4001-B26E-2F33EE884B3E}" type="slidenum">
              <a:rPr lang="en-US">
                <a:solidFill>
                  <a:prstClr val="black">
                    <a:tint val="75000"/>
                  </a:prstClr>
                </a:solidFill>
              </a:rPr>
              <a:pPr>
                <a:spcAft>
                  <a:spcPts val="600"/>
                </a:spcAft>
              </a:pPr>
              <a:t>9</a:t>
            </a:fld>
            <a:endParaRPr lang="en-US" dirty="0">
              <a:solidFill>
                <a:prstClr val="black">
                  <a:tint val="75000"/>
                </a:prstClr>
              </a:solidFill>
            </a:endParaRPr>
          </a:p>
        </p:txBody>
      </p:sp>
      <p:graphicFrame>
        <p:nvGraphicFramePr>
          <p:cNvPr id="5" name="Table 4">
            <a:extLst>
              <a:ext uri="{FF2B5EF4-FFF2-40B4-BE49-F238E27FC236}">
                <a16:creationId xmlns:a16="http://schemas.microsoft.com/office/drawing/2014/main" id="{269B7063-92A3-43BB-9E15-7B4DE40FD47B}"/>
              </a:ext>
            </a:extLst>
          </p:cNvPr>
          <p:cNvGraphicFramePr>
            <a:graphicFrameLocks noGrp="1"/>
          </p:cNvGraphicFramePr>
          <p:nvPr>
            <p:extLst>
              <p:ext uri="{D42A27DB-BD31-4B8C-83A1-F6EECF244321}">
                <p14:modId xmlns:p14="http://schemas.microsoft.com/office/powerpoint/2010/main" val="43436102"/>
              </p:ext>
            </p:extLst>
          </p:nvPr>
        </p:nvGraphicFramePr>
        <p:xfrm>
          <a:off x="4132220" y="1003232"/>
          <a:ext cx="2299039" cy="1645920"/>
        </p:xfrm>
        <a:graphic>
          <a:graphicData uri="http://schemas.openxmlformats.org/drawingml/2006/table">
            <a:tbl>
              <a:tblPr firstRow="1" bandRow="1">
                <a:tableStyleId>{3B4B98B0-60AC-42C2-AFA5-B58CD77FA1E5}</a:tableStyleId>
              </a:tblPr>
              <a:tblGrid>
                <a:gridCol w="1463899">
                  <a:extLst>
                    <a:ext uri="{9D8B030D-6E8A-4147-A177-3AD203B41FA5}">
                      <a16:colId xmlns:a16="http://schemas.microsoft.com/office/drawing/2014/main" val="1477703190"/>
                    </a:ext>
                  </a:extLst>
                </a:gridCol>
                <a:gridCol w="835140">
                  <a:extLst>
                    <a:ext uri="{9D8B030D-6E8A-4147-A177-3AD203B41FA5}">
                      <a16:colId xmlns:a16="http://schemas.microsoft.com/office/drawing/2014/main" val="1538268975"/>
                    </a:ext>
                  </a:extLst>
                </a:gridCol>
              </a:tblGrid>
              <a:tr h="329184">
                <a:tc>
                  <a:txBody>
                    <a:bodyPr/>
                    <a:lstStyle/>
                    <a:p>
                      <a:r>
                        <a:rPr lang="en-US" sz="1000" dirty="0"/>
                        <a:t>Rank</a:t>
                      </a:r>
                    </a:p>
                  </a:txBody>
                  <a:tcPr marL="165180" marR="165180" marT="82591" marB="82591"/>
                </a:tc>
                <a:tc>
                  <a:txBody>
                    <a:bodyPr/>
                    <a:lstStyle/>
                    <a:p>
                      <a:r>
                        <a:rPr lang="en-US" sz="1000" dirty="0"/>
                        <a:t>Level</a:t>
                      </a:r>
                    </a:p>
                  </a:txBody>
                  <a:tcPr marL="165180" marR="165180" marT="82591" marB="82591"/>
                </a:tc>
                <a:extLst>
                  <a:ext uri="{0D108BD9-81ED-4DB2-BD59-A6C34878D82A}">
                    <a16:rowId xmlns:a16="http://schemas.microsoft.com/office/drawing/2014/main" val="1816118984"/>
                  </a:ext>
                </a:extLst>
              </a:tr>
              <a:tr h="329184">
                <a:tc>
                  <a:txBody>
                    <a:bodyPr/>
                    <a:lstStyle/>
                    <a:p>
                      <a:r>
                        <a:rPr lang="en-US" sz="1000" dirty="0"/>
                        <a:t>10% or Less</a:t>
                      </a:r>
                    </a:p>
                  </a:txBody>
                  <a:tcPr marL="165180" marR="165180" marT="82591" marB="82591"/>
                </a:tc>
                <a:tc>
                  <a:txBody>
                    <a:bodyPr/>
                    <a:lstStyle/>
                    <a:p>
                      <a:r>
                        <a:rPr lang="en-US" sz="1000" dirty="0"/>
                        <a:t>1</a:t>
                      </a:r>
                    </a:p>
                  </a:txBody>
                  <a:tcPr marL="165180" marR="165180" marT="82591" marB="82591"/>
                </a:tc>
                <a:extLst>
                  <a:ext uri="{0D108BD9-81ED-4DB2-BD59-A6C34878D82A}">
                    <a16:rowId xmlns:a16="http://schemas.microsoft.com/office/drawing/2014/main" val="1214917943"/>
                  </a:ext>
                </a:extLst>
              </a:tr>
              <a:tr h="329184">
                <a:tc>
                  <a:txBody>
                    <a:bodyPr/>
                    <a:lstStyle/>
                    <a:p>
                      <a:r>
                        <a:rPr lang="en-US" sz="1000" dirty="0"/>
                        <a:t>10.1 to 50%</a:t>
                      </a:r>
                    </a:p>
                  </a:txBody>
                  <a:tcPr marL="165180" marR="165180" marT="82591" marB="82591"/>
                </a:tc>
                <a:tc>
                  <a:txBody>
                    <a:bodyPr/>
                    <a:lstStyle/>
                    <a:p>
                      <a:r>
                        <a:rPr lang="en-US" sz="1000" dirty="0"/>
                        <a:t>2</a:t>
                      </a:r>
                    </a:p>
                  </a:txBody>
                  <a:tcPr marL="165180" marR="165180" marT="82591" marB="82591"/>
                </a:tc>
                <a:extLst>
                  <a:ext uri="{0D108BD9-81ED-4DB2-BD59-A6C34878D82A}">
                    <a16:rowId xmlns:a16="http://schemas.microsoft.com/office/drawing/2014/main" val="4228383942"/>
                  </a:ext>
                </a:extLst>
              </a:tr>
              <a:tr h="329184">
                <a:tc>
                  <a:txBody>
                    <a:bodyPr/>
                    <a:lstStyle/>
                    <a:p>
                      <a:r>
                        <a:rPr lang="en-US" sz="1000" dirty="0"/>
                        <a:t>50.1 to 75%</a:t>
                      </a:r>
                    </a:p>
                  </a:txBody>
                  <a:tcPr marL="165180" marR="165180" marT="82591" marB="82591"/>
                </a:tc>
                <a:tc>
                  <a:txBody>
                    <a:bodyPr/>
                    <a:lstStyle/>
                    <a:p>
                      <a:r>
                        <a:rPr lang="en-US" sz="1000" dirty="0"/>
                        <a:t>3</a:t>
                      </a:r>
                    </a:p>
                  </a:txBody>
                  <a:tcPr marL="165180" marR="165180" marT="82591" marB="82591"/>
                </a:tc>
                <a:extLst>
                  <a:ext uri="{0D108BD9-81ED-4DB2-BD59-A6C34878D82A}">
                    <a16:rowId xmlns:a16="http://schemas.microsoft.com/office/drawing/2014/main" val="2429718478"/>
                  </a:ext>
                </a:extLst>
              </a:tr>
              <a:tr h="329184">
                <a:tc>
                  <a:txBody>
                    <a:bodyPr/>
                    <a:lstStyle/>
                    <a:p>
                      <a:r>
                        <a:rPr lang="en-US" sz="1000" dirty="0"/>
                        <a:t>Greater than 75%</a:t>
                      </a:r>
                    </a:p>
                  </a:txBody>
                  <a:tcPr marL="165180" marR="165180" marT="82591" marB="82591"/>
                </a:tc>
                <a:tc>
                  <a:txBody>
                    <a:bodyPr/>
                    <a:lstStyle/>
                    <a:p>
                      <a:r>
                        <a:rPr lang="en-US" sz="1000" dirty="0"/>
                        <a:t>4</a:t>
                      </a:r>
                    </a:p>
                  </a:txBody>
                  <a:tcPr marL="165180" marR="165180" marT="82591" marB="82591"/>
                </a:tc>
                <a:extLst>
                  <a:ext uri="{0D108BD9-81ED-4DB2-BD59-A6C34878D82A}">
                    <a16:rowId xmlns:a16="http://schemas.microsoft.com/office/drawing/2014/main" val="3256120514"/>
                  </a:ext>
                </a:extLst>
              </a:tr>
            </a:tbl>
          </a:graphicData>
        </a:graphic>
      </p:graphicFrame>
      <p:sp>
        <p:nvSpPr>
          <p:cNvPr id="6" name="TextBox 5">
            <a:extLst>
              <a:ext uri="{FF2B5EF4-FFF2-40B4-BE49-F238E27FC236}">
                <a16:creationId xmlns:a16="http://schemas.microsoft.com/office/drawing/2014/main" id="{822F06E6-4705-4D5F-B7E4-1A77A5827324}"/>
              </a:ext>
            </a:extLst>
          </p:cNvPr>
          <p:cNvSpPr txBox="1"/>
          <p:nvPr/>
        </p:nvSpPr>
        <p:spPr>
          <a:xfrm>
            <a:off x="3437710" y="332932"/>
            <a:ext cx="7476475" cy="646331"/>
          </a:xfrm>
          <a:prstGeom prst="rect">
            <a:avLst/>
          </a:prstGeom>
          <a:noFill/>
        </p:spPr>
        <p:txBody>
          <a:bodyPr wrap="square" rtlCol="0">
            <a:spAutoFit/>
          </a:bodyPr>
          <a:lstStyle/>
          <a:p>
            <a:pPr marL="58738" indent="-3175"/>
            <a:r>
              <a:rPr lang="en-US" dirty="0"/>
              <a:t>Levels are assigned based on where a school ranks compared to all other schools in the state:</a:t>
            </a:r>
          </a:p>
        </p:txBody>
      </p:sp>
    </p:spTree>
    <p:extLst>
      <p:ext uri="{BB962C8B-B14F-4D97-AF65-F5344CB8AC3E}">
        <p14:creationId xmlns:p14="http://schemas.microsoft.com/office/powerpoint/2010/main" val="3684474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5916</TotalTime>
  <Words>2175</Words>
  <Application>Microsoft Office PowerPoint</Application>
  <PresentationFormat>Widescreen</PresentationFormat>
  <Paragraphs>210</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Courier New</vt:lpstr>
      <vt:lpstr>Helvetica</vt:lpstr>
      <vt:lpstr>Office Theme</vt:lpstr>
      <vt:lpstr>Empire High School and the New Accountability System </vt:lpstr>
      <vt:lpstr>Today’s Presentation</vt:lpstr>
      <vt:lpstr>Why a New Accountability System?</vt:lpstr>
      <vt:lpstr>Accountability        Educational Equity</vt:lpstr>
      <vt:lpstr>New York’s New Accountability System</vt:lpstr>
      <vt:lpstr>Multiple Measures of Performance </vt:lpstr>
      <vt:lpstr>How Schools Are Measured On Each Indicator</vt:lpstr>
      <vt:lpstr>PowerPoint Presentation</vt:lpstr>
      <vt:lpstr>Measuring Student Academic Achievement  (Composite Performance Index)</vt:lpstr>
      <vt:lpstr>High School Performance Level Assessments</vt:lpstr>
      <vt:lpstr>Measuring Graduation Rates </vt:lpstr>
      <vt:lpstr>Measuring Student Test Achievement (Composite Performance) &amp; Graduation Rates Combined</vt:lpstr>
      <vt:lpstr>Measuring Academic Progress</vt:lpstr>
      <vt:lpstr>Measuring English Language Proficiency</vt:lpstr>
      <vt:lpstr>Measuring Chronic Absenteeism</vt:lpstr>
      <vt:lpstr>Measuring College, Career, and Civic Readiness</vt:lpstr>
      <vt:lpstr>Identification for Comprehensive Support and Improvement </vt:lpstr>
      <vt:lpstr>PowerPoint Presentation</vt:lpstr>
      <vt:lpstr>Required CSI School Interventions</vt:lpstr>
      <vt:lpstr>How Schools Can Exit CSI Status</vt:lpstr>
      <vt:lpstr>Next Steps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Empire High School and the New Accountability System</dc:title>
  <dc:creator>Lisa Long</dc:creator>
  <cp:lastModifiedBy>Lisa Long</cp:lastModifiedBy>
  <cp:revision>15</cp:revision>
  <dcterms:created xsi:type="dcterms:W3CDTF">2019-01-18T18:25:14Z</dcterms:created>
  <dcterms:modified xsi:type="dcterms:W3CDTF">2019-01-24T17:32:23Z</dcterms:modified>
</cp:coreProperties>
</file>