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7" r:id="rId16"/>
    <p:sldId id="278" r:id="rId17"/>
    <p:sldId id="279" r:id="rId18"/>
    <p:sldId id="280" r:id="rId19"/>
    <p:sldId id="281" r:id="rId20"/>
    <p:sldId id="282" r:id="rId21"/>
    <p:sldId id="28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0" d="100"/>
          <a:sy n="60" d="100"/>
        </p:scale>
        <p:origin x="67" y="14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30477764-911E-447E-B95E-C747363B6DBD}"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59324CB7-B10E-45D3-8B06-2AB01CC8BCD4}">
      <dgm:prSet/>
      <dgm:spPr/>
      <dgm:t>
        <a:bodyPr/>
        <a:lstStyle/>
        <a:p>
          <a:r>
            <a:rPr lang="en-US"/>
            <a:t>Discuss reasons for a new accountability system</a:t>
          </a:r>
        </a:p>
      </dgm:t>
    </dgm:pt>
    <dgm:pt modelId="{85E03FFB-C04F-431B-B84C-250DAF44B163}" type="parTrans" cxnId="{1649EB3F-B8E0-41A0-A94B-BE6E760ADABE}">
      <dgm:prSet/>
      <dgm:spPr/>
      <dgm:t>
        <a:bodyPr/>
        <a:lstStyle/>
        <a:p>
          <a:endParaRPr lang="en-US"/>
        </a:p>
      </dgm:t>
    </dgm:pt>
    <dgm:pt modelId="{7FDE5B97-BD2B-40A5-8E39-1326D43F258B}" type="sibTrans" cxnId="{1649EB3F-B8E0-41A0-A94B-BE6E760ADABE}">
      <dgm:prSet/>
      <dgm:spPr/>
      <dgm:t>
        <a:bodyPr/>
        <a:lstStyle/>
        <a:p>
          <a:endParaRPr lang="en-US"/>
        </a:p>
      </dgm:t>
    </dgm:pt>
    <dgm:pt modelId="{0C9DCC95-1D33-4D8F-84B7-3AB7B0600349}">
      <dgm:prSet/>
      <dgm:spPr/>
      <dgm:t>
        <a:bodyPr/>
        <a:lstStyle/>
        <a:p>
          <a:r>
            <a:rPr lang="en-US"/>
            <a:t>Review New York’s new accountability system</a:t>
          </a:r>
        </a:p>
      </dgm:t>
    </dgm:pt>
    <dgm:pt modelId="{602FC075-D4A9-4249-8758-710D74035D28}" type="parTrans" cxnId="{CAA18846-F61D-46BE-9FB1-E1BE4ACC9290}">
      <dgm:prSet/>
      <dgm:spPr/>
      <dgm:t>
        <a:bodyPr/>
        <a:lstStyle/>
        <a:p>
          <a:endParaRPr lang="en-US"/>
        </a:p>
      </dgm:t>
    </dgm:pt>
    <dgm:pt modelId="{ED6046A4-24CF-47AB-86C9-D56BE11EC24A}" type="sibTrans" cxnId="{CAA18846-F61D-46BE-9FB1-E1BE4ACC9290}">
      <dgm:prSet/>
      <dgm:spPr/>
      <dgm:t>
        <a:bodyPr/>
        <a:lstStyle/>
        <a:p>
          <a:endParaRPr lang="en-US"/>
        </a:p>
      </dgm:t>
    </dgm:pt>
    <dgm:pt modelId="{B3482337-D6E1-4466-8D73-80A8CDBA923D}">
      <dgm:prSet/>
      <dgm:spPr/>
      <dgm:t>
        <a:bodyPr/>
        <a:lstStyle/>
        <a:p>
          <a:r>
            <a:rPr lang="en-US"/>
            <a:t>Including the new indicators of school performance</a:t>
          </a:r>
        </a:p>
      </dgm:t>
    </dgm:pt>
    <dgm:pt modelId="{57A6B91B-3188-489C-946F-8264F5829338}" type="parTrans" cxnId="{3D901B05-C47D-45A0-A72B-C755AEF4FB08}">
      <dgm:prSet/>
      <dgm:spPr/>
      <dgm:t>
        <a:bodyPr/>
        <a:lstStyle/>
        <a:p>
          <a:endParaRPr lang="en-US"/>
        </a:p>
      </dgm:t>
    </dgm:pt>
    <dgm:pt modelId="{A427536F-263D-403F-AA6B-28260C8FDB23}" type="sibTrans" cxnId="{3D901B05-C47D-45A0-A72B-C755AEF4FB08}">
      <dgm:prSet/>
      <dgm:spPr/>
      <dgm:t>
        <a:bodyPr/>
        <a:lstStyle/>
        <a:p>
          <a:endParaRPr lang="en-US"/>
        </a:p>
      </dgm:t>
    </dgm:pt>
    <dgm:pt modelId="{D34D54A1-4B10-483D-9F02-28C1AD490714}">
      <dgm:prSet/>
      <dgm:spPr/>
      <dgm:t>
        <a:bodyPr/>
        <a:lstStyle/>
        <a:p>
          <a:r>
            <a:rPr lang="en-US"/>
            <a:t>Present how our school performed on each of the indicators</a:t>
          </a:r>
        </a:p>
      </dgm:t>
    </dgm:pt>
    <dgm:pt modelId="{37CA75C7-ECB7-4163-BBDF-7DDF0098D0AD}" type="parTrans" cxnId="{927E0B88-8862-416C-AC2B-CFBD57AC951C}">
      <dgm:prSet/>
      <dgm:spPr/>
      <dgm:t>
        <a:bodyPr/>
        <a:lstStyle/>
        <a:p>
          <a:endParaRPr lang="en-US"/>
        </a:p>
      </dgm:t>
    </dgm:pt>
    <dgm:pt modelId="{1925F237-72CA-4EF8-93C9-25CE0F11B30E}" type="sibTrans" cxnId="{927E0B88-8862-416C-AC2B-CFBD57AC951C}">
      <dgm:prSet/>
      <dgm:spPr/>
      <dgm:t>
        <a:bodyPr/>
        <a:lstStyle/>
        <a:p>
          <a:endParaRPr lang="en-US"/>
        </a:p>
      </dgm:t>
    </dgm:pt>
    <dgm:pt modelId="{2F1F9BA5-7CE7-471E-9F2F-2F541AA84873}">
      <dgm:prSet/>
      <dgm:spPr/>
      <dgm:t>
        <a:bodyPr/>
        <a:lstStyle/>
        <a:p>
          <a:r>
            <a:rPr lang="en-US"/>
            <a:t>Discuss Comprehensive Support and Improvement School</a:t>
          </a:r>
        </a:p>
      </dgm:t>
    </dgm:pt>
    <dgm:pt modelId="{B10CD123-1762-4BF9-B2C3-0315471C8118}" type="parTrans" cxnId="{769367D3-DBEF-4E6A-9D69-38604340F529}">
      <dgm:prSet/>
      <dgm:spPr/>
      <dgm:t>
        <a:bodyPr/>
        <a:lstStyle/>
        <a:p>
          <a:endParaRPr lang="en-US"/>
        </a:p>
      </dgm:t>
    </dgm:pt>
    <dgm:pt modelId="{45655631-DB89-4D7B-BB16-2A5203005456}" type="sibTrans" cxnId="{769367D3-DBEF-4E6A-9D69-38604340F529}">
      <dgm:prSet/>
      <dgm:spPr/>
      <dgm:t>
        <a:bodyPr/>
        <a:lstStyle/>
        <a:p>
          <a:endParaRPr lang="en-US"/>
        </a:p>
      </dgm:t>
    </dgm:pt>
    <dgm:pt modelId="{80BB574E-05F0-4D6F-A59C-44B3ADD33482}">
      <dgm:prSet/>
      <dgm:spPr/>
      <dgm:t>
        <a:bodyPr/>
        <a:lstStyle/>
        <a:p>
          <a:r>
            <a:rPr lang="en-US"/>
            <a:t>How we will build on our current school-improvement efforts</a:t>
          </a:r>
        </a:p>
      </dgm:t>
    </dgm:pt>
    <dgm:pt modelId="{795485DA-125B-4346-9148-864224AA0476}" type="parTrans" cxnId="{0A6BCBE3-507F-4970-819F-3E92C9A03243}">
      <dgm:prSet/>
      <dgm:spPr/>
      <dgm:t>
        <a:bodyPr/>
        <a:lstStyle/>
        <a:p>
          <a:endParaRPr lang="en-US"/>
        </a:p>
      </dgm:t>
    </dgm:pt>
    <dgm:pt modelId="{C1CF7116-51A8-4050-9D65-2A227E071AF6}" type="sibTrans" cxnId="{0A6BCBE3-507F-4970-819F-3E92C9A03243}">
      <dgm:prSet/>
      <dgm:spPr/>
      <dgm:t>
        <a:bodyPr/>
        <a:lstStyle/>
        <a:p>
          <a:endParaRPr lang="en-US"/>
        </a:p>
      </dgm:t>
    </dgm:pt>
    <dgm:pt modelId="{80AD2587-8FC7-4E70-8678-56C6B8B4671A}" type="pres">
      <dgm:prSet presAssocID="{30477764-911E-447E-B95E-C747363B6DBD}" presName="root" presStyleCnt="0">
        <dgm:presLayoutVars>
          <dgm:dir/>
          <dgm:resizeHandles val="exact"/>
        </dgm:presLayoutVars>
      </dgm:prSet>
      <dgm:spPr/>
    </dgm:pt>
    <dgm:pt modelId="{63FA6EC2-E6E3-488E-BA4C-4301DD8769E3}" type="pres">
      <dgm:prSet presAssocID="{59324CB7-B10E-45D3-8B06-2AB01CC8BCD4}" presName="compNode" presStyleCnt="0"/>
      <dgm:spPr/>
    </dgm:pt>
    <dgm:pt modelId="{BA91D290-A6D0-4277-B107-B3E6ABD9F7C4}" type="pres">
      <dgm:prSet presAssocID="{59324CB7-B10E-45D3-8B06-2AB01CC8BCD4}" presName="bgRect" presStyleLbl="bgShp" presStyleIdx="0" presStyleCnt="4"/>
      <dgm:spPr/>
    </dgm:pt>
    <dgm:pt modelId="{34795F97-F955-4458-8BD2-FA77F9A83E0B}" type="pres">
      <dgm:prSet presAssocID="{59324CB7-B10E-45D3-8B06-2AB01CC8BCD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A332641A-913A-4420-8B5D-18F6F81BBD95}" type="pres">
      <dgm:prSet presAssocID="{59324CB7-B10E-45D3-8B06-2AB01CC8BCD4}" presName="spaceRect" presStyleCnt="0"/>
      <dgm:spPr/>
    </dgm:pt>
    <dgm:pt modelId="{1A020A58-6CCB-47B8-ABDB-469C123704BA}" type="pres">
      <dgm:prSet presAssocID="{59324CB7-B10E-45D3-8B06-2AB01CC8BCD4}" presName="parTx" presStyleLbl="revTx" presStyleIdx="0" presStyleCnt="6">
        <dgm:presLayoutVars>
          <dgm:chMax val="0"/>
          <dgm:chPref val="0"/>
        </dgm:presLayoutVars>
      </dgm:prSet>
      <dgm:spPr/>
    </dgm:pt>
    <dgm:pt modelId="{0C54E4A6-6C87-4743-887F-D5350600EB48}" type="pres">
      <dgm:prSet presAssocID="{7FDE5B97-BD2B-40A5-8E39-1326D43F258B}" presName="sibTrans" presStyleCnt="0"/>
      <dgm:spPr/>
    </dgm:pt>
    <dgm:pt modelId="{E668D7A1-BE4C-4044-8201-D4F9E7FBD4B3}" type="pres">
      <dgm:prSet presAssocID="{0C9DCC95-1D33-4D8F-84B7-3AB7B0600349}" presName="compNode" presStyleCnt="0"/>
      <dgm:spPr/>
    </dgm:pt>
    <dgm:pt modelId="{966A3303-22F6-4ED6-99EA-C820F28D3D5A}" type="pres">
      <dgm:prSet presAssocID="{0C9DCC95-1D33-4D8F-84B7-3AB7B0600349}" presName="bgRect" presStyleLbl="bgShp" presStyleIdx="1" presStyleCnt="4"/>
      <dgm:spPr/>
    </dgm:pt>
    <dgm:pt modelId="{1BE6F7FF-7097-4847-9ECD-D6BBC7BF9542}" type="pres">
      <dgm:prSet presAssocID="{0C9DCC95-1D33-4D8F-84B7-3AB7B060034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3FF51480-4722-4E75-95AE-546CE5FB5179}" type="pres">
      <dgm:prSet presAssocID="{0C9DCC95-1D33-4D8F-84B7-3AB7B0600349}" presName="spaceRect" presStyleCnt="0"/>
      <dgm:spPr/>
    </dgm:pt>
    <dgm:pt modelId="{E4D2EFCF-96EF-44F7-AA4B-830E0320DC3C}" type="pres">
      <dgm:prSet presAssocID="{0C9DCC95-1D33-4D8F-84B7-3AB7B0600349}" presName="parTx" presStyleLbl="revTx" presStyleIdx="1" presStyleCnt="6">
        <dgm:presLayoutVars>
          <dgm:chMax val="0"/>
          <dgm:chPref val="0"/>
        </dgm:presLayoutVars>
      </dgm:prSet>
      <dgm:spPr/>
    </dgm:pt>
    <dgm:pt modelId="{BB98E94D-222C-453F-BC8B-4E2AE0D6D593}" type="pres">
      <dgm:prSet presAssocID="{0C9DCC95-1D33-4D8F-84B7-3AB7B0600349}" presName="desTx" presStyleLbl="revTx" presStyleIdx="2" presStyleCnt="6">
        <dgm:presLayoutVars/>
      </dgm:prSet>
      <dgm:spPr/>
    </dgm:pt>
    <dgm:pt modelId="{FB88160E-FA57-4A62-B4BC-C9C32A8112EF}" type="pres">
      <dgm:prSet presAssocID="{ED6046A4-24CF-47AB-86C9-D56BE11EC24A}" presName="sibTrans" presStyleCnt="0"/>
      <dgm:spPr/>
    </dgm:pt>
    <dgm:pt modelId="{81B7AE56-AFD3-4B5C-9B64-48AAD24152D2}" type="pres">
      <dgm:prSet presAssocID="{D34D54A1-4B10-483D-9F02-28C1AD490714}" presName="compNode" presStyleCnt="0"/>
      <dgm:spPr/>
    </dgm:pt>
    <dgm:pt modelId="{CE14B329-B26B-4992-8185-9558ABD6AE50}" type="pres">
      <dgm:prSet presAssocID="{D34D54A1-4B10-483D-9F02-28C1AD490714}" presName="bgRect" presStyleLbl="bgShp" presStyleIdx="2" presStyleCnt="4"/>
      <dgm:spPr/>
    </dgm:pt>
    <dgm:pt modelId="{2F90CFFA-5F00-4EF2-9A3B-CAE46D84AC9A}" type="pres">
      <dgm:prSet presAssocID="{D34D54A1-4B10-483D-9F02-28C1AD49071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79088438-8524-4B65-B002-2E5F922741AB}" type="pres">
      <dgm:prSet presAssocID="{D34D54A1-4B10-483D-9F02-28C1AD490714}" presName="spaceRect" presStyleCnt="0"/>
      <dgm:spPr/>
    </dgm:pt>
    <dgm:pt modelId="{8DDFE94F-E737-4115-B38E-A12F567F0384}" type="pres">
      <dgm:prSet presAssocID="{D34D54A1-4B10-483D-9F02-28C1AD490714}" presName="parTx" presStyleLbl="revTx" presStyleIdx="3" presStyleCnt="6">
        <dgm:presLayoutVars>
          <dgm:chMax val="0"/>
          <dgm:chPref val="0"/>
        </dgm:presLayoutVars>
      </dgm:prSet>
      <dgm:spPr/>
    </dgm:pt>
    <dgm:pt modelId="{4688AE5C-0123-4C87-87D0-66361D7DBB9C}" type="pres">
      <dgm:prSet presAssocID="{1925F237-72CA-4EF8-93C9-25CE0F11B30E}" presName="sibTrans" presStyleCnt="0"/>
      <dgm:spPr/>
    </dgm:pt>
    <dgm:pt modelId="{A70AAD15-C06A-41B0-B77D-05C32CFF2157}" type="pres">
      <dgm:prSet presAssocID="{2F1F9BA5-7CE7-471E-9F2F-2F541AA84873}" presName="compNode" presStyleCnt="0"/>
      <dgm:spPr/>
    </dgm:pt>
    <dgm:pt modelId="{03B9B091-74FD-4EE8-9689-5C3EB1B0AF92}" type="pres">
      <dgm:prSet presAssocID="{2F1F9BA5-7CE7-471E-9F2F-2F541AA84873}" presName="bgRect" presStyleLbl="bgShp" presStyleIdx="3" presStyleCnt="4"/>
      <dgm:spPr/>
    </dgm:pt>
    <dgm:pt modelId="{4DBBDDE5-6817-4CB5-A3D6-336B7A7FC049}" type="pres">
      <dgm:prSet presAssocID="{2F1F9BA5-7CE7-471E-9F2F-2F541AA8487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E9C3332F-7120-4001-BD29-55292C43A012}" type="pres">
      <dgm:prSet presAssocID="{2F1F9BA5-7CE7-471E-9F2F-2F541AA84873}" presName="spaceRect" presStyleCnt="0"/>
      <dgm:spPr/>
    </dgm:pt>
    <dgm:pt modelId="{7F24309F-0AB3-40EC-9B64-49171256D8EA}" type="pres">
      <dgm:prSet presAssocID="{2F1F9BA5-7CE7-471E-9F2F-2F541AA84873}" presName="parTx" presStyleLbl="revTx" presStyleIdx="4" presStyleCnt="6">
        <dgm:presLayoutVars>
          <dgm:chMax val="0"/>
          <dgm:chPref val="0"/>
        </dgm:presLayoutVars>
      </dgm:prSet>
      <dgm:spPr/>
    </dgm:pt>
    <dgm:pt modelId="{A049E913-6F64-4AB0-9BAA-DDCA26DBA0CB}" type="pres">
      <dgm:prSet presAssocID="{2F1F9BA5-7CE7-471E-9F2F-2F541AA84873}" presName="desTx" presStyleLbl="revTx" presStyleIdx="5" presStyleCnt="6">
        <dgm:presLayoutVars/>
      </dgm:prSet>
      <dgm:spPr/>
    </dgm:pt>
  </dgm:ptLst>
  <dgm:cxnLst>
    <dgm:cxn modelId="{3D901B05-C47D-45A0-A72B-C755AEF4FB08}" srcId="{0C9DCC95-1D33-4D8F-84B7-3AB7B0600349}" destId="{B3482337-D6E1-4466-8D73-80A8CDBA923D}" srcOrd="0" destOrd="0" parTransId="{57A6B91B-3188-489C-946F-8264F5829338}" sibTransId="{A427536F-263D-403F-AA6B-28260C8FDB23}"/>
    <dgm:cxn modelId="{292A5B39-08A2-4C93-9C10-3DB9F28457CE}" type="presOf" srcId="{0C9DCC95-1D33-4D8F-84B7-3AB7B0600349}" destId="{E4D2EFCF-96EF-44F7-AA4B-830E0320DC3C}" srcOrd="0" destOrd="0" presId="urn:microsoft.com/office/officeart/2018/2/layout/IconVerticalSolidList"/>
    <dgm:cxn modelId="{1649EB3F-B8E0-41A0-A94B-BE6E760ADABE}" srcId="{30477764-911E-447E-B95E-C747363B6DBD}" destId="{59324CB7-B10E-45D3-8B06-2AB01CC8BCD4}" srcOrd="0" destOrd="0" parTransId="{85E03FFB-C04F-431B-B84C-250DAF44B163}" sibTransId="{7FDE5B97-BD2B-40A5-8E39-1326D43F258B}"/>
    <dgm:cxn modelId="{CAA18846-F61D-46BE-9FB1-E1BE4ACC9290}" srcId="{30477764-911E-447E-B95E-C747363B6DBD}" destId="{0C9DCC95-1D33-4D8F-84B7-3AB7B0600349}" srcOrd="1" destOrd="0" parTransId="{602FC075-D4A9-4249-8758-710D74035D28}" sibTransId="{ED6046A4-24CF-47AB-86C9-D56BE11EC24A}"/>
    <dgm:cxn modelId="{9EF18F4C-97A2-4FAE-A2CC-2CC3BBDE67B3}" type="presOf" srcId="{B3482337-D6E1-4466-8D73-80A8CDBA923D}" destId="{BB98E94D-222C-453F-BC8B-4E2AE0D6D593}" srcOrd="0" destOrd="0" presId="urn:microsoft.com/office/officeart/2018/2/layout/IconVerticalSolidList"/>
    <dgm:cxn modelId="{940A9853-27B8-4301-B8B1-5ED8540031D2}" type="presOf" srcId="{2F1F9BA5-7CE7-471E-9F2F-2F541AA84873}" destId="{7F24309F-0AB3-40EC-9B64-49171256D8EA}" srcOrd="0" destOrd="0" presId="urn:microsoft.com/office/officeart/2018/2/layout/IconVerticalSolidList"/>
    <dgm:cxn modelId="{927E0B88-8862-416C-AC2B-CFBD57AC951C}" srcId="{30477764-911E-447E-B95E-C747363B6DBD}" destId="{D34D54A1-4B10-483D-9F02-28C1AD490714}" srcOrd="2" destOrd="0" parTransId="{37CA75C7-ECB7-4163-BBDF-7DDF0098D0AD}" sibTransId="{1925F237-72CA-4EF8-93C9-25CE0F11B30E}"/>
    <dgm:cxn modelId="{8BDE0590-C00A-4B32-87CD-128CAE3AFB33}" type="presOf" srcId="{59324CB7-B10E-45D3-8B06-2AB01CC8BCD4}" destId="{1A020A58-6CCB-47B8-ABDB-469C123704BA}" srcOrd="0" destOrd="0" presId="urn:microsoft.com/office/officeart/2018/2/layout/IconVerticalSolidList"/>
    <dgm:cxn modelId="{800875B9-7390-489A-AE8E-1F395573052F}" type="presOf" srcId="{80BB574E-05F0-4D6F-A59C-44B3ADD33482}" destId="{A049E913-6F64-4AB0-9BAA-DDCA26DBA0CB}" srcOrd="0" destOrd="0" presId="urn:microsoft.com/office/officeart/2018/2/layout/IconVerticalSolidList"/>
    <dgm:cxn modelId="{769367D3-DBEF-4E6A-9D69-38604340F529}" srcId="{30477764-911E-447E-B95E-C747363B6DBD}" destId="{2F1F9BA5-7CE7-471E-9F2F-2F541AA84873}" srcOrd="3" destOrd="0" parTransId="{B10CD123-1762-4BF9-B2C3-0315471C8118}" sibTransId="{45655631-DB89-4D7B-BB16-2A5203005456}"/>
    <dgm:cxn modelId="{0A6BCBE3-507F-4970-819F-3E92C9A03243}" srcId="{2F1F9BA5-7CE7-471E-9F2F-2F541AA84873}" destId="{80BB574E-05F0-4D6F-A59C-44B3ADD33482}" srcOrd="0" destOrd="0" parTransId="{795485DA-125B-4346-9148-864224AA0476}" sibTransId="{C1CF7116-51A8-4050-9D65-2A227E071AF6}"/>
    <dgm:cxn modelId="{05ABEAEA-C04B-4A6A-82E1-B5DECD738791}" type="presOf" srcId="{30477764-911E-447E-B95E-C747363B6DBD}" destId="{80AD2587-8FC7-4E70-8678-56C6B8B4671A}" srcOrd="0" destOrd="0" presId="urn:microsoft.com/office/officeart/2018/2/layout/IconVerticalSolidList"/>
    <dgm:cxn modelId="{412A64FA-482A-4FAA-80D2-C3D0D765647C}" type="presOf" srcId="{D34D54A1-4B10-483D-9F02-28C1AD490714}" destId="{8DDFE94F-E737-4115-B38E-A12F567F0384}" srcOrd="0" destOrd="0" presId="urn:microsoft.com/office/officeart/2018/2/layout/IconVerticalSolidList"/>
    <dgm:cxn modelId="{EE3E6147-4D72-46C1-BB5B-6E35A340DEBD}" type="presParOf" srcId="{80AD2587-8FC7-4E70-8678-56C6B8B4671A}" destId="{63FA6EC2-E6E3-488E-BA4C-4301DD8769E3}" srcOrd="0" destOrd="0" presId="urn:microsoft.com/office/officeart/2018/2/layout/IconVerticalSolidList"/>
    <dgm:cxn modelId="{80C8F34E-DB4C-43AF-8BEA-DFDFBADD173F}" type="presParOf" srcId="{63FA6EC2-E6E3-488E-BA4C-4301DD8769E3}" destId="{BA91D290-A6D0-4277-B107-B3E6ABD9F7C4}" srcOrd="0" destOrd="0" presId="urn:microsoft.com/office/officeart/2018/2/layout/IconVerticalSolidList"/>
    <dgm:cxn modelId="{E0FD6933-F681-4517-8A51-582678078B35}" type="presParOf" srcId="{63FA6EC2-E6E3-488E-BA4C-4301DD8769E3}" destId="{34795F97-F955-4458-8BD2-FA77F9A83E0B}" srcOrd="1" destOrd="0" presId="urn:microsoft.com/office/officeart/2018/2/layout/IconVerticalSolidList"/>
    <dgm:cxn modelId="{D184A1AD-65DB-444E-9DEC-8B2409CC2F09}" type="presParOf" srcId="{63FA6EC2-E6E3-488E-BA4C-4301DD8769E3}" destId="{A332641A-913A-4420-8B5D-18F6F81BBD95}" srcOrd="2" destOrd="0" presId="urn:microsoft.com/office/officeart/2018/2/layout/IconVerticalSolidList"/>
    <dgm:cxn modelId="{9E322E24-1950-4098-882C-0D404C4D8199}" type="presParOf" srcId="{63FA6EC2-E6E3-488E-BA4C-4301DD8769E3}" destId="{1A020A58-6CCB-47B8-ABDB-469C123704BA}" srcOrd="3" destOrd="0" presId="urn:microsoft.com/office/officeart/2018/2/layout/IconVerticalSolidList"/>
    <dgm:cxn modelId="{0C13E0FF-5385-4D97-ABE2-92B3648CE667}" type="presParOf" srcId="{80AD2587-8FC7-4E70-8678-56C6B8B4671A}" destId="{0C54E4A6-6C87-4743-887F-D5350600EB48}" srcOrd="1" destOrd="0" presId="urn:microsoft.com/office/officeart/2018/2/layout/IconVerticalSolidList"/>
    <dgm:cxn modelId="{BD12FDF3-DCD0-4DD0-8281-F1BD414136AA}" type="presParOf" srcId="{80AD2587-8FC7-4E70-8678-56C6B8B4671A}" destId="{E668D7A1-BE4C-4044-8201-D4F9E7FBD4B3}" srcOrd="2" destOrd="0" presId="urn:microsoft.com/office/officeart/2018/2/layout/IconVerticalSolidList"/>
    <dgm:cxn modelId="{3721CFB3-3AFD-459B-BE38-46881C57DA95}" type="presParOf" srcId="{E668D7A1-BE4C-4044-8201-D4F9E7FBD4B3}" destId="{966A3303-22F6-4ED6-99EA-C820F28D3D5A}" srcOrd="0" destOrd="0" presId="urn:microsoft.com/office/officeart/2018/2/layout/IconVerticalSolidList"/>
    <dgm:cxn modelId="{7E9A80DC-0CA1-4EB5-A4A8-69C81B59716C}" type="presParOf" srcId="{E668D7A1-BE4C-4044-8201-D4F9E7FBD4B3}" destId="{1BE6F7FF-7097-4847-9ECD-D6BBC7BF9542}" srcOrd="1" destOrd="0" presId="urn:microsoft.com/office/officeart/2018/2/layout/IconVerticalSolidList"/>
    <dgm:cxn modelId="{A3F8ABE7-4211-43E0-973C-8EDEE5805EE5}" type="presParOf" srcId="{E668D7A1-BE4C-4044-8201-D4F9E7FBD4B3}" destId="{3FF51480-4722-4E75-95AE-546CE5FB5179}" srcOrd="2" destOrd="0" presId="urn:microsoft.com/office/officeart/2018/2/layout/IconVerticalSolidList"/>
    <dgm:cxn modelId="{85F91CF6-B8F2-439B-8EF7-11500F7210E4}" type="presParOf" srcId="{E668D7A1-BE4C-4044-8201-D4F9E7FBD4B3}" destId="{E4D2EFCF-96EF-44F7-AA4B-830E0320DC3C}" srcOrd="3" destOrd="0" presId="urn:microsoft.com/office/officeart/2018/2/layout/IconVerticalSolidList"/>
    <dgm:cxn modelId="{DF999F5D-0654-418E-B7F2-B71BD22C5008}" type="presParOf" srcId="{E668D7A1-BE4C-4044-8201-D4F9E7FBD4B3}" destId="{BB98E94D-222C-453F-BC8B-4E2AE0D6D593}" srcOrd="4" destOrd="0" presId="urn:microsoft.com/office/officeart/2018/2/layout/IconVerticalSolidList"/>
    <dgm:cxn modelId="{FE84FF7D-C520-410A-8326-4185476188A9}" type="presParOf" srcId="{80AD2587-8FC7-4E70-8678-56C6B8B4671A}" destId="{FB88160E-FA57-4A62-B4BC-C9C32A8112EF}" srcOrd="3" destOrd="0" presId="urn:microsoft.com/office/officeart/2018/2/layout/IconVerticalSolidList"/>
    <dgm:cxn modelId="{CF9AA40D-75BF-4248-AC71-6F6118A6AFB7}" type="presParOf" srcId="{80AD2587-8FC7-4E70-8678-56C6B8B4671A}" destId="{81B7AE56-AFD3-4B5C-9B64-48AAD24152D2}" srcOrd="4" destOrd="0" presId="urn:microsoft.com/office/officeart/2018/2/layout/IconVerticalSolidList"/>
    <dgm:cxn modelId="{F5C4B950-3E1D-43FB-8D28-26284458717C}" type="presParOf" srcId="{81B7AE56-AFD3-4B5C-9B64-48AAD24152D2}" destId="{CE14B329-B26B-4992-8185-9558ABD6AE50}" srcOrd="0" destOrd="0" presId="urn:microsoft.com/office/officeart/2018/2/layout/IconVerticalSolidList"/>
    <dgm:cxn modelId="{19912FEE-5874-46D6-9AEE-76C69E11E431}" type="presParOf" srcId="{81B7AE56-AFD3-4B5C-9B64-48AAD24152D2}" destId="{2F90CFFA-5F00-4EF2-9A3B-CAE46D84AC9A}" srcOrd="1" destOrd="0" presId="urn:microsoft.com/office/officeart/2018/2/layout/IconVerticalSolidList"/>
    <dgm:cxn modelId="{ADF1A433-E439-4C59-8707-46D9E3CAFCB9}" type="presParOf" srcId="{81B7AE56-AFD3-4B5C-9B64-48AAD24152D2}" destId="{79088438-8524-4B65-B002-2E5F922741AB}" srcOrd="2" destOrd="0" presId="urn:microsoft.com/office/officeart/2018/2/layout/IconVerticalSolidList"/>
    <dgm:cxn modelId="{2B2E3E00-2CDD-4B2B-95AB-3D64BA11DA2E}" type="presParOf" srcId="{81B7AE56-AFD3-4B5C-9B64-48AAD24152D2}" destId="{8DDFE94F-E737-4115-B38E-A12F567F0384}" srcOrd="3" destOrd="0" presId="urn:microsoft.com/office/officeart/2018/2/layout/IconVerticalSolidList"/>
    <dgm:cxn modelId="{E0E259ED-1DD6-4A4C-BD69-C63344D86150}" type="presParOf" srcId="{80AD2587-8FC7-4E70-8678-56C6B8B4671A}" destId="{4688AE5C-0123-4C87-87D0-66361D7DBB9C}" srcOrd="5" destOrd="0" presId="urn:microsoft.com/office/officeart/2018/2/layout/IconVerticalSolidList"/>
    <dgm:cxn modelId="{6AEA112E-CBFD-492D-87FB-D50FFAF0E8D0}" type="presParOf" srcId="{80AD2587-8FC7-4E70-8678-56C6B8B4671A}" destId="{A70AAD15-C06A-41B0-B77D-05C32CFF2157}" srcOrd="6" destOrd="0" presId="urn:microsoft.com/office/officeart/2018/2/layout/IconVerticalSolidList"/>
    <dgm:cxn modelId="{0FC30317-7E43-4CE2-8906-A5D449C9991A}" type="presParOf" srcId="{A70AAD15-C06A-41B0-B77D-05C32CFF2157}" destId="{03B9B091-74FD-4EE8-9689-5C3EB1B0AF92}" srcOrd="0" destOrd="0" presId="urn:microsoft.com/office/officeart/2018/2/layout/IconVerticalSolidList"/>
    <dgm:cxn modelId="{479F0312-2420-4BFE-8E5B-DE8050B31BFB}" type="presParOf" srcId="{A70AAD15-C06A-41B0-B77D-05C32CFF2157}" destId="{4DBBDDE5-6817-4CB5-A3D6-336B7A7FC049}" srcOrd="1" destOrd="0" presId="urn:microsoft.com/office/officeart/2018/2/layout/IconVerticalSolidList"/>
    <dgm:cxn modelId="{B5D09F5E-98B4-4DA8-B889-5852E29F05F4}" type="presParOf" srcId="{A70AAD15-C06A-41B0-B77D-05C32CFF2157}" destId="{E9C3332F-7120-4001-BD29-55292C43A012}" srcOrd="2" destOrd="0" presId="urn:microsoft.com/office/officeart/2018/2/layout/IconVerticalSolidList"/>
    <dgm:cxn modelId="{D561FCF6-7567-4C5D-A643-B5DEE6ACDCD4}" type="presParOf" srcId="{A70AAD15-C06A-41B0-B77D-05C32CFF2157}" destId="{7F24309F-0AB3-40EC-9B64-49171256D8EA}" srcOrd="3" destOrd="0" presId="urn:microsoft.com/office/officeart/2018/2/layout/IconVerticalSolidList"/>
    <dgm:cxn modelId="{B6F75ACE-CD69-4E39-A097-3E47819AC5B5}" type="presParOf" srcId="{A70AAD15-C06A-41B0-B77D-05C32CFF2157}" destId="{A049E913-6F64-4AB0-9BAA-DDCA26DBA0CB}"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EB2D7-DE83-44F9-89BE-1102A6D2D010}"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B3162869-4790-4CD7-A31E-1DE770F55244}">
      <dgm:prSet custT="1"/>
      <dgm:spPr/>
      <dgm:t>
        <a:bodyPr/>
        <a:lstStyle/>
        <a:p>
          <a:pPr>
            <a:lnSpc>
              <a:spcPct val="100000"/>
            </a:lnSpc>
          </a:pPr>
          <a:r>
            <a:rPr lang="en-US" sz="2400" dirty="0"/>
            <a:t>The New York State Education Department (NYSED) has established a new set of indicators to measure school performance.</a:t>
          </a:r>
        </a:p>
      </dgm:t>
    </dgm:pt>
    <dgm:pt modelId="{6D2C1455-022D-4B06-ACA8-51826E7E665D}" type="parTrans" cxnId="{B17C8F16-1102-4147-AF23-9E9F63814A62}">
      <dgm:prSet/>
      <dgm:spPr/>
      <dgm:t>
        <a:bodyPr/>
        <a:lstStyle/>
        <a:p>
          <a:endParaRPr lang="en-US"/>
        </a:p>
      </dgm:t>
    </dgm:pt>
    <dgm:pt modelId="{C4A9B695-D5E5-42CA-9BE2-FB2B62BD2DB3}" type="sibTrans" cxnId="{B17C8F16-1102-4147-AF23-9E9F63814A62}">
      <dgm:prSet/>
      <dgm:spPr/>
      <dgm:t>
        <a:bodyPr/>
        <a:lstStyle/>
        <a:p>
          <a:endParaRPr lang="en-US"/>
        </a:p>
      </dgm:t>
    </dgm:pt>
    <dgm:pt modelId="{E3BAEAA8-F0E2-489D-BBF3-54A595D92810}">
      <dgm:prSet custT="1"/>
      <dgm:spPr/>
      <dgm:t>
        <a:bodyPr/>
        <a:lstStyle/>
        <a:p>
          <a:pPr>
            <a:lnSpc>
              <a:spcPct val="100000"/>
            </a:lnSpc>
          </a:pPr>
          <a:r>
            <a:rPr lang="en-US" sz="2400" dirty="0"/>
            <a:t>More than a thousand people—parents, educators, experts— as well as national experts offered input.</a:t>
          </a:r>
        </a:p>
      </dgm:t>
    </dgm:pt>
    <dgm:pt modelId="{9989E830-74B5-4DF5-851A-AE9B1507FFF0}" type="parTrans" cxnId="{C2017AA5-EAF6-4EB4-9657-317652E2D9A1}">
      <dgm:prSet/>
      <dgm:spPr/>
      <dgm:t>
        <a:bodyPr/>
        <a:lstStyle/>
        <a:p>
          <a:endParaRPr lang="en-US"/>
        </a:p>
      </dgm:t>
    </dgm:pt>
    <dgm:pt modelId="{8CC71EA2-E800-4A38-B589-F021730BD6A6}" type="sibTrans" cxnId="{C2017AA5-EAF6-4EB4-9657-317652E2D9A1}">
      <dgm:prSet/>
      <dgm:spPr/>
      <dgm:t>
        <a:bodyPr/>
        <a:lstStyle/>
        <a:p>
          <a:endParaRPr lang="en-US"/>
        </a:p>
      </dgm:t>
    </dgm:pt>
    <dgm:pt modelId="{8239B677-DFF8-4C77-ADE8-D420E34B6722}">
      <dgm:prSet/>
      <dgm:spPr/>
      <dgm:t>
        <a:bodyPr/>
        <a:lstStyle/>
        <a:p>
          <a:pPr>
            <a:lnSpc>
              <a:spcPct val="100000"/>
            </a:lnSpc>
          </a:pPr>
          <a:r>
            <a:rPr lang="en-US" dirty="0"/>
            <a:t>Broader than in the past</a:t>
          </a:r>
        </a:p>
        <a:p>
          <a:pPr>
            <a:lnSpc>
              <a:spcPct val="100000"/>
            </a:lnSpc>
          </a:pPr>
          <a:r>
            <a:rPr lang="en-US" dirty="0"/>
            <a:t>- Much stronger focus on student growth and progress.</a:t>
          </a:r>
        </a:p>
        <a:p>
          <a:pPr>
            <a:lnSpc>
              <a:spcPct val="100000"/>
            </a:lnSpc>
          </a:pPr>
          <a:r>
            <a:rPr lang="en-US" dirty="0"/>
            <a:t>- More comprehensive look at school performance.</a:t>
          </a:r>
        </a:p>
      </dgm:t>
    </dgm:pt>
    <dgm:pt modelId="{3F173A46-63DF-4DB6-9D2D-60C52AEE5E4C}" type="parTrans" cxnId="{5059022D-1D4B-4BD1-BB6E-7E0A5478F3B5}">
      <dgm:prSet/>
      <dgm:spPr/>
      <dgm:t>
        <a:bodyPr/>
        <a:lstStyle/>
        <a:p>
          <a:endParaRPr lang="en-US"/>
        </a:p>
      </dgm:t>
    </dgm:pt>
    <dgm:pt modelId="{CFC330E0-11A3-4B0A-8547-B951CEDD02DD}" type="sibTrans" cxnId="{5059022D-1D4B-4BD1-BB6E-7E0A5478F3B5}">
      <dgm:prSet/>
      <dgm:spPr/>
      <dgm:t>
        <a:bodyPr/>
        <a:lstStyle/>
        <a:p>
          <a:endParaRPr lang="en-US"/>
        </a:p>
      </dgm:t>
    </dgm:pt>
    <dgm:pt modelId="{7DC32450-469B-4246-9660-091118822ABA}" type="pres">
      <dgm:prSet presAssocID="{487EB2D7-DE83-44F9-89BE-1102A6D2D010}" presName="root" presStyleCnt="0">
        <dgm:presLayoutVars>
          <dgm:dir/>
          <dgm:resizeHandles val="exact"/>
        </dgm:presLayoutVars>
      </dgm:prSet>
      <dgm:spPr/>
    </dgm:pt>
    <dgm:pt modelId="{94AF3346-4852-4A5C-B715-A6A6C6D31BCC}" type="pres">
      <dgm:prSet presAssocID="{B3162869-4790-4CD7-A31E-1DE770F55244}" presName="compNode" presStyleCnt="0"/>
      <dgm:spPr/>
    </dgm:pt>
    <dgm:pt modelId="{4377408C-AAAA-4FA0-A10C-9E01AC7600E0}" type="pres">
      <dgm:prSet presAssocID="{B3162869-4790-4CD7-A31E-1DE770F55244}" presName="bgRect" presStyleLbl="bgShp" presStyleIdx="0" presStyleCnt="3"/>
      <dgm:spPr/>
    </dgm:pt>
    <dgm:pt modelId="{0DF7BE5A-EEAB-41B0-995A-EFAA3DB53E97}" type="pres">
      <dgm:prSet presAssocID="{B3162869-4790-4CD7-A31E-1DE770F55244}" presName="iconRect" presStyleLbl="node1" presStyleIdx="0" presStyleCnt="3" custScaleX="64498" custScaleY="57612" custLinFactNeighborX="-63818" custLinFactNeighborY="-6218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EBA369FD-20B8-49CD-9FB9-CC96F85E7CC6}" type="pres">
      <dgm:prSet presAssocID="{B3162869-4790-4CD7-A31E-1DE770F55244}" presName="spaceRect" presStyleCnt="0"/>
      <dgm:spPr/>
    </dgm:pt>
    <dgm:pt modelId="{F980EA97-9452-41AC-87B6-1A6645A4A294}" type="pres">
      <dgm:prSet presAssocID="{B3162869-4790-4CD7-A31E-1DE770F55244}" presName="parTx" presStyleLbl="revTx" presStyleIdx="0" presStyleCnt="3" custScaleX="101531">
        <dgm:presLayoutVars>
          <dgm:chMax val="0"/>
          <dgm:chPref val="0"/>
        </dgm:presLayoutVars>
      </dgm:prSet>
      <dgm:spPr/>
    </dgm:pt>
    <dgm:pt modelId="{0856B2AC-6265-4DFD-94AF-12EC96972959}" type="pres">
      <dgm:prSet presAssocID="{C4A9B695-D5E5-42CA-9BE2-FB2B62BD2DB3}" presName="sibTrans" presStyleCnt="0"/>
      <dgm:spPr/>
    </dgm:pt>
    <dgm:pt modelId="{461511DB-6979-48C2-B1B3-E3B08ECC2924}" type="pres">
      <dgm:prSet presAssocID="{E3BAEAA8-F0E2-489D-BBF3-54A595D92810}" presName="compNode" presStyleCnt="0"/>
      <dgm:spPr/>
    </dgm:pt>
    <dgm:pt modelId="{85EC742C-370C-4A0E-8251-55C6218B41DE}" type="pres">
      <dgm:prSet presAssocID="{E3BAEAA8-F0E2-489D-BBF3-54A595D92810}" presName="bgRect" presStyleLbl="bgShp" presStyleIdx="1" presStyleCnt="3"/>
      <dgm:spPr/>
    </dgm:pt>
    <dgm:pt modelId="{4E9E2D96-CEDE-40A3-8D47-9CEE4C60D73B}" type="pres">
      <dgm:prSet presAssocID="{E3BAEAA8-F0E2-489D-BBF3-54A595D92810}" presName="iconRect" presStyleLbl="node1" presStyleIdx="1" presStyleCnt="3" custAng="10800000" custFlipVert="1" custFlipHor="1" custScaleX="35245" custScaleY="41052" custLinFactNeighborX="-81998" custLinFactNeighborY="-6846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2523C3F0-2309-496F-ACC7-4FEB7FCF49E3}" type="pres">
      <dgm:prSet presAssocID="{E3BAEAA8-F0E2-489D-BBF3-54A595D92810}" presName="spaceRect" presStyleCnt="0"/>
      <dgm:spPr/>
    </dgm:pt>
    <dgm:pt modelId="{B774778B-C30F-4EED-8633-484AC4CD3EA0}" type="pres">
      <dgm:prSet presAssocID="{E3BAEAA8-F0E2-489D-BBF3-54A595D92810}" presName="parTx" presStyleLbl="revTx" presStyleIdx="1" presStyleCnt="3">
        <dgm:presLayoutVars>
          <dgm:chMax val="0"/>
          <dgm:chPref val="0"/>
        </dgm:presLayoutVars>
      </dgm:prSet>
      <dgm:spPr/>
    </dgm:pt>
    <dgm:pt modelId="{464AA374-8046-457C-8D6D-21CE1EE18953}" type="pres">
      <dgm:prSet presAssocID="{8CC71EA2-E800-4A38-B589-F021730BD6A6}" presName="sibTrans" presStyleCnt="0"/>
      <dgm:spPr/>
    </dgm:pt>
    <dgm:pt modelId="{CF6EF514-CFC5-4450-A616-C98C2BBE7C36}" type="pres">
      <dgm:prSet presAssocID="{8239B677-DFF8-4C77-ADE8-D420E34B6722}" presName="compNode" presStyleCnt="0"/>
      <dgm:spPr/>
    </dgm:pt>
    <dgm:pt modelId="{D89B7918-D493-4211-835B-8B592AED4635}" type="pres">
      <dgm:prSet presAssocID="{8239B677-DFF8-4C77-ADE8-D420E34B6722}" presName="bgRect" presStyleLbl="bgShp" presStyleIdx="2" presStyleCnt="3"/>
      <dgm:spPr/>
    </dgm:pt>
    <dgm:pt modelId="{FA1BB411-F673-472B-873A-31ABB07E2DDD}" type="pres">
      <dgm:prSet presAssocID="{8239B677-DFF8-4C77-ADE8-D420E34B6722}" presName="iconRect" presStyleLbl="node1" presStyleIdx="2" presStyleCnt="3" custAng="10800000" custFlipVert="1" custFlipHor="1" custScaleX="50459" custScaleY="51843" custLinFactNeighborX="-74391" custLinFactNeighborY="-6339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pward trend"/>
        </a:ext>
      </dgm:extLst>
    </dgm:pt>
    <dgm:pt modelId="{19CA9EB1-F9A6-42FB-81E6-D4BB4620E5EB}" type="pres">
      <dgm:prSet presAssocID="{8239B677-DFF8-4C77-ADE8-D420E34B6722}" presName="spaceRect" presStyleCnt="0"/>
      <dgm:spPr/>
    </dgm:pt>
    <dgm:pt modelId="{DB77531A-BAC3-4A5F-A7E4-44D609744215}" type="pres">
      <dgm:prSet presAssocID="{8239B677-DFF8-4C77-ADE8-D420E34B6722}" presName="parTx" presStyleLbl="revTx" presStyleIdx="2" presStyleCnt="3">
        <dgm:presLayoutVars>
          <dgm:chMax val="0"/>
          <dgm:chPref val="0"/>
        </dgm:presLayoutVars>
      </dgm:prSet>
      <dgm:spPr/>
    </dgm:pt>
  </dgm:ptLst>
  <dgm:cxnLst>
    <dgm:cxn modelId="{0A33A109-5924-4553-8E04-F5EFB2BBB538}" type="presOf" srcId="{B3162869-4790-4CD7-A31E-1DE770F55244}" destId="{F980EA97-9452-41AC-87B6-1A6645A4A294}" srcOrd="0" destOrd="0" presId="urn:microsoft.com/office/officeart/2018/2/layout/IconVerticalSolidList"/>
    <dgm:cxn modelId="{B17C8F16-1102-4147-AF23-9E9F63814A62}" srcId="{487EB2D7-DE83-44F9-89BE-1102A6D2D010}" destId="{B3162869-4790-4CD7-A31E-1DE770F55244}" srcOrd="0" destOrd="0" parTransId="{6D2C1455-022D-4B06-ACA8-51826E7E665D}" sibTransId="{C4A9B695-D5E5-42CA-9BE2-FB2B62BD2DB3}"/>
    <dgm:cxn modelId="{5059022D-1D4B-4BD1-BB6E-7E0A5478F3B5}" srcId="{487EB2D7-DE83-44F9-89BE-1102A6D2D010}" destId="{8239B677-DFF8-4C77-ADE8-D420E34B6722}" srcOrd="2" destOrd="0" parTransId="{3F173A46-63DF-4DB6-9D2D-60C52AEE5E4C}" sibTransId="{CFC330E0-11A3-4B0A-8547-B951CEDD02DD}"/>
    <dgm:cxn modelId="{1597D24C-50CB-4A58-8D58-61EEB9E83E01}" type="presOf" srcId="{8239B677-DFF8-4C77-ADE8-D420E34B6722}" destId="{DB77531A-BAC3-4A5F-A7E4-44D609744215}" srcOrd="0" destOrd="0" presId="urn:microsoft.com/office/officeart/2018/2/layout/IconVerticalSolidList"/>
    <dgm:cxn modelId="{C2017AA5-EAF6-4EB4-9657-317652E2D9A1}" srcId="{487EB2D7-DE83-44F9-89BE-1102A6D2D010}" destId="{E3BAEAA8-F0E2-489D-BBF3-54A595D92810}" srcOrd="1" destOrd="0" parTransId="{9989E830-74B5-4DF5-851A-AE9B1507FFF0}" sibTransId="{8CC71EA2-E800-4A38-B589-F021730BD6A6}"/>
    <dgm:cxn modelId="{74E8A5C2-6299-4E7D-B057-FE887E401C70}" type="presOf" srcId="{487EB2D7-DE83-44F9-89BE-1102A6D2D010}" destId="{7DC32450-469B-4246-9660-091118822ABA}" srcOrd="0" destOrd="0" presId="urn:microsoft.com/office/officeart/2018/2/layout/IconVerticalSolidList"/>
    <dgm:cxn modelId="{589723EE-E7C3-4977-8E98-01FCCCF217EB}" type="presOf" srcId="{E3BAEAA8-F0E2-489D-BBF3-54A595D92810}" destId="{B774778B-C30F-4EED-8633-484AC4CD3EA0}" srcOrd="0" destOrd="0" presId="urn:microsoft.com/office/officeart/2018/2/layout/IconVerticalSolidList"/>
    <dgm:cxn modelId="{3443EB63-8CE9-4616-A9BC-D09729457433}" type="presParOf" srcId="{7DC32450-469B-4246-9660-091118822ABA}" destId="{94AF3346-4852-4A5C-B715-A6A6C6D31BCC}" srcOrd="0" destOrd="0" presId="urn:microsoft.com/office/officeart/2018/2/layout/IconVerticalSolidList"/>
    <dgm:cxn modelId="{7156637D-819F-4F8C-86D5-F343DC0A825F}" type="presParOf" srcId="{94AF3346-4852-4A5C-B715-A6A6C6D31BCC}" destId="{4377408C-AAAA-4FA0-A10C-9E01AC7600E0}" srcOrd="0" destOrd="0" presId="urn:microsoft.com/office/officeart/2018/2/layout/IconVerticalSolidList"/>
    <dgm:cxn modelId="{FDCE5285-1A96-4B7F-8DA9-2AA0FB1E233D}" type="presParOf" srcId="{94AF3346-4852-4A5C-B715-A6A6C6D31BCC}" destId="{0DF7BE5A-EEAB-41B0-995A-EFAA3DB53E97}" srcOrd="1" destOrd="0" presId="urn:microsoft.com/office/officeart/2018/2/layout/IconVerticalSolidList"/>
    <dgm:cxn modelId="{C0107C56-A3DA-4EB8-B259-D77A235965D9}" type="presParOf" srcId="{94AF3346-4852-4A5C-B715-A6A6C6D31BCC}" destId="{EBA369FD-20B8-49CD-9FB9-CC96F85E7CC6}" srcOrd="2" destOrd="0" presId="urn:microsoft.com/office/officeart/2018/2/layout/IconVerticalSolidList"/>
    <dgm:cxn modelId="{D8357B96-7180-4719-9A6B-2EAFB06CDD04}" type="presParOf" srcId="{94AF3346-4852-4A5C-B715-A6A6C6D31BCC}" destId="{F980EA97-9452-41AC-87B6-1A6645A4A294}" srcOrd="3" destOrd="0" presId="urn:microsoft.com/office/officeart/2018/2/layout/IconVerticalSolidList"/>
    <dgm:cxn modelId="{FF817D85-5420-440D-AA5C-0DE5C9BE02EC}" type="presParOf" srcId="{7DC32450-469B-4246-9660-091118822ABA}" destId="{0856B2AC-6265-4DFD-94AF-12EC96972959}" srcOrd="1" destOrd="0" presId="urn:microsoft.com/office/officeart/2018/2/layout/IconVerticalSolidList"/>
    <dgm:cxn modelId="{3E3217D2-09C6-42CA-9EB9-733CF02ABB23}" type="presParOf" srcId="{7DC32450-469B-4246-9660-091118822ABA}" destId="{461511DB-6979-48C2-B1B3-E3B08ECC2924}" srcOrd="2" destOrd="0" presId="urn:microsoft.com/office/officeart/2018/2/layout/IconVerticalSolidList"/>
    <dgm:cxn modelId="{3D0FFE05-4A73-40B7-B21A-659194ECD33B}" type="presParOf" srcId="{461511DB-6979-48C2-B1B3-E3B08ECC2924}" destId="{85EC742C-370C-4A0E-8251-55C6218B41DE}" srcOrd="0" destOrd="0" presId="urn:microsoft.com/office/officeart/2018/2/layout/IconVerticalSolidList"/>
    <dgm:cxn modelId="{214426AD-47EF-4D97-B751-0CBA9120F23A}" type="presParOf" srcId="{461511DB-6979-48C2-B1B3-E3B08ECC2924}" destId="{4E9E2D96-CEDE-40A3-8D47-9CEE4C60D73B}" srcOrd="1" destOrd="0" presId="urn:microsoft.com/office/officeart/2018/2/layout/IconVerticalSolidList"/>
    <dgm:cxn modelId="{A37BD297-AE0D-471C-84C6-FFA8F5406A47}" type="presParOf" srcId="{461511DB-6979-48C2-B1B3-E3B08ECC2924}" destId="{2523C3F0-2309-496F-ACC7-4FEB7FCF49E3}" srcOrd="2" destOrd="0" presId="urn:microsoft.com/office/officeart/2018/2/layout/IconVerticalSolidList"/>
    <dgm:cxn modelId="{78758B5C-39F9-482C-B0FA-FB507337AEAB}" type="presParOf" srcId="{461511DB-6979-48C2-B1B3-E3B08ECC2924}" destId="{B774778B-C30F-4EED-8633-484AC4CD3EA0}" srcOrd="3" destOrd="0" presId="urn:microsoft.com/office/officeart/2018/2/layout/IconVerticalSolidList"/>
    <dgm:cxn modelId="{B38C6F2D-9523-469A-A6A6-3255DF676F51}" type="presParOf" srcId="{7DC32450-469B-4246-9660-091118822ABA}" destId="{464AA374-8046-457C-8D6D-21CE1EE18953}" srcOrd="3" destOrd="0" presId="urn:microsoft.com/office/officeart/2018/2/layout/IconVerticalSolidList"/>
    <dgm:cxn modelId="{2580282B-138E-4A87-A915-A426AB2C28B0}" type="presParOf" srcId="{7DC32450-469B-4246-9660-091118822ABA}" destId="{CF6EF514-CFC5-4450-A616-C98C2BBE7C36}" srcOrd="4" destOrd="0" presId="urn:microsoft.com/office/officeart/2018/2/layout/IconVerticalSolidList"/>
    <dgm:cxn modelId="{C4F97382-C01F-49C3-A190-78662DFC3A97}" type="presParOf" srcId="{CF6EF514-CFC5-4450-A616-C98C2BBE7C36}" destId="{D89B7918-D493-4211-835B-8B592AED4635}" srcOrd="0" destOrd="0" presId="urn:microsoft.com/office/officeart/2018/2/layout/IconVerticalSolidList"/>
    <dgm:cxn modelId="{4BAED56E-F477-4E13-97CE-BEFD827E1379}" type="presParOf" srcId="{CF6EF514-CFC5-4450-A616-C98C2BBE7C36}" destId="{FA1BB411-F673-472B-873A-31ABB07E2DDD}" srcOrd="1" destOrd="0" presId="urn:microsoft.com/office/officeart/2018/2/layout/IconVerticalSolidList"/>
    <dgm:cxn modelId="{A00999A1-91F9-49E3-A3D0-4D4E3C4EE535}" type="presParOf" srcId="{CF6EF514-CFC5-4450-A616-C98C2BBE7C36}" destId="{19CA9EB1-F9A6-42FB-81E6-D4BB4620E5EB}" srcOrd="2" destOrd="0" presId="urn:microsoft.com/office/officeart/2018/2/layout/IconVerticalSolidList"/>
    <dgm:cxn modelId="{0FB9A201-3651-45A6-97CD-00308996202F}" type="presParOf" srcId="{CF6EF514-CFC5-4450-A616-C98C2BBE7C36}" destId="{DB77531A-BAC3-4A5F-A7E4-44D60974421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91D290-A6D0-4277-B107-B3E6ABD9F7C4}">
      <dsp:nvSpPr>
        <dsp:cNvPr id="0" name=""/>
        <dsp:cNvSpPr/>
      </dsp:nvSpPr>
      <dsp:spPr>
        <a:xfrm>
          <a:off x="0" y="2442"/>
          <a:ext cx="6513603" cy="123800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4795F97-F955-4458-8BD2-FA77F9A83E0B}">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A020A58-6CCB-47B8-ABDB-469C123704BA}">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Discuss reasons for a new accountability system</a:t>
          </a:r>
        </a:p>
      </dsp:txBody>
      <dsp:txXfrm>
        <a:off x="1429899" y="2442"/>
        <a:ext cx="5083704" cy="1238008"/>
      </dsp:txXfrm>
    </dsp:sp>
    <dsp:sp modelId="{966A3303-22F6-4ED6-99EA-C820F28D3D5A}">
      <dsp:nvSpPr>
        <dsp:cNvPr id="0" name=""/>
        <dsp:cNvSpPr/>
      </dsp:nvSpPr>
      <dsp:spPr>
        <a:xfrm>
          <a:off x="0" y="1549953"/>
          <a:ext cx="6513603" cy="123800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BE6F7FF-7097-4847-9ECD-D6BBC7BF9542}">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4D2EFCF-96EF-44F7-AA4B-830E0320DC3C}">
      <dsp:nvSpPr>
        <dsp:cNvPr id="0" name=""/>
        <dsp:cNvSpPr/>
      </dsp:nvSpPr>
      <dsp:spPr>
        <a:xfrm>
          <a:off x="1429899" y="1549953"/>
          <a:ext cx="2931121"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Review New York’s new accountability system</a:t>
          </a:r>
        </a:p>
      </dsp:txBody>
      <dsp:txXfrm>
        <a:off x="1429899" y="1549953"/>
        <a:ext cx="2931121" cy="1238008"/>
      </dsp:txXfrm>
    </dsp:sp>
    <dsp:sp modelId="{BB98E94D-222C-453F-BC8B-4E2AE0D6D593}">
      <dsp:nvSpPr>
        <dsp:cNvPr id="0" name=""/>
        <dsp:cNvSpPr/>
      </dsp:nvSpPr>
      <dsp:spPr>
        <a:xfrm>
          <a:off x="4361021" y="1549953"/>
          <a:ext cx="2152582"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90000"/>
            </a:lnSpc>
            <a:spcBef>
              <a:spcPct val="0"/>
            </a:spcBef>
            <a:spcAft>
              <a:spcPct val="35000"/>
            </a:spcAft>
            <a:buNone/>
          </a:pPr>
          <a:r>
            <a:rPr lang="en-US" sz="1600" kern="1200"/>
            <a:t>Including the new indicators of school performance</a:t>
          </a:r>
        </a:p>
      </dsp:txBody>
      <dsp:txXfrm>
        <a:off x="4361021" y="1549953"/>
        <a:ext cx="2152582" cy="1238008"/>
      </dsp:txXfrm>
    </dsp:sp>
    <dsp:sp modelId="{CE14B329-B26B-4992-8185-9558ABD6AE50}">
      <dsp:nvSpPr>
        <dsp:cNvPr id="0" name=""/>
        <dsp:cNvSpPr/>
      </dsp:nvSpPr>
      <dsp:spPr>
        <a:xfrm>
          <a:off x="0" y="3097464"/>
          <a:ext cx="6513603" cy="123800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F90CFFA-5F00-4EF2-9A3B-CAE46D84AC9A}">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8DDFE94F-E737-4115-B38E-A12F567F0384}">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Present how our school performed on each of the indicators</a:t>
          </a:r>
        </a:p>
      </dsp:txBody>
      <dsp:txXfrm>
        <a:off x="1429899" y="3097464"/>
        <a:ext cx="5083704" cy="1238008"/>
      </dsp:txXfrm>
    </dsp:sp>
    <dsp:sp modelId="{03B9B091-74FD-4EE8-9689-5C3EB1B0AF92}">
      <dsp:nvSpPr>
        <dsp:cNvPr id="0" name=""/>
        <dsp:cNvSpPr/>
      </dsp:nvSpPr>
      <dsp:spPr>
        <a:xfrm>
          <a:off x="0" y="4644974"/>
          <a:ext cx="6513603" cy="123800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DBBDDE5-6817-4CB5-A3D6-336B7A7FC049}">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F24309F-0AB3-40EC-9B64-49171256D8EA}">
      <dsp:nvSpPr>
        <dsp:cNvPr id="0" name=""/>
        <dsp:cNvSpPr/>
      </dsp:nvSpPr>
      <dsp:spPr>
        <a:xfrm>
          <a:off x="1429899" y="4644974"/>
          <a:ext cx="2931121"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Discuss Comprehensive Support and Improvement School</a:t>
          </a:r>
        </a:p>
      </dsp:txBody>
      <dsp:txXfrm>
        <a:off x="1429899" y="4644974"/>
        <a:ext cx="2931121" cy="1238008"/>
      </dsp:txXfrm>
    </dsp:sp>
    <dsp:sp modelId="{A049E913-6F64-4AB0-9BAA-DDCA26DBA0CB}">
      <dsp:nvSpPr>
        <dsp:cNvPr id="0" name=""/>
        <dsp:cNvSpPr/>
      </dsp:nvSpPr>
      <dsp:spPr>
        <a:xfrm>
          <a:off x="4361021" y="4644974"/>
          <a:ext cx="2152582"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90000"/>
            </a:lnSpc>
            <a:spcBef>
              <a:spcPct val="0"/>
            </a:spcBef>
            <a:spcAft>
              <a:spcPct val="35000"/>
            </a:spcAft>
            <a:buNone/>
          </a:pPr>
          <a:r>
            <a:rPr lang="en-US" sz="1600" kern="1200"/>
            <a:t>How we will build on our current school-improvement efforts</a:t>
          </a:r>
        </a:p>
      </dsp:txBody>
      <dsp:txXfrm>
        <a:off x="4361021" y="4644974"/>
        <a:ext cx="2152582" cy="12380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77408C-AAAA-4FA0-A10C-9E01AC7600E0}">
      <dsp:nvSpPr>
        <dsp:cNvPr id="0" name=""/>
        <dsp:cNvSpPr/>
      </dsp:nvSpPr>
      <dsp:spPr>
        <a:xfrm>
          <a:off x="-3284" y="9732"/>
          <a:ext cx="6513603" cy="173956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DF7BE5A-EEAB-41B0-995A-EFAA3DB53E97}">
      <dsp:nvSpPr>
        <dsp:cNvPr id="0" name=""/>
        <dsp:cNvSpPr/>
      </dsp:nvSpPr>
      <dsp:spPr>
        <a:xfrm>
          <a:off x="0" y="872864"/>
          <a:ext cx="6376" cy="42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980EA97-9452-41AC-87B6-1A6645A4A294}">
      <dsp:nvSpPr>
        <dsp:cNvPr id="0" name=""/>
        <dsp:cNvSpPr/>
      </dsp:nvSpPr>
      <dsp:spPr>
        <a:xfrm>
          <a:off x="-34997" y="9732"/>
          <a:ext cx="6583599" cy="1739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04" tIns="184104" rIns="184104" bIns="184104" numCol="1" spcCol="1270" anchor="ctr" anchorCtr="0">
          <a:noAutofit/>
        </a:bodyPr>
        <a:lstStyle/>
        <a:p>
          <a:pPr marL="0" lvl="0" indent="0" algn="l" defTabSz="1066800">
            <a:lnSpc>
              <a:spcPct val="100000"/>
            </a:lnSpc>
            <a:spcBef>
              <a:spcPct val="0"/>
            </a:spcBef>
            <a:spcAft>
              <a:spcPct val="35000"/>
            </a:spcAft>
            <a:buNone/>
          </a:pPr>
          <a:r>
            <a:rPr lang="en-US" sz="2400" kern="1200" dirty="0"/>
            <a:t>The New York State Education Department (NYSED) has established a new set of indicators to measure school performance.</a:t>
          </a:r>
        </a:p>
      </dsp:txBody>
      <dsp:txXfrm>
        <a:off x="-34997" y="9732"/>
        <a:ext cx="6583599" cy="1739561"/>
      </dsp:txXfrm>
    </dsp:sp>
    <dsp:sp modelId="{85EC742C-370C-4A0E-8251-55C6218B41DE}">
      <dsp:nvSpPr>
        <dsp:cNvPr id="0" name=""/>
        <dsp:cNvSpPr/>
      </dsp:nvSpPr>
      <dsp:spPr>
        <a:xfrm>
          <a:off x="-34997" y="2072932"/>
          <a:ext cx="6513603" cy="173956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E9E2D96-CEDE-40A3-8D47-9CEE4C60D73B}">
      <dsp:nvSpPr>
        <dsp:cNvPr id="0" name=""/>
        <dsp:cNvSpPr/>
      </dsp:nvSpPr>
      <dsp:spPr>
        <a:xfrm rot="10800000" flipH="1" flipV="1">
          <a:off x="-30385" y="2938079"/>
          <a:ext cx="1904" cy="21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774778B-C30F-4EED-8633-484AC4CD3EA0}">
      <dsp:nvSpPr>
        <dsp:cNvPr id="0" name=""/>
        <dsp:cNvSpPr/>
      </dsp:nvSpPr>
      <dsp:spPr>
        <a:xfrm>
          <a:off x="-23868" y="2072932"/>
          <a:ext cx="6484324" cy="1739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04" tIns="184104" rIns="184104" bIns="184104" numCol="1" spcCol="1270" anchor="ctr" anchorCtr="0">
          <a:noAutofit/>
        </a:bodyPr>
        <a:lstStyle/>
        <a:p>
          <a:pPr marL="0" lvl="0" indent="0" algn="l" defTabSz="1066800">
            <a:lnSpc>
              <a:spcPct val="100000"/>
            </a:lnSpc>
            <a:spcBef>
              <a:spcPct val="0"/>
            </a:spcBef>
            <a:spcAft>
              <a:spcPct val="35000"/>
            </a:spcAft>
            <a:buNone/>
          </a:pPr>
          <a:r>
            <a:rPr lang="en-US" sz="2400" kern="1200" dirty="0"/>
            <a:t>More than a thousand people—parents, educators, experts— as well as national experts offered input.</a:t>
          </a:r>
        </a:p>
      </dsp:txBody>
      <dsp:txXfrm>
        <a:off x="-23868" y="2072932"/>
        <a:ext cx="6484324" cy="1739561"/>
      </dsp:txXfrm>
    </dsp:sp>
    <dsp:sp modelId="{D89B7918-D493-4211-835B-8B592AED4635}">
      <dsp:nvSpPr>
        <dsp:cNvPr id="0" name=""/>
        <dsp:cNvSpPr/>
      </dsp:nvSpPr>
      <dsp:spPr>
        <a:xfrm>
          <a:off x="-34997" y="4136132"/>
          <a:ext cx="6513603" cy="173956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A1BB411-F673-472B-873A-31ABB07E2DDD}">
      <dsp:nvSpPr>
        <dsp:cNvPr id="0" name=""/>
        <dsp:cNvSpPr/>
      </dsp:nvSpPr>
      <dsp:spPr>
        <a:xfrm rot="10800000" flipH="1" flipV="1">
          <a:off x="-29465" y="5000041"/>
          <a:ext cx="3902" cy="340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B77531A-BAC3-4A5F-A7E4-44D609744215}">
      <dsp:nvSpPr>
        <dsp:cNvPr id="0" name=""/>
        <dsp:cNvSpPr/>
      </dsp:nvSpPr>
      <dsp:spPr>
        <a:xfrm>
          <a:off x="-20030" y="4136132"/>
          <a:ext cx="6484324" cy="1739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104" tIns="184104" rIns="184104" bIns="184104" numCol="1" spcCol="1270" anchor="ctr" anchorCtr="0">
          <a:noAutofit/>
        </a:bodyPr>
        <a:lstStyle/>
        <a:p>
          <a:pPr marL="0" lvl="0" indent="0" algn="l" defTabSz="933450">
            <a:lnSpc>
              <a:spcPct val="100000"/>
            </a:lnSpc>
            <a:spcBef>
              <a:spcPct val="0"/>
            </a:spcBef>
            <a:spcAft>
              <a:spcPct val="35000"/>
            </a:spcAft>
            <a:buNone/>
          </a:pPr>
          <a:r>
            <a:rPr lang="en-US" sz="2100" kern="1200" dirty="0"/>
            <a:t>Broader than in the past</a:t>
          </a:r>
        </a:p>
        <a:p>
          <a:pPr marL="0" lvl="0" indent="0" algn="l" defTabSz="933450">
            <a:lnSpc>
              <a:spcPct val="100000"/>
            </a:lnSpc>
            <a:spcBef>
              <a:spcPct val="0"/>
            </a:spcBef>
            <a:spcAft>
              <a:spcPct val="35000"/>
            </a:spcAft>
            <a:buNone/>
          </a:pPr>
          <a:r>
            <a:rPr lang="en-US" sz="2100" kern="1200" dirty="0"/>
            <a:t>- Much stronger focus on student growth and progress.</a:t>
          </a:r>
        </a:p>
        <a:p>
          <a:pPr marL="0" lvl="0" indent="0" algn="l" defTabSz="933450">
            <a:lnSpc>
              <a:spcPct val="100000"/>
            </a:lnSpc>
            <a:spcBef>
              <a:spcPct val="0"/>
            </a:spcBef>
            <a:spcAft>
              <a:spcPct val="35000"/>
            </a:spcAft>
            <a:buNone/>
          </a:pPr>
          <a:r>
            <a:rPr lang="en-US" sz="2100" kern="1200" dirty="0"/>
            <a:t>- More comprehensive look at school performance.</a:t>
          </a:r>
        </a:p>
      </dsp:txBody>
      <dsp:txXfrm>
        <a:off x="-20030" y="4136132"/>
        <a:ext cx="6484324" cy="173956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1B275-6333-41D2-AF9D-947128820BE6}" type="datetimeFigureOut">
              <a:rPr lang="en-US" smtClean="0"/>
              <a:t>1/24/2019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8E07AB-69B6-47C1-AE7D-E9BB48A387AB}" type="slidenum">
              <a:rPr lang="en-US" smtClean="0"/>
              <a:t>‹#›</a:t>
            </a:fld>
            <a:endParaRPr lang="en-US"/>
          </a:p>
        </p:txBody>
      </p:sp>
    </p:spTree>
    <p:extLst>
      <p:ext uri="{BB962C8B-B14F-4D97-AF65-F5344CB8AC3E}">
        <p14:creationId xmlns:p14="http://schemas.microsoft.com/office/powerpoint/2010/main" val="3336041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BA8644-C028-4923-9C0B-45628B58BD11}"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423209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9509F3-901F-4390-8F17-4FAA0E88B7FC}"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180201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BBDC4-30F3-4165-9B9E-61F4AE4F4D46}"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722517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375D80-3C09-491A-9B9D-BBE8BDAD2317}"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401595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95238B-7826-4D2C-820C-46DFD6ADE700}" type="datetime1">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2133871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1D5510-0E97-40FE-8BD1-90C646C49810}"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3090238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D61C1C-C973-4ADD-8AD5-408CDC3ED39B}" type="datetime1">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394583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E43D11-32B3-4359-8ADA-1EABFFC18FF8}" type="datetime1">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2761513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D7405-5994-4E09-BD78-71B569838B63}" type="datetime1">
              <a:rPr lang="en-US" smtClean="0"/>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380641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D5096C-0EC7-4CB9-83C6-27E76D228BFE}"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249306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074C6E-5D08-485C-83D9-D03135690A88}" type="datetime1">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E74F80-5974-44FC-A210-93279413BE50}" type="slidenum">
              <a:rPr lang="en-US" smtClean="0"/>
              <a:t>‹#›</a:t>
            </a:fld>
            <a:endParaRPr lang="en-US"/>
          </a:p>
        </p:txBody>
      </p:sp>
    </p:spTree>
    <p:extLst>
      <p:ext uri="{BB962C8B-B14F-4D97-AF65-F5344CB8AC3E}">
        <p14:creationId xmlns:p14="http://schemas.microsoft.com/office/powerpoint/2010/main" val="2425120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EF3E5C-3BFA-498C-9638-276BA69FBAE5}" type="datetime1">
              <a:rPr lang="en-US" smtClean="0"/>
              <a:t>1/24/2019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74F80-5974-44FC-A210-93279413BE50}" type="slidenum">
              <a:rPr lang="en-US" smtClean="0"/>
              <a:t>‹#›</a:t>
            </a:fld>
            <a:endParaRPr lang="en-US"/>
          </a:p>
        </p:txBody>
      </p:sp>
    </p:spTree>
    <p:extLst>
      <p:ext uri="{BB962C8B-B14F-4D97-AF65-F5344CB8AC3E}">
        <p14:creationId xmlns:p14="http://schemas.microsoft.com/office/powerpoint/2010/main" val="147540552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C30940E7-913B-4C1A-9917-07BA73BF6503}"/>
              </a:ext>
            </a:extLst>
          </p:cNvPr>
          <p:cNvSpPr>
            <a:spLocks noGrp="1" noChangeArrowheads="1"/>
          </p:cNvSpPr>
          <p:nvPr>
            <p:ph type="ctrTitle"/>
          </p:nvPr>
        </p:nvSpPr>
        <p:spPr bwMode="auto">
          <a:xfrm>
            <a:off x="2370667" y="2187743"/>
            <a:ext cx="5293449" cy="248251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ctr" anchorCtr="0" compatLnSpc="1">
            <a:prstTxWarp prst="textNoShape">
              <a:avLst/>
            </a:prstTxWarp>
            <a:normAutofit/>
          </a:bodyPr>
          <a:lstStyle/>
          <a:p>
            <a:pPr algn="l" eaLnBrk="1" hangingPunct="1"/>
            <a:r>
              <a:rPr lang="en-US" altLang="en-US" sz="4200"/>
              <a:t>Empire Elementary School and the New Accountability System</a:t>
            </a:r>
            <a:br>
              <a:rPr lang="en-US" altLang="en-US" sz="4200"/>
            </a:br>
            <a:endParaRPr lang="en-US" altLang="en-US" sz="4200"/>
          </a:p>
        </p:txBody>
      </p:sp>
      <p:sp>
        <p:nvSpPr>
          <p:cNvPr id="6" name="Subtitle 2">
            <a:extLst>
              <a:ext uri="{FF2B5EF4-FFF2-40B4-BE49-F238E27FC236}">
                <a16:creationId xmlns:a16="http://schemas.microsoft.com/office/drawing/2014/main" id="{05422904-7992-4190-9EAD-A808158871DB}"/>
              </a:ext>
            </a:extLst>
          </p:cNvPr>
          <p:cNvSpPr txBox="1">
            <a:spLocks noGrp="1"/>
          </p:cNvSpPr>
          <p:nvPr>
            <p:ph type="subTitle" idx="1"/>
          </p:nvPr>
        </p:nvSpPr>
        <p:spPr bwMode="auto">
          <a:xfrm>
            <a:off x="2370667" y="4670258"/>
            <a:ext cx="5293449" cy="137140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Verdana" panose="020B0604030504040204" pitchFamily="34" charset="0"/>
                <a:cs typeface="Verdana" panose="020B0604030504040204" pitchFamily="34" charset="0"/>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Verdana" panose="020B0604030504040204" pitchFamily="34" charset="0"/>
                <a:cs typeface="Verdana" panose="020B0604030504040204" pitchFamily="34" charset="0"/>
              </a:defRPr>
            </a:lvl2pPr>
            <a:lvl3pPr marL="804863"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143000" indent="-228600" algn="l" rtl="0" eaLnBrk="0" fontAlgn="base" hangingPunct="0">
              <a:spcBef>
                <a:spcPct val="20000"/>
              </a:spcBef>
              <a:spcAft>
                <a:spcPct val="0"/>
              </a:spcAft>
              <a:buChar char="–"/>
              <a:defRPr sz="1600">
                <a:solidFill>
                  <a:srgbClr val="D83B01"/>
                </a:solidFill>
                <a:latin typeface="+mn-lt"/>
                <a:ea typeface="Verdana" panose="020B0604030504040204" pitchFamily="34" charset="0"/>
                <a:cs typeface="Verdana" panose="020B0604030504040204" pitchFamily="34" charset="0"/>
              </a:defRPr>
            </a:lvl4pPr>
            <a:lvl5pPr marL="1262063"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r>
              <a:rPr lang="en-US" b="0" kern="0"/>
              <a:t>What Identification as a Comprehensive Support and Improvement (CSI) School Means to our Students and Staff</a:t>
            </a:r>
          </a:p>
        </p:txBody>
      </p:sp>
      <p:pic>
        <p:nvPicPr>
          <p:cNvPr id="10" name="Graphic 9" descr="Books">
            <a:extLst>
              <a:ext uri="{FF2B5EF4-FFF2-40B4-BE49-F238E27FC236}">
                <a16:creationId xmlns:a16="http://schemas.microsoft.com/office/drawing/2014/main" id="{A67FAB7A-FCA3-4EC5-8990-BD1B37DC37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1" y="2743201"/>
            <a:ext cx="1371600" cy="1371600"/>
          </a:xfrm>
          <a:prstGeom prst="rect">
            <a:avLst/>
          </a:prstGeom>
        </p:spPr>
      </p:pic>
    </p:spTree>
    <p:extLst>
      <p:ext uri="{BB962C8B-B14F-4D97-AF65-F5344CB8AC3E}">
        <p14:creationId xmlns:p14="http://schemas.microsoft.com/office/powerpoint/2010/main" val="4024185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E236170C-FECE-4117-8BE8-A9F0BFC422FC}"/>
              </a:ext>
            </a:extLst>
          </p:cNvPr>
          <p:cNvSpPr>
            <a:spLocks noGrp="1"/>
          </p:cNvSpPr>
          <p:nvPr>
            <p:ph type="title"/>
          </p:nvPr>
        </p:nvSpPr>
        <p:spPr>
          <a:xfrm>
            <a:off x="694510" y="1487272"/>
            <a:ext cx="2743200" cy="2743200"/>
          </a:xfrm>
          <a:prstGeom prst="ellipse">
            <a:avLst/>
          </a:prstGeom>
          <a:solidFill>
            <a:srgbClr val="339966"/>
          </a:solidFill>
          <a:ln w="174625" cmpd="thinThick">
            <a:solidFill>
              <a:srgbClr val="262626"/>
            </a:solidFill>
          </a:ln>
        </p:spPr>
        <p:txBody>
          <a:bodyPr>
            <a:normAutofit/>
          </a:bodyPr>
          <a:lstStyle/>
          <a:p>
            <a:pPr algn="ctr"/>
            <a:r>
              <a:rPr lang="en-US" sz="2600">
                <a:solidFill>
                  <a:srgbClr val="FFFFFF"/>
                </a:solidFill>
              </a:rPr>
              <a:t>Measuring Student Growth on State Tests</a:t>
            </a:r>
          </a:p>
        </p:txBody>
      </p:sp>
      <p:sp>
        <p:nvSpPr>
          <p:cNvPr id="5" name="Content Placeholder 2">
            <a:extLst>
              <a:ext uri="{FF2B5EF4-FFF2-40B4-BE49-F238E27FC236}">
                <a16:creationId xmlns:a16="http://schemas.microsoft.com/office/drawing/2014/main" id="{1876CF9D-6E14-428B-B53D-48411F73DBE7}"/>
              </a:ext>
            </a:extLst>
          </p:cNvPr>
          <p:cNvSpPr>
            <a:spLocks noGrp="1"/>
          </p:cNvSpPr>
          <p:nvPr>
            <p:ph idx="1"/>
          </p:nvPr>
        </p:nvSpPr>
        <p:spPr>
          <a:xfrm>
            <a:off x="4013200" y="495300"/>
            <a:ext cx="7188199" cy="3341787"/>
          </a:xfrm>
        </p:spPr>
        <p:txBody>
          <a:bodyPr>
            <a:normAutofit fontScale="25000" lnSpcReduction="20000"/>
          </a:bodyPr>
          <a:lstStyle/>
          <a:p>
            <a:pPr marL="342900" indent="-342900">
              <a:buFont typeface="Arial" panose="020B0604020202020204" pitchFamily="34" charset="0"/>
              <a:buChar char="•"/>
            </a:pPr>
            <a:r>
              <a:rPr lang="en-US" sz="7200" dirty="0"/>
              <a:t>This indicator measures student growth on state assessments in English language arts and math.</a:t>
            </a:r>
          </a:p>
          <a:p>
            <a:pPr lvl="1"/>
            <a:r>
              <a:rPr lang="en-US" sz="7200" dirty="0"/>
              <a:t>Indicator applies to grades 4-8.</a:t>
            </a:r>
          </a:p>
          <a:p>
            <a:pPr lvl="1"/>
            <a:r>
              <a:rPr lang="en-US" sz="7200" dirty="0"/>
              <a:t>Compares students’ scores this year to scores of students in the same grade with similar scores in prior years.</a:t>
            </a:r>
          </a:p>
          <a:p>
            <a:pPr lvl="1"/>
            <a:r>
              <a:rPr lang="en-US" sz="7200" dirty="0"/>
              <a:t>Uses the performance of our school for the last three years, not just last year.</a:t>
            </a:r>
          </a:p>
          <a:p>
            <a:pPr lvl="1"/>
            <a:r>
              <a:rPr lang="en-US" sz="7200" dirty="0"/>
              <a:t>The scores for each student in ELA and math are averaged and a Growth Index computed for the school.</a:t>
            </a:r>
          </a:p>
          <a:p>
            <a:pPr marL="342900" indent="-342900">
              <a:buFont typeface="Arial" panose="020B0604020202020204" pitchFamily="34" charset="0"/>
              <a:buChar char="•"/>
            </a:pPr>
            <a:r>
              <a:rPr lang="en-US" sz="7200" dirty="0"/>
              <a:t>Levels are assigned as follows:</a:t>
            </a:r>
          </a:p>
          <a:p>
            <a:endParaRPr lang="en-US" sz="5600" dirty="0"/>
          </a:p>
          <a:p>
            <a:endParaRPr lang="en-US" sz="5600" dirty="0"/>
          </a:p>
          <a:p>
            <a:endParaRPr lang="en-US" sz="5600" dirty="0"/>
          </a:p>
          <a:p>
            <a:endParaRPr lang="en-US" sz="6400" dirty="0"/>
          </a:p>
          <a:p>
            <a:endParaRPr lang="en-US" sz="6400" dirty="0"/>
          </a:p>
          <a:p>
            <a:pPr marL="0" indent="0">
              <a:buNone/>
            </a:pPr>
            <a:endParaRPr lang="en-US" sz="6400" dirty="0"/>
          </a:p>
          <a:p>
            <a:pPr marL="0" indent="0">
              <a:buNone/>
            </a:pPr>
            <a:endParaRPr lang="en-US" sz="6400" dirty="0"/>
          </a:p>
          <a:p>
            <a:pPr marL="0" indent="0">
              <a:buNone/>
            </a:pPr>
            <a:endParaRPr lang="en-US" sz="7200" dirty="0"/>
          </a:p>
          <a:p>
            <a:pPr marL="0" indent="0">
              <a:buNone/>
            </a:pPr>
            <a:r>
              <a:rPr lang="en-US" sz="7200" dirty="0"/>
              <a:t>On this indicator, Empire Elementary School had a Growth Index of 44 and received a Level 1 for the </a:t>
            </a:r>
            <a:r>
              <a:rPr lang="en-US" sz="7200" b="1" i="1" dirty="0"/>
              <a:t>all students group.</a:t>
            </a:r>
          </a:p>
        </p:txBody>
      </p:sp>
      <p:sp>
        <p:nvSpPr>
          <p:cNvPr id="2" name="Slide Number Placeholder 1">
            <a:extLst>
              <a:ext uri="{FF2B5EF4-FFF2-40B4-BE49-F238E27FC236}">
                <a16:creationId xmlns:a16="http://schemas.microsoft.com/office/drawing/2014/main" id="{52494473-3083-4CBA-B8F7-B92D515A7E6B}"/>
              </a:ext>
            </a:extLst>
          </p:cNvPr>
          <p:cNvSpPr>
            <a:spLocks noGrp="1"/>
          </p:cNvSpPr>
          <p:nvPr>
            <p:ph type="sldNum" sz="quarter" idx="12"/>
          </p:nvPr>
        </p:nvSpPr>
        <p:spPr>
          <a:xfrm>
            <a:off x="9884978" y="6356350"/>
            <a:ext cx="1468821" cy="365125"/>
          </a:xfrm>
        </p:spPr>
        <p:txBody>
          <a:bodyPr>
            <a:normAutofit/>
          </a:bodyPr>
          <a:lstStyle/>
          <a:p>
            <a:pPr>
              <a:spcAft>
                <a:spcPts val="600"/>
              </a:spcAft>
            </a:pPr>
            <a:fld id="{0EE74F80-5974-44FC-A210-93279413BE50}" type="slidenum">
              <a:rPr lang="en-US">
                <a:solidFill>
                  <a:prstClr val="black">
                    <a:tint val="75000"/>
                  </a:prstClr>
                </a:solidFill>
              </a:rPr>
              <a:pPr>
                <a:spcAft>
                  <a:spcPts val="600"/>
                </a:spcAft>
              </a:pPr>
              <a:t>10</a:t>
            </a:fld>
            <a:endParaRPr lang="en-US">
              <a:solidFill>
                <a:prstClr val="black">
                  <a:tint val="75000"/>
                </a:prstClr>
              </a:solidFill>
            </a:endParaRPr>
          </a:p>
        </p:txBody>
      </p:sp>
      <p:graphicFrame>
        <p:nvGraphicFramePr>
          <p:cNvPr id="6" name="Table 5">
            <a:extLst>
              <a:ext uri="{FF2B5EF4-FFF2-40B4-BE49-F238E27FC236}">
                <a16:creationId xmlns:a16="http://schemas.microsoft.com/office/drawing/2014/main" id="{DFAB3A1D-732E-4CC8-8FD1-C53E4C7CE08B}"/>
              </a:ext>
            </a:extLst>
          </p:cNvPr>
          <p:cNvGraphicFramePr>
            <a:graphicFrameLocks noGrp="1"/>
          </p:cNvGraphicFramePr>
          <p:nvPr>
            <p:extLst>
              <p:ext uri="{D42A27DB-BD31-4B8C-83A1-F6EECF244321}">
                <p14:modId xmlns:p14="http://schemas.microsoft.com/office/powerpoint/2010/main" val="2458389480"/>
              </p:ext>
            </p:extLst>
          </p:nvPr>
        </p:nvGraphicFramePr>
        <p:xfrm>
          <a:off x="4437020" y="3062072"/>
          <a:ext cx="3170279" cy="1878060"/>
        </p:xfrm>
        <a:graphic>
          <a:graphicData uri="http://schemas.openxmlformats.org/drawingml/2006/table">
            <a:tbl>
              <a:tblPr firstRow="1" bandRow="1">
                <a:tableStyleId>{073A0DAA-6AF3-43AB-8588-CEC1D06C72B9}</a:tableStyleId>
              </a:tblPr>
              <a:tblGrid>
                <a:gridCol w="1743175">
                  <a:extLst>
                    <a:ext uri="{9D8B030D-6E8A-4147-A177-3AD203B41FA5}">
                      <a16:colId xmlns:a16="http://schemas.microsoft.com/office/drawing/2014/main" val="2349456202"/>
                    </a:ext>
                  </a:extLst>
                </a:gridCol>
                <a:gridCol w="1427104">
                  <a:extLst>
                    <a:ext uri="{9D8B030D-6E8A-4147-A177-3AD203B41FA5}">
                      <a16:colId xmlns:a16="http://schemas.microsoft.com/office/drawing/2014/main" val="4179503781"/>
                    </a:ext>
                  </a:extLst>
                </a:gridCol>
              </a:tblGrid>
              <a:tr h="319183">
                <a:tc>
                  <a:txBody>
                    <a:bodyPr/>
                    <a:lstStyle/>
                    <a:p>
                      <a:pPr algn="l"/>
                      <a:r>
                        <a:rPr lang="en-US" sz="1400"/>
                        <a:t>Growth Index</a:t>
                      </a:r>
                    </a:p>
                  </a:txBody>
                  <a:tcPr marL="162251" marR="162251" marT="81126" marB="81126"/>
                </a:tc>
                <a:tc>
                  <a:txBody>
                    <a:bodyPr/>
                    <a:lstStyle/>
                    <a:p>
                      <a:pPr algn="l"/>
                      <a:r>
                        <a:rPr lang="en-US" sz="1400"/>
                        <a:t>Growth Level</a:t>
                      </a:r>
                    </a:p>
                  </a:txBody>
                  <a:tcPr marL="162251" marR="162251" marT="81126" marB="81126"/>
                </a:tc>
                <a:extLst>
                  <a:ext uri="{0D108BD9-81ED-4DB2-BD59-A6C34878D82A}">
                    <a16:rowId xmlns:a16="http://schemas.microsoft.com/office/drawing/2014/main" val="3789325857"/>
                  </a:ext>
                </a:extLst>
              </a:tr>
              <a:tr h="319183">
                <a:tc>
                  <a:txBody>
                    <a:bodyPr/>
                    <a:lstStyle/>
                    <a:p>
                      <a:pPr algn="l"/>
                      <a:r>
                        <a:rPr lang="en-US" sz="1400" dirty="0"/>
                        <a:t>45% or less</a:t>
                      </a:r>
                    </a:p>
                  </a:txBody>
                  <a:tcPr marL="162251" marR="162251" marT="81126" marB="81126"/>
                </a:tc>
                <a:tc>
                  <a:txBody>
                    <a:bodyPr/>
                    <a:lstStyle/>
                    <a:p>
                      <a:pPr algn="l"/>
                      <a:r>
                        <a:rPr lang="en-US" sz="1400"/>
                        <a:t>1</a:t>
                      </a:r>
                    </a:p>
                  </a:txBody>
                  <a:tcPr marL="162251" marR="162251" marT="81126" marB="81126"/>
                </a:tc>
                <a:extLst>
                  <a:ext uri="{0D108BD9-81ED-4DB2-BD59-A6C34878D82A}">
                    <a16:rowId xmlns:a16="http://schemas.microsoft.com/office/drawing/2014/main" val="3465042577"/>
                  </a:ext>
                </a:extLst>
              </a:tr>
              <a:tr h="319183">
                <a:tc>
                  <a:txBody>
                    <a:bodyPr/>
                    <a:lstStyle/>
                    <a:p>
                      <a:pPr algn="l"/>
                      <a:r>
                        <a:rPr lang="en-US" sz="1400" dirty="0"/>
                        <a:t>45.1 to 50%</a:t>
                      </a:r>
                    </a:p>
                  </a:txBody>
                  <a:tcPr marL="162251" marR="162251" marT="81126" marB="81126"/>
                </a:tc>
                <a:tc>
                  <a:txBody>
                    <a:bodyPr/>
                    <a:lstStyle/>
                    <a:p>
                      <a:pPr algn="l"/>
                      <a:r>
                        <a:rPr lang="en-US" sz="1400"/>
                        <a:t>2</a:t>
                      </a:r>
                    </a:p>
                  </a:txBody>
                  <a:tcPr marL="162251" marR="162251" marT="81126" marB="81126"/>
                </a:tc>
                <a:extLst>
                  <a:ext uri="{0D108BD9-81ED-4DB2-BD59-A6C34878D82A}">
                    <a16:rowId xmlns:a16="http://schemas.microsoft.com/office/drawing/2014/main" val="659451832"/>
                  </a:ext>
                </a:extLst>
              </a:tr>
              <a:tr h="319183">
                <a:tc>
                  <a:txBody>
                    <a:bodyPr/>
                    <a:lstStyle/>
                    <a:p>
                      <a:pPr algn="l"/>
                      <a:r>
                        <a:rPr lang="en-US" sz="1400" dirty="0"/>
                        <a:t>50.1 to 54%</a:t>
                      </a:r>
                    </a:p>
                  </a:txBody>
                  <a:tcPr marL="162251" marR="162251" marT="81126" marB="81126"/>
                </a:tc>
                <a:tc>
                  <a:txBody>
                    <a:bodyPr/>
                    <a:lstStyle/>
                    <a:p>
                      <a:pPr algn="l"/>
                      <a:r>
                        <a:rPr lang="en-US" sz="1400" dirty="0"/>
                        <a:t>3</a:t>
                      </a:r>
                    </a:p>
                  </a:txBody>
                  <a:tcPr marL="162251" marR="162251" marT="81126" marB="81126"/>
                </a:tc>
                <a:extLst>
                  <a:ext uri="{0D108BD9-81ED-4DB2-BD59-A6C34878D82A}">
                    <a16:rowId xmlns:a16="http://schemas.microsoft.com/office/drawing/2014/main" val="626673315"/>
                  </a:ext>
                </a:extLst>
              </a:tr>
              <a:tr h="319183">
                <a:tc>
                  <a:txBody>
                    <a:bodyPr/>
                    <a:lstStyle/>
                    <a:p>
                      <a:pPr algn="l"/>
                      <a:r>
                        <a:rPr lang="en-US" sz="1400"/>
                        <a:t>Greater than 54%</a:t>
                      </a:r>
                    </a:p>
                  </a:txBody>
                  <a:tcPr marL="162251" marR="162251" marT="81126" marB="81126"/>
                </a:tc>
                <a:tc>
                  <a:txBody>
                    <a:bodyPr/>
                    <a:lstStyle/>
                    <a:p>
                      <a:pPr algn="l"/>
                      <a:r>
                        <a:rPr lang="en-US" sz="1400" dirty="0"/>
                        <a:t>4</a:t>
                      </a:r>
                    </a:p>
                  </a:txBody>
                  <a:tcPr marL="162251" marR="162251" marT="81126" marB="81126"/>
                </a:tc>
                <a:extLst>
                  <a:ext uri="{0D108BD9-81ED-4DB2-BD59-A6C34878D82A}">
                    <a16:rowId xmlns:a16="http://schemas.microsoft.com/office/drawing/2014/main" val="3396272834"/>
                  </a:ext>
                </a:extLst>
              </a:tr>
            </a:tbl>
          </a:graphicData>
        </a:graphic>
      </p:graphicFrame>
    </p:spTree>
    <p:extLst>
      <p:ext uri="{BB962C8B-B14F-4D97-AF65-F5344CB8AC3E}">
        <p14:creationId xmlns:p14="http://schemas.microsoft.com/office/powerpoint/2010/main" val="660296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Title 1">
            <a:extLst>
              <a:ext uri="{FF2B5EF4-FFF2-40B4-BE49-F238E27FC236}">
                <a16:creationId xmlns:a16="http://schemas.microsoft.com/office/drawing/2014/main" id="{D7BA67A0-6043-4428-B087-4908848B3C7B}"/>
              </a:ext>
            </a:extLst>
          </p:cNvPr>
          <p:cNvSpPr>
            <a:spLocks noGrp="1"/>
          </p:cNvSpPr>
          <p:nvPr>
            <p:ph type="title"/>
          </p:nvPr>
        </p:nvSpPr>
        <p:spPr>
          <a:xfrm>
            <a:off x="904877" y="2415322"/>
            <a:ext cx="3451730" cy="2399869"/>
          </a:xfrm>
        </p:spPr>
        <p:txBody>
          <a:bodyPr>
            <a:normAutofit/>
          </a:bodyPr>
          <a:lstStyle/>
          <a:p>
            <a:pPr algn="ctr"/>
            <a:r>
              <a:rPr lang="en-US" sz="2800">
                <a:solidFill>
                  <a:srgbClr val="FFFFFF"/>
                </a:solidFill>
              </a:rPr>
              <a:t>Measuring Student Test Achievement (Composite Performance) &amp; Growth on State Tests Combined</a:t>
            </a:r>
          </a:p>
        </p:txBody>
      </p:sp>
      <p:sp>
        <p:nvSpPr>
          <p:cNvPr id="2" name="Slide Number Placeholder 1">
            <a:extLst>
              <a:ext uri="{FF2B5EF4-FFF2-40B4-BE49-F238E27FC236}">
                <a16:creationId xmlns:a16="http://schemas.microsoft.com/office/drawing/2014/main" id="{8B78D33C-C0DE-4E79-9ABE-43C9F3E0FE7A}"/>
              </a:ext>
            </a:extLst>
          </p:cNvPr>
          <p:cNvSpPr>
            <a:spLocks noGrp="1"/>
          </p:cNvSpPr>
          <p:nvPr>
            <p:ph type="sldNum" sz="quarter" idx="12"/>
          </p:nvPr>
        </p:nvSpPr>
        <p:spPr>
          <a:xfrm>
            <a:off x="10469880" y="320040"/>
            <a:ext cx="914400" cy="320040"/>
          </a:xfrm>
        </p:spPr>
        <p:txBody>
          <a:bodyPr>
            <a:normAutofit/>
          </a:bodyPr>
          <a:lstStyle/>
          <a:p>
            <a:pPr>
              <a:spcAft>
                <a:spcPts val="600"/>
              </a:spcAft>
            </a:pPr>
            <a:fld id="{0EE74F80-5974-44FC-A210-93279413BE50}" type="slidenum">
              <a:rPr lang="en-US">
                <a:solidFill>
                  <a:schemeClr val="tx1">
                    <a:lumMod val="50000"/>
                    <a:lumOff val="50000"/>
                  </a:schemeClr>
                </a:solidFill>
              </a:rPr>
              <a:pPr>
                <a:spcAft>
                  <a:spcPts val="600"/>
                </a:spcAft>
              </a:pPr>
              <a:t>11</a:t>
            </a:fld>
            <a:endParaRPr lang="en-US">
              <a:solidFill>
                <a:schemeClr val="tx1">
                  <a:lumMod val="50000"/>
                  <a:lumOff val="50000"/>
                </a:schemeClr>
              </a:solidFill>
            </a:endParaRPr>
          </a:p>
        </p:txBody>
      </p:sp>
      <p:sp>
        <p:nvSpPr>
          <p:cNvPr id="5" name="Content Placeholder 2">
            <a:extLst>
              <a:ext uri="{FF2B5EF4-FFF2-40B4-BE49-F238E27FC236}">
                <a16:creationId xmlns:a16="http://schemas.microsoft.com/office/drawing/2014/main" id="{15CB30EA-D220-4B1D-BD66-9C47B8B278E1}"/>
              </a:ext>
            </a:extLst>
          </p:cNvPr>
          <p:cNvSpPr>
            <a:spLocks noGrp="1"/>
          </p:cNvSpPr>
          <p:nvPr>
            <p:ph idx="1"/>
          </p:nvPr>
        </p:nvSpPr>
        <p:spPr>
          <a:xfrm>
            <a:off x="5120640" y="804672"/>
            <a:ext cx="6281928" cy="5248656"/>
          </a:xfrm>
        </p:spPr>
        <p:txBody>
          <a:bodyPr anchor="ctr">
            <a:normAutofit/>
          </a:bodyPr>
          <a:lstStyle/>
          <a:p>
            <a:pPr marL="342900" indent="-342900">
              <a:buFont typeface="Arial" panose="020B0604020202020204" pitchFamily="34" charset="0"/>
              <a:buChar char="•"/>
            </a:pPr>
            <a:r>
              <a:rPr lang="en-US" sz="1900"/>
              <a:t>This measure combines the Student Achievement and Student Growth indicators</a:t>
            </a:r>
          </a:p>
          <a:p>
            <a:pPr marL="342900" indent="-342900">
              <a:buFont typeface="Arial" panose="020B0604020202020204" pitchFamily="34" charset="0"/>
              <a:buChar char="•"/>
            </a:pPr>
            <a:r>
              <a:rPr lang="en-US" sz="1900"/>
              <a:t>Creates a “Combined Composite Performance and Growth” measure by:</a:t>
            </a:r>
          </a:p>
          <a:p>
            <a:pPr lvl="1"/>
            <a:r>
              <a:rPr lang="en-US" sz="1900"/>
              <a:t>Adding the Composite Performance Level and the Student Growth Level, giving a number from 2-8. For Empire Elementary School that would be a Composite Performance Level of 2 and a Student Growth Level of 1, equaling 3.</a:t>
            </a:r>
          </a:p>
          <a:p>
            <a:pPr lvl="1"/>
            <a:r>
              <a:rPr lang="en-US" sz="1900"/>
              <a:t>Ranking schools with the same number (for Empire Elementary a 3) based on their rank for Composite Performance and for Student Growth.</a:t>
            </a:r>
          </a:p>
          <a:p>
            <a:pPr lvl="1"/>
            <a:r>
              <a:rPr lang="en-US" sz="1900"/>
              <a:t>Assigning a percentile rank to the result.</a:t>
            </a:r>
          </a:p>
          <a:p>
            <a:pPr marL="0" indent="0">
              <a:buNone/>
            </a:pPr>
            <a:endParaRPr lang="en-US" sz="1900"/>
          </a:p>
          <a:p>
            <a:pPr marL="0" indent="0">
              <a:buNone/>
            </a:pPr>
            <a:r>
              <a:rPr lang="en-US" sz="1900"/>
              <a:t>On this indicator, our school received a score of 1 for </a:t>
            </a:r>
            <a:r>
              <a:rPr lang="en-US" sz="1900" b="1" i="1"/>
              <a:t>all students, placing the school among the lowest ten percent in the state.</a:t>
            </a:r>
          </a:p>
        </p:txBody>
      </p:sp>
    </p:spTree>
    <p:extLst>
      <p:ext uri="{BB962C8B-B14F-4D97-AF65-F5344CB8AC3E}">
        <p14:creationId xmlns:p14="http://schemas.microsoft.com/office/powerpoint/2010/main" val="169487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Title 1">
            <a:extLst>
              <a:ext uri="{FF2B5EF4-FFF2-40B4-BE49-F238E27FC236}">
                <a16:creationId xmlns:a16="http://schemas.microsoft.com/office/drawing/2014/main" id="{01573A65-5F60-43C8-BA57-D52C0C65C3C1}"/>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Academic Progress</a:t>
            </a:r>
          </a:p>
        </p:txBody>
      </p:sp>
      <p:sp>
        <p:nvSpPr>
          <p:cNvPr id="2" name="Slide Number Placeholder 1">
            <a:extLst>
              <a:ext uri="{FF2B5EF4-FFF2-40B4-BE49-F238E27FC236}">
                <a16:creationId xmlns:a16="http://schemas.microsoft.com/office/drawing/2014/main" id="{ADF76F5F-2E5F-43F4-BE39-C11683CE8894}"/>
              </a:ext>
            </a:extLst>
          </p:cNvPr>
          <p:cNvSpPr>
            <a:spLocks noGrp="1"/>
          </p:cNvSpPr>
          <p:nvPr>
            <p:ph type="sldNum" sz="quarter" idx="12"/>
          </p:nvPr>
        </p:nvSpPr>
        <p:spPr>
          <a:xfrm>
            <a:off x="10469880" y="320040"/>
            <a:ext cx="914400" cy="320040"/>
          </a:xfrm>
        </p:spPr>
        <p:txBody>
          <a:bodyPr>
            <a:normAutofit/>
          </a:bodyPr>
          <a:lstStyle/>
          <a:p>
            <a:pPr>
              <a:spcAft>
                <a:spcPts val="600"/>
              </a:spcAft>
            </a:pPr>
            <a:fld id="{0EE74F80-5974-44FC-A210-93279413BE50}" type="slidenum">
              <a:rPr lang="en-US">
                <a:solidFill>
                  <a:schemeClr val="tx1">
                    <a:lumMod val="50000"/>
                    <a:lumOff val="50000"/>
                  </a:schemeClr>
                </a:solidFill>
              </a:rPr>
              <a:pPr>
                <a:spcAft>
                  <a:spcPts val="600"/>
                </a:spcAft>
              </a:pPr>
              <a:t>12</a:t>
            </a:fld>
            <a:endParaRPr lang="en-US">
              <a:solidFill>
                <a:schemeClr val="tx1">
                  <a:lumMod val="50000"/>
                  <a:lumOff val="50000"/>
                </a:schemeClr>
              </a:solidFill>
            </a:endParaRPr>
          </a:p>
        </p:txBody>
      </p:sp>
      <p:sp>
        <p:nvSpPr>
          <p:cNvPr id="5" name="Content Placeholder 2">
            <a:extLst>
              <a:ext uri="{FF2B5EF4-FFF2-40B4-BE49-F238E27FC236}">
                <a16:creationId xmlns:a16="http://schemas.microsoft.com/office/drawing/2014/main" id="{FCE8C696-2AE8-4BAC-A489-BA8B195D0ED8}"/>
              </a:ext>
            </a:extLst>
          </p:cNvPr>
          <p:cNvSpPr>
            <a:spLocks noGrp="1"/>
          </p:cNvSpPr>
          <p:nvPr>
            <p:ph idx="1"/>
          </p:nvPr>
        </p:nvSpPr>
        <p:spPr>
          <a:xfrm>
            <a:off x="5120640" y="804672"/>
            <a:ext cx="6281928" cy="5248656"/>
          </a:xfrm>
        </p:spPr>
        <p:txBody>
          <a:bodyPr anchor="ctr">
            <a:normAutofit/>
          </a:bodyPr>
          <a:lstStyle/>
          <a:p>
            <a:pPr marL="342900" indent="-342900">
              <a:buFont typeface="Arial" panose="020B0604020202020204" pitchFamily="34" charset="0"/>
              <a:buChar char="•"/>
            </a:pPr>
            <a:r>
              <a:rPr lang="en-US" sz="2000"/>
              <a:t>This indicator measures overall student progress on state assessments in English language arts and math, compared to our school’s measures of interim progress (MIP), the State MIP and long-term goals</a:t>
            </a:r>
          </a:p>
          <a:p>
            <a:pPr lvl="1"/>
            <a:r>
              <a:rPr lang="en-US" sz="2000"/>
              <a:t>In ELA, Empire Elementary School had a school MIP of 80.3, the State MIP was 100.7, and the State long-term goal was 117.  Empire Elementary School’s performance was 72.6.  Since we did not met either MIP, we received Level 1 in ELA.</a:t>
            </a:r>
          </a:p>
          <a:p>
            <a:pPr lvl="1"/>
            <a:r>
              <a:rPr lang="en-US" sz="2000"/>
              <a:t>In math, Empire Elementary School had a school MIP of 79, the State MIP was 103.3 and the State long-term goal was 119.4.  Since we met our school MIP, we received Level 2 in math.</a:t>
            </a:r>
          </a:p>
          <a:p>
            <a:endParaRPr lang="en-US" sz="2000"/>
          </a:p>
          <a:p>
            <a:pPr marL="342900" indent="-342900">
              <a:buFont typeface="Arial" panose="020B0604020202020204" pitchFamily="34" charset="0"/>
              <a:buChar char="•"/>
            </a:pPr>
            <a:r>
              <a:rPr lang="en-US" sz="2000"/>
              <a:t>However, because Empire Elementary School did not receive a Level 2 for both ELA and math our overall Level for Academic Progress was Level 1.</a:t>
            </a:r>
          </a:p>
          <a:p>
            <a:pPr marL="228600" lvl="1" indent="0">
              <a:buNone/>
            </a:pPr>
            <a:endParaRPr lang="en-US" sz="2000"/>
          </a:p>
        </p:txBody>
      </p:sp>
    </p:spTree>
    <p:extLst>
      <p:ext uri="{BB962C8B-B14F-4D97-AF65-F5344CB8AC3E}">
        <p14:creationId xmlns:p14="http://schemas.microsoft.com/office/powerpoint/2010/main" val="2324965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Title 1">
            <a:extLst>
              <a:ext uri="{FF2B5EF4-FFF2-40B4-BE49-F238E27FC236}">
                <a16:creationId xmlns:a16="http://schemas.microsoft.com/office/drawing/2014/main" id="{2D29F50E-12AD-4236-9194-1B91C4251D30}"/>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English Language Proficiency</a:t>
            </a:r>
          </a:p>
        </p:txBody>
      </p:sp>
      <p:sp>
        <p:nvSpPr>
          <p:cNvPr id="2" name="Slide Number Placeholder 1">
            <a:extLst>
              <a:ext uri="{FF2B5EF4-FFF2-40B4-BE49-F238E27FC236}">
                <a16:creationId xmlns:a16="http://schemas.microsoft.com/office/drawing/2014/main" id="{D603BB83-1ED6-4DC3-8A0C-34281EB18E9A}"/>
              </a:ext>
            </a:extLst>
          </p:cNvPr>
          <p:cNvSpPr>
            <a:spLocks noGrp="1"/>
          </p:cNvSpPr>
          <p:nvPr>
            <p:ph type="sldNum" sz="quarter" idx="12"/>
          </p:nvPr>
        </p:nvSpPr>
        <p:spPr>
          <a:xfrm>
            <a:off x="10469880" y="320040"/>
            <a:ext cx="914400" cy="320040"/>
          </a:xfrm>
        </p:spPr>
        <p:txBody>
          <a:bodyPr>
            <a:normAutofit/>
          </a:bodyPr>
          <a:lstStyle/>
          <a:p>
            <a:pPr>
              <a:spcAft>
                <a:spcPts val="600"/>
              </a:spcAft>
            </a:pPr>
            <a:fld id="{0EE74F80-5974-44FC-A210-93279413BE50}" type="slidenum">
              <a:rPr lang="en-US">
                <a:solidFill>
                  <a:schemeClr val="tx1">
                    <a:lumMod val="50000"/>
                    <a:lumOff val="50000"/>
                  </a:schemeClr>
                </a:solidFill>
              </a:rPr>
              <a:pPr>
                <a:spcAft>
                  <a:spcPts val="600"/>
                </a:spcAft>
              </a:pPr>
              <a:t>13</a:t>
            </a:fld>
            <a:endParaRPr lang="en-US">
              <a:solidFill>
                <a:schemeClr val="tx1">
                  <a:lumMod val="50000"/>
                  <a:lumOff val="50000"/>
                </a:schemeClr>
              </a:solidFill>
            </a:endParaRPr>
          </a:p>
        </p:txBody>
      </p:sp>
      <p:sp>
        <p:nvSpPr>
          <p:cNvPr id="5" name="Content Placeholder 2">
            <a:extLst>
              <a:ext uri="{FF2B5EF4-FFF2-40B4-BE49-F238E27FC236}">
                <a16:creationId xmlns:a16="http://schemas.microsoft.com/office/drawing/2014/main" id="{90035288-3D24-49C4-928D-371A9EB31E26}"/>
              </a:ext>
            </a:extLst>
          </p:cNvPr>
          <p:cNvSpPr>
            <a:spLocks noGrp="1"/>
          </p:cNvSpPr>
          <p:nvPr>
            <p:ph idx="1"/>
          </p:nvPr>
        </p:nvSpPr>
        <p:spPr>
          <a:xfrm>
            <a:off x="5120640" y="804672"/>
            <a:ext cx="6281928" cy="5248656"/>
          </a:xfrm>
        </p:spPr>
        <p:txBody>
          <a:bodyPr anchor="ctr">
            <a:normAutofit/>
          </a:bodyPr>
          <a:lstStyle/>
          <a:p>
            <a:pPr marL="342900" indent="-342900">
              <a:buFont typeface="Arial" panose="020B0604020202020204" pitchFamily="34" charset="0"/>
              <a:buChar char="•"/>
            </a:pPr>
            <a:r>
              <a:rPr lang="en-US" sz="2000"/>
              <a:t>This indicator measures progress of English language learners (ELL) in meeting their individual targets on the New York State English as a Second Language Achievement Test (NYSESLAT).</a:t>
            </a:r>
          </a:p>
          <a:p>
            <a:pPr marL="342900" indent="-342900">
              <a:buFont typeface="Arial" panose="020B0604020202020204" pitchFamily="34" charset="0"/>
              <a:buChar char="•"/>
            </a:pPr>
            <a:r>
              <a:rPr lang="en-US" sz="2000"/>
              <a:t>Each school receives a Success Ratio on this measure based on the percent of students who made progress compared to the probability that a student will make progress.</a:t>
            </a:r>
          </a:p>
          <a:p>
            <a:pPr marL="342900" indent="-342900">
              <a:buFont typeface="Arial" panose="020B0604020202020204" pitchFamily="34" charset="0"/>
              <a:buChar char="•"/>
            </a:pPr>
            <a:r>
              <a:rPr lang="en-US" sz="2000"/>
              <a:t>A success ratio of 1.0 means students did exactly as expected in terms of making progress towards English proficiency; greater than 1.0 better than expected; and less than 1.0 less than expected.</a:t>
            </a:r>
          </a:p>
          <a:p>
            <a:pPr marL="0" indent="0">
              <a:buNone/>
            </a:pPr>
            <a:endParaRPr lang="en-US" sz="2000"/>
          </a:p>
          <a:p>
            <a:pPr marL="0" indent="0">
              <a:buNone/>
            </a:pPr>
            <a:r>
              <a:rPr lang="en-US" sz="2000"/>
              <a:t>On this indicator, Empire Elementary School had a success ratio of .62 and received a Level 2.</a:t>
            </a:r>
          </a:p>
          <a:p>
            <a:endParaRPr lang="en-US" sz="2000"/>
          </a:p>
        </p:txBody>
      </p:sp>
    </p:spTree>
    <p:extLst>
      <p:ext uri="{BB962C8B-B14F-4D97-AF65-F5344CB8AC3E}">
        <p14:creationId xmlns:p14="http://schemas.microsoft.com/office/powerpoint/2010/main" val="1143595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9"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0"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5" name="Group 34">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6" name="Rectangle 35">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4" name="Title 1">
            <a:extLst>
              <a:ext uri="{FF2B5EF4-FFF2-40B4-BE49-F238E27FC236}">
                <a16:creationId xmlns:a16="http://schemas.microsoft.com/office/drawing/2014/main" id="{1B938A14-FB82-475B-932E-C7AC7783E04F}"/>
              </a:ext>
            </a:extLst>
          </p:cNvPr>
          <p:cNvSpPr>
            <a:spLocks noGrp="1"/>
          </p:cNvSpPr>
          <p:nvPr>
            <p:ph type="title"/>
          </p:nvPr>
        </p:nvSpPr>
        <p:spPr>
          <a:xfrm>
            <a:off x="904877" y="2415322"/>
            <a:ext cx="3451730" cy="2399869"/>
          </a:xfrm>
        </p:spPr>
        <p:txBody>
          <a:bodyPr>
            <a:normAutofit/>
          </a:bodyPr>
          <a:lstStyle/>
          <a:p>
            <a:pPr algn="ctr"/>
            <a:r>
              <a:rPr lang="en-US" sz="4000">
                <a:solidFill>
                  <a:srgbClr val="FFFFFF"/>
                </a:solidFill>
              </a:rPr>
              <a:t>Measuring Chronic Absenteeism</a:t>
            </a:r>
          </a:p>
        </p:txBody>
      </p:sp>
      <p:sp>
        <p:nvSpPr>
          <p:cNvPr id="2" name="Slide Number Placeholder 1">
            <a:extLst>
              <a:ext uri="{FF2B5EF4-FFF2-40B4-BE49-F238E27FC236}">
                <a16:creationId xmlns:a16="http://schemas.microsoft.com/office/drawing/2014/main" id="{1948ADBE-59D5-4786-98DD-6009A36DF6AA}"/>
              </a:ext>
            </a:extLst>
          </p:cNvPr>
          <p:cNvSpPr>
            <a:spLocks noGrp="1"/>
          </p:cNvSpPr>
          <p:nvPr>
            <p:ph type="sldNum" sz="quarter" idx="12"/>
          </p:nvPr>
        </p:nvSpPr>
        <p:spPr>
          <a:xfrm>
            <a:off x="10469880" y="320040"/>
            <a:ext cx="914400" cy="320040"/>
          </a:xfrm>
        </p:spPr>
        <p:txBody>
          <a:bodyPr>
            <a:normAutofit/>
          </a:bodyPr>
          <a:lstStyle/>
          <a:p>
            <a:pPr>
              <a:spcAft>
                <a:spcPts val="600"/>
              </a:spcAft>
            </a:pPr>
            <a:fld id="{0EE74F80-5974-44FC-A210-93279413BE50}" type="slidenum">
              <a:rPr lang="en-US">
                <a:solidFill>
                  <a:schemeClr val="tx1">
                    <a:lumMod val="50000"/>
                    <a:lumOff val="50000"/>
                  </a:schemeClr>
                </a:solidFill>
              </a:rPr>
              <a:pPr>
                <a:spcAft>
                  <a:spcPts val="600"/>
                </a:spcAft>
              </a:pPr>
              <a:t>14</a:t>
            </a:fld>
            <a:endParaRPr lang="en-US">
              <a:solidFill>
                <a:schemeClr val="tx1">
                  <a:lumMod val="50000"/>
                  <a:lumOff val="50000"/>
                </a:schemeClr>
              </a:solidFill>
            </a:endParaRPr>
          </a:p>
        </p:txBody>
      </p:sp>
      <p:sp>
        <p:nvSpPr>
          <p:cNvPr id="5" name="Content Placeholder 2">
            <a:extLst>
              <a:ext uri="{FF2B5EF4-FFF2-40B4-BE49-F238E27FC236}">
                <a16:creationId xmlns:a16="http://schemas.microsoft.com/office/drawing/2014/main" id="{CA27355E-D795-45AD-83CC-CB0F05A812B4}"/>
              </a:ext>
            </a:extLst>
          </p:cNvPr>
          <p:cNvSpPr>
            <a:spLocks noGrp="1"/>
          </p:cNvSpPr>
          <p:nvPr>
            <p:ph idx="1"/>
          </p:nvPr>
        </p:nvSpPr>
        <p:spPr>
          <a:xfrm>
            <a:off x="5120640" y="804672"/>
            <a:ext cx="6281928" cy="5248656"/>
          </a:xfrm>
        </p:spPr>
        <p:txBody>
          <a:bodyPr anchor="ctr">
            <a:normAutofit/>
          </a:bodyPr>
          <a:lstStyle/>
          <a:p>
            <a:pPr marL="342900" indent="-342900">
              <a:buFont typeface="Arial" panose="020B0604020202020204" pitchFamily="34" charset="0"/>
              <a:buChar char="•"/>
            </a:pPr>
            <a:r>
              <a:rPr lang="en-US" sz="2000"/>
              <a:t>This indicator measures the percentage of students who miss 10% or more of the days they are supposed to attend, compared to our school’s measures of interim progress (MIP) and long-term goals.</a:t>
            </a:r>
          </a:p>
          <a:p>
            <a:pPr marL="342900" lvl="1" indent="-342900">
              <a:buFont typeface="Arial" panose="020B0604020202020204" pitchFamily="34" charset="0"/>
              <a:buChar char="•"/>
            </a:pPr>
            <a:r>
              <a:rPr lang="en-US" sz="2000"/>
              <a:t>Empire Elementary School had a school MIP of 34.4%, the State MIP was 13.3%, and the State long-term goal is 9.2%.  Empire Elementary school’s performance was 26.2%, meaning 26.2% of students at Empire Elementary School were absent for 10% of more days of instruction.  </a:t>
            </a:r>
          </a:p>
          <a:p>
            <a:pPr marL="342900" lvl="1" indent="-342900">
              <a:buFont typeface="Arial" panose="020B0604020202020204" pitchFamily="34" charset="0"/>
              <a:buChar char="•"/>
            </a:pPr>
            <a:r>
              <a:rPr lang="en-US" sz="2000"/>
              <a:t>Since we met the school MIP, but not the State MIP or long-term goal, Empire Elementary School received a Level 2.</a:t>
            </a:r>
          </a:p>
          <a:p>
            <a:pPr marL="342900" indent="-342900">
              <a:buFont typeface="Arial" panose="020B0604020202020204" pitchFamily="34" charset="0"/>
              <a:buChar char="•"/>
            </a:pPr>
            <a:endParaRPr lang="en-US" sz="2000"/>
          </a:p>
          <a:p>
            <a:endParaRPr lang="en-US" sz="2000"/>
          </a:p>
        </p:txBody>
      </p:sp>
    </p:spTree>
    <p:extLst>
      <p:ext uri="{BB962C8B-B14F-4D97-AF65-F5344CB8AC3E}">
        <p14:creationId xmlns:p14="http://schemas.microsoft.com/office/powerpoint/2010/main" val="890296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AD3D8-CD51-4429-AE76-E406200E18CF}"/>
              </a:ext>
            </a:extLst>
          </p:cNvPr>
          <p:cNvSpPr>
            <a:spLocks noGrp="1"/>
          </p:cNvSpPr>
          <p:nvPr>
            <p:ph type="title"/>
          </p:nvPr>
        </p:nvSpPr>
        <p:spPr>
          <a:xfrm>
            <a:off x="626023" y="222903"/>
            <a:ext cx="11393524" cy="1507067"/>
          </a:xfrm>
        </p:spPr>
        <p:txBody>
          <a:bodyPr>
            <a:normAutofit/>
          </a:bodyPr>
          <a:lstStyle/>
          <a:p>
            <a:r>
              <a:rPr lang="en-US" dirty="0"/>
              <a:t>Identification for Comprehensive Support and Improvement</a:t>
            </a:r>
          </a:p>
        </p:txBody>
      </p:sp>
      <p:graphicFrame>
        <p:nvGraphicFramePr>
          <p:cNvPr id="7" name="Content Placeholder 6">
            <a:extLst>
              <a:ext uri="{FF2B5EF4-FFF2-40B4-BE49-F238E27FC236}">
                <a16:creationId xmlns:a16="http://schemas.microsoft.com/office/drawing/2014/main" id="{180ACFC2-E336-4474-9B03-8D80F7AD35AE}"/>
              </a:ext>
            </a:extLst>
          </p:cNvPr>
          <p:cNvGraphicFramePr>
            <a:graphicFrameLocks noGrp="1"/>
          </p:cNvGraphicFramePr>
          <p:nvPr>
            <p:ph idx="1"/>
            <p:extLst>
              <p:ext uri="{D42A27DB-BD31-4B8C-83A1-F6EECF244321}">
                <p14:modId xmlns:p14="http://schemas.microsoft.com/office/powerpoint/2010/main" val="1046074982"/>
              </p:ext>
            </p:extLst>
          </p:nvPr>
        </p:nvGraphicFramePr>
        <p:xfrm>
          <a:off x="640556" y="2171027"/>
          <a:ext cx="10307304" cy="2397760"/>
        </p:xfrm>
        <a:graphic>
          <a:graphicData uri="http://schemas.openxmlformats.org/drawingml/2006/table">
            <a:tbl>
              <a:tblPr firstRow="1" bandRow="1">
                <a:tableStyleId>{5C22544A-7EE6-4342-B048-85BDC9FD1C3A}</a:tableStyleId>
              </a:tblPr>
              <a:tblGrid>
                <a:gridCol w="1472472">
                  <a:extLst>
                    <a:ext uri="{9D8B030D-6E8A-4147-A177-3AD203B41FA5}">
                      <a16:colId xmlns:a16="http://schemas.microsoft.com/office/drawing/2014/main" val="1902195368"/>
                    </a:ext>
                  </a:extLst>
                </a:gridCol>
                <a:gridCol w="1472472">
                  <a:extLst>
                    <a:ext uri="{9D8B030D-6E8A-4147-A177-3AD203B41FA5}">
                      <a16:colId xmlns:a16="http://schemas.microsoft.com/office/drawing/2014/main" val="4050663046"/>
                    </a:ext>
                  </a:extLst>
                </a:gridCol>
                <a:gridCol w="875941">
                  <a:extLst>
                    <a:ext uri="{9D8B030D-6E8A-4147-A177-3AD203B41FA5}">
                      <a16:colId xmlns:a16="http://schemas.microsoft.com/office/drawing/2014/main" val="408356627"/>
                    </a:ext>
                  </a:extLst>
                </a:gridCol>
                <a:gridCol w="2069003">
                  <a:extLst>
                    <a:ext uri="{9D8B030D-6E8A-4147-A177-3AD203B41FA5}">
                      <a16:colId xmlns:a16="http://schemas.microsoft.com/office/drawing/2014/main" val="2799814947"/>
                    </a:ext>
                  </a:extLst>
                </a:gridCol>
                <a:gridCol w="1472472">
                  <a:extLst>
                    <a:ext uri="{9D8B030D-6E8A-4147-A177-3AD203B41FA5}">
                      <a16:colId xmlns:a16="http://schemas.microsoft.com/office/drawing/2014/main" val="2084233573"/>
                    </a:ext>
                  </a:extLst>
                </a:gridCol>
                <a:gridCol w="1472472">
                  <a:extLst>
                    <a:ext uri="{9D8B030D-6E8A-4147-A177-3AD203B41FA5}">
                      <a16:colId xmlns:a16="http://schemas.microsoft.com/office/drawing/2014/main" val="3663788175"/>
                    </a:ext>
                  </a:extLst>
                </a:gridCol>
                <a:gridCol w="1472472">
                  <a:extLst>
                    <a:ext uri="{9D8B030D-6E8A-4147-A177-3AD203B41FA5}">
                      <a16:colId xmlns:a16="http://schemas.microsoft.com/office/drawing/2014/main" val="1435134034"/>
                    </a:ext>
                  </a:extLst>
                </a:gridCol>
              </a:tblGrid>
              <a:tr h="370840">
                <a:tc>
                  <a:txBody>
                    <a:bodyPr/>
                    <a:lstStyle/>
                    <a:p>
                      <a:pPr algn="ctr"/>
                      <a:r>
                        <a:rPr lang="en-US" sz="1200" dirty="0"/>
                        <a:t>Scenario</a:t>
                      </a:r>
                    </a:p>
                  </a:txBody>
                  <a:tcPr>
                    <a:solidFill>
                      <a:schemeClr val="tx1"/>
                    </a:solidFill>
                  </a:tcPr>
                </a:tc>
                <a:tc>
                  <a:txBody>
                    <a:bodyPr/>
                    <a:lstStyle/>
                    <a:p>
                      <a:pPr algn="ctr"/>
                      <a:r>
                        <a:rPr lang="en-US" sz="1200" dirty="0"/>
                        <a:t>Composite Performance</a:t>
                      </a:r>
                    </a:p>
                  </a:txBody>
                  <a:tcPr>
                    <a:solidFill>
                      <a:schemeClr val="tx1"/>
                    </a:solidFill>
                  </a:tcPr>
                </a:tc>
                <a:tc>
                  <a:txBody>
                    <a:bodyPr/>
                    <a:lstStyle/>
                    <a:p>
                      <a:pPr algn="ctr"/>
                      <a:r>
                        <a:rPr lang="en-US" sz="1200" dirty="0"/>
                        <a:t>Growth</a:t>
                      </a:r>
                    </a:p>
                  </a:txBody>
                  <a:tcPr>
                    <a:solidFill>
                      <a:schemeClr val="tx1"/>
                    </a:solidFill>
                  </a:tcPr>
                </a:tc>
                <a:tc>
                  <a:txBody>
                    <a:bodyPr/>
                    <a:lstStyle/>
                    <a:p>
                      <a:pPr algn="ctr"/>
                      <a:r>
                        <a:rPr lang="en-US" sz="1200" dirty="0"/>
                        <a:t>Combined Composite Performance &amp; Growth</a:t>
                      </a:r>
                    </a:p>
                  </a:txBody>
                  <a:tcPr>
                    <a:solidFill>
                      <a:schemeClr val="tx1"/>
                    </a:solidFill>
                  </a:tcPr>
                </a:tc>
                <a:tc>
                  <a:txBody>
                    <a:bodyPr/>
                    <a:lstStyle/>
                    <a:p>
                      <a:pPr algn="ctr"/>
                      <a:r>
                        <a:rPr lang="en-US" sz="1200" dirty="0"/>
                        <a:t>ELP</a:t>
                      </a:r>
                    </a:p>
                  </a:txBody>
                  <a:tcPr>
                    <a:solidFill>
                      <a:schemeClr val="tx1"/>
                    </a:solidFill>
                  </a:tcPr>
                </a:tc>
                <a:tc>
                  <a:txBody>
                    <a:bodyPr/>
                    <a:lstStyle/>
                    <a:p>
                      <a:pPr algn="ctr"/>
                      <a:r>
                        <a:rPr lang="en-US" sz="1200" dirty="0"/>
                        <a:t>Progress</a:t>
                      </a:r>
                    </a:p>
                  </a:txBody>
                  <a:tcPr>
                    <a:solidFill>
                      <a:schemeClr val="tx1"/>
                    </a:solidFill>
                  </a:tcPr>
                </a:tc>
                <a:tc>
                  <a:txBody>
                    <a:bodyPr/>
                    <a:lstStyle/>
                    <a:p>
                      <a:pPr algn="ctr"/>
                      <a:r>
                        <a:rPr lang="en-US" sz="1200" dirty="0"/>
                        <a:t>Chronic Absenteeism</a:t>
                      </a:r>
                    </a:p>
                  </a:txBody>
                  <a:tcPr>
                    <a:solidFill>
                      <a:schemeClr val="tx1"/>
                    </a:solidFill>
                  </a:tcPr>
                </a:tc>
                <a:extLst>
                  <a:ext uri="{0D108BD9-81ED-4DB2-BD59-A6C34878D82A}">
                    <a16:rowId xmlns:a16="http://schemas.microsoft.com/office/drawing/2014/main" val="2721264120"/>
                  </a:ext>
                </a:extLst>
              </a:tr>
              <a:tr h="370840">
                <a:tc>
                  <a:txBody>
                    <a:bodyPr/>
                    <a:lstStyle/>
                    <a:p>
                      <a:pPr algn="ctr"/>
                      <a:r>
                        <a:rPr lang="en-US" sz="1200" dirty="0"/>
                        <a:t>1</a:t>
                      </a:r>
                    </a:p>
                  </a:txBody>
                  <a:tcPr>
                    <a:solidFill>
                      <a:schemeClr val="bg2">
                        <a:lumMod val="75000"/>
                      </a:schemeClr>
                    </a:solidFill>
                  </a:tcPr>
                </a:tc>
                <a:tc gridSpan="2">
                  <a:txBody>
                    <a:bodyPr/>
                    <a:lstStyle/>
                    <a:p>
                      <a:pPr algn="ctr"/>
                      <a:r>
                        <a:rPr lang="en-US" sz="1200" dirty="0"/>
                        <a:t>Both Level 1</a:t>
                      </a:r>
                    </a:p>
                  </a:txBody>
                  <a:tcPr>
                    <a:solidFill>
                      <a:schemeClr val="bg2">
                        <a:lumMod val="75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bg2">
                        <a:lumMod val="75000"/>
                      </a:schemeClr>
                    </a:solidFill>
                  </a:tcPr>
                </a:tc>
                <a:tc>
                  <a:txBody>
                    <a:bodyPr/>
                    <a:lstStyle/>
                    <a:p>
                      <a:pPr algn="ctr"/>
                      <a:r>
                        <a:rPr lang="en-US" sz="1200" dirty="0"/>
                        <a:t>Any Level</a:t>
                      </a:r>
                    </a:p>
                    <a:p>
                      <a:pPr algn="ctr"/>
                      <a:r>
                        <a:rPr lang="en-US" sz="1200" dirty="0"/>
                        <a:t>(None, 1-4)</a:t>
                      </a:r>
                    </a:p>
                  </a:txBody>
                  <a:tcPr>
                    <a:solidFill>
                      <a:schemeClr val="bg2">
                        <a:lumMod val="75000"/>
                      </a:schemeClr>
                    </a:solidFill>
                  </a:tcPr>
                </a:tc>
                <a:tc gridSpan="2">
                  <a:txBody>
                    <a:bodyPr/>
                    <a:lstStyle/>
                    <a:p>
                      <a:pPr algn="ctr"/>
                      <a:r>
                        <a:rPr lang="en-US" sz="1200" dirty="0"/>
                        <a:t>Any Level </a:t>
                      </a:r>
                    </a:p>
                    <a:p>
                      <a:pPr algn="ctr"/>
                      <a:r>
                        <a:rPr lang="en-US" sz="1200" dirty="0"/>
                        <a:t>(None, 1-4)</a:t>
                      </a:r>
                    </a:p>
                  </a:txBody>
                  <a:tcPr>
                    <a:solidFill>
                      <a:schemeClr val="bg2">
                        <a:lumMod val="75000"/>
                      </a:schemeClr>
                    </a:solidFill>
                  </a:tcPr>
                </a:tc>
                <a:tc hMerge="1">
                  <a:txBody>
                    <a:bodyPr/>
                    <a:lstStyle/>
                    <a:p>
                      <a:pPr algn="ctr"/>
                      <a:endParaRPr lang="en-US" sz="1200" dirty="0"/>
                    </a:p>
                  </a:txBody>
                  <a:tcPr/>
                </a:tc>
                <a:extLst>
                  <a:ext uri="{0D108BD9-81ED-4DB2-BD59-A6C34878D82A}">
                    <a16:rowId xmlns:a16="http://schemas.microsoft.com/office/drawing/2014/main" val="4076073923"/>
                  </a:ext>
                </a:extLst>
              </a:tr>
              <a:tr h="370840">
                <a:tc>
                  <a:txBody>
                    <a:bodyPr/>
                    <a:lstStyle/>
                    <a:p>
                      <a:pPr algn="ctr"/>
                      <a:r>
                        <a:rPr lang="en-US" sz="1200" dirty="0"/>
                        <a:t>2</a:t>
                      </a:r>
                    </a:p>
                  </a:txBody>
                  <a:tcPr>
                    <a:solidFill>
                      <a:schemeClr val="bg2">
                        <a:lumMod val="90000"/>
                      </a:schemeClr>
                    </a:solidFill>
                  </a:tcPr>
                </a:tc>
                <a:tc gridSpan="2">
                  <a:txBody>
                    <a:bodyPr/>
                    <a:lstStyle/>
                    <a:p>
                      <a:pPr algn="ctr"/>
                      <a:r>
                        <a:rPr lang="en-US" sz="1200" dirty="0"/>
                        <a:t>Either Level 1</a:t>
                      </a:r>
                    </a:p>
                  </a:txBody>
                  <a:tcPr>
                    <a:solidFill>
                      <a:schemeClr val="bg2">
                        <a:lumMod val="9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bg2">
                        <a:lumMod val="90000"/>
                      </a:schemeClr>
                    </a:solidFill>
                  </a:tcPr>
                </a:tc>
                <a:tc>
                  <a:txBody>
                    <a:bodyPr/>
                    <a:lstStyle/>
                    <a:p>
                      <a:pPr algn="ctr"/>
                      <a:r>
                        <a:rPr lang="en-US" sz="1200" dirty="0"/>
                        <a:t>None</a:t>
                      </a:r>
                    </a:p>
                  </a:txBody>
                  <a:tcPr>
                    <a:solidFill>
                      <a:schemeClr val="bg2">
                        <a:lumMod val="90000"/>
                      </a:schemeClr>
                    </a:solidFill>
                  </a:tcPr>
                </a:tc>
                <a:tc gridSpan="2">
                  <a:txBody>
                    <a:bodyPr/>
                    <a:lstStyle/>
                    <a:p>
                      <a:pPr algn="ctr"/>
                      <a:r>
                        <a:rPr lang="en-US" sz="1200" dirty="0"/>
                        <a:t>Any One of the Two is Level 1</a:t>
                      </a:r>
                    </a:p>
                  </a:txBody>
                  <a:tcPr>
                    <a:solidFill>
                      <a:schemeClr val="bg2">
                        <a:lumMod val="90000"/>
                      </a:schemeClr>
                    </a:solidFill>
                  </a:tcPr>
                </a:tc>
                <a:tc hMerge="1">
                  <a:txBody>
                    <a:bodyPr/>
                    <a:lstStyle/>
                    <a:p>
                      <a:pPr algn="ctr"/>
                      <a:endParaRPr lang="en-US" sz="1200" dirty="0"/>
                    </a:p>
                  </a:txBody>
                  <a:tcPr/>
                </a:tc>
                <a:extLst>
                  <a:ext uri="{0D108BD9-81ED-4DB2-BD59-A6C34878D82A}">
                    <a16:rowId xmlns:a16="http://schemas.microsoft.com/office/drawing/2014/main" val="3919562386"/>
                  </a:ext>
                </a:extLst>
              </a:tr>
              <a:tr h="370840">
                <a:tc>
                  <a:txBody>
                    <a:bodyPr/>
                    <a:lstStyle/>
                    <a:p>
                      <a:pPr algn="ctr"/>
                      <a:r>
                        <a:rPr lang="en-US" sz="1200" dirty="0"/>
                        <a:t>3</a:t>
                      </a:r>
                    </a:p>
                  </a:txBody>
                  <a:tcPr>
                    <a:solidFill>
                      <a:schemeClr val="bg2">
                        <a:lumMod val="75000"/>
                      </a:schemeClr>
                    </a:solidFill>
                  </a:tcPr>
                </a:tc>
                <a:tc gridSpan="2">
                  <a:txBody>
                    <a:bodyPr/>
                    <a:lstStyle/>
                    <a:p>
                      <a:pPr algn="ctr"/>
                      <a:r>
                        <a:rPr lang="en-US" sz="1200" dirty="0"/>
                        <a:t>Either Level 1</a:t>
                      </a:r>
                    </a:p>
                  </a:txBody>
                  <a:tcPr>
                    <a:solidFill>
                      <a:schemeClr val="bg2">
                        <a:lumMod val="75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bg2">
                        <a:lumMod val="75000"/>
                      </a:schemeClr>
                    </a:solidFill>
                  </a:tcPr>
                </a:tc>
                <a:tc>
                  <a:txBody>
                    <a:bodyPr/>
                    <a:lstStyle/>
                    <a:p>
                      <a:pPr algn="ctr"/>
                      <a:r>
                        <a:rPr lang="en-US" sz="1200" dirty="0"/>
                        <a:t>Level 1</a:t>
                      </a:r>
                    </a:p>
                  </a:txBody>
                  <a:tcPr>
                    <a:solidFill>
                      <a:schemeClr val="bg2">
                        <a:lumMod val="75000"/>
                      </a:schemeClr>
                    </a:solidFill>
                  </a:tcPr>
                </a:tc>
                <a:tc gridSpan="2">
                  <a:txBody>
                    <a:bodyPr/>
                    <a:lstStyle/>
                    <a:p>
                      <a:pPr algn="ctr"/>
                      <a:r>
                        <a:rPr lang="en-US" sz="1200" dirty="0"/>
                        <a:t>Any Level</a:t>
                      </a:r>
                    </a:p>
                  </a:txBody>
                  <a:tcPr>
                    <a:solidFill>
                      <a:schemeClr val="bg2">
                        <a:lumMod val="75000"/>
                      </a:schemeClr>
                    </a:solidFill>
                  </a:tcPr>
                </a:tc>
                <a:tc hMerge="1">
                  <a:txBody>
                    <a:bodyPr/>
                    <a:lstStyle/>
                    <a:p>
                      <a:pPr algn="ctr"/>
                      <a:endParaRPr lang="en-US" sz="1200" dirty="0"/>
                    </a:p>
                  </a:txBody>
                  <a:tcPr/>
                </a:tc>
                <a:extLst>
                  <a:ext uri="{0D108BD9-81ED-4DB2-BD59-A6C34878D82A}">
                    <a16:rowId xmlns:a16="http://schemas.microsoft.com/office/drawing/2014/main" val="3923769405"/>
                  </a:ext>
                </a:extLst>
              </a:tr>
              <a:tr h="370840">
                <a:tc>
                  <a:txBody>
                    <a:bodyPr/>
                    <a:lstStyle/>
                    <a:p>
                      <a:pPr algn="ctr"/>
                      <a:r>
                        <a:rPr lang="en-US" sz="1200" dirty="0"/>
                        <a:t>4</a:t>
                      </a:r>
                    </a:p>
                  </a:txBody>
                  <a:tcPr>
                    <a:solidFill>
                      <a:schemeClr val="bg2">
                        <a:lumMod val="90000"/>
                      </a:schemeClr>
                    </a:solidFill>
                  </a:tcPr>
                </a:tc>
                <a:tc gridSpan="2">
                  <a:txBody>
                    <a:bodyPr/>
                    <a:lstStyle/>
                    <a:p>
                      <a:pPr algn="ctr"/>
                      <a:r>
                        <a:rPr lang="en-US" sz="1200" dirty="0"/>
                        <a:t>Either Level 1</a:t>
                      </a:r>
                    </a:p>
                  </a:txBody>
                  <a:tcPr>
                    <a:solidFill>
                      <a:schemeClr val="bg2">
                        <a:lumMod val="90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bg2">
                        <a:lumMod val="90000"/>
                      </a:schemeClr>
                    </a:solidFill>
                  </a:tcPr>
                </a:tc>
                <a:tc>
                  <a:txBody>
                    <a:bodyPr/>
                    <a:lstStyle/>
                    <a:p>
                      <a:pPr algn="ctr"/>
                      <a:r>
                        <a:rPr lang="en-US" sz="1200" dirty="0"/>
                        <a:t>Level 2</a:t>
                      </a:r>
                    </a:p>
                  </a:txBody>
                  <a:tcPr>
                    <a:solidFill>
                      <a:schemeClr val="bg2">
                        <a:lumMod val="90000"/>
                      </a:schemeClr>
                    </a:solidFill>
                  </a:tcPr>
                </a:tc>
                <a:tc gridSpan="2">
                  <a:txBody>
                    <a:bodyPr/>
                    <a:lstStyle/>
                    <a:p>
                      <a:pPr algn="ctr"/>
                      <a:r>
                        <a:rPr lang="en-US" sz="1200" dirty="0"/>
                        <a:t>Any One of the Two is Level 1</a:t>
                      </a:r>
                    </a:p>
                  </a:txBody>
                  <a:tcPr>
                    <a:solidFill>
                      <a:schemeClr val="bg2">
                        <a:lumMod val="90000"/>
                      </a:schemeClr>
                    </a:solidFill>
                  </a:tcPr>
                </a:tc>
                <a:tc hMerge="1">
                  <a:txBody>
                    <a:bodyPr/>
                    <a:lstStyle/>
                    <a:p>
                      <a:pPr algn="ctr"/>
                      <a:endParaRPr lang="en-US" sz="1200" dirty="0"/>
                    </a:p>
                  </a:txBody>
                  <a:tcPr/>
                </a:tc>
                <a:extLst>
                  <a:ext uri="{0D108BD9-81ED-4DB2-BD59-A6C34878D82A}">
                    <a16:rowId xmlns:a16="http://schemas.microsoft.com/office/drawing/2014/main" val="4179913669"/>
                  </a:ext>
                </a:extLst>
              </a:tr>
              <a:tr h="370840">
                <a:tc>
                  <a:txBody>
                    <a:bodyPr/>
                    <a:lstStyle/>
                    <a:p>
                      <a:pPr algn="ctr"/>
                      <a:r>
                        <a:rPr lang="en-US" sz="1200" dirty="0"/>
                        <a:t>5</a:t>
                      </a:r>
                    </a:p>
                  </a:txBody>
                  <a:tcPr>
                    <a:solidFill>
                      <a:schemeClr val="bg2">
                        <a:lumMod val="75000"/>
                      </a:schemeClr>
                    </a:solidFill>
                  </a:tcPr>
                </a:tc>
                <a:tc gridSpan="2">
                  <a:txBody>
                    <a:bodyPr/>
                    <a:lstStyle/>
                    <a:p>
                      <a:pPr algn="ctr"/>
                      <a:r>
                        <a:rPr lang="en-US" sz="1200" dirty="0"/>
                        <a:t>Either Level 1</a:t>
                      </a:r>
                    </a:p>
                  </a:txBody>
                  <a:tcPr>
                    <a:solidFill>
                      <a:schemeClr val="bg2">
                        <a:lumMod val="75000"/>
                      </a:schemeClr>
                    </a:solidFill>
                  </a:tcPr>
                </a:tc>
                <a:tc hMerge="1">
                  <a:txBody>
                    <a:bodyPr/>
                    <a:lstStyle/>
                    <a:p>
                      <a:pPr algn="ctr"/>
                      <a:endParaRPr lang="en-US" sz="1200" dirty="0"/>
                    </a:p>
                  </a:txBody>
                  <a:tcPr/>
                </a:tc>
                <a:tc>
                  <a:txBody>
                    <a:bodyPr/>
                    <a:lstStyle/>
                    <a:p>
                      <a:pPr algn="ctr"/>
                      <a:r>
                        <a:rPr lang="en-US" sz="1200" dirty="0"/>
                        <a:t>Level 1</a:t>
                      </a:r>
                    </a:p>
                  </a:txBody>
                  <a:tcPr>
                    <a:solidFill>
                      <a:schemeClr val="bg2">
                        <a:lumMod val="75000"/>
                      </a:schemeClr>
                    </a:solidFill>
                  </a:tcPr>
                </a:tc>
                <a:tc>
                  <a:txBody>
                    <a:bodyPr/>
                    <a:lstStyle/>
                    <a:p>
                      <a:pPr algn="ctr"/>
                      <a:r>
                        <a:rPr lang="en-US" sz="1200" dirty="0"/>
                        <a:t>Level 3 or 4</a:t>
                      </a:r>
                    </a:p>
                  </a:txBody>
                  <a:tcPr>
                    <a:solidFill>
                      <a:schemeClr val="bg2">
                        <a:lumMod val="75000"/>
                      </a:schemeClr>
                    </a:solidFill>
                  </a:tcPr>
                </a:tc>
                <a:tc gridSpan="2">
                  <a:txBody>
                    <a:bodyPr/>
                    <a:lstStyle/>
                    <a:p>
                      <a:pPr algn="ctr"/>
                      <a:r>
                        <a:rPr lang="en-US" sz="1200" dirty="0"/>
                        <a:t>Both Level 1</a:t>
                      </a:r>
                    </a:p>
                  </a:txBody>
                  <a:tcPr>
                    <a:solidFill>
                      <a:schemeClr val="bg2">
                        <a:lumMod val="75000"/>
                      </a:schemeClr>
                    </a:solidFill>
                  </a:tcPr>
                </a:tc>
                <a:tc hMerge="1">
                  <a:txBody>
                    <a:bodyPr/>
                    <a:lstStyle/>
                    <a:p>
                      <a:pPr algn="ctr"/>
                      <a:endParaRPr lang="en-US" sz="1200" dirty="0"/>
                    </a:p>
                  </a:txBody>
                  <a:tcPr/>
                </a:tc>
                <a:extLst>
                  <a:ext uri="{0D108BD9-81ED-4DB2-BD59-A6C34878D82A}">
                    <a16:rowId xmlns:a16="http://schemas.microsoft.com/office/drawing/2014/main" val="448844478"/>
                  </a:ext>
                </a:extLst>
              </a:tr>
            </a:tbl>
          </a:graphicData>
        </a:graphic>
      </p:graphicFrame>
      <p:sp>
        <p:nvSpPr>
          <p:cNvPr id="3" name="Slide Number Placeholder 2">
            <a:extLst>
              <a:ext uri="{FF2B5EF4-FFF2-40B4-BE49-F238E27FC236}">
                <a16:creationId xmlns:a16="http://schemas.microsoft.com/office/drawing/2014/main" id="{69FA9A6D-3BC6-41D0-88A6-F8F822837FE2}"/>
              </a:ext>
            </a:extLst>
          </p:cNvPr>
          <p:cNvSpPr>
            <a:spLocks noGrp="1"/>
          </p:cNvSpPr>
          <p:nvPr>
            <p:ph type="sldNum" sz="quarter" idx="12"/>
          </p:nvPr>
        </p:nvSpPr>
        <p:spPr/>
        <p:txBody>
          <a:bodyPr/>
          <a:lstStyle/>
          <a:p>
            <a:fld id="{0EE74F80-5974-44FC-A210-93279413BE50}" type="slidenum">
              <a:rPr lang="en-US" smtClean="0"/>
              <a:t>15</a:t>
            </a:fld>
            <a:endParaRPr lang="en-US"/>
          </a:p>
        </p:txBody>
      </p:sp>
      <p:sp>
        <p:nvSpPr>
          <p:cNvPr id="6" name="Rectangle 5">
            <a:extLst>
              <a:ext uri="{FF2B5EF4-FFF2-40B4-BE49-F238E27FC236}">
                <a16:creationId xmlns:a16="http://schemas.microsoft.com/office/drawing/2014/main" id="{832C3A88-5EE0-4A3E-8B70-926F6C0D971E}"/>
              </a:ext>
            </a:extLst>
          </p:cNvPr>
          <p:cNvSpPr/>
          <p:nvPr/>
        </p:nvSpPr>
        <p:spPr>
          <a:xfrm>
            <a:off x="640555" y="1632610"/>
            <a:ext cx="10307307" cy="437826"/>
          </a:xfrm>
          <a:prstGeom prst="rect">
            <a:avLst/>
          </a:prstGeom>
          <a:solidFill>
            <a:schemeClr val="tx1"/>
          </a:solidFill>
          <a:ln w="9525" cap="flat" cmpd="sng" algn="ctr">
            <a:solidFill>
              <a:schemeClr val="tx1"/>
            </a:solidFill>
            <a:prstDash val="solid"/>
          </a:ln>
          <a:effectLst/>
        </p:spPr>
        <p:txBody>
          <a:bodyPr rtlCol="0" anchor="t"/>
          <a:lstStyle/>
          <a:p>
            <a:pPr>
              <a:defRPr/>
            </a:pPr>
            <a:r>
              <a:rPr lang="en-US" sz="1200" b="1" kern="0" dirty="0">
                <a:solidFill>
                  <a:prstClr val="white"/>
                </a:solidFill>
              </a:rPr>
              <a:t>An elementary or middle school can be identified for Comprehensive Support and Improvement if its Levels of Performance meets one of these five “scenarios”</a:t>
            </a:r>
          </a:p>
        </p:txBody>
      </p:sp>
      <p:sp>
        <p:nvSpPr>
          <p:cNvPr id="8" name="Rectangle 7">
            <a:extLst>
              <a:ext uri="{FF2B5EF4-FFF2-40B4-BE49-F238E27FC236}">
                <a16:creationId xmlns:a16="http://schemas.microsoft.com/office/drawing/2014/main" id="{97EBCE56-294E-4967-A676-D4AE1C9B8939}"/>
              </a:ext>
            </a:extLst>
          </p:cNvPr>
          <p:cNvSpPr/>
          <p:nvPr/>
        </p:nvSpPr>
        <p:spPr>
          <a:xfrm>
            <a:off x="626024" y="4686973"/>
            <a:ext cx="10321836" cy="409351"/>
          </a:xfrm>
          <a:prstGeom prst="rect">
            <a:avLst/>
          </a:prstGeom>
          <a:solidFill>
            <a:schemeClr val="tx1"/>
          </a:solidFill>
          <a:ln w="25400" cap="flat" cmpd="sng" algn="ctr">
            <a:solidFill>
              <a:schemeClr val="tx1"/>
            </a:solidFill>
            <a:prstDash val="solid"/>
          </a:ln>
          <a:effectLst/>
        </p:spPr>
        <p:txBody>
          <a:bodyPr anchor="ctr"/>
          <a:lstStyle/>
          <a:p>
            <a:pPr algn="ctr">
              <a:defRPr/>
            </a:pPr>
            <a:r>
              <a:rPr lang="en-US" sz="1500" b="1" kern="0" dirty="0">
                <a:solidFill>
                  <a:prstClr val="white"/>
                </a:solidFill>
              </a:rPr>
              <a:t>Empire Elementary School’s Performance  was: </a:t>
            </a:r>
          </a:p>
        </p:txBody>
      </p:sp>
      <p:graphicFrame>
        <p:nvGraphicFramePr>
          <p:cNvPr id="9" name="Table 8">
            <a:extLst>
              <a:ext uri="{FF2B5EF4-FFF2-40B4-BE49-F238E27FC236}">
                <a16:creationId xmlns:a16="http://schemas.microsoft.com/office/drawing/2014/main" id="{0C0F6336-700B-443D-AAB3-349B23A297EF}"/>
              </a:ext>
            </a:extLst>
          </p:cNvPr>
          <p:cNvGraphicFramePr>
            <a:graphicFrameLocks noGrp="1"/>
          </p:cNvGraphicFramePr>
          <p:nvPr>
            <p:extLst>
              <p:ext uri="{D42A27DB-BD31-4B8C-83A1-F6EECF244321}">
                <p14:modId xmlns:p14="http://schemas.microsoft.com/office/powerpoint/2010/main" val="554135358"/>
              </p:ext>
            </p:extLst>
          </p:nvPr>
        </p:nvGraphicFramePr>
        <p:xfrm>
          <a:off x="615070" y="5117611"/>
          <a:ext cx="10332790" cy="797560"/>
        </p:xfrm>
        <a:graphic>
          <a:graphicData uri="http://schemas.openxmlformats.org/drawingml/2006/table">
            <a:tbl>
              <a:tblPr firstRow="1" bandRow="1">
                <a:tableStyleId>{5C22544A-7EE6-4342-B048-85BDC9FD1C3A}</a:tableStyleId>
              </a:tblPr>
              <a:tblGrid>
                <a:gridCol w="1421885">
                  <a:extLst>
                    <a:ext uri="{9D8B030D-6E8A-4147-A177-3AD203B41FA5}">
                      <a16:colId xmlns:a16="http://schemas.microsoft.com/office/drawing/2014/main" val="639985890"/>
                    </a:ext>
                  </a:extLst>
                </a:gridCol>
                <a:gridCol w="1485151">
                  <a:extLst>
                    <a:ext uri="{9D8B030D-6E8A-4147-A177-3AD203B41FA5}">
                      <a16:colId xmlns:a16="http://schemas.microsoft.com/office/drawing/2014/main" val="2812825536"/>
                    </a:ext>
                  </a:extLst>
                </a:gridCol>
                <a:gridCol w="923295">
                  <a:extLst>
                    <a:ext uri="{9D8B030D-6E8A-4147-A177-3AD203B41FA5}">
                      <a16:colId xmlns:a16="http://schemas.microsoft.com/office/drawing/2014/main" val="1060976366"/>
                    </a:ext>
                  </a:extLst>
                </a:gridCol>
                <a:gridCol w="2047006">
                  <a:extLst>
                    <a:ext uri="{9D8B030D-6E8A-4147-A177-3AD203B41FA5}">
                      <a16:colId xmlns:a16="http://schemas.microsoft.com/office/drawing/2014/main" val="3690486357"/>
                    </a:ext>
                  </a:extLst>
                </a:gridCol>
                <a:gridCol w="1485151">
                  <a:extLst>
                    <a:ext uri="{9D8B030D-6E8A-4147-A177-3AD203B41FA5}">
                      <a16:colId xmlns:a16="http://schemas.microsoft.com/office/drawing/2014/main" val="3190593395"/>
                    </a:ext>
                  </a:extLst>
                </a:gridCol>
                <a:gridCol w="1485151">
                  <a:extLst>
                    <a:ext uri="{9D8B030D-6E8A-4147-A177-3AD203B41FA5}">
                      <a16:colId xmlns:a16="http://schemas.microsoft.com/office/drawing/2014/main" val="4123008979"/>
                    </a:ext>
                  </a:extLst>
                </a:gridCol>
                <a:gridCol w="1485151">
                  <a:extLst>
                    <a:ext uri="{9D8B030D-6E8A-4147-A177-3AD203B41FA5}">
                      <a16:colId xmlns:a16="http://schemas.microsoft.com/office/drawing/2014/main" val="1366029173"/>
                    </a:ext>
                  </a:extLst>
                </a:gridCol>
              </a:tblGrid>
              <a:tr h="370840">
                <a:tc>
                  <a:txBody>
                    <a:bodyPr/>
                    <a:lstStyle/>
                    <a:p>
                      <a:pPr algn="ctr"/>
                      <a:r>
                        <a:rPr lang="en-US" sz="1100" dirty="0"/>
                        <a:t>Scenario</a:t>
                      </a:r>
                    </a:p>
                  </a:txBody>
                  <a:tcPr>
                    <a:solidFill>
                      <a:schemeClr val="tx1"/>
                    </a:solidFill>
                  </a:tcPr>
                </a:tc>
                <a:tc>
                  <a:txBody>
                    <a:bodyPr/>
                    <a:lstStyle/>
                    <a:p>
                      <a:pPr algn="ctr"/>
                      <a:r>
                        <a:rPr lang="en-US" sz="1100" dirty="0"/>
                        <a:t>Composite Performance</a:t>
                      </a:r>
                    </a:p>
                  </a:txBody>
                  <a:tcPr>
                    <a:solidFill>
                      <a:schemeClr val="tx1"/>
                    </a:solidFill>
                  </a:tcPr>
                </a:tc>
                <a:tc>
                  <a:txBody>
                    <a:bodyPr/>
                    <a:lstStyle/>
                    <a:p>
                      <a:pPr algn="ctr"/>
                      <a:r>
                        <a:rPr lang="en-US" sz="1100" dirty="0"/>
                        <a:t>Growth</a:t>
                      </a:r>
                    </a:p>
                  </a:txBody>
                  <a:tcPr>
                    <a:solidFill>
                      <a:schemeClr val="tx1"/>
                    </a:solidFill>
                  </a:tcPr>
                </a:tc>
                <a:tc>
                  <a:txBody>
                    <a:bodyPr/>
                    <a:lstStyle/>
                    <a:p>
                      <a:pPr algn="ctr"/>
                      <a:r>
                        <a:rPr lang="en-US" sz="1100" dirty="0"/>
                        <a:t>Combined Composite Performance &amp; Growth</a:t>
                      </a:r>
                    </a:p>
                  </a:txBody>
                  <a:tcPr>
                    <a:solidFill>
                      <a:schemeClr val="tx1"/>
                    </a:solidFill>
                  </a:tcPr>
                </a:tc>
                <a:tc>
                  <a:txBody>
                    <a:bodyPr/>
                    <a:lstStyle/>
                    <a:p>
                      <a:pPr algn="ctr"/>
                      <a:r>
                        <a:rPr lang="en-US" sz="1100" dirty="0"/>
                        <a:t>ELP</a:t>
                      </a:r>
                    </a:p>
                  </a:txBody>
                  <a:tcPr>
                    <a:solidFill>
                      <a:schemeClr val="tx1"/>
                    </a:solidFill>
                  </a:tcPr>
                </a:tc>
                <a:tc>
                  <a:txBody>
                    <a:bodyPr/>
                    <a:lstStyle/>
                    <a:p>
                      <a:pPr algn="ctr"/>
                      <a:r>
                        <a:rPr lang="en-US" sz="1100" dirty="0"/>
                        <a:t>Progress</a:t>
                      </a:r>
                    </a:p>
                  </a:txBody>
                  <a:tcPr>
                    <a:solidFill>
                      <a:schemeClr val="tx1"/>
                    </a:solidFill>
                  </a:tcPr>
                </a:tc>
                <a:tc>
                  <a:txBody>
                    <a:bodyPr/>
                    <a:lstStyle/>
                    <a:p>
                      <a:pPr algn="ctr"/>
                      <a:r>
                        <a:rPr lang="en-US" sz="1100" dirty="0"/>
                        <a:t>Chronic Absenteeism</a:t>
                      </a:r>
                    </a:p>
                  </a:txBody>
                  <a:tcPr>
                    <a:solidFill>
                      <a:schemeClr val="tx1"/>
                    </a:solidFill>
                  </a:tcPr>
                </a:tc>
                <a:extLst>
                  <a:ext uri="{0D108BD9-81ED-4DB2-BD59-A6C34878D82A}">
                    <a16:rowId xmlns:a16="http://schemas.microsoft.com/office/drawing/2014/main" val="4211430158"/>
                  </a:ext>
                </a:extLst>
              </a:tr>
              <a:tr h="370840">
                <a:tc>
                  <a:txBody>
                    <a:bodyPr/>
                    <a:lstStyle/>
                    <a:p>
                      <a:pPr algn="ctr"/>
                      <a:r>
                        <a:rPr lang="en-US" sz="1200" dirty="0"/>
                        <a:t>4</a:t>
                      </a:r>
                    </a:p>
                  </a:txBody>
                  <a:tcPr>
                    <a:solidFill>
                      <a:schemeClr val="bg2">
                        <a:lumMod val="90000"/>
                      </a:schemeClr>
                    </a:solidFill>
                  </a:tcPr>
                </a:tc>
                <a:tc>
                  <a:txBody>
                    <a:bodyPr/>
                    <a:lstStyle/>
                    <a:p>
                      <a:pPr algn="ctr"/>
                      <a:r>
                        <a:rPr lang="en-US" sz="1200" dirty="0"/>
                        <a:t>2</a:t>
                      </a:r>
                    </a:p>
                  </a:txBody>
                  <a:tcPr>
                    <a:solidFill>
                      <a:schemeClr val="bg2">
                        <a:lumMod val="90000"/>
                      </a:schemeClr>
                    </a:solidFill>
                  </a:tcPr>
                </a:tc>
                <a:tc>
                  <a:txBody>
                    <a:bodyPr/>
                    <a:lstStyle/>
                    <a:p>
                      <a:pPr algn="ctr"/>
                      <a:r>
                        <a:rPr lang="en-US" sz="1200" dirty="0"/>
                        <a:t>1</a:t>
                      </a:r>
                    </a:p>
                  </a:txBody>
                  <a:tcPr>
                    <a:solidFill>
                      <a:schemeClr val="bg2">
                        <a:lumMod val="90000"/>
                      </a:schemeClr>
                    </a:solidFill>
                  </a:tcPr>
                </a:tc>
                <a:tc>
                  <a:txBody>
                    <a:bodyPr/>
                    <a:lstStyle/>
                    <a:p>
                      <a:pPr algn="ctr"/>
                      <a:r>
                        <a:rPr lang="en-US" sz="1200" dirty="0"/>
                        <a:t>1</a:t>
                      </a:r>
                    </a:p>
                  </a:txBody>
                  <a:tcPr>
                    <a:solidFill>
                      <a:schemeClr val="bg2">
                        <a:lumMod val="90000"/>
                      </a:schemeClr>
                    </a:solidFill>
                  </a:tcPr>
                </a:tc>
                <a:tc>
                  <a:txBody>
                    <a:bodyPr/>
                    <a:lstStyle/>
                    <a:p>
                      <a:pPr algn="ctr"/>
                      <a:r>
                        <a:rPr lang="en-US" sz="1200" dirty="0"/>
                        <a:t>2</a:t>
                      </a:r>
                    </a:p>
                  </a:txBody>
                  <a:tcPr>
                    <a:solidFill>
                      <a:schemeClr val="bg2">
                        <a:lumMod val="90000"/>
                      </a:schemeClr>
                    </a:solidFill>
                  </a:tcPr>
                </a:tc>
                <a:tc>
                  <a:txBody>
                    <a:bodyPr/>
                    <a:lstStyle/>
                    <a:p>
                      <a:pPr algn="ctr"/>
                      <a:r>
                        <a:rPr lang="en-US" sz="1200" dirty="0"/>
                        <a:t>1</a:t>
                      </a:r>
                    </a:p>
                  </a:txBody>
                  <a:tcPr>
                    <a:solidFill>
                      <a:schemeClr val="bg2">
                        <a:lumMod val="90000"/>
                      </a:schemeClr>
                    </a:solidFill>
                  </a:tcPr>
                </a:tc>
                <a:tc>
                  <a:txBody>
                    <a:bodyPr/>
                    <a:lstStyle/>
                    <a:p>
                      <a:pPr algn="ctr"/>
                      <a:r>
                        <a:rPr lang="en-US" sz="1200" dirty="0"/>
                        <a:t>2</a:t>
                      </a:r>
                    </a:p>
                  </a:txBody>
                  <a:tcPr>
                    <a:solidFill>
                      <a:schemeClr val="bg2">
                        <a:lumMod val="90000"/>
                      </a:schemeClr>
                    </a:solidFill>
                  </a:tcPr>
                </a:tc>
                <a:extLst>
                  <a:ext uri="{0D108BD9-81ED-4DB2-BD59-A6C34878D82A}">
                    <a16:rowId xmlns:a16="http://schemas.microsoft.com/office/drawing/2014/main" val="3332129719"/>
                  </a:ext>
                </a:extLst>
              </a:tr>
            </a:tbl>
          </a:graphicData>
        </a:graphic>
      </p:graphicFrame>
      <p:sp>
        <p:nvSpPr>
          <p:cNvPr id="10" name="Rounded Rectangle 11">
            <a:extLst>
              <a:ext uri="{FF2B5EF4-FFF2-40B4-BE49-F238E27FC236}">
                <a16:creationId xmlns:a16="http://schemas.microsoft.com/office/drawing/2014/main" id="{E5897367-C5E7-451B-BC15-419C6F9139A0}"/>
              </a:ext>
            </a:extLst>
          </p:cNvPr>
          <p:cNvSpPr/>
          <p:nvPr/>
        </p:nvSpPr>
        <p:spPr>
          <a:xfrm>
            <a:off x="1170346" y="6102284"/>
            <a:ext cx="9486570" cy="379112"/>
          </a:xfrm>
          <a:prstGeom prst="roundRect">
            <a:avLst/>
          </a:prstGeom>
          <a:solidFill>
            <a:sysClr val="window" lastClr="FFFFFF"/>
          </a:solidFill>
          <a:ln w="25400" cap="flat" cmpd="sng" algn="ctr">
            <a:solidFill>
              <a:schemeClr val="tx1"/>
            </a:solidFill>
            <a:prstDash val="solid"/>
          </a:ln>
          <a:effectLst/>
        </p:spPr>
        <p:txBody>
          <a:bodyPr rtlCol="0" anchor="ctr"/>
          <a:lstStyle/>
          <a:p>
            <a:pPr algn="ctr">
              <a:defRPr/>
            </a:pPr>
            <a:r>
              <a:rPr lang="en-US" sz="1400" b="1" kern="0" dirty="0"/>
              <a:t>Empire Elementary School has been identified for Comprehensive Support and Improvement because we met “Scenario 4.” </a:t>
            </a:r>
          </a:p>
        </p:txBody>
      </p:sp>
      <p:pic>
        <p:nvPicPr>
          <p:cNvPr id="13" name="Content Placeholder 4">
            <a:extLst>
              <a:ext uri="{FF2B5EF4-FFF2-40B4-BE49-F238E27FC236}">
                <a16:creationId xmlns:a16="http://schemas.microsoft.com/office/drawing/2014/main" id="{51FFE73C-9B37-4A76-AF18-D389CDF3E08D}"/>
              </a:ext>
            </a:extLst>
          </p:cNvPr>
          <p:cNvPicPr>
            <a:picLocks/>
          </p:cNvPicPr>
          <p:nvPr/>
        </p:nvPicPr>
        <p:blipFill>
          <a:blip r:embed="rId2" cstate="print">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216546" y="6144574"/>
            <a:ext cx="797048" cy="553965"/>
          </a:xfrm>
          <a:prstGeom prst="rect">
            <a:avLst/>
          </a:prstGeom>
          <a:noFill/>
          <a:extLst/>
        </p:spPr>
      </p:pic>
    </p:spTree>
    <p:extLst>
      <p:ext uri="{BB962C8B-B14F-4D97-AF65-F5344CB8AC3E}">
        <p14:creationId xmlns:p14="http://schemas.microsoft.com/office/powerpoint/2010/main" val="2540669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A12EF22-4CEA-428C-9848-918763A85A53}"/>
              </a:ext>
            </a:extLst>
          </p:cNvPr>
          <p:cNvSpPr>
            <a:spLocks noGrp="1"/>
          </p:cNvSpPr>
          <p:nvPr>
            <p:ph idx="1"/>
          </p:nvPr>
        </p:nvSpPr>
        <p:spPr/>
        <p:txBody>
          <a:bodyPr/>
          <a:lstStyle/>
          <a:p>
            <a:endParaRPr lang="en-US" sz="4000" dirty="0"/>
          </a:p>
          <a:p>
            <a:endParaRPr lang="en-US" sz="4000" dirty="0"/>
          </a:p>
          <a:p>
            <a:pPr marL="0" indent="0">
              <a:buNone/>
            </a:pPr>
            <a:r>
              <a:rPr lang="en-US" sz="4400" dirty="0">
                <a:solidFill>
                  <a:schemeClr val="bg1"/>
                </a:solidFill>
              </a:rPr>
              <a:t>Comprehensive Support &amp; Improvement</a:t>
            </a:r>
          </a:p>
          <a:p>
            <a:pPr marL="0" indent="0">
              <a:buNone/>
            </a:pPr>
            <a:r>
              <a:rPr lang="en-US" sz="2800" b="0" dirty="0">
                <a:solidFill>
                  <a:schemeClr val="bg1"/>
                </a:solidFill>
              </a:rPr>
              <a:t>What it Means to Our School</a:t>
            </a:r>
          </a:p>
          <a:p>
            <a:endParaRPr lang="en-US" sz="3600" dirty="0"/>
          </a:p>
        </p:txBody>
      </p:sp>
      <p:sp>
        <p:nvSpPr>
          <p:cNvPr id="2" name="Slide Number Placeholder 1">
            <a:extLst>
              <a:ext uri="{FF2B5EF4-FFF2-40B4-BE49-F238E27FC236}">
                <a16:creationId xmlns:a16="http://schemas.microsoft.com/office/drawing/2014/main" id="{A4484C11-7AAB-4401-8E54-682BCAA1FC0F}"/>
              </a:ext>
            </a:extLst>
          </p:cNvPr>
          <p:cNvSpPr>
            <a:spLocks noGrp="1"/>
          </p:cNvSpPr>
          <p:nvPr>
            <p:ph type="sldNum" sz="quarter" idx="12"/>
          </p:nvPr>
        </p:nvSpPr>
        <p:spPr/>
        <p:txBody>
          <a:bodyPr/>
          <a:lstStyle/>
          <a:p>
            <a:fld id="{0EE74F80-5974-44FC-A210-93279413BE50}" type="slidenum">
              <a:rPr lang="en-US" smtClean="0"/>
              <a:t>16</a:t>
            </a:fld>
            <a:endParaRPr lang="en-US"/>
          </a:p>
        </p:txBody>
      </p:sp>
    </p:spTree>
    <p:extLst>
      <p:ext uri="{BB962C8B-B14F-4D97-AF65-F5344CB8AC3E}">
        <p14:creationId xmlns:p14="http://schemas.microsoft.com/office/powerpoint/2010/main" val="2521105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900E4F7-1100-4A5E-8460-616B4531F3AE}"/>
              </a:ext>
            </a:extLst>
          </p:cNvPr>
          <p:cNvSpPr>
            <a:spLocks noGrp="1"/>
          </p:cNvSpPr>
          <p:nvPr>
            <p:ph type="title"/>
          </p:nvPr>
        </p:nvSpPr>
        <p:spPr>
          <a:xfrm>
            <a:off x="838200" y="177473"/>
            <a:ext cx="10515600" cy="1325563"/>
          </a:xfrm>
        </p:spPr>
        <p:txBody>
          <a:bodyPr vert="horz" lIns="91440" tIns="45720" rIns="91440" bIns="45720" rtlCol="0" anchor="ctr">
            <a:normAutofit/>
          </a:bodyPr>
          <a:lstStyle/>
          <a:p>
            <a:pPr eaLnBrk="1" hangingPunct="1">
              <a:lnSpc>
                <a:spcPct val="90000"/>
              </a:lnSpc>
            </a:pPr>
            <a:r>
              <a:rPr lang="en-US" kern="1200" dirty="0">
                <a:solidFill>
                  <a:schemeClr val="tx1"/>
                </a:solidFill>
                <a:latin typeface="+mj-lt"/>
                <a:ea typeface="+mj-ea"/>
                <a:cs typeface="+mj-cs"/>
              </a:rPr>
              <a:t>Required CSI School Interventions</a:t>
            </a:r>
          </a:p>
        </p:txBody>
      </p:sp>
      <p:sp>
        <p:nvSpPr>
          <p:cNvPr id="5" name="Content Placeholder 4">
            <a:extLst>
              <a:ext uri="{FF2B5EF4-FFF2-40B4-BE49-F238E27FC236}">
                <a16:creationId xmlns:a16="http://schemas.microsoft.com/office/drawing/2014/main" id="{76B200CA-2508-45AC-9F9F-2CAE1CBA51B3}"/>
              </a:ext>
            </a:extLst>
          </p:cNvPr>
          <p:cNvSpPr txBox="1">
            <a:spLocks noGrp="1"/>
          </p:cNvSpPr>
          <p:nvPr>
            <p:ph idx="1"/>
          </p:nvPr>
        </p:nvSpPr>
        <p:spPr>
          <a:xfrm>
            <a:off x="4700085" y="1960306"/>
            <a:ext cx="6653714" cy="4493538"/>
          </a:xfrm>
          <a:prstGeom prst="rect">
            <a:avLst/>
          </a:prstGeom>
          <a:solidFill>
            <a:schemeClr val="bg1">
              <a:lumMod val="95000"/>
            </a:schemeClr>
          </a:solidFill>
        </p:spPr>
        <p:txBody>
          <a:bodyPr wrap="square" rtlCol="0">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Participate in an on-site needs assessment conducted by the New York State Education Department.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Review additional data to identify needs to be addressed in the school’s annual improvement plan.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Conduct annual surveys of parents, staff, and students.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Develop, in consultation with parents, school staff, and for secondary schools, students, an annual School Comprehensive Education Plan (SCEP) and submit to NYSED for approval.</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Identify a school-wide evidence-based intervention to be included within the annual improvement plan.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Take steps to increase parent and student participation in decision-making.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US" sz="1800" dirty="0">
                <a:latin typeface="Arial" panose="020B0604020202020204" pitchFamily="34" charset="0"/>
                <a:cs typeface="Arial" panose="020B0604020202020204" pitchFamily="34" charset="0"/>
              </a:rPr>
              <a:t>Receive Federal School Improvement funds to support our efforts.</a:t>
            </a:r>
            <a:endParaRPr kumimoji="0" lang="en-US" sz="18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defRPr/>
            </a:pPr>
            <a:endParaRPr kumimoji="0" lang="en-US" sz="1600" b="0" i="0" u="none" strike="noStrike" kern="1200" cap="none" spc="0" normalizeH="0" baseline="0" noProof="0" dirty="0">
              <a:ln>
                <a:noFill/>
              </a:ln>
              <a:solidFill>
                <a:srgbClr val="045CAA"/>
              </a:solidFill>
              <a:effectLst/>
              <a:uLnTx/>
              <a:uFillTx/>
              <a:latin typeface="Arial" panose="020B0604020202020204" pitchFamily="34" charset="0"/>
              <a:ea typeface="+mn-ea"/>
              <a:cs typeface="+mn-cs"/>
            </a:endParaRPr>
          </a:p>
        </p:txBody>
      </p:sp>
      <p:sp>
        <p:nvSpPr>
          <p:cNvPr id="2" name="Slide Number Placeholder 1">
            <a:extLst>
              <a:ext uri="{FF2B5EF4-FFF2-40B4-BE49-F238E27FC236}">
                <a16:creationId xmlns:a16="http://schemas.microsoft.com/office/drawing/2014/main" id="{61849DB2-C693-49AD-9E6B-A12F988AC14A}"/>
              </a:ext>
            </a:extLst>
          </p:cNvPr>
          <p:cNvSpPr>
            <a:spLocks noGrp="1"/>
          </p:cNvSpPr>
          <p:nvPr>
            <p:ph type="sldNum" sz="quarter" idx="12"/>
          </p:nvPr>
        </p:nvSpPr>
        <p:spPr/>
        <p:txBody>
          <a:bodyPr/>
          <a:lstStyle/>
          <a:p>
            <a:fld id="{0EE74F80-5974-44FC-A210-93279413BE50}" type="slidenum">
              <a:rPr lang="en-US" smtClean="0"/>
              <a:t>17</a:t>
            </a:fld>
            <a:endParaRPr lang="en-US"/>
          </a:p>
        </p:txBody>
      </p:sp>
      <p:sp>
        <p:nvSpPr>
          <p:cNvPr id="6" name="TextBox 5">
            <a:extLst>
              <a:ext uri="{FF2B5EF4-FFF2-40B4-BE49-F238E27FC236}">
                <a16:creationId xmlns:a16="http://schemas.microsoft.com/office/drawing/2014/main" id="{F00AC7FE-0834-4865-BB75-6B1F4762B9BE}"/>
              </a:ext>
            </a:extLst>
          </p:cNvPr>
          <p:cNvSpPr txBox="1"/>
          <p:nvPr/>
        </p:nvSpPr>
        <p:spPr>
          <a:xfrm>
            <a:off x="4700085" y="1590974"/>
            <a:ext cx="6653714" cy="400110"/>
          </a:xfrm>
          <a:prstGeom prst="rect">
            <a:avLst/>
          </a:prstGeom>
          <a:solidFill>
            <a:srgbClr val="009900"/>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000" dirty="0">
                <a:solidFill>
                  <a:srgbClr val="FFFFFF"/>
                </a:solidFill>
                <a:latin typeface="Arial" panose="020B0604020202020204" pitchFamily="34" charset="0"/>
                <a:cs typeface="Arial" panose="020B0604020202020204" pitchFamily="34" charset="0"/>
              </a:rPr>
              <a:t>Empire Elementary School will</a:t>
            </a:r>
            <a:r>
              <a:rPr kumimoji="0" lang="en-US" sz="20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a:t>
            </a:r>
          </a:p>
        </p:txBody>
      </p:sp>
      <p:pic>
        <p:nvPicPr>
          <p:cNvPr id="7" name="Content Placeholder 4">
            <a:extLst>
              <a:ext uri="{FF2B5EF4-FFF2-40B4-BE49-F238E27FC236}">
                <a16:creationId xmlns:a16="http://schemas.microsoft.com/office/drawing/2014/main" id="{8ED645BB-3C42-4B30-9451-7152158F84C3}"/>
              </a:ext>
            </a:extLst>
          </p:cNvPr>
          <p:cNvPicPr>
            <a:picLocks/>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1100979" y="2952268"/>
            <a:ext cx="1034352" cy="1124234"/>
          </a:xfrm>
          <a:prstGeom prst="rect">
            <a:avLst/>
          </a:prstGeom>
          <a:solidFill>
            <a:schemeClr val="bg1"/>
          </a:solidFill>
          <a:extLst/>
        </p:spPr>
      </p:pic>
      <p:sp>
        <p:nvSpPr>
          <p:cNvPr id="8" name="Content Placeholder 30">
            <a:extLst>
              <a:ext uri="{FF2B5EF4-FFF2-40B4-BE49-F238E27FC236}">
                <a16:creationId xmlns:a16="http://schemas.microsoft.com/office/drawing/2014/main" id="{B7762111-482B-4EBD-AEAF-9B03C9A12DFC}"/>
              </a:ext>
            </a:extLst>
          </p:cNvPr>
          <p:cNvSpPr txBox="1">
            <a:spLocks/>
          </p:cNvSpPr>
          <p:nvPr/>
        </p:nvSpPr>
        <p:spPr bwMode="auto">
          <a:xfrm>
            <a:off x="881433" y="4076502"/>
            <a:ext cx="1473444" cy="511253"/>
          </a:xfrm>
          <a:prstGeom prst="rect">
            <a:avLst/>
          </a:prstGeom>
          <a:solidFill>
            <a:srgbClr val="339966"/>
          </a:solidFill>
          <a:extLst/>
        </p:spPr>
        <p:style>
          <a:lnRef idx="0">
            <a:scrgbClr r="0" g="0" b="0"/>
          </a:lnRef>
          <a:fillRef idx="0">
            <a:scrgbClr r="0" g="0" b="0"/>
          </a:fillRef>
          <a:effectRef idx="0">
            <a:scrgbClr r="0" g="0" b="0"/>
          </a:effectRef>
          <a:fontRef idx="minor">
            <a:schemeClr val="lt1"/>
          </a:fontRef>
        </p:style>
        <p:txBody>
          <a:bodyPr spcFirstLastPara="0" vert="horz" wrap="square" lIns="177800" tIns="101600" rIns="177800" bIns="101600" numCol="1" spcCol="1270" anchor="ctr" anchorCtr="0" compatLnSpc="1">
            <a:prstTxWarp prst="textNoShape">
              <a:avLst/>
            </a:prstTxWarp>
            <a:no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mn-ea"/>
                <a:cs typeface="+mn-cs"/>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mn-ea"/>
                <a:cs typeface="+mn-cs"/>
              </a:defRPr>
            </a:lvl2pPr>
            <a:lvl3pPr marL="804863" indent="-228600" algn="l" rtl="0" eaLnBrk="0" fontAlgn="base" hangingPunct="0">
              <a:spcBef>
                <a:spcPct val="20000"/>
              </a:spcBef>
              <a:spcAft>
                <a:spcPct val="0"/>
              </a:spcAft>
              <a:buChar char="•"/>
              <a:defRPr>
                <a:solidFill>
                  <a:schemeClr val="lt1"/>
                </a:solidFill>
                <a:latin typeface="+mn-lt"/>
                <a:ea typeface="+mn-ea"/>
                <a:cs typeface="+mn-cs"/>
              </a:defRPr>
            </a:lvl3pPr>
            <a:lvl4pPr marL="1143000" indent="-228600" algn="l" rtl="0" eaLnBrk="0" fontAlgn="base" hangingPunct="0">
              <a:spcBef>
                <a:spcPct val="20000"/>
              </a:spcBef>
              <a:spcAft>
                <a:spcPct val="0"/>
              </a:spcAft>
              <a:buChar char="–"/>
              <a:defRPr sz="1600">
                <a:solidFill>
                  <a:schemeClr val="lt1"/>
                </a:solidFill>
                <a:latin typeface="+mn-lt"/>
                <a:ea typeface="+mn-ea"/>
                <a:cs typeface="+mn-cs"/>
              </a:defRPr>
            </a:lvl4pPr>
            <a:lvl5pPr marL="1262063" indent="228600" algn="l" rtl="0" eaLnBrk="0" fontAlgn="base" hangingPunct="0">
              <a:spcBef>
                <a:spcPct val="20000"/>
              </a:spcBef>
              <a:spcAft>
                <a:spcPct val="0"/>
              </a:spcAft>
              <a:buChar char="»"/>
              <a:defRPr sz="1400">
                <a:solidFill>
                  <a:schemeClr val="lt1"/>
                </a:solidFill>
                <a:latin typeface="+mn-lt"/>
                <a:ea typeface="+mn-ea"/>
                <a:cs typeface="+mn-cs"/>
              </a:defRPr>
            </a:lvl5pPr>
            <a:lvl6pPr marL="2514600" indent="-228600" algn="l" rtl="0" fontAlgn="base">
              <a:spcBef>
                <a:spcPct val="20000"/>
              </a:spcBef>
              <a:spcAft>
                <a:spcPct val="0"/>
              </a:spcAft>
              <a:buChar char="»"/>
              <a:defRPr sz="1600">
                <a:solidFill>
                  <a:schemeClr val="lt1"/>
                </a:solidFill>
                <a:latin typeface="+mn-lt"/>
                <a:ea typeface="+mn-ea"/>
                <a:cs typeface="+mn-cs"/>
              </a:defRPr>
            </a:lvl6pPr>
            <a:lvl7pPr marL="2971800" indent="-228600" algn="l" rtl="0" fontAlgn="base">
              <a:spcBef>
                <a:spcPct val="20000"/>
              </a:spcBef>
              <a:spcAft>
                <a:spcPct val="0"/>
              </a:spcAft>
              <a:buChar char="»"/>
              <a:defRPr sz="1600">
                <a:solidFill>
                  <a:schemeClr val="lt1"/>
                </a:solidFill>
                <a:latin typeface="+mn-lt"/>
                <a:ea typeface="+mn-ea"/>
                <a:cs typeface="+mn-cs"/>
              </a:defRPr>
            </a:lvl7pPr>
            <a:lvl8pPr marL="3429000" indent="-228600" algn="l" rtl="0" fontAlgn="base">
              <a:spcBef>
                <a:spcPct val="20000"/>
              </a:spcBef>
              <a:spcAft>
                <a:spcPct val="0"/>
              </a:spcAft>
              <a:buChar char="»"/>
              <a:defRPr sz="1600">
                <a:solidFill>
                  <a:schemeClr val="lt1"/>
                </a:solidFill>
                <a:latin typeface="+mn-lt"/>
                <a:ea typeface="+mn-ea"/>
                <a:cs typeface="+mn-cs"/>
              </a:defRPr>
            </a:lvl8pPr>
            <a:lvl9pPr marL="3886200" indent="-228600" algn="l" rtl="0" fontAlgn="base">
              <a:spcBef>
                <a:spcPct val="20000"/>
              </a:spcBef>
              <a:spcAft>
                <a:spcPct val="0"/>
              </a:spcAft>
              <a:buChar char="»"/>
              <a:defRPr sz="1600">
                <a:solidFill>
                  <a:schemeClr val="lt1"/>
                </a:solidFill>
                <a:latin typeface="+mn-lt"/>
                <a:ea typeface="+mn-ea"/>
                <a:cs typeface="+mn-cs"/>
              </a:defRPr>
            </a:lvl9pPr>
          </a:lstStyle>
          <a:p>
            <a:pPr marL="0" marR="0" lvl="0" indent="0" algn="ctr" defTabSz="1111250" rtl="0" eaLnBrk="0" fontAlgn="base" latinLnBrk="0" hangingPunct="0">
              <a:lnSpc>
                <a:spcPct val="90000"/>
              </a:lnSpc>
              <a:spcBef>
                <a:spcPct val="0"/>
              </a:spcBef>
              <a:spcAft>
                <a:spcPct val="3500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FFFF"/>
                </a:solidFill>
                <a:effectLst/>
                <a:uLnTx/>
                <a:uFillTx/>
                <a:latin typeface="Arial"/>
                <a:ea typeface="+mn-ea"/>
                <a:cs typeface="+mn-cs"/>
              </a:rPr>
              <a:t>CSI School</a:t>
            </a:r>
          </a:p>
        </p:txBody>
      </p:sp>
      <p:sp>
        <p:nvSpPr>
          <p:cNvPr id="9" name="Arrow: Right 8">
            <a:extLst>
              <a:ext uri="{FF2B5EF4-FFF2-40B4-BE49-F238E27FC236}">
                <a16:creationId xmlns:a16="http://schemas.microsoft.com/office/drawing/2014/main" id="{EA5D56E8-2044-4B5D-A3DF-2919571DC0EC}"/>
              </a:ext>
            </a:extLst>
          </p:cNvPr>
          <p:cNvSpPr/>
          <p:nvPr/>
        </p:nvSpPr>
        <p:spPr>
          <a:xfrm>
            <a:off x="2604746" y="3871949"/>
            <a:ext cx="1625924" cy="40910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4028363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a:extLst>
              <a:ext uri="{FF2B5EF4-FFF2-40B4-BE49-F238E27FC236}">
                <a16:creationId xmlns:a16="http://schemas.microsoft.com/office/drawing/2014/main" id="{FEC02707-B155-4F2C-9CC7-917564000DBB}"/>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How Schools Can Exit CSI Status</a:t>
            </a:r>
          </a:p>
        </p:txBody>
      </p:sp>
      <p:sp>
        <p:nvSpPr>
          <p:cNvPr id="5" name="Content Placeholder 2">
            <a:extLst>
              <a:ext uri="{FF2B5EF4-FFF2-40B4-BE49-F238E27FC236}">
                <a16:creationId xmlns:a16="http://schemas.microsoft.com/office/drawing/2014/main" id="{C1C54221-DBF9-48A5-9392-8914B2C6C5D8}"/>
              </a:ext>
            </a:extLst>
          </p:cNvPr>
          <p:cNvSpPr>
            <a:spLocks noGrp="1"/>
          </p:cNvSpPr>
          <p:nvPr>
            <p:ph idx="1"/>
          </p:nvPr>
        </p:nvSpPr>
        <p:spPr>
          <a:xfrm>
            <a:off x="1179226" y="2778903"/>
            <a:ext cx="9833548" cy="3444799"/>
          </a:xfrm>
        </p:spPr>
        <p:txBody>
          <a:bodyPr>
            <a:noAutofit/>
          </a:bodyPr>
          <a:lstStyle/>
          <a:p>
            <a:pPr marL="0" indent="0">
              <a:buNone/>
            </a:pPr>
            <a:r>
              <a:rPr lang="en-US" sz="2000" dirty="0">
                <a:solidFill>
                  <a:srgbClr val="000000"/>
                </a:solidFill>
              </a:rPr>
              <a:t>To exit CSI status, the school must for two consecutive years be above the levels that would cause it to be identified for CSI status: </a:t>
            </a:r>
          </a:p>
          <a:p>
            <a:pPr marL="285750" indent="-285750">
              <a:buFont typeface="Arial" panose="020B0604020202020204" pitchFamily="34" charset="0"/>
              <a:buChar char="•"/>
            </a:pPr>
            <a:r>
              <a:rPr lang="en-US" sz="2000" dirty="0">
                <a:solidFill>
                  <a:srgbClr val="000000"/>
                </a:solidFill>
              </a:rPr>
              <a:t>Empire Elementary School can exit CSI status if for the 2018-19 and 2019-20 school years: </a:t>
            </a:r>
          </a:p>
          <a:p>
            <a:pPr marL="742950" lvl="1" indent="-285750">
              <a:buFont typeface="Arial" panose="020B0604020202020204" pitchFamily="34" charset="0"/>
              <a:buChar char="•"/>
            </a:pPr>
            <a:r>
              <a:rPr lang="en-US" sz="2000" dirty="0">
                <a:solidFill>
                  <a:srgbClr val="000000"/>
                </a:solidFill>
              </a:rPr>
              <a:t>Composite Performance Level and Student Growth Level are both Level 2 or higher, or </a:t>
            </a:r>
          </a:p>
          <a:p>
            <a:pPr marL="742950" lvl="1" indent="-285750">
              <a:buFont typeface="Arial" panose="020B0604020202020204" pitchFamily="34" charset="0"/>
              <a:buChar char="•"/>
            </a:pPr>
            <a:r>
              <a:rPr lang="en-US" sz="2000" dirty="0">
                <a:solidFill>
                  <a:srgbClr val="000000"/>
                </a:solidFill>
              </a:rPr>
              <a:t>Both the Composite Performance Index and Student Growth Index are higher than at the time of identification; AND Combined Composite Performance and Growth is Level 2 or higher; AND none of the following is Level 1: Academic Progress; English Language Proficiency; Chronic Absenteeism </a:t>
            </a:r>
          </a:p>
          <a:p>
            <a:pPr marL="285750" indent="-285750">
              <a:buFont typeface="Arial" panose="020B0604020202020204" pitchFamily="34" charset="0"/>
              <a:buChar char="•"/>
            </a:pPr>
            <a:r>
              <a:rPr lang="en-US" sz="2000" dirty="0">
                <a:solidFill>
                  <a:srgbClr val="000000"/>
                </a:solidFill>
              </a:rPr>
              <a:t>Empire Elementary can also exit CSI status if the school is not on the next list of CSI schools created based on 2020-21 school year results. </a:t>
            </a:r>
          </a:p>
        </p:txBody>
      </p:sp>
      <p:sp>
        <p:nvSpPr>
          <p:cNvPr id="2" name="Slide Number Placeholder 1">
            <a:extLst>
              <a:ext uri="{FF2B5EF4-FFF2-40B4-BE49-F238E27FC236}">
                <a16:creationId xmlns:a16="http://schemas.microsoft.com/office/drawing/2014/main" id="{6B28704B-86D1-40DC-BB84-C6DB062E4DAF}"/>
              </a:ext>
            </a:extLst>
          </p:cNvPr>
          <p:cNvSpPr>
            <a:spLocks noGrp="1"/>
          </p:cNvSpPr>
          <p:nvPr>
            <p:ph type="sldNum" sz="quarter" idx="12"/>
          </p:nvPr>
        </p:nvSpPr>
        <p:spPr>
          <a:xfrm>
            <a:off x="10825930" y="6223702"/>
            <a:ext cx="570728" cy="314067"/>
          </a:xfrm>
        </p:spPr>
        <p:txBody>
          <a:bodyPr>
            <a:normAutofit/>
          </a:bodyPr>
          <a:lstStyle/>
          <a:p>
            <a:pPr>
              <a:spcAft>
                <a:spcPts val="600"/>
              </a:spcAft>
            </a:pPr>
            <a:fld id="{0EE74F80-5974-44FC-A210-93279413BE50}" type="slidenum">
              <a:rPr lang="en-US" sz="1000">
                <a:solidFill>
                  <a:srgbClr val="898989"/>
                </a:solidFill>
              </a:rPr>
              <a:pPr>
                <a:spcAft>
                  <a:spcPts val="600"/>
                </a:spcAft>
              </a:pPr>
              <a:t>18</a:t>
            </a:fld>
            <a:endParaRPr lang="en-US" sz="1000">
              <a:solidFill>
                <a:srgbClr val="898989"/>
              </a:solidFill>
            </a:endParaRPr>
          </a:p>
        </p:txBody>
      </p:sp>
    </p:spTree>
    <p:extLst>
      <p:ext uri="{BB962C8B-B14F-4D97-AF65-F5344CB8AC3E}">
        <p14:creationId xmlns:p14="http://schemas.microsoft.com/office/powerpoint/2010/main" val="4243926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1D1BB840-E580-414A-B220-525FD0D721A1}"/>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Next Steps</a:t>
            </a:r>
          </a:p>
        </p:txBody>
      </p:sp>
      <p:cxnSp>
        <p:nvCxnSpPr>
          <p:cNvPr id="19" name="Straight Connector 18">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282F570C-2953-4D75-8AE5-309A3E225FDF}"/>
              </a:ext>
            </a:extLst>
          </p:cNvPr>
          <p:cNvSpPr>
            <a:spLocks noGrp="1"/>
          </p:cNvSpPr>
          <p:nvPr>
            <p:ph idx="1"/>
          </p:nvPr>
        </p:nvSpPr>
        <p:spPr>
          <a:xfrm>
            <a:off x="4976031" y="963877"/>
            <a:ext cx="6377769" cy="4930246"/>
          </a:xfrm>
        </p:spPr>
        <p:txBody>
          <a:bodyPr anchor="ctr">
            <a:normAutofit/>
          </a:bodyPr>
          <a:lstStyle/>
          <a:p>
            <a:pPr marL="0" indent="0">
              <a:buNone/>
            </a:pPr>
            <a:r>
              <a:rPr lang="en-US" sz="2400"/>
              <a:t>As a result of the Empire Elementary School becoming a Comprehensive Support and Improvement School, we will take the following next steps:</a:t>
            </a:r>
          </a:p>
        </p:txBody>
      </p:sp>
      <p:sp>
        <p:nvSpPr>
          <p:cNvPr id="2" name="Slide Number Placeholder 1">
            <a:extLst>
              <a:ext uri="{FF2B5EF4-FFF2-40B4-BE49-F238E27FC236}">
                <a16:creationId xmlns:a16="http://schemas.microsoft.com/office/drawing/2014/main" id="{853AA09A-E77E-454D-82A8-6DE8DCC26468}"/>
              </a:ext>
            </a:extLst>
          </p:cNvPr>
          <p:cNvSpPr>
            <a:spLocks noGrp="1"/>
          </p:cNvSpPr>
          <p:nvPr>
            <p:ph type="sldNum" sz="quarter" idx="12"/>
          </p:nvPr>
        </p:nvSpPr>
        <p:spPr>
          <a:xfrm>
            <a:off x="10571516" y="6033479"/>
            <a:ext cx="782283" cy="365125"/>
          </a:xfrm>
        </p:spPr>
        <p:txBody>
          <a:bodyPr>
            <a:normAutofit/>
          </a:bodyPr>
          <a:lstStyle/>
          <a:p>
            <a:pPr>
              <a:spcAft>
                <a:spcPts val="600"/>
              </a:spcAft>
            </a:pPr>
            <a:fld id="{0EE74F80-5974-44FC-A210-93279413BE50}" type="slidenum">
              <a:rPr lang="en-US" sz="1050">
                <a:solidFill>
                  <a:schemeClr val="tx1">
                    <a:alpha val="80000"/>
                  </a:schemeClr>
                </a:solidFill>
              </a:rPr>
              <a:pPr>
                <a:spcAft>
                  <a:spcPts val="600"/>
                </a:spcAft>
              </a:pPr>
              <a:t>19</a:t>
            </a:fld>
            <a:endParaRPr lang="en-US" sz="1050">
              <a:solidFill>
                <a:schemeClr val="tx1">
                  <a:alpha val="80000"/>
                </a:schemeClr>
              </a:solidFill>
            </a:endParaRPr>
          </a:p>
        </p:txBody>
      </p:sp>
    </p:spTree>
    <p:extLst>
      <p:ext uri="{BB962C8B-B14F-4D97-AF65-F5344CB8AC3E}">
        <p14:creationId xmlns:p14="http://schemas.microsoft.com/office/powerpoint/2010/main" val="1223128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FF2AAA6-F4B1-4599-AF81-69B13F7438A2}"/>
              </a:ext>
            </a:extLst>
          </p:cNvPr>
          <p:cNvSpPr>
            <a:spLocks noGrp="1"/>
          </p:cNvSpPr>
          <p:nvPr>
            <p:ph type="title"/>
          </p:nvPr>
        </p:nvSpPr>
        <p:spPr>
          <a:xfrm>
            <a:off x="863029" y="1012004"/>
            <a:ext cx="3416158" cy="4795408"/>
          </a:xfrm>
        </p:spPr>
        <p:txBody>
          <a:bodyPr>
            <a:normAutofit/>
          </a:bodyPr>
          <a:lstStyle/>
          <a:p>
            <a:r>
              <a:rPr lang="en-US" dirty="0"/>
              <a:t>Today’s Presentation</a:t>
            </a:r>
          </a:p>
        </p:txBody>
      </p:sp>
      <p:graphicFrame>
        <p:nvGraphicFramePr>
          <p:cNvPr id="7" name="Content Placeholder 2">
            <a:extLst>
              <a:ext uri="{FF2B5EF4-FFF2-40B4-BE49-F238E27FC236}">
                <a16:creationId xmlns:a16="http://schemas.microsoft.com/office/drawing/2014/main" id="{3EF1DF65-7823-4AC1-B0FE-A131E6343A04}"/>
              </a:ext>
            </a:extLst>
          </p:cNvPr>
          <p:cNvGraphicFramePr>
            <a:graphicFrameLocks noGrp="1"/>
          </p:cNvGraphicFramePr>
          <p:nvPr>
            <p:ph idx="1"/>
            <p:extLst>
              <p:ext uri="{D42A27DB-BD31-4B8C-83A1-F6EECF244321}">
                <p14:modId xmlns:p14="http://schemas.microsoft.com/office/powerpoint/2010/main" val="417789760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108545C4-A1C9-422F-83CE-FBA8113832C7}"/>
              </a:ext>
            </a:extLst>
          </p:cNvPr>
          <p:cNvSpPr>
            <a:spLocks noGrp="1"/>
          </p:cNvSpPr>
          <p:nvPr>
            <p:ph type="sldNum" sz="quarter" idx="12"/>
          </p:nvPr>
        </p:nvSpPr>
        <p:spPr/>
        <p:txBody>
          <a:bodyPr/>
          <a:lstStyle/>
          <a:p>
            <a:fld id="{0EE74F80-5974-44FC-A210-93279413BE50}" type="slidenum">
              <a:rPr lang="en-US" smtClean="0"/>
              <a:t>2</a:t>
            </a:fld>
            <a:endParaRPr lang="en-US"/>
          </a:p>
        </p:txBody>
      </p:sp>
    </p:spTree>
    <p:extLst>
      <p:ext uri="{BB962C8B-B14F-4D97-AF65-F5344CB8AC3E}">
        <p14:creationId xmlns:p14="http://schemas.microsoft.com/office/powerpoint/2010/main" val="16169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ontent Placeholder 2">
            <a:extLst>
              <a:ext uri="{FF2B5EF4-FFF2-40B4-BE49-F238E27FC236}">
                <a16:creationId xmlns:a16="http://schemas.microsoft.com/office/drawing/2014/main" id="{664332D8-C8D7-4E54-A948-804F23B39ED8}"/>
              </a:ext>
            </a:extLst>
          </p:cNvPr>
          <p:cNvSpPr>
            <a:spLocks noGrp="1"/>
          </p:cNvSpPr>
          <p:nvPr>
            <p:ph idx="1"/>
          </p:nvPr>
        </p:nvSpPr>
        <p:spPr>
          <a:xfrm>
            <a:off x="6090574" y="801866"/>
            <a:ext cx="5306084" cy="5230634"/>
          </a:xfrm>
        </p:spPr>
        <p:txBody>
          <a:bodyPr anchor="ctr">
            <a:normAutofit/>
          </a:bodyPr>
          <a:lstStyle/>
          <a:p>
            <a:endParaRPr lang="en-US" sz="2400" dirty="0">
              <a:solidFill>
                <a:srgbClr val="000000"/>
              </a:solidFill>
            </a:endParaRPr>
          </a:p>
          <a:p>
            <a:pPr marL="0" indent="0">
              <a:buNone/>
            </a:pPr>
            <a:r>
              <a:rPr lang="en-US" sz="4800" dirty="0">
                <a:solidFill>
                  <a:srgbClr val="000000"/>
                </a:solidFill>
              </a:rPr>
              <a:t>Questions?</a:t>
            </a:r>
          </a:p>
        </p:txBody>
      </p:sp>
      <p:sp>
        <p:nvSpPr>
          <p:cNvPr id="2" name="Slide Number Placeholder 1">
            <a:extLst>
              <a:ext uri="{FF2B5EF4-FFF2-40B4-BE49-F238E27FC236}">
                <a16:creationId xmlns:a16="http://schemas.microsoft.com/office/drawing/2014/main" id="{FF5130E3-30FE-4038-B4DA-FB084C58F4EA}"/>
              </a:ext>
            </a:extLst>
          </p:cNvPr>
          <p:cNvSpPr>
            <a:spLocks noGrp="1"/>
          </p:cNvSpPr>
          <p:nvPr>
            <p:ph type="sldNum" sz="quarter" idx="12"/>
          </p:nvPr>
        </p:nvSpPr>
        <p:spPr>
          <a:xfrm>
            <a:off x="10825930" y="6223702"/>
            <a:ext cx="570728" cy="314067"/>
          </a:xfrm>
        </p:spPr>
        <p:txBody>
          <a:bodyPr>
            <a:normAutofit/>
          </a:bodyPr>
          <a:lstStyle/>
          <a:p>
            <a:pPr>
              <a:spcAft>
                <a:spcPts val="600"/>
              </a:spcAft>
            </a:pPr>
            <a:fld id="{0EE74F80-5974-44FC-A210-93279413BE50}" type="slidenum">
              <a:rPr lang="en-US" sz="1000">
                <a:solidFill>
                  <a:srgbClr val="898989"/>
                </a:solidFill>
              </a:rPr>
              <a:pPr>
                <a:spcAft>
                  <a:spcPts val="600"/>
                </a:spcAft>
              </a:pPr>
              <a:t>20</a:t>
            </a:fld>
            <a:endParaRPr lang="en-US" sz="1000">
              <a:solidFill>
                <a:srgbClr val="898989"/>
              </a:solidFill>
            </a:endParaRPr>
          </a:p>
        </p:txBody>
      </p:sp>
    </p:spTree>
    <p:extLst>
      <p:ext uri="{BB962C8B-B14F-4D97-AF65-F5344CB8AC3E}">
        <p14:creationId xmlns:p14="http://schemas.microsoft.com/office/powerpoint/2010/main" val="3518811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808676"/>
            <a:ext cx="12192000" cy="3049325"/>
            <a:chOff x="0" y="3808676"/>
            <a:chExt cx="12192000" cy="3049325"/>
          </a:xfrm>
        </p:grpSpPr>
        <p:pic>
          <p:nvPicPr>
            <p:cNvPr id="12" name="Picture 11">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3" name="Oval 12">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Content Placeholder 2">
            <a:extLst>
              <a:ext uri="{FF2B5EF4-FFF2-40B4-BE49-F238E27FC236}">
                <a16:creationId xmlns:a16="http://schemas.microsoft.com/office/drawing/2014/main" id="{C3AD8645-298C-4562-B674-79BC2FF56EE4}"/>
              </a:ext>
            </a:extLst>
          </p:cNvPr>
          <p:cNvSpPr>
            <a:spLocks noGrp="1"/>
          </p:cNvSpPr>
          <p:nvPr>
            <p:ph idx="1"/>
          </p:nvPr>
        </p:nvSpPr>
        <p:spPr>
          <a:xfrm>
            <a:off x="1179226" y="872046"/>
            <a:ext cx="9833548" cy="2945574"/>
          </a:xfrm>
        </p:spPr>
        <p:txBody>
          <a:bodyPr anchor="ctr">
            <a:normAutofit/>
          </a:bodyPr>
          <a:lstStyle/>
          <a:p>
            <a:endParaRPr lang="en-US" sz="2400" dirty="0">
              <a:solidFill>
                <a:srgbClr val="FFFFFF"/>
              </a:solidFill>
            </a:endParaRPr>
          </a:p>
          <a:p>
            <a:endParaRPr lang="en-US" sz="2400" dirty="0">
              <a:solidFill>
                <a:srgbClr val="FFFFFF"/>
              </a:solidFill>
            </a:endParaRPr>
          </a:p>
          <a:p>
            <a:pPr marL="0" indent="0">
              <a:buNone/>
            </a:pPr>
            <a:r>
              <a:rPr lang="en-US" sz="2400" dirty="0">
                <a:solidFill>
                  <a:srgbClr val="FFFFFF"/>
                </a:solidFill>
              </a:rPr>
              <a:t>[INSERT CONTACT INFORMATION FOR APPROPRIATE SCHOOL PERSONNEL]</a:t>
            </a:r>
          </a:p>
        </p:txBody>
      </p:sp>
      <p:sp>
        <p:nvSpPr>
          <p:cNvPr id="2" name="Slide Number Placeholder 1">
            <a:extLst>
              <a:ext uri="{FF2B5EF4-FFF2-40B4-BE49-F238E27FC236}">
                <a16:creationId xmlns:a16="http://schemas.microsoft.com/office/drawing/2014/main" id="{E64BAD7F-FD2C-411D-A775-27CB1C62A428}"/>
              </a:ext>
            </a:extLst>
          </p:cNvPr>
          <p:cNvSpPr>
            <a:spLocks noGrp="1"/>
          </p:cNvSpPr>
          <p:nvPr>
            <p:ph type="sldNum" sz="quarter" idx="12"/>
          </p:nvPr>
        </p:nvSpPr>
        <p:spPr>
          <a:xfrm>
            <a:off x="10825930" y="6223702"/>
            <a:ext cx="570728" cy="314067"/>
          </a:xfrm>
        </p:spPr>
        <p:txBody>
          <a:bodyPr>
            <a:normAutofit/>
          </a:bodyPr>
          <a:lstStyle/>
          <a:p>
            <a:pPr>
              <a:spcAft>
                <a:spcPts val="600"/>
              </a:spcAft>
            </a:pPr>
            <a:fld id="{0EE74F80-5974-44FC-A210-93279413BE50}" type="slidenum">
              <a:rPr lang="en-US" sz="1000">
                <a:solidFill>
                  <a:srgbClr val="898989"/>
                </a:solidFill>
              </a:rPr>
              <a:pPr>
                <a:spcAft>
                  <a:spcPts val="600"/>
                </a:spcAft>
              </a:pPr>
              <a:t>21</a:t>
            </a:fld>
            <a:endParaRPr lang="en-US" sz="1000">
              <a:solidFill>
                <a:srgbClr val="898989"/>
              </a:solidFill>
            </a:endParaRPr>
          </a:p>
        </p:txBody>
      </p:sp>
    </p:spTree>
    <p:extLst>
      <p:ext uri="{BB962C8B-B14F-4D97-AF65-F5344CB8AC3E}">
        <p14:creationId xmlns:p14="http://schemas.microsoft.com/office/powerpoint/2010/main" val="255108699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37E44B-F4A7-4394-AD7B-2E87003E098E}"/>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Why a New Accountability System?</a:t>
            </a:r>
          </a:p>
        </p:txBody>
      </p:sp>
      <p:sp>
        <p:nvSpPr>
          <p:cNvPr id="5" name="Content Placeholder 2">
            <a:extLst>
              <a:ext uri="{FF2B5EF4-FFF2-40B4-BE49-F238E27FC236}">
                <a16:creationId xmlns:a16="http://schemas.microsoft.com/office/drawing/2014/main" id="{4ED936C6-4355-472C-90B9-861B5F22EE0A}"/>
              </a:ext>
            </a:extLst>
          </p:cNvPr>
          <p:cNvSpPr>
            <a:spLocks noGrp="1"/>
          </p:cNvSpPr>
          <p:nvPr>
            <p:ph idx="1"/>
          </p:nvPr>
        </p:nvSpPr>
        <p:spPr>
          <a:xfrm>
            <a:off x="5071620" y="794914"/>
            <a:ext cx="6377769" cy="5741723"/>
          </a:xfrm>
        </p:spPr>
        <p:txBody>
          <a:bodyPr anchor="ctr">
            <a:normAutofit/>
          </a:bodyPr>
          <a:lstStyle/>
          <a:p>
            <a:pPr marL="342900" indent="-342900">
              <a:buFont typeface="Arial" panose="020B0604020202020204" pitchFamily="34" charset="0"/>
              <a:buChar char="•"/>
            </a:pPr>
            <a:r>
              <a:rPr lang="en-US" sz="1800" dirty="0"/>
              <a:t>The Every Student Succeeds Act or ESSA is the federal law for K-12 education in the United States.</a:t>
            </a:r>
          </a:p>
          <a:p>
            <a:pPr marL="342900" indent="-342900">
              <a:buFont typeface="Arial" panose="020B0604020202020204" pitchFamily="34" charset="0"/>
              <a:buChar char="•"/>
            </a:pPr>
            <a:r>
              <a:rPr lang="en-US" sz="1800" dirty="0"/>
              <a:t>States receive funding from the United States Department of Education to help districts and schools improve student outcomes, particularly for groups of students who have historically underperformed compared to state averages.</a:t>
            </a:r>
          </a:p>
          <a:p>
            <a:pPr marL="342900" indent="-342900">
              <a:buFont typeface="Arial" panose="020B0604020202020204" pitchFamily="34" charset="0"/>
              <a:buChar char="•"/>
            </a:pPr>
            <a:r>
              <a:rPr lang="en-US" sz="1800" dirty="0"/>
              <a:t>NY receives about $1.6 billion annually in ESSA funding.</a:t>
            </a:r>
          </a:p>
          <a:p>
            <a:pPr marL="342900" indent="-342900">
              <a:buFont typeface="Arial" panose="020B0604020202020204" pitchFamily="34" charset="0"/>
              <a:buChar char="•"/>
            </a:pPr>
            <a:r>
              <a:rPr lang="en-US" sz="1800" dirty="0"/>
              <a:t>In the Empire Elementary School, ESSA funding supports programs and services that include: academic support for students who are struggling; before and after-school tutoring; counseling; mentoring; supplemental supplies for homeless students; and parent and family engagement workshops. </a:t>
            </a:r>
          </a:p>
          <a:p>
            <a:pPr marL="342900" indent="-342900">
              <a:buFont typeface="Arial" panose="020B0604020202020204" pitchFamily="34" charset="0"/>
              <a:buChar char="•"/>
            </a:pPr>
            <a:r>
              <a:rPr lang="en-US" sz="1800" dirty="0"/>
              <a:t>In exchange for funding, states must have an accountability  system for measuring school performance and determining which schools need extra support.</a:t>
            </a:r>
          </a:p>
          <a:p>
            <a:pPr lvl="1"/>
            <a:r>
              <a:rPr lang="en-US" sz="1800" dirty="0"/>
              <a:t>States have flexibility in developing these accountability systems</a:t>
            </a:r>
          </a:p>
          <a:p>
            <a:pPr lvl="2"/>
            <a:r>
              <a:rPr lang="en-US" sz="1800" dirty="0"/>
              <a:t>States can incorporate measures of school success that go beyond test scores</a:t>
            </a:r>
          </a:p>
          <a:p>
            <a:pPr marL="1371600" lvl="3" indent="0">
              <a:buNone/>
            </a:pPr>
            <a:endParaRPr lang="en-US" sz="1500" dirty="0"/>
          </a:p>
        </p:txBody>
      </p:sp>
      <p:sp>
        <p:nvSpPr>
          <p:cNvPr id="2" name="Slide Number Placeholder 1">
            <a:extLst>
              <a:ext uri="{FF2B5EF4-FFF2-40B4-BE49-F238E27FC236}">
                <a16:creationId xmlns:a16="http://schemas.microsoft.com/office/drawing/2014/main" id="{A9DA391A-A88A-4AFC-8098-70645463E79B}"/>
              </a:ext>
            </a:extLst>
          </p:cNvPr>
          <p:cNvSpPr>
            <a:spLocks noGrp="1"/>
          </p:cNvSpPr>
          <p:nvPr>
            <p:ph type="sldNum" sz="quarter" idx="12"/>
          </p:nvPr>
        </p:nvSpPr>
        <p:spPr/>
        <p:txBody>
          <a:bodyPr/>
          <a:lstStyle/>
          <a:p>
            <a:fld id="{0EE74F80-5974-44FC-A210-93279413BE50}" type="slidenum">
              <a:rPr lang="en-US" smtClean="0"/>
              <a:t>3</a:t>
            </a:fld>
            <a:endParaRPr lang="en-US"/>
          </a:p>
        </p:txBody>
      </p:sp>
    </p:spTree>
    <p:extLst>
      <p:ext uri="{BB962C8B-B14F-4D97-AF65-F5344CB8AC3E}">
        <p14:creationId xmlns:p14="http://schemas.microsoft.com/office/powerpoint/2010/main" val="373721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2ABEBA-9312-4277-82C8-68A4F203A8F3}"/>
              </a:ext>
            </a:extLst>
          </p:cNvPr>
          <p:cNvSpPr>
            <a:spLocks noGrp="1"/>
          </p:cNvSpPr>
          <p:nvPr>
            <p:ph type="title"/>
          </p:nvPr>
        </p:nvSpPr>
        <p:spPr/>
        <p:txBody>
          <a:bodyPr>
            <a:normAutofit/>
          </a:bodyPr>
          <a:lstStyle/>
          <a:p>
            <a:r>
              <a:rPr lang="en-US" kern="1200" dirty="0">
                <a:ea typeface="+mj-ea"/>
                <a:cs typeface="+mj-cs"/>
              </a:rPr>
              <a:t>Accountability        Educational Equity</a:t>
            </a:r>
            <a:endParaRPr lang="en-US" dirty="0"/>
          </a:p>
        </p:txBody>
      </p:sp>
      <p:sp>
        <p:nvSpPr>
          <p:cNvPr id="6" name="Content Placeholder 2">
            <a:extLst>
              <a:ext uri="{FF2B5EF4-FFF2-40B4-BE49-F238E27FC236}">
                <a16:creationId xmlns:a16="http://schemas.microsoft.com/office/drawing/2014/main" id="{A0910548-1306-4B3D-9086-85857EA21196}"/>
              </a:ext>
            </a:extLst>
          </p:cNvPr>
          <p:cNvSpPr>
            <a:spLocks noGrp="1"/>
          </p:cNvSpPr>
          <p:nvPr>
            <p:ph idx="1"/>
          </p:nvPr>
        </p:nvSpPr>
        <p:spPr/>
        <p:txBody>
          <a:bodyPr>
            <a:normAutofit lnSpcReduction="10000"/>
          </a:bodyPr>
          <a:lstStyle/>
          <a:p>
            <a:pPr marL="342900" lvl="0" indent="-342900">
              <a:lnSpc>
                <a:spcPct val="90000"/>
              </a:lnSpc>
              <a:buFont typeface="Arial" panose="020B0604020202020204" pitchFamily="34" charset="0"/>
              <a:buChar char="•"/>
            </a:pPr>
            <a:r>
              <a:rPr lang="en-US" sz="3200" dirty="0"/>
              <a:t>Educational equity means all students succeed and thrive in school no matter who they are, where they live, or where they go to school.</a:t>
            </a:r>
          </a:p>
          <a:p>
            <a:pPr marL="342900" lvl="0" indent="-342900">
              <a:lnSpc>
                <a:spcPct val="90000"/>
              </a:lnSpc>
              <a:buFont typeface="Arial" panose="020B0604020202020204" pitchFamily="34" charset="0"/>
              <a:buChar char="•"/>
            </a:pPr>
            <a:r>
              <a:rPr lang="en-US" sz="3200" dirty="0"/>
              <a:t>Accountability is everyone’s responsibility: we should celebrate what we do well and recognize upon what we need to improve, and identify the implications of the choices we make.</a:t>
            </a:r>
          </a:p>
          <a:p>
            <a:pPr marL="342900" lvl="0" indent="-342900">
              <a:lnSpc>
                <a:spcPct val="90000"/>
              </a:lnSpc>
              <a:buFont typeface="Arial" panose="020B0604020202020204" pitchFamily="34" charset="0"/>
              <a:buChar char="•"/>
            </a:pPr>
            <a:r>
              <a:rPr lang="en-US" sz="3200" dirty="0"/>
              <a:t>Being identified for Comprehensive Support &amp; Improvement means we will get extra help to assist us in our improvement efforts. </a:t>
            </a:r>
          </a:p>
          <a:p>
            <a:endParaRPr lang="en-US" dirty="0"/>
          </a:p>
        </p:txBody>
      </p:sp>
      <p:sp>
        <p:nvSpPr>
          <p:cNvPr id="2" name="Slide Number Placeholder 1">
            <a:extLst>
              <a:ext uri="{FF2B5EF4-FFF2-40B4-BE49-F238E27FC236}">
                <a16:creationId xmlns:a16="http://schemas.microsoft.com/office/drawing/2014/main" id="{BC8C8026-4A8A-47A1-A0B1-716505D311C0}"/>
              </a:ext>
            </a:extLst>
          </p:cNvPr>
          <p:cNvSpPr>
            <a:spLocks noGrp="1"/>
          </p:cNvSpPr>
          <p:nvPr>
            <p:ph type="sldNum" sz="quarter" idx="12"/>
          </p:nvPr>
        </p:nvSpPr>
        <p:spPr/>
        <p:txBody>
          <a:bodyPr/>
          <a:lstStyle/>
          <a:p>
            <a:fld id="{0EE74F80-5974-44FC-A210-93279413BE50}" type="slidenum">
              <a:rPr lang="en-US" smtClean="0"/>
              <a:t>4</a:t>
            </a:fld>
            <a:endParaRPr lang="en-US"/>
          </a:p>
        </p:txBody>
      </p:sp>
      <p:sp>
        <p:nvSpPr>
          <p:cNvPr id="5" name="Arrow: Right 4">
            <a:extLst>
              <a:ext uri="{FF2B5EF4-FFF2-40B4-BE49-F238E27FC236}">
                <a16:creationId xmlns:a16="http://schemas.microsoft.com/office/drawing/2014/main" id="{0D971AA3-E452-457F-A514-02431791B473}"/>
              </a:ext>
            </a:extLst>
          </p:cNvPr>
          <p:cNvSpPr/>
          <p:nvPr/>
        </p:nvSpPr>
        <p:spPr>
          <a:xfrm>
            <a:off x="4214553" y="903256"/>
            <a:ext cx="749808" cy="2493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5075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A5219B1-21A2-4FA7-B855-09C07B3E3216}"/>
              </a:ext>
            </a:extLst>
          </p:cNvPr>
          <p:cNvSpPr>
            <a:spLocks noGrp="1"/>
          </p:cNvSpPr>
          <p:nvPr>
            <p:ph type="title"/>
          </p:nvPr>
        </p:nvSpPr>
        <p:spPr>
          <a:xfrm>
            <a:off x="863028" y="1012004"/>
            <a:ext cx="3797871" cy="4795408"/>
          </a:xfrm>
        </p:spPr>
        <p:txBody>
          <a:bodyPr>
            <a:normAutofit/>
          </a:bodyPr>
          <a:lstStyle/>
          <a:p>
            <a:r>
              <a:rPr lang="en-US" dirty="0">
                <a:solidFill>
                  <a:srgbClr val="FFFFFF"/>
                </a:solidFill>
              </a:rPr>
              <a:t>New York’s New Accountability System</a:t>
            </a:r>
          </a:p>
        </p:txBody>
      </p:sp>
      <p:graphicFrame>
        <p:nvGraphicFramePr>
          <p:cNvPr id="14" name="Content Placeholder 2">
            <a:extLst>
              <a:ext uri="{FF2B5EF4-FFF2-40B4-BE49-F238E27FC236}">
                <a16:creationId xmlns:a16="http://schemas.microsoft.com/office/drawing/2014/main" id="{E7FF0588-E14D-4D4D-959A-09B2B6350FAC}"/>
              </a:ext>
            </a:extLst>
          </p:cNvPr>
          <p:cNvGraphicFramePr>
            <a:graphicFrameLocks noGrp="1"/>
          </p:cNvGraphicFramePr>
          <p:nvPr>
            <p:ph idx="1"/>
            <p:extLst>
              <p:ext uri="{D42A27DB-BD31-4B8C-83A1-F6EECF244321}">
                <p14:modId xmlns:p14="http://schemas.microsoft.com/office/powerpoint/2010/main" val="141505519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CC0A8C4-B3F3-4CEE-A038-0D71C0395D3E}"/>
              </a:ext>
            </a:extLst>
          </p:cNvPr>
          <p:cNvSpPr>
            <a:spLocks noGrp="1"/>
          </p:cNvSpPr>
          <p:nvPr>
            <p:ph type="sldNum" sz="quarter" idx="12"/>
          </p:nvPr>
        </p:nvSpPr>
        <p:spPr/>
        <p:txBody>
          <a:bodyPr/>
          <a:lstStyle/>
          <a:p>
            <a:fld id="{0EE74F80-5974-44FC-A210-93279413BE50}" type="slidenum">
              <a:rPr lang="en-US" smtClean="0"/>
              <a:t>5</a:t>
            </a:fld>
            <a:endParaRPr lang="en-US"/>
          </a:p>
        </p:txBody>
      </p:sp>
    </p:spTree>
    <p:extLst>
      <p:ext uri="{BB962C8B-B14F-4D97-AF65-F5344CB8AC3E}">
        <p14:creationId xmlns:p14="http://schemas.microsoft.com/office/powerpoint/2010/main" val="873862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2D35457-97C9-4EF6-AAA9-5FE6AD4B5278}"/>
              </a:ext>
            </a:extLst>
          </p:cNvPr>
          <p:cNvSpPr>
            <a:spLocks noGrp="1"/>
          </p:cNvSpPr>
          <p:nvPr>
            <p:ph type="title"/>
          </p:nvPr>
        </p:nvSpPr>
        <p:spPr>
          <a:xfrm>
            <a:off x="6094105" y="802955"/>
            <a:ext cx="4977976" cy="1454051"/>
          </a:xfrm>
        </p:spPr>
        <p:txBody>
          <a:bodyPr>
            <a:normAutofit/>
          </a:bodyPr>
          <a:lstStyle/>
          <a:p>
            <a:r>
              <a:rPr lang="en-US">
                <a:solidFill>
                  <a:srgbClr val="000000"/>
                </a:solidFill>
              </a:rPr>
              <a:t>Multiple Measures of Performance </a:t>
            </a:r>
          </a:p>
        </p:txBody>
      </p:sp>
      <p:sp>
        <p:nvSpPr>
          <p:cNvPr id="5" name="Content Placeholder 2">
            <a:extLst>
              <a:ext uri="{FF2B5EF4-FFF2-40B4-BE49-F238E27FC236}">
                <a16:creationId xmlns:a16="http://schemas.microsoft.com/office/drawing/2014/main" id="{679CA589-AAE2-48C6-8088-E227A8E8DBBE}"/>
              </a:ext>
            </a:extLst>
          </p:cNvPr>
          <p:cNvSpPr>
            <a:spLocks noGrp="1"/>
          </p:cNvSpPr>
          <p:nvPr>
            <p:ph idx="1"/>
          </p:nvPr>
        </p:nvSpPr>
        <p:spPr>
          <a:xfrm>
            <a:off x="5450691" y="2004646"/>
            <a:ext cx="5617461" cy="4431323"/>
          </a:xfrm>
        </p:spPr>
        <p:txBody>
          <a:bodyPr anchor="ctr">
            <a:normAutofit/>
          </a:bodyPr>
          <a:lstStyle/>
          <a:p>
            <a:pPr marL="342900" indent="-342900">
              <a:buFont typeface="Arial" panose="020B0604020202020204" pitchFamily="34" charset="0"/>
              <a:buChar char="•"/>
            </a:pPr>
            <a:r>
              <a:rPr lang="en-US" sz="2000" dirty="0">
                <a:solidFill>
                  <a:srgbClr val="000000"/>
                </a:solidFill>
              </a:rPr>
              <a:t>NYSED is using several indicators to determine the performance of elementary and middle schools:</a:t>
            </a:r>
          </a:p>
          <a:p>
            <a:pPr lvl="1"/>
            <a:r>
              <a:rPr lang="en-US" sz="2000" dirty="0">
                <a:solidFill>
                  <a:srgbClr val="000000"/>
                </a:solidFill>
              </a:rPr>
              <a:t>Student academic achievement in language arts, math, and science</a:t>
            </a:r>
          </a:p>
          <a:p>
            <a:pPr lvl="1"/>
            <a:r>
              <a:rPr lang="en-US" sz="2000" dirty="0">
                <a:solidFill>
                  <a:srgbClr val="000000"/>
                </a:solidFill>
              </a:rPr>
              <a:t>Student growth in language arts and math</a:t>
            </a:r>
          </a:p>
          <a:p>
            <a:pPr lvl="1"/>
            <a:r>
              <a:rPr lang="en-US" sz="2000" dirty="0">
                <a:solidFill>
                  <a:srgbClr val="000000"/>
                </a:solidFill>
              </a:rPr>
              <a:t>Academic progress in language arts and math</a:t>
            </a:r>
          </a:p>
          <a:p>
            <a:pPr lvl="1"/>
            <a:r>
              <a:rPr lang="en-US" sz="2000" dirty="0">
                <a:solidFill>
                  <a:srgbClr val="000000"/>
                </a:solidFill>
              </a:rPr>
              <a:t>English language proficiency</a:t>
            </a:r>
          </a:p>
          <a:p>
            <a:pPr lvl="1"/>
            <a:r>
              <a:rPr lang="en-US" sz="2000" dirty="0">
                <a:solidFill>
                  <a:srgbClr val="000000"/>
                </a:solidFill>
              </a:rPr>
              <a:t>Chronic absenteeism</a:t>
            </a:r>
          </a:p>
          <a:p>
            <a:pPr marL="342900" indent="-342900">
              <a:buFont typeface="Arial" panose="020B0604020202020204" pitchFamily="34" charset="0"/>
              <a:buChar char="•"/>
            </a:pPr>
            <a:r>
              <a:rPr lang="en-US" sz="2000" dirty="0">
                <a:solidFill>
                  <a:srgbClr val="000000"/>
                </a:solidFill>
              </a:rPr>
              <a:t>For every school, these measures are applied to </a:t>
            </a:r>
            <a:r>
              <a:rPr lang="en-US" sz="2000" b="1" i="1" dirty="0">
                <a:solidFill>
                  <a:srgbClr val="000000"/>
                </a:solidFill>
              </a:rPr>
              <a:t>all</a:t>
            </a:r>
            <a:r>
              <a:rPr lang="en-US" sz="2000" b="1" dirty="0">
                <a:solidFill>
                  <a:srgbClr val="000000"/>
                </a:solidFill>
              </a:rPr>
              <a:t> </a:t>
            </a:r>
            <a:r>
              <a:rPr lang="en-US" sz="2000" b="1" i="1" dirty="0">
                <a:solidFill>
                  <a:srgbClr val="000000"/>
                </a:solidFill>
              </a:rPr>
              <a:t>students</a:t>
            </a:r>
            <a:r>
              <a:rPr lang="en-US" sz="2000" b="1" dirty="0">
                <a:solidFill>
                  <a:srgbClr val="000000"/>
                </a:solidFill>
              </a:rPr>
              <a:t> </a:t>
            </a:r>
            <a:r>
              <a:rPr lang="en-US" sz="2000" dirty="0">
                <a:solidFill>
                  <a:srgbClr val="000000"/>
                </a:solidFill>
              </a:rPr>
              <a:t>and specific </a:t>
            </a:r>
            <a:r>
              <a:rPr lang="en-US" sz="2000" b="1" i="1" dirty="0">
                <a:solidFill>
                  <a:srgbClr val="000000"/>
                </a:solidFill>
              </a:rPr>
              <a:t>student subgroups</a:t>
            </a:r>
            <a:r>
              <a:rPr lang="en-US" sz="2000" dirty="0">
                <a:solidFill>
                  <a:srgbClr val="000000"/>
                </a:solidFill>
              </a:rPr>
              <a:t>, such as members of racial and ethnic groups, students with disabilities, and English language learners</a:t>
            </a:r>
          </a:p>
        </p:txBody>
      </p:sp>
      <p:sp>
        <p:nvSpPr>
          <p:cNvPr id="2" name="Slide Number Placeholder 1">
            <a:extLst>
              <a:ext uri="{FF2B5EF4-FFF2-40B4-BE49-F238E27FC236}">
                <a16:creationId xmlns:a16="http://schemas.microsoft.com/office/drawing/2014/main" id="{BC5DBDAD-D082-40F2-A89B-4E4F134E6DAB}"/>
              </a:ext>
            </a:extLst>
          </p:cNvPr>
          <p:cNvSpPr>
            <a:spLocks noGrp="1"/>
          </p:cNvSpPr>
          <p:nvPr>
            <p:ph type="sldNum" sz="quarter" idx="12"/>
          </p:nvPr>
        </p:nvSpPr>
        <p:spPr/>
        <p:txBody>
          <a:bodyPr/>
          <a:lstStyle/>
          <a:p>
            <a:fld id="{0EE74F80-5974-44FC-A210-93279413BE50}" type="slidenum">
              <a:rPr lang="en-US" smtClean="0"/>
              <a:t>6</a:t>
            </a:fld>
            <a:endParaRPr lang="en-US"/>
          </a:p>
        </p:txBody>
      </p:sp>
      <p:pic>
        <p:nvPicPr>
          <p:cNvPr id="9" name="Graphic 8" descr="Checklist">
            <a:extLst>
              <a:ext uri="{FF2B5EF4-FFF2-40B4-BE49-F238E27FC236}">
                <a16:creationId xmlns:a16="http://schemas.microsoft.com/office/drawing/2014/main" id="{41D94B45-55F7-42E3-B4F1-BE57924887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0254" y="1629089"/>
            <a:ext cx="3620021" cy="3620021"/>
          </a:xfrm>
          <a:prstGeom prst="rect">
            <a:avLst/>
          </a:prstGeom>
        </p:spPr>
      </p:pic>
    </p:spTree>
    <p:extLst>
      <p:ext uri="{BB962C8B-B14F-4D97-AF65-F5344CB8AC3E}">
        <p14:creationId xmlns:p14="http://schemas.microsoft.com/office/powerpoint/2010/main" val="1780737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1469DC1-5233-43EB-8A8E-A7B6CC5D6EBE}"/>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How Schools Are Measured On Each Indicator</a:t>
            </a:r>
          </a:p>
        </p:txBody>
      </p:sp>
      <p:sp>
        <p:nvSpPr>
          <p:cNvPr id="5" name="Content Placeholder 2">
            <a:extLst>
              <a:ext uri="{FF2B5EF4-FFF2-40B4-BE49-F238E27FC236}">
                <a16:creationId xmlns:a16="http://schemas.microsoft.com/office/drawing/2014/main" id="{6D5133C6-0FE8-431D-B657-216BECB6992D}"/>
              </a:ext>
            </a:extLst>
          </p:cNvPr>
          <p:cNvSpPr>
            <a:spLocks noGrp="1"/>
          </p:cNvSpPr>
          <p:nvPr>
            <p:ph idx="1"/>
          </p:nvPr>
        </p:nvSpPr>
        <p:spPr>
          <a:xfrm>
            <a:off x="4976031" y="963877"/>
            <a:ext cx="6377769" cy="4930246"/>
          </a:xfrm>
        </p:spPr>
        <p:txBody>
          <a:bodyPr anchor="ctr">
            <a:normAutofit/>
          </a:bodyPr>
          <a:lstStyle/>
          <a:p>
            <a:r>
              <a:rPr lang="en-US" dirty="0"/>
              <a:t>For every indicator, a school is given a numeric score:</a:t>
            </a:r>
          </a:p>
          <a:p>
            <a:pPr lvl="1"/>
            <a:r>
              <a:rPr lang="en-US" sz="2800" dirty="0"/>
              <a:t>“1” is lowest</a:t>
            </a:r>
          </a:p>
          <a:p>
            <a:pPr lvl="1"/>
            <a:r>
              <a:rPr lang="en-US" sz="2800" dirty="0"/>
              <a:t>“4” is highest</a:t>
            </a:r>
          </a:p>
          <a:p>
            <a:r>
              <a:rPr lang="en-US" dirty="0"/>
              <a:t>For every indicator:</a:t>
            </a:r>
          </a:p>
          <a:p>
            <a:pPr lvl="1"/>
            <a:r>
              <a:rPr lang="en-US" sz="2800" dirty="0"/>
              <a:t>A score of “1” to “4” is given for </a:t>
            </a:r>
            <a:r>
              <a:rPr lang="en-US" sz="2800" b="1" i="1" dirty="0"/>
              <a:t>all students </a:t>
            </a:r>
            <a:r>
              <a:rPr lang="en-US" sz="2800" dirty="0"/>
              <a:t>at a school </a:t>
            </a:r>
            <a:r>
              <a:rPr lang="en-US" sz="2800" u="sng" dirty="0"/>
              <a:t>and</a:t>
            </a:r>
            <a:r>
              <a:rPr lang="en-US" sz="2800" dirty="0"/>
              <a:t> </a:t>
            </a:r>
          </a:p>
          <a:p>
            <a:pPr lvl="1"/>
            <a:r>
              <a:rPr lang="en-US" sz="2800" dirty="0"/>
              <a:t>A score of “1” to “4” is given for each specific </a:t>
            </a:r>
            <a:r>
              <a:rPr lang="en-US" sz="2800" b="1" i="1" dirty="0"/>
              <a:t>student subgroup </a:t>
            </a:r>
            <a:r>
              <a:rPr lang="en-US" sz="2800" dirty="0"/>
              <a:t>at a school for which the school is accountable</a:t>
            </a:r>
          </a:p>
        </p:txBody>
      </p:sp>
      <p:sp>
        <p:nvSpPr>
          <p:cNvPr id="2" name="Slide Number Placeholder 1">
            <a:extLst>
              <a:ext uri="{FF2B5EF4-FFF2-40B4-BE49-F238E27FC236}">
                <a16:creationId xmlns:a16="http://schemas.microsoft.com/office/drawing/2014/main" id="{E7F7E72A-7238-4C29-95FD-BC43312C6D2D}"/>
              </a:ext>
            </a:extLst>
          </p:cNvPr>
          <p:cNvSpPr>
            <a:spLocks noGrp="1"/>
          </p:cNvSpPr>
          <p:nvPr>
            <p:ph type="sldNum" sz="quarter" idx="12"/>
          </p:nvPr>
        </p:nvSpPr>
        <p:spPr>
          <a:xfrm>
            <a:off x="10571516" y="6033479"/>
            <a:ext cx="782283" cy="365125"/>
          </a:xfrm>
        </p:spPr>
        <p:txBody>
          <a:bodyPr>
            <a:normAutofit/>
          </a:bodyPr>
          <a:lstStyle/>
          <a:p>
            <a:pPr>
              <a:spcAft>
                <a:spcPts val="600"/>
              </a:spcAft>
            </a:pPr>
            <a:fld id="{0EE74F80-5974-44FC-A210-93279413BE50}" type="slidenum">
              <a:rPr lang="en-US" sz="1050">
                <a:solidFill>
                  <a:schemeClr val="tx1">
                    <a:alpha val="80000"/>
                  </a:schemeClr>
                </a:solidFill>
              </a:rPr>
              <a:pPr>
                <a:spcAft>
                  <a:spcPts val="600"/>
                </a:spcAft>
              </a:pPr>
              <a:t>7</a:t>
            </a:fld>
            <a:endParaRPr lang="en-US" sz="1050">
              <a:solidFill>
                <a:schemeClr val="tx1">
                  <a:alpha val="80000"/>
                </a:schemeClr>
              </a:solidFill>
            </a:endParaRPr>
          </a:p>
        </p:txBody>
      </p:sp>
    </p:spTree>
    <p:extLst>
      <p:ext uri="{BB962C8B-B14F-4D97-AF65-F5344CB8AC3E}">
        <p14:creationId xmlns:p14="http://schemas.microsoft.com/office/powerpoint/2010/main" val="3350040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9505ECEB-D189-4325-BD56-0548DAA7E0DA}"/>
              </a:ext>
            </a:extLst>
          </p:cNvPr>
          <p:cNvSpPr>
            <a:spLocks noGrp="1"/>
          </p:cNvSpPr>
          <p:nvPr>
            <p:ph idx="1"/>
          </p:nvPr>
        </p:nvSpPr>
        <p:spPr/>
        <p:txBody>
          <a:bodyPr/>
          <a:lstStyle/>
          <a:p>
            <a:endParaRPr lang="en-US" dirty="0"/>
          </a:p>
          <a:p>
            <a:endParaRPr lang="en-US" dirty="0"/>
          </a:p>
          <a:p>
            <a:pPr marL="0" indent="0">
              <a:buNone/>
            </a:pPr>
            <a:r>
              <a:rPr lang="en-US" sz="4400" kern="0" dirty="0">
                <a:solidFill>
                  <a:schemeClr val="bg1"/>
                </a:solidFill>
              </a:rPr>
              <a:t>The Individual Indicators</a:t>
            </a:r>
          </a:p>
          <a:p>
            <a:pPr marL="0" indent="0">
              <a:buNone/>
            </a:pPr>
            <a:r>
              <a:rPr lang="en-US" b="0" dirty="0">
                <a:solidFill>
                  <a:schemeClr val="bg1"/>
                </a:solidFill>
              </a:rPr>
              <a:t>What Each Indicator Measures and How Our School Performed</a:t>
            </a:r>
          </a:p>
        </p:txBody>
      </p:sp>
      <p:sp>
        <p:nvSpPr>
          <p:cNvPr id="2" name="Slide Number Placeholder 1">
            <a:extLst>
              <a:ext uri="{FF2B5EF4-FFF2-40B4-BE49-F238E27FC236}">
                <a16:creationId xmlns:a16="http://schemas.microsoft.com/office/drawing/2014/main" id="{3F687E66-480D-42EC-88F3-41BE2C520882}"/>
              </a:ext>
            </a:extLst>
          </p:cNvPr>
          <p:cNvSpPr>
            <a:spLocks noGrp="1"/>
          </p:cNvSpPr>
          <p:nvPr>
            <p:ph type="sldNum" sz="quarter" idx="12"/>
          </p:nvPr>
        </p:nvSpPr>
        <p:spPr/>
        <p:txBody>
          <a:bodyPr/>
          <a:lstStyle/>
          <a:p>
            <a:fld id="{0EE74F80-5974-44FC-A210-93279413BE50}" type="slidenum">
              <a:rPr lang="en-US" smtClean="0"/>
              <a:t>8</a:t>
            </a:fld>
            <a:endParaRPr lang="en-US"/>
          </a:p>
        </p:txBody>
      </p:sp>
    </p:spTree>
    <p:extLst>
      <p:ext uri="{BB962C8B-B14F-4D97-AF65-F5344CB8AC3E}">
        <p14:creationId xmlns:p14="http://schemas.microsoft.com/office/powerpoint/2010/main" val="406047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143D1F3-0E96-4B54-BAF3-0BB18724F99A}"/>
              </a:ext>
            </a:extLst>
          </p:cNvPr>
          <p:cNvSpPr>
            <a:spLocks noGrp="1"/>
          </p:cNvSpPr>
          <p:nvPr>
            <p:ph type="title"/>
          </p:nvPr>
        </p:nvSpPr>
        <p:spPr>
          <a:xfrm>
            <a:off x="440575" y="147737"/>
            <a:ext cx="10913225" cy="1325563"/>
          </a:xfrm>
        </p:spPr>
        <p:txBody>
          <a:bodyPr>
            <a:noAutofit/>
          </a:bodyPr>
          <a:lstStyle/>
          <a:p>
            <a:pPr>
              <a:lnSpc>
                <a:spcPct val="100000"/>
              </a:lnSpc>
            </a:pPr>
            <a:r>
              <a:rPr lang="en-US" dirty="0"/>
              <a:t>Measuring Student Academic Achievement </a:t>
            </a:r>
            <a:br>
              <a:rPr lang="en-US" dirty="0"/>
            </a:br>
            <a:r>
              <a:rPr lang="en-US" dirty="0"/>
              <a:t>(Composite Performance Index)</a:t>
            </a:r>
          </a:p>
        </p:txBody>
      </p:sp>
      <p:sp>
        <p:nvSpPr>
          <p:cNvPr id="5" name="Content Placeholder 2">
            <a:extLst>
              <a:ext uri="{FF2B5EF4-FFF2-40B4-BE49-F238E27FC236}">
                <a16:creationId xmlns:a16="http://schemas.microsoft.com/office/drawing/2014/main" id="{30769701-68F6-4B7E-91A7-BE2C24586413}"/>
              </a:ext>
            </a:extLst>
          </p:cNvPr>
          <p:cNvSpPr>
            <a:spLocks noGrp="1"/>
          </p:cNvSpPr>
          <p:nvPr>
            <p:ph idx="1"/>
          </p:nvPr>
        </p:nvSpPr>
        <p:spPr>
          <a:xfrm>
            <a:off x="440575" y="1604356"/>
            <a:ext cx="10913225" cy="4954385"/>
          </a:xfrm>
        </p:spPr>
        <p:txBody>
          <a:bodyPr>
            <a:normAutofit fontScale="92500" lnSpcReduction="20000"/>
          </a:bodyPr>
          <a:lstStyle/>
          <a:p>
            <a:pPr marL="342900" indent="-342900">
              <a:buFont typeface="Arial" panose="020B0604020202020204" pitchFamily="34" charset="0"/>
              <a:buChar char="•"/>
            </a:pPr>
            <a:r>
              <a:rPr lang="en-US" sz="2100" b="1" dirty="0"/>
              <a:t>This indicator measures achievement on state assessments in English language arts (ELA), math, and science.</a:t>
            </a:r>
          </a:p>
          <a:p>
            <a:pPr marL="342900" indent="-342900">
              <a:buFont typeface="Arial" panose="020B0604020202020204" pitchFamily="34" charset="0"/>
              <a:buChar char="•"/>
            </a:pPr>
            <a:r>
              <a:rPr lang="en-US" sz="2100" b="1" dirty="0"/>
              <a:t>Levels are assigned based on where a school ranks compared to all other schools in the state:</a:t>
            </a:r>
          </a:p>
          <a:p>
            <a:pPr marL="342900" indent="-342900">
              <a:buFont typeface="Arial" panose="020B0604020202020204" pitchFamily="34" charset="0"/>
              <a:buChar char="•"/>
            </a:pPr>
            <a:endParaRPr lang="en-US" sz="2100" dirty="0"/>
          </a:p>
          <a:p>
            <a:pPr marL="342900" indent="-342900">
              <a:buFont typeface="Arial" panose="020B0604020202020204" pitchFamily="34" charset="0"/>
              <a:buChar char="•"/>
            </a:pPr>
            <a:endParaRPr lang="en-US" sz="2100" dirty="0"/>
          </a:p>
          <a:p>
            <a:pPr marL="342900" indent="-342900">
              <a:buFont typeface="Arial" panose="020B0604020202020204" pitchFamily="34" charset="0"/>
              <a:buChar char="•"/>
            </a:pPr>
            <a:endParaRPr lang="en-US" sz="2100" dirty="0"/>
          </a:p>
          <a:p>
            <a:pPr marL="342900" indent="-342900">
              <a:buFont typeface="Arial" panose="020B0604020202020204" pitchFamily="34" charset="0"/>
              <a:buChar char="•"/>
            </a:pPr>
            <a:endParaRPr lang="en-US" sz="2100" dirty="0"/>
          </a:p>
          <a:p>
            <a:pPr marL="342900" indent="-342900">
              <a:buFont typeface="Arial" panose="020B0604020202020204" pitchFamily="34" charset="0"/>
              <a:buChar char="•"/>
            </a:pPr>
            <a:r>
              <a:rPr lang="en-US" sz="2100" b="1" dirty="0"/>
              <a:t>Schools receive no credit for students who score at Level 1, partial credit for students who score at Level 2, full credit for students who score at Level 3, and extra credit for students who score at Level 4. </a:t>
            </a:r>
          </a:p>
          <a:p>
            <a:pPr marL="342900" indent="-342900">
              <a:buFont typeface="Arial" panose="020B0604020202020204" pitchFamily="34" charset="0"/>
              <a:buChar char="•"/>
            </a:pPr>
            <a:r>
              <a:rPr lang="en-US" sz="2100" b="1" dirty="0"/>
              <a:t>The Composite Performance Index is computed two ways: one based on only students who participated in state assessments and one adjusted for students who did not participate.</a:t>
            </a:r>
          </a:p>
          <a:p>
            <a:pPr marL="342900" indent="-342900">
              <a:buFont typeface="Arial" panose="020B0604020202020204" pitchFamily="34" charset="0"/>
              <a:buChar char="•"/>
            </a:pPr>
            <a:r>
              <a:rPr lang="en-US" sz="2100" b="1" dirty="0"/>
              <a:t>A school can receive an index that ranges from 0 to 250.  </a:t>
            </a:r>
          </a:p>
          <a:p>
            <a:pPr marL="342900" indent="-342900">
              <a:buFont typeface="Arial" panose="020B0604020202020204" pitchFamily="34" charset="0"/>
              <a:buChar char="•"/>
            </a:pPr>
            <a:r>
              <a:rPr lang="en-US" sz="2100" b="1" dirty="0"/>
              <a:t>Empire Elementary School had a Performance Index of 91 out of a possible 250 based on students who participated in the state assessments and 88 when adjusted for students who did not participate.</a:t>
            </a:r>
          </a:p>
          <a:p>
            <a:pPr marL="342900" indent="-342900">
              <a:buFont typeface="Arial" panose="020B0604020202020204" pitchFamily="34" charset="0"/>
              <a:buChar char="•"/>
            </a:pPr>
            <a:r>
              <a:rPr lang="en-US" sz="2100" b="1" dirty="0"/>
              <a:t>Empire Elementary School received a Level 2 on this indicator, meaning our school performed between the 10% and 50% percentile among all elementary and middle schools in the state.</a:t>
            </a:r>
          </a:p>
          <a:p>
            <a:pPr marL="342900" indent="-342900">
              <a:buFont typeface="Arial" panose="020B0604020202020204" pitchFamily="34" charset="0"/>
              <a:buChar char="•"/>
            </a:pPr>
            <a:endParaRPr lang="en-US" dirty="0"/>
          </a:p>
          <a:p>
            <a:endParaRPr lang="en-US" dirty="0"/>
          </a:p>
        </p:txBody>
      </p:sp>
      <p:sp>
        <p:nvSpPr>
          <p:cNvPr id="2" name="Slide Number Placeholder 1">
            <a:extLst>
              <a:ext uri="{FF2B5EF4-FFF2-40B4-BE49-F238E27FC236}">
                <a16:creationId xmlns:a16="http://schemas.microsoft.com/office/drawing/2014/main" id="{B634BE90-921D-4B43-B8C6-40E20FFF39F5}"/>
              </a:ext>
            </a:extLst>
          </p:cNvPr>
          <p:cNvSpPr>
            <a:spLocks noGrp="1"/>
          </p:cNvSpPr>
          <p:nvPr>
            <p:ph type="sldNum" sz="quarter" idx="12"/>
          </p:nvPr>
        </p:nvSpPr>
        <p:spPr/>
        <p:txBody>
          <a:bodyPr/>
          <a:lstStyle/>
          <a:p>
            <a:fld id="{0EE74F80-5974-44FC-A210-93279413BE50}" type="slidenum">
              <a:rPr lang="en-US" smtClean="0"/>
              <a:t>9</a:t>
            </a:fld>
            <a:endParaRPr lang="en-US"/>
          </a:p>
        </p:txBody>
      </p:sp>
      <p:graphicFrame>
        <p:nvGraphicFramePr>
          <p:cNvPr id="6" name="Table 5">
            <a:extLst>
              <a:ext uri="{FF2B5EF4-FFF2-40B4-BE49-F238E27FC236}">
                <a16:creationId xmlns:a16="http://schemas.microsoft.com/office/drawing/2014/main" id="{4FADD1DA-453F-4201-8445-7D17405F5573}"/>
              </a:ext>
            </a:extLst>
          </p:cNvPr>
          <p:cNvGraphicFramePr>
            <a:graphicFrameLocks noGrp="1"/>
          </p:cNvGraphicFramePr>
          <p:nvPr>
            <p:extLst>
              <p:ext uri="{D42A27DB-BD31-4B8C-83A1-F6EECF244321}">
                <p14:modId xmlns:p14="http://schemas.microsoft.com/office/powerpoint/2010/main" val="3197185530"/>
              </p:ext>
            </p:extLst>
          </p:nvPr>
        </p:nvGraphicFramePr>
        <p:xfrm>
          <a:off x="3965171" y="2380643"/>
          <a:ext cx="3225337" cy="1295400"/>
        </p:xfrm>
        <a:graphic>
          <a:graphicData uri="http://schemas.openxmlformats.org/drawingml/2006/table">
            <a:tbl>
              <a:tblPr firstRow="1" bandRow="1">
                <a:tableStyleId>{073A0DAA-6AF3-43AB-8588-CEC1D06C72B9}</a:tableStyleId>
              </a:tblPr>
              <a:tblGrid>
                <a:gridCol w="1671254">
                  <a:extLst>
                    <a:ext uri="{9D8B030D-6E8A-4147-A177-3AD203B41FA5}">
                      <a16:colId xmlns:a16="http://schemas.microsoft.com/office/drawing/2014/main" val="4062019067"/>
                    </a:ext>
                  </a:extLst>
                </a:gridCol>
                <a:gridCol w="1554083">
                  <a:extLst>
                    <a:ext uri="{9D8B030D-6E8A-4147-A177-3AD203B41FA5}">
                      <a16:colId xmlns:a16="http://schemas.microsoft.com/office/drawing/2014/main" val="77156004"/>
                    </a:ext>
                  </a:extLst>
                </a:gridCol>
              </a:tblGrid>
              <a:tr h="247079">
                <a:tc>
                  <a:txBody>
                    <a:bodyPr/>
                    <a:lstStyle/>
                    <a:p>
                      <a:pPr algn="ctr"/>
                      <a:r>
                        <a:rPr lang="en-US" sz="1100" dirty="0"/>
                        <a:t>Rank</a:t>
                      </a:r>
                    </a:p>
                  </a:txBody>
                  <a:tcPr/>
                </a:tc>
                <a:tc>
                  <a:txBody>
                    <a:bodyPr/>
                    <a:lstStyle/>
                    <a:p>
                      <a:pPr algn="ctr"/>
                      <a:r>
                        <a:rPr lang="en-US" sz="1100" dirty="0"/>
                        <a:t>Level</a:t>
                      </a:r>
                    </a:p>
                  </a:txBody>
                  <a:tcPr/>
                </a:tc>
                <a:extLst>
                  <a:ext uri="{0D108BD9-81ED-4DB2-BD59-A6C34878D82A}">
                    <a16:rowId xmlns:a16="http://schemas.microsoft.com/office/drawing/2014/main" val="1027812573"/>
                  </a:ext>
                </a:extLst>
              </a:tr>
              <a:tr h="247079">
                <a:tc>
                  <a:txBody>
                    <a:bodyPr/>
                    <a:lstStyle/>
                    <a:p>
                      <a:pPr algn="ctr"/>
                      <a:r>
                        <a:rPr lang="en-US" sz="1100" dirty="0"/>
                        <a:t>10% or Less</a:t>
                      </a:r>
                    </a:p>
                  </a:txBody>
                  <a:tcPr/>
                </a:tc>
                <a:tc>
                  <a:txBody>
                    <a:bodyPr/>
                    <a:lstStyle/>
                    <a:p>
                      <a:pPr algn="ctr"/>
                      <a:r>
                        <a:rPr lang="en-US" sz="1100" dirty="0"/>
                        <a:t>1</a:t>
                      </a:r>
                    </a:p>
                  </a:txBody>
                  <a:tcPr/>
                </a:tc>
                <a:extLst>
                  <a:ext uri="{0D108BD9-81ED-4DB2-BD59-A6C34878D82A}">
                    <a16:rowId xmlns:a16="http://schemas.microsoft.com/office/drawing/2014/main" val="2513087474"/>
                  </a:ext>
                </a:extLst>
              </a:tr>
              <a:tr h="247079">
                <a:tc>
                  <a:txBody>
                    <a:bodyPr/>
                    <a:lstStyle/>
                    <a:p>
                      <a:pPr algn="ctr"/>
                      <a:r>
                        <a:rPr lang="en-US" sz="1100" dirty="0"/>
                        <a:t>10.1 to 50%</a:t>
                      </a:r>
                    </a:p>
                  </a:txBody>
                  <a:tcPr/>
                </a:tc>
                <a:tc>
                  <a:txBody>
                    <a:bodyPr/>
                    <a:lstStyle/>
                    <a:p>
                      <a:pPr algn="ctr"/>
                      <a:r>
                        <a:rPr lang="en-US" sz="1100" dirty="0"/>
                        <a:t>2</a:t>
                      </a:r>
                    </a:p>
                  </a:txBody>
                  <a:tcPr/>
                </a:tc>
                <a:extLst>
                  <a:ext uri="{0D108BD9-81ED-4DB2-BD59-A6C34878D82A}">
                    <a16:rowId xmlns:a16="http://schemas.microsoft.com/office/drawing/2014/main" val="3554572136"/>
                  </a:ext>
                </a:extLst>
              </a:tr>
              <a:tr h="247079">
                <a:tc>
                  <a:txBody>
                    <a:bodyPr/>
                    <a:lstStyle/>
                    <a:p>
                      <a:pPr algn="ctr"/>
                      <a:r>
                        <a:rPr lang="en-US" sz="1100" dirty="0"/>
                        <a:t>50.1 to 75%</a:t>
                      </a:r>
                    </a:p>
                  </a:txBody>
                  <a:tcPr/>
                </a:tc>
                <a:tc>
                  <a:txBody>
                    <a:bodyPr/>
                    <a:lstStyle/>
                    <a:p>
                      <a:pPr algn="ctr"/>
                      <a:r>
                        <a:rPr lang="en-US" sz="1100" dirty="0"/>
                        <a:t>3</a:t>
                      </a:r>
                    </a:p>
                  </a:txBody>
                  <a:tcPr/>
                </a:tc>
                <a:extLst>
                  <a:ext uri="{0D108BD9-81ED-4DB2-BD59-A6C34878D82A}">
                    <a16:rowId xmlns:a16="http://schemas.microsoft.com/office/drawing/2014/main" val="725465482"/>
                  </a:ext>
                </a:extLst>
              </a:tr>
              <a:tr h="247079">
                <a:tc>
                  <a:txBody>
                    <a:bodyPr/>
                    <a:lstStyle/>
                    <a:p>
                      <a:pPr algn="ctr"/>
                      <a:r>
                        <a:rPr lang="en-US" sz="1100" dirty="0"/>
                        <a:t>Greater than 75%</a:t>
                      </a:r>
                    </a:p>
                  </a:txBody>
                  <a:tcPr/>
                </a:tc>
                <a:tc>
                  <a:txBody>
                    <a:bodyPr/>
                    <a:lstStyle/>
                    <a:p>
                      <a:pPr algn="ctr"/>
                      <a:r>
                        <a:rPr lang="en-US" sz="1100" dirty="0"/>
                        <a:t>4</a:t>
                      </a:r>
                    </a:p>
                  </a:txBody>
                  <a:tcPr/>
                </a:tc>
                <a:extLst>
                  <a:ext uri="{0D108BD9-81ED-4DB2-BD59-A6C34878D82A}">
                    <a16:rowId xmlns:a16="http://schemas.microsoft.com/office/drawing/2014/main" val="797607162"/>
                  </a:ext>
                </a:extLst>
              </a:tr>
            </a:tbl>
          </a:graphicData>
        </a:graphic>
      </p:graphicFrame>
    </p:spTree>
    <p:extLst>
      <p:ext uri="{BB962C8B-B14F-4D97-AF65-F5344CB8AC3E}">
        <p14:creationId xmlns:p14="http://schemas.microsoft.com/office/powerpoint/2010/main" val="3087750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1920</Words>
  <Application>Microsoft Office PowerPoint</Application>
  <PresentationFormat>Widescreen</PresentationFormat>
  <Paragraphs>217</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Empire Elementary School and the New Accountability System </vt:lpstr>
      <vt:lpstr>Today’s Presentation</vt:lpstr>
      <vt:lpstr>Why a New Accountability System?</vt:lpstr>
      <vt:lpstr>Accountability        Educational Equity</vt:lpstr>
      <vt:lpstr>New York’s New Accountability System</vt:lpstr>
      <vt:lpstr>Multiple Measures of Performance </vt:lpstr>
      <vt:lpstr>How Schools Are Measured On Each Indicator</vt:lpstr>
      <vt:lpstr>PowerPoint Presentation</vt:lpstr>
      <vt:lpstr>Measuring Student Academic Achievement  (Composite Performance Index)</vt:lpstr>
      <vt:lpstr>Measuring Student Growth on State Tests</vt:lpstr>
      <vt:lpstr>Measuring Student Test Achievement (Composite Performance) &amp; Growth on State Tests Combined</vt:lpstr>
      <vt:lpstr>Measuring Academic Progress</vt:lpstr>
      <vt:lpstr>Measuring English Language Proficiency</vt:lpstr>
      <vt:lpstr>Measuring Chronic Absenteeism</vt:lpstr>
      <vt:lpstr>Identification for Comprehensive Support and Improvement</vt:lpstr>
      <vt:lpstr>PowerPoint Presentation</vt:lpstr>
      <vt:lpstr>Required CSI School Interventions</vt:lpstr>
      <vt:lpstr>How Schools Can Exit CSI Status</vt:lpstr>
      <vt:lpstr>Next Steps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 Elementary School and the New Accountability System </dc:title>
  <dc:creator>Lisa Long</dc:creator>
  <cp:lastModifiedBy>Lisa Long</cp:lastModifiedBy>
  <cp:revision>1</cp:revision>
  <dcterms:created xsi:type="dcterms:W3CDTF">2019-01-24T17:29:25Z</dcterms:created>
  <dcterms:modified xsi:type="dcterms:W3CDTF">2019-01-24T17:33:32Z</dcterms:modified>
</cp:coreProperties>
</file>