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60" r:id="rId3"/>
    <p:sldId id="302" r:id="rId4"/>
    <p:sldId id="303" r:id="rId5"/>
    <p:sldId id="301" r:id="rId6"/>
    <p:sldId id="340" r:id="rId7"/>
    <p:sldId id="304" r:id="rId8"/>
    <p:sldId id="342" r:id="rId9"/>
    <p:sldId id="343" r:id="rId10"/>
    <p:sldId id="341" r:id="rId11"/>
    <p:sldId id="307" r:id="rId12"/>
    <p:sldId id="318" r:id="rId13"/>
    <p:sldId id="344" r:id="rId14"/>
    <p:sldId id="277" r:id="rId15"/>
    <p:sldId id="371" r:id="rId16"/>
    <p:sldId id="270" r:id="rId17"/>
    <p:sldId id="272" r:id="rId18"/>
    <p:sldId id="312" r:id="rId19"/>
    <p:sldId id="309" r:id="rId20"/>
    <p:sldId id="279" r:id="rId21"/>
    <p:sldId id="310" r:id="rId22"/>
    <p:sldId id="327" r:id="rId23"/>
    <p:sldId id="372" r:id="rId24"/>
    <p:sldId id="311" r:id="rId25"/>
    <p:sldId id="347" r:id="rId26"/>
    <p:sldId id="348" r:id="rId27"/>
    <p:sldId id="349" r:id="rId28"/>
    <p:sldId id="350" r:id="rId29"/>
    <p:sldId id="351" r:id="rId30"/>
    <p:sldId id="352" r:id="rId31"/>
    <p:sldId id="353" r:id="rId32"/>
    <p:sldId id="354" r:id="rId33"/>
    <p:sldId id="355" r:id="rId34"/>
    <p:sldId id="357" r:id="rId35"/>
    <p:sldId id="356" r:id="rId36"/>
    <p:sldId id="358" r:id="rId37"/>
    <p:sldId id="370" r:id="rId38"/>
    <p:sldId id="359" r:id="rId39"/>
    <p:sldId id="360" r:id="rId40"/>
    <p:sldId id="361" r:id="rId41"/>
    <p:sldId id="362" r:id="rId42"/>
    <p:sldId id="363" r:id="rId43"/>
    <p:sldId id="364" r:id="rId44"/>
    <p:sldId id="365" r:id="rId45"/>
    <p:sldId id="366" r:id="rId46"/>
    <p:sldId id="367" r:id="rId47"/>
    <p:sldId id="368" r:id="rId48"/>
    <p:sldId id="369" r:id="rId49"/>
    <p:sldId id="329" r:id="rId50"/>
    <p:sldId id="300" r:id="rId51"/>
    <p:sldId id="338" r:id="rId52"/>
    <p:sldId id="319" r:id="rId53"/>
    <p:sldId id="345" r:id="rId54"/>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A. Fletcher" initials="JAF" lastIdx="24" clrIdx="0">
    <p:extLst/>
  </p:cmAuthor>
  <p:cmAuthor id="2" name="Ira Schwartz" initials="IS" lastIdx="4" clrIdx="1">
    <p:extLst/>
  </p:cmAuthor>
  <p:cmAuthor id="3" name="AM" initials="A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97EC6"/>
    <a:srgbClr val="0070C0"/>
    <a:srgbClr val="87B9E3"/>
    <a:srgbClr val="045CAA"/>
    <a:srgbClr val="22315E"/>
    <a:srgbClr val="D83B01"/>
    <a:srgbClr val="551700"/>
    <a:srgbClr val="FD7F03"/>
    <a:srgbClr val="78B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0" autoAdjust="0"/>
    <p:restoredTop sz="87443" autoAdjust="0"/>
  </p:normalViewPr>
  <p:slideViewPr>
    <p:cSldViewPr>
      <p:cViewPr varScale="1">
        <p:scale>
          <a:sx n="56" d="100"/>
          <a:sy n="56" d="100"/>
        </p:scale>
        <p:origin x="365" y="53"/>
      </p:cViewPr>
      <p:guideLst>
        <p:guide orient="horz" pos="2160"/>
        <p:guide pos="2880"/>
      </p:guideLst>
    </p:cSldViewPr>
  </p:slideViewPr>
  <p:outlineViewPr>
    <p:cViewPr>
      <p:scale>
        <a:sx n="33" d="100"/>
        <a:sy n="33" d="100"/>
      </p:scale>
      <p:origin x="0" y="-15960"/>
    </p:cViewPr>
  </p:outlineViewPr>
  <p:notesTextViewPr>
    <p:cViewPr>
      <p:scale>
        <a:sx n="100" d="100"/>
        <a:sy n="100" d="100"/>
      </p:scale>
      <p:origin x="0" y="0"/>
    </p:cViewPr>
  </p:notesTextViewPr>
  <p:sorterViewPr>
    <p:cViewPr>
      <p:scale>
        <a:sx n="100" d="100"/>
        <a:sy n="100" d="100"/>
      </p:scale>
      <p:origin x="0" y="-6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734AB41A-8EC2-49B1-9E29-2187B2006066}" type="datetimeFigureOut">
              <a:rPr lang="en-US" smtClean="0"/>
              <a:t>4/11/2019</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1FA4EEC8-7F9C-48D1-8A8B-72D1CE9E2DD5}" type="slidenum">
              <a:rPr lang="en-US" smtClean="0"/>
              <a:t>‹#›</a:t>
            </a:fld>
            <a:endParaRPr lang="en-US"/>
          </a:p>
        </p:txBody>
      </p:sp>
    </p:spTree>
    <p:extLst>
      <p:ext uri="{BB962C8B-B14F-4D97-AF65-F5344CB8AC3E}">
        <p14:creationId xmlns:p14="http://schemas.microsoft.com/office/powerpoint/2010/main" val="3048731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B9D525-881D-4D03-B623-40274224FB67}"/>
              </a:ext>
            </a:extLst>
          </p:cNvPr>
          <p:cNvSpPr>
            <a:spLocks noGrp="1" noChangeArrowheads="1"/>
          </p:cNvSpPr>
          <p:nvPr>
            <p:ph type="hdr" sz="quarter"/>
          </p:nvPr>
        </p:nvSpPr>
        <p:spPr bwMode="auto">
          <a:xfrm>
            <a:off x="0" y="0"/>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4099" name="Rectangle 3">
            <a:extLst>
              <a:ext uri="{FF2B5EF4-FFF2-40B4-BE49-F238E27FC236}">
                <a16:creationId xmlns:a16="http://schemas.microsoft.com/office/drawing/2014/main" id="{DCFE5AAD-9112-404E-A774-C0F41340672D}"/>
              </a:ext>
            </a:extLst>
          </p:cNvPr>
          <p:cNvSpPr>
            <a:spLocks noGrp="1" noChangeArrowheads="1"/>
          </p:cNvSpPr>
          <p:nvPr>
            <p:ph type="dt" idx="1"/>
          </p:nvPr>
        </p:nvSpPr>
        <p:spPr bwMode="auto">
          <a:xfrm>
            <a:off x="5265809" y="0"/>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5124" name="Rectangle 4">
            <a:extLst>
              <a:ext uri="{FF2B5EF4-FFF2-40B4-BE49-F238E27FC236}">
                <a16:creationId xmlns:a16="http://schemas.microsoft.com/office/drawing/2014/main" id="{D6FDF648-2121-4B06-8674-D624526C91C6}"/>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DEE4D06E-C5EA-46A1-AE9A-4ECD79D829C2}"/>
              </a:ext>
            </a:extLst>
          </p:cNvPr>
          <p:cNvSpPr>
            <a:spLocks noGrp="1" noChangeArrowheads="1"/>
          </p:cNvSpPr>
          <p:nvPr>
            <p:ph type="body" sz="quarter" idx="3"/>
          </p:nvPr>
        </p:nvSpPr>
        <p:spPr bwMode="auto">
          <a:xfrm>
            <a:off x="929640" y="3329940"/>
            <a:ext cx="7437120" cy="315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88ABE6BD-7BC5-4EF2-AAC1-9A190CE8DF6C}"/>
              </a:ext>
            </a:extLst>
          </p:cNvPr>
          <p:cNvSpPr>
            <a:spLocks noGrp="1" noChangeArrowheads="1"/>
          </p:cNvSpPr>
          <p:nvPr>
            <p:ph type="ftr" sz="quarter" idx="4"/>
          </p:nvPr>
        </p:nvSpPr>
        <p:spPr bwMode="auto">
          <a:xfrm>
            <a:off x="0" y="6658664"/>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4103" name="Rectangle 7">
            <a:extLst>
              <a:ext uri="{FF2B5EF4-FFF2-40B4-BE49-F238E27FC236}">
                <a16:creationId xmlns:a16="http://schemas.microsoft.com/office/drawing/2014/main" id="{7F04FFAB-6130-4D3B-BB8C-837E49911573}"/>
              </a:ext>
            </a:extLst>
          </p:cNvPr>
          <p:cNvSpPr>
            <a:spLocks noGrp="1" noChangeArrowheads="1"/>
          </p:cNvSpPr>
          <p:nvPr>
            <p:ph type="sldNum" sz="quarter" idx="5"/>
          </p:nvPr>
        </p:nvSpPr>
        <p:spPr bwMode="auto">
          <a:xfrm>
            <a:off x="5265809" y="6658664"/>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7B5070EC-C271-46F0-B4B5-B8256E5F74AD}" type="slidenum">
              <a:rPr lang="en-US" altLang="en-US"/>
              <a:pPr>
                <a:defRPr/>
              </a:pPr>
              <a:t>‹#›</a:t>
            </a:fld>
            <a:endParaRPr lang="en-US" altLang="en-US"/>
          </a:p>
        </p:txBody>
      </p:sp>
    </p:spTree>
    <p:extLst>
      <p:ext uri="{BB962C8B-B14F-4D97-AF65-F5344CB8AC3E}">
        <p14:creationId xmlns:p14="http://schemas.microsoft.com/office/powerpoint/2010/main" val="1184204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53D439E-1C5B-461A-8645-1041EF431209}"/>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8F027D9-FF57-43A9-A2E5-D1069042153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C4693654-318D-49EF-AE35-F4C17AE7C81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0C27BF4-2610-4BB8-9972-11658C76A49F}"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53D439E-1C5B-461A-8645-1041EF431209}"/>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8F027D9-FF57-43A9-A2E5-D1069042153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C4693654-318D-49EF-AE35-F4C17AE7C81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0C27BF4-2610-4BB8-9972-11658C76A49F}" type="slidenum">
              <a:rPr lang="en-US" altLang="en-US"/>
              <a:pPr/>
              <a:t>23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53D439E-1C5B-461A-8645-1041EF431209}"/>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8F027D9-FF57-43A9-A2E5-D1069042153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C4693654-318D-49EF-AE35-F4C17AE7C81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0C27BF4-2610-4BB8-9972-11658C76A49F}" type="slidenum">
              <a:rPr lang="en-US" altLang="en-US"/>
              <a:pPr/>
              <a:t>24</a:t>
            </a:fld>
            <a:endParaRPr lang="en-US" altLang="en-US"/>
          </a:p>
        </p:txBody>
      </p:sp>
    </p:spTree>
    <p:extLst>
      <p:ext uri="{BB962C8B-B14F-4D97-AF65-F5344CB8AC3E}">
        <p14:creationId xmlns:p14="http://schemas.microsoft.com/office/powerpoint/2010/main" val="1240335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53D439E-1C5B-461A-8645-1041EF431209}"/>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8F027D9-FF57-43A9-A2E5-D1069042153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C4693654-318D-49EF-AE35-F4C17AE7C81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0C27BF4-2610-4BB8-9972-11658C76A49F}" type="slidenum">
              <a:rPr lang="en-US" altLang="en-US"/>
              <a:pPr/>
              <a:t>50</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53D439E-1C5B-461A-8645-1041EF431209}"/>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8F027D9-FF57-43A9-A2E5-D1069042153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C4693654-318D-49EF-AE35-F4C17AE7C81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0C27BF4-2610-4BB8-9972-11658C76A49F}" type="slidenum">
              <a:rPr lang="en-US" altLang="en-US"/>
              <a:pPr/>
              <a:t>51</a:t>
            </a:fld>
            <a:endParaRPr lang="en-US" altLang="en-US"/>
          </a:p>
        </p:txBody>
      </p:sp>
    </p:spTree>
    <p:extLst>
      <p:ext uri="{BB962C8B-B14F-4D97-AF65-F5344CB8AC3E}">
        <p14:creationId xmlns:p14="http://schemas.microsoft.com/office/powerpoint/2010/main" val="359530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5070EC-C271-46F0-B4B5-B8256E5F74AD}" type="slidenum">
              <a:rPr lang="en-US" altLang="en-US" smtClean="0"/>
              <a:pPr>
                <a:defRPr/>
              </a:pPr>
              <a:t>4</a:t>
            </a:fld>
            <a:endParaRPr lang="en-US" altLang="en-US"/>
          </a:p>
        </p:txBody>
      </p:sp>
    </p:spTree>
    <p:extLst>
      <p:ext uri="{BB962C8B-B14F-4D97-AF65-F5344CB8AC3E}">
        <p14:creationId xmlns:p14="http://schemas.microsoft.com/office/powerpoint/2010/main" val="380747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53D439E-1C5B-461A-8645-1041EF431209}"/>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8F027D9-FF57-43A9-A2E5-D1069042153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C4693654-318D-49EF-AE35-F4C17AE7C81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0C27BF4-2610-4BB8-9972-11658C76A49F}" type="slidenum">
              <a:rPr lang="en-US" altLang="en-US"/>
              <a:pPr/>
              <a:t>5</a:t>
            </a:fld>
            <a:endParaRPr lang="en-US" altLang="en-US"/>
          </a:p>
        </p:txBody>
      </p:sp>
    </p:spTree>
    <p:extLst>
      <p:ext uri="{BB962C8B-B14F-4D97-AF65-F5344CB8AC3E}">
        <p14:creationId xmlns:p14="http://schemas.microsoft.com/office/powerpoint/2010/main" val="191158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B5070EC-C271-46F0-B4B5-B8256E5F74AD}" type="slidenum">
              <a:rPr lang="en-US" altLang="en-US" smtClean="0"/>
              <a:pPr>
                <a:defRPr/>
              </a:pPr>
              <a:t>6</a:t>
            </a:fld>
            <a:endParaRPr lang="en-US" altLang="en-US"/>
          </a:p>
        </p:txBody>
      </p:sp>
    </p:spTree>
    <p:extLst>
      <p:ext uri="{BB962C8B-B14F-4D97-AF65-F5344CB8AC3E}">
        <p14:creationId xmlns:p14="http://schemas.microsoft.com/office/powerpoint/2010/main" val="277652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5070EC-C271-46F0-B4B5-B8256E5F74AD}" type="slidenum">
              <a:rPr lang="en-US" altLang="en-US" smtClean="0"/>
              <a:pPr>
                <a:defRPr/>
              </a:pPr>
              <a:t>7</a:t>
            </a:fld>
            <a:endParaRPr lang="en-US" altLang="en-US"/>
          </a:p>
        </p:txBody>
      </p:sp>
    </p:spTree>
    <p:extLst>
      <p:ext uri="{BB962C8B-B14F-4D97-AF65-F5344CB8AC3E}">
        <p14:creationId xmlns:p14="http://schemas.microsoft.com/office/powerpoint/2010/main" val="787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5070EC-C271-46F0-B4B5-B8256E5F74AD}" type="slidenum">
              <a:rPr lang="en-US" altLang="en-US" smtClean="0"/>
              <a:pPr>
                <a:defRPr/>
              </a:pPr>
              <a:t>9</a:t>
            </a:fld>
            <a:endParaRPr lang="en-US" altLang="en-US"/>
          </a:p>
        </p:txBody>
      </p:sp>
    </p:spTree>
    <p:extLst>
      <p:ext uri="{BB962C8B-B14F-4D97-AF65-F5344CB8AC3E}">
        <p14:creationId xmlns:p14="http://schemas.microsoft.com/office/powerpoint/2010/main" val="7875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5070EC-C271-46F0-B4B5-B8256E5F74AD}" type="slidenum">
              <a:rPr lang="en-US" altLang="en-US" smtClean="0"/>
              <a:pPr>
                <a:defRPr/>
              </a:pPr>
              <a:t>10</a:t>
            </a:fld>
            <a:endParaRPr lang="en-US" altLang="en-US"/>
          </a:p>
        </p:txBody>
      </p:sp>
    </p:spTree>
    <p:extLst>
      <p:ext uri="{BB962C8B-B14F-4D97-AF65-F5344CB8AC3E}">
        <p14:creationId xmlns:p14="http://schemas.microsoft.com/office/powerpoint/2010/main" val="82017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53D439E-1C5B-461A-8645-1041EF431209}"/>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8F027D9-FF57-43A9-A2E5-D1069042153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C4693654-318D-49EF-AE35-F4C17AE7C81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0C27BF4-2610-4BB8-9972-11658C76A49F}" type="slidenum">
              <a:rPr lang="en-US" altLang="en-US"/>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53D439E-1C5B-461A-8645-1041EF431209}"/>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8F027D9-FF57-43A9-A2E5-D1069042153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C4693654-318D-49EF-AE35-F4C17AE7C81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0C27BF4-2610-4BB8-9972-11658C76A49F}" type="slidenum">
              <a:rPr lang="en-US" altLang="en-US"/>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Y:\websites\Consultant Files\logos\nysed-logo.png">
            <a:extLst>
              <a:ext uri="{FF2B5EF4-FFF2-40B4-BE49-F238E27FC236}">
                <a16:creationId xmlns:a16="http://schemas.microsoft.com/office/drawing/2014/main" id="{E09A8854-8C34-45A4-B8C5-CE572806E0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2838" y="47625"/>
            <a:ext cx="69072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590800"/>
            <a:ext cx="7772400" cy="1470025"/>
          </a:xfrm>
          <a:prstGeom prst="rect">
            <a:avLst/>
          </a:prstGeom>
        </p:spPr>
        <p:txBody>
          <a:bodyPr/>
          <a:lstStyle>
            <a:lvl1pPr>
              <a:defRPr>
                <a:solidFill>
                  <a:srgbClr val="22315E"/>
                </a:solidFill>
                <a:latin typeface="+mn-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1371600" y="4267200"/>
            <a:ext cx="6400800" cy="1219200"/>
          </a:xfrm>
        </p:spPr>
        <p:txBody>
          <a:bodyPr/>
          <a:lstStyle>
            <a:lvl1pPr marL="0" indent="0" algn="ctr">
              <a:buFontTx/>
              <a:buNone/>
              <a:defRPr sz="2800">
                <a:solidFill>
                  <a:srgbClr val="045CAA"/>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84471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2" descr="Z:\Executive\ENGAGENY\EngageNY Files\Images\Logo - NYSED\nysed-logo-medium.jpg">
            <a:extLst>
              <a:ext uri="{FF2B5EF4-FFF2-40B4-BE49-F238E27FC236}">
                <a16:creationId xmlns:a16="http://schemas.microsoft.com/office/drawing/2014/main" id="{C098D15A-789B-4ADC-A7BB-2664F662BA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67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08970" y="1027048"/>
            <a:ext cx="4038600" cy="4992752"/>
          </a:xfrm>
        </p:spPr>
        <p:txBody>
          <a:bodyPr/>
          <a:lstStyle>
            <a:lvl1pPr marL="0" indent="0">
              <a:buNone/>
              <a:defRPr sz="2400">
                <a:solidFill>
                  <a:srgbClr val="22315E"/>
                </a:solidFill>
              </a:defRPr>
            </a:lvl1pPr>
            <a:lvl2pPr marL="457200" indent="-228600">
              <a:defRPr sz="2000">
                <a:solidFill>
                  <a:srgbClr val="045CAA"/>
                </a:solidFill>
              </a:defRPr>
            </a:lvl2pPr>
            <a:lvl3pPr marL="685800" indent="-228600">
              <a:defRPr sz="20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1" name="Title 1"/>
          <p:cNvSpPr>
            <a:spLocks noGrp="1"/>
          </p:cNvSpPr>
          <p:nvPr>
            <p:ph type="title"/>
          </p:nvPr>
        </p:nvSpPr>
        <p:spPr>
          <a:xfrm>
            <a:off x="412018" y="0"/>
            <a:ext cx="7710417" cy="847471"/>
          </a:xfrm>
          <a:prstGeom prst="rect">
            <a:avLst/>
          </a:prstGeom>
        </p:spPr>
        <p:txBody>
          <a:bodyPr anchor="b"/>
          <a:lstStyle>
            <a:lvl1pPr algn="l">
              <a:lnSpc>
                <a:spcPts val="3600"/>
              </a:lnSpc>
              <a:defRPr>
                <a:solidFill>
                  <a:srgbClr val="22315E"/>
                </a:solidFill>
              </a:defRPr>
            </a:lvl1pPr>
          </a:lstStyle>
          <a:p>
            <a:r>
              <a:rPr lang="en-US" dirty="0"/>
              <a:t>Click to edit Master title style</a:t>
            </a:r>
          </a:p>
        </p:txBody>
      </p:sp>
      <p:sp>
        <p:nvSpPr>
          <p:cNvPr id="12" name="Content Placeholder 2"/>
          <p:cNvSpPr>
            <a:spLocks noGrp="1"/>
          </p:cNvSpPr>
          <p:nvPr>
            <p:ph sz="half" idx="11"/>
          </p:nvPr>
        </p:nvSpPr>
        <p:spPr>
          <a:xfrm>
            <a:off x="4572000" y="1027048"/>
            <a:ext cx="4038600" cy="4992752"/>
          </a:xfrm>
        </p:spPr>
        <p:txBody>
          <a:bodyPr/>
          <a:lstStyle>
            <a:lvl1pPr marL="0" indent="0">
              <a:buNone/>
              <a:defRPr sz="2400">
                <a:solidFill>
                  <a:srgbClr val="22315E"/>
                </a:solidFill>
              </a:defRPr>
            </a:lvl1pPr>
            <a:lvl2pPr marL="457200" indent="-228600">
              <a:defRPr sz="2000">
                <a:solidFill>
                  <a:srgbClr val="045CAA"/>
                </a:solidFill>
              </a:defRPr>
            </a:lvl2pPr>
            <a:lvl3pPr marL="685800" indent="-228600">
              <a:defRPr sz="20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7" name="Rectangle 8">
            <a:extLst>
              <a:ext uri="{FF2B5EF4-FFF2-40B4-BE49-F238E27FC236}">
                <a16:creationId xmlns:a16="http://schemas.microsoft.com/office/drawing/2014/main" id="{16B8E245-6A94-4346-9D98-0483617CDF7B}"/>
              </a:ext>
            </a:extLst>
          </p:cNvPr>
          <p:cNvSpPr>
            <a:spLocks noGrp="1" noChangeArrowheads="1"/>
          </p:cNvSpPr>
          <p:nvPr>
            <p:ph type="sldNum" sz="quarter" idx="12"/>
          </p:nvPr>
        </p:nvSpPr>
        <p:spPr/>
        <p:txBody>
          <a:bodyPr/>
          <a:lstStyle>
            <a:lvl1pPr>
              <a:defRPr smtClean="0">
                <a:solidFill>
                  <a:schemeClr val="tx1"/>
                </a:solidFill>
                <a:latin typeface="+mn-lt"/>
              </a:defRPr>
            </a:lvl1pPr>
          </a:lstStyle>
          <a:p>
            <a:pPr>
              <a:defRPr/>
            </a:pPr>
            <a:fld id="{82DA2C21-FDAC-405B-B73E-BBB76ECD0BF6}" type="slidenum">
              <a:rPr lang="en-US" altLang="en-US" smtClean="0"/>
              <a:pPr>
                <a:defRPr/>
              </a:pPr>
              <a:t>‹#›</a:t>
            </a:fld>
            <a:endParaRPr lang="en-US" altLang="en-US"/>
          </a:p>
        </p:txBody>
      </p:sp>
      <p:sp>
        <p:nvSpPr>
          <p:cNvPr id="8" name="Rectangle 7">
            <a:extLst>
              <a:ext uri="{FF2B5EF4-FFF2-40B4-BE49-F238E27FC236}">
                <a16:creationId xmlns:a16="http://schemas.microsoft.com/office/drawing/2014/main" id="{4119C32D-6D94-40CD-B6CA-AF79244D2998}"/>
              </a:ext>
            </a:extLst>
          </p:cNvPr>
          <p:cNvSpPr/>
          <p:nvPr userDrawn="1"/>
        </p:nvSpPr>
        <p:spPr>
          <a:xfrm>
            <a:off x="152400" y="914400"/>
            <a:ext cx="8763000" cy="45719"/>
          </a:xfrm>
          <a:prstGeom prst="rect">
            <a:avLst/>
          </a:prstGeom>
          <a:gradFill>
            <a:gsLst>
              <a:gs pos="0">
                <a:srgbClr val="045CAA"/>
              </a:gs>
              <a:gs pos="50000">
                <a:schemeClr val="bg1"/>
              </a:gs>
              <a:gs pos="100000">
                <a:srgbClr val="FD7F0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93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E6C36F-E032-4211-8080-786A7D8C15B1}"/>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2" descr="Z:\Executive\ENGAGENY\EngageNY Files\Images\Logo - NYSED\nysed-logo-medium.jpg">
            <a:extLst>
              <a:ext uri="{FF2B5EF4-FFF2-40B4-BE49-F238E27FC236}">
                <a16:creationId xmlns:a16="http://schemas.microsoft.com/office/drawing/2014/main" id="{6B4870F7-73EF-4D4E-BF4C-9143FF3F02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67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12018" y="0"/>
            <a:ext cx="7710417" cy="847471"/>
          </a:xfrm>
          <a:prstGeom prst="rect">
            <a:avLst/>
          </a:prstGeom>
        </p:spPr>
        <p:txBody>
          <a:bodyPr anchor="b"/>
          <a:lstStyle>
            <a:lvl1pPr algn="l">
              <a:lnSpc>
                <a:spcPts val="3600"/>
              </a:lnSpc>
              <a:defRPr>
                <a:solidFill>
                  <a:srgbClr val="22315E"/>
                </a:solidFill>
              </a:defRPr>
            </a:lvl1pPr>
          </a:lstStyle>
          <a:p>
            <a:r>
              <a:rPr lang="en-US" dirty="0"/>
              <a:t>Click to edit Master title style</a:t>
            </a:r>
          </a:p>
        </p:txBody>
      </p:sp>
      <p:sp>
        <p:nvSpPr>
          <p:cNvPr id="9" name="Content Placeholder 2"/>
          <p:cNvSpPr>
            <a:spLocks noGrp="1"/>
          </p:cNvSpPr>
          <p:nvPr>
            <p:ph idx="1"/>
          </p:nvPr>
        </p:nvSpPr>
        <p:spPr>
          <a:xfrm>
            <a:off x="412020" y="1027048"/>
            <a:ext cx="7863414" cy="5088002"/>
          </a:xfrm>
        </p:spPr>
        <p:txBody>
          <a:bodyPr/>
          <a:lstStyle>
            <a:lvl1pPr marL="0" indent="0">
              <a:buFont typeface="Arial" panose="020B0604020202020204" pitchFamily="34" charset="0"/>
              <a:buNone/>
              <a:defRPr>
                <a:solidFill>
                  <a:srgbClr val="22315E"/>
                </a:solidFill>
              </a:defRPr>
            </a:lvl1pPr>
            <a:lvl2pPr marL="457200" indent="-228600">
              <a:defRPr>
                <a:solidFill>
                  <a:srgbClr val="045CAA"/>
                </a:solidFill>
              </a:defRPr>
            </a:lvl2pPr>
            <a:lvl3pPr marL="804863" indent="-228600">
              <a:defRPr sz="2000"/>
            </a:lvl3pPr>
            <a:lvl4pPr marL="1143000" indent="-228600">
              <a:defRPr sz="2000"/>
            </a:lvl4pPr>
            <a:lvl5pPr marL="1262063" indent="228600">
              <a:defRPr sz="2000"/>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8" name="Slide Number Placeholder 7">
            <a:extLst>
              <a:ext uri="{FF2B5EF4-FFF2-40B4-BE49-F238E27FC236}">
                <a16:creationId xmlns:a16="http://schemas.microsoft.com/office/drawing/2014/main" id="{E5E13EBE-9738-420D-AC10-53D167741371}"/>
              </a:ext>
            </a:extLst>
          </p:cNvPr>
          <p:cNvSpPr>
            <a:spLocks noGrp="1" noChangeArrowheads="1"/>
          </p:cNvSpPr>
          <p:nvPr>
            <p:ph type="sldNum" sz="quarter" idx="10"/>
          </p:nvPr>
        </p:nvSpPr>
        <p:spPr/>
        <p:txBody>
          <a:bodyPr/>
          <a:lstStyle>
            <a:lvl1pPr>
              <a:defRPr smtClean="0">
                <a:solidFill>
                  <a:schemeClr val="tx1"/>
                </a:solidFill>
                <a:latin typeface="+mn-lt"/>
              </a:defRPr>
            </a:lvl1pPr>
          </a:lstStyle>
          <a:p>
            <a:pPr>
              <a:defRPr/>
            </a:pPr>
            <a:fld id="{CED55513-1DDA-4488-8617-BC8475D3E719}" type="slidenum">
              <a:rPr lang="en-US" altLang="en-US" smtClean="0"/>
              <a:pPr>
                <a:defRPr/>
              </a:pPr>
              <a:t>‹#›</a:t>
            </a:fld>
            <a:endParaRPr lang="en-US" altLang="en-US"/>
          </a:p>
        </p:txBody>
      </p:sp>
      <p:sp>
        <p:nvSpPr>
          <p:cNvPr id="10" name="Rectangle 9">
            <a:extLst>
              <a:ext uri="{FF2B5EF4-FFF2-40B4-BE49-F238E27FC236}">
                <a16:creationId xmlns:a16="http://schemas.microsoft.com/office/drawing/2014/main" id="{020214C6-9A3B-47D8-AFD4-53D8F766EB19}"/>
              </a:ext>
            </a:extLst>
          </p:cNvPr>
          <p:cNvSpPr/>
          <p:nvPr userDrawn="1"/>
        </p:nvSpPr>
        <p:spPr>
          <a:xfrm>
            <a:off x="152400" y="914400"/>
            <a:ext cx="8763000" cy="45719"/>
          </a:xfrm>
          <a:prstGeom prst="rect">
            <a:avLst/>
          </a:prstGeom>
          <a:gradFill>
            <a:gsLst>
              <a:gs pos="0">
                <a:srgbClr val="045CAA"/>
              </a:gs>
              <a:gs pos="50000">
                <a:schemeClr val="bg1"/>
              </a:gs>
              <a:gs pos="100000">
                <a:srgbClr val="FD7F0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032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5854DB60-E2A5-4D9C-A27A-738BB7020788}"/>
              </a:ext>
            </a:extLst>
          </p:cNvPr>
          <p:cNvSpPr>
            <a:spLocks noGrp="1" noChangeArrowheads="1"/>
          </p:cNvSpPr>
          <p:nvPr>
            <p:ph type="body" idx="1"/>
          </p:nvPr>
        </p:nvSpPr>
        <p:spPr bwMode="auto">
          <a:xfrm>
            <a:off x="457200" y="838200"/>
            <a:ext cx="8229600" cy="53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Rectangle 8">
            <a:extLst>
              <a:ext uri="{FF2B5EF4-FFF2-40B4-BE49-F238E27FC236}">
                <a16:creationId xmlns:a16="http://schemas.microsoft.com/office/drawing/2014/main" id="{613B650C-36CC-4AE5-823D-CDF2F3DB25EE}"/>
              </a:ext>
            </a:extLst>
          </p:cNvPr>
          <p:cNvSpPr>
            <a:spLocks noGrp="1" noChangeArrowheads="1"/>
          </p:cNvSpPr>
          <p:nvPr>
            <p:ph type="sldNum" sz="quarter" idx="4"/>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bg1"/>
                </a:solidFill>
                <a:latin typeface="CartoGothic Std" pitchFamily="34" charset="0"/>
              </a:defRPr>
            </a:lvl1pPr>
          </a:lstStyle>
          <a:p>
            <a:pPr>
              <a:defRPr/>
            </a:pPr>
            <a:fld id="{CE415E36-564C-4A1D-9C09-0874AE7D63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hdr="0" dt="0"/>
  <p:txStyles>
    <p:titleStyle>
      <a:lvl1pPr algn="ctr" rtl="0" eaLnBrk="0" fontAlgn="base" hangingPunct="0">
        <a:lnSpc>
          <a:spcPts val="3600"/>
        </a:lnSpc>
        <a:spcBef>
          <a:spcPct val="0"/>
        </a:spcBef>
        <a:spcAft>
          <a:spcPct val="0"/>
        </a:spcAft>
        <a:defRPr sz="3200" b="1">
          <a:solidFill>
            <a:schemeClr val="bg1"/>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p:titleStyle>
    <p:bodyStyle>
      <a:lvl1pPr marL="342900" indent="-342900" algn="l" rtl="0" eaLnBrk="0" fontAlgn="base" hangingPunct="0">
        <a:spcBef>
          <a:spcPct val="20000"/>
        </a:spcBef>
        <a:spcAft>
          <a:spcPct val="0"/>
        </a:spcAft>
        <a:buChar char="•"/>
        <a:defRPr sz="2000" b="1">
          <a:solidFill>
            <a:srgbClr val="22315E"/>
          </a:solidFill>
          <a:latin typeface="+mn-lt"/>
          <a:ea typeface="Verdana" panose="020B0604030504040204" pitchFamily="34" charset="0"/>
          <a:cs typeface="Verdana" panose="020B0604030504040204" pitchFamily="34" charset="0"/>
        </a:defRPr>
      </a:lvl1pPr>
      <a:lvl2pPr marL="857250" indent="-40005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1200150"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p12.nysed.gov/accountability/de/SchoolReceivership.html" TargetMode="External"/><Relationship Id="rId2" Type="http://schemas.openxmlformats.org/officeDocument/2006/relationships/hyperlink" Target="mailto:accountinfo@nysed.gov"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p12.nysed.gov/accountability/de/SchoolReceivership.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hyperlink" Target="mailto:accountinfo@nysed.gov"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p12.nysed.gov/accountability/de/SchoolReceivership.html" TargetMode="External"/><Relationship Id="rId2" Type="http://schemas.openxmlformats.org/officeDocument/2006/relationships/hyperlink" Target="mailto:accountinfo@nysed.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2340933"/>
            <a:ext cx="9144000" cy="1033134"/>
          </a:xfrm>
        </p:spPr>
        <p:txBody>
          <a:bodyPr/>
          <a:lstStyle/>
          <a:p>
            <a:r>
              <a:rPr lang="en-US" dirty="0">
                <a:solidFill>
                  <a:srgbClr val="0070C0"/>
                </a:solidFill>
                <a:latin typeface="Rockwell" panose="02060603020205020403" pitchFamily="18" charset="0"/>
              </a:rPr>
              <a:t>Selecting Demonstrable</a:t>
            </a:r>
            <a:br>
              <a:rPr lang="en-US" dirty="0">
                <a:solidFill>
                  <a:srgbClr val="0070C0"/>
                </a:solidFill>
                <a:latin typeface="Rockwell" panose="02060603020205020403" pitchFamily="18" charset="0"/>
              </a:rPr>
            </a:br>
            <a:r>
              <a:rPr lang="en-US" dirty="0">
                <a:solidFill>
                  <a:srgbClr val="0070C0"/>
                </a:solidFill>
                <a:latin typeface="Rockwell" panose="02060603020205020403" pitchFamily="18" charset="0"/>
              </a:rPr>
              <a:t>Improvement Indicators</a:t>
            </a:r>
            <a:endParaRPr lang="en-US" dirty="0"/>
          </a:p>
        </p:txBody>
      </p:sp>
      <p:sp>
        <p:nvSpPr>
          <p:cNvPr id="8" name="Subtitle 7"/>
          <p:cNvSpPr>
            <a:spLocks noGrp="1"/>
          </p:cNvSpPr>
          <p:nvPr>
            <p:ph type="subTitle" idx="1"/>
          </p:nvPr>
        </p:nvSpPr>
        <p:spPr>
          <a:xfrm>
            <a:off x="0" y="3391083"/>
            <a:ext cx="9144000" cy="457200"/>
          </a:xfrm>
        </p:spPr>
        <p:txBody>
          <a:bodyPr/>
          <a:lstStyle/>
          <a:p>
            <a:r>
              <a:rPr lang="en-US" altLang="en-US" sz="1800" dirty="0">
                <a:solidFill>
                  <a:srgbClr val="0070C0"/>
                </a:solidFill>
                <a:latin typeface="Rockwell" panose="02060603020205020403" pitchFamily="18" charset="0"/>
                <a:ea typeface="ＭＳ Ｐゴシック" pitchFamily="34" charset="-128"/>
              </a:rPr>
              <a:t>April 10, 2019</a:t>
            </a:r>
            <a:endParaRPr lang="en-US" sz="1800" dirty="0"/>
          </a:p>
        </p:txBody>
      </p:sp>
      <p:sp>
        <p:nvSpPr>
          <p:cNvPr id="2" name="Rectangle 1">
            <a:extLst>
              <a:ext uri="{FF2B5EF4-FFF2-40B4-BE49-F238E27FC236}">
                <a16:creationId xmlns:a16="http://schemas.microsoft.com/office/drawing/2014/main" id="{C8715302-FAF6-4F7F-955E-58F3DC3B6D3B}"/>
              </a:ext>
            </a:extLst>
          </p:cNvPr>
          <p:cNvSpPr/>
          <p:nvPr/>
        </p:nvSpPr>
        <p:spPr>
          <a:xfrm>
            <a:off x="726527" y="4876800"/>
            <a:ext cx="3654972" cy="954107"/>
          </a:xfrm>
          <a:prstGeom prst="rect">
            <a:avLst/>
          </a:prstGeom>
        </p:spPr>
        <p:txBody>
          <a:bodyPr wrap="square">
            <a:spAutoFit/>
          </a:bodyPr>
          <a:lstStyle/>
          <a:p>
            <a:pPr algn="ctr"/>
            <a:r>
              <a:rPr lang="en-US" altLang="en-US" sz="2000" b="1" dirty="0">
                <a:solidFill>
                  <a:srgbClr val="0070C0"/>
                </a:solidFill>
                <a:latin typeface="Rockwell" panose="02060603020205020403" pitchFamily="18" charset="0"/>
                <a:ea typeface="ＭＳ Ｐゴシック" pitchFamily="34" charset="-128"/>
              </a:rPr>
              <a:t>Andrew Morozov</a:t>
            </a:r>
          </a:p>
          <a:p>
            <a:pPr algn="ctr"/>
            <a:r>
              <a:rPr lang="en-US" altLang="en-US" dirty="0">
                <a:solidFill>
                  <a:srgbClr val="0070C0"/>
                </a:solidFill>
                <a:latin typeface="Rockwell" panose="02060603020205020403" pitchFamily="18" charset="0"/>
                <a:ea typeface="ＭＳ Ｐゴシック" pitchFamily="34" charset="-128"/>
              </a:rPr>
              <a:t>Associate, Education Research</a:t>
            </a:r>
          </a:p>
          <a:p>
            <a:pPr algn="ctr"/>
            <a:r>
              <a:rPr lang="en-US" altLang="en-US" dirty="0">
                <a:solidFill>
                  <a:srgbClr val="0070C0"/>
                </a:solidFill>
                <a:latin typeface="Rockwell" panose="02060603020205020403" pitchFamily="18" charset="0"/>
                <a:ea typeface="ＭＳ Ｐゴシック" pitchFamily="34" charset="-128"/>
              </a:rPr>
              <a:t>Office of Accountability</a:t>
            </a:r>
          </a:p>
        </p:txBody>
      </p:sp>
      <p:sp>
        <p:nvSpPr>
          <p:cNvPr id="5" name="Rectangle 4">
            <a:extLst>
              <a:ext uri="{FF2B5EF4-FFF2-40B4-BE49-F238E27FC236}">
                <a16:creationId xmlns:a16="http://schemas.microsoft.com/office/drawing/2014/main" id="{08ED42E6-9D83-42C6-B64C-BDD125916722}"/>
              </a:ext>
            </a:extLst>
          </p:cNvPr>
          <p:cNvSpPr/>
          <p:nvPr/>
        </p:nvSpPr>
        <p:spPr>
          <a:xfrm>
            <a:off x="4851278" y="4876800"/>
            <a:ext cx="3654972" cy="954107"/>
          </a:xfrm>
          <a:prstGeom prst="rect">
            <a:avLst/>
          </a:prstGeom>
        </p:spPr>
        <p:txBody>
          <a:bodyPr wrap="square">
            <a:spAutoFit/>
          </a:bodyPr>
          <a:lstStyle/>
          <a:p>
            <a:pPr algn="ctr"/>
            <a:r>
              <a:rPr lang="en-US" altLang="en-US" sz="2000" b="1" dirty="0">
                <a:solidFill>
                  <a:srgbClr val="0070C0"/>
                </a:solidFill>
                <a:latin typeface="Rockwell" panose="02060603020205020403" pitchFamily="18" charset="0"/>
                <a:ea typeface="ＭＳ Ｐゴシック" pitchFamily="34" charset="-128"/>
              </a:rPr>
              <a:t>Jeffrey Fletcher</a:t>
            </a:r>
          </a:p>
          <a:p>
            <a:pPr algn="ctr"/>
            <a:r>
              <a:rPr lang="en-US" altLang="en-US" dirty="0">
                <a:solidFill>
                  <a:srgbClr val="0070C0"/>
                </a:solidFill>
                <a:latin typeface="Rockwell" panose="02060603020205020403" pitchFamily="18" charset="0"/>
                <a:ea typeface="ＭＳ Ｐゴシック" pitchFamily="34" charset="-128"/>
              </a:rPr>
              <a:t>Education Specialist</a:t>
            </a:r>
          </a:p>
          <a:p>
            <a:pPr algn="ctr"/>
            <a:r>
              <a:rPr lang="en-US" altLang="en-US" dirty="0">
                <a:solidFill>
                  <a:srgbClr val="0070C0"/>
                </a:solidFill>
                <a:latin typeface="Rockwell" panose="02060603020205020403" pitchFamily="18" charset="0"/>
                <a:ea typeface="ＭＳ Ｐゴシック" pitchFamily="34" charset="-128"/>
              </a:rPr>
              <a:t>Office of Accountability</a:t>
            </a:r>
          </a:p>
        </p:txBody>
      </p:sp>
      <p:sp>
        <p:nvSpPr>
          <p:cNvPr id="3" name="Rectangle 2"/>
          <p:cNvSpPr/>
          <p:nvPr/>
        </p:nvSpPr>
        <p:spPr>
          <a:xfrm>
            <a:off x="1778000" y="3987800"/>
            <a:ext cx="5715001" cy="677108"/>
          </a:xfrm>
          <a:prstGeom prst="rect">
            <a:avLst/>
          </a:prstGeom>
        </p:spPr>
        <p:txBody>
          <a:bodyPr wrap="square">
            <a:spAutoFit/>
          </a:bodyPr>
          <a:lstStyle/>
          <a:p>
            <a:pPr algn="ctr"/>
            <a:r>
              <a:rPr lang="en-US" altLang="en-US" sz="2000" b="1" dirty="0">
                <a:solidFill>
                  <a:srgbClr val="0070C0"/>
                </a:solidFill>
                <a:latin typeface="Rockwell" panose="02060603020205020403" pitchFamily="18" charset="0"/>
                <a:ea typeface="ＭＳ Ｐゴシック" pitchFamily="34" charset="-128"/>
              </a:rPr>
              <a:t>Ira Schwartz </a:t>
            </a:r>
          </a:p>
          <a:p>
            <a:pPr algn="ctr"/>
            <a:r>
              <a:rPr lang="en-US" altLang="en-US" dirty="0">
                <a:solidFill>
                  <a:srgbClr val="0070C0"/>
                </a:solidFill>
                <a:latin typeface="Rockwell" panose="02060603020205020403" pitchFamily="18" charset="0"/>
                <a:ea typeface="ＭＳ Ｐゴシック" pitchFamily="34" charset="-128"/>
              </a:rPr>
              <a:t>Associate Commissioner, Office of Accountability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7862888" cy="4895850"/>
          </a:xfrm>
        </p:spPr>
        <p:txBody>
          <a:bodyPr/>
          <a:lstStyle/>
          <a:p>
            <a:r>
              <a:rPr lang="en-US" sz="2400" u="sng" dirty="0">
                <a:solidFill>
                  <a:srgbClr val="0070C0"/>
                </a:solidFill>
              </a:rPr>
              <a:t>Removal from Superintendent Receivership</a:t>
            </a:r>
          </a:p>
          <a:p>
            <a:pPr marL="342900" indent="-342900">
              <a:buFont typeface="Arial" panose="020B0604020202020204" pitchFamily="34" charset="0"/>
              <a:buChar char="•"/>
            </a:pPr>
            <a:r>
              <a:rPr lang="en-US" dirty="0">
                <a:solidFill>
                  <a:srgbClr val="0070C0"/>
                </a:solidFill>
              </a:rPr>
              <a:t>Making Demonstrable Improvement does not remove a school from Superintendent Receivership.</a:t>
            </a:r>
          </a:p>
          <a:p>
            <a:pPr marL="342900" indent="-342900">
              <a:buFont typeface="Arial" panose="020B0604020202020204" pitchFamily="34" charset="0"/>
              <a:buChar char="•"/>
            </a:pPr>
            <a:r>
              <a:rPr lang="en-US" dirty="0">
                <a:solidFill>
                  <a:srgbClr val="0070C0"/>
                </a:solidFill>
              </a:rPr>
              <a:t>Removal from Receivership occurs at the end of the school year in which a school under Superintendent Receivership is removed from Comprehensive Support and Improvement (CSI) status.</a:t>
            </a:r>
          </a:p>
          <a:p>
            <a:endParaRPr lang="en-US" dirty="0">
              <a:solidFill>
                <a:srgbClr val="0070C0"/>
              </a:solidFill>
            </a:endParaRPr>
          </a:p>
          <a:p>
            <a:pPr marL="342900" indent="-342900">
              <a:buFont typeface="Arial" panose="020B0604020202020204" pitchFamily="34" charset="0"/>
              <a:buChar char="•"/>
            </a:pPr>
            <a:endParaRPr lang="en-US"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10</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Demonstrable Improvement Process</a:t>
            </a:r>
          </a:p>
        </p:txBody>
      </p:sp>
    </p:spTree>
    <p:extLst>
      <p:ext uri="{BB962C8B-B14F-4D97-AF65-F5344CB8AC3E}">
        <p14:creationId xmlns:p14="http://schemas.microsoft.com/office/powerpoint/2010/main" val="179718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8121650" cy="4895850"/>
          </a:xfrm>
        </p:spPr>
        <p:txBody>
          <a:bodyPr/>
          <a:lstStyle/>
          <a:p>
            <a:r>
              <a:rPr lang="en-US" sz="2400" u="sng" dirty="0">
                <a:solidFill>
                  <a:srgbClr val="0070C0"/>
                </a:solidFill>
              </a:rPr>
              <a:t>Guiding Principles</a:t>
            </a:r>
          </a:p>
          <a:p>
            <a:pPr marL="342900" indent="-342900">
              <a:buFont typeface="Arial" panose="020B0604020202020204" pitchFamily="34" charset="0"/>
              <a:buChar char="•"/>
            </a:pPr>
            <a:r>
              <a:rPr lang="en-US" sz="2000" dirty="0">
                <a:solidFill>
                  <a:srgbClr val="0070C0"/>
                </a:solidFill>
              </a:rPr>
              <a:t>Beginning with the 2018-19 school year, NYSED revised the DI methodology to:</a:t>
            </a:r>
          </a:p>
          <a:p>
            <a:pPr marL="914400" lvl="1" indent="-457200">
              <a:buFont typeface="+mj-lt"/>
              <a:buAutoNum type="alphaLcParenR"/>
            </a:pPr>
            <a:r>
              <a:rPr lang="en-US" dirty="0">
                <a:solidFill>
                  <a:srgbClr val="0070C0"/>
                </a:solidFill>
              </a:rPr>
              <a:t>Align DI indicators with ESSA indicators; </a:t>
            </a:r>
          </a:p>
          <a:p>
            <a:pPr marL="914400" lvl="1" indent="-457200">
              <a:buAutoNum type="alphaLcParenR"/>
            </a:pPr>
            <a:r>
              <a:rPr lang="en-US" dirty="0">
                <a:solidFill>
                  <a:srgbClr val="0070C0"/>
                </a:solidFill>
              </a:rPr>
              <a:t>Update and streamline the annual Progress Targets; and </a:t>
            </a:r>
          </a:p>
          <a:p>
            <a:pPr marL="914400" lvl="1" indent="-457200">
              <a:buAutoNum type="alphaLcParenR"/>
            </a:pPr>
            <a:r>
              <a:rPr lang="en-US" dirty="0">
                <a:solidFill>
                  <a:srgbClr val="0070C0"/>
                </a:solidFill>
              </a:rPr>
              <a:t>Differentiate Progress Targets for schools continuing in Receivership vs. newly identified Receivership schools. </a:t>
            </a:r>
          </a:p>
          <a:p>
            <a:pPr marL="342900" indent="-342900">
              <a:buFont typeface="Arial" panose="020B0604020202020204" pitchFamily="34" charset="0"/>
              <a:buChar char="•"/>
            </a:pPr>
            <a:endParaRPr lang="en-US" sz="2000" dirty="0">
              <a:solidFill>
                <a:srgbClr val="0070C0"/>
              </a:solidFill>
            </a:endParaRPr>
          </a:p>
          <a:p>
            <a:r>
              <a:rPr lang="en-US" sz="2000" u="sng" dirty="0">
                <a:solidFill>
                  <a:srgbClr val="0070C0"/>
                </a:solidFill>
              </a:rPr>
              <a:t>DI Determinations based on the updated methodology will first be made using 2019-20 school year results.</a:t>
            </a:r>
          </a:p>
          <a:p>
            <a:pPr marL="342900" indent="-342900">
              <a:buFont typeface="Arial" panose="020B0604020202020204" pitchFamily="34" charset="0"/>
              <a:buChar char="•"/>
            </a:pPr>
            <a:endParaRPr lang="en-US" sz="2200" dirty="0">
              <a:solidFill>
                <a:srgbClr val="0070C0"/>
              </a:solidFill>
            </a:endParaRPr>
          </a:p>
          <a:p>
            <a:r>
              <a:rPr lang="en-US" sz="2200" dirty="0">
                <a:solidFill>
                  <a:srgbClr val="0070C0"/>
                </a:solidFill>
              </a:rPr>
              <a:t> </a:t>
            </a:r>
          </a:p>
          <a:p>
            <a:endParaRPr lang="en-US" sz="2200" dirty="0">
              <a:solidFill>
                <a:srgbClr val="0070C0"/>
              </a:solidFill>
            </a:endParaRPr>
          </a:p>
          <a:p>
            <a:pPr marL="342900" indent="-342900">
              <a:buFont typeface="Arial" panose="020B0604020202020204" pitchFamily="34" charset="0"/>
              <a:buChar char="•"/>
            </a:pPr>
            <a:endParaRPr lang="en-US" sz="22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11</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DI Methodology Updates</a:t>
            </a:r>
          </a:p>
        </p:txBody>
      </p:sp>
    </p:spTree>
    <p:extLst>
      <p:ext uri="{BB962C8B-B14F-4D97-AF65-F5344CB8AC3E}">
        <p14:creationId xmlns:p14="http://schemas.microsoft.com/office/powerpoint/2010/main" val="336789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396875" y="1176702"/>
            <a:ext cx="8350250" cy="4756666"/>
          </a:xfrm>
        </p:spPr>
        <p:txBody>
          <a:bodyPr/>
          <a:lstStyle/>
          <a:p>
            <a:pPr marL="342900" indent="-342900">
              <a:buFont typeface="Arial" panose="020B0604020202020204" pitchFamily="34" charset="0"/>
              <a:buChar char="•"/>
            </a:pPr>
            <a:r>
              <a:rPr lang="en-US" dirty="0">
                <a:solidFill>
                  <a:srgbClr val="0070C0"/>
                </a:solidFill>
              </a:rPr>
              <a:t>For each indicator, a school can make progress by achieving  a school specific annual Progress Target.</a:t>
            </a:r>
          </a:p>
          <a:p>
            <a:pPr marL="342900" indent="-342900">
              <a:buFont typeface="Arial" panose="020B0604020202020204" pitchFamily="34" charset="0"/>
              <a:buChar char="•"/>
            </a:pPr>
            <a:r>
              <a:rPr lang="en-US" dirty="0">
                <a:solidFill>
                  <a:srgbClr val="0070C0"/>
                </a:solidFill>
              </a:rPr>
              <a:t>Progress Targets are based on closing the gap between the 2017-18 result for the school (“school baseline”) and the 2017-18 state median result (“state baseline”).*</a:t>
            </a:r>
          </a:p>
          <a:p>
            <a:pPr marL="342900" indent="-342900">
              <a:buFont typeface="Arial" panose="020B0604020202020204" pitchFamily="34" charset="0"/>
              <a:buChar char="•"/>
            </a:pPr>
            <a:r>
              <a:rPr lang="en-US" dirty="0">
                <a:solidFill>
                  <a:srgbClr val="0070C0"/>
                </a:solidFill>
              </a:rPr>
              <a:t>Progress Targets increase over the three-year period.</a:t>
            </a:r>
          </a:p>
          <a:p>
            <a:endParaRPr lang="en-US" dirty="0">
              <a:solidFill>
                <a:srgbClr val="0070C0"/>
              </a:solidFill>
            </a:endParaRPr>
          </a:p>
          <a:p>
            <a:r>
              <a:rPr lang="en-US" dirty="0">
                <a:solidFill>
                  <a:srgbClr val="0070C0"/>
                </a:solidFill>
              </a:rPr>
              <a:t>Progress Targets are differentiated for</a:t>
            </a:r>
          </a:p>
          <a:p>
            <a:pPr marL="342900" indent="-342900">
              <a:buFont typeface="Arial" panose="020B0604020202020204" pitchFamily="34" charset="0"/>
              <a:buChar char="•"/>
            </a:pPr>
            <a:r>
              <a:rPr lang="en-US" dirty="0">
                <a:solidFill>
                  <a:srgbClr val="0000FF"/>
                </a:solidFill>
              </a:rPr>
              <a:t>Cohort 1 schools - </a:t>
            </a:r>
            <a:r>
              <a:rPr lang="en-US" dirty="0">
                <a:solidFill>
                  <a:srgbClr val="0070C0"/>
                </a:solidFill>
              </a:rPr>
              <a:t>schools that are continuing in Receivership</a:t>
            </a:r>
            <a:br>
              <a:rPr lang="en-US" dirty="0">
                <a:solidFill>
                  <a:srgbClr val="0070C0"/>
                </a:solidFill>
              </a:rPr>
            </a:br>
            <a:r>
              <a:rPr lang="en-US" dirty="0">
                <a:solidFill>
                  <a:srgbClr val="197EC6"/>
                </a:solidFill>
              </a:rPr>
              <a:t>vs. </a:t>
            </a:r>
          </a:p>
          <a:p>
            <a:pPr marL="342900" indent="-342900">
              <a:buFont typeface="Arial" panose="020B0604020202020204" pitchFamily="34" charset="0"/>
              <a:buChar char="•"/>
            </a:pPr>
            <a:r>
              <a:rPr lang="en-US" dirty="0">
                <a:solidFill>
                  <a:srgbClr val="0000FF"/>
                </a:solidFill>
              </a:rPr>
              <a:t>Cohort 2 schools - </a:t>
            </a:r>
            <a:r>
              <a:rPr lang="en-US" dirty="0">
                <a:solidFill>
                  <a:srgbClr val="197EC6"/>
                </a:solidFill>
              </a:rPr>
              <a:t>newly identified Receivership schools.</a:t>
            </a:r>
          </a:p>
          <a:p>
            <a:endParaRPr lang="en-US" sz="1000" b="0" dirty="0">
              <a:solidFill>
                <a:srgbClr val="0070C0"/>
              </a:solidFill>
            </a:endParaRPr>
          </a:p>
          <a:p>
            <a:endParaRPr lang="en-US" sz="1000" b="0" dirty="0">
              <a:solidFill>
                <a:srgbClr val="0070C0"/>
              </a:solidFill>
            </a:endParaRPr>
          </a:p>
          <a:p>
            <a:endParaRPr lang="en-US" sz="1000" b="0" dirty="0">
              <a:solidFill>
                <a:srgbClr val="0070C0"/>
              </a:solidFill>
            </a:endParaRPr>
          </a:p>
          <a:p>
            <a:endParaRPr lang="en-US" sz="1000" b="0" dirty="0">
              <a:solidFill>
                <a:srgbClr val="0070C0"/>
              </a:solidFill>
            </a:endParaRPr>
          </a:p>
          <a:p>
            <a:endParaRPr lang="en-US" sz="1000" b="0" dirty="0">
              <a:solidFill>
                <a:srgbClr val="0070C0"/>
              </a:solidFill>
            </a:endParaRPr>
          </a:p>
          <a:p>
            <a:endParaRPr lang="en-US" sz="1000" b="0" dirty="0">
              <a:solidFill>
                <a:srgbClr val="0070C0"/>
              </a:solidFill>
            </a:endParaRPr>
          </a:p>
          <a:p>
            <a:r>
              <a:rPr lang="en-US" sz="1600" dirty="0">
                <a:solidFill>
                  <a:srgbClr val="0070C0"/>
                </a:solidFill>
              </a:rPr>
              <a:t>        *To ensure that targets remain achievable, a maximum target increment limit is</a:t>
            </a:r>
          </a:p>
          <a:p>
            <a:r>
              <a:rPr lang="en-US" sz="1600" dirty="0">
                <a:solidFill>
                  <a:srgbClr val="0070C0"/>
                </a:solidFill>
              </a:rPr>
              <a:t>         applied if the school baseline is too far from the state baseline.</a:t>
            </a: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 </a:t>
            </a:r>
            <a:endParaRPr lang="en-US" b="0" dirty="0">
              <a:solidFill>
                <a:srgbClr val="0070C0"/>
              </a:solidFill>
            </a:endParaRPr>
          </a:p>
          <a:p>
            <a:pPr marL="342900" indent="-342900">
              <a:buFont typeface="Arial" panose="020B0604020202020204" pitchFamily="34" charset="0"/>
              <a:buChar char="•"/>
            </a:pPr>
            <a:endParaRPr lang="en-US"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12</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DI Methodology Updates</a:t>
            </a:r>
          </a:p>
        </p:txBody>
      </p:sp>
    </p:spTree>
    <p:extLst>
      <p:ext uri="{BB962C8B-B14F-4D97-AF65-F5344CB8AC3E}">
        <p14:creationId xmlns:p14="http://schemas.microsoft.com/office/powerpoint/2010/main" val="151898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396875" y="958335"/>
            <a:ext cx="8350250" cy="1480066"/>
          </a:xfrm>
        </p:spPr>
        <p:txBody>
          <a:bodyPr/>
          <a:lstStyle/>
          <a:p>
            <a:pPr marL="342900" indent="-342900">
              <a:buFont typeface="Arial" panose="020B0604020202020204" pitchFamily="34" charset="0"/>
              <a:buChar char="•"/>
            </a:pPr>
            <a:r>
              <a:rPr lang="en-US" sz="2400" dirty="0">
                <a:solidFill>
                  <a:srgbClr val="0070C0"/>
                </a:solidFill>
              </a:rPr>
              <a:t>Example: Year 1 Progress Target = 1/12</a:t>
            </a:r>
            <a:r>
              <a:rPr lang="en-US" sz="2400" baseline="30000" dirty="0">
                <a:solidFill>
                  <a:srgbClr val="0070C0"/>
                </a:solidFill>
              </a:rPr>
              <a:t>th</a:t>
            </a:r>
            <a:r>
              <a:rPr lang="en-US" sz="2400" dirty="0">
                <a:solidFill>
                  <a:srgbClr val="0070C0"/>
                </a:solidFill>
              </a:rPr>
              <a:t> of the gap between the 2017-18 school and state baselines.</a:t>
            </a:r>
            <a:endParaRPr lang="en-US" sz="2400" b="0" dirty="0">
              <a:solidFill>
                <a:srgbClr val="0070C0"/>
              </a:solidFill>
            </a:endParaRPr>
          </a:p>
          <a:p>
            <a:pPr marL="342900" indent="-342900">
              <a:buFont typeface="Arial" panose="020B0604020202020204" pitchFamily="34" charset="0"/>
              <a:buChar char="•"/>
            </a:pPr>
            <a:endParaRPr lang="en-US" sz="22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13</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DI Methodology Updates</a:t>
            </a:r>
          </a:p>
        </p:txBody>
      </p:sp>
      <p:graphicFrame>
        <p:nvGraphicFramePr>
          <p:cNvPr id="7" name="Table 6">
            <a:extLst>
              <a:ext uri="{FF2B5EF4-FFF2-40B4-BE49-F238E27FC236}">
                <a16:creationId xmlns:a16="http://schemas.microsoft.com/office/drawing/2014/main" id="{B0544D66-8F84-42C2-A4D9-36F7B287CC90}"/>
              </a:ext>
            </a:extLst>
          </p:cNvPr>
          <p:cNvGraphicFramePr>
            <a:graphicFrameLocks noGrp="1"/>
          </p:cNvGraphicFramePr>
          <p:nvPr>
            <p:extLst>
              <p:ext uri="{D42A27DB-BD31-4B8C-83A1-F6EECF244321}">
                <p14:modId xmlns:p14="http://schemas.microsoft.com/office/powerpoint/2010/main" val="155855488"/>
              </p:ext>
            </p:extLst>
          </p:nvPr>
        </p:nvGraphicFramePr>
        <p:xfrm>
          <a:off x="1524000" y="2657671"/>
          <a:ext cx="6298360" cy="1508410"/>
        </p:xfrm>
        <a:graphic>
          <a:graphicData uri="http://schemas.openxmlformats.org/drawingml/2006/table">
            <a:tbl>
              <a:tblPr firstRow="1" firstCol="1" bandRow="1"/>
              <a:tblGrid>
                <a:gridCol w="1876301">
                  <a:extLst>
                    <a:ext uri="{9D8B030D-6E8A-4147-A177-3AD203B41FA5}">
                      <a16:colId xmlns:a16="http://schemas.microsoft.com/office/drawing/2014/main" val="364256566"/>
                    </a:ext>
                  </a:extLst>
                </a:gridCol>
                <a:gridCol w="4422059">
                  <a:extLst>
                    <a:ext uri="{9D8B030D-6E8A-4147-A177-3AD203B41FA5}">
                      <a16:colId xmlns:a16="http://schemas.microsoft.com/office/drawing/2014/main" val="3763038419"/>
                    </a:ext>
                  </a:extLst>
                </a:gridCol>
              </a:tblGrid>
              <a:tr h="403945">
                <a:tc>
                  <a:txBody>
                    <a:bodyPr/>
                    <a:lstStyle/>
                    <a:p>
                      <a:pPr marL="0" marR="0" algn="ctr">
                        <a:spcBef>
                          <a:spcPts val="0"/>
                        </a:spcBef>
                        <a:spcAft>
                          <a:spcPts val="0"/>
                        </a:spcAft>
                      </a:pPr>
                      <a:r>
                        <a:rPr lang="en-US" sz="1800" b="1" spc="-25" dirty="0">
                          <a:solidFill>
                            <a:schemeClr val="bg1"/>
                          </a:solidFill>
                          <a:effectLst/>
                        </a:rPr>
                        <a:t>Year</a:t>
                      </a:r>
                      <a:endParaRPr lang="en-US" sz="1800" b="1"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C51"/>
                    </a:solidFill>
                  </a:tcPr>
                </a:tc>
                <a:tc>
                  <a:txBody>
                    <a:bodyPr/>
                    <a:lstStyle>
                      <a:lvl1pPr marL="0" algn="l" defTabSz="914400" rtl="0" eaLnBrk="1" latinLnBrk="0" hangingPunct="1">
                        <a:defRPr sz="1800" b="1" kern="1200">
                          <a:solidFill>
                            <a:schemeClr val="bg1"/>
                          </a:solidFill>
                          <a:latin typeface="Helvetica"/>
                        </a:defRPr>
                      </a:lvl1pPr>
                      <a:lvl2pPr marL="457200" algn="l" defTabSz="914400" rtl="0" eaLnBrk="1" latinLnBrk="0" hangingPunct="1">
                        <a:defRPr sz="1800" b="1" kern="1200">
                          <a:solidFill>
                            <a:schemeClr val="bg1"/>
                          </a:solidFill>
                          <a:latin typeface="Helvetica"/>
                        </a:defRPr>
                      </a:lvl2pPr>
                      <a:lvl3pPr marL="914400" algn="l" defTabSz="914400" rtl="0" eaLnBrk="1" latinLnBrk="0" hangingPunct="1">
                        <a:defRPr sz="1800" b="1" kern="1200">
                          <a:solidFill>
                            <a:schemeClr val="bg1"/>
                          </a:solidFill>
                          <a:latin typeface="Helvetica"/>
                        </a:defRPr>
                      </a:lvl3pPr>
                      <a:lvl4pPr marL="1371600" algn="l" defTabSz="914400" rtl="0" eaLnBrk="1" latinLnBrk="0" hangingPunct="1">
                        <a:defRPr sz="1800" b="1" kern="1200">
                          <a:solidFill>
                            <a:schemeClr val="bg1"/>
                          </a:solidFill>
                          <a:latin typeface="Helvetica"/>
                        </a:defRPr>
                      </a:lvl4pPr>
                      <a:lvl5pPr marL="1828800" algn="l" defTabSz="914400" rtl="0" eaLnBrk="1" latinLnBrk="0" hangingPunct="1">
                        <a:defRPr sz="1800" b="1" kern="1200">
                          <a:solidFill>
                            <a:schemeClr val="bg1"/>
                          </a:solidFill>
                          <a:latin typeface="Helvetica"/>
                        </a:defRPr>
                      </a:lvl5pPr>
                      <a:lvl6pPr marL="2286000" algn="l" defTabSz="914400" rtl="0" eaLnBrk="1" latinLnBrk="0" hangingPunct="1">
                        <a:defRPr sz="1800" b="1" kern="1200">
                          <a:solidFill>
                            <a:schemeClr val="bg1"/>
                          </a:solidFill>
                          <a:latin typeface="Helvetica"/>
                        </a:defRPr>
                      </a:lvl6pPr>
                      <a:lvl7pPr marL="2743200" algn="l" defTabSz="914400" rtl="0" eaLnBrk="1" latinLnBrk="0" hangingPunct="1">
                        <a:defRPr sz="1800" b="1" kern="1200">
                          <a:solidFill>
                            <a:schemeClr val="bg1"/>
                          </a:solidFill>
                          <a:latin typeface="Helvetica"/>
                        </a:defRPr>
                      </a:lvl7pPr>
                      <a:lvl8pPr marL="3200400" algn="l" defTabSz="914400" rtl="0" eaLnBrk="1" latinLnBrk="0" hangingPunct="1">
                        <a:defRPr sz="1800" b="1" kern="1200">
                          <a:solidFill>
                            <a:schemeClr val="bg1"/>
                          </a:solidFill>
                          <a:latin typeface="Helvetica"/>
                        </a:defRPr>
                      </a:lvl8pPr>
                      <a:lvl9pPr marL="3657600" algn="l" defTabSz="914400" rtl="0" eaLnBrk="1" latinLnBrk="0" hangingPunct="1">
                        <a:defRPr sz="1800" b="1" kern="1200">
                          <a:solidFill>
                            <a:schemeClr val="bg1"/>
                          </a:solidFill>
                          <a:latin typeface="Helvetica"/>
                        </a:defRPr>
                      </a:lvl9pPr>
                    </a:lstStyle>
                    <a:p>
                      <a:pPr marL="0" marR="0" algn="ctr">
                        <a:spcBef>
                          <a:spcPts val="0"/>
                        </a:spcBef>
                        <a:spcAft>
                          <a:spcPts val="0"/>
                        </a:spcAft>
                      </a:pPr>
                      <a:r>
                        <a:rPr lang="en-US" sz="1800" b="1" spc="-25" dirty="0">
                          <a:solidFill>
                            <a:schemeClr val="bg1"/>
                          </a:solidFill>
                          <a:effectLst/>
                        </a:rPr>
                        <a:t>Cohorts 1</a:t>
                      </a:r>
                      <a:r>
                        <a:rPr lang="en-US" sz="1800" b="1" spc="-25" dirty="0">
                          <a:solidFill>
                            <a:schemeClr val="bg1"/>
                          </a:solidFill>
                          <a:effectLst/>
                          <a:latin typeface="Arial" panose="020B0604020202020204" pitchFamily="34" charset="0"/>
                          <a:cs typeface="Times New Roman" panose="02020603050405020304" pitchFamily="18" charset="0"/>
                        </a:rPr>
                        <a:t> &amp; </a:t>
                      </a:r>
                      <a:r>
                        <a:rPr lang="en-US" sz="1800" b="1"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C51"/>
                    </a:solidFill>
                  </a:tcPr>
                </a:tc>
                <a:extLst>
                  <a:ext uri="{0D108BD9-81ED-4DB2-BD59-A6C34878D82A}">
                    <a16:rowId xmlns:a16="http://schemas.microsoft.com/office/drawing/2014/main" val="318262034"/>
                  </a:ext>
                </a:extLst>
              </a:tr>
              <a:tr h="368155">
                <a:tc>
                  <a:txBody>
                    <a:bodyPr/>
                    <a:lstStyle/>
                    <a:p>
                      <a:pPr marL="0" marR="0" algn="ctr">
                        <a:spcBef>
                          <a:spcPts val="0"/>
                        </a:spcBef>
                        <a:spcAft>
                          <a:spcPts val="0"/>
                        </a:spcAft>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2018-19</a:t>
                      </a: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                            1/12</a:t>
                      </a:r>
                    </a:p>
                  </a:txBody>
                  <a:tcPr marL="68580" marR="68580" marT="0" marB="0" anchor="ctr">
                    <a:lnL w="12700" cap="flat" cmpd="sng" algn="ctr">
                      <a:solidFill>
                        <a:srgbClr val="002C51"/>
                      </a:solidFill>
                      <a:prstDash val="solid"/>
                      <a:round/>
                      <a:headEnd type="none" w="med" len="med"/>
                      <a:tailEnd type="none" w="med" len="med"/>
                    </a:lnL>
                    <a:lnR w="12700" cap="flat" cmpd="sng" algn="ctr">
                      <a:solidFill>
                        <a:srgbClr val="002C5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3650681"/>
                  </a:ext>
                </a:extLst>
              </a:tr>
              <a:tr h="368155">
                <a:tc>
                  <a:txBody>
                    <a:bodyPr/>
                    <a:lstStyle/>
                    <a:p>
                      <a:pPr marL="0" marR="0" algn="ctr">
                        <a:spcBef>
                          <a:spcPts val="0"/>
                        </a:spcBef>
                        <a:spcAft>
                          <a:spcPts val="0"/>
                        </a:spcAft>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2019-20</a:t>
                      </a: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                            2/12 = 1/6    </a:t>
                      </a:r>
                    </a:p>
                  </a:txBody>
                  <a:tcPr marL="68580" marR="68580" marT="0" marB="0" anchor="ctr">
                    <a:lnL w="12700" cap="flat" cmpd="sng" algn="ctr">
                      <a:solidFill>
                        <a:srgbClr val="002C51"/>
                      </a:solidFill>
                      <a:prstDash val="solid"/>
                      <a:round/>
                      <a:headEnd type="none" w="med" len="med"/>
                      <a:tailEnd type="none" w="med" len="me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375079"/>
                  </a:ext>
                </a:extLst>
              </a:tr>
              <a:tr h="368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2020-21</a:t>
                      </a: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                            3/12 = 1/4</a:t>
                      </a:r>
                    </a:p>
                  </a:txBody>
                  <a:tcPr marL="68580" marR="68580" marT="0" marB="0" anchor="ctr">
                    <a:lnL w="12700" cap="flat" cmpd="sng" algn="ctr">
                      <a:solidFill>
                        <a:srgbClr val="002C51"/>
                      </a:solidFill>
                      <a:prstDash val="solid"/>
                      <a:round/>
                      <a:headEnd type="none" w="med" len="med"/>
                      <a:tailEnd type="none" w="med" len="me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355114"/>
                  </a:ext>
                </a:extLst>
              </a:tr>
            </a:tbl>
          </a:graphicData>
        </a:graphic>
      </p:graphicFrame>
      <p:graphicFrame>
        <p:nvGraphicFramePr>
          <p:cNvPr id="8" name="Table 7">
            <a:extLst>
              <a:ext uri="{FF2B5EF4-FFF2-40B4-BE49-F238E27FC236}">
                <a16:creationId xmlns:a16="http://schemas.microsoft.com/office/drawing/2014/main" id="{25B9740E-E277-4F44-B930-7EB77F8D54C2}"/>
              </a:ext>
            </a:extLst>
          </p:cNvPr>
          <p:cNvGraphicFramePr>
            <a:graphicFrameLocks noGrp="1"/>
          </p:cNvGraphicFramePr>
          <p:nvPr>
            <p:extLst>
              <p:ext uri="{D42A27DB-BD31-4B8C-83A1-F6EECF244321}">
                <p14:modId xmlns:p14="http://schemas.microsoft.com/office/powerpoint/2010/main" val="4085137336"/>
              </p:ext>
            </p:extLst>
          </p:nvPr>
        </p:nvGraphicFramePr>
        <p:xfrm>
          <a:off x="1524001" y="4788199"/>
          <a:ext cx="6309123" cy="1511221"/>
        </p:xfrm>
        <a:graphic>
          <a:graphicData uri="http://schemas.openxmlformats.org/drawingml/2006/table">
            <a:tbl>
              <a:tblPr firstRow="1" firstCol="1" bandRow="1"/>
              <a:tblGrid>
                <a:gridCol w="1905018">
                  <a:extLst>
                    <a:ext uri="{9D8B030D-6E8A-4147-A177-3AD203B41FA5}">
                      <a16:colId xmlns:a16="http://schemas.microsoft.com/office/drawing/2014/main" val="364256566"/>
                    </a:ext>
                  </a:extLst>
                </a:gridCol>
                <a:gridCol w="2240685">
                  <a:extLst>
                    <a:ext uri="{9D8B030D-6E8A-4147-A177-3AD203B41FA5}">
                      <a16:colId xmlns:a16="http://schemas.microsoft.com/office/drawing/2014/main" val="3763038419"/>
                    </a:ext>
                  </a:extLst>
                </a:gridCol>
                <a:gridCol w="2163420">
                  <a:extLst>
                    <a:ext uri="{9D8B030D-6E8A-4147-A177-3AD203B41FA5}">
                      <a16:colId xmlns:a16="http://schemas.microsoft.com/office/drawing/2014/main" val="422593950"/>
                    </a:ext>
                  </a:extLst>
                </a:gridCol>
              </a:tblGrid>
              <a:tr h="422248">
                <a:tc>
                  <a:txBody>
                    <a:bodyPr/>
                    <a:lstStyle/>
                    <a:p>
                      <a:pPr marL="0" marR="0" algn="ctr">
                        <a:spcBef>
                          <a:spcPts val="0"/>
                        </a:spcBef>
                        <a:spcAft>
                          <a:spcPts val="0"/>
                        </a:spcAft>
                      </a:pPr>
                      <a:r>
                        <a:rPr lang="en-US" sz="1800" b="1" spc="-25" dirty="0">
                          <a:solidFill>
                            <a:schemeClr val="bg1"/>
                          </a:solidFill>
                          <a:effectLst/>
                        </a:rPr>
                        <a:t>Year</a:t>
                      </a:r>
                      <a:endParaRPr lang="en-US" sz="1800" b="1"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C51"/>
                    </a:solidFill>
                  </a:tcPr>
                </a:tc>
                <a:tc>
                  <a:txBody>
                    <a:bodyPr/>
                    <a:lstStyle>
                      <a:lvl1pPr marL="0" algn="l" defTabSz="914400" rtl="0" eaLnBrk="1" latinLnBrk="0" hangingPunct="1">
                        <a:defRPr sz="1800" b="1" kern="1200">
                          <a:solidFill>
                            <a:schemeClr val="bg1"/>
                          </a:solidFill>
                          <a:latin typeface="Helvetica"/>
                        </a:defRPr>
                      </a:lvl1pPr>
                      <a:lvl2pPr marL="457200" algn="l" defTabSz="914400" rtl="0" eaLnBrk="1" latinLnBrk="0" hangingPunct="1">
                        <a:defRPr sz="1800" b="1" kern="1200">
                          <a:solidFill>
                            <a:schemeClr val="bg1"/>
                          </a:solidFill>
                          <a:latin typeface="Helvetica"/>
                        </a:defRPr>
                      </a:lvl2pPr>
                      <a:lvl3pPr marL="914400" algn="l" defTabSz="914400" rtl="0" eaLnBrk="1" latinLnBrk="0" hangingPunct="1">
                        <a:defRPr sz="1800" b="1" kern="1200">
                          <a:solidFill>
                            <a:schemeClr val="bg1"/>
                          </a:solidFill>
                          <a:latin typeface="Helvetica"/>
                        </a:defRPr>
                      </a:lvl3pPr>
                      <a:lvl4pPr marL="1371600" algn="l" defTabSz="914400" rtl="0" eaLnBrk="1" latinLnBrk="0" hangingPunct="1">
                        <a:defRPr sz="1800" b="1" kern="1200">
                          <a:solidFill>
                            <a:schemeClr val="bg1"/>
                          </a:solidFill>
                          <a:latin typeface="Helvetica"/>
                        </a:defRPr>
                      </a:lvl4pPr>
                      <a:lvl5pPr marL="1828800" algn="l" defTabSz="914400" rtl="0" eaLnBrk="1" latinLnBrk="0" hangingPunct="1">
                        <a:defRPr sz="1800" b="1" kern="1200">
                          <a:solidFill>
                            <a:schemeClr val="bg1"/>
                          </a:solidFill>
                          <a:latin typeface="Helvetica"/>
                        </a:defRPr>
                      </a:lvl5pPr>
                      <a:lvl6pPr marL="2286000" algn="l" defTabSz="914400" rtl="0" eaLnBrk="1" latinLnBrk="0" hangingPunct="1">
                        <a:defRPr sz="1800" b="1" kern="1200">
                          <a:solidFill>
                            <a:schemeClr val="bg1"/>
                          </a:solidFill>
                          <a:latin typeface="Helvetica"/>
                        </a:defRPr>
                      </a:lvl6pPr>
                      <a:lvl7pPr marL="2743200" algn="l" defTabSz="914400" rtl="0" eaLnBrk="1" latinLnBrk="0" hangingPunct="1">
                        <a:defRPr sz="1800" b="1" kern="1200">
                          <a:solidFill>
                            <a:schemeClr val="bg1"/>
                          </a:solidFill>
                          <a:latin typeface="Helvetica"/>
                        </a:defRPr>
                      </a:lvl7pPr>
                      <a:lvl8pPr marL="3200400" algn="l" defTabSz="914400" rtl="0" eaLnBrk="1" latinLnBrk="0" hangingPunct="1">
                        <a:defRPr sz="1800" b="1" kern="1200">
                          <a:solidFill>
                            <a:schemeClr val="bg1"/>
                          </a:solidFill>
                          <a:latin typeface="Helvetica"/>
                        </a:defRPr>
                      </a:lvl8pPr>
                      <a:lvl9pPr marL="3657600" algn="l" defTabSz="914400" rtl="0" eaLnBrk="1" latinLnBrk="0" hangingPunct="1">
                        <a:defRPr sz="1800" b="1" kern="1200">
                          <a:solidFill>
                            <a:schemeClr val="bg1"/>
                          </a:solidFill>
                          <a:latin typeface="Helvetica"/>
                        </a:defRPr>
                      </a:lvl9pPr>
                    </a:lstStyle>
                    <a:p>
                      <a:pPr marL="0" marR="0" algn="ctr">
                        <a:spcBef>
                          <a:spcPts val="0"/>
                        </a:spcBef>
                        <a:spcAft>
                          <a:spcPts val="0"/>
                        </a:spcAft>
                      </a:pPr>
                      <a:r>
                        <a:rPr lang="en-US" sz="1800" b="1" spc="-25" dirty="0">
                          <a:solidFill>
                            <a:schemeClr val="bg1"/>
                          </a:solidFill>
                          <a:effectLst/>
                        </a:rPr>
                        <a:t>Cohort 1</a:t>
                      </a:r>
                      <a:endParaRPr lang="en-US" sz="1800" b="1"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C51"/>
                    </a:solidFill>
                  </a:tcPr>
                </a:tc>
                <a:tc>
                  <a:txBody>
                    <a:bodyPr/>
                    <a:lstStyle/>
                    <a:p>
                      <a:pPr marL="0" marR="0" algn="ctr">
                        <a:spcBef>
                          <a:spcPts val="0"/>
                        </a:spcBef>
                        <a:spcAft>
                          <a:spcPts val="0"/>
                        </a:spcAft>
                      </a:pPr>
                      <a:r>
                        <a:rPr lang="en-US" sz="1800" b="1"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Cohort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C51"/>
                    </a:solidFill>
                  </a:tcPr>
                </a:tc>
                <a:extLst>
                  <a:ext uri="{0D108BD9-81ED-4DB2-BD59-A6C34878D82A}">
                    <a16:rowId xmlns:a16="http://schemas.microsoft.com/office/drawing/2014/main" val="318262034"/>
                  </a:ext>
                </a:extLst>
              </a:tr>
              <a:tr h="362991">
                <a:tc>
                  <a:txBody>
                    <a:bodyPr/>
                    <a:lstStyle/>
                    <a:p>
                      <a:pPr marL="0" marR="0" algn="ctr">
                        <a:spcBef>
                          <a:spcPts val="0"/>
                        </a:spcBef>
                        <a:spcAft>
                          <a:spcPts val="0"/>
                        </a:spcAft>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2018-19</a:t>
                      </a: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ctr">
                        <a:spcBef>
                          <a:spcPts val="0"/>
                        </a:spcBef>
                        <a:spcAft>
                          <a:spcPts val="0"/>
                        </a:spcAft>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1/8</a:t>
                      </a:r>
                    </a:p>
                  </a:txBody>
                  <a:tcPr marL="68580" marR="68580" marT="0" marB="0" anchor="ctr">
                    <a:lnL w="12700" cap="flat" cmpd="sng" algn="ctr">
                      <a:solidFill>
                        <a:srgbClr val="002C51"/>
                      </a:solidFill>
                      <a:prstDash val="solid"/>
                      <a:round/>
                      <a:headEnd type="none" w="med" len="med"/>
                      <a:tailEnd type="none" w="med" len="med"/>
                    </a:lnL>
                    <a:lnR w="12700" cap="flat" cmpd="sng" algn="ctr">
                      <a:solidFill>
                        <a:srgbClr val="002C5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1/12</a:t>
                      </a:r>
                    </a:p>
                  </a:txBody>
                  <a:tcPr marL="68580" marR="68580" marT="0" marB="0" anchor="ctr">
                    <a:lnL w="12700" cap="flat" cmpd="sng" algn="ctr">
                      <a:solidFill>
                        <a:srgbClr val="002C51"/>
                      </a:solidFill>
                      <a:prstDash val="solid"/>
                      <a:round/>
                      <a:headEnd type="none" w="med" len="med"/>
                      <a:tailEnd type="none" w="med" len="med"/>
                    </a:lnL>
                    <a:lnR w="12700" cap="flat" cmpd="sng" algn="ctr">
                      <a:solidFill>
                        <a:srgbClr val="002C5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3650681"/>
                  </a:ext>
                </a:extLst>
              </a:tr>
              <a:tr h="362991">
                <a:tc>
                  <a:txBody>
                    <a:bodyPr/>
                    <a:lstStyle/>
                    <a:p>
                      <a:pPr marL="0" marR="0" algn="ctr">
                        <a:spcBef>
                          <a:spcPts val="0"/>
                        </a:spcBef>
                        <a:spcAft>
                          <a:spcPts val="0"/>
                        </a:spcAft>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2019-20</a:t>
                      </a: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ctr">
                        <a:spcBef>
                          <a:spcPts val="0"/>
                        </a:spcBef>
                        <a:spcAft>
                          <a:spcPts val="0"/>
                        </a:spcAft>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         2/8 = 1/4</a:t>
                      </a:r>
                    </a:p>
                  </a:txBody>
                  <a:tcPr marL="68580" marR="68580" marT="0" marB="0" anchor="ctr">
                    <a:lnL w="12700" cap="flat" cmpd="sng" algn="ctr">
                      <a:solidFill>
                        <a:srgbClr val="002C51"/>
                      </a:solidFill>
                      <a:prstDash val="solid"/>
                      <a:round/>
                      <a:headEnd type="none" w="med" len="med"/>
                      <a:tailEnd type="none" w="med" len="me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         2/12 = 1/6</a:t>
                      </a:r>
                    </a:p>
                  </a:txBody>
                  <a:tcPr marL="68580" marR="68580" marT="0" marB="0" anchor="ctr">
                    <a:lnL w="12700" cap="flat" cmpd="sng" algn="ctr">
                      <a:solidFill>
                        <a:srgbClr val="002C51"/>
                      </a:solidFill>
                      <a:prstDash val="solid"/>
                      <a:round/>
                      <a:headEnd type="none" w="med" len="med"/>
                      <a:tailEnd type="none" w="med" len="me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375079"/>
                  </a:ext>
                </a:extLst>
              </a:tr>
              <a:tr h="3629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2020-21</a:t>
                      </a: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ctr">
                        <a:spcBef>
                          <a:spcPts val="0"/>
                        </a:spcBef>
                        <a:spcAft>
                          <a:spcPts val="0"/>
                        </a:spcAft>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3/8</a:t>
                      </a:r>
                    </a:p>
                  </a:txBody>
                  <a:tcPr marL="68580" marR="68580" marT="0" marB="0" anchor="ctr">
                    <a:lnL w="12700" cap="flat" cmpd="sng" algn="ctr">
                      <a:solidFill>
                        <a:srgbClr val="002C51"/>
                      </a:solidFill>
                      <a:prstDash val="solid"/>
                      <a:round/>
                      <a:headEnd type="none" w="med" len="med"/>
                      <a:tailEnd type="none" w="med" len="me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25" dirty="0">
                          <a:effectLst/>
                          <a:latin typeface="Arial" panose="020B0604020202020204" pitchFamily="34" charset="0"/>
                          <a:ea typeface="Times New Roman" panose="02020603050405020304" pitchFamily="18" charset="0"/>
                          <a:cs typeface="Times New Roman" panose="02020603050405020304" pitchFamily="18" charset="0"/>
                        </a:rPr>
                        <a:t>         3/12 = 1/4</a:t>
                      </a:r>
                    </a:p>
                  </a:txBody>
                  <a:tcPr marL="68580" marR="68580" marT="0" marB="0" anchor="ctr">
                    <a:lnL w="12700" cap="flat" cmpd="sng" algn="ctr">
                      <a:solidFill>
                        <a:srgbClr val="002C51"/>
                      </a:solidFill>
                      <a:prstDash val="solid"/>
                      <a:round/>
                      <a:headEnd type="none" w="med" len="med"/>
                      <a:tailEnd type="none" w="med" len="me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355114"/>
                  </a:ext>
                </a:extLst>
              </a:tr>
            </a:tbl>
          </a:graphicData>
        </a:graphic>
      </p:graphicFrame>
      <p:sp>
        <p:nvSpPr>
          <p:cNvPr id="4" name="Rectangle 3">
            <a:extLst>
              <a:ext uri="{FF2B5EF4-FFF2-40B4-BE49-F238E27FC236}">
                <a16:creationId xmlns:a16="http://schemas.microsoft.com/office/drawing/2014/main" id="{F7D6B483-09F6-49B1-916E-6D77013A3EED}"/>
              </a:ext>
            </a:extLst>
          </p:cNvPr>
          <p:cNvSpPr/>
          <p:nvPr/>
        </p:nvSpPr>
        <p:spPr>
          <a:xfrm>
            <a:off x="3172725" y="4276481"/>
            <a:ext cx="3254609" cy="363736"/>
          </a:xfrm>
          <a:prstGeom prst="rect">
            <a:avLst/>
          </a:prstGeom>
        </p:spPr>
        <p:txBody>
          <a:bodyPr wrap="none">
            <a:spAutoFit/>
          </a:bodyPr>
          <a:lstStyle/>
          <a:p>
            <a:pPr algn="ctr"/>
            <a:r>
              <a:rPr lang="en-US" sz="2000" b="1" dirty="0">
                <a:solidFill>
                  <a:srgbClr val="0000FF"/>
                </a:solidFill>
              </a:rPr>
              <a:t>Level 2 </a:t>
            </a:r>
            <a:r>
              <a:rPr lang="en-US" sz="2000" b="1" dirty="0">
                <a:solidFill>
                  <a:srgbClr val="0070C0"/>
                </a:solidFill>
              </a:rPr>
              <a:t>Indicator Targets </a:t>
            </a:r>
          </a:p>
        </p:txBody>
      </p:sp>
      <p:sp>
        <p:nvSpPr>
          <p:cNvPr id="10" name="Rectangle 9">
            <a:extLst>
              <a:ext uri="{FF2B5EF4-FFF2-40B4-BE49-F238E27FC236}">
                <a16:creationId xmlns:a16="http://schemas.microsoft.com/office/drawing/2014/main" id="{C7E9926B-7D75-4ACE-A494-3941CE39925D}"/>
              </a:ext>
            </a:extLst>
          </p:cNvPr>
          <p:cNvSpPr/>
          <p:nvPr/>
        </p:nvSpPr>
        <p:spPr>
          <a:xfrm>
            <a:off x="3172729" y="1927736"/>
            <a:ext cx="3254609" cy="646331"/>
          </a:xfrm>
          <a:prstGeom prst="rect">
            <a:avLst/>
          </a:prstGeom>
        </p:spPr>
        <p:txBody>
          <a:bodyPr wrap="none">
            <a:spAutoFit/>
          </a:bodyPr>
          <a:lstStyle/>
          <a:p>
            <a:pPr algn="ctr"/>
            <a:r>
              <a:rPr lang="en-US" sz="2000" b="1" dirty="0">
                <a:solidFill>
                  <a:srgbClr val="0000FF"/>
                </a:solidFill>
              </a:rPr>
              <a:t>Level 1 </a:t>
            </a:r>
            <a:r>
              <a:rPr lang="en-US" sz="2000" b="1" dirty="0">
                <a:solidFill>
                  <a:srgbClr val="0070C0"/>
                </a:solidFill>
              </a:rPr>
              <a:t>Indicator Targets </a:t>
            </a:r>
            <a:br>
              <a:rPr lang="en-US" sz="2000" b="1" dirty="0">
                <a:solidFill>
                  <a:srgbClr val="0070C0"/>
                </a:solidFill>
              </a:rPr>
            </a:br>
            <a:r>
              <a:rPr lang="en-US" sz="1600" b="1" dirty="0">
                <a:solidFill>
                  <a:srgbClr val="0070C0"/>
                </a:solidFill>
              </a:rPr>
              <a:t>(expressed as gap fractions)</a:t>
            </a:r>
          </a:p>
        </p:txBody>
      </p:sp>
    </p:spTree>
    <p:extLst>
      <p:ext uri="{BB962C8B-B14F-4D97-AF65-F5344CB8AC3E}">
        <p14:creationId xmlns:p14="http://schemas.microsoft.com/office/powerpoint/2010/main" val="43247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57200" y="1219200"/>
            <a:ext cx="8502650" cy="4895850"/>
          </a:xfrm>
        </p:spPr>
        <p:txBody>
          <a:bodyPr/>
          <a:lstStyle/>
          <a:p>
            <a:pPr marL="342900" indent="-342900">
              <a:buFont typeface="Arial" panose="020B0604020202020204" pitchFamily="34" charset="0"/>
              <a:buChar char="•"/>
            </a:pPr>
            <a:r>
              <a:rPr lang="en-US" sz="1800" dirty="0">
                <a:solidFill>
                  <a:srgbClr val="0070C0"/>
                </a:solidFill>
              </a:rPr>
              <a:t>A school makes progress on an indicator if it meets or exceeds the annual Progress Target for that indicator. No partial or extra credit.</a:t>
            </a:r>
          </a:p>
          <a:p>
            <a:pPr marL="342900" indent="-342900">
              <a:buFont typeface="Arial" panose="020B0604020202020204" pitchFamily="34" charset="0"/>
              <a:buChar char="•"/>
            </a:pPr>
            <a:r>
              <a:rPr lang="en-US" sz="1800" dirty="0">
                <a:solidFill>
                  <a:srgbClr val="0070C0"/>
                </a:solidFill>
              </a:rPr>
              <a:t>DI Index is a weighted average of Level 1 and Level 2 indicators.</a:t>
            </a:r>
          </a:p>
          <a:p>
            <a:pPr marL="342900" indent="-342900">
              <a:buFont typeface="Arial" panose="020B0604020202020204" pitchFamily="34" charset="0"/>
              <a:buChar char="•"/>
            </a:pPr>
            <a:r>
              <a:rPr lang="en-US" sz="1800" dirty="0">
                <a:solidFill>
                  <a:srgbClr val="0070C0"/>
                </a:solidFill>
              </a:rPr>
              <a:t>Level 1 indicators are weighted at 50% of the DI Index and Level 2 indicators are weighted at 50% of the DI Index, regardless of the number of Level 1 and Level 2 indicators. </a:t>
            </a:r>
          </a:p>
          <a:p>
            <a:pPr marL="342900" indent="-342900">
              <a:buFont typeface="Arial" panose="020B0604020202020204" pitchFamily="34" charset="0"/>
              <a:buChar char="•"/>
            </a:pPr>
            <a:r>
              <a:rPr lang="en-US" sz="1800" dirty="0">
                <a:solidFill>
                  <a:srgbClr val="0070C0"/>
                </a:solidFill>
              </a:rPr>
              <a:t>Each indicator within Level 1 and Level 2 shall be weighted equally (except indicators listed on Slide 21 for Cohort 1 Schools only).</a:t>
            </a:r>
          </a:p>
          <a:p>
            <a:pPr marL="342900" indent="-342900">
              <a:buFont typeface="Arial" panose="020B0604020202020204" pitchFamily="34" charset="0"/>
              <a:buChar char="•"/>
            </a:pPr>
            <a:r>
              <a:rPr lang="en-US" sz="1800" dirty="0">
                <a:solidFill>
                  <a:srgbClr val="0070C0"/>
                </a:solidFill>
              </a:rPr>
              <a:t>DI Index ranges from 0% to 100%, with cutpoints as follows:</a:t>
            </a:r>
          </a:p>
          <a:p>
            <a:pPr lvl="4"/>
            <a:endParaRPr lang="en-US" altLang="en-US" dirty="0"/>
          </a:p>
          <a:p>
            <a:pPr lvl="4"/>
            <a:endParaRPr lang="en-US" altLang="en-US" dirty="0"/>
          </a:p>
          <a:p>
            <a:pPr lvl="4"/>
            <a:endParaRPr lang="en-US" altLang="en-US" dirty="0"/>
          </a:p>
          <a:p>
            <a:pPr lvl="4"/>
            <a:endParaRPr lang="en-US" altLang="en-US" dirty="0"/>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14</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96B621B5-F030-467E-8BF9-039DEECCA11F}"/>
              </a:ext>
            </a:extLst>
          </p:cNvPr>
          <p:cNvSpPr>
            <a:spLocks noGrp="1"/>
          </p:cNvSpPr>
          <p:nvPr>
            <p:ph type="title"/>
          </p:nvPr>
        </p:nvSpPr>
        <p:spPr>
          <a:xfrm>
            <a:off x="412018" y="0"/>
            <a:ext cx="8427182" cy="847471"/>
          </a:xfrm>
        </p:spPr>
        <p:txBody>
          <a:bodyPr/>
          <a:lstStyle/>
          <a:p>
            <a:r>
              <a:rPr lang="en-US"/>
              <a:t>DI Methodology: Computing the DI Index</a:t>
            </a:r>
          </a:p>
        </p:txBody>
      </p:sp>
      <p:graphicFrame>
        <p:nvGraphicFramePr>
          <p:cNvPr id="5" name="Table 4"/>
          <p:cNvGraphicFramePr>
            <a:graphicFrameLocks noGrp="1"/>
          </p:cNvGraphicFramePr>
          <p:nvPr>
            <p:extLst>
              <p:ext uri="{D42A27DB-BD31-4B8C-83A1-F6EECF244321}">
                <p14:modId xmlns:p14="http://schemas.microsoft.com/office/powerpoint/2010/main" val="1663440634"/>
              </p:ext>
            </p:extLst>
          </p:nvPr>
        </p:nvGraphicFramePr>
        <p:xfrm>
          <a:off x="1143000" y="4419600"/>
          <a:ext cx="6934200" cy="1097280"/>
        </p:xfrm>
        <a:graphic>
          <a:graphicData uri="http://schemas.openxmlformats.org/drawingml/2006/table">
            <a:tbl>
              <a:tblPr firstRow="1" bandRow="1">
                <a:effectLst/>
                <a:tableStyleId>{5C22544A-7EE6-4342-B048-85BDC9FD1C3A}</a:tableStyleId>
              </a:tblPr>
              <a:tblGrid>
                <a:gridCol w="2031230">
                  <a:extLst>
                    <a:ext uri="{9D8B030D-6E8A-4147-A177-3AD203B41FA5}">
                      <a16:colId xmlns:a16="http://schemas.microsoft.com/office/drawing/2014/main" val="20000"/>
                    </a:ext>
                  </a:extLst>
                </a:gridCol>
                <a:gridCol w="4902970">
                  <a:extLst>
                    <a:ext uri="{9D8B030D-6E8A-4147-A177-3AD203B41FA5}">
                      <a16:colId xmlns:a16="http://schemas.microsoft.com/office/drawing/2014/main" val="20001"/>
                    </a:ext>
                  </a:extLst>
                </a:gridCol>
              </a:tblGrid>
              <a:tr h="304879">
                <a:tc>
                  <a:txBody>
                    <a:bodyPr/>
                    <a:lstStyle/>
                    <a:p>
                      <a:pPr algn="l"/>
                      <a:r>
                        <a:rPr lang="en-US" sz="1800" b="0" dirty="0">
                          <a:solidFill>
                            <a:srgbClr val="0070C0"/>
                          </a:solidFill>
                        </a:rPr>
                        <a:t>&gt;= 67% </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70C0"/>
                          </a:solidFill>
                        </a:rPr>
                        <a:t>Preliminarily Determination: Made 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323596">
                <a:tc>
                  <a:txBody>
                    <a:bodyPr/>
                    <a:lstStyle/>
                    <a:p>
                      <a:pPr algn="l"/>
                      <a:r>
                        <a:rPr lang="en-US" sz="1800" b="0">
                          <a:solidFill>
                            <a:srgbClr val="0070C0"/>
                          </a:solidFill>
                        </a:rPr>
                        <a:t>&gt;= 40% &amp; &lt; 67% </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70C0"/>
                          </a:solidFill>
                        </a:rPr>
                        <a:t>Commissioner’s Decision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356403">
                <a:tc>
                  <a:txBody>
                    <a:bodyPr/>
                    <a:lstStyle/>
                    <a:p>
                      <a:pPr algn="l"/>
                      <a:r>
                        <a:rPr lang="en-US" sz="1800" b="0">
                          <a:solidFill>
                            <a:srgbClr val="0070C0"/>
                          </a:solidFill>
                        </a:rPr>
                        <a:t>&lt; 40% </a:t>
                      </a: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70C0"/>
                          </a:solidFill>
                        </a:rPr>
                        <a:t>Preliminarily Determination: Did Not Make 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8699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solidFill>
                  <a:srgbClr val="0070C0"/>
                </a:solidFill>
                <a:latin typeface="Rockwell" panose="02060603020205020403" pitchFamily="18" charset="0"/>
              </a:rPr>
              <a:t>Questions?</a:t>
            </a:r>
            <a:endParaRPr lang="en-US" dirty="0"/>
          </a:p>
        </p:txBody>
      </p:sp>
    </p:spTree>
    <p:extLst>
      <p:ext uri="{BB962C8B-B14F-4D97-AF65-F5344CB8AC3E}">
        <p14:creationId xmlns:p14="http://schemas.microsoft.com/office/powerpoint/2010/main" val="410160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solidFill>
                  <a:srgbClr val="0070C0"/>
                </a:solidFill>
                <a:latin typeface="Rockwell" panose="02060603020205020403" pitchFamily="18" charset="0"/>
              </a:rPr>
              <a:t>2. Demonstrable Improvement Indicators</a:t>
            </a:r>
            <a:endParaRPr lang="en-US"/>
          </a:p>
        </p:txBody>
      </p:sp>
    </p:spTree>
    <p:extLst>
      <p:ext uri="{BB962C8B-B14F-4D97-AF65-F5344CB8AC3E}">
        <p14:creationId xmlns:p14="http://schemas.microsoft.com/office/powerpoint/2010/main" val="57942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381000" y="1117600"/>
            <a:ext cx="8502650" cy="5270500"/>
          </a:xfrm>
        </p:spPr>
        <p:txBody>
          <a:bodyPr/>
          <a:lstStyle/>
          <a:p>
            <a:r>
              <a:rPr lang="en-US" dirty="0">
                <a:solidFill>
                  <a:srgbClr val="0000FF"/>
                </a:solidFill>
              </a:rPr>
              <a:t>Level 1 Indicators:</a:t>
            </a:r>
          </a:p>
          <a:p>
            <a:pPr marL="285750" indent="-285750">
              <a:buFont typeface="Arial" panose="020B0604020202020204" pitchFamily="34" charset="0"/>
              <a:buChar char="•"/>
            </a:pPr>
            <a:r>
              <a:rPr lang="en-US" dirty="0">
                <a:solidFill>
                  <a:srgbClr val="0070C0"/>
                </a:solidFill>
              </a:rPr>
              <a:t>Indicators that are mostly performance-based (e.g., ELA/Math Performance Indices, student growth, and graduation rate).</a:t>
            </a:r>
          </a:p>
          <a:p>
            <a:pPr marL="285750" indent="-285750">
              <a:buFont typeface="Arial" panose="020B0604020202020204" pitchFamily="34" charset="0"/>
              <a:buChar char="•"/>
            </a:pPr>
            <a:r>
              <a:rPr lang="en-US" dirty="0">
                <a:solidFill>
                  <a:srgbClr val="0070C0"/>
                </a:solidFill>
              </a:rPr>
              <a:t>Based on results for the “All Students” group (not subgroups). </a:t>
            </a:r>
          </a:p>
          <a:p>
            <a:pPr marL="285750" indent="-285750">
              <a:buFont typeface="Arial" panose="020B0604020202020204" pitchFamily="34" charset="0"/>
              <a:buChar char="•"/>
            </a:pPr>
            <a:r>
              <a:rPr lang="en-US" dirty="0">
                <a:solidFill>
                  <a:srgbClr val="0070C0"/>
                </a:solidFill>
              </a:rPr>
              <a:t>Assigned by SED when the school baseline is below the state baseline (2017-18 statewide median) for the indicator.</a:t>
            </a:r>
          </a:p>
          <a:p>
            <a:pPr marL="285750" indent="-285750">
              <a:buFont typeface="Arial" panose="020B0604020202020204" pitchFamily="34" charset="0"/>
              <a:buChar char="•"/>
            </a:pPr>
            <a:r>
              <a:rPr lang="en-US" dirty="0">
                <a:solidFill>
                  <a:srgbClr val="0070C0"/>
                </a:solidFill>
              </a:rPr>
              <a:t>Schools are assigned a minimum of 5 Level 1 Indicators (7 for schools serving Middle and High School grades). </a:t>
            </a:r>
          </a:p>
          <a:p>
            <a:pPr marL="285750" indent="-285750">
              <a:buFont typeface="Arial" panose="020B0604020202020204" pitchFamily="34" charset="0"/>
              <a:buChar char="•"/>
            </a:pPr>
            <a:r>
              <a:rPr lang="en-US" dirty="0">
                <a:solidFill>
                  <a:srgbClr val="0070C0"/>
                </a:solidFill>
              </a:rPr>
              <a:t>Schools are assigned all Level 1 indicators where their baseline is below the state baseline.* </a:t>
            </a:r>
          </a:p>
          <a:p>
            <a:pPr marL="285750" indent="-285750">
              <a:buFont typeface="Arial" panose="020B0604020202020204" pitchFamily="34" charset="0"/>
              <a:buChar char="•"/>
            </a:pPr>
            <a:r>
              <a:rPr lang="en-US" dirty="0">
                <a:solidFill>
                  <a:srgbClr val="0070C0"/>
                </a:solidFill>
              </a:rPr>
              <a:t>If a school falls below the state baseline on a Level 1 indicator based on 2018-19 results, then that indicator will be assigned to the school as an additional Level 1 indicator for the 2019-20 and 2020-21 school years. </a:t>
            </a:r>
          </a:p>
          <a:p>
            <a:endParaRPr lang="en-US" sz="1200" dirty="0">
              <a:solidFill>
                <a:srgbClr val="0070C0"/>
              </a:solidFill>
            </a:endParaRPr>
          </a:p>
          <a:p>
            <a:r>
              <a:rPr lang="en-US" dirty="0">
                <a:solidFill>
                  <a:srgbClr val="0070C0"/>
                </a:solidFill>
              </a:rPr>
              <a:t>        </a:t>
            </a:r>
            <a:r>
              <a:rPr lang="en-US" sz="1600" dirty="0">
                <a:solidFill>
                  <a:srgbClr val="0070C0"/>
                </a:solidFill>
              </a:rPr>
              <a:t>*The indicator is not assigned if there is too little room for growth over 3 years. </a:t>
            </a:r>
            <a:endParaRPr lang="en-US"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17</a:t>
            </a:fld>
            <a:endParaRPr lang="en-US" altLang="en-US" sz="1400" b="0" dirty="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DI Indicators: Requirements</a:t>
            </a:r>
          </a:p>
        </p:txBody>
      </p:sp>
    </p:spTree>
    <p:extLst>
      <p:ext uri="{BB962C8B-B14F-4D97-AF65-F5344CB8AC3E}">
        <p14:creationId xmlns:p14="http://schemas.microsoft.com/office/powerpoint/2010/main" val="236518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8426450" cy="5257800"/>
          </a:xfrm>
        </p:spPr>
        <p:txBody>
          <a:bodyPr/>
          <a:lstStyle/>
          <a:p>
            <a:r>
              <a:rPr lang="en-US" dirty="0">
                <a:solidFill>
                  <a:srgbClr val="0000FF"/>
                </a:solidFill>
              </a:rPr>
              <a:t>Level 2 Indicators:</a:t>
            </a:r>
          </a:p>
          <a:p>
            <a:pPr lvl="1">
              <a:buFont typeface="Arial" panose="020B0604020202020204" pitchFamily="34" charset="0"/>
              <a:buChar char="•"/>
            </a:pPr>
            <a:r>
              <a:rPr lang="en-US" dirty="0">
                <a:solidFill>
                  <a:srgbClr val="0070C0"/>
                </a:solidFill>
              </a:rPr>
              <a:t>Mostly based on results for accountability subgroups (e.g., Students with Disabilities, racial/ethnic groups).</a:t>
            </a:r>
          </a:p>
          <a:p>
            <a:pPr lvl="1">
              <a:buFont typeface="Arial" panose="020B0604020202020204" pitchFamily="34" charset="0"/>
              <a:buChar char="•"/>
            </a:pPr>
            <a:r>
              <a:rPr lang="en-US" dirty="0">
                <a:solidFill>
                  <a:srgbClr val="0070C0"/>
                </a:solidFill>
              </a:rPr>
              <a:t>Available for selection if the school baseline is below the state baseline.*</a:t>
            </a:r>
          </a:p>
          <a:p>
            <a:pPr lvl="1">
              <a:buFont typeface="Arial" panose="020B0604020202020204" pitchFamily="34" charset="0"/>
              <a:buChar char="•"/>
            </a:pPr>
            <a:r>
              <a:rPr lang="en-US" dirty="0">
                <a:solidFill>
                  <a:srgbClr val="0070C0"/>
                </a:solidFill>
              </a:rPr>
              <a:t>Schools must select a minimum of 5 Level 2 Indicators (7 for schools serving Middle and High School grades).</a:t>
            </a:r>
          </a:p>
          <a:p>
            <a:pPr lvl="1">
              <a:buFont typeface="Arial" panose="020B0604020202020204" pitchFamily="34" charset="0"/>
              <a:buChar char="•"/>
            </a:pPr>
            <a:r>
              <a:rPr lang="en-US" dirty="0">
                <a:solidFill>
                  <a:srgbClr val="0070C0"/>
                </a:solidFill>
              </a:rPr>
              <a:t>Schools can select up to a maximum of 10 Level 2 Indicators. </a:t>
            </a:r>
          </a:p>
          <a:p>
            <a:endParaRPr lang="en-US" sz="1000" dirty="0">
              <a:solidFill>
                <a:srgbClr val="0070C0"/>
              </a:solidFill>
            </a:endParaRPr>
          </a:p>
          <a:p>
            <a:pPr indent="-228600"/>
            <a:r>
              <a:rPr lang="en-US" dirty="0">
                <a:solidFill>
                  <a:srgbClr val="0000FF"/>
                </a:solidFill>
              </a:rPr>
              <a:t>Local Indicators:</a:t>
            </a:r>
          </a:p>
          <a:p>
            <a:pPr lvl="1">
              <a:buFont typeface="Arial" panose="020B0604020202020204" pitchFamily="34" charset="0"/>
              <a:buChar char="•"/>
            </a:pPr>
            <a:r>
              <a:rPr lang="en-US" dirty="0">
                <a:solidFill>
                  <a:srgbClr val="0070C0"/>
                </a:solidFill>
              </a:rPr>
              <a:t>May be proposed by districts as Level 1 or Level 2 indicators.</a:t>
            </a:r>
          </a:p>
          <a:p>
            <a:pPr lvl="1">
              <a:buFont typeface="Arial" panose="020B0604020202020204" pitchFamily="34" charset="0"/>
              <a:buChar char="•"/>
            </a:pPr>
            <a:r>
              <a:rPr lang="en-US" b="1" u="sng" dirty="0">
                <a:solidFill>
                  <a:srgbClr val="0070C0"/>
                </a:solidFill>
              </a:rPr>
              <a:t>Note</a:t>
            </a:r>
            <a:r>
              <a:rPr lang="en-US" b="1" dirty="0">
                <a:solidFill>
                  <a:srgbClr val="0070C0"/>
                </a:solidFill>
              </a:rPr>
              <a:t>: Cohort 1 schools must resubmit </a:t>
            </a:r>
            <a:r>
              <a:rPr lang="en-US" dirty="0">
                <a:solidFill>
                  <a:srgbClr val="0070C0"/>
                </a:solidFill>
              </a:rPr>
              <a:t>all</a:t>
            </a:r>
            <a:r>
              <a:rPr lang="en-US" b="1" dirty="0">
                <a:solidFill>
                  <a:srgbClr val="0070C0"/>
                </a:solidFill>
              </a:rPr>
              <a:t> Local indicators to the Department for approval.</a:t>
            </a:r>
          </a:p>
          <a:p>
            <a:pPr lvl="1" indent="0">
              <a:buNone/>
            </a:pPr>
            <a:endParaRPr lang="en-US" sz="1600" dirty="0">
              <a:solidFill>
                <a:srgbClr val="0070C0"/>
              </a:solidFill>
            </a:endParaRPr>
          </a:p>
          <a:p>
            <a:pPr lvl="1" indent="0">
              <a:buNone/>
            </a:pPr>
            <a:endParaRPr lang="en-US" sz="1600" dirty="0">
              <a:solidFill>
                <a:srgbClr val="0070C0"/>
              </a:solidFill>
            </a:endParaRPr>
          </a:p>
          <a:p>
            <a:pPr lvl="1" indent="0">
              <a:buNone/>
            </a:pPr>
            <a:r>
              <a:rPr lang="en-US" sz="1600" dirty="0">
                <a:solidFill>
                  <a:srgbClr val="0070C0"/>
                </a:solidFill>
              </a:rPr>
              <a:t>*The indicator is not available if there is too little room for growth over 3 years.</a:t>
            </a:r>
          </a:p>
          <a:p>
            <a:pPr marL="800100" lvl="1" indent="-342900">
              <a:buFont typeface="Arial" panose="020B0604020202020204" pitchFamily="34" charset="0"/>
              <a:buChar char="•"/>
            </a:pPr>
            <a:endParaRPr lang="en-US"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18</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DI Indicators: Requirements</a:t>
            </a:r>
          </a:p>
        </p:txBody>
      </p:sp>
    </p:spTree>
    <p:extLst>
      <p:ext uri="{BB962C8B-B14F-4D97-AF65-F5344CB8AC3E}">
        <p14:creationId xmlns:p14="http://schemas.microsoft.com/office/powerpoint/2010/main" val="249090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7862888" cy="4895850"/>
          </a:xfrm>
        </p:spPr>
        <p:txBody>
          <a:bodyPr/>
          <a:lstStyle/>
          <a:p>
            <a:endParaRPr lang="en-US" altLang="en-US"/>
          </a:p>
          <a:p>
            <a:pPr lvl="4"/>
            <a:endParaRPr lang="en-US" altLang="en-US"/>
          </a:p>
          <a:p>
            <a:pPr lvl="4"/>
            <a:endParaRPr lang="en-US" altLang="en-US"/>
          </a:p>
          <a:p>
            <a:pPr lvl="4"/>
            <a:endParaRPr lang="en-US" altLang="en-US"/>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19</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96B621B5-F030-467E-8BF9-039DEECCA11F}"/>
              </a:ext>
            </a:extLst>
          </p:cNvPr>
          <p:cNvSpPr>
            <a:spLocks noGrp="1"/>
          </p:cNvSpPr>
          <p:nvPr>
            <p:ph type="title"/>
          </p:nvPr>
        </p:nvSpPr>
        <p:spPr/>
        <p:txBody>
          <a:bodyPr/>
          <a:lstStyle/>
          <a:p>
            <a:r>
              <a:rPr lang="en-US"/>
              <a:t>DI Indicators: Level 1</a:t>
            </a:r>
          </a:p>
        </p:txBody>
      </p:sp>
      <p:graphicFrame>
        <p:nvGraphicFramePr>
          <p:cNvPr id="5" name="Table 4">
            <a:extLst>
              <a:ext uri="{FF2B5EF4-FFF2-40B4-BE49-F238E27FC236}">
                <a16:creationId xmlns:a16="http://schemas.microsoft.com/office/drawing/2014/main" id="{76278E21-5FDE-4C23-A366-5C6AE2BB84FA}"/>
              </a:ext>
            </a:extLst>
          </p:cNvPr>
          <p:cNvGraphicFramePr>
            <a:graphicFrameLocks noGrp="1"/>
          </p:cNvGraphicFramePr>
          <p:nvPr>
            <p:extLst>
              <p:ext uri="{D42A27DB-BD31-4B8C-83A1-F6EECF244321}">
                <p14:modId xmlns:p14="http://schemas.microsoft.com/office/powerpoint/2010/main" val="2918034150"/>
              </p:ext>
            </p:extLst>
          </p:nvPr>
        </p:nvGraphicFramePr>
        <p:xfrm>
          <a:off x="603288" y="1450588"/>
          <a:ext cx="3740113" cy="3324612"/>
        </p:xfrm>
        <a:graphic>
          <a:graphicData uri="http://schemas.openxmlformats.org/drawingml/2006/table">
            <a:tbl>
              <a:tblPr firstRow="1" firstCol="1" bandRow="1"/>
              <a:tblGrid>
                <a:gridCol w="3740113">
                  <a:extLst>
                    <a:ext uri="{9D8B030D-6E8A-4147-A177-3AD203B41FA5}">
                      <a16:colId xmlns:a16="http://schemas.microsoft.com/office/drawing/2014/main" val="3763038419"/>
                    </a:ext>
                  </a:extLst>
                </a:gridCol>
              </a:tblGrid>
              <a:tr h="381000">
                <a:tc>
                  <a:txBody>
                    <a:bodyPr/>
                    <a:lstStyle>
                      <a:lvl1pPr marL="0" algn="l" defTabSz="914400" rtl="0" eaLnBrk="1" latinLnBrk="0" hangingPunct="1">
                        <a:defRPr sz="1800" b="1" kern="1200">
                          <a:solidFill>
                            <a:schemeClr val="bg1"/>
                          </a:solidFill>
                          <a:latin typeface="Helvetica"/>
                        </a:defRPr>
                      </a:lvl1pPr>
                      <a:lvl2pPr marL="457200" algn="l" defTabSz="914400" rtl="0" eaLnBrk="1" latinLnBrk="0" hangingPunct="1">
                        <a:defRPr sz="1800" b="1" kern="1200">
                          <a:solidFill>
                            <a:schemeClr val="bg1"/>
                          </a:solidFill>
                          <a:latin typeface="Helvetica"/>
                        </a:defRPr>
                      </a:lvl2pPr>
                      <a:lvl3pPr marL="914400" algn="l" defTabSz="914400" rtl="0" eaLnBrk="1" latinLnBrk="0" hangingPunct="1">
                        <a:defRPr sz="1800" b="1" kern="1200">
                          <a:solidFill>
                            <a:schemeClr val="bg1"/>
                          </a:solidFill>
                          <a:latin typeface="Helvetica"/>
                        </a:defRPr>
                      </a:lvl3pPr>
                      <a:lvl4pPr marL="1371600" algn="l" defTabSz="914400" rtl="0" eaLnBrk="1" latinLnBrk="0" hangingPunct="1">
                        <a:defRPr sz="1800" b="1" kern="1200">
                          <a:solidFill>
                            <a:schemeClr val="bg1"/>
                          </a:solidFill>
                          <a:latin typeface="Helvetica"/>
                        </a:defRPr>
                      </a:lvl4pPr>
                      <a:lvl5pPr marL="1828800" algn="l" defTabSz="914400" rtl="0" eaLnBrk="1" latinLnBrk="0" hangingPunct="1">
                        <a:defRPr sz="1800" b="1" kern="1200">
                          <a:solidFill>
                            <a:schemeClr val="bg1"/>
                          </a:solidFill>
                          <a:latin typeface="Helvetica"/>
                        </a:defRPr>
                      </a:lvl5pPr>
                      <a:lvl6pPr marL="2286000" algn="l" defTabSz="914400" rtl="0" eaLnBrk="1" latinLnBrk="0" hangingPunct="1">
                        <a:defRPr sz="1800" b="1" kern="1200">
                          <a:solidFill>
                            <a:schemeClr val="bg1"/>
                          </a:solidFill>
                          <a:latin typeface="Helvetica"/>
                        </a:defRPr>
                      </a:lvl6pPr>
                      <a:lvl7pPr marL="2743200" algn="l" defTabSz="914400" rtl="0" eaLnBrk="1" latinLnBrk="0" hangingPunct="1">
                        <a:defRPr sz="1800" b="1" kern="1200">
                          <a:solidFill>
                            <a:schemeClr val="bg1"/>
                          </a:solidFill>
                          <a:latin typeface="Helvetica"/>
                        </a:defRPr>
                      </a:lvl7pPr>
                      <a:lvl8pPr marL="3200400" algn="l" defTabSz="914400" rtl="0" eaLnBrk="1" latinLnBrk="0" hangingPunct="1">
                        <a:defRPr sz="1800" b="1" kern="1200">
                          <a:solidFill>
                            <a:schemeClr val="bg1"/>
                          </a:solidFill>
                          <a:latin typeface="Helvetica"/>
                        </a:defRPr>
                      </a:lvl8pPr>
                      <a:lvl9pPr marL="3657600" algn="l" defTabSz="914400" rtl="0" eaLnBrk="1" latinLnBrk="0" hangingPunct="1">
                        <a:defRPr sz="1800" b="1" kern="1200">
                          <a:solidFill>
                            <a:schemeClr val="bg1"/>
                          </a:solidFill>
                          <a:latin typeface="Helvetica"/>
                        </a:defRPr>
                      </a:lvl9pPr>
                    </a:lstStyle>
                    <a:p>
                      <a:pPr marL="0" marR="0" algn="l">
                        <a:spcBef>
                          <a:spcPts val="0"/>
                        </a:spcBef>
                        <a:spcAft>
                          <a:spcPts val="0"/>
                        </a:spcAft>
                      </a:pPr>
                      <a:r>
                        <a:rPr lang="en-US" sz="1600" spc="-25" dirty="0">
                          <a:effectLst/>
                        </a:rPr>
                        <a:t>Elementary &amp; Middle Schools</a:t>
                      </a:r>
                      <a:endParaRPr lang="en-US" sz="16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C51"/>
                    </a:solidFill>
                  </a:tcPr>
                </a:tc>
                <a:extLst>
                  <a:ext uri="{0D108BD9-81ED-4DB2-BD59-A6C34878D82A}">
                    <a16:rowId xmlns:a16="http://schemas.microsoft.com/office/drawing/2014/main" val="318262034"/>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School Safety</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3650681"/>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3-8 ELA All Students MGP</a:t>
                      </a:r>
                      <a:r>
                        <a:rPr lang="en-US" sz="1200" b="0" spc="-25" baseline="30000" dirty="0">
                          <a:effectLst/>
                        </a:rPr>
                        <a:t>2</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433375079"/>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3-8 Math All Students MGP</a:t>
                      </a:r>
                      <a:r>
                        <a:rPr lang="en-US" sz="1200" b="0" spc="-25" baseline="30000" dirty="0">
                          <a:effectLst/>
                        </a:rPr>
                        <a:t>2</a:t>
                      </a:r>
                      <a:endParaRPr lang="en-US" sz="1200" b="0" spc="-25" baseline="30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355114"/>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Student Suspension Rate (Out of School)</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157941"/>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Chronic Absenteeism </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4442702"/>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ELA Core Subject Performance Index</a:t>
                      </a:r>
                      <a:r>
                        <a:rPr lang="en-US" sz="1200" b="0" spc="-25" baseline="30000" dirty="0">
                          <a:effectLst/>
                        </a:rPr>
                        <a:t>1</a:t>
                      </a:r>
                      <a:endParaRPr lang="en-US" sz="1200" b="0" spc="-25" baseline="30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03762"/>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Math Core Subject Performance Index</a:t>
                      </a:r>
                      <a:r>
                        <a:rPr lang="en-US" sz="1200" b="0" spc="-25" baseline="30000" dirty="0">
                          <a:effectLst/>
                        </a:rPr>
                        <a:t>1</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0079810"/>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Science Core Subject Performance Index</a:t>
                      </a:r>
                      <a:r>
                        <a:rPr lang="en-US" sz="1200" b="0" spc="-25" baseline="30000" dirty="0">
                          <a:effectLst/>
                        </a:rPr>
                        <a:t>1</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2362992"/>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ELA Weighted Academic Achievement Index</a:t>
                      </a:r>
                      <a:r>
                        <a:rPr lang="en-US" sz="1200" b="0" spc="-25" baseline="30000" dirty="0">
                          <a:effectLst/>
                        </a:rPr>
                        <a:t>1</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738114"/>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Math Weighted Academic Achievement Index</a:t>
                      </a:r>
                      <a:r>
                        <a:rPr lang="en-US" sz="1200" b="0" spc="-25" baseline="30000" dirty="0">
                          <a:effectLst/>
                        </a:rPr>
                        <a:t>1</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2754293"/>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Science Weighted Average Performance Index</a:t>
                      </a:r>
                      <a:r>
                        <a:rPr lang="en-US" sz="1200" b="0" spc="-25" baseline="30000" dirty="0">
                          <a:effectLst/>
                        </a:rPr>
                        <a:t>1</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3310089"/>
                  </a:ext>
                </a:extLst>
              </a:tr>
              <a:tr h="2453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l">
                        <a:spcBef>
                          <a:spcPts val="0"/>
                        </a:spcBef>
                        <a:spcAft>
                          <a:spcPts val="0"/>
                        </a:spcAft>
                      </a:pPr>
                      <a:r>
                        <a:rPr lang="en-US" sz="1200" b="0" spc="-25" dirty="0">
                          <a:effectLst/>
                        </a:rPr>
                        <a:t>ELP Success Ratio</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rgbClr val="002C51">
                          <a:shade val="95000"/>
                          <a:satMod val="105000"/>
                        </a:srgbClr>
                      </a:solidFill>
                      <a:prstDash val="solid"/>
                    </a:lnL>
                    <a:lnR w="12700" cap="flat" cmpd="sng" algn="ctr">
                      <a:solidFill>
                        <a:srgbClr val="002C5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7122012"/>
                  </a:ext>
                </a:extLst>
              </a:tr>
            </a:tbl>
          </a:graphicData>
        </a:graphic>
      </p:graphicFrame>
      <p:sp>
        <p:nvSpPr>
          <p:cNvPr id="6" name="Content Placeholder 2">
            <a:extLst>
              <a:ext uri="{FF2B5EF4-FFF2-40B4-BE49-F238E27FC236}">
                <a16:creationId xmlns:a16="http://schemas.microsoft.com/office/drawing/2014/main" id="{559DDBF9-4681-4391-AE12-4E109936A960}"/>
              </a:ext>
            </a:extLst>
          </p:cNvPr>
          <p:cNvSpPr txBox="1">
            <a:spLocks/>
          </p:cNvSpPr>
          <p:nvPr/>
        </p:nvSpPr>
        <p:spPr bwMode="auto">
          <a:xfrm>
            <a:off x="907364" y="5060950"/>
            <a:ext cx="7931836"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bg2">
                    <a:lumMod val="75000"/>
                  </a:schemeClr>
                </a:solidFill>
                <a:latin typeface="+mn-lt"/>
                <a:ea typeface="Verdana" panose="020B0604030504040204" pitchFamily="34" charset="0"/>
                <a:cs typeface="Verdana" panose="020B0604030504040204" pitchFamily="34" charset="0"/>
              </a:defRPr>
            </a:lvl1pPr>
            <a:lvl2pPr marL="857250" indent="-400050" algn="l" rtl="0" eaLnBrk="0" fontAlgn="base" hangingPunct="0">
              <a:spcBef>
                <a:spcPct val="20000"/>
              </a:spcBef>
              <a:spcAft>
                <a:spcPct val="0"/>
              </a:spcAft>
              <a:buSzPct val="50000"/>
              <a:buFont typeface="Wingdings" pitchFamily="2" charset="2"/>
              <a:buChar char="¦"/>
              <a:defRPr sz="2000" b="1">
                <a:solidFill>
                  <a:schemeClr val="bg2">
                    <a:lumMod val="75000"/>
                  </a:schemeClr>
                </a:solidFill>
                <a:latin typeface="+mn-lt"/>
                <a:ea typeface="Verdana" panose="020B0604030504040204" pitchFamily="34" charset="0"/>
                <a:cs typeface="Verdana" panose="020B0604030504040204" pitchFamily="34" charset="0"/>
              </a:defRPr>
            </a:lvl2pPr>
            <a:lvl3pPr marL="1200150"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sz="1600">
                <a:solidFill>
                  <a:schemeClr val="tx1"/>
                </a:solidFill>
                <a:latin typeface="+mn-lt"/>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14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endParaRPr lang="en-US" sz="1200" kern="0" dirty="0">
              <a:solidFill>
                <a:srgbClr val="0070C0"/>
              </a:solidFill>
            </a:endParaRPr>
          </a:p>
          <a:p>
            <a:pPr marL="0" indent="0">
              <a:buFontTx/>
              <a:buNone/>
            </a:pPr>
            <a:r>
              <a:rPr lang="en-US" sz="1200" b="0" kern="0" baseline="30000" dirty="0">
                <a:solidFill>
                  <a:schemeClr val="tx1"/>
                </a:solidFill>
              </a:rPr>
              <a:t>1 </a:t>
            </a:r>
            <a:r>
              <a:rPr lang="en-US" sz="1200" b="0" kern="0" dirty="0">
                <a:solidFill>
                  <a:schemeClr val="tx1"/>
                </a:solidFill>
              </a:rPr>
              <a:t>Core Subject PI and Weighted Academic Achievement Index calculations use the same formula in the numerator. For the denominator, the Weighted Academic Achievement Index uses the greater of: (1) # of continuously enrolled students who are tested, or (2) 95% of continuously enrolled students. The Core Subject Performance Index denominator is the # of continuously enrolled students who are tested. </a:t>
            </a:r>
            <a:r>
              <a:rPr lang="en-US" sz="1200" b="0" u="sng" kern="0" dirty="0">
                <a:solidFill>
                  <a:schemeClr val="tx1"/>
                </a:solidFill>
              </a:rPr>
              <a:t>A school will be assigned either the Core Subject or the Weighted Academic Achievement Indicator for a subject, not both (see Indicator Availability status “Core vs. Weighted Override” on the Excel template).</a:t>
            </a:r>
          </a:p>
          <a:p>
            <a:pPr marL="0" indent="0">
              <a:buFontTx/>
              <a:buNone/>
            </a:pPr>
            <a:r>
              <a:rPr lang="en-US" sz="1200" b="0" kern="0" baseline="30000" dirty="0">
                <a:solidFill>
                  <a:schemeClr val="tx1"/>
                </a:solidFill>
              </a:rPr>
              <a:t>2</a:t>
            </a:r>
            <a:r>
              <a:rPr lang="en-US" sz="1200" b="0" kern="0" dirty="0">
                <a:solidFill>
                  <a:schemeClr val="tx1"/>
                </a:solidFill>
              </a:rPr>
              <a:t> Baseline MGP is based on 3-year weighted average (2015-16, 2016-17, 2017-18).</a:t>
            </a:r>
          </a:p>
          <a:p>
            <a:pPr marL="0" indent="0">
              <a:buNone/>
            </a:pPr>
            <a:r>
              <a:rPr lang="en-US" sz="1200" b="0" dirty="0">
                <a:solidFill>
                  <a:schemeClr val="tx1"/>
                </a:solidFill>
              </a:rPr>
              <a:t>*Cohorts listed are for 2018-19 school year results.</a:t>
            </a:r>
          </a:p>
          <a:p>
            <a:pPr marL="0" indent="0">
              <a:buFontTx/>
              <a:buNone/>
            </a:pPr>
            <a:endParaRPr lang="en-US" sz="1200" b="0" kern="0" dirty="0">
              <a:solidFill>
                <a:schemeClr val="tx1"/>
              </a:solidFill>
            </a:endParaRPr>
          </a:p>
          <a:p>
            <a:pPr marL="0" indent="0">
              <a:buFontTx/>
              <a:buNone/>
            </a:pPr>
            <a:endParaRPr lang="en-US" sz="1200" b="0" kern="0" dirty="0">
              <a:solidFill>
                <a:schemeClr val="tx1"/>
              </a:solidFill>
            </a:endParaRPr>
          </a:p>
        </p:txBody>
      </p:sp>
      <p:graphicFrame>
        <p:nvGraphicFramePr>
          <p:cNvPr id="8" name="Table 7">
            <a:extLst>
              <a:ext uri="{FF2B5EF4-FFF2-40B4-BE49-F238E27FC236}">
                <a16:creationId xmlns:a16="http://schemas.microsoft.com/office/drawing/2014/main" id="{4A303EAF-CB2F-4B11-9A86-B643EDB4896C}"/>
              </a:ext>
            </a:extLst>
          </p:cNvPr>
          <p:cNvGraphicFramePr>
            <a:graphicFrameLocks noGrp="1"/>
          </p:cNvGraphicFramePr>
          <p:nvPr>
            <p:extLst>
              <p:ext uri="{D42A27DB-BD31-4B8C-83A1-F6EECF244321}">
                <p14:modId xmlns:p14="http://schemas.microsoft.com/office/powerpoint/2010/main" val="3587815711"/>
              </p:ext>
            </p:extLst>
          </p:nvPr>
        </p:nvGraphicFramePr>
        <p:xfrm>
          <a:off x="4660900" y="1446086"/>
          <a:ext cx="4038599" cy="3581400"/>
        </p:xfrm>
        <a:graphic>
          <a:graphicData uri="http://schemas.openxmlformats.org/drawingml/2006/table">
            <a:tbl>
              <a:tblPr firstRow="1" firstCol="1" bandRow="1">
                <a:tableStyleId>{7E9639D4-E3E2-4D34-9284-5A2195B3D0D7}</a:tableStyleId>
              </a:tblPr>
              <a:tblGrid>
                <a:gridCol w="4038599">
                  <a:extLst>
                    <a:ext uri="{9D8B030D-6E8A-4147-A177-3AD203B41FA5}">
                      <a16:colId xmlns:a16="http://schemas.microsoft.com/office/drawing/2014/main" val="3416136258"/>
                    </a:ext>
                  </a:extLst>
                </a:gridCol>
              </a:tblGrid>
              <a:tr h="381000">
                <a:tc>
                  <a:txBody>
                    <a:bodyPr/>
                    <a:lstStyle/>
                    <a:p>
                      <a:pPr marL="0" marR="0">
                        <a:spcBef>
                          <a:spcPts val="0"/>
                        </a:spcBef>
                        <a:spcAft>
                          <a:spcPts val="0"/>
                        </a:spcAft>
                      </a:pPr>
                      <a:r>
                        <a:rPr lang="en-US" sz="1600" b="1" spc="-25" dirty="0">
                          <a:effectLst/>
                        </a:rPr>
                        <a:t>High Schools</a:t>
                      </a:r>
                      <a:endParaRPr lang="en-US" sz="1600" b="1"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C51"/>
                    </a:solidFill>
                  </a:tcPr>
                </a:tc>
                <a:extLst>
                  <a:ext uri="{0D108BD9-81ED-4DB2-BD59-A6C34878D82A}">
                    <a16:rowId xmlns:a16="http://schemas.microsoft.com/office/drawing/2014/main" val="3494657119"/>
                  </a:ext>
                </a:extLst>
              </a:tr>
              <a:tr h="228600">
                <a:tc>
                  <a:txBody>
                    <a:bodyPr/>
                    <a:lstStyle/>
                    <a:p>
                      <a:pPr marL="0" marR="0">
                        <a:spcBef>
                          <a:spcPts val="0"/>
                        </a:spcBef>
                        <a:spcAft>
                          <a:spcPts val="0"/>
                        </a:spcAft>
                      </a:pPr>
                      <a:r>
                        <a:rPr lang="en-US" sz="1200" b="0" spc="-25">
                          <a:effectLst/>
                        </a:rPr>
                        <a:t>School Safety</a:t>
                      </a:r>
                      <a:endParaRPr lang="en-US" sz="1200" b="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86272929"/>
                  </a:ext>
                </a:extLst>
              </a:tr>
              <a:tr h="228600">
                <a:tc>
                  <a:txBody>
                    <a:bodyPr/>
                    <a:lstStyle/>
                    <a:p>
                      <a:pPr marL="0" marR="0">
                        <a:spcBef>
                          <a:spcPts val="0"/>
                        </a:spcBef>
                        <a:spcAft>
                          <a:spcPts val="0"/>
                        </a:spcAft>
                      </a:pPr>
                      <a:r>
                        <a:rPr lang="en-US" sz="1200" b="0" spc="-25" dirty="0">
                          <a:effectLst/>
                        </a:rPr>
                        <a:t>2016 Total Cohort (11th Graders) Passing ELA Regents*</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37485837"/>
                  </a:ext>
                </a:extLst>
              </a:tr>
              <a:tr h="228600">
                <a:tc>
                  <a:txBody>
                    <a:bodyPr/>
                    <a:lstStyle/>
                    <a:p>
                      <a:pPr marL="0" marR="0">
                        <a:spcBef>
                          <a:spcPts val="0"/>
                        </a:spcBef>
                        <a:spcAft>
                          <a:spcPts val="0"/>
                        </a:spcAft>
                      </a:pPr>
                      <a:r>
                        <a:rPr lang="en-US" sz="1200" b="0" spc="-25" dirty="0">
                          <a:effectLst/>
                        </a:rPr>
                        <a:t>2017 Total Cohort (10th Graders)</a:t>
                      </a:r>
                      <a:r>
                        <a:rPr lang="en-US" sz="1200" b="0" spc="-25" baseline="0" dirty="0">
                          <a:effectLst/>
                        </a:rPr>
                        <a:t> </a:t>
                      </a:r>
                      <a:r>
                        <a:rPr lang="en-US" sz="1200" b="0" spc="-25" dirty="0">
                          <a:effectLst/>
                        </a:rPr>
                        <a:t>Passing Math Regents*</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20468264"/>
                  </a:ext>
                </a:extLst>
              </a:tr>
              <a:tr h="228600">
                <a:tc>
                  <a:txBody>
                    <a:bodyPr/>
                    <a:lstStyle/>
                    <a:p>
                      <a:pPr marL="0" marR="0">
                        <a:spcBef>
                          <a:spcPts val="0"/>
                        </a:spcBef>
                        <a:spcAft>
                          <a:spcPts val="0"/>
                        </a:spcAft>
                      </a:pPr>
                      <a:r>
                        <a:rPr lang="en-US" sz="1200" b="0" spc="-25" dirty="0">
                          <a:effectLst/>
                        </a:rPr>
                        <a:t>ELA Performance Index</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611883514"/>
                  </a:ext>
                </a:extLst>
              </a:tr>
              <a:tr h="228600">
                <a:tc>
                  <a:txBody>
                    <a:bodyPr/>
                    <a:lstStyle/>
                    <a:p>
                      <a:pPr marL="0" marR="0">
                        <a:spcBef>
                          <a:spcPts val="0"/>
                        </a:spcBef>
                        <a:spcAft>
                          <a:spcPts val="0"/>
                        </a:spcAft>
                      </a:pPr>
                      <a:r>
                        <a:rPr lang="en-US" sz="1200" b="0" spc="-25">
                          <a:effectLst/>
                        </a:rPr>
                        <a:t>Math Performance Index</a:t>
                      </a:r>
                      <a:endParaRPr lang="en-US" sz="1200" b="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28090703"/>
                  </a:ext>
                </a:extLst>
              </a:tr>
              <a:tr h="228600">
                <a:tc>
                  <a:txBody>
                    <a:bodyPr/>
                    <a:lstStyle/>
                    <a:p>
                      <a:pPr marL="0" marR="0">
                        <a:spcBef>
                          <a:spcPts val="0"/>
                        </a:spcBef>
                        <a:spcAft>
                          <a:spcPts val="0"/>
                        </a:spcAft>
                      </a:pPr>
                      <a:r>
                        <a:rPr lang="en-US" sz="1200" b="0" spc="-25" dirty="0">
                          <a:effectLst/>
                        </a:rPr>
                        <a:t>Science Performance Index</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616951569"/>
                  </a:ext>
                </a:extLst>
              </a:tr>
              <a:tr h="228600">
                <a:tc>
                  <a:txBody>
                    <a:bodyPr/>
                    <a:lstStyle/>
                    <a:p>
                      <a:pPr marL="0" marR="0">
                        <a:spcBef>
                          <a:spcPts val="0"/>
                        </a:spcBef>
                        <a:spcAft>
                          <a:spcPts val="0"/>
                        </a:spcAft>
                      </a:pPr>
                      <a:r>
                        <a:rPr lang="en-US" sz="1200" b="0" spc="-25" dirty="0">
                          <a:effectLst/>
                        </a:rPr>
                        <a:t>Social Studies Performance Index</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76819137"/>
                  </a:ext>
                </a:extLst>
              </a:tr>
              <a:tr h="228600">
                <a:tc>
                  <a:txBody>
                    <a:bodyPr/>
                    <a:lstStyle/>
                    <a:p>
                      <a:pPr marL="0" marR="0">
                        <a:spcBef>
                          <a:spcPts val="0"/>
                        </a:spcBef>
                        <a:spcAft>
                          <a:spcPts val="0"/>
                        </a:spcAft>
                      </a:pPr>
                      <a:r>
                        <a:rPr lang="en-US" sz="1200" b="0" spc="-25" dirty="0">
                          <a:effectLst/>
                        </a:rPr>
                        <a:t>Student Suspension Rate (Out of School)</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17917381"/>
                  </a:ext>
                </a:extLst>
              </a:tr>
              <a:tr h="228600">
                <a:tc>
                  <a:txBody>
                    <a:bodyPr/>
                    <a:lstStyle/>
                    <a:p>
                      <a:pPr marL="0" marR="0">
                        <a:spcBef>
                          <a:spcPts val="0"/>
                        </a:spcBef>
                        <a:spcAft>
                          <a:spcPts val="0"/>
                        </a:spcAft>
                      </a:pPr>
                      <a:r>
                        <a:rPr lang="en-US" sz="1200" b="0" spc="-25" dirty="0">
                          <a:effectLst/>
                        </a:rPr>
                        <a:t>Chronic Absenteeism </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2219708"/>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25" dirty="0">
                          <a:effectLst/>
                        </a:rPr>
                        <a:t>College, Career, &amp; Civic Readiness (</a:t>
                      </a:r>
                      <a:r>
                        <a:rPr lang="en-US" sz="1200" b="0" spc="-25" dirty="0" err="1">
                          <a:effectLst/>
                        </a:rPr>
                        <a:t>CCCR</a:t>
                      </a:r>
                      <a:r>
                        <a:rPr lang="en-US" sz="1200" b="0" spc="-25" dirty="0">
                          <a:effectLst/>
                        </a:rPr>
                        <a:t>) Index</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40501156"/>
                  </a:ext>
                </a:extLst>
              </a:tr>
              <a:tr h="228600">
                <a:tc>
                  <a:txBody>
                    <a:bodyPr/>
                    <a:lstStyle/>
                    <a:p>
                      <a:pPr marL="0" marR="0">
                        <a:spcBef>
                          <a:spcPts val="0"/>
                        </a:spcBef>
                        <a:spcAft>
                          <a:spcPts val="0"/>
                        </a:spcAft>
                      </a:pPr>
                      <a:r>
                        <a:rPr lang="en-US" sz="1200" b="0" spc="-25" dirty="0">
                          <a:effectLst/>
                        </a:rPr>
                        <a:t>2015</a:t>
                      </a:r>
                      <a:r>
                        <a:rPr lang="en-US" sz="1200" b="0" spc="-25" baseline="0" dirty="0">
                          <a:effectLst/>
                        </a:rPr>
                        <a:t> </a:t>
                      </a:r>
                      <a:r>
                        <a:rPr lang="en-US" sz="1200" b="0" spc="-25" dirty="0">
                          <a:effectLst/>
                        </a:rPr>
                        <a:t>Total Cohort 4-Year Grad Rate - All Students*</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13262454"/>
                  </a:ext>
                </a:extLst>
              </a:tr>
              <a:tr h="228600">
                <a:tc>
                  <a:txBody>
                    <a:bodyPr/>
                    <a:lstStyle/>
                    <a:p>
                      <a:pPr marL="0" marR="0">
                        <a:spcBef>
                          <a:spcPts val="0"/>
                        </a:spcBef>
                        <a:spcAft>
                          <a:spcPts val="0"/>
                        </a:spcAft>
                      </a:pPr>
                      <a:r>
                        <a:rPr lang="en-US" sz="1200" b="0" spc="-25" dirty="0">
                          <a:effectLst/>
                        </a:rPr>
                        <a:t>2014 Total Cohort 5-Year Grad Rate - All Students*</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14928459"/>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25" dirty="0">
                          <a:effectLst/>
                        </a:rPr>
                        <a:t>2013 Total Cohort 6-Year Grad Rate - All Students*</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32758003"/>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25" dirty="0">
                          <a:effectLst/>
                        </a:rPr>
                        <a:t>ELP Success Ratio</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31238530"/>
                  </a:ext>
                </a:extLst>
              </a:tr>
            </a:tbl>
          </a:graphicData>
        </a:graphic>
      </p:graphicFrame>
    </p:spTree>
    <p:extLst>
      <p:ext uri="{BB962C8B-B14F-4D97-AF65-F5344CB8AC3E}">
        <p14:creationId xmlns:p14="http://schemas.microsoft.com/office/powerpoint/2010/main" val="326230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8274050" cy="4895850"/>
          </a:xfrm>
        </p:spPr>
        <p:txBody>
          <a:bodyPr/>
          <a:lstStyle/>
          <a:p>
            <a:pPr marL="457200" indent="-457200">
              <a:buAutoNum type="arabicPeriod"/>
            </a:pPr>
            <a:endParaRPr lang="en-US" dirty="0">
              <a:solidFill>
                <a:srgbClr val="0070C0"/>
              </a:solidFill>
            </a:endParaRPr>
          </a:p>
          <a:p>
            <a:pPr marL="457200" indent="-457200">
              <a:buAutoNum type="arabicPeriod"/>
            </a:pPr>
            <a:r>
              <a:rPr lang="en-US" dirty="0">
                <a:solidFill>
                  <a:srgbClr val="0070C0"/>
                </a:solidFill>
              </a:rPr>
              <a:t>Provide brief overview of Demonstrable Improvement (DI) Process, including methodological updates.</a:t>
            </a:r>
          </a:p>
          <a:p>
            <a:pPr marL="457200" indent="-457200">
              <a:buFont typeface="Arial" panose="020B0604020202020204" pitchFamily="34" charset="0"/>
              <a:buAutoNum type="arabicPeriod"/>
            </a:pPr>
            <a:r>
              <a:rPr lang="en-US" dirty="0">
                <a:solidFill>
                  <a:srgbClr val="0070C0"/>
                </a:solidFill>
              </a:rPr>
              <a:t>Review Level 1 and Level 2 DI Indicators. </a:t>
            </a:r>
          </a:p>
          <a:p>
            <a:pPr marL="457200" indent="-457200">
              <a:buFont typeface="Arial" panose="020B0604020202020204" pitchFamily="34" charset="0"/>
              <a:buAutoNum type="arabicPeriod"/>
            </a:pPr>
            <a:r>
              <a:rPr lang="en-US" dirty="0">
                <a:solidFill>
                  <a:srgbClr val="0070C0"/>
                </a:solidFill>
              </a:rPr>
              <a:t>Explain how to use the DI spreadsheet to select DI Indicators.</a:t>
            </a:r>
          </a:p>
          <a:p>
            <a:pPr marL="457200" indent="-457200">
              <a:buAutoNum type="arabicPeriod"/>
            </a:pPr>
            <a:r>
              <a:rPr lang="en-US" dirty="0">
                <a:solidFill>
                  <a:srgbClr val="0070C0"/>
                </a:solidFill>
              </a:rPr>
              <a:t>Clarify next steps and how to request assistance.</a:t>
            </a:r>
          </a:p>
          <a:p>
            <a:pPr marL="457200" indent="-457200">
              <a:buAutoNum type="arabicPeriod"/>
            </a:pPr>
            <a:r>
              <a:rPr lang="en-US" dirty="0">
                <a:solidFill>
                  <a:srgbClr val="0070C0"/>
                </a:solidFill>
              </a:rPr>
              <a:t>Answer questions.</a:t>
            </a: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2</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a:t>Goals for Today’s Webinar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018" y="1282890"/>
            <a:ext cx="7862888" cy="5270310"/>
          </a:xfrm>
        </p:spPr>
        <p:txBody>
          <a:bodyPr/>
          <a:lstStyle/>
          <a:p>
            <a:endParaRPr lang="en-US" altLang="en-US"/>
          </a:p>
          <a:p>
            <a:pPr lvl="4"/>
            <a:endParaRPr lang="en-US" altLang="en-US"/>
          </a:p>
          <a:p>
            <a:pPr lvl="4"/>
            <a:endParaRPr lang="en-US" altLang="en-US"/>
          </a:p>
          <a:p>
            <a:pPr lvl="4"/>
            <a:endParaRPr lang="en-US" altLang="en-US"/>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20</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96B621B5-F030-467E-8BF9-039DEECCA11F}"/>
              </a:ext>
            </a:extLst>
          </p:cNvPr>
          <p:cNvSpPr>
            <a:spLocks noGrp="1"/>
          </p:cNvSpPr>
          <p:nvPr>
            <p:ph type="title"/>
          </p:nvPr>
        </p:nvSpPr>
        <p:spPr>
          <a:xfrm>
            <a:off x="412018" y="0"/>
            <a:ext cx="8198582" cy="847471"/>
          </a:xfrm>
        </p:spPr>
        <p:txBody>
          <a:bodyPr/>
          <a:lstStyle/>
          <a:p>
            <a:r>
              <a:rPr lang="en-US" dirty="0"/>
              <a:t>DI Indicators: Level 2</a:t>
            </a:r>
          </a:p>
        </p:txBody>
      </p:sp>
      <p:graphicFrame>
        <p:nvGraphicFramePr>
          <p:cNvPr id="8" name="Table 7">
            <a:extLst>
              <a:ext uri="{FF2B5EF4-FFF2-40B4-BE49-F238E27FC236}">
                <a16:creationId xmlns:a16="http://schemas.microsoft.com/office/drawing/2014/main" id="{C88BB202-5BDE-4CF3-83FA-A5EA9A212A26}"/>
              </a:ext>
            </a:extLst>
          </p:cNvPr>
          <p:cNvGraphicFramePr>
            <a:graphicFrameLocks noGrp="1"/>
          </p:cNvGraphicFramePr>
          <p:nvPr>
            <p:extLst>
              <p:ext uri="{D42A27DB-BD31-4B8C-83A1-F6EECF244321}">
                <p14:modId xmlns:p14="http://schemas.microsoft.com/office/powerpoint/2010/main" val="971152382"/>
              </p:ext>
            </p:extLst>
          </p:nvPr>
        </p:nvGraphicFramePr>
        <p:xfrm>
          <a:off x="1508298" y="1018345"/>
          <a:ext cx="6248400" cy="5344355"/>
        </p:xfrm>
        <a:graphic>
          <a:graphicData uri="http://schemas.openxmlformats.org/drawingml/2006/table">
            <a:tbl>
              <a:tblPr firstRow="1" firstCol="1" lastCol="1" bandRow="1"/>
              <a:tblGrid>
                <a:gridCol w="6248400">
                  <a:extLst>
                    <a:ext uri="{9D8B030D-6E8A-4147-A177-3AD203B41FA5}">
                      <a16:colId xmlns:a16="http://schemas.microsoft.com/office/drawing/2014/main" val="886013285"/>
                    </a:ext>
                  </a:extLst>
                </a:gridCol>
              </a:tblGrid>
              <a:tr h="351731">
                <a:tc>
                  <a:txBody>
                    <a:bodyPr/>
                    <a:lstStyle>
                      <a:lvl1pPr marL="0" algn="l" defTabSz="914400" rtl="0" eaLnBrk="1" latinLnBrk="0" hangingPunct="1">
                        <a:defRPr sz="1800" b="1" kern="1200">
                          <a:solidFill>
                            <a:schemeClr val="bg1"/>
                          </a:solidFill>
                          <a:latin typeface="Helvetica"/>
                        </a:defRPr>
                      </a:lvl1pPr>
                      <a:lvl2pPr marL="457200" algn="l" defTabSz="914400" rtl="0" eaLnBrk="1" latinLnBrk="0" hangingPunct="1">
                        <a:defRPr sz="1800" b="1" kern="1200">
                          <a:solidFill>
                            <a:schemeClr val="bg1"/>
                          </a:solidFill>
                          <a:latin typeface="Helvetica"/>
                        </a:defRPr>
                      </a:lvl2pPr>
                      <a:lvl3pPr marL="914400" algn="l" defTabSz="914400" rtl="0" eaLnBrk="1" latinLnBrk="0" hangingPunct="1">
                        <a:defRPr sz="1800" b="1" kern="1200">
                          <a:solidFill>
                            <a:schemeClr val="bg1"/>
                          </a:solidFill>
                          <a:latin typeface="Helvetica"/>
                        </a:defRPr>
                      </a:lvl3pPr>
                      <a:lvl4pPr marL="1371600" algn="l" defTabSz="914400" rtl="0" eaLnBrk="1" latinLnBrk="0" hangingPunct="1">
                        <a:defRPr sz="1800" b="1" kern="1200">
                          <a:solidFill>
                            <a:schemeClr val="bg1"/>
                          </a:solidFill>
                          <a:latin typeface="Helvetica"/>
                        </a:defRPr>
                      </a:lvl4pPr>
                      <a:lvl5pPr marL="1828800" algn="l" defTabSz="914400" rtl="0" eaLnBrk="1" latinLnBrk="0" hangingPunct="1">
                        <a:defRPr sz="1800" b="1" kern="1200">
                          <a:solidFill>
                            <a:schemeClr val="bg1"/>
                          </a:solidFill>
                          <a:latin typeface="Helvetica"/>
                        </a:defRPr>
                      </a:lvl5pPr>
                      <a:lvl6pPr marL="2286000" algn="l" defTabSz="914400" rtl="0" eaLnBrk="1" latinLnBrk="0" hangingPunct="1">
                        <a:defRPr sz="1800" b="1" kern="1200">
                          <a:solidFill>
                            <a:schemeClr val="bg1"/>
                          </a:solidFill>
                          <a:latin typeface="Helvetica"/>
                        </a:defRPr>
                      </a:lvl6pPr>
                      <a:lvl7pPr marL="2743200" algn="l" defTabSz="914400" rtl="0" eaLnBrk="1" latinLnBrk="0" hangingPunct="1">
                        <a:defRPr sz="1800" b="1" kern="1200">
                          <a:solidFill>
                            <a:schemeClr val="bg1"/>
                          </a:solidFill>
                          <a:latin typeface="Helvetica"/>
                        </a:defRPr>
                      </a:lvl7pPr>
                      <a:lvl8pPr marL="3200400" algn="l" defTabSz="914400" rtl="0" eaLnBrk="1" latinLnBrk="0" hangingPunct="1">
                        <a:defRPr sz="1800" b="1" kern="1200">
                          <a:solidFill>
                            <a:schemeClr val="bg1"/>
                          </a:solidFill>
                          <a:latin typeface="Helvetica"/>
                        </a:defRPr>
                      </a:lvl8pPr>
                      <a:lvl9pPr marL="3657600" algn="l" defTabSz="914400" rtl="0" eaLnBrk="1" latinLnBrk="0" hangingPunct="1">
                        <a:defRPr sz="1800" b="1" kern="1200">
                          <a:solidFill>
                            <a:schemeClr val="bg1"/>
                          </a:solidFill>
                          <a:latin typeface="Helvetica"/>
                        </a:defRPr>
                      </a:lvl9pPr>
                    </a:lstStyle>
                    <a:p>
                      <a:pPr marL="0" marR="0" algn="ctr">
                        <a:spcBef>
                          <a:spcPts val="0"/>
                        </a:spcBef>
                        <a:spcAft>
                          <a:spcPts val="0"/>
                        </a:spcAft>
                      </a:pPr>
                      <a:r>
                        <a:rPr lang="en-US" sz="1200" b="0" spc="0" dirty="0">
                          <a:effectLst/>
                        </a:rPr>
                        <a:t>Indicator Name</a:t>
                      </a:r>
                      <a:endParaRPr lang="en-US" sz="1200" b="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C51"/>
                    </a:solidFill>
                  </a:tcPr>
                </a:tc>
                <a:extLst>
                  <a:ext uri="{0D108BD9-81ED-4DB2-BD59-A6C34878D82A}">
                    <a16:rowId xmlns:a16="http://schemas.microsoft.com/office/drawing/2014/main" val="889107640"/>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dirty="0">
                          <a:effectLst/>
                          <a:latin typeface="Helvetica" panose="020B0604020202030204" pitchFamily="34" charset="0"/>
                        </a:rPr>
                        <a:t>Student Attendance</a:t>
                      </a:r>
                      <a:endParaRPr lang="en-US" sz="1200" b="0" spc="-25" dirty="0">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8493366"/>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a:effectLst/>
                          <a:latin typeface="Helvetica" panose="020B0604020202030204" pitchFamily="34" charset="0"/>
                        </a:rPr>
                        <a:t>3-8 ELA MGP</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971199"/>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a:effectLst/>
                          <a:latin typeface="Helvetica" panose="020B0604020202030204" pitchFamily="34" charset="0"/>
                        </a:rPr>
                        <a:t>3-8 Math MGP</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204556"/>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dirty="0">
                          <a:effectLst/>
                          <a:latin typeface="Helvetica" panose="020B0604020202030204" pitchFamily="34" charset="0"/>
                        </a:rPr>
                        <a:t>3-8 ELA Level 2 and above Gap with non-similarly classified Students</a:t>
                      </a:r>
                      <a:r>
                        <a:rPr lang="en-US" sz="1200" b="0" spc="0" baseline="30000" dirty="0">
                          <a:effectLst/>
                          <a:latin typeface="Helvetica" panose="020B0604020202030204" pitchFamily="34" charset="0"/>
                        </a:rPr>
                        <a:t>†</a:t>
                      </a:r>
                      <a:endParaRPr lang="en-US" sz="1200" b="0" spc="-25" dirty="0">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a:effectLst/>
                          <a:latin typeface="Helvetica" panose="020B0604020202030204" pitchFamily="34" charset="0"/>
                        </a:rPr>
                        <a:t>3-8 Math Level 2 and above Gap with non-similarly classified Students</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a:effectLst/>
                          <a:latin typeface="Helvetica" panose="020B0604020202030204" pitchFamily="34" charset="0"/>
                        </a:rPr>
                        <a:t>HS ELA Level 2 and above Gap with non-similarly classified Students</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0062608"/>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a:effectLst/>
                          <a:latin typeface="Helvetica" panose="020B0604020202030204" pitchFamily="34" charset="0"/>
                        </a:rPr>
                        <a:t>HS Math Level 2 and above Gap with non-similarly classified Students</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8699892"/>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dirty="0">
                          <a:effectLst/>
                          <a:latin typeface="Helvetica" panose="020B0604020202030204" pitchFamily="34" charset="0"/>
                        </a:rPr>
                        <a:t>2018 Total Cohort (9th Graders) with 5 or more credits*</a:t>
                      </a:r>
                      <a:endParaRPr lang="en-US" sz="1200" b="0" spc="-25" dirty="0">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dirty="0">
                          <a:effectLst/>
                          <a:latin typeface="Helvetica" panose="020B0604020202030204" pitchFamily="34" charset="0"/>
                        </a:rPr>
                        <a:t>2017 Total Cohort (10th Graders) with 5 or more credits*</a:t>
                      </a:r>
                      <a:endParaRPr lang="en-US" sz="1200" b="0" spc="-25" dirty="0">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dirty="0">
                          <a:effectLst/>
                          <a:latin typeface="Helvetica" panose="020B0604020202030204" pitchFamily="34" charset="0"/>
                        </a:rPr>
                        <a:t>2016 Total Cohort (11th Graders) with 5 or more credits*</a:t>
                      </a:r>
                      <a:endParaRPr lang="en-US" sz="1200" b="0" spc="-25" dirty="0">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067704"/>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dirty="0">
                          <a:effectLst/>
                          <a:latin typeface="Helvetica" panose="020B0604020202030204" pitchFamily="34" charset="0"/>
                        </a:rPr>
                        <a:t>2015 Total Cohort</a:t>
                      </a:r>
                      <a:r>
                        <a:rPr lang="en-US" sz="1200" b="0" spc="0" baseline="0" dirty="0">
                          <a:effectLst/>
                          <a:latin typeface="Helvetica" panose="020B0604020202030204" pitchFamily="34" charset="0"/>
                        </a:rPr>
                        <a:t> </a:t>
                      </a:r>
                      <a:r>
                        <a:rPr lang="en-US" sz="1200" b="0" spc="0" dirty="0">
                          <a:effectLst/>
                          <a:latin typeface="Helvetica" panose="020B0604020202030204" pitchFamily="34" charset="0"/>
                        </a:rPr>
                        <a:t>4-Year Grad Rate</a:t>
                      </a:r>
                      <a:r>
                        <a:rPr lang="en-US" sz="1200" b="0" spc="0" baseline="30000" dirty="0">
                          <a:effectLst/>
                          <a:latin typeface="Helvetica" panose="020B0604020202030204" pitchFamily="34" charset="0"/>
                        </a:rPr>
                        <a:t>† </a:t>
                      </a:r>
                      <a:r>
                        <a:rPr lang="en-US" sz="1200" b="0" spc="0" dirty="0">
                          <a:effectLst/>
                          <a:latin typeface="Helvetica" panose="020B0604020202030204" pitchFamily="34" charset="0"/>
                        </a:rPr>
                        <a:t>*</a:t>
                      </a:r>
                      <a:endParaRPr lang="en-US" sz="1200" b="0" spc="-25" dirty="0">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480100"/>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dirty="0">
                          <a:effectLst/>
                          <a:latin typeface="Helvetica" panose="020B0604020202030204" pitchFamily="34" charset="0"/>
                        </a:rPr>
                        <a:t>2014</a:t>
                      </a:r>
                      <a:r>
                        <a:rPr lang="en-US" sz="1200" b="0" spc="0" baseline="0" dirty="0">
                          <a:effectLst/>
                          <a:latin typeface="Helvetica" panose="020B0604020202030204" pitchFamily="34" charset="0"/>
                        </a:rPr>
                        <a:t> </a:t>
                      </a:r>
                      <a:r>
                        <a:rPr lang="en-US" sz="1200" b="0" spc="0" dirty="0">
                          <a:effectLst/>
                          <a:latin typeface="Helvetica" panose="020B0604020202030204" pitchFamily="34" charset="0"/>
                        </a:rPr>
                        <a:t>Total Cohort</a:t>
                      </a:r>
                      <a:r>
                        <a:rPr lang="en-US" sz="1200" b="0" spc="0" baseline="0" dirty="0">
                          <a:effectLst/>
                          <a:latin typeface="Helvetica" panose="020B0604020202030204" pitchFamily="34" charset="0"/>
                        </a:rPr>
                        <a:t> </a:t>
                      </a:r>
                      <a:r>
                        <a:rPr lang="en-US" sz="1200" b="0" spc="0" dirty="0">
                          <a:effectLst/>
                          <a:latin typeface="Helvetica" panose="020B0604020202030204" pitchFamily="34" charset="0"/>
                        </a:rPr>
                        <a:t>5-Year Grad Rate</a:t>
                      </a:r>
                      <a:r>
                        <a:rPr lang="en-US" sz="1200" b="0" spc="0" baseline="30000" dirty="0">
                          <a:effectLst/>
                          <a:latin typeface="Helvetica" panose="020B0604020202030204" pitchFamily="34" charset="0"/>
                        </a:rPr>
                        <a:t>† </a:t>
                      </a:r>
                      <a:r>
                        <a:rPr lang="en-US" sz="1200" b="0" spc="0" dirty="0">
                          <a:effectLst/>
                          <a:latin typeface="Helvetica" panose="020B0604020202030204" pitchFamily="34" charset="0"/>
                        </a:rPr>
                        <a:t>*</a:t>
                      </a:r>
                      <a:endParaRPr lang="en-US" sz="1200" b="0" spc="-25" dirty="0">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1375309"/>
                  </a:ext>
                </a:extLst>
              </a:tr>
              <a:tr h="15953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spc="0" dirty="0">
                          <a:effectLst/>
                          <a:latin typeface="Helvetica" panose="020B0604020202030204" pitchFamily="34" charset="0"/>
                        </a:rPr>
                        <a:t>2013 Total Cohort</a:t>
                      </a:r>
                      <a:r>
                        <a:rPr lang="en-US" sz="1200" b="0" spc="0" baseline="0" dirty="0">
                          <a:effectLst/>
                          <a:latin typeface="Helvetica" panose="020B0604020202030204" pitchFamily="34" charset="0"/>
                        </a:rPr>
                        <a:t> 6</a:t>
                      </a:r>
                      <a:r>
                        <a:rPr lang="en-US" sz="1200" b="0" spc="0" dirty="0">
                          <a:effectLst/>
                          <a:latin typeface="Helvetica" panose="020B0604020202030204" pitchFamily="34" charset="0"/>
                        </a:rPr>
                        <a:t>-Year Grad Rate</a:t>
                      </a:r>
                      <a:r>
                        <a:rPr lang="en-US" sz="1200" b="0" spc="0" baseline="30000" dirty="0">
                          <a:effectLst/>
                          <a:latin typeface="Helvetica" panose="020B0604020202030204" pitchFamily="34" charset="0"/>
                        </a:rPr>
                        <a:t>† </a:t>
                      </a:r>
                      <a:r>
                        <a:rPr lang="en-US" sz="1200" b="0" spc="0" dirty="0">
                          <a:effectLst/>
                          <a:latin typeface="Helvetica" panose="020B0604020202030204" pitchFamily="34" charset="0"/>
                        </a:rPr>
                        <a:t>*</a:t>
                      </a:r>
                      <a:endParaRPr lang="en-US" sz="1200" b="0" spc="-25" dirty="0">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2035680"/>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a:effectLst/>
                          <a:latin typeface="Helvetica" panose="020B0604020202030204" pitchFamily="34" charset="0"/>
                        </a:rPr>
                        <a:t>Drop Out Rate</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9528461"/>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a:effectLst/>
                          <a:latin typeface="Helvetica" panose="020B0604020202030204" pitchFamily="34" charset="0"/>
                        </a:rPr>
                        <a:t>Teacher Turnover</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488063"/>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0" dirty="0">
                          <a:effectLst/>
                          <a:latin typeface="Helvetica" panose="020B0604020202030204" pitchFamily="34" charset="0"/>
                        </a:rPr>
                        <a:t>Teacher Attendance</a:t>
                      </a:r>
                      <a:endParaRPr lang="en-US" sz="1200" b="0" spc="-25" dirty="0">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9162665"/>
                  </a:ext>
                </a:extLst>
              </a:tr>
              <a:tr h="159535">
                <a:tc>
                  <a:txBody>
                    <a:bodyPr/>
                    <a:lstStyle/>
                    <a:p>
                      <a:pPr marL="457200" marR="0" lvl="1" algn="l" defTabSz="914400" rtl="0" eaLnBrk="1" latinLnBrk="0" hangingPunct="1">
                        <a:spcBef>
                          <a:spcPts val="0"/>
                        </a:spcBef>
                        <a:spcAft>
                          <a:spcPts val="0"/>
                        </a:spcAft>
                      </a:pPr>
                      <a:r>
                        <a:rPr lang="en-US" sz="1200" b="0" kern="1200" spc="0">
                          <a:solidFill>
                            <a:schemeClr val="tx1"/>
                          </a:solidFill>
                          <a:effectLst/>
                          <a:latin typeface="Helvetica" panose="020B0604020202030204" pitchFamily="34" charset="0"/>
                          <a:ea typeface="+mn-ea"/>
                          <a:cs typeface="+mn-cs"/>
                        </a:rPr>
                        <a:t>HS Student Promotion Rate (promoted from grades 9,10 &amp; 11)</a:t>
                      </a: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142561"/>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25">
                          <a:effectLst/>
                          <a:latin typeface="Helvetica" panose="020B0604020202030204" pitchFamily="34" charset="0"/>
                        </a:rPr>
                        <a:t>3-8 ELA Core Subject Performance Index</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091026"/>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a:spcBef>
                          <a:spcPts val="0"/>
                        </a:spcBef>
                        <a:spcAft>
                          <a:spcPts val="0"/>
                        </a:spcAft>
                      </a:pPr>
                      <a:r>
                        <a:rPr lang="en-US" sz="1200" b="0" spc="-25">
                          <a:effectLst/>
                          <a:latin typeface="Helvetica" panose="020B0604020202030204" pitchFamily="34" charset="0"/>
                        </a:rPr>
                        <a:t>3-8 </a:t>
                      </a:r>
                      <a:r>
                        <a:rPr lang="en-US" sz="1200" b="0" spc="0">
                          <a:effectLst/>
                          <a:latin typeface="Helvetica" panose="020B0604020202030204" pitchFamily="34" charset="0"/>
                        </a:rPr>
                        <a:t>Math</a:t>
                      </a:r>
                      <a:r>
                        <a:rPr lang="en-US" sz="1200" b="0" spc="-25">
                          <a:effectLst/>
                          <a:latin typeface="Helvetica" panose="020B0604020202030204" pitchFamily="34" charset="0"/>
                        </a:rPr>
                        <a:t> Core Subject Performance Index</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9156412"/>
                  </a:ext>
                </a:extLst>
              </a:tr>
              <a:tr h="15953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spc="-25">
                          <a:effectLst/>
                          <a:latin typeface="Helvetica" panose="020B0604020202030204" pitchFamily="34" charset="0"/>
                        </a:rPr>
                        <a:t>3-8 ELA Weighted Average Performance Index</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288776"/>
                  </a:ext>
                </a:extLst>
              </a:tr>
              <a:tr h="15953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spc="-25">
                          <a:effectLst/>
                          <a:latin typeface="Helvetica" panose="020B0604020202030204" pitchFamily="34" charset="0"/>
                        </a:rPr>
                        <a:t>3-8 Math Weighted Average Performance Index</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295656"/>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spc="-25">
                          <a:effectLst/>
                          <a:latin typeface="Helvetica" panose="020B0604020202030204" pitchFamily="34" charset="0"/>
                        </a:rPr>
                        <a:t>HS ELA Performance Index</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spc="-25">
                          <a:effectLst/>
                          <a:latin typeface="Helvetica" panose="020B0604020202030204" pitchFamily="34" charset="0"/>
                        </a:rPr>
                        <a:t>HS</a:t>
                      </a:r>
                      <a:r>
                        <a:rPr lang="en-US" sz="1200" b="0" spc="-25" baseline="0">
                          <a:effectLst/>
                          <a:latin typeface="Helvetica" panose="020B0604020202030204" pitchFamily="34" charset="0"/>
                        </a:rPr>
                        <a:t> Math</a:t>
                      </a:r>
                      <a:r>
                        <a:rPr lang="en-US" sz="1200" b="0" spc="-25">
                          <a:effectLst/>
                          <a:latin typeface="Helvetica" panose="020B0604020202030204" pitchFamily="34" charset="0"/>
                        </a:rPr>
                        <a:t> Performance Index</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5953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spc="-25">
                          <a:effectLst/>
                          <a:latin typeface="Helvetica" panose="020B0604020202030204" pitchFamily="34" charset="0"/>
                        </a:rPr>
                        <a:t>Science Performance Index</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5953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spc="-25">
                          <a:effectLst/>
                          <a:latin typeface="Helvetica" panose="020B0604020202030204" pitchFamily="34" charset="0"/>
                        </a:rPr>
                        <a:t>Social</a:t>
                      </a:r>
                      <a:r>
                        <a:rPr lang="en-US" sz="1200" b="0" spc="-25" baseline="0">
                          <a:effectLst/>
                          <a:latin typeface="Helvetica" panose="020B0604020202030204" pitchFamily="34" charset="0"/>
                        </a:rPr>
                        <a:t> Studies</a:t>
                      </a:r>
                      <a:r>
                        <a:rPr lang="en-US" sz="1200" b="0" spc="-25">
                          <a:effectLst/>
                          <a:latin typeface="Helvetica" panose="020B0604020202030204" pitchFamily="34" charset="0"/>
                        </a:rPr>
                        <a:t> Performance Index</a:t>
                      </a:r>
                      <a:r>
                        <a:rPr lang="en-US" sz="1200" b="0" spc="0" baseline="30000">
                          <a:effectLst/>
                          <a:latin typeface="Helvetica" panose="020B0604020202030204" pitchFamily="34" charset="0"/>
                        </a:rPr>
                        <a:t>†</a:t>
                      </a:r>
                      <a:endParaRPr lang="en-US" sz="1200" b="0" spc="-25">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9525" cap="flat" cmpd="sng" algn="ctr">
                      <a:solidFill>
                        <a:srgbClr val="002C51">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154039"/>
                  </a:ext>
                </a:extLst>
              </a:tr>
              <a:tr h="159535">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spc="-25" dirty="0">
                          <a:effectLst/>
                          <a:latin typeface="Helvetica" panose="020B0604020202030204" pitchFamily="34" charset="0"/>
                        </a:rPr>
                        <a:t>College, Career, &amp; Civic Readiness (CCCR) Index</a:t>
                      </a:r>
                      <a:r>
                        <a:rPr lang="en-US" sz="1200" b="0" spc="0" baseline="30000" dirty="0">
                          <a:effectLst/>
                          <a:latin typeface="Helvetica" panose="020B0604020202030204" pitchFamily="34" charset="0"/>
                        </a:rPr>
                        <a:t>†</a:t>
                      </a:r>
                      <a:endParaRPr lang="en-US" sz="1200" b="0" spc="-25" dirty="0">
                        <a:effectLst/>
                        <a:latin typeface="Helvetica" panose="020B0604020202030204" pitchFamily="34" charset="0"/>
                        <a:ea typeface="Times New Roman" panose="02020603050405020304" pitchFamily="18" charset="0"/>
                        <a:cs typeface="Times New Roman" panose="02020603050405020304" pitchFamily="18" charset="0"/>
                      </a:endParaRPr>
                    </a:p>
                  </a:txBody>
                  <a:tcPr marL="49374" marR="4937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2C51">
                          <a:shade val="95000"/>
                          <a:satMod val="10500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bl>
          </a:graphicData>
        </a:graphic>
      </p:graphicFrame>
      <p:sp>
        <p:nvSpPr>
          <p:cNvPr id="9" name="TextBox 8">
            <a:extLst>
              <a:ext uri="{FF2B5EF4-FFF2-40B4-BE49-F238E27FC236}">
                <a16:creationId xmlns:a16="http://schemas.microsoft.com/office/drawing/2014/main" id="{74130905-EC67-44FB-BFE0-F71CF1E9F3C7}"/>
              </a:ext>
            </a:extLst>
          </p:cNvPr>
          <p:cNvSpPr txBox="1"/>
          <p:nvPr/>
        </p:nvSpPr>
        <p:spPr>
          <a:xfrm>
            <a:off x="1524000" y="6388100"/>
            <a:ext cx="5867400" cy="430887"/>
          </a:xfrm>
          <a:prstGeom prst="rect">
            <a:avLst/>
          </a:prstGeom>
          <a:noFill/>
          <a:ln>
            <a:noFill/>
          </a:ln>
        </p:spPr>
        <p:txBody>
          <a:bodyPr wrap="square" rtlCol="0">
            <a:spAutoFit/>
          </a:bodyPr>
          <a:lstStyle/>
          <a:p>
            <a:r>
              <a:rPr lang="en-US" sz="1100" baseline="30000" dirty="0"/>
              <a:t>†</a:t>
            </a:r>
            <a:r>
              <a:rPr lang="en-US" sz="1100" dirty="0"/>
              <a:t>These Level 2 indicators are based on the accountability subgroups. </a:t>
            </a:r>
            <a:br>
              <a:rPr lang="en-US" sz="1100" dirty="0"/>
            </a:br>
            <a:r>
              <a:rPr lang="en-US" sz="1100" dirty="0"/>
              <a:t>*Cohorts listed are for 2018-19 school year results.</a:t>
            </a:r>
          </a:p>
        </p:txBody>
      </p:sp>
    </p:spTree>
    <p:extLst>
      <p:ext uri="{BB962C8B-B14F-4D97-AF65-F5344CB8AC3E}">
        <p14:creationId xmlns:p14="http://schemas.microsoft.com/office/powerpoint/2010/main" val="342430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947166"/>
            <a:ext cx="7862888" cy="3134868"/>
          </a:xfrm>
        </p:spPr>
        <p:txBody>
          <a:bodyPr/>
          <a:lstStyle/>
          <a:p>
            <a:pPr marL="342900" indent="-342900">
              <a:buFont typeface="Arial" panose="020B0604020202020204" pitchFamily="34" charset="0"/>
              <a:buChar char="•"/>
            </a:pPr>
            <a:r>
              <a:rPr lang="en-US" sz="1800" dirty="0">
                <a:solidFill>
                  <a:srgbClr val="0070C0"/>
                </a:solidFill>
              </a:rPr>
              <a:t>Indicators </a:t>
            </a:r>
            <a:r>
              <a:rPr lang="en-US" sz="1800" dirty="0">
                <a:solidFill>
                  <a:srgbClr val="197EC6"/>
                </a:solidFill>
              </a:rPr>
              <a:t>#2, #6, #7, #8, and #94 are f</a:t>
            </a:r>
            <a:r>
              <a:rPr lang="en-US" sz="1800" dirty="0">
                <a:solidFill>
                  <a:srgbClr val="0070C0"/>
                </a:solidFill>
              </a:rPr>
              <a:t>ocused on organizational and school process changes.</a:t>
            </a:r>
          </a:p>
          <a:p>
            <a:pPr marL="342900" indent="-342900">
              <a:buFont typeface="Arial" panose="020B0604020202020204" pitchFamily="34" charset="0"/>
              <a:buChar char="•"/>
            </a:pPr>
            <a:r>
              <a:rPr lang="en-US" sz="1800" dirty="0">
                <a:solidFill>
                  <a:srgbClr val="0070C0"/>
                </a:solidFill>
              </a:rPr>
              <a:t>For </a:t>
            </a:r>
            <a:r>
              <a:rPr lang="en-US" sz="1800" u="sng" dirty="0">
                <a:solidFill>
                  <a:srgbClr val="197EC6"/>
                </a:solidFill>
              </a:rPr>
              <a:t>Cohort 1 Schools</a:t>
            </a:r>
            <a:r>
              <a:rPr lang="en-US" sz="1800" dirty="0">
                <a:solidFill>
                  <a:srgbClr val="197EC6"/>
                </a:solidFill>
              </a:rPr>
              <a:t>:</a:t>
            </a:r>
          </a:p>
          <a:p>
            <a:pPr marL="800100" lvl="1" indent="-342900">
              <a:buSzPct val="100000"/>
              <a:buFont typeface="Courier New" panose="02070309020205020404" pitchFamily="49" charset="0"/>
              <a:buChar char="o"/>
            </a:pPr>
            <a:r>
              <a:rPr lang="en-US" sz="1800" dirty="0">
                <a:solidFill>
                  <a:srgbClr val="197EC6"/>
                </a:solidFill>
              </a:rPr>
              <a:t>These indicators are weighted at 1% of the Level 2 component of the DI Index.</a:t>
            </a:r>
          </a:p>
          <a:p>
            <a:pPr marL="800100" lvl="1" indent="-342900">
              <a:buFont typeface="Courier New" panose="02070309020205020404" pitchFamily="49" charset="0"/>
              <a:buChar char="o"/>
            </a:pPr>
            <a:r>
              <a:rPr lang="en-US" sz="1800" dirty="0">
                <a:solidFill>
                  <a:srgbClr val="197EC6"/>
                </a:solidFill>
              </a:rPr>
              <a:t>These indicators do </a:t>
            </a:r>
            <a:r>
              <a:rPr lang="en-US" sz="1800" u="sng" dirty="0">
                <a:solidFill>
                  <a:srgbClr val="197EC6"/>
                </a:solidFill>
              </a:rPr>
              <a:t>not</a:t>
            </a:r>
            <a:r>
              <a:rPr lang="en-US" sz="1800" dirty="0">
                <a:solidFill>
                  <a:srgbClr val="197EC6"/>
                </a:solidFill>
              </a:rPr>
              <a:t> count towards the minimum of 5 (or 7) Level 2 indicators. T</a:t>
            </a:r>
            <a:r>
              <a:rPr lang="en-US" sz="1800" dirty="0">
                <a:solidFill>
                  <a:srgbClr val="0070C0"/>
                </a:solidFill>
              </a:rPr>
              <a:t>hey </a:t>
            </a:r>
            <a:r>
              <a:rPr lang="en-US" sz="1800" u="sng" dirty="0">
                <a:solidFill>
                  <a:srgbClr val="0070C0"/>
                </a:solidFill>
              </a:rPr>
              <a:t>do</a:t>
            </a:r>
            <a:r>
              <a:rPr lang="en-US" sz="1800" dirty="0">
                <a:solidFill>
                  <a:srgbClr val="0070C0"/>
                </a:solidFill>
              </a:rPr>
              <a:t> count toward the maximum of 10 Level 2 indicators.</a:t>
            </a:r>
            <a:endParaRPr lang="en-US" sz="1800" dirty="0">
              <a:solidFill>
                <a:srgbClr val="197EC6"/>
              </a:solidFill>
            </a:endParaRPr>
          </a:p>
          <a:p>
            <a:pPr marL="342900" indent="-342900">
              <a:buFont typeface="Arial" panose="020B0604020202020204" pitchFamily="34" charset="0"/>
              <a:buChar char="•"/>
            </a:pPr>
            <a:r>
              <a:rPr lang="en-US" sz="1800" dirty="0">
                <a:solidFill>
                  <a:srgbClr val="197EC6"/>
                </a:solidFill>
              </a:rPr>
              <a:t>For </a:t>
            </a:r>
            <a:r>
              <a:rPr lang="en-US" sz="1800" u="sng" dirty="0">
                <a:solidFill>
                  <a:srgbClr val="197EC6"/>
                </a:solidFill>
              </a:rPr>
              <a:t>Cohort 2 Schools</a:t>
            </a:r>
            <a:r>
              <a:rPr lang="en-US" sz="1800" dirty="0">
                <a:solidFill>
                  <a:srgbClr val="197EC6"/>
                </a:solidFill>
              </a:rPr>
              <a:t>, </a:t>
            </a:r>
            <a:r>
              <a:rPr lang="en-US" sz="1800" dirty="0">
                <a:solidFill>
                  <a:srgbClr val="0070C0"/>
                </a:solidFill>
              </a:rPr>
              <a:t>these indicators are weighted and counted like all other Level 2 indicators.</a:t>
            </a:r>
          </a:p>
          <a:p>
            <a:pPr marL="342900" indent="-342900">
              <a:buFont typeface="Arial" panose="020B0604020202020204" pitchFamily="34" charset="0"/>
              <a:buChar char="•"/>
            </a:pPr>
            <a:r>
              <a:rPr lang="en-US" sz="1800" dirty="0">
                <a:solidFill>
                  <a:srgbClr val="0070C0"/>
                </a:solidFill>
              </a:rPr>
              <a:t>For both cohorts, </a:t>
            </a:r>
            <a:r>
              <a:rPr lang="en-US" sz="1800" u="sng" dirty="0">
                <a:solidFill>
                  <a:srgbClr val="0070C0"/>
                </a:solidFill>
              </a:rPr>
              <a:t>only one DTSDE Tenet</a:t>
            </a:r>
            <a:r>
              <a:rPr lang="en-US" sz="1800" dirty="0">
                <a:solidFill>
                  <a:srgbClr val="0070C0"/>
                </a:solidFill>
              </a:rPr>
              <a:t> can be selected (indicators #6, #7, and #8). </a:t>
            </a:r>
          </a:p>
          <a:p>
            <a:pPr marL="342900" indent="-342900">
              <a:buFont typeface="Arial" panose="020B0604020202020204" pitchFamily="34" charset="0"/>
              <a:buChar char="•"/>
            </a:pPr>
            <a:endParaRPr lang="en-US" sz="2000" dirty="0">
              <a:solidFill>
                <a:srgbClr val="0070C0"/>
              </a:solidFill>
            </a:endParaRPr>
          </a:p>
          <a:p>
            <a:pPr marL="342900" indent="-342900">
              <a:buFont typeface="Arial" panose="020B0604020202020204" pitchFamily="34" charset="0"/>
              <a:buChar char="•"/>
            </a:pPr>
            <a:endParaRPr lang="en-US" sz="22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21</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DI Indicators: Level 2</a:t>
            </a:r>
            <a:endParaRPr lang="en-US" i="1" dirty="0"/>
          </a:p>
        </p:txBody>
      </p:sp>
      <p:graphicFrame>
        <p:nvGraphicFramePr>
          <p:cNvPr id="5" name="Table 4">
            <a:extLst>
              <a:ext uri="{FF2B5EF4-FFF2-40B4-BE49-F238E27FC236}">
                <a16:creationId xmlns:a16="http://schemas.microsoft.com/office/drawing/2014/main" id="{C82FF176-0BC9-43ED-AF9C-3A9E41715FF6}"/>
              </a:ext>
            </a:extLst>
          </p:cNvPr>
          <p:cNvGraphicFramePr>
            <a:graphicFrameLocks noGrp="1"/>
          </p:cNvGraphicFramePr>
          <p:nvPr>
            <p:extLst>
              <p:ext uri="{D42A27DB-BD31-4B8C-83A1-F6EECF244321}">
                <p14:modId xmlns:p14="http://schemas.microsoft.com/office/powerpoint/2010/main" val="2232506514"/>
              </p:ext>
            </p:extLst>
          </p:nvPr>
        </p:nvGraphicFramePr>
        <p:xfrm>
          <a:off x="1071079" y="4701434"/>
          <a:ext cx="7615721" cy="1698906"/>
        </p:xfrm>
        <a:graphic>
          <a:graphicData uri="http://schemas.openxmlformats.org/drawingml/2006/table">
            <a:tbl>
              <a:tblPr firstRow="1" firstCol="1" lastCol="1" bandRow="1"/>
              <a:tblGrid>
                <a:gridCol w="1595921">
                  <a:extLst>
                    <a:ext uri="{9D8B030D-6E8A-4147-A177-3AD203B41FA5}">
                      <a16:colId xmlns:a16="http://schemas.microsoft.com/office/drawing/2014/main" val="1490526196"/>
                    </a:ext>
                  </a:extLst>
                </a:gridCol>
                <a:gridCol w="6019800">
                  <a:extLst>
                    <a:ext uri="{9D8B030D-6E8A-4147-A177-3AD203B41FA5}">
                      <a16:colId xmlns:a16="http://schemas.microsoft.com/office/drawing/2014/main" val="886013285"/>
                    </a:ext>
                  </a:extLst>
                </a:gridCol>
              </a:tblGrid>
              <a:tr h="304800">
                <a:tc>
                  <a:txBody>
                    <a:bodyPr/>
                    <a:lstStyle>
                      <a:lvl1pPr marL="0" algn="l" defTabSz="914400" rtl="0" eaLnBrk="1" latinLnBrk="0" hangingPunct="1">
                        <a:defRPr sz="1800" b="1" kern="1200">
                          <a:solidFill>
                            <a:schemeClr val="bg1"/>
                          </a:solidFill>
                          <a:latin typeface="Helvetica"/>
                        </a:defRPr>
                      </a:lvl1pPr>
                      <a:lvl2pPr marL="457200" algn="l" defTabSz="914400" rtl="0" eaLnBrk="1" latinLnBrk="0" hangingPunct="1">
                        <a:defRPr sz="1800" b="1" kern="1200">
                          <a:solidFill>
                            <a:schemeClr val="bg1"/>
                          </a:solidFill>
                          <a:latin typeface="Helvetica"/>
                        </a:defRPr>
                      </a:lvl2pPr>
                      <a:lvl3pPr marL="914400" algn="l" defTabSz="914400" rtl="0" eaLnBrk="1" latinLnBrk="0" hangingPunct="1">
                        <a:defRPr sz="1800" b="1" kern="1200">
                          <a:solidFill>
                            <a:schemeClr val="bg1"/>
                          </a:solidFill>
                          <a:latin typeface="Helvetica"/>
                        </a:defRPr>
                      </a:lvl3pPr>
                      <a:lvl4pPr marL="1371600" algn="l" defTabSz="914400" rtl="0" eaLnBrk="1" latinLnBrk="0" hangingPunct="1">
                        <a:defRPr sz="1800" b="1" kern="1200">
                          <a:solidFill>
                            <a:schemeClr val="bg1"/>
                          </a:solidFill>
                          <a:latin typeface="Helvetica"/>
                        </a:defRPr>
                      </a:lvl4pPr>
                      <a:lvl5pPr marL="1828800" algn="l" defTabSz="914400" rtl="0" eaLnBrk="1" latinLnBrk="0" hangingPunct="1">
                        <a:defRPr sz="1800" b="1" kern="1200">
                          <a:solidFill>
                            <a:schemeClr val="bg1"/>
                          </a:solidFill>
                          <a:latin typeface="Helvetica"/>
                        </a:defRPr>
                      </a:lvl5pPr>
                      <a:lvl6pPr marL="2286000" algn="l" defTabSz="914400" rtl="0" eaLnBrk="1" latinLnBrk="0" hangingPunct="1">
                        <a:defRPr sz="1800" b="1" kern="1200">
                          <a:solidFill>
                            <a:schemeClr val="bg1"/>
                          </a:solidFill>
                          <a:latin typeface="Helvetica"/>
                        </a:defRPr>
                      </a:lvl6pPr>
                      <a:lvl7pPr marL="2743200" algn="l" defTabSz="914400" rtl="0" eaLnBrk="1" latinLnBrk="0" hangingPunct="1">
                        <a:defRPr sz="1800" b="1" kern="1200">
                          <a:solidFill>
                            <a:schemeClr val="bg1"/>
                          </a:solidFill>
                          <a:latin typeface="Helvetica"/>
                        </a:defRPr>
                      </a:lvl7pPr>
                      <a:lvl8pPr marL="3200400" algn="l" defTabSz="914400" rtl="0" eaLnBrk="1" latinLnBrk="0" hangingPunct="1">
                        <a:defRPr sz="1800" b="1" kern="1200">
                          <a:solidFill>
                            <a:schemeClr val="bg1"/>
                          </a:solidFill>
                          <a:latin typeface="Helvetica"/>
                        </a:defRPr>
                      </a:lvl8pPr>
                      <a:lvl9pPr marL="3657600" algn="l" defTabSz="914400" rtl="0" eaLnBrk="1" latinLnBrk="0" hangingPunct="1">
                        <a:defRPr sz="1800" b="1" kern="1200">
                          <a:solidFill>
                            <a:schemeClr val="bg1"/>
                          </a:solidFill>
                          <a:latin typeface="Helvetica"/>
                        </a:defRPr>
                      </a:lvl9pPr>
                    </a:lstStyle>
                    <a:p>
                      <a:pPr marL="0" marR="0" algn="ctr">
                        <a:spcBef>
                          <a:spcPts val="0"/>
                        </a:spcBef>
                        <a:spcAft>
                          <a:spcPts val="0"/>
                        </a:spcAft>
                      </a:pPr>
                      <a:r>
                        <a:rPr lang="en-US" sz="1600" spc="0" dirty="0">
                          <a:effectLst/>
                        </a:rPr>
                        <a:t>Indicator Code</a:t>
                      </a:r>
                      <a:endParaRPr lang="en-US" sz="16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C51"/>
                    </a:solidFill>
                  </a:tcPr>
                </a:tc>
                <a:tc>
                  <a:txBody>
                    <a:bodyPr/>
                    <a:lstStyle>
                      <a:lvl1pPr marL="0" algn="l" defTabSz="914400" rtl="0" eaLnBrk="1" latinLnBrk="0" hangingPunct="1">
                        <a:defRPr sz="1800" b="1" kern="1200">
                          <a:solidFill>
                            <a:schemeClr val="bg1"/>
                          </a:solidFill>
                          <a:latin typeface="Helvetica"/>
                        </a:defRPr>
                      </a:lvl1pPr>
                      <a:lvl2pPr marL="457200" algn="l" defTabSz="914400" rtl="0" eaLnBrk="1" latinLnBrk="0" hangingPunct="1">
                        <a:defRPr sz="1800" b="1" kern="1200">
                          <a:solidFill>
                            <a:schemeClr val="bg1"/>
                          </a:solidFill>
                          <a:latin typeface="Helvetica"/>
                        </a:defRPr>
                      </a:lvl2pPr>
                      <a:lvl3pPr marL="914400" algn="l" defTabSz="914400" rtl="0" eaLnBrk="1" latinLnBrk="0" hangingPunct="1">
                        <a:defRPr sz="1800" b="1" kern="1200">
                          <a:solidFill>
                            <a:schemeClr val="bg1"/>
                          </a:solidFill>
                          <a:latin typeface="Helvetica"/>
                        </a:defRPr>
                      </a:lvl3pPr>
                      <a:lvl4pPr marL="1371600" algn="l" defTabSz="914400" rtl="0" eaLnBrk="1" latinLnBrk="0" hangingPunct="1">
                        <a:defRPr sz="1800" b="1" kern="1200">
                          <a:solidFill>
                            <a:schemeClr val="bg1"/>
                          </a:solidFill>
                          <a:latin typeface="Helvetica"/>
                        </a:defRPr>
                      </a:lvl4pPr>
                      <a:lvl5pPr marL="1828800" algn="l" defTabSz="914400" rtl="0" eaLnBrk="1" latinLnBrk="0" hangingPunct="1">
                        <a:defRPr sz="1800" b="1" kern="1200">
                          <a:solidFill>
                            <a:schemeClr val="bg1"/>
                          </a:solidFill>
                          <a:latin typeface="Helvetica"/>
                        </a:defRPr>
                      </a:lvl5pPr>
                      <a:lvl6pPr marL="2286000" algn="l" defTabSz="914400" rtl="0" eaLnBrk="1" latinLnBrk="0" hangingPunct="1">
                        <a:defRPr sz="1800" b="1" kern="1200">
                          <a:solidFill>
                            <a:schemeClr val="bg1"/>
                          </a:solidFill>
                          <a:latin typeface="Helvetica"/>
                        </a:defRPr>
                      </a:lvl6pPr>
                      <a:lvl7pPr marL="2743200" algn="l" defTabSz="914400" rtl="0" eaLnBrk="1" latinLnBrk="0" hangingPunct="1">
                        <a:defRPr sz="1800" b="1" kern="1200">
                          <a:solidFill>
                            <a:schemeClr val="bg1"/>
                          </a:solidFill>
                          <a:latin typeface="Helvetica"/>
                        </a:defRPr>
                      </a:lvl7pPr>
                      <a:lvl8pPr marL="3200400" algn="l" defTabSz="914400" rtl="0" eaLnBrk="1" latinLnBrk="0" hangingPunct="1">
                        <a:defRPr sz="1800" b="1" kern="1200">
                          <a:solidFill>
                            <a:schemeClr val="bg1"/>
                          </a:solidFill>
                          <a:latin typeface="Helvetica"/>
                        </a:defRPr>
                      </a:lvl8pPr>
                      <a:lvl9pPr marL="3657600" algn="l" defTabSz="914400" rtl="0" eaLnBrk="1" latinLnBrk="0" hangingPunct="1">
                        <a:defRPr sz="1800" b="1" kern="1200">
                          <a:solidFill>
                            <a:schemeClr val="bg1"/>
                          </a:solidFill>
                          <a:latin typeface="Helvetica"/>
                        </a:defRPr>
                      </a:lvl9pPr>
                    </a:lstStyle>
                    <a:p>
                      <a:pPr marL="0" marR="0" algn="ctr">
                        <a:spcBef>
                          <a:spcPts val="0"/>
                        </a:spcBef>
                        <a:spcAft>
                          <a:spcPts val="0"/>
                        </a:spcAft>
                      </a:pPr>
                      <a:r>
                        <a:rPr lang="en-US" sz="1600" spc="0" dirty="0">
                          <a:effectLst/>
                        </a:rPr>
                        <a:t>Indicator Name</a:t>
                      </a:r>
                      <a:endParaRPr lang="en-US" sz="16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C51"/>
                    </a:solidFill>
                  </a:tcPr>
                </a:tc>
                <a:extLst>
                  <a:ext uri="{0D108BD9-81ED-4DB2-BD59-A6C34878D82A}">
                    <a16:rowId xmlns:a16="http://schemas.microsoft.com/office/drawing/2014/main" val="889107640"/>
                  </a:ext>
                </a:extLst>
              </a:tr>
              <a:tr h="28136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ctr">
                        <a:spcBef>
                          <a:spcPts val="0"/>
                        </a:spcBef>
                        <a:spcAft>
                          <a:spcPts val="0"/>
                        </a:spcAft>
                      </a:pPr>
                      <a:r>
                        <a:rPr lang="en-US" sz="1400" b="1" spc="0">
                          <a:effectLst/>
                        </a:rPr>
                        <a:t>2</a:t>
                      </a:r>
                      <a:endParaRPr lang="en-US" sz="1400" b="1" spc="-25">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D0B">
                        <a:lumMod val="40000"/>
                        <a:lumOff val="60000"/>
                      </a:srgbClr>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marR="0">
                        <a:spcBef>
                          <a:spcPts val="0"/>
                        </a:spcBef>
                        <a:spcAft>
                          <a:spcPts val="0"/>
                        </a:spcAft>
                      </a:pPr>
                      <a:r>
                        <a:rPr lang="en-US" sz="1400" b="1" spc="0" dirty="0">
                          <a:effectLst/>
                        </a:rPr>
                        <a:t>Plan for and implement quality Community School Model</a:t>
                      </a:r>
                      <a:endParaRPr lang="en-US" sz="1400" b="1"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D0B">
                        <a:lumMod val="40000"/>
                        <a:lumOff val="60000"/>
                      </a:srgbClr>
                    </a:solidFill>
                  </a:tcPr>
                </a:tc>
                <a:extLst>
                  <a:ext uri="{0D108BD9-81ED-4DB2-BD59-A6C34878D82A}">
                    <a16:rowId xmlns:a16="http://schemas.microsoft.com/office/drawing/2014/main" val="2562404059"/>
                  </a:ext>
                </a:extLst>
              </a:tr>
              <a:tr h="2877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ctr">
                        <a:spcBef>
                          <a:spcPts val="0"/>
                        </a:spcBef>
                        <a:spcAft>
                          <a:spcPts val="0"/>
                        </a:spcAft>
                      </a:pPr>
                      <a:r>
                        <a:rPr lang="en-US" sz="1400" b="1" spc="0" dirty="0">
                          <a:solidFill>
                            <a:schemeClr val="tx1"/>
                          </a:solidFill>
                          <a:effectLst/>
                        </a:rPr>
                        <a:t>6</a:t>
                      </a:r>
                      <a:endParaRPr lang="en-US" sz="1400" b="1" spc="-25"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D0B">
                        <a:lumMod val="40000"/>
                        <a:lumOff val="60000"/>
                      </a:srgbClr>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marR="0">
                        <a:spcBef>
                          <a:spcPts val="0"/>
                        </a:spcBef>
                        <a:spcAft>
                          <a:spcPts val="0"/>
                        </a:spcAft>
                      </a:pPr>
                      <a:r>
                        <a:rPr lang="en-US" sz="1400" b="1" spc="0" dirty="0">
                          <a:solidFill>
                            <a:schemeClr val="tx1"/>
                          </a:solidFill>
                          <a:effectLst/>
                        </a:rPr>
                        <a:t>Family and Community Engagement (DTSDE Tenet 6)</a:t>
                      </a:r>
                      <a:endParaRPr lang="en-US" sz="1400" b="1" spc="-25"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D0B">
                        <a:lumMod val="40000"/>
                        <a:lumOff val="60000"/>
                      </a:srgbClr>
                    </a:solidFill>
                  </a:tcPr>
                </a:tc>
                <a:extLst>
                  <a:ext uri="{0D108BD9-81ED-4DB2-BD59-A6C34878D82A}">
                    <a16:rowId xmlns:a16="http://schemas.microsoft.com/office/drawing/2014/main" val="3191839549"/>
                  </a:ext>
                </a:extLst>
              </a:tr>
              <a:tr h="287701">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ctr">
                        <a:spcBef>
                          <a:spcPts val="0"/>
                        </a:spcBef>
                        <a:spcAft>
                          <a:spcPts val="0"/>
                        </a:spcAft>
                      </a:pPr>
                      <a:r>
                        <a:rPr lang="en-US" sz="1400" b="1" spc="0">
                          <a:solidFill>
                            <a:schemeClr val="tx1"/>
                          </a:solidFill>
                          <a:effectLst/>
                        </a:rPr>
                        <a:t>7</a:t>
                      </a:r>
                      <a:endParaRPr lang="en-US" sz="1400" b="1" spc="-25">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D0B">
                        <a:lumMod val="40000"/>
                        <a:lumOff val="60000"/>
                      </a:srgbClr>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marR="0">
                        <a:spcBef>
                          <a:spcPts val="0"/>
                        </a:spcBef>
                        <a:spcAft>
                          <a:spcPts val="0"/>
                        </a:spcAft>
                      </a:pPr>
                      <a:r>
                        <a:rPr lang="en-US" sz="1400" b="1" spc="0">
                          <a:solidFill>
                            <a:schemeClr val="tx1"/>
                          </a:solidFill>
                          <a:effectLst/>
                        </a:rPr>
                        <a:t>Teacher Practices and Decisions (DTSDE Tenet 4)</a:t>
                      </a:r>
                      <a:endParaRPr lang="en-US" sz="1400" b="1" spc="-25">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D0B">
                        <a:lumMod val="40000"/>
                        <a:lumOff val="60000"/>
                      </a:srgbClr>
                    </a:solidFill>
                  </a:tcPr>
                </a:tc>
                <a:extLst>
                  <a:ext uri="{0D108BD9-81ED-4DB2-BD59-A6C34878D82A}">
                    <a16:rowId xmlns:a16="http://schemas.microsoft.com/office/drawing/2014/main" val="3601054656"/>
                  </a:ext>
                </a:extLst>
              </a:tr>
              <a:tr h="262264">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ctr">
                        <a:spcBef>
                          <a:spcPts val="0"/>
                        </a:spcBef>
                        <a:spcAft>
                          <a:spcPts val="0"/>
                        </a:spcAft>
                      </a:pPr>
                      <a:r>
                        <a:rPr lang="en-US" sz="1400" b="1" spc="0">
                          <a:solidFill>
                            <a:schemeClr val="tx1"/>
                          </a:solidFill>
                          <a:effectLst/>
                        </a:rPr>
                        <a:t>8</a:t>
                      </a:r>
                      <a:endParaRPr lang="en-US" sz="1400" b="1" spc="-25">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D0B">
                        <a:lumMod val="40000"/>
                        <a:lumOff val="60000"/>
                      </a:srgbClr>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marR="0">
                        <a:spcBef>
                          <a:spcPts val="0"/>
                        </a:spcBef>
                        <a:spcAft>
                          <a:spcPts val="0"/>
                        </a:spcAft>
                      </a:pPr>
                      <a:r>
                        <a:rPr lang="en-US" sz="1400" b="1" spc="0">
                          <a:solidFill>
                            <a:schemeClr val="tx1"/>
                          </a:solidFill>
                          <a:effectLst/>
                        </a:rPr>
                        <a:t>Curriculum Development and Support (DTSDE Tenet 3)</a:t>
                      </a:r>
                      <a:endParaRPr lang="en-US" sz="1400" b="1" spc="-25">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D0B">
                        <a:lumMod val="40000"/>
                        <a:lumOff val="60000"/>
                      </a:srgbClr>
                    </a:solidFill>
                  </a:tcPr>
                </a:tc>
                <a:extLst>
                  <a:ext uri="{0D108BD9-81ED-4DB2-BD59-A6C34878D82A}">
                    <a16:rowId xmlns:a16="http://schemas.microsoft.com/office/drawing/2014/main" val="116230331"/>
                  </a:ext>
                </a:extLst>
              </a:tr>
              <a:tr h="275079">
                <a:tc>
                  <a:txBody>
                    <a:bodyPr/>
                    <a:lstStyle>
                      <a:lvl1pPr marL="0" algn="l" defTabSz="914400" rtl="0" eaLnBrk="1" latinLnBrk="0" hangingPunct="1">
                        <a:defRPr sz="1800" b="1" kern="1200">
                          <a:solidFill>
                            <a:schemeClr val="tx1"/>
                          </a:solidFill>
                          <a:latin typeface="Helvetica"/>
                        </a:defRPr>
                      </a:lvl1pPr>
                      <a:lvl2pPr marL="457200" algn="l" defTabSz="914400" rtl="0" eaLnBrk="1" latinLnBrk="0" hangingPunct="1">
                        <a:defRPr sz="1800" b="1" kern="1200">
                          <a:solidFill>
                            <a:schemeClr val="tx1"/>
                          </a:solidFill>
                          <a:latin typeface="Helvetica"/>
                        </a:defRPr>
                      </a:lvl2pPr>
                      <a:lvl3pPr marL="914400" algn="l" defTabSz="914400" rtl="0" eaLnBrk="1" latinLnBrk="0" hangingPunct="1">
                        <a:defRPr sz="1800" b="1" kern="1200">
                          <a:solidFill>
                            <a:schemeClr val="tx1"/>
                          </a:solidFill>
                          <a:latin typeface="Helvetica"/>
                        </a:defRPr>
                      </a:lvl3pPr>
                      <a:lvl4pPr marL="1371600" algn="l" defTabSz="914400" rtl="0" eaLnBrk="1" latinLnBrk="0" hangingPunct="1">
                        <a:defRPr sz="1800" b="1" kern="1200">
                          <a:solidFill>
                            <a:schemeClr val="tx1"/>
                          </a:solidFill>
                          <a:latin typeface="Helvetica"/>
                        </a:defRPr>
                      </a:lvl4pPr>
                      <a:lvl5pPr marL="1828800" algn="l" defTabSz="914400" rtl="0" eaLnBrk="1" latinLnBrk="0" hangingPunct="1">
                        <a:defRPr sz="1800" b="1" kern="1200">
                          <a:solidFill>
                            <a:schemeClr val="tx1"/>
                          </a:solidFill>
                          <a:latin typeface="Helvetica"/>
                        </a:defRPr>
                      </a:lvl5pPr>
                      <a:lvl6pPr marL="2286000" algn="l" defTabSz="914400" rtl="0" eaLnBrk="1" latinLnBrk="0" hangingPunct="1">
                        <a:defRPr sz="1800" b="1" kern="1200">
                          <a:solidFill>
                            <a:schemeClr val="tx1"/>
                          </a:solidFill>
                          <a:latin typeface="Helvetica"/>
                        </a:defRPr>
                      </a:lvl6pPr>
                      <a:lvl7pPr marL="2743200" algn="l" defTabSz="914400" rtl="0" eaLnBrk="1" latinLnBrk="0" hangingPunct="1">
                        <a:defRPr sz="1800" b="1" kern="1200">
                          <a:solidFill>
                            <a:schemeClr val="tx1"/>
                          </a:solidFill>
                          <a:latin typeface="Helvetica"/>
                        </a:defRPr>
                      </a:lvl7pPr>
                      <a:lvl8pPr marL="3200400" algn="l" defTabSz="914400" rtl="0" eaLnBrk="1" latinLnBrk="0" hangingPunct="1">
                        <a:defRPr sz="1800" b="1" kern="1200">
                          <a:solidFill>
                            <a:schemeClr val="tx1"/>
                          </a:solidFill>
                          <a:latin typeface="Helvetica"/>
                        </a:defRPr>
                      </a:lvl8pPr>
                      <a:lvl9pPr marL="3657600" algn="l" defTabSz="914400" rtl="0" eaLnBrk="1" latinLnBrk="0" hangingPunct="1">
                        <a:defRPr sz="1800" b="1" kern="1200">
                          <a:solidFill>
                            <a:schemeClr val="tx1"/>
                          </a:solidFill>
                          <a:latin typeface="Helvetica"/>
                        </a:defRPr>
                      </a:lvl9pPr>
                    </a:lstStyle>
                    <a:p>
                      <a:pPr marL="0" marR="0" algn="ctr">
                        <a:spcBef>
                          <a:spcPts val="0"/>
                        </a:spcBef>
                        <a:spcAft>
                          <a:spcPts val="0"/>
                        </a:spcAft>
                      </a:pPr>
                      <a:r>
                        <a:rPr lang="en-US" sz="1400" b="1" spc="0">
                          <a:effectLst/>
                        </a:rPr>
                        <a:t>94</a:t>
                      </a:r>
                      <a:endParaRPr lang="en-US" sz="1400" b="1" spc="-25">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D0B">
                        <a:lumMod val="40000"/>
                        <a:lumOff val="60000"/>
                      </a:srgbClr>
                    </a:solidFill>
                  </a:tcPr>
                </a:tc>
                <a:tc>
                  <a:txBody>
                    <a:bodyPr/>
                    <a:lstStyle>
                      <a:lvl1pPr marL="0" algn="l" defTabSz="914400" rtl="0" eaLnBrk="1" latinLnBrk="0" hangingPunct="1">
                        <a:defRPr sz="1800" kern="1200">
                          <a:solidFill>
                            <a:schemeClr val="tx1"/>
                          </a:solidFill>
                          <a:latin typeface="Helvetica"/>
                        </a:defRPr>
                      </a:lvl1pPr>
                      <a:lvl2pPr marL="457200" algn="l" defTabSz="914400" rtl="0" eaLnBrk="1" latinLnBrk="0" hangingPunct="1">
                        <a:defRPr sz="1800" kern="1200">
                          <a:solidFill>
                            <a:schemeClr val="tx1"/>
                          </a:solidFill>
                          <a:latin typeface="Helvetica"/>
                        </a:defRPr>
                      </a:lvl2pPr>
                      <a:lvl3pPr marL="914400" algn="l" defTabSz="914400" rtl="0" eaLnBrk="1" latinLnBrk="0" hangingPunct="1">
                        <a:defRPr sz="1800" kern="1200">
                          <a:solidFill>
                            <a:schemeClr val="tx1"/>
                          </a:solidFill>
                          <a:latin typeface="Helvetica"/>
                        </a:defRPr>
                      </a:lvl3pPr>
                      <a:lvl4pPr marL="1371600" algn="l" defTabSz="914400" rtl="0" eaLnBrk="1" latinLnBrk="0" hangingPunct="1">
                        <a:defRPr sz="1800" kern="1200">
                          <a:solidFill>
                            <a:schemeClr val="tx1"/>
                          </a:solidFill>
                          <a:latin typeface="Helvetica"/>
                        </a:defRPr>
                      </a:lvl4pPr>
                      <a:lvl5pPr marL="1828800" algn="l" defTabSz="914400" rtl="0" eaLnBrk="1" latinLnBrk="0" hangingPunct="1">
                        <a:defRPr sz="1800" kern="1200">
                          <a:solidFill>
                            <a:schemeClr val="tx1"/>
                          </a:solidFill>
                          <a:latin typeface="Helvetica"/>
                        </a:defRPr>
                      </a:lvl5pPr>
                      <a:lvl6pPr marL="2286000" algn="l" defTabSz="914400" rtl="0" eaLnBrk="1" latinLnBrk="0" hangingPunct="1">
                        <a:defRPr sz="1800" kern="1200">
                          <a:solidFill>
                            <a:schemeClr val="tx1"/>
                          </a:solidFill>
                          <a:latin typeface="Helvetica"/>
                        </a:defRPr>
                      </a:lvl6pPr>
                      <a:lvl7pPr marL="2743200" algn="l" defTabSz="914400" rtl="0" eaLnBrk="1" latinLnBrk="0" hangingPunct="1">
                        <a:defRPr sz="1800" kern="1200">
                          <a:solidFill>
                            <a:schemeClr val="tx1"/>
                          </a:solidFill>
                          <a:latin typeface="Helvetica"/>
                        </a:defRPr>
                      </a:lvl7pPr>
                      <a:lvl8pPr marL="3200400" algn="l" defTabSz="914400" rtl="0" eaLnBrk="1" latinLnBrk="0" hangingPunct="1">
                        <a:defRPr sz="1800" kern="1200">
                          <a:solidFill>
                            <a:schemeClr val="tx1"/>
                          </a:solidFill>
                          <a:latin typeface="Helvetica"/>
                        </a:defRPr>
                      </a:lvl8pPr>
                      <a:lvl9pPr marL="3657600" algn="l" defTabSz="914400" rtl="0" eaLnBrk="1" latinLnBrk="0" hangingPunct="1">
                        <a:defRPr sz="1800" kern="1200">
                          <a:solidFill>
                            <a:schemeClr val="tx1"/>
                          </a:solidFill>
                          <a:latin typeface="Helvetica"/>
                        </a:defRPr>
                      </a:lvl9pPr>
                    </a:lstStyle>
                    <a:p>
                      <a:pPr marL="0" marR="0">
                        <a:spcBef>
                          <a:spcPts val="0"/>
                        </a:spcBef>
                        <a:spcAft>
                          <a:spcPts val="0"/>
                        </a:spcAft>
                      </a:pPr>
                      <a:r>
                        <a:rPr lang="en-US" sz="1400" b="1" spc="0" dirty="0">
                          <a:effectLst/>
                        </a:rPr>
                        <a:t>Providing 200 Hours of quality Extended Day Learning Time (ELT)</a:t>
                      </a:r>
                      <a:endParaRPr lang="en-US" sz="1400" b="1"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74" marR="493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CD0B">
                        <a:lumMod val="40000"/>
                        <a:lumOff val="60000"/>
                      </a:srgbClr>
                    </a:solidFill>
                  </a:tcPr>
                </a:tc>
                <a:extLst>
                  <a:ext uri="{0D108BD9-81ED-4DB2-BD59-A6C34878D82A}">
                    <a16:rowId xmlns:a16="http://schemas.microsoft.com/office/drawing/2014/main" val="1346688821"/>
                  </a:ext>
                </a:extLst>
              </a:tr>
            </a:tbl>
          </a:graphicData>
        </a:graphic>
      </p:graphicFrame>
    </p:spTree>
    <p:extLst>
      <p:ext uri="{BB962C8B-B14F-4D97-AF65-F5344CB8AC3E}">
        <p14:creationId xmlns:p14="http://schemas.microsoft.com/office/powerpoint/2010/main" val="228135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7862888" cy="609600"/>
          </a:xfrm>
        </p:spPr>
        <p:txBody>
          <a:bodyPr/>
          <a:lstStyle/>
          <a:p>
            <a:pPr marL="285750" lvl="0" indent="-285750">
              <a:buFont typeface="Arial" panose="020B0604020202020204" pitchFamily="34" charset="0"/>
              <a:buChar char="•"/>
            </a:pPr>
            <a:r>
              <a:rPr lang="en-US" sz="1600" dirty="0">
                <a:solidFill>
                  <a:srgbClr val="0070C0"/>
                </a:solidFill>
              </a:rPr>
              <a:t>The April 3, 2019 Letter includes a template that districts can use to propose Local Indicators for Department approval (see Appendix B).</a:t>
            </a: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22</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Local Indicators</a:t>
            </a:r>
          </a:p>
        </p:txBody>
      </p:sp>
      <p:pic>
        <p:nvPicPr>
          <p:cNvPr id="5" name="Picture 4">
            <a:extLst>
              <a:ext uri="{FF2B5EF4-FFF2-40B4-BE49-F238E27FC236}">
                <a16:creationId xmlns:a16="http://schemas.microsoft.com/office/drawing/2014/main" id="{7A36BB9C-8408-4F1A-800A-31EF59CEEBF9}"/>
              </a:ext>
            </a:extLst>
          </p:cNvPr>
          <p:cNvPicPr>
            <a:picLocks noChangeAspect="1"/>
          </p:cNvPicPr>
          <p:nvPr/>
        </p:nvPicPr>
        <p:blipFill rotWithShape="1">
          <a:blip r:embed="rId2"/>
          <a:srcRect l="12981" t="18480" r="61538" b="1975"/>
          <a:stretch/>
        </p:blipFill>
        <p:spPr bwMode="auto">
          <a:xfrm>
            <a:off x="2057400" y="1853855"/>
            <a:ext cx="4953000" cy="47484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459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solidFill>
                  <a:srgbClr val="0070C0"/>
                </a:solidFill>
                <a:latin typeface="Rockwell" panose="02060603020205020403" pitchFamily="18" charset="0"/>
              </a:rPr>
              <a:t>Questions?</a:t>
            </a:r>
            <a:endParaRPr lang="en-US" dirty="0"/>
          </a:p>
        </p:txBody>
      </p:sp>
    </p:spTree>
    <p:extLst>
      <p:ext uri="{BB962C8B-B14F-4D97-AF65-F5344CB8AC3E}">
        <p14:creationId xmlns:p14="http://schemas.microsoft.com/office/powerpoint/2010/main" val="410160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solidFill>
                  <a:srgbClr val="0070C0"/>
                </a:solidFill>
                <a:latin typeface="Rockwell" panose="02060603020205020403" pitchFamily="18" charset="0"/>
              </a:rPr>
              <a:t>3. Selecting</a:t>
            </a:r>
            <a:br>
              <a:rPr lang="en-US" dirty="0">
                <a:solidFill>
                  <a:srgbClr val="0070C0"/>
                </a:solidFill>
                <a:latin typeface="Rockwell" panose="02060603020205020403" pitchFamily="18" charset="0"/>
              </a:rPr>
            </a:br>
            <a:r>
              <a:rPr lang="en-US" dirty="0">
                <a:solidFill>
                  <a:srgbClr val="0070C0"/>
                </a:solidFill>
                <a:latin typeface="Rockwell" panose="02060603020205020403" pitchFamily="18" charset="0"/>
              </a:rPr>
              <a:t>Demonstrable Improvement Indicators</a:t>
            </a:r>
            <a:endParaRPr lang="en-US" dirty="0"/>
          </a:p>
        </p:txBody>
      </p:sp>
    </p:spTree>
    <p:extLst>
      <p:ext uri="{BB962C8B-B14F-4D97-AF65-F5344CB8AC3E}">
        <p14:creationId xmlns:p14="http://schemas.microsoft.com/office/powerpoint/2010/main" val="1281857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25</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Opening the Excel Template</a:t>
            </a:r>
          </a:p>
        </p:txBody>
      </p:sp>
      <p:sp>
        <p:nvSpPr>
          <p:cNvPr id="6" name="Content Placeholder 2">
            <a:extLst>
              <a:ext uri="{FF2B5EF4-FFF2-40B4-BE49-F238E27FC236}">
                <a16:creationId xmlns:a16="http://schemas.microsoft.com/office/drawing/2014/main" id="{83CD045E-0615-40A5-B7C6-7C6495AD7E7E}"/>
              </a:ext>
            </a:extLst>
          </p:cNvPr>
          <p:cNvSpPr>
            <a:spLocks noGrp="1"/>
          </p:cNvSpPr>
          <p:nvPr>
            <p:ph idx="1"/>
          </p:nvPr>
        </p:nvSpPr>
        <p:spPr>
          <a:xfrm>
            <a:off x="457200" y="1219200"/>
            <a:ext cx="8229600" cy="5105400"/>
          </a:xfrm>
        </p:spPr>
        <p:txBody>
          <a:bodyPr/>
          <a:lstStyle/>
          <a:p>
            <a:pPr marL="342900" indent="-342900">
              <a:buFont typeface="Arial" panose="020B0604020202020204" pitchFamily="34" charset="0"/>
              <a:buChar char="•"/>
            </a:pPr>
            <a:r>
              <a:rPr lang="en-US" sz="2000" dirty="0">
                <a:solidFill>
                  <a:srgbClr val="0070C0"/>
                </a:solidFill>
              </a:rPr>
              <a:t>SED has emailed each Superintendent/EPO a Microsoft Excel file with the list of Demonstrable Improvement indicators available for selection.</a:t>
            </a:r>
          </a:p>
          <a:p>
            <a:pPr marL="342900" indent="-342900">
              <a:buFont typeface="Arial" panose="020B0604020202020204" pitchFamily="34" charset="0"/>
              <a:buChar char="•"/>
            </a:pPr>
            <a:endParaRPr lang="en-US" sz="800" dirty="0">
              <a:solidFill>
                <a:srgbClr val="0070C0"/>
              </a:solidFill>
            </a:endParaRPr>
          </a:p>
          <a:p>
            <a:pPr marL="285750" indent="-285750">
              <a:buFont typeface="Arial" panose="020B0604020202020204" pitchFamily="34" charset="0"/>
              <a:buChar char="•"/>
            </a:pPr>
            <a:r>
              <a:rPr lang="en-US" sz="2000" dirty="0">
                <a:solidFill>
                  <a:srgbClr val="0070C0"/>
                </a:solidFill>
              </a:rPr>
              <a:t>If the file opens with a notification </a:t>
            </a:r>
            <a:r>
              <a:rPr lang="en-US" sz="2000" dirty="0">
                <a:solidFill>
                  <a:srgbClr val="FF0000"/>
                </a:solidFill>
              </a:rPr>
              <a:t>“Security Warning: Macros have been disabled. Enable Content”</a:t>
            </a:r>
            <a:r>
              <a:rPr lang="en-US" sz="2000" dirty="0">
                <a:solidFill>
                  <a:srgbClr val="0070C0"/>
                </a:solidFill>
              </a:rPr>
              <a:t>, click </a:t>
            </a:r>
            <a:r>
              <a:rPr lang="en-US" sz="2000" dirty="0">
                <a:solidFill>
                  <a:srgbClr val="197EC6"/>
                </a:solidFill>
              </a:rPr>
              <a:t>“</a:t>
            </a:r>
            <a:r>
              <a:rPr lang="en-US" sz="2000" u="sng" dirty="0">
                <a:solidFill>
                  <a:srgbClr val="197EC6"/>
                </a:solidFill>
              </a:rPr>
              <a:t>Enable Content</a:t>
            </a:r>
            <a:r>
              <a:rPr lang="en-US" sz="2000" dirty="0">
                <a:solidFill>
                  <a:srgbClr val="197EC6"/>
                </a:solidFill>
              </a:rPr>
              <a:t>”</a:t>
            </a:r>
            <a:r>
              <a:rPr lang="en-US" sz="2000" dirty="0">
                <a:solidFill>
                  <a:srgbClr val="0070C0"/>
                </a:solidFill>
              </a:rPr>
              <a:t>. A macro is a set of instructions that are programmed into the spreadsheet to automate tasks.</a:t>
            </a:r>
          </a:p>
          <a:p>
            <a:pPr marL="285750" indent="-285750" algn="just">
              <a:buFont typeface="Arial" panose="020B0604020202020204" pitchFamily="34" charset="0"/>
              <a:buChar char="•"/>
            </a:pPr>
            <a:endParaRPr lang="en-US" sz="1600" dirty="0">
              <a:solidFill>
                <a:srgbClr val="0070C0"/>
              </a:solidFill>
            </a:endParaRPr>
          </a:p>
          <a:p>
            <a:pPr lvl="0"/>
            <a:endParaRPr lang="en-US" sz="1600" dirty="0">
              <a:solidFill>
                <a:srgbClr val="0070C0"/>
              </a:solidFill>
            </a:endParaRPr>
          </a:p>
          <a:p>
            <a:pPr lvl="0"/>
            <a:endParaRPr lang="en-US" sz="1600" dirty="0">
              <a:solidFill>
                <a:srgbClr val="0070C0"/>
              </a:solidFill>
            </a:endParaRPr>
          </a:p>
          <a:p>
            <a:pPr lvl="0"/>
            <a:endParaRPr lang="en-US" sz="1600" dirty="0">
              <a:solidFill>
                <a:srgbClr val="0070C0"/>
              </a:solidFill>
            </a:endParaRPr>
          </a:p>
          <a:p>
            <a:pPr marL="0" lvl="0" indent="0">
              <a:buNone/>
            </a:pPr>
            <a:endParaRPr lang="en-US" sz="1600" i="1" dirty="0">
              <a:solidFill>
                <a:srgbClr val="0070C0"/>
              </a:solidFill>
            </a:endParaRPr>
          </a:p>
          <a:p>
            <a:pPr marL="0" lvl="0" indent="0">
              <a:buNone/>
            </a:pPr>
            <a:endParaRPr lang="en-US" sz="1600" i="1" dirty="0">
              <a:solidFill>
                <a:srgbClr val="0070C0"/>
              </a:solidFill>
            </a:endParaRPr>
          </a:p>
          <a:p>
            <a:pPr marL="0" lvl="0" indent="0">
              <a:buNone/>
            </a:pPr>
            <a:endParaRPr lang="en-US" sz="1600" i="1" dirty="0">
              <a:solidFill>
                <a:srgbClr val="0070C0"/>
              </a:solidFill>
            </a:endParaRPr>
          </a:p>
        </p:txBody>
      </p:sp>
      <p:grpSp>
        <p:nvGrpSpPr>
          <p:cNvPr id="7" name="Group 6">
            <a:extLst>
              <a:ext uri="{FF2B5EF4-FFF2-40B4-BE49-F238E27FC236}">
                <a16:creationId xmlns:a16="http://schemas.microsoft.com/office/drawing/2014/main" id="{DFB90E4A-CCD4-4796-A2D3-EAA15AB398F6}"/>
              </a:ext>
            </a:extLst>
          </p:cNvPr>
          <p:cNvGrpSpPr/>
          <p:nvPr/>
        </p:nvGrpSpPr>
        <p:grpSpPr>
          <a:xfrm>
            <a:off x="2362200" y="4639019"/>
            <a:ext cx="4114800" cy="1685581"/>
            <a:chOff x="800100" y="4114800"/>
            <a:chExt cx="3162300" cy="1295400"/>
          </a:xfrm>
        </p:grpSpPr>
        <p:pic>
          <p:nvPicPr>
            <p:cNvPr id="8" name="Picture 7">
              <a:extLst>
                <a:ext uri="{FF2B5EF4-FFF2-40B4-BE49-F238E27FC236}">
                  <a16:creationId xmlns:a16="http://schemas.microsoft.com/office/drawing/2014/main" id="{4BC13D11-1DA9-428C-819C-F7193D2CB518}"/>
                </a:ext>
              </a:extLst>
            </p:cNvPr>
            <p:cNvPicPr/>
            <p:nvPr/>
          </p:nvPicPr>
          <p:blipFill rotWithShape="1">
            <a:blip r:embed="rId2"/>
            <a:srcRect l="44391" t="11718" r="35530" b="69802"/>
            <a:stretch/>
          </p:blipFill>
          <p:spPr bwMode="auto">
            <a:xfrm>
              <a:off x="914400" y="4114800"/>
              <a:ext cx="2667000" cy="1066800"/>
            </a:xfrm>
            <a:prstGeom prst="rect">
              <a:avLst/>
            </a:prstGeom>
            <a:ln>
              <a:no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602BB7CE-A99A-4F21-8EEC-F2C4A60475AE}"/>
                </a:ext>
              </a:extLst>
            </p:cNvPr>
            <p:cNvSpPr/>
            <p:nvPr/>
          </p:nvSpPr>
          <p:spPr>
            <a:xfrm>
              <a:off x="800100" y="4495800"/>
              <a:ext cx="3162300" cy="9144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3970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26</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Opening the Excel Template</a:t>
            </a:r>
            <a:endParaRPr lang="en-US" b="0" dirty="0"/>
          </a:p>
        </p:txBody>
      </p:sp>
      <p:sp>
        <p:nvSpPr>
          <p:cNvPr id="6" name="Content Placeholder 2">
            <a:extLst>
              <a:ext uri="{FF2B5EF4-FFF2-40B4-BE49-F238E27FC236}">
                <a16:creationId xmlns:a16="http://schemas.microsoft.com/office/drawing/2014/main" id="{83CD045E-0615-40A5-B7C6-7C6495AD7E7E}"/>
              </a:ext>
            </a:extLst>
          </p:cNvPr>
          <p:cNvSpPr>
            <a:spLocks noGrp="1"/>
          </p:cNvSpPr>
          <p:nvPr>
            <p:ph idx="1"/>
          </p:nvPr>
        </p:nvSpPr>
        <p:spPr>
          <a:xfrm>
            <a:off x="457200" y="1219200"/>
            <a:ext cx="8229600" cy="1606827"/>
          </a:xfrm>
        </p:spPr>
        <p:txBody>
          <a:bodyPr/>
          <a:lstStyle/>
          <a:p>
            <a:pPr marL="342900" indent="-342900">
              <a:buFont typeface="Arial" panose="020B0604020202020204" pitchFamily="34" charset="0"/>
              <a:buChar char="•"/>
            </a:pPr>
            <a:r>
              <a:rPr lang="en-US" sz="2000" dirty="0">
                <a:solidFill>
                  <a:srgbClr val="0070C0"/>
                </a:solidFill>
              </a:rPr>
              <a:t>If the file opens with a notification </a:t>
            </a:r>
            <a:r>
              <a:rPr lang="en-US" sz="2000" dirty="0">
                <a:solidFill>
                  <a:srgbClr val="FF0000"/>
                </a:solidFill>
              </a:rPr>
              <a:t>“Protected View  Office has detected a problem with this file. Editing it may harm your computer. Click for more details”</a:t>
            </a:r>
            <a:r>
              <a:rPr lang="en-US" sz="2000" dirty="0">
                <a:solidFill>
                  <a:srgbClr val="0070C0"/>
                </a:solidFill>
              </a:rPr>
              <a:t>, click on the message and select the option </a:t>
            </a:r>
            <a:r>
              <a:rPr lang="en-US" sz="2000" dirty="0">
                <a:solidFill>
                  <a:srgbClr val="197EC6"/>
                </a:solidFill>
              </a:rPr>
              <a:t>“</a:t>
            </a:r>
            <a:r>
              <a:rPr lang="en-US" sz="2000" u="sng" dirty="0">
                <a:solidFill>
                  <a:srgbClr val="197EC6"/>
                </a:solidFill>
              </a:rPr>
              <a:t>Edit Anyway</a:t>
            </a:r>
            <a:r>
              <a:rPr lang="en-US" sz="2000" dirty="0">
                <a:solidFill>
                  <a:srgbClr val="197EC6"/>
                </a:solidFill>
              </a:rPr>
              <a:t>”. </a:t>
            </a:r>
          </a:p>
          <a:p>
            <a:pPr marL="342900" indent="-342900">
              <a:buFont typeface="Arial" panose="020B0604020202020204" pitchFamily="34" charset="0"/>
              <a:buChar char="•"/>
            </a:pPr>
            <a:endParaRPr lang="en-US" sz="1600" dirty="0">
              <a:solidFill>
                <a:srgbClr val="0070C0"/>
              </a:solidFill>
            </a:endParaRPr>
          </a:p>
          <a:p>
            <a:pPr lvl="0"/>
            <a:endParaRPr lang="en-US" sz="1600" dirty="0">
              <a:solidFill>
                <a:srgbClr val="0070C0"/>
              </a:solidFill>
            </a:endParaRPr>
          </a:p>
          <a:p>
            <a:pPr lvl="0"/>
            <a:endParaRPr lang="en-US" sz="1600" dirty="0">
              <a:solidFill>
                <a:srgbClr val="0070C0"/>
              </a:solidFill>
            </a:endParaRPr>
          </a:p>
          <a:p>
            <a:pPr lvl="0"/>
            <a:endParaRPr lang="en-US" sz="1600" dirty="0">
              <a:solidFill>
                <a:srgbClr val="0070C0"/>
              </a:solidFill>
            </a:endParaRPr>
          </a:p>
          <a:p>
            <a:pPr marL="0" lvl="0" indent="0">
              <a:buNone/>
            </a:pPr>
            <a:endParaRPr lang="en-US" sz="1600" i="1" dirty="0">
              <a:solidFill>
                <a:srgbClr val="0070C0"/>
              </a:solidFill>
            </a:endParaRPr>
          </a:p>
          <a:p>
            <a:pPr marL="0" lvl="0" indent="0">
              <a:buNone/>
            </a:pPr>
            <a:endParaRPr lang="en-US" sz="1600" i="1" dirty="0">
              <a:solidFill>
                <a:srgbClr val="0070C0"/>
              </a:solidFill>
            </a:endParaRPr>
          </a:p>
          <a:p>
            <a:pPr marL="0" lvl="0" indent="0">
              <a:buNone/>
            </a:pPr>
            <a:endParaRPr lang="en-US" sz="1600" i="1" dirty="0">
              <a:solidFill>
                <a:srgbClr val="0070C0"/>
              </a:solidFill>
            </a:endParaRPr>
          </a:p>
        </p:txBody>
      </p:sp>
      <p:pic>
        <p:nvPicPr>
          <p:cNvPr id="10" name="Picture 9">
            <a:extLst>
              <a:ext uri="{FF2B5EF4-FFF2-40B4-BE49-F238E27FC236}">
                <a16:creationId xmlns:a16="http://schemas.microsoft.com/office/drawing/2014/main" id="{1D6C489E-C896-4955-ABE8-F039B9565783}"/>
              </a:ext>
            </a:extLst>
          </p:cNvPr>
          <p:cNvPicPr/>
          <p:nvPr/>
        </p:nvPicPr>
        <p:blipFill rotWithShape="1">
          <a:blip r:embed="rId2"/>
          <a:srcRect l="44231" t="11718" r="25446" b="44561"/>
          <a:stretch/>
        </p:blipFill>
        <p:spPr bwMode="auto">
          <a:xfrm>
            <a:off x="610182" y="3025536"/>
            <a:ext cx="3416156" cy="1797923"/>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CAE7A1EC-210E-4439-98E5-66E52038CE18}"/>
              </a:ext>
            </a:extLst>
          </p:cNvPr>
          <p:cNvPicPr/>
          <p:nvPr/>
        </p:nvPicPr>
        <p:blipFill rotWithShape="1">
          <a:blip r:embed="rId3"/>
          <a:srcRect l="44231" t="11267" r="16806" b="38703"/>
          <a:stretch/>
        </p:blipFill>
        <p:spPr bwMode="auto">
          <a:xfrm>
            <a:off x="4623675" y="3025536"/>
            <a:ext cx="3574132" cy="1797923"/>
          </a:xfrm>
          <a:prstGeom prst="rect">
            <a:avLst/>
          </a:prstGeom>
          <a:ln>
            <a:noFill/>
          </a:ln>
          <a:extLst>
            <a:ext uri="{53640926-AAD7-44D8-BBD7-CCE9431645EC}">
              <a14:shadowObscured xmlns:a14="http://schemas.microsoft.com/office/drawing/2010/main"/>
            </a:ext>
          </a:extLst>
        </p:spPr>
      </p:pic>
      <p:sp>
        <p:nvSpPr>
          <p:cNvPr id="12" name="Oval 11">
            <a:extLst>
              <a:ext uri="{FF2B5EF4-FFF2-40B4-BE49-F238E27FC236}">
                <a16:creationId xmlns:a16="http://schemas.microsoft.com/office/drawing/2014/main" id="{9D88B566-3EE9-4B5E-8057-A2F2E8427BD4}"/>
              </a:ext>
            </a:extLst>
          </p:cNvPr>
          <p:cNvSpPr/>
          <p:nvPr/>
        </p:nvSpPr>
        <p:spPr>
          <a:xfrm>
            <a:off x="4724400" y="3467296"/>
            <a:ext cx="2743200" cy="571303"/>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663F9E7-EA20-4ACF-95C7-203FE7DB48A0}"/>
              </a:ext>
            </a:extLst>
          </p:cNvPr>
          <p:cNvSpPr/>
          <p:nvPr/>
        </p:nvSpPr>
        <p:spPr>
          <a:xfrm>
            <a:off x="306540" y="3002676"/>
            <a:ext cx="3122460" cy="571303"/>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861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27</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Navigating the Excel Template</a:t>
            </a:r>
            <a:endParaRPr lang="en-US" b="0" dirty="0"/>
          </a:p>
        </p:txBody>
      </p:sp>
      <p:sp>
        <p:nvSpPr>
          <p:cNvPr id="6" name="Content Placeholder 2">
            <a:extLst>
              <a:ext uri="{FF2B5EF4-FFF2-40B4-BE49-F238E27FC236}">
                <a16:creationId xmlns:a16="http://schemas.microsoft.com/office/drawing/2014/main" id="{83CD045E-0615-40A5-B7C6-7C6495AD7E7E}"/>
              </a:ext>
            </a:extLst>
          </p:cNvPr>
          <p:cNvSpPr>
            <a:spLocks noGrp="1"/>
          </p:cNvSpPr>
          <p:nvPr>
            <p:ph idx="1"/>
          </p:nvPr>
        </p:nvSpPr>
        <p:spPr>
          <a:xfrm>
            <a:off x="457200" y="1219200"/>
            <a:ext cx="8229600" cy="1606827"/>
          </a:xfrm>
        </p:spPr>
        <p:txBody>
          <a:bodyPr/>
          <a:lstStyle/>
          <a:p>
            <a:pPr marL="342900" indent="-342900">
              <a:buFont typeface="Arial" panose="020B0604020202020204" pitchFamily="34" charset="0"/>
              <a:buChar char="•"/>
            </a:pPr>
            <a:r>
              <a:rPr lang="en-US" sz="2000" dirty="0">
                <a:solidFill>
                  <a:srgbClr val="0070C0"/>
                </a:solidFill>
              </a:rPr>
              <a:t>The file has two tabs:</a:t>
            </a:r>
          </a:p>
          <a:p>
            <a:pPr marL="914400" lvl="1" indent="-457200">
              <a:buFont typeface="+mj-lt"/>
              <a:buAutoNum type="alphaLcParenR"/>
            </a:pPr>
            <a:r>
              <a:rPr lang="en-US" dirty="0" err="1">
                <a:solidFill>
                  <a:srgbClr val="0070C0"/>
                </a:solidFill>
              </a:rPr>
              <a:t>district_worksheet</a:t>
            </a:r>
            <a:endParaRPr lang="en-US" dirty="0">
              <a:solidFill>
                <a:srgbClr val="0070C0"/>
              </a:solidFill>
            </a:endParaRPr>
          </a:p>
          <a:p>
            <a:pPr marL="914400" lvl="1" indent="-457200">
              <a:buSzPct val="100000"/>
              <a:buFont typeface="+mj-lt"/>
              <a:buAutoNum type="alphaLcParenR"/>
            </a:pPr>
            <a:r>
              <a:rPr lang="en-US" dirty="0" err="1">
                <a:solidFill>
                  <a:srgbClr val="0070C0"/>
                </a:solidFill>
              </a:rPr>
              <a:t>school_worksheet</a:t>
            </a:r>
            <a:endParaRPr lang="en-US" dirty="0">
              <a:solidFill>
                <a:srgbClr val="0070C0"/>
              </a:solidFill>
            </a:endParaRPr>
          </a:p>
          <a:p>
            <a:pPr marL="342900" indent="-342900">
              <a:buFont typeface="Arial" panose="020B0604020202020204" pitchFamily="34" charset="0"/>
              <a:buChar char="•"/>
            </a:pPr>
            <a:r>
              <a:rPr lang="en-US" sz="2000" dirty="0">
                <a:solidFill>
                  <a:srgbClr val="0070C0"/>
                </a:solidFill>
              </a:rPr>
              <a:t>Please review the “</a:t>
            </a:r>
            <a:r>
              <a:rPr lang="en-US" sz="2000" dirty="0" err="1">
                <a:solidFill>
                  <a:srgbClr val="0070C0"/>
                </a:solidFill>
              </a:rPr>
              <a:t>district_worksheet</a:t>
            </a:r>
            <a:r>
              <a:rPr lang="en-US" sz="2000" dirty="0">
                <a:solidFill>
                  <a:srgbClr val="0070C0"/>
                </a:solidFill>
              </a:rPr>
              <a:t>” first.</a:t>
            </a:r>
          </a:p>
          <a:p>
            <a:pPr lvl="0"/>
            <a:endParaRPr lang="en-US" sz="1600" dirty="0">
              <a:solidFill>
                <a:srgbClr val="0070C0"/>
              </a:solidFill>
            </a:endParaRPr>
          </a:p>
          <a:p>
            <a:pPr lvl="0"/>
            <a:endParaRPr lang="en-US" sz="1600" dirty="0">
              <a:solidFill>
                <a:srgbClr val="0070C0"/>
              </a:solidFill>
            </a:endParaRPr>
          </a:p>
          <a:p>
            <a:pPr lvl="0"/>
            <a:endParaRPr lang="en-US" sz="1600" dirty="0">
              <a:solidFill>
                <a:srgbClr val="0070C0"/>
              </a:solidFill>
            </a:endParaRPr>
          </a:p>
          <a:p>
            <a:pPr marL="0" lvl="0" indent="0">
              <a:buNone/>
            </a:pPr>
            <a:endParaRPr lang="en-US" sz="1600" i="1" dirty="0">
              <a:solidFill>
                <a:srgbClr val="0070C0"/>
              </a:solidFill>
            </a:endParaRPr>
          </a:p>
          <a:p>
            <a:pPr marL="0" lvl="0" indent="0">
              <a:buNone/>
            </a:pPr>
            <a:endParaRPr lang="en-US" sz="1600" i="1" dirty="0">
              <a:solidFill>
                <a:srgbClr val="0070C0"/>
              </a:solidFill>
            </a:endParaRPr>
          </a:p>
          <a:p>
            <a:pPr marL="0" lvl="0" indent="0">
              <a:buNone/>
            </a:pPr>
            <a:endParaRPr lang="en-US" sz="1600" i="1" dirty="0">
              <a:solidFill>
                <a:srgbClr val="0070C0"/>
              </a:solidFill>
            </a:endParaRPr>
          </a:p>
        </p:txBody>
      </p:sp>
      <p:pic>
        <p:nvPicPr>
          <p:cNvPr id="4" name="Picture 3">
            <a:extLst>
              <a:ext uri="{FF2B5EF4-FFF2-40B4-BE49-F238E27FC236}">
                <a16:creationId xmlns:a16="http://schemas.microsoft.com/office/drawing/2014/main" id="{5CF347FA-419F-404C-B402-7B21AA091136}"/>
              </a:ext>
            </a:extLst>
          </p:cNvPr>
          <p:cNvPicPr>
            <a:picLocks noChangeAspect="1"/>
          </p:cNvPicPr>
          <p:nvPr/>
        </p:nvPicPr>
        <p:blipFill>
          <a:blip r:embed="rId2"/>
          <a:stretch>
            <a:fillRect/>
          </a:stretch>
        </p:blipFill>
        <p:spPr>
          <a:xfrm>
            <a:off x="510782" y="3048000"/>
            <a:ext cx="8122435" cy="2456253"/>
          </a:xfrm>
          <a:prstGeom prst="rect">
            <a:avLst/>
          </a:prstGeom>
        </p:spPr>
      </p:pic>
      <p:sp>
        <p:nvSpPr>
          <p:cNvPr id="13" name="Oval 12">
            <a:extLst>
              <a:ext uri="{FF2B5EF4-FFF2-40B4-BE49-F238E27FC236}">
                <a16:creationId xmlns:a16="http://schemas.microsoft.com/office/drawing/2014/main" id="{4A7716E2-6015-437F-A85D-C4D52E097AF5}"/>
              </a:ext>
            </a:extLst>
          </p:cNvPr>
          <p:cNvSpPr/>
          <p:nvPr/>
        </p:nvSpPr>
        <p:spPr>
          <a:xfrm>
            <a:off x="838200" y="5181600"/>
            <a:ext cx="868017" cy="304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619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28</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District Worksheet</a:t>
            </a:r>
          </a:p>
        </p:txBody>
      </p:sp>
      <p:sp>
        <p:nvSpPr>
          <p:cNvPr id="6" name="Content Placeholder 2">
            <a:extLst>
              <a:ext uri="{FF2B5EF4-FFF2-40B4-BE49-F238E27FC236}">
                <a16:creationId xmlns:a16="http://schemas.microsoft.com/office/drawing/2014/main" id="{83CD045E-0615-40A5-B7C6-7C6495AD7E7E}"/>
              </a:ext>
            </a:extLst>
          </p:cNvPr>
          <p:cNvSpPr>
            <a:spLocks noGrp="1"/>
          </p:cNvSpPr>
          <p:nvPr>
            <p:ph idx="1"/>
          </p:nvPr>
        </p:nvSpPr>
        <p:spPr>
          <a:xfrm>
            <a:off x="457200" y="1100440"/>
            <a:ext cx="8458200" cy="2943391"/>
          </a:xfrm>
        </p:spPr>
        <p:txBody>
          <a:bodyPr/>
          <a:lstStyle/>
          <a:p>
            <a:pPr marL="342900" indent="-342900">
              <a:buFont typeface="Arial" panose="020B0604020202020204" pitchFamily="34" charset="0"/>
              <a:buChar char="•"/>
            </a:pPr>
            <a:r>
              <a:rPr lang="en-US" sz="2000" dirty="0">
                <a:solidFill>
                  <a:srgbClr val="0070C0"/>
                </a:solidFill>
              </a:rPr>
              <a:t>The "</a:t>
            </a:r>
            <a:r>
              <a:rPr lang="en-US" sz="2000" dirty="0" err="1">
                <a:solidFill>
                  <a:srgbClr val="0070C0"/>
                </a:solidFill>
              </a:rPr>
              <a:t>district_worksheet</a:t>
            </a:r>
            <a:r>
              <a:rPr lang="en-US" sz="2000" dirty="0">
                <a:solidFill>
                  <a:srgbClr val="0070C0"/>
                </a:solidFill>
              </a:rPr>
              <a:t>" </a:t>
            </a:r>
            <a:r>
              <a:rPr lang="en-US" dirty="0">
                <a:solidFill>
                  <a:srgbClr val="0070C0"/>
                </a:solidFill>
              </a:rPr>
              <a:t>includes the following indicator information for all Receivership Schools in the district:</a:t>
            </a:r>
          </a:p>
          <a:p>
            <a:pPr marL="800100" lvl="1" indent="-342900">
              <a:buFont typeface="Arial" panose="020B0604020202020204" pitchFamily="34" charset="0"/>
              <a:buChar char="•"/>
            </a:pPr>
            <a:r>
              <a:rPr lang="en-US" sz="1800" b="0" dirty="0">
                <a:solidFill>
                  <a:srgbClr val="0070C0"/>
                </a:solidFill>
              </a:rPr>
              <a:t>Descriptions of all indicators, including applicable levels and indicator #'s.</a:t>
            </a:r>
          </a:p>
          <a:p>
            <a:pPr marL="800100" lvl="1" indent="-342900">
              <a:buFont typeface="Arial" panose="020B0604020202020204" pitchFamily="34" charset="0"/>
              <a:buChar char="•"/>
            </a:pPr>
            <a:r>
              <a:rPr lang="en-US" sz="1800" b="0" dirty="0">
                <a:solidFill>
                  <a:srgbClr val="0070C0"/>
                </a:solidFill>
              </a:rPr>
              <a:t>School baseline performance on indicators.</a:t>
            </a:r>
          </a:p>
          <a:p>
            <a:pPr marL="800100" lvl="1" indent="-342900">
              <a:buFont typeface="Arial" panose="020B0604020202020204" pitchFamily="34" charset="0"/>
              <a:buChar char="•"/>
            </a:pPr>
            <a:r>
              <a:rPr lang="en-US" sz="1800" b="0" dirty="0">
                <a:solidFill>
                  <a:srgbClr val="0070C0"/>
                </a:solidFill>
              </a:rPr>
              <a:t>State baseline (state median) in 2017-18 to which the School baseline is compared.</a:t>
            </a:r>
          </a:p>
          <a:p>
            <a:pPr marL="800100" lvl="1" indent="-342900">
              <a:buFont typeface="Arial" panose="020B0604020202020204" pitchFamily="34" charset="0"/>
              <a:buChar char="•"/>
            </a:pPr>
            <a:r>
              <a:rPr lang="en-US" sz="1800" b="0" dirty="0">
                <a:solidFill>
                  <a:srgbClr val="0070C0"/>
                </a:solidFill>
              </a:rPr>
              <a:t>"Status: Indicator Eligibility" which provides information on the selection of the indicators (for Level 1 Indicators) or eligibility for potential selection of the indicator (for Level 2 Indicators).</a:t>
            </a:r>
          </a:p>
          <a:p>
            <a:pPr marL="800100" lvl="1" indent="-342900">
              <a:buFont typeface="Arial" panose="020B0604020202020204" pitchFamily="34" charset="0"/>
              <a:buChar char="•"/>
            </a:pPr>
            <a:r>
              <a:rPr lang="en-US" sz="1800" b="0" dirty="0">
                <a:solidFill>
                  <a:srgbClr val="0070C0"/>
                </a:solidFill>
              </a:rPr>
              <a:t>If applicable, Progress Targets for 2018-19, 2019-20, and 2020-21.</a:t>
            </a:r>
            <a:endParaRPr lang="en-US" dirty="0">
              <a:solidFill>
                <a:srgbClr val="0070C0"/>
              </a:solidFill>
            </a:endParaRPr>
          </a:p>
          <a:p>
            <a:pPr marL="342900" indent="-342900">
              <a:buFont typeface="Arial" panose="020B0604020202020204" pitchFamily="34" charset="0"/>
              <a:buChar char="•"/>
            </a:pPr>
            <a:endParaRPr lang="en-US" sz="2000" dirty="0">
              <a:solidFill>
                <a:srgbClr val="0070C0"/>
              </a:solidFill>
            </a:endParaRPr>
          </a:p>
          <a:p>
            <a:pPr marL="342900" indent="-342900">
              <a:buFont typeface="Arial" panose="020B0604020202020204" pitchFamily="34" charset="0"/>
              <a:buChar char="•"/>
            </a:pPr>
            <a:endParaRPr lang="en-US" sz="2000" dirty="0">
              <a:solidFill>
                <a:srgbClr val="0070C0"/>
              </a:solidFill>
            </a:endParaRPr>
          </a:p>
          <a:p>
            <a:pPr marL="342900" indent="-342900">
              <a:buFont typeface="Arial" panose="020B0604020202020204" pitchFamily="34" charset="0"/>
              <a:buChar char="•"/>
            </a:pPr>
            <a:endParaRPr lang="en-US" sz="2000" dirty="0">
              <a:solidFill>
                <a:srgbClr val="0070C0"/>
              </a:solidFill>
            </a:endParaRPr>
          </a:p>
          <a:p>
            <a:pPr lvl="0"/>
            <a:endParaRPr lang="en-US" sz="1600" dirty="0">
              <a:solidFill>
                <a:srgbClr val="0070C0"/>
              </a:solidFill>
            </a:endParaRPr>
          </a:p>
          <a:p>
            <a:pPr lvl="0"/>
            <a:endParaRPr lang="en-US" sz="1600" dirty="0">
              <a:solidFill>
                <a:srgbClr val="0070C0"/>
              </a:solidFill>
            </a:endParaRPr>
          </a:p>
          <a:p>
            <a:pPr lvl="0"/>
            <a:endParaRPr lang="en-US" sz="1600" dirty="0">
              <a:solidFill>
                <a:srgbClr val="0070C0"/>
              </a:solidFill>
            </a:endParaRPr>
          </a:p>
          <a:p>
            <a:pPr marL="0" lvl="0" indent="0">
              <a:buNone/>
            </a:pPr>
            <a:endParaRPr lang="en-US" sz="1600" i="1" dirty="0">
              <a:solidFill>
                <a:srgbClr val="0070C0"/>
              </a:solidFill>
            </a:endParaRPr>
          </a:p>
          <a:p>
            <a:pPr marL="0" lvl="0" indent="0">
              <a:buNone/>
            </a:pPr>
            <a:endParaRPr lang="en-US" sz="1600" i="1" dirty="0">
              <a:solidFill>
                <a:srgbClr val="0070C0"/>
              </a:solidFill>
            </a:endParaRPr>
          </a:p>
          <a:p>
            <a:pPr marL="0" lvl="0" indent="0">
              <a:buNone/>
            </a:pPr>
            <a:endParaRPr lang="en-US" sz="1600" i="1" dirty="0">
              <a:solidFill>
                <a:srgbClr val="0070C0"/>
              </a:solidFill>
            </a:endParaRPr>
          </a:p>
        </p:txBody>
      </p:sp>
      <p:pic>
        <p:nvPicPr>
          <p:cNvPr id="5" name="Picture 4">
            <a:extLst>
              <a:ext uri="{FF2B5EF4-FFF2-40B4-BE49-F238E27FC236}">
                <a16:creationId xmlns:a16="http://schemas.microsoft.com/office/drawing/2014/main" id="{5CF347FA-419F-404C-B402-7B21AA091136}"/>
              </a:ext>
            </a:extLst>
          </p:cNvPr>
          <p:cNvPicPr>
            <a:picLocks noChangeAspect="1"/>
          </p:cNvPicPr>
          <p:nvPr/>
        </p:nvPicPr>
        <p:blipFill>
          <a:blip r:embed="rId2"/>
          <a:stretch>
            <a:fillRect/>
          </a:stretch>
        </p:blipFill>
        <p:spPr>
          <a:xfrm>
            <a:off x="1031174" y="4445000"/>
            <a:ext cx="7731825" cy="2182798"/>
          </a:xfrm>
          <a:prstGeom prst="rect">
            <a:avLst/>
          </a:prstGeom>
        </p:spPr>
      </p:pic>
    </p:spTree>
    <p:extLst>
      <p:ext uri="{BB962C8B-B14F-4D97-AF65-F5344CB8AC3E}">
        <p14:creationId xmlns:p14="http://schemas.microsoft.com/office/powerpoint/2010/main" val="87053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29</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a:xfrm>
            <a:off x="412018" y="0"/>
            <a:ext cx="8350982" cy="847471"/>
          </a:xfrm>
        </p:spPr>
        <p:txBody>
          <a:bodyPr/>
          <a:lstStyle/>
          <a:p>
            <a:r>
              <a:rPr lang="en-US" dirty="0"/>
              <a:t>District Worksheet</a:t>
            </a:r>
          </a:p>
        </p:txBody>
      </p:sp>
      <p:sp>
        <p:nvSpPr>
          <p:cNvPr id="6" name="Content Placeholder 2">
            <a:extLst>
              <a:ext uri="{FF2B5EF4-FFF2-40B4-BE49-F238E27FC236}">
                <a16:creationId xmlns:a16="http://schemas.microsoft.com/office/drawing/2014/main" id="{83CD045E-0615-40A5-B7C6-7C6495AD7E7E}"/>
              </a:ext>
            </a:extLst>
          </p:cNvPr>
          <p:cNvSpPr>
            <a:spLocks noGrp="1"/>
          </p:cNvSpPr>
          <p:nvPr>
            <p:ph idx="1"/>
          </p:nvPr>
        </p:nvSpPr>
        <p:spPr>
          <a:xfrm>
            <a:off x="304800" y="1219200"/>
            <a:ext cx="8549604" cy="5164584"/>
          </a:xfrm>
        </p:spPr>
        <p:txBody>
          <a:bodyPr/>
          <a:lstStyle/>
          <a:p>
            <a:r>
              <a:rPr lang="en-US" dirty="0">
                <a:solidFill>
                  <a:srgbClr val="0070C0"/>
                </a:solidFill>
              </a:rPr>
              <a:t>"Status: Indicator Eligibility" labels:</a:t>
            </a:r>
          </a:p>
          <a:p>
            <a:pPr marL="342900" indent="-342900">
              <a:buFont typeface="Arial" panose="020B0604020202020204" pitchFamily="34" charset="0"/>
              <a:buChar char="•"/>
            </a:pPr>
            <a:r>
              <a:rPr lang="en-US" dirty="0">
                <a:solidFill>
                  <a:srgbClr val="0070C0"/>
                </a:solidFill>
              </a:rPr>
              <a:t>Level 1 </a:t>
            </a:r>
            <a:r>
              <a:rPr lang="en-US" sz="1800" dirty="0">
                <a:solidFill>
                  <a:srgbClr val="0070C0"/>
                </a:solidFill>
              </a:rPr>
              <a:t>Indicators</a:t>
            </a:r>
            <a:endParaRPr lang="en-US" dirty="0">
              <a:solidFill>
                <a:srgbClr val="0070C0"/>
              </a:solidFill>
            </a:endParaRPr>
          </a:p>
          <a:p>
            <a:pPr marL="800100" lvl="1" indent="-342900">
              <a:buFont typeface="Courier New" panose="02070309020205020404" pitchFamily="49" charset="0"/>
              <a:buChar char="o"/>
            </a:pPr>
            <a:r>
              <a:rPr lang="en-US" sz="1600" dirty="0">
                <a:solidFill>
                  <a:srgbClr val="0000FF"/>
                </a:solidFill>
              </a:rPr>
              <a:t>Does not Meet State Baseline / Selected by SED</a:t>
            </a:r>
            <a:r>
              <a:rPr lang="en-US" sz="1600" b="0" dirty="0">
                <a:solidFill>
                  <a:srgbClr val="0070C0"/>
                </a:solidFill>
              </a:rPr>
              <a:t> </a:t>
            </a:r>
            <a:r>
              <a:rPr lang="en-US" sz="1600" dirty="0">
                <a:solidFill>
                  <a:srgbClr val="00B050"/>
                </a:solidFill>
              </a:rPr>
              <a:t>– Selected by the Department</a:t>
            </a:r>
          </a:p>
          <a:p>
            <a:pPr marL="800100" lvl="1" indent="-342900">
              <a:buFont typeface="Courier New" panose="02070309020205020404" pitchFamily="49" charset="0"/>
              <a:buChar char="o"/>
            </a:pPr>
            <a:r>
              <a:rPr lang="en-US" sz="1600" b="0" dirty="0">
                <a:solidFill>
                  <a:srgbClr val="0070C0"/>
                </a:solidFill>
              </a:rPr>
              <a:t>Meets State Baseline / Not Selected by SED</a:t>
            </a:r>
          </a:p>
          <a:p>
            <a:pPr marL="800100" lvl="1" indent="-342900">
              <a:buFont typeface="Courier New" panose="02070309020205020404" pitchFamily="49" charset="0"/>
              <a:buChar char="o"/>
            </a:pPr>
            <a:r>
              <a:rPr lang="en-US" sz="1600" b="0" dirty="0">
                <a:solidFill>
                  <a:srgbClr val="0070C0"/>
                </a:solidFill>
              </a:rPr>
              <a:t>Proximity to State Baseline Override / Not Selected by SED</a:t>
            </a:r>
          </a:p>
          <a:p>
            <a:pPr marL="800100" lvl="1" indent="-342900">
              <a:buFont typeface="Courier New" panose="02070309020205020404" pitchFamily="49" charset="0"/>
              <a:buChar char="o"/>
            </a:pPr>
            <a:r>
              <a:rPr lang="en-US" sz="1600" b="0" dirty="0">
                <a:solidFill>
                  <a:srgbClr val="0070C0"/>
                </a:solidFill>
              </a:rPr>
              <a:t>Core vs. Weighted Override / Not Selected by SED</a:t>
            </a:r>
          </a:p>
          <a:p>
            <a:pPr marL="800100" lvl="1" indent="-342900">
              <a:buFont typeface="Courier New" panose="02070309020205020404" pitchFamily="49" charset="0"/>
              <a:buChar char="o"/>
            </a:pPr>
            <a:r>
              <a:rPr lang="en-US" sz="1600" b="0" dirty="0">
                <a:solidFill>
                  <a:srgbClr val="0070C0"/>
                </a:solidFill>
              </a:rPr>
              <a:t>TBD</a:t>
            </a:r>
            <a:r>
              <a:rPr lang="en-US" sz="1600" baseline="30000" dirty="0">
                <a:solidFill>
                  <a:srgbClr val="0070C0"/>
                </a:solidFill>
              </a:rPr>
              <a:t>1</a:t>
            </a:r>
            <a:endParaRPr lang="en-US" sz="1600" b="0" dirty="0">
              <a:solidFill>
                <a:srgbClr val="0070C0"/>
              </a:solidFill>
            </a:endParaRPr>
          </a:p>
          <a:p>
            <a:pPr marL="800100" lvl="1" indent="-342900">
              <a:buFont typeface="Courier New" panose="02070309020205020404" pitchFamily="49" charset="0"/>
              <a:buChar char="o"/>
            </a:pPr>
            <a:r>
              <a:rPr lang="en-US" sz="1600" b="0" dirty="0">
                <a:solidFill>
                  <a:srgbClr val="0070C0"/>
                </a:solidFill>
              </a:rPr>
              <a:t>NA / No Baseline Available</a:t>
            </a:r>
          </a:p>
          <a:p>
            <a:pPr marL="342900" indent="-342900">
              <a:buFont typeface="Arial" panose="020B0604020202020204" pitchFamily="34" charset="0"/>
              <a:buChar char="•"/>
            </a:pPr>
            <a:r>
              <a:rPr lang="en-US" dirty="0">
                <a:solidFill>
                  <a:srgbClr val="0070C0"/>
                </a:solidFill>
              </a:rPr>
              <a:t>Level 2 </a:t>
            </a:r>
            <a:r>
              <a:rPr lang="en-US" sz="1800" dirty="0">
                <a:solidFill>
                  <a:srgbClr val="0070C0"/>
                </a:solidFill>
              </a:rPr>
              <a:t>Indicators</a:t>
            </a:r>
            <a:endParaRPr lang="en-US" dirty="0">
              <a:solidFill>
                <a:srgbClr val="0070C0"/>
              </a:solidFill>
            </a:endParaRPr>
          </a:p>
          <a:p>
            <a:pPr marL="800100" lvl="1" indent="-342900">
              <a:buFont typeface="Courier New" panose="02070309020205020404" pitchFamily="49" charset="0"/>
              <a:buChar char="o"/>
            </a:pPr>
            <a:r>
              <a:rPr lang="en-US" sz="1600" dirty="0">
                <a:solidFill>
                  <a:srgbClr val="0000FF"/>
                </a:solidFill>
              </a:rPr>
              <a:t>Available for Selection </a:t>
            </a:r>
          </a:p>
          <a:p>
            <a:pPr marL="800100" lvl="1" indent="-342900">
              <a:buFont typeface="Courier New" panose="02070309020205020404" pitchFamily="49" charset="0"/>
              <a:buChar char="o"/>
            </a:pPr>
            <a:r>
              <a:rPr lang="en-US" sz="1600" dirty="0">
                <a:solidFill>
                  <a:srgbClr val="0000FF"/>
                </a:solidFill>
              </a:rPr>
              <a:t>Does not meet State Baseline / Available for Selection </a:t>
            </a:r>
          </a:p>
          <a:p>
            <a:pPr marL="800100" lvl="1" indent="-342900">
              <a:buFont typeface="Courier New" panose="02070309020205020404" pitchFamily="49" charset="0"/>
              <a:buChar char="o"/>
            </a:pPr>
            <a:r>
              <a:rPr lang="en-US" sz="1600" b="0" dirty="0">
                <a:solidFill>
                  <a:srgbClr val="0070C0"/>
                </a:solidFill>
              </a:rPr>
              <a:t>Meets State Baseline / Not Available for Selection</a:t>
            </a:r>
          </a:p>
          <a:p>
            <a:pPr marL="800100" lvl="1" indent="-342900">
              <a:buFont typeface="Courier New" panose="02070309020205020404" pitchFamily="49" charset="0"/>
              <a:buChar char="o"/>
            </a:pPr>
            <a:r>
              <a:rPr lang="en-US" sz="1600" b="0" dirty="0">
                <a:solidFill>
                  <a:srgbClr val="0070C0"/>
                </a:solidFill>
              </a:rPr>
              <a:t>Proximity to State Baseline Override / Not Available for Selection</a:t>
            </a:r>
          </a:p>
          <a:p>
            <a:pPr marL="800100" lvl="1" indent="-342900">
              <a:buFont typeface="Courier New" panose="02070309020205020404" pitchFamily="49" charset="0"/>
              <a:buChar char="o"/>
            </a:pPr>
            <a:r>
              <a:rPr lang="en-US" sz="1600" b="0" dirty="0">
                <a:solidFill>
                  <a:srgbClr val="0070C0"/>
                </a:solidFill>
              </a:rPr>
              <a:t>Core vs. Weighted Override / Not Available for Selection</a:t>
            </a:r>
          </a:p>
          <a:p>
            <a:pPr marL="800100" lvl="1" indent="-342900">
              <a:buFont typeface="Courier New" panose="02070309020205020404" pitchFamily="49" charset="0"/>
              <a:buChar char="o"/>
            </a:pPr>
            <a:r>
              <a:rPr lang="en-US" sz="1600" b="0" dirty="0">
                <a:solidFill>
                  <a:srgbClr val="0070C0"/>
                </a:solidFill>
              </a:rPr>
              <a:t>TBD</a:t>
            </a:r>
            <a:r>
              <a:rPr lang="en-US" sz="1600" baseline="30000" dirty="0">
                <a:solidFill>
                  <a:srgbClr val="0070C0"/>
                </a:solidFill>
              </a:rPr>
              <a:t>1</a:t>
            </a:r>
            <a:endParaRPr lang="en-US" sz="1600" b="0" dirty="0">
              <a:solidFill>
                <a:srgbClr val="0070C0"/>
              </a:solidFill>
            </a:endParaRPr>
          </a:p>
          <a:p>
            <a:pPr marL="800100" lvl="1" indent="-342900">
              <a:buFont typeface="Courier New" panose="02070309020205020404" pitchFamily="49" charset="0"/>
              <a:buChar char="o"/>
            </a:pPr>
            <a:r>
              <a:rPr lang="en-US" sz="1600" b="0" dirty="0">
                <a:solidFill>
                  <a:srgbClr val="0070C0"/>
                </a:solidFill>
              </a:rPr>
              <a:t>NA / No Baseline Available</a:t>
            </a:r>
          </a:p>
          <a:p>
            <a:pPr lvl="1" indent="0">
              <a:buNone/>
            </a:pPr>
            <a:endParaRPr lang="en-US" sz="1600" b="0" dirty="0">
              <a:solidFill>
                <a:srgbClr val="0070C0"/>
              </a:solidFill>
            </a:endParaRPr>
          </a:p>
          <a:p>
            <a:pPr lvl="1" indent="0">
              <a:buNone/>
            </a:pPr>
            <a:endParaRPr lang="en-US" sz="1800" b="0" dirty="0">
              <a:solidFill>
                <a:srgbClr val="0070C0"/>
              </a:solidFill>
            </a:endParaRPr>
          </a:p>
          <a:p>
            <a:pPr lvl="1" indent="0">
              <a:buNone/>
            </a:pPr>
            <a:endParaRPr lang="en-US" sz="1800" b="0" dirty="0">
              <a:solidFill>
                <a:srgbClr val="0070C0"/>
              </a:solidFill>
            </a:endParaRPr>
          </a:p>
          <a:p>
            <a:pPr lvl="1" indent="0">
              <a:buNone/>
            </a:pPr>
            <a:r>
              <a:rPr lang="en-US" sz="1800" b="0" dirty="0">
                <a:solidFill>
                  <a:srgbClr val="0070C0"/>
                </a:solidFill>
              </a:rPr>
              <a:t> </a:t>
            </a:r>
          </a:p>
          <a:p>
            <a:pPr marL="800100" lvl="1" indent="-342900">
              <a:buFont typeface="Courier New" panose="02070309020205020404" pitchFamily="49" charset="0"/>
              <a:buChar char="o"/>
            </a:pPr>
            <a:endParaRPr lang="en-US" dirty="0">
              <a:solidFill>
                <a:srgbClr val="0070C0"/>
              </a:solidFill>
            </a:endParaRPr>
          </a:p>
          <a:p>
            <a:pPr marL="800100" lvl="1" indent="-342900">
              <a:buFont typeface="Courier New" panose="02070309020205020404" pitchFamily="49" charset="0"/>
              <a:buChar char="o"/>
            </a:pPr>
            <a:endParaRPr lang="en-US" dirty="0">
              <a:solidFill>
                <a:srgbClr val="0070C0"/>
              </a:solidFill>
            </a:endParaRPr>
          </a:p>
          <a:p>
            <a:pPr marL="800100" lvl="1" indent="-342900">
              <a:buFont typeface="Courier New" panose="02070309020205020404" pitchFamily="49" charset="0"/>
              <a:buChar char="o"/>
            </a:pPr>
            <a:endParaRPr lang="en-US" dirty="0">
              <a:solidFill>
                <a:srgbClr val="0070C0"/>
              </a:solidFill>
            </a:endParaRPr>
          </a:p>
          <a:p>
            <a:pPr marL="342900" indent="-342900">
              <a:buFont typeface="Arial" panose="020B0604020202020204" pitchFamily="34" charset="0"/>
              <a:buChar char="•"/>
            </a:pPr>
            <a:endParaRPr lang="en-US" dirty="0">
              <a:solidFill>
                <a:srgbClr val="0070C0"/>
              </a:solidFill>
            </a:endParaRPr>
          </a:p>
          <a:p>
            <a:pPr marL="914400" lvl="1" indent="-457200">
              <a:buFont typeface="+mj-lt"/>
              <a:buAutoNum type="alphaLcPeriod"/>
            </a:pPr>
            <a:endParaRPr lang="en-US" dirty="0">
              <a:solidFill>
                <a:srgbClr val="0070C0"/>
              </a:solidFill>
            </a:endParaRPr>
          </a:p>
          <a:p>
            <a:pPr marL="342900" indent="-342900">
              <a:buFont typeface="Arial" panose="020B0604020202020204" pitchFamily="34" charset="0"/>
              <a:buChar char="•"/>
            </a:pPr>
            <a:endParaRPr lang="en-US" sz="2000" dirty="0">
              <a:solidFill>
                <a:srgbClr val="0070C0"/>
              </a:solidFill>
            </a:endParaRPr>
          </a:p>
          <a:p>
            <a:pPr marL="342900" indent="-342900">
              <a:buFont typeface="Arial" panose="020B0604020202020204" pitchFamily="34" charset="0"/>
              <a:buChar char="•"/>
            </a:pPr>
            <a:endParaRPr lang="en-US" sz="2000" dirty="0">
              <a:solidFill>
                <a:srgbClr val="0070C0"/>
              </a:solidFill>
            </a:endParaRPr>
          </a:p>
          <a:p>
            <a:pPr marL="342900" indent="-342900">
              <a:buFont typeface="Arial" panose="020B0604020202020204" pitchFamily="34" charset="0"/>
              <a:buChar char="•"/>
            </a:pPr>
            <a:endParaRPr lang="en-US" sz="2000" dirty="0">
              <a:solidFill>
                <a:srgbClr val="0070C0"/>
              </a:solidFill>
            </a:endParaRPr>
          </a:p>
          <a:p>
            <a:pPr lvl="0"/>
            <a:endParaRPr lang="en-US" sz="1600" dirty="0">
              <a:solidFill>
                <a:srgbClr val="0070C0"/>
              </a:solidFill>
            </a:endParaRPr>
          </a:p>
          <a:p>
            <a:pPr lvl="0"/>
            <a:endParaRPr lang="en-US" sz="1600" dirty="0">
              <a:solidFill>
                <a:srgbClr val="0070C0"/>
              </a:solidFill>
            </a:endParaRPr>
          </a:p>
          <a:p>
            <a:pPr lvl="0"/>
            <a:endParaRPr lang="en-US" sz="1600" dirty="0">
              <a:solidFill>
                <a:srgbClr val="0070C0"/>
              </a:solidFill>
            </a:endParaRPr>
          </a:p>
          <a:p>
            <a:pPr marL="0" lvl="0" indent="0">
              <a:buNone/>
            </a:pPr>
            <a:endParaRPr lang="en-US" sz="1600" i="1" dirty="0">
              <a:solidFill>
                <a:srgbClr val="0070C0"/>
              </a:solidFill>
            </a:endParaRPr>
          </a:p>
          <a:p>
            <a:pPr marL="0" lvl="0" indent="0">
              <a:buNone/>
            </a:pPr>
            <a:endParaRPr lang="en-US" sz="1600" i="1" dirty="0">
              <a:solidFill>
                <a:srgbClr val="0070C0"/>
              </a:solidFill>
            </a:endParaRPr>
          </a:p>
          <a:p>
            <a:pPr marL="0" lvl="0" indent="0">
              <a:buNone/>
            </a:pPr>
            <a:endParaRPr lang="en-US" sz="1600" i="1" dirty="0">
              <a:solidFill>
                <a:srgbClr val="0070C0"/>
              </a:solidFill>
            </a:endParaRPr>
          </a:p>
        </p:txBody>
      </p:sp>
      <p:sp>
        <p:nvSpPr>
          <p:cNvPr id="5" name="Content Placeholder 2">
            <a:extLst>
              <a:ext uri="{FF2B5EF4-FFF2-40B4-BE49-F238E27FC236}">
                <a16:creationId xmlns:a16="http://schemas.microsoft.com/office/drawing/2014/main" id="{6DA8CAF2-3366-4086-80BE-A36B87EC7824}"/>
              </a:ext>
            </a:extLst>
          </p:cNvPr>
          <p:cNvSpPr txBox="1">
            <a:spLocks/>
          </p:cNvSpPr>
          <p:nvPr/>
        </p:nvSpPr>
        <p:spPr bwMode="auto">
          <a:xfrm>
            <a:off x="1030518" y="6257452"/>
            <a:ext cx="7823886" cy="62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bg2">
                    <a:lumMod val="75000"/>
                  </a:schemeClr>
                </a:solidFill>
                <a:latin typeface="+mn-lt"/>
                <a:ea typeface="Verdana" panose="020B0604030504040204" pitchFamily="34" charset="0"/>
                <a:cs typeface="Verdana" panose="020B0604030504040204" pitchFamily="34" charset="0"/>
              </a:defRPr>
            </a:lvl1pPr>
            <a:lvl2pPr marL="857250" indent="-400050" algn="l" rtl="0" eaLnBrk="0" fontAlgn="base" hangingPunct="0">
              <a:spcBef>
                <a:spcPct val="20000"/>
              </a:spcBef>
              <a:spcAft>
                <a:spcPct val="0"/>
              </a:spcAft>
              <a:buSzPct val="50000"/>
              <a:buFont typeface="Wingdings" pitchFamily="2" charset="2"/>
              <a:buChar char="¦"/>
              <a:defRPr sz="2000" b="1">
                <a:solidFill>
                  <a:schemeClr val="bg2">
                    <a:lumMod val="75000"/>
                  </a:schemeClr>
                </a:solidFill>
                <a:latin typeface="+mn-lt"/>
                <a:ea typeface="Verdana" panose="020B0604030504040204" pitchFamily="34" charset="0"/>
                <a:cs typeface="Verdana" panose="020B0604030504040204" pitchFamily="34" charset="0"/>
              </a:defRPr>
            </a:lvl2pPr>
            <a:lvl3pPr marL="1200150"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sz="1600">
                <a:solidFill>
                  <a:schemeClr val="tx1"/>
                </a:solidFill>
                <a:latin typeface="+mn-lt"/>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14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r>
              <a:rPr lang="en-US" sz="1400" b="0" kern="0" baseline="30000" dirty="0">
                <a:solidFill>
                  <a:schemeClr val="tx1"/>
                </a:solidFill>
              </a:rPr>
              <a:t>1 </a:t>
            </a:r>
            <a:r>
              <a:rPr lang="en-US" sz="1400" b="0" kern="0" dirty="0">
                <a:solidFill>
                  <a:schemeClr val="tx1"/>
                </a:solidFill>
              </a:rPr>
              <a:t>TBD indicators include Student Attendance (#3) and Student Suspension Rate (#4). Baselines and targets for these indicators are pending.</a:t>
            </a:r>
          </a:p>
        </p:txBody>
      </p:sp>
      <p:sp>
        <p:nvSpPr>
          <p:cNvPr id="2" name="Right Brace 1"/>
          <p:cNvSpPr/>
          <p:nvPr/>
        </p:nvSpPr>
        <p:spPr>
          <a:xfrm>
            <a:off x="6438900" y="4063232"/>
            <a:ext cx="304800" cy="584967"/>
          </a:xfrm>
          <a:prstGeom prst="rightBrace">
            <a:avLst/>
          </a:pr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4" name="TextBox 3"/>
          <p:cNvSpPr txBox="1"/>
          <p:nvPr/>
        </p:nvSpPr>
        <p:spPr>
          <a:xfrm>
            <a:off x="6784275" y="4162688"/>
            <a:ext cx="2286000" cy="338554"/>
          </a:xfrm>
          <a:prstGeom prst="rect">
            <a:avLst/>
          </a:prstGeom>
          <a:noFill/>
        </p:spPr>
        <p:txBody>
          <a:bodyPr wrap="square" rtlCol="0">
            <a:spAutoFit/>
          </a:bodyPr>
          <a:lstStyle/>
          <a:p>
            <a:pPr marL="0" lvl="1"/>
            <a:r>
              <a:rPr lang="en-US" sz="1600" b="1" dirty="0">
                <a:solidFill>
                  <a:srgbClr val="00B050"/>
                </a:solidFill>
              </a:rPr>
              <a:t>schools can select</a:t>
            </a:r>
            <a:endParaRPr lang="en-US" sz="1600" b="1" dirty="0">
              <a:solidFill>
                <a:srgbClr val="00B050"/>
              </a:solidFill>
              <a:highlight>
                <a:srgbClr val="FFFF00"/>
              </a:highlight>
            </a:endParaRPr>
          </a:p>
        </p:txBody>
      </p:sp>
    </p:spTree>
    <p:extLst>
      <p:ext uri="{BB962C8B-B14F-4D97-AF65-F5344CB8AC3E}">
        <p14:creationId xmlns:p14="http://schemas.microsoft.com/office/powerpoint/2010/main" val="207471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7862888" cy="4895850"/>
          </a:xfrm>
        </p:spPr>
        <p:txBody>
          <a:bodyPr/>
          <a:lstStyle/>
          <a:p>
            <a:pPr marL="457200" indent="-457200" algn="ctr">
              <a:buAutoNum type="arabicPeriod"/>
            </a:pPr>
            <a:endParaRPr lang="en-US" dirty="0">
              <a:solidFill>
                <a:srgbClr val="0070C0"/>
              </a:solidFill>
            </a:endParaRPr>
          </a:p>
          <a:p>
            <a:r>
              <a:rPr lang="en-US" dirty="0">
                <a:solidFill>
                  <a:srgbClr val="0070C0"/>
                </a:solidFill>
              </a:rPr>
              <a:t>You may ask questions during this presentation by:</a:t>
            </a:r>
          </a:p>
          <a:p>
            <a:r>
              <a:rPr lang="en-US" sz="700" dirty="0">
                <a:solidFill>
                  <a:srgbClr val="0070C0"/>
                </a:solidFill>
              </a:rPr>
              <a:t> </a:t>
            </a:r>
          </a:p>
          <a:p>
            <a:pPr marL="342900" indent="-342900">
              <a:buFont typeface="Arial" panose="020B0604020202020204" pitchFamily="34" charset="0"/>
              <a:buChar char="•"/>
            </a:pPr>
            <a:r>
              <a:rPr lang="en-US" dirty="0">
                <a:solidFill>
                  <a:srgbClr val="0070C0"/>
                </a:solidFill>
              </a:rPr>
              <a:t>Typing them in the chat box of this webinar, or</a:t>
            </a:r>
          </a:p>
          <a:p>
            <a:pPr marL="342900" indent="-342900">
              <a:buFont typeface="Arial" panose="020B0604020202020204" pitchFamily="34" charset="0"/>
              <a:buChar char="•"/>
            </a:pPr>
            <a:r>
              <a:rPr lang="en-US" dirty="0">
                <a:solidFill>
                  <a:srgbClr val="0070C0"/>
                </a:solidFill>
              </a:rPr>
              <a:t>Emailing them to </a:t>
            </a:r>
            <a:r>
              <a:rPr lang="en-US" dirty="0">
                <a:solidFill>
                  <a:srgbClr val="0070C0"/>
                </a:solidFill>
                <a:hlinkClick r:id="rId2"/>
              </a:rPr>
              <a:t>accountinfo@nysed.gov</a:t>
            </a:r>
            <a:r>
              <a:rPr lang="en-US" dirty="0">
                <a:solidFill>
                  <a:srgbClr val="0070C0"/>
                </a:solidFill>
              </a:rPr>
              <a:t>.</a:t>
            </a:r>
          </a:p>
          <a:p>
            <a:endParaRPr lang="en-US" dirty="0">
              <a:solidFill>
                <a:srgbClr val="0070C0"/>
              </a:solidFill>
            </a:endParaRPr>
          </a:p>
          <a:p>
            <a:r>
              <a:rPr lang="en-US" dirty="0">
                <a:solidFill>
                  <a:srgbClr val="0070C0"/>
                </a:solidFill>
              </a:rPr>
              <a:t>Note: </a:t>
            </a:r>
          </a:p>
          <a:p>
            <a:pPr marL="342900" indent="-342900">
              <a:buFont typeface="Arial" panose="020B0604020202020204" pitchFamily="34" charset="0"/>
              <a:buChar char="•"/>
            </a:pPr>
            <a:r>
              <a:rPr lang="en-US" dirty="0">
                <a:solidFill>
                  <a:srgbClr val="0070C0"/>
                </a:solidFill>
              </a:rPr>
              <a:t>We will make a recording of this webinar available at: </a:t>
            </a:r>
            <a:r>
              <a:rPr lang="en-US" dirty="0">
                <a:solidFill>
                  <a:srgbClr val="0070C0"/>
                </a:solidFill>
                <a:hlinkClick r:id="rId3"/>
              </a:rPr>
              <a:t>http://www.p12.nysed.gov/accountability/de/SchoolReceivership.html</a:t>
            </a:r>
            <a:r>
              <a:rPr lang="en-US" dirty="0">
                <a:solidFill>
                  <a:srgbClr val="0070C0"/>
                </a:solidFill>
              </a:rPr>
              <a:t> </a:t>
            </a:r>
          </a:p>
          <a:p>
            <a:pPr marL="342900" indent="-342900">
              <a:buFont typeface="Arial" panose="020B0604020202020204" pitchFamily="34" charset="0"/>
              <a:buChar char="•"/>
            </a:pPr>
            <a:endParaRPr lang="en-US" dirty="0">
              <a:solidFill>
                <a:srgbClr val="0070C0"/>
              </a:solidFill>
            </a:endParaRPr>
          </a:p>
          <a:p>
            <a:pPr marL="342900" indent="-342900">
              <a:buFont typeface="Arial" panose="020B0604020202020204" pitchFamily="34" charset="0"/>
              <a:buChar char="•"/>
            </a:pPr>
            <a:endParaRPr lang="en-US" dirty="0">
              <a:solidFill>
                <a:srgbClr val="0070C0"/>
              </a:solidFill>
            </a:endParaRPr>
          </a:p>
          <a:p>
            <a:endParaRPr lang="en-US"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94171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7862888" cy="4895850"/>
          </a:xfrm>
        </p:spPr>
        <p:txBody>
          <a:bodyPr/>
          <a:lstStyle/>
          <a:p>
            <a:pPr marL="522287" indent="-285750">
              <a:buFont typeface="Arial" panose="020B0604020202020204" pitchFamily="34" charset="0"/>
              <a:buChar char="•"/>
            </a:pPr>
            <a:r>
              <a:rPr lang="en-US" sz="1600" dirty="0">
                <a:solidFill>
                  <a:srgbClr val="197EC6"/>
                </a:solidFill>
              </a:rPr>
              <a:t>Use “</a:t>
            </a:r>
            <a:r>
              <a:rPr lang="en-US" sz="1600" dirty="0" err="1">
                <a:solidFill>
                  <a:srgbClr val="197EC6"/>
                </a:solidFill>
              </a:rPr>
              <a:t>school_worksheet</a:t>
            </a:r>
            <a:r>
              <a:rPr lang="en-US" sz="1600" dirty="0">
                <a:solidFill>
                  <a:srgbClr val="197EC6"/>
                </a:solidFill>
              </a:rPr>
              <a:t>” to select the DI indicators for each school in the district:</a:t>
            </a:r>
          </a:p>
          <a:p>
            <a:pPr marL="979487" lvl="1" indent="-285750">
              <a:buFont typeface="Arial" panose="020B0604020202020204" pitchFamily="34" charset="0"/>
              <a:buChar char="•"/>
            </a:pPr>
            <a:r>
              <a:rPr lang="en-US" sz="1600" dirty="0">
                <a:solidFill>
                  <a:srgbClr val="197EC6"/>
                </a:solidFill>
              </a:rPr>
              <a:t>Select the school from the “School” dropdown list. </a:t>
            </a:r>
          </a:p>
          <a:p>
            <a:pPr marL="979487" lvl="1" indent="-285750">
              <a:buFont typeface="Arial" panose="020B0604020202020204" pitchFamily="34" charset="0"/>
              <a:buChar char="•"/>
            </a:pPr>
            <a:r>
              <a:rPr lang="en-US" sz="1600" dirty="0">
                <a:solidFill>
                  <a:srgbClr val="197EC6"/>
                </a:solidFill>
              </a:rPr>
              <a:t>The template will display all available indicators for the school: </a:t>
            </a:r>
          </a:p>
          <a:p>
            <a:pPr marL="1327150" lvl="2" indent="-285750">
              <a:buFont typeface="Arial" panose="020B0604020202020204" pitchFamily="34" charset="0"/>
              <a:buChar char="•"/>
            </a:pPr>
            <a:r>
              <a:rPr lang="en-US" sz="1600" dirty="0">
                <a:solidFill>
                  <a:srgbClr val="197EC6"/>
                </a:solidFill>
              </a:rPr>
              <a:t>Level 1 Indicators selected by SED.</a:t>
            </a:r>
          </a:p>
          <a:p>
            <a:pPr marL="1327150" lvl="2" indent="-285750">
              <a:buFont typeface="Arial" panose="020B0604020202020204" pitchFamily="34" charset="0"/>
              <a:buChar char="•"/>
            </a:pPr>
            <a:r>
              <a:rPr lang="en-US" sz="1600" dirty="0">
                <a:solidFill>
                  <a:srgbClr val="197EC6"/>
                </a:solidFill>
              </a:rPr>
              <a:t>Level 2 Indicators available for selection by the school. </a:t>
            </a:r>
          </a:p>
          <a:p>
            <a:pPr marL="236537"/>
            <a:endParaRPr lang="en-US" sz="1800" dirty="0"/>
          </a:p>
          <a:p>
            <a:pPr marL="522287" indent="-285750">
              <a:buFont typeface="Arial" panose="020B0604020202020204" pitchFamily="34" charset="0"/>
              <a:buChar char="•"/>
            </a:pPr>
            <a:endParaRPr lang="en-US" sz="18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30</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School Worksheet: Select School</a:t>
            </a:r>
          </a:p>
        </p:txBody>
      </p:sp>
      <p:grpSp>
        <p:nvGrpSpPr>
          <p:cNvPr id="5" name="Group 4"/>
          <p:cNvGrpSpPr/>
          <p:nvPr/>
        </p:nvGrpSpPr>
        <p:grpSpPr>
          <a:xfrm>
            <a:off x="165100" y="2961234"/>
            <a:ext cx="8686800" cy="3058567"/>
            <a:chOff x="263234" y="2993060"/>
            <a:chExt cx="8575966" cy="3428879"/>
          </a:xfrm>
        </p:grpSpPr>
        <p:pic>
          <p:nvPicPr>
            <p:cNvPr id="6" name="Picture 5">
              <a:extLst>
                <a:ext uri="{FF2B5EF4-FFF2-40B4-BE49-F238E27FC236}">
                  <a16:creationId xmlns:a16="http://schemas.microsoft.com/office/drawing/2014/main" id="{21A2318E-7FE7-4FB8-8BB7-AF39D99DFAD3}"/>
                </a:ext>
              </a:extLst>
            </p:cNvPr>
            <p:cNvPicPr>
              <a:picLocks noChangeAspect="1"/>
            </p:cNvPicPr>
            <p:nvPr/>
          </p:nvPicPr>
          <p:blipFill>
            <a:blip r:embed="rId2"/>
            <a:stretch>
              <a:fillRect/>
            </a:stretch>
          </p:blipFill>
          <p:spPr>
            <a:xfrm>
              <a:off x="263234" y="2993060"/>
              <a:ext cx="8575966" cy="3428879"/>
            </a:xfrm>
            <a:prstGeom prst="rect">
              <a:avLst/>
            </a:prstGeom>
          </p:spPr>
        </p:pic>
        <p:sp>
          <p:nvSpPr>
            <p:cNvPr id="2" name="Rectangle 1"/>
            <p:cNvSpPr/>
            <p:nvPr/>
          </p:nvSpPr>
          <p:spPr>
            <a:xfrm>
              <a:off x="1668780" y="3315138"/>
              <a:ext cx="1066800" cy="92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Connector: Elbow 6">
            <a:extLst>
              <a:ext uri="{FF2B5EF4-FFF2-40B4-BE49-F238E27FC236}">
                <a16:creationId xmlns:a16="http://schemas.microsoft.com/office/drawing/2014/main" id="{A827961B-12D7-41B5-94B0-A3B69859651F}"/>
              </a:ext>
            </a:extLst>
          </p:cNvPr>
          <p:cNvCxnSpPr>
            <a:cxnSpLocks/>
          </p:cNvCxnSpPr>
          <p:nvPr/>
        </p:nvCxnSpPr>
        <p:spPr>
          <a:xfrm rot="10800000" flipV="1">
            <a:off x="5257802" y="1894435"/>
            <a:ext cx="2819398" cy="2209797"/>
          </a:xfrm>
          <a:prstGeom prst="bentConnector3">
            <a:avLst>
              <a:gd name="adj1" fmla="val -7658"/>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551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2819401" y="1094392"/>
            <a:ext cx="3200399" cy="757365"/>
          </a:xfrm>
        </p:spPr>
        <p:txBody>
          <a:bodyPr/>
          <a:lstStyle/>
          <a:p>
            <a:pPr marL="236537" algn="ctr"/>
            <a:r>
              <a:rPr lang="en-US" sz="1800" dirty="0">
                <a:solidFill>
                  <a:srgbClr val="197EC6"/>
                </a:solidFill>
              </a:rPr>
              <a:t>Progress Targets for </a:t>
            </a:r>
          </a:p>
          <a:p>
            <a:pPr marL="236537" algn="ctr"/>
            <a:r>
              <a:rPr lang="en-US" sz="1800" dirty="0">
                <a:solidFill>
                  <a:srgbClr val="197EC6"/>
                </a:solidFill>
              </a:rPr>
              <a:t>2018-19, 2019-20, 2020-21</a:t>
            </a:r>
            <a:endParaRPr lang="en-US"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31</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School Worksheet: Layout</a:t>
            </a:r>
          </a:p>
        </p:txBody>
      </p:sp>
      <p:sp>
        <p:nvSpPr>
          <p:cNvPr id="8" name="Oval 7">
            <a:extLst>
              <a:ext uri="{FF2B5EF4-FFF2-40B4-BE49-F238E27FC236}">
                <a16:creationId xmlns:a16="http://schemas.microsoft.com/office/drawing/2014/main" id="{CAA287BB-4E88-49E8-9CCD-00946F2BB673}"/>
              </a:ext>
            </a:extLst>
          </p:cNvPr>
          <p:cNvSpPr/>
          <p:nvPr/>
        </p:nvSpPr>
        <p:spPr>
          <a:xfrm>
            <a:off x="5193632" y="4038597"/>
            <a:ext cx="3048000" cy="304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52400" y="1905000"/>
            <a:ext cx="8766852" cy="3505200"/>
            <a:chOff x="152400" y="1905000"/>
            <a:chExt cx="8766852" cy="3505200"/>
          </a:xfrm>
        </p:grpSpPr>
        <p:pic>
          <p:nvPicPr>
            <p:cNvPr id="5" name="Picture 4">
              <a:extLst>
                <a:ext uri="{FF2B5EF4-FFF2-40B4-BE49-F238E27FC236}">
                  <a16:creationId xmlns:a16="http://schemas.microsoft.com/office/drawing/2014/main" id="{72ED2825-53D6-4EE9-BB5A-EA637881BE5C}"/>
                </a:ext>
              </a:extLst>
            </p:cNvPr>
            <p:cNvPicPr>
              <a:picLocks noChangeAspect="1"/>
            </p:cNvPicPr>
            <p:nvPr/>
          </p:nvPicPr>
          <p:blipFill>
            <a:blip r:embed="rId2"/>
            <a:stretch>
              <a:fillRect/>
            </a:stretch>
          </p:blipFill>
          <p:spPr>
            <a:xfrm>
              <a:off x="152400" y="1905000"/>
              <a:ext cx="8766852" cy="3505200"/>
            </a:xfrm>
            <a:prstGeom prst="rect">
              <a:avLst/>
            </a:prstGeom>
          </p:spPr>
        </p:pic>
        <p:sp>
          <p:nvSpPr>
            <p:cNvPr id="9" name="Rectangle 8"/>
            <p:cNvSpPr/>
            <p:nvPr/>
          </p:nvSpPr>
          <p:spPr>
            <a:xfrm>
              <a:off x="1615440" y="2213007"/>
              <a:ext cx="1173480" cy="92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Connector: Elbow 6">
            <a:extLst>
              <a:ext uri="{FF2B5EF4-FFF2-40B4-BE49-F238E27FC236}">
                <a16:creationId xmlns:a16="http://schemas.microsoft.com/office/drawing/2014/main" id="{A827961B-12D7-41B5-94B0-A3B69859651F}"/>
              </a:ext>
            </a:extLst>
          </p:cNvPr>
          <p:cNvCxnSpPr>
            <a:cxnSpLocks/>
            <a:stCxn id="8195" idx="3"/>
          </p:cNvCxnSpPr>
          <p:nvPr/>
        </p:nvCxnSpPr>
        <p:spPr>
          <a:xfrm>
            <a:off x="6019800" y="1473075"/>
            <a:ext cx="685800" cy="241312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736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3657600" y="1228470"/>
            <a:ext cx="3733801" cy="447929"/>
          </a:xfrm>
        </p:spPr>
        <p:txBody>
          <a:bodyPr/>
          <a:lstStyle/>
          <a:p>
            <a:pPr marL="236537" algn="ctr"/>
            <a:r>
              <a:rPr lang="en-US" dirty="0">
                <a:solidFill>
                  <a:srgbClr val="197EC6"/>
                </a:solidFill>
              </a:rPr>
              <a:t>Indicator selection status</a:t>
            </a:r>
            <a:endParaRPr lang="en-US" sz="24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32</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School Worksheet: Layout</a:t>
            </a:r>
          </a:p>
        </p:txBody>
      </p:sp>
      <p:sp>
        <p:nvSpPr>
          <p:cNvPr id="8" name="Oval 7">
            <a:extLst>
              <a:ext uri="{FF2B5EF4-FFF2-40B4-BE49-F238E27FC236}">
                <a16:creationId xmlns:a16="http://schemas.microsoft.com/office/drawing/2014/main" id="{CAA287BB-4E88-49E8-9CCD-00946F2BB673}"/>
              </a:ext>
            </a:extLst>
          </p:cNvPr>
          <p:cNvSpPr/>
          <p:nvPr/>
        </p:nvSpPr>
        <p:spPr>
          <a:xfrm>
            <a:off x="8001000" y="3962400"/>
            <a:ext cx="685800" cy="304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04800" y="1905000"/>
            <a:ext cx="8496216" cy="3396993"/>
            <a:chOff x="304800" y="1905000"/>
            <a:chExt cx="8496216" cy="3396993"/>
          </a:xfrm>
        </p:grpSpPr>
        <p:pic>
          <p:nvPicPr>
            <p:cNvPr id="5" name="Picture 4">
              <a:extLst>
                <a:ext uri="{FF2B5EF4-FFF2-40B4-BE49-F238E27FC236}">
                  <a16:creationId xmlns:a16="http://schemas.microsoft.com/office/drawing/2014/main" id="{72ED2825-53D6-4EE9-BB5A-EA637881BE5C}"/>
                </a:ext>
              </a:extLst>
            </p:cNvPr>
            <p:cNvPicPr>
              <a:picLocks noChangeAspect="1"/>
            </p:cNvPicPr>
            <p:nvPr/>
          </p:nvPicPr>
          <p:blipFill>
            <a:blip r:embed="rId2"/>
            <a:stretch>
              <a:fillRect/>
            </a:stretch>
          </p:blipFill>
          <p:spPr>
            <a:xfrm>
              <a:off x="304800" y="1905000"/>
              <a:ext cx="8496216" cy="3396993"/>
            </a:xfrm>
            <a:prstGeom prst="rect">
              <a:avLst/>
            </a:prstGeom>
          </p:spPr>
        </p:pic>
        <p:sp>
          <p:nvSpPr>
            <p:cNvPr id="9" name="Rectangle 8"/>
            <p:cNvSpPr/>
            <p:nvPr/>
          </p:nvSpPr>
          <p:spPr>
            <a:xfrm>
              <a:off x="1668780" y="2213007"/>
              <a:ext cx="1066800" cy="92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Connector: Elbow 6">
            <a:extLst>
              <a:ext uri="{FF2B5EF4-FFF2-40B4-BE49-F238E27FC236}">
                <a16:creationId xmlns:a16="http://schemas.microsoft.com/office/drawing/2014/main" id="{A827961B-12D7-41B5-94B0-A3B69859651F}"/>
              </a:ext>
            </a:extLst>
          </p:cNvPr>
          <p:cNvCxnSpPr>
            <a:cxnSpLocks/>
            <a:stCxn id="8195" idx="3"/>
          </p:cNvCxnSpPr>
          <p:nvPr/>
        </p:nvCxnSpPr>
        <p:spPr>
          <a:xfrm>
            <a:off x="7391401" y="1452435"/>
            <a:ext cx="990599" cy="231946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27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0" y="1147635"/>
            <a:ext cx="3886200" cy="757365"/>
          </a:xfrm>
        </p:spPr>
        <p:txBody>
          <a:bodyPr/>
          <a:lstStyle/>
          <a:p>
            <a:pPr marL="236537" algn="ctr"/>
            <a:r>
              <a:rPr lang="en-US" sz="1800" dirty="0">
                <a:solidFill>
                  <a:srgbClr val="197EC6"/>
                </a:solidFill>
              </a:rPr>
              <a:t>Guidance related to rules for selecting indicators</a:t>
            </a:r>
            <a:r>
              <a:rPr lang="en-US" sz="1600" dirty="0">
                <a:solidFill>
                  <a:srgbClr val="197EC6"/>
                </a:solidFill>
              </a:rPr>
              <a:t>:</a:t>
            </a:r>
            <a:endParaRPr lang="en-US" sz="1800" dirty="0"/>
          </a:p>
          <a:p>
            <a:pPr marL="522287" indent="-285750">
              <a:buFont typeface="Arial" panose="020B0604020202020204" pitchFamily="34" charset="0"/>
              <a:buChar char="•"/>
            </a:pPr>
            <a:endParaRPr lang="en-US" sz="18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33</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School Worksheet: Layout</a:t>
            </a:r>
          </a:p>
        </p:txBody>
      </p:sp>
      <p:sp>
        <p:nvSpPr>
          <p:cNvPr id="8" name="Oval 7">
            <a:extLst>
              <a:ext uri="{FF2B5EF4-FFF2-40B4-BE49-F238E27FC236}">
                <a16:creationId xmlns:a16="http://schemas.microsoft.com/office/drawing/2014/main" id="{CAA287BB-4E88-49E8-9CCD-00946F2BB673}"/>
              </a:ext>
            </a:extLst>
          </p:cNvPr>
          <p:cNvSpPr/>
          <p:nvPr/>
        </p:nvSpPr>
        <p:spPr>
          <a:xfrm>
            <a:off x="3048000" y="3352800"/>
            <a:ext cx="2228892" cy="34204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04800" y="1905000"/>
            <a:ext cx="8496216" cy="3396993"/>
            <a:chOff x="304800" y="1905000"/>
            <a:chExt cx="8496216" cy="3396993"/>
          </a:xfrm>
        </p:grpSpPr>
        <p:pic>
          <p:nvPicPr>
            <p:cNvPr id="5" name="Picture 4">
              <a:extLst>
                <a:ext uri="{FF2B5EF4-FFF2-40B4-BE49-F238E27FC236}">
                  <a16:creationId xmlns:a16="http://schemas.microsoft.com/office/drawing/2014/main" id="{72ED2825-53D6-4EE9-BB5A-EA637881BE5C}"/>
                </a:ext>
              </a:extLst>
            </p:cNvPr>
            <p:cNvPicPr>
              <a:picLocks noChangeAspect="1"/>
            </p:cNvPicPr>
            <p:nvPr/>
          </p:nvPicPr>
          <p:blipFill>
            <a:blip r:embed="rId2"/>
            <a:stretch>
              <a:fillRect/>
            </a:stretch>
          </p:blipFill>
          <p:spPr>
            <a:xfrm>
              <a:off x="304800" y="1905000"/>
              <a:ext cx="8496216" cy="3396993"/>
            </a:xfrm>
            <a:prstGeom prst="rect">
              <a:avLst/>
            </a:prstGeom>
          </p:spPr>
        </p:pic>
        <p:sp>
          <p:nvSpPr>
            <p:cNvPr id="9" name="Rectangle 8"/>
            <p:cNvSpPr/>
            <p:nvPr/>
          </p:nvSpPr>
          <p:spPr>
            <a:xfrm>
              <a:off x="1668780" y="2213007"/>
              <a:ext cx="1066800" cy="92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Connector: Elbow 6">
            <a:extLst>
              <a:ext uri="{FF2B5EF4-FFF2-40B4-BE49-F238E27FC236}">
                <a16:creationId xmlns:a16="http://schemas.microsoft.com/office/drawing/2014/main" id="{A827961B-12D7-41B5-94B0-A3B69859651F}"/>
              </a:ext>
            </a:extLst>
          </p:cNvPr>
          <p:cNvCxnSpPr>
            <a:cxnSpLocks/>
            <a:stCxn id="8195" idx="3"/>
          </p:cNvCxnSpPr>
          <p:nvPr/>
        </p:nvCxnSpPr>
        <p:spPr>
          <a:xfrm>
            <a:off x="3886200" y="1526318"/>
            <a:ext cx="276246" cy="171976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325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3DF130-38A3-43CF-9BD9-7D99692C46BA}"/>
              </a:ext>
            </a:extLst>
          </p:cNvPr>
          <p:cNvPicPr>
            <a:picLocks noChangeAspect="1"/>
          </p:cNvPicPr>
          <p:nvPr/>
        </p:nvPicPr>
        <p:blipFill>
          <a:blip r:embed="rId2"/>
          <a:stretch>
            <a:fillRect/>
          </a:stretch>
        </p:blipFill>
        <p:spPr>
          <a:xfrm>
            <a:off x="341989" y="2057398"/>
            <a:ext cx="8460021" cy="3771604"/>
          </a:xfrm>
          <a:prstGeom prst="rect">
            <a:avLst/>
          </a:prstGeom>
        </p:spPr>
      </p:pic>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2438400" y="1333200"/>
            <a:ext cx="3810000" cy="447929"/>
          </a:xfrm>
        </p:spPr>
        <p:txBody>
          <a:bodyPr/>
          <a:lstStyle/>
          <a:p>
            <a:pPr marL="236537" algn="ctr"/>
            <a:r>
              <a:rPr lang="en-US" dirty="0">
                <a:solidFill>
                  <a:srgbClr val="197EC6"/>
                </a:solidFill>
              </a:rPr>
              <a:t>Selecting Level 2 Indicators</a:t>
            </a:r>
            <a:endParaRPr lang="en-US" sz="24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34</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School Worksheet: Level 2 Indicators</a:t>
            </a:r>
          </a:p>
        </p:txBody>
      </p:sp>
      <p:sp>
        <p:nvSpPr>
          <p:cNvPr id="8" name="Oval 7">
            <a:extLst>
              <a:ext uri="{FF2B5EF4-FFF2-40B4-BE49-F238E27FC236}">
                <a16:creationId xmlns:a16="http://schemas.microsoft.com/office/drawing/2014/main" id="{CAA287BB-4E88-49E8-9CCD-00946F2BB673}"/>
              </a:ext>
            </a:extLst>
          </p:cNvPr>
          <p:cNvSpPr/>
          <p:nvPr/>
        </p:nvSpPr>
        <p:spPr>
          <a:xfrm>
            <a:off x="6629400" y="4510602"/>
            <a:ext cx="1981200" cy="51859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A827961B-12D7-41B5-94B0-A3B69859651F}"/>
              </a:ext>
            </a:extLst>
          </p:cNvPr>
          <p:cNvCxnSpPr>
            <a:cxnSpLocks/>
            <a:stCxn id="8195" idx="3"/>
          </p:cNvCxnSpPr>
          <p:nvPr/>
        </p:nvCxnSpPr>
        <p:spPr>
          <a:xfrm>
            <a:off x="6248400" y="1557165"/>
            <a:ext cx="1371601" cy="286243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56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7D2977-1EB4-4F3C-85F8-C14BC389567D}"/>
              </a:ext>
            </a:extLst>
          </p:cNvPr>
          <p:cNvPicPr>
            <a:picLocks noChangeAspect="1"/>
          </p:cNvPicPr>
          <p:nvPr/>
        </p:nvPicPr>
        <p:blipFill>
          <a:blip r:embed="rId2"/>
          <a:stretch>
            <a:fillRect/>
          </a:stretch>
        </p:blipFill>
        <p:spPr>
          <a:xfrm>
            <a:off x="412018" y="1969939"/>
            <a:ext cx="8450496" cy="3889581"/>
          </a:xfrm>
          <a:prstGeom prst="rect">
            <a:avLst/>
          </a:prstGeom>
        </p:spPr>
      </p:pic>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2635818" y="1267556"/>
            <a:ext cx="2601926" cy="692552"/>
          </a:xfrm>
        </p:spPr>
        <p:txBody>
          <a:bodyPr wrap="square" lIns="0" tIns="0" rIns="0"/>
          <a:lstStyle/>
          <a:p>
            <a:pPr marL="236537" algn="ctr"/>
            <a:r>
              <a:rPr lang="en-US" dirty="0">
                <a:solidFill>
                  <a:srgbClr val="197EC6"/>
                </a:solidFill>
              </a:rPr>
              <a:t>Count of selected Level 2 Indicators</a:t>
            </a:r>
            <a:endParaRPr lang="en-US" sz="24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35</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School Worksheet: Level 2 Indicators</a:t>
            </a:r>
          </a:p>
        </p:txBody>
      </p:sp>
      <p:sp>
        <p:nvSpPr>
          <p:cNvPr id="8" name="Oval 7">
            <a:extLst>
              <a:ext uri="{FF2B5EF4-FFF2-40B4-BE49-F238E27FC236}">
                <a16:creationId xmlns:a16="http://schemas.microsoft.com/office/drawing/2014/main" id="{CAA287BB-4E88-49E8-9CCD-00946F2BB673}"/>
              </a:ext>
            </a:extLst>
          </p:cNvPr>
          <p:cNvSpPr/>
          <p:nvPr/>
        </p:nvSpPr>
        <p:spPr>
          <a:xfrm>
            <a:off x="1752599" y="3429000"/>
            <a:ext cx="1628775" cy="266441"/>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A827961B-12D7-41B5-94B0-A3B69859651F}"/>
              </a:ext>
            </a:extLst>
          </p:cNvPr>
          <p:cNvCxnSpPr>
            <a:cxnSpLocks/>
          </p:cNvCxnSpPr>
          <p:nvPr/>
        </p:nvCxnSpPr>
        <p:spPr>
          <a:xfrm rot="10800000" flipV="1">
            <a:off x="2566986" y="1600327"/>
            <a:ext cx="380977" cy="173190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B3B76CD7-8FEF-4D3F-8ED5-53C9D60960D1}"/>
              </a:ext>
            </a:extLst>
          </p:cNvPr>
          <p:cNvSpPr txBox="1">
            <a:spLocks noChangeArrowheads="1"/>
          </p:cNvSpPr>
          <p:nvPr/>
        </p:nvSpPr>
        <p:spPr bwMode="auto">
          <a:xfrm>
            <a:off x="5261816" y="1200150"/>
            <a:ext cx="2514600"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spAutoFit/>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kern="0" dirty="0">
                <a:solidFill>
                  <a:srgbClr val="197EC6"/>
                </a:solidFill>
              </a:rPr>
              <a:t>Level 2 Indicator selected</a:t>
            </a:r>
            <a:endParaRPr lang="en-US" sz="2400" kern="0" dirty="0">
              <a:solidFill>
                <a:srgbClr val="0070C0"/>
              </a:solidFill>
            </a:endParaRPr>
          </a:p>
        </p:txBody>
      </p:sp>
      <p:cxnSp>
        <p:nvCxnSpPr>
          <p:cNvPr id="25" name="Connector: Elbow 24">
            <a:extLst>
              <a:ext uri="{FF2B5EF4-FFF2-40B4-BE49-F238E27FC236}">
                <a16:creationId xmlns:a16="http://schemas.microsoft.com/office/drawing/2014/main" id="{33C37B83-9271-4EC1-ADC9-5E100BB98D5B}"/>
              </a:ext>
            </a:extLst>
          </p:cNvPr>
          <p:cNvCxnSpPr>
            <a:cxnSpLocks/>
            <a:stCxn id="24" idx="3"/>
          </p:cNvCxnSpPr>
          <p:nvPr/>
        </p:nvCxnSpPr>
        <p:spPr>
          <a:xfrm>
            <a:off x="7776416" y="1531010"/>
            <a:ext cx="533399" cy="305631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42D4FCAC-9CFE-4D1D-82AD-7770363DC8E3}"/>
              </a:ext>
            </a:extLst>
          </p:cNvPr>
          <p:cNvSpPr/>
          <p:nvPr/>
        </p:nvSpPr>
        <p:spPr>
          <a:xfrm>
            <a:off x="7986712" y="4728798"/>
            <a:ext cx="638175" cy="227683"/>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153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8426450" cy="4895850"/>
          </a:xfrm>
        </p:spPr>
        <p:txBody>
          <a:bodyPr/>
          <a:lstStyle/>
          <a:p>
            <a:pPr algn="just"/>
            <a:r>
              <a:rPr lang="en-US" u="sng" dirty="0">
                <a:solidFill>
                  <a:srgbClr val="0070C0"/>
                </a:solidFill>
              </a:rPr>
              <a:t>Key Considerations:</a:t>
            </a:r>
          </a:p>
          <a:p>
            <a:pPr marL="342900" indent="-342900">
              <a:buFont typeface="Arial" panose="020B0604020202020204" pitchFamily="34" charset="0"/>
              <a:buChar char="•"/>
            </a:pPr>
            <a:r>
              <a:rPr lang="en-US" dirty="0">
                <a:solidFill>
                  <a:srgbClr val="0070C0"/>
                </a:solidFill>
              </a:rPr>
              <a:t>Schools must select a </a:t>
            </a:r>
            <a:r>
              <a:rPr lang="en-US" u="sng" dirty="0">
                <a:solidFill>
                  <a:srgbClr val="0070C0"/>
                </a:solidFill>
              </a:rPr>
              <a:t>minimum of 5</a:t>
            </a:r>
            <a:r>
              <a:rPr lang="en-US" dirty="0">
                <a:solidFill>
                  <a:srgbClr val="0070C0"/>
                </a:solidFill>
              </a:rPr>
              <a:t> (or 7) Level 2 Indicators. </a:t>
            </a:r>
          </a:p>
          <a:p>
            <a:pPr marL="342900" indent="-342900">
              <a:buFont typeface="Arial" panose="020B0604020202020204" pitchFamily="34" charset="0"/>
              <a:buChar char="•"/>
            </a:pPr>
            <a:r>
              <a:rPr lang="en-US" dirty="0">
                <a:solidFill>
                  <a:srgbClr val="0070C0"/>
                </a:solidFill>
              </a:rPr>
              <a:t>School can select a </a:t>
            </a:r>
            <a:r>
              <a:rPr lang="en-US" u="sng" dirty="0">
                <a:solidFill>
                  <a:srgbClr val="0070C0"/>
                </a:solidFill>
              </a:rPr>
              <a:t>maximum of 10</a:t>
            </a:r>
            <a:r>
              <a:rPr lang="en-US" dirty="0">
                <a:solidFill>
                  <a:srgbClr val="0070C0"/>
                </a:solidFill>
              </a:rPr>
              <a:t> Level 2 Indicators.</a:t>
            </a:r>
          </a:p>
          <a:p>
            <a:pPr marL="342900" indent="-342900">
              <a:buFont typeface="Arial" panose="020B0604020202020204" pitchFamily="34" charset="0"/>
              <a:buChar char="•"/>
            </a:pPr>
            <a:r>
              <a:rPr lang="en-US" dirty="0">
                <a:solidFill>
                  <a:srgbClr val="0070C0"/>
                </a:solidFill>
              </a:rPr>
              <a:t>For Cohort 1 schools, Indicators #2, #6, #7, #8, and #94 do </a:t>
            </a:r>
            <a:r>
              <a:rPr lang="en-US" u="sng" dirty="0">
                <a:solidFill>
                  <a:srgbClr val="0070C0"/>
                </a:solidFill>
              </a:rPr>
              <a:t>not</a:t>
            </a:r>
            <a:r>
              <a:rPr lang="en-US" dirty="0">
                <a:solidFill>
                  <a:srgbClr val="0070C0"/>
                </a:solidFill>
              </a:rPr>
              <a:t> count towards the minimum. They </a:t>
            </a:r>
            <a:r>
              <a:rPr lang="en-US" u="sng" dirty="0">
                <a:solidFill>
                  <a:srgbClr val="0070C0"/>
                </a:solidFill>
              </a:rPr>
              <a:t>do</a:t>
            </a:r>
            <a:r>
              <a:rPr lang="en-US" dirty="0">
                <a:solidFill>
                  <a:srgbClr val="0070C0"/>
                </a:solidFill>
              </a:rPr>
              <a:t> count toward the maximum of 10 Level 2 indicators (see Slide 21).</a:t>
            </a:r>
          </a:p>
          <a:p>
            <a:pPr marL="800100" lvl="1" indent="-342900">
              <a:buFont typeface="Arial" panose="020B0604020202020204" pitchFamily="34" charset="0"/>
              <a:buChar char="•"/>
            </a:pPr>
            <a:r>
              <a:rPr lang="en-US" dirty="0">
                <a:solidFill>
                  <a:srgbClr val="0070C0"/>
                </a:solidFill>
              </a:rPr>
              <a:t>Also, for Cohort 1 schools these indicators are weighted at 1% of the Level 2 component of the DI Index.</a:t>
            </a:r>
          </a:p>
          <a:p>
            <a:pPr marL="342900" indent="-342900">
              <a:buFont typeface="Arial" panose="020B0604020202020204" pitchFamily="34" charset="0"/>
              <a:buChar char="•"/>
            </a:pPr>
            <a:r>
              <a:rPr lang="en-US" dirty="0">
                <a:solidFill>
                  <a:srgbClr val="0070C0"/>
                </a:solidFill>
              </a:rPr>
              <a:t>Only 1 DTSDE Tenet (Indicators #6, #7, and #8) can be selected by either cohort (see Slide 21).</a:t>
            </a:r>
          </a:p>
          <a:p>
            <a:pPr marL="800100" lvl="1" indent="-342900">
              <a:buFont typeface="Arial" panose="020B0604020202020204" pitchFamily="34" charset="0"/>
              <a:buChar char="•"/>
            </a:pPr>
            <a:endParaRPr lang="en-US"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36</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School Worksheet: Level 2 Indicators</a:t>
            </a:r>
          </a:p>
        </p:txBody>
      </p:sp>
    </p:spTree>
    <p:extLst>
      <p:ext uri="{BB962C8B-B14F-4D97-AF65-F5344CB8AC3E}">
        <p14:creationId xmlns:p14="http://schemas.microsoft.com/office/powerpoint/2010/main" val="34061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8197850" cy="4895850"/>
          </a:xfrm>
        </p:spPr>
        <p:txBody>
          <a:bodyPr/>
          <a:lstStyle/>
          <a:p>
            <a:pPr algn="just"/>
            <a:r>
              <a:rPr lang="en-US" u="sng" dirty="0">
                <a:solidFill>
                  <a:srgbClr val="0070C0"/>
                </a:solidFill>
              </a:rPr>
              <a:t>Key Considerations</a:t>
            </a:r>
            <a:r>
              <a:rPr lang="en-US" dirty="0">
                <a:solidFill>
                  <a:srgbClr val="0070C0"/>
                </a:solidFill>
              </a:rPr>
              <a:t>: </a:t>
            </a:r>
            <a:r>
              <a:rPr lang="en-US" dirty="0">
                <a:solidFill>
                  <a:srgbClr val="C00000"/>
                </a:solidFill>
              </a:rPr>
              <a:t>Avoid selecting Level 2 indicators that:</a:t>
            </a:r>
          </a:p>
          <a:p>
            <a:pPr marL="800100" lvl="1" indent="-342900">
              <a:buFont typeface="Arial" panose="020B0604020202020204" pitchFamily="34" charset="0"/>
              <a:buChar char="•"/>
            </a:pPr>
            <a:r>
              <a:rPr lang="en-US" dirty="0">
                <a:solidFill>
                  <a:srgbClr val="0070C0"/>
                </a:solidFill>
              </a:rPr>
              <a:t>Only focus on one type of indicator (e.g., only Performance Index) or indicators for the same subject (e.g. only ELA). </a:t>
            </a:r>
          </a:p>
          <a:p>
            <a:pPr marL="800100" lvl="1" indent="-342900">
              <a:buFont typeface="Arial" panose="020B0604020202020204" pitchFamily="34" charset="0"/>
              <a:buChar char="•"/>
            </a:pPr>
            <a:r>
              <a:rPr lang="en-US" dirty="0">
                <a:solidFill>
                  <a:srgbClr val="0070C0"/>
                </a:solidFill>
              </a:rPr>
              <a:t>Only focus on one subgroup (e.g., only ELLs, or only Black or Hispanic students).</a:t>
            </a:r>
          </a:p>
          <a:p>
            <a:pPr marL="800100" lvl="1" indent="-342900">
              <a:buFont typeface="Arial" panose="020B0604020202020204" pitchFamily="34" charset="0"/>
              <a:buChar char="•"/>
            </a:pPr>
            <a:r>
              <a:rPr lang="en-US" dirty="0">
                <a:solidFill>
                  <a:srgbClr val="0070C0"/>
                </a:solidFill>
              </a:rPr>
              <a:t>Only apply to a small percentage of the school’s students.</a:t>
            </a:r>
          </a:p>
          <a:p>
            <a:pPr marL="342900" indent="-342900">
              <a:buFont typeface="Arial" panose="020B0604020202020204" pitchFamily="34" charset="0"/>
              <a:buChar char="•"/>
            </a:pPr>
            <a:endParaRPr lang="en-US" dirty="0">
              <a:solidFill>
                <a:srgbClr val="0070C0"/>
              </a:solidFill>
            </a:endParaRPr>
          </a:p>
          <a:p>
            <a:pPr marL="522287" indent="-285750">
              <a:buFont typeface="Arial" panose="020B0604020202020204" pitchFamily="34" charset="0"/>
              <a:buChar char="•"/>
            </a:pPr>
            <a:endParaRPr lang="en-US" sz="18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37</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School Worksheet: Level 2 Indicators</a:t>
            </a:r>
          </a:p>
        </p:txBody>
      </p:sp>
    </p:spTree>
    <p:extLst>
      <p:ext uri="{BB962C8B-B14F-4D97-AF65-F5344CB8AC3E}">
        <p14:creationId xmlns:p14="http://schemas.microsoft.com/office/powerpoint/2010/main" val="3170573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38</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a:xfrm>
            <a:off x="412018" y="0"/>
            <a:ext cx="8427182" cy="847471"/>
          </a:xfrm>
        </p:spPr>
        <p:txBody>
          <a:bodyPr/>
          <a:lstStyle/>
          <a:p>
            <a:r>
              <a:rPr lang="en-US" dirty="0"/>
              <a:t>School Worksheet: Example School A</a:t>
            </a:r>
          </a:p>
        </p:txBody>
      </p:sp>
      <p:pic>
        <p:nvPicPr>
          <p:cNvPr id="4" name="Picture 3">
            <a:extLst>
              <a:ext uri="{FF2B5EF4-FFF2-40B4-BE49-F238E27FC236}">
                <a16:creationId xmlns:a16="http://schemas.microsoft.com/office/drawing/2014/main" id="{7CFBFB1A-DA73-4C43-956C-5E34CF61F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87" y="2187391"/>
            <a:ext cx="8407003" cy="3743071"/>
          </a:xfrm>
          <a:prstGeom prst="rect">
            <a:avLst/>
          </a:prstGeom>
        </p:spPr>
      </p:pic>
      <p:sp>
        <p:nvSpPr>
          <p:cNvPr id="7" name="Content Placeholder 2">
            <a:extLst>
              <a:ext uri="{FF2B5EF4-FFF2-40B4-BE49-F238E27FC236}">
                <a16:creationId xmlns:a16="http://schemas.microsoft.com/office/drawing/2014/main" id="{330ED38D-8C80-2541-B987-71C284794ECA}"/>
              </a:ext>
            </a:extLst>
          </p:cNvPr>
          <p:cNvSpPr txBox="1">
            <a:spLocks noChangeArrowheads="1"/>
          </p:cNvSpPr>
          <p:nvPr/>
        </p:nvSpPr>
        <p:spPr bwMode="auto">
          <a:xfrm>
            <a:off x="4152970" y="1478308"/>
            <a:ext cx="3552339" cy="13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kern="0" dirty="0">
                <a:solidFill>
                  <a:srgbClr val="197EC6"/>
                </a:solidFill>
              </a:rPr>
              <a:t>Guidance on minimum count of Level 2 Indicators</a:t>
            </a:r>
            <a:endParaRPr lang="en-US" kern="0" dirty="0">
              <a:solidFill>
                <a:srgbClr val="0070C0"/>
              </a:solidFill>
            </a:endParaRPr>
          </a:p>
        </p:txBody>
      </p:sp>
      <p:cxnSp>
        <p:nvCxnSpPr>
          <p:cNvPr id="10" name="Connector: Elbow 6">
            <a:extLst>
              <a:ext uri="{FF2B5EF4-FFF2-40B4-BE49-F238E27FC236}">
                <a16:creationId xmlns:a16="http://schemas.microsoft.com/office/drawing/2014/main" id="{C282EE0C-FB40-B24E-B418-6AE0622EBAA9}"/>
              </a:ext>
            </a:extLst>
          </p:cNvPr>
          <p:cNvCxnSpPr>
            <a:cxnSpLocks/>
          </p:cNvCxnSpPr>
          <p:nvPr/>
        </p:nvCxnSpPr>
        <p:spPr>
          <a:xfrm rot="5400000">
            <a:off x="3354252" y="2343024"/>
            <a:ext cx="1597437" cy="380979"/>
          </a:xfrm>
          <a:prstGeom prst="bentConnector3">
            <a:avLst>
              <a:gd name="adj1" fmla="val -46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555E936-C10B-5547-8CEB-62A3B85BE004}"/>
              </a:ext>
            </a:extLst>
          </p:cNvPr>
          <p:cNvSpPr/>
          <p:nvPr/>
        </p:nvSpPr>
        <p:spPr>
          <a:xfrm>
            <a:off x="3042910" y="3332232"/>
            <a:ext cx="1833889" cy="291903"/>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12020" y="1143000"/>
            <a:ext cx="7863414" cy="4972050"/>
          </a:xfrm>
        </p:spPr>
        <p:txBody>
          <a:bodyPr/>
          <a:lstStyle/>
          <a:p>
            <a:pPr marL="342900" indent="-342900">
              <a:buFont typeface="Arial" panose="020B0604020202020204" pitchFamily="34" charset="0"/>
              <a:buChar char="•"/>
            </a:pPr>
            <a:r>
              <a:rPr lang="en-US" dirty="0">
                <a:solidFill>
                  <a:srgbClr val="0070C0"/>
                </a:solidFill>
              </a:rPr>
              <a:t>School A is a </a:t>
            </a:r>
            <a:r>
              <a:rPr lang="en-US" dirty="0">
                <a:solidFill>
                  <a:srgbClr val="0000FF"/>
                </a:solidFill>
              </a:rPr>
              <a:t>Cohort 2 </a:t>
            </a:r>
            <a:r>
              <a:rPr lang="en-US" dirty="0">
                <a:solidFill>
                  <a:srgbClr val="0070C0"/>
                </a:solidFill>
              </a:rPr>
              <a:t>school.</a:t>
            </a:r>
          </a:p>
          <a:p>
            <a:endParaRPr lang="en-US" dirty="0"/>
          </a:p>
        </p:txBody>
      </p:sp>
    </p:spTree>
    <p:extLst>
      <p:ext uri="{BB962C8B-B14F-4D97-AF65-F5344CB8AC3E}">
        <p14:creationId xmlns:p14="http://schemas.microsoft.com/office/powerpoint/2010/main" val="89107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39</a:t>
            </a:fld>
            <a:endParaRPr lang="en-US" altLang="en-US" sz="1400" b="0">
              <a:solidFill>
                <a:schemeClr val="tx1"/>
              </a:solidFill>
              <a:latin typeface="CartoGothic Std" pitchFamily="34" charset="0"/>
            </a:endParaRPr>
          </a:p>
        </p:txBody>
      </p:sp>
      <p:pic>
        <p:nvPicPr>
          <p:cNvPr id="8" name="Picture 7">
            <a:extLst>
              <a:ext uri="{FF2B5EF4-FFF2-40B4-BE49-F238E27FC236}">
                <a16:creationId xmlns:a16="http://schemas.microsoft.com/office/drawing/2014/main" id="{9BD2D722-7CE8-D545-A20D-5E0BE6DD3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00529"/>
            <a:ext cx="8270346" cy="3659791"/>
          </a:xfrm>
          <a:prstGeom prst="rect">
            <a:avLst/>
          </a:prstGeom>
        </p:spPr>
      </p:pic>
      <p:sp>
        <p:nvSpPr>
          <p:cNvPr id="14" name="Title 2">
            <a:extLst>
              <a:ext uri="{FF2B5EF4-FFF2-40B4-BE49-F238E27FC236}">
                <a16:creationId xmlns:a16="http://schemas.microsoft.com/office/drawing/2014/main" id="{EAF54364-C2C6-1A4F-81CE-5927E792F729}"/>
              </a:ext>
            </a:extLst>
          </p:cNvPr>
          <p:cNvSpPr>
            <a:spLocks noGrp="1"/>
          </p:cNvSpPr>
          <p:nvPr>
            <p:ph type="title"/>
          </p:nvPr>
        </p:nvSpPr>
        <p:spPr>
          <a:xfrm>
            <a:off x="412018" y="0"/>
            <a:ext cx="8427182" cy="847471"/>
          </a:xfrm>
        </p:spPr>
        <p:txBody>
          <a:bodyPr/>
          <a:lstStyle/>
          <a:p>
            <a:r>
              <a:rPr lang="en-US" dirty="0"/>
              <a:t>School Worksheet: Example School A</a:t>
            </a:r>
          </a:p>
        </p:txBody>
      </p:sp>
      <p:sp>
        <p:nvSpPr>
          <p:cNvPr id="15" name="Content Placeholder 2">
            <a:extLst>
              <a:ext uri="{FF2B5EF4-FFF2-40B4-BE49-F238E27FC236}">
                <a16:creationId xmlns:a16="http://schemas.microsoft.com/office/drawing/2014/main" id="{2F1BFF94-9F4A-FB40-99EF-2433DDFB1CED}"/>
              </a:ext>
            </a:extLst>
          </p:cNvPr>
          <p:cNvSpPr txBox="1">
            <a:spLocks noChangeArrowheads="1"/>
          </p:cNvSpPr>
          <p:nvPr/>
        </p:nvSpPr>
        <p:spPr bwMode="auto">
          <a:xfrm>
            <a:off x="5784807" y="1245870"/>
            <a:ext cx="3018939" cy="31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kern="0" dirty="0">
                <a:solidFill>
                  <a:srgbClr val="197EC6"/>
                </a:solidFill>
              </a:rPr>
              <a:t>Indicator selected</a:t>
            </a:r>
            <a:endParaRPr lang="en-US" kern="0" dirty="0">
              <a:solidFill>
                <a:srgbClr val="0070C0"/>
              </a:solidFill>
            </a:endParaRPr>
          </a:p>
        </p:txBody>
      </p:sp>
      <p:sp>
        <p:nvSpPr>
          <p:cNvPr id="25" name="Content Placeholder 2">
            <a:extLst>
              <a:ext uri="{FF2B5EF4-FFF2-40B4-BE49-F238E27FC236}">
                <a16:creationId xmlns:a16="http://schemas.microsoft.com/office/drawing/2014/main" id="{190CD994-5924-0C45-B5C5-1E83BA28A0EF}"/>
              </a:ext>
            </a:extLst>
          </p:cNvPr>
          <p:cNvSpPr txBox="1">
            <a:spLocks noChangeArrowheads="1"/>
          </p:cNvSpPr>
          <p:nvPr/>
        </p:nvSpPr>
        <p:spPr bwMode="auto">
          <a:xfrm>
            <a:off x="1244967" y="1126952"/>
            <a:ext cx="3712041" cy="31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kern="0" dirty="0">
                <a:solidFill>
                  <a:srgbClr val="197EC6"/>
                </a:solidFill>
              </a:rPr>
              <a:t>Count reflects the number of Indicators selected</a:t>
            </a:r>
            <a:endParaRPr lang="en-US" kern="0" dirty="0">
              <a:solidFill>
                <a:srgbClr val="0070C0"/>
              </a:solidFill>
            </a:endParaRPr>
          </a:p>
        </p:txBody>
      </p:sp>
      <p:cxnSp>
        <p:nvCxnSpPr>
          <p:cNvPr id="24" name="Straight Arrow Connector 23">
            <a:extLst>
              <a:ext uri="{FF2B5EF4-FFF2-40B4-BE49-F238E27FC236}">
                <a16:creationId xmlns:a16="http://schemas.microsoft.com/office/drawing/2014/main" id="{78BE4FE5-B1A9-CF43-A929-11DCE2D0936A}"/>
              </a:ext>
            </a:extLst>
          </p:cNvPr>
          <p:cNvCxnSpPr>
            <a:cxnSpLocks/>
          </p:cNvCxnSpPr>
          <p:nvPr/>
        </p:nvCxnSpPr>
        <p:spPr>
          <a:xfrm>
            <a:off x="3048000" y="1752600"/>
            <a:ext cx="0" cy="15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F9654CB-5DB9-BB41-AF53-1810F203D741}"/>
              </a:ext>
            </a:extLst>
          </p:cNvPr>
          <p:cNvCxnSpPr>
            <a:cxnSpLocks/>
          </p:cNvCxnSpPr>
          <p:nvPr/>
        </p:nvCxnSpPr>
        <p:spPr>
          <a:xfrm>
            <a:off x="8305800" y="1676400"/>
            <a:ext cx="0" cy="3352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2822FC5-5A14-1842-AF9A-F60A42BD72BA}"/>
              </a:ext>
            </a:extLst>
          </p:cNvPr>
          <p:cNvSpPr/>
          <p:nvPr/>
        </p:nvSpPr>
        <p:spPr>
          <a:xfrm>
            <a:off x="7924800" y="5173246"/>
            <a:ext cx="790575" cy="541754"/>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BA9601F-887E-6640-9893-88AB926245E5}"/>
              </a:ext>
            </a:extLst>
          </p:cNvPr>
          <p:cNvSpPr/>
          <p:nvPr/>
        </p:nvSpPr>
        <p:spPr>
          <a:xfrm>
            <a:off x="2754436" y="3352800"/>
            <a:ext cx="526172" cy="25495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80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8350250" cy="3048000"/>
          </a:xfrm>
        </p:spPr>
        <p:txBody>
          <a:bodyPr/>
          <a:lstStyle/>
          <a:p>
            <a:pPr marL="342900" indent="-342900">
              <a:buFont typeface="Arial" panose="020B0604020202020204" pitchFamily="34" charset="0"/>
              <a:buChar char="•"/>
            </a:pPr>
            <a:r>
              <a:rPr lang="en-US" sz="2000" dirty="0">
                <a:solidFill>
                  <a:srgbClr val="0070C0"/>
                </a:solidFill>
              </a:rPr>
              <a:t>Today’s presentation will focus on selection of Demonstrable Improvement indicators, using the Excel template emailed on April 3, 2019: </a:t>
            </a:r>
            <a:r>
              <a:rPr lang="en-US" sz="1800" dirty="0">
                <a:solidFill>
                  <a:srgbClr val="0000FF"/>
                </a:solidFill>
              </a:rPr>
              <a:t>DI_indicator_selection_worksheet_2019_[district].xlsx </a:t>
            </a:r>
            <a:endParaRPr lang="en-US" sz="1800" dirty="0">
              <a:solidFill>
                <a:srgbClr val="0070C0"/>
              </a:solidFill>
            </a:endParaRPr>
          </a:p>
          <a:p>
            <a:pPr marL="342900" indent="-342900">
              <a:buFont typeface="Arial" panose="020B0604020202020204" pitchFamily="34" charset="0"/>
              <a:buChar char="•"/>
            </a:pPr>
            <a:endParaRPr lang="en-US" sz="1000" dirty="0">
              <a:solidFill>
                <a:srgbClr val="0070C0"/>
              </a:solidFill>
            </a:endParaRPr>
          </a:p>
          <a:p>
            <a:pPr marL="342900" indent="-342900">
              <a:buFont typeface="Arial" panose="020B0604020202020204" pitchFamily="34" charset="0"/>
              <a:buChar char="•"/>
            </a:pPr>
            <a:r>
              <a:rPr lang="en-US" i="1" dirty="0">
                <a:solidFill>
                  <a:srgbClr val="0070C0"/>
                </a:solidFill>
              </a:rPr>
              <a:t>“Data Dictionary for 2018-19 to 2020-21” </a:t>
            </a:r>
            <a:r>
              <a:rPr lang="en-US" dirty="0">
                <a:solidFill>
                  <a:srgbClr val="0070C0"/>
                </a:solidFill>
              </a:rPr>
              <a:t>available at: </a:t>
            </a:r>
            <a:r>
              <a:rPr lang="en-US" sz="1800" dirty="0">
                <a:solidFill>
                  <a:srgbClr val="0000FF"/>
                </a:solidFill>
                <a:hlinkClick r:id="rId3"/>
              </a:rPr>
              <a:t>http://www.p12.nysed.gov/accountability/de/SchoolReceivership.html</a:t>
            </a:r>
            <a:endParaRPr lang="en-US" sz="1800" dirty="0">
              <a:solidFill>
                <a:srgbClr val="0000FF"/>
              </a:solidFill>
            </a:endParaRPr>
          </a:p>
          <a:p>
            <a:pPr marL="342900" indent="-342900">
              <a:buFont typeface="Arial" panose="020B0604020202020204" pitchFamily="34" charset="0"/>
              <a:buChar char="•"/>
            </a:pPr>
            <a:endParaRPr lang="en-US" dirty="0">
              <a:solidFill>
                <a:srgbClr val="0070C0"/>
              </a:solidFill>
            </a:endParaRPr>
          </a:p>
          <a:p>
            <a:pPr marL="342900" indent="-342900">
              <a:buFont typeface="Arial" panose="020B0604020202020204" pitchFamily="34" charset="0"/>
              <a:buChar char="•"/>
            </a:pPr>
            <a:r>
              <a:rPr lang="en-US" sz="2000" dirty="0">
                <a:solidFill>
                  <a:srgbClr val="0070C0"/>
                </a:solidFill>
              </a:rPr>
              <a:t>For </a:t>
            </a:r>
            <a:r>
              <a:rPr lang="en-US" dirty="0">
                <a:solidFill>
                  <a:srgbClr val="0070C0"/>
                </a:solidFill>
              </a:rPr>
              <a:t>background on School Receivership</a:t>
            </a:r>
            <a:r>
              <a:rPr lang="en-US" sz="2000" dirty="0">
                <a:solidFill>
                  <a:srgbClr val="0070C0"/>
                </a:solidFill>
              </a:rPr>
              <a:t>, see presentation “</a:t>
            </a:r>
            <a:r>
              <a:rPr lang="en-US" sz="2000" i="1" dirty="0">
                <a:solidFill>
                  <a:srgbClr val="0070C0"/>
                </a:solidFill>
              </a:rPr>
              <a:t>Demonstrable Improvement for Schools in Receivership</a:t>
            </a:r>
            <a:r>
              <a:rPr lang="en-US" sz="2000" dirty="0">
                <a:solidFill>
                  <a:srgbClr val="0070C0"/>
                </a:solidFill>
              </a:rPr>
              <a:t>” available at: </a:t>
            </a:r>
            <a:r>
              <a:rPr lang="en-US" sz="1800" dirty="0">
                <a:solidFill>
                  <a:srgbClr val="0000FF"/>
                </a:solidFill>
                <a:hlinkClick r:id="rId3"/>
              </a:rPr>
              <a:t>http://www.p12.nysed.gov/accountability/de/SchoolReceivership.html</a:t>
            </a:r>
            <a:endParaRPr lang="en-US" sz="1800" dirty="0">
              <a:solidFill>
                <a:srgbClr val="0000FF"/>
              </a:solidFill>
            </a:endParaRPr>
          </a:p>
          <a:p>
            <a:pPr marL="342900" indent="-342900">
              <a:buFont typeface="Arial" panose="020B0604020202020204" pitchFamily="34" charset="0"/>
              <a:buChar char="•"/>
            </a:pPr>
            <a:endParaRPr lang="en-US" dirty="0">
              <a:solidFill>
                <a:srgbClr val="0070C0"/>
              </a:solidFill>
            </a:endParaRPr>
          </a:p>
          <a:p>
            <a:endParaRPr lang="en-US"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a:t>Additional Resources:</a:t>
            </a:r>
          </a:p>
        </p:txBody>
      </p:sp>
    </p:spTree>
    <p:extLst>
      <p:ext uri="{BB962C8B-B14F-4D97-AF65-F5344CB8AC3E}">
        <p14:creationId xmlns:p14="http://schemas.microsoft.com/office/powerpoint/2010/main" val="3296072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40</a:t>
            </a:fld>
            <a:endParaRPr lang="en-US" altLang="en-US" sz="1400" b="0">
              <a:solidFill>
                <a:schemeClr val="tx1"/>
              </a:solidFill>
              <a:latin typeface="CartoGothic Std" pitchFamily="34" charset="0"/>
            </a:endParaRPr>
          </a:p>
        </p:txBody>
      </p:sp>
      <p:pic>
        <p:nvPicPr>
          <p:cNvPr id="4" name="Picture 3">
            <a:extLst>
              <a:ext uri="{FF2B5EF4-FFF2-40B4-BE49-F238E27FC236}">
                <a16:creationId xmlns:a16="http://schemas.microsoft.com/office/drawing/2014/main" id="{34771A99-3510-8042-8CA1-EF2491965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00529"/>
            <a:ext cx="8229600" cy="3620248"/>
          </a:xfrm>
          <a:prstGeom prst="rect">
            <a:avLst/>
          </a:prstGeom>
        </p:spPr>
      </p:pic>
      <p:sp>
        <p:nvSpPr>
          <p:cNvPr id="9" name="Title 2">
            <a:extLst>
              <a:ext uri="{FF2B5EF4-FFF2-40B4-BE49-F238E27FC236}">
                <a16:creationId xmlns:a16="http://schemas.microsoft.com/office/drawing/2014/main" id="{A78EA9F4-90B5-8C43-9A17-5B11F2DEBF32}"/>
              </a:ext>
            </a:extLst>
          </p:cNvPr>
          <p:cNvSpPr>
            <a:spLocks noGrp="1"/>
          </p:cNvSpPr>
          <p:nvPr>
            <p:ph type="title"/>
          </p:nvPr>
        </p:nvSpPr>
        <p:spPr>
          <a:xfrm>
            <a:off x="412018" y="0"/>
            <a:ext cx="8427182" cy="847471"/>
          </a:xfrm>
        </p:spPr>
        <p:txBody>
          <a:bodyPr/>
          <a:lstStyle/>
          <a:p>
            <a:r>
              <a:rPr lang="en-US" dirty="0"/>
              <a:t>School Worksheet: Example School A</a:t>
            </a:r>
          </a:p>
        </p:txBody>
      </p:sp>
      <p:sp>
        <p:nvSpPr>
          <p:cNvPr id="13" name="Content Placeholder 2">
            <a:extLst>
              <a:ext uri="{FF2B5EF4-FFF2-40B4-BE49-F238E27FC236}">
                <a16:creationId xmlns:a16="http://schemas.microsoft.com/office/drawing/2014/main" id="{ED9AC668-C423-3248-BB45-3E565728FC34}"/>
              </a:ext>
            </a:extLst>
          </p:cNvPr>
          <p:cNvSpPr txBox="1">
            <a:spLocks noChangeArrowheads="1"/>
          </p:cNvSpPr>
          <p:nvPr/>
        </p:nvSpPr>
        <p:spPr bwMode="auto">
          <a:xfrm>
            <a:off x="4724401" y="1139553"/>
            <a:ext cx="3047999" cy="82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800" kern="0" dirty="0">
                <a:solidFill>
                  <a:srgbClr val="197EC6"/>
                </a:solidFill>
              </a:rPr>
              <a:t>Message disappears when minimum # of Level 2 Indicators is reached</a:t>
            </a:r>
            <a:endParaRPr lang="en-US" sz="1800" kern="0" dirty="0">
              <a:solidFill>
                <a:srgbClr val="0070C0"/>
              </a:solidFill>
            </a:endParaRPr>
          </a:p>
        </p:txBody>
      </p:sp>
      <p:sp>
        <p:nvSpPr>
          <p:cNvPr id="17" name="Oval 16">
            <a:extLst>
              <a:ext uri="{FF2B5EF4-FFF2-40B4-BE49-F238E27FC236}">
                <a16:creationId xmlns:a16="http://schemas.microsoft.com/office/drawing/2014/main" id="{0D3EE69B-4653-7845-8887-F1F71430AEF2}"/>
              </a:ext>
            </a:extLst>
          </p:cNvPr>
          <p:cNvSpPr/>
          <p:nvPr/>
        </p:nvSpPr>
        <p:spPr>
          <a:xfrm>
            <a:off x="3429000" y="3352800"/>
            <a:ext cx="1905000" cy="25473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24">
            <a:extLst>
              <a:ext uri="{FF2B5EF4-FFF2-40B4-BE49-F238E27FC236}">
                <a16:creationId xmlns:a16="http://schemas.microsoft.com/office/drawing/2014/main" id="{D506D3DE-1554-2E4B-AF94-F038045F8B00}"/>
              </a:ext>
            </a:extLst>
          </p:cNvPr>
          <p:cNvCxnSpPr>
            <a:cxnSpLocks/>
            <a:stCxn id="13" idx="1"/>
          </p:cNvCxnSpPr>
          <p:nvPr/>
        </p:nvCxnSpPr>
        <p:spPr>
          <a:xfrm rot="10800000" flipV="1">
            <a:off x="4305315" y="1551890"/>
            <a:ext cx="419087" cy="168031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4C429A97-2208-A840-8600-CC11C7D6C231}"/>
              </a:ext>
            </a:extLst>
          </p:cNvPr>
          <p:cNvSpPr txBox="1">
            <a:spLocks noChangeArrowheads="1"/>
          </p:cNvSpPr>
          <p:nvPr/>
        </p:nvSpPr>
        <p:spPr bwMode="auto">
          <a:xfrm>
            <a:off x="76200" y="1255576"/>
            <a:ext cx="2667000" cy="59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800" kern="0" dirty="0">
                <a:solidFill>
                  <a:srgbClr val="197EC6"/>
                </a:solidFill>
              </a:rPr>
              <a:t>Minimum 5 Level 2 Indicators selected</a:t>
            </a:r>
            <a:endParaRPr lang="en-US" sz="1800" kern="0" dirty="0">
              <a:solidFill>
                <a:srgbClr val="0070C0"/>
              </a:solidFill>
            </a:endParaRPr>
          </a:p>
        </p:txBody>
      </p:sp>
      <p:sp>
        <p:nvSpPr>
          <p:cNvPr id="25" name="Oval 24">
            <a:extLst>
              <a:ext uri="{FF2B5EF4-FFF2-40B4-BE49-F238E27FC236}">
                <a16:creationId xmlns:a16="http://schemas.microsoft.com/office/drawing/2014/main" id="{7D86278E-36CF-E141-82DF-C452C1BE64D6}"/>
              </a:ext>
            </a:extLst>
          </p:cNvPr>
          <p:cNvSpPr/>
          <p:nvPr/>
        </p:nvSpPr>
        <p:spPr>
          <a:xfrm>
            <a:off x="2743200" y="3303778"/>
            <a:ext cx="643890" cy="303752"/>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onnector: Elbow 24">
            <a:extLst>
              <a:ext uri="{FF2B5EF4-FFF2-40B4-BE49-F238E27FC236}">
                <a16:creationId xmlns:a16="http://schemas.microsoft.com/office/drawing/2014/main" id="{14838B7B-1F8A-314D-8897-D6AB9370C239}"/>
              </a:ext>
            </a:extLst>
          </p:cNvPr>
          <p:cNvCxnSpPr>
            <a:cxnSpLocks/>
            <a:stCxn id="24" idx="3"/>
          </p:cNvCxnSpPr>
          <p:nvPr/>
        </p:nvCxnSpPr>
        <p:spPr>
          <a:xfrm>
            <a:off x="2743200" y="1551890"/>
            <a:ext cx="304800" cy="168031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108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41</a:t>
            </a:fld>
            <a:endParaRPr lang="en-US" altLang="en-US" sz="1400" b="0">
              <a:solidFill>
                <a:schemeClr val="tx1"/>
              </a:solidFill>
              <a:latin typeface="CartoGothic Std" pitchFamily="34" charset="0"/>
            </a:endParaRPr>
          </a:p>
        </p:txBody>
      </p:sp>
      <p:pic>
        <p:nvPicPr>
          <p:cNvPr id="4" name="Picture 3">
            <a:extLst>
              <a:ext uri="{FF2B5EF4-FFF2-40B4-BE49-F238E27FC236}">
                <a16:creationId xmlns:a16="http://schemas.microsoft.com/office/drawing/2014/main" id="{1C928481-6F77-9245-84AD-92BD933C3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02" y="2200529"/>
            <a:ext cx="8275638" cy="3683149"/>
          </a:xfrm>
          <a:prstGeom prst="rect">
            <a:avLst/>
          </a:prstGeom>
        </p:spPr>
      </p:pic>
      <p:sp>
        <p:nvSpPr>
          <p:cNvPr id="9" name="Title 2">
            <a:extLst>
              <a:ext uri="{FF2B5EF4-FFF2-40B4-BE49-F238E27FC236}">
                <a16:creationId xmlns:a16="http://schemas.microsoft.com/office/drawing/2014/main" id="{D4A4BC03-7A4B-EB4D-91B9-F887B7A0987C}"/>
              </a:ext>
            </a:extLst>
          </p:cNvPr>
          <p:cNvSpPr>
            <a:spLocks noGrp="1"/>
          </p:cNvSpPr>
          <p:nvPr>
            <p:ph type="title"/>
          </p:nvPr>
        </p:nvSpPr>
        <p:spPr>
          <a:xfrm>
            <a:off x="412018" y="0"/>
            <a:ext cx="8427182" cy="847471"/>
          </a:xfrm>
        </p:spPr>
        <p:txBody>
          <a:bodyPr/>
          <a:lstStyle/>
          <a:p>
            <a:r>
              <a:rPr lang="en-US" dirty="0"/>
              <a:t>School Worksheet: Example School A</a:t>
            </a:r>
          </a:p>
        </p:txBody>
      </p:sp>
      <p:sp>
        <p:nvSpPr>
          <p:cNvPr id="10" name="Content Placeholder 2">
            <a:extLst>
              <a:ext uri="{FF2B5EF4-FFF2-40B4-BE49-F238E27FC236}">
                <a16:creationId xmlns:a16="http://schemas.microsoft.com/office/drawing/2014/main" id="{DE7E35DC-0BBA-0B47-8A18-F553CB5C9A22}"/>
              </a:ext>
            </a:extLst>
          </p:cNvPr>
          <p:cNvSpPr txBox="1">
            <a:spLocks noChangeArrowheads="1"/>
          </p:cNvSpPr>
          <p:nvPr/>
        </p:nvSpPr>
        <p:spPr bwMode="auto">
          <a:xfrm>
            <a:off x="5188671" y="1139553"/>
            <a:ext cx="2805259" cy="82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800" kern="0" dirty="0">
                <a:solidFill>
                  <a:srgbClr val="197EC6"/>
                </a:solidFill>
              </a:rPr>
              <a:t>Warning on exceeding the maximum # of Level 2 Indicators</a:t>
            </a:r>
            <a:endParaRPr lang="en-US" sz="1800" kern="0" dirty="0">
              <a:solidFill>
                <a:srgbClr val="0070C0"/>
              </a:solidFill>
            </a:endParaRPr>
          </a:p>
        </p:txBody>
      </p:sp>
      <p:sp>
        <p:nvSpPr>
          <p:cNvPr id="11" name="Oval 10">
            <a:extLst>
              <a:ext uri="{FF2B5EF4-FFF2-40B4-BE49-F238E27FC236}">
                <a16:creationId xmlns:a16="http://schemas.microsoft.com/office/drawing/2014/main" id="{8CAC2942-EDF1-8C4D-95AC-DAE47B462678}"/>
              </a:ext>
            </a:extLst>
          </p:cNvPr>
          <p:cNvSpPr/>
          <p:nvPr/>
        </p:nvSpPr>
        <p:spPr>
          <a:xfrm>
            <a:off x="3208020" y="3359880"/>
            <a:ext cx="1828800" cy="2547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24">
            <a:extLst>
              <a:ext uri="{FF2B5EF4-FFF2-40B4-BE49-F238E27FC236}">
                <a16:creationId xmlns:a16="http://schemas.microsoft.com/office/drawing/2014/main" id="{007CAB75-783C-1A47-B3FC-155E6C5D1231}"/>
              </a:ext>
            </a:extLst>
          </p:cNvPr>
          <p:cNvCxnSpPr>
            <a:cxnSpLocks/>
            <a:stCxn id="10" idx="1"/>
          </p:cNvCxnSpPr>
          <p:nvPr/>
        </p:nvCxnSpPr>
        <p:spPr>
          <a:xfrm rot="10800000" flipV="1">
            <a:off x="4305319" y="1551890"/>
            <a:ext cx="883353" cy="168031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BA427835-AD6C-8440-AF08-9A570607244F}"/>
              </a:ext>
            </a:extLst>
          </p:cNvPr>
          <p:cNvSpPr txBox="1">
            <a:spLocks noChangeArrowheads="1"/>
          </p:cNvSpPr>
          <p:nvPr/>
        </p:nvSpPr>
        <p:spPr bwMode="auto">
          <a:xfrm>
            <a:off x="76200" y="1255576"/>
            <a:ext cx="2667000" cy="59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800" kern="0" dirty="0">
                <a:solidFill>
                  <a:srgbClr val="197EC6"/>
                </a:solidFill>
              </a:rPr>
              <a:t>More than 10 Level 2 Indicators selected</a:t>
            </a:r>
            <a:endParaRPr lang="en-US" sz="1800" kern="0" dirty="0">
              <a:solidFill>
                <a:srgbClr val="0070C0"/>
              </a:solidFill>
            </a:endParaRPr>
          </a:p>
        </p:txBody>
      </p:sp>
      <p:sp>
        <p:nvSpPr>
          <p:cNvPr id="14" name="Oval 13">
            <a:extLst>
              <a:ext uri="{FF2B5EF4-FFF2-40B4-BE49-F238E27FC236}">
                <a16:creationId xmlns:a16="http://schemas.microsoft.com/office/drawing/2014/main" id="{1BA5259E-34A3-9B4B-9522-1D8215CCCEC0}"/>
              </a:ext>
            </a:extLst>
          </p:cNvPr>
          <p:cNvSpPr/>
          <p:nvPr/>
        </p:nvSpPr>
        <p:spPr>
          <a:xfrm>
            <a:off x="2743200" y="3352800"/>
            <a:ext cx="457200" cy="2547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5" name="Connector: Elbow 24">
            <a:extLst>
              <a:ext uri="{FF2B5EF4-FFF2-40B4-BE49-F238E27FC236}">
                <a16:creationId xmlns:a16="http://schemas.microsoft.com/office/drawing/2014/main" id="{52F7B2C6-FE46-A543-A350-DA43DD910A7C}"/>
              </a:ext>
            </a:extLst>
          </p:cNvPr>
          <p:cNvCxnSpPr>
            <a:cxnSpLocks/>
            <a:stCxn id="13" idx="3"/>
          </p:cNvCxnSpPr>
          <p:nvPr/>
        </p:nvCxnSpPr>
        <p:spPr>
          <a:xfrm>
            <a:off x="2743200" y="1551890"/>
            <a:ext cx="304800" cy="168031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795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42</a:t>
            </a:fld>
            <a:endParaRPr lang="en-US" altLang="en-US" sz="1400" b="0">
              <a:solidFill>
                <a:schemeClr val="tx1"/>
              </a:solidFill>
              <a:latin typeface="CartoGothic Std" pitchFamily="34" charset="0"/>
            </a:endParaRPr>
          </a:p>
        </p:txBody>
      </p:sp>
      <p:pic>
        <p:nvPicPr>
          <p:cNvPr id="4" name="Picture 3">
            <a:extLst>
              <a:ext uri="{FF2B5EF4-FFF2-40B4-BE49-F238E27FC236}">
                <a16:creationId xmlns:a16="http://schemas.microsoft.com/office/drawing/2014/main" id="{AC931F53-4848-C843-AF7F-5B3FE8262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18233"/>
            <a:ext cx="8001000" cy="3725367"/>
          </a:xfrm>
          <a:prstGeom prst="rect">
            <a:avLst/>
          </a:prstGeom>
        </p:spPr>
      </p:pic>
      <p:sp>
        <p:nvSpPr>
          <p:cNvPr id="9" name="Title 2">
            <a:extLst>
              <a:ext uri="{FF2B5EF4-FFF2-40B4-BE49-F238E27FC236}">
                <a16:creationId xmlns:a16="http://schemas.microsoft.com/office/drawing/2014/main" id="{E05EA891-8690-BD49-9190-E30E753551EE}"/>
              </a:ext>
            </a:extLst>
          </p:cNvPr>
          <p:cNvSpPr>
            <a:spLocks noGrp="1"/>
          </p:cNvSpPr>
          <p:nvPr>
            <p:ph type="title"/>
          </p:nvPr>
        </p:nvSpPr>
        <p:spPr>
          <a:xfrm>
            <a:off x="412018" y="0"/>
            <a:ext cx="8427182" cy="847471"/>
          </a:xfrm>
        </p:spPr>
        <p:txBody>
          <a:bodyPr/>
          <a:lstStyle/>
          <a:p>
            <a:r>
              <a:rPr lang="en-US" dirty="0"/>
              <a:t>School Worksheet: Example School A</a:t>
            </a:r>
          </a:p>
        </p:txBody>
      </p:sp>
      <p:sp>
        <p:nvSpPr>
          <p:cNvPr id="12" name="Content Placeholder 2">
            <a:extLst>
              <a:ext uri="{FF2B5EF4-FFF2-40B4-BE49-F238E27FC236}">
                <a16:creationId xmlns:a16="http://schemas.microsoft.com/office/drawing/2014/main" id="{9ABB9759-2BA2-F945-A294-C2B954DBFB80}"/>
              </a:ext>
            </a:extLst>
          </p:cNvPr>
          <p:cNvSpPr txBox="1">
            <a:spLocks noChangeArrowheads="1"/>
          </p:cNvSpPr>
          <p:nvPr/>
        </p:nvSpPr>
        <p:spPr bwMode="auto">
          <a:xfrm>
            <a:off x="4495800" y="1136085"/>
            <a:ext cx="3429000" cy="60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800" kern="0" dirty="0">
                <a:solidFill>
                  <a:srgbClr val="197EC6"/>
                </a:solidFill>
              </a:rPr>
              <a:t>Two DTSDE Tenets selected (maximum is 1).</a:t>
            </a:r>
            <a:endParaRPr lang="en-US" sz="1800" kern="0" dirty="0">
              <a:solidFill>
                <a:srgbClr val="0070C0"/>
              </a:solidFill>
            </a:endParaRPr>
          </a:p>
        </p:txBody>
      </p:sp>
      <p:sp>
        <p:nvSpPr>
          <p:cNvPr id="13" name="Oval 12">
            <a:extLst>
              <a:ext uri="{FF2B5EF4-FFF2-40B4-BE49-F238E27FC236}">
                <a16:creationId xmlns:a16="http://schemas.microsoft.com/office/drawing/2014/main" id="{9E339DBF-490E-5344-BAA1-B44C4A2C8F48}"/>
              </a:ext>
            </a:extLst>
          </p:cNvPr>
          <p:cNvSpPr/>
          <p:nvPr/>
        </p:nvSpPr>
        <p:spPr>
          <a:xfrm rot="16200000">
            <a:off x="7706209" y="5006124"/>
            <a:ext cx="1186115" cy="470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Elbow 24">
            <a:extLst>
              <a:ext uri="{FF2B5EF4-FFF2-40B4-BE49-F238E27FC236}">
                <a16:creationId xmlns:a16="http://schemas.microsoft.com/office/drawing/2014/main" id="{53923BFF-8895-2844-94BD-06744808CE0A}"/>
              </a:ext>
            </a:extLst>
          </p:cNvPr>
          <p:cNvCxnSpPr>
            <a:cxnSpLocks/>
            <a:stCxn id="12" idx="3"/>
          </p:cNvCxnSpPr>
          <p:nvPr/>
        </p:nvCxnSpPr>
        <p:spPr>
          <a:xfrm>
            <a:off x="7924800" y="1440455"/>
            <a:ext cx="381000" cy="305534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63661D9F-FC99-E24F-8462-B7E7AB5F9A64}"/>
              </a:ext>
            </a:extLst>
          </p:cNvPr>
          <p:cNvSpPr txBox="1">
            <a:spLocks noChangeArrowheads="1"/>
          </p:cNvSpPr>
          <p:nvPr/>
        </p:nvSpPr>
        <p:spPr bwMode="auto">
          <a:xfrm>
            <a:off x="914400" y="1126915"/>
            <a:ext cx="2667000" cy="59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800" kern="0" dirty="0">
                <a:solidFill>
                  <a:srgbClr val="197EC6"/>
                </a:solidFill>
              </a:rPr>
              <a:t>Warning if more than 1 DTSDE Tenet selected</a:t>
            </a:r>
            <a:endParaRPr lang="en-US" sz="1800" kern="0" dirty="0">
              <a:solidFill>
                <a:srgbClr val="0070C0"/>
              </a:solidFill>
            </a:endParaRPr>
          </a:p>
        </p:txBody>
      </p:sp>
      <p:sp>
        <p:nvSpPr>
          <p:cNvPr id="16" name="Oval 15">
            <a:extLst>
              <a:ext uri="{FF2B5EF4-FFF2-40B4-BE49-F238E27FC236}">
                <a16:creationId xmlns:a16="http://schemas.microsoft.com/office/drawing/2014/main" id="{2FEA7E6D-A4DB-2648-922D-BC36964CD9BF}"/>
              </a:ext>
            </a:extLst>
          </p:cNvPr>
          <p:cNvSpPr/>
          <p:nvPr/>
        </p:nvSpPr>
        <p:spPr>
          <a:xfrm>
            <a:off x="5244464" y="3244706"/>
            <a:ext cx="2451735" cy="3366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4" name="Straight Arrow Connector 23">
            <a:extLst>
              <a:ext uri="{FF2B5EF4-FFF2-40B4-BE49-F238E27FC236}">
                <a16:creationId xmlns:a16="http://schemas.microsoft.com/office/drawing/2014/main" id="{26E9C291-FC67-834D-9A80-E2C57647F940}"/>
              </a:ext>
            </a:extLst>
          </p:cNvPr>
          <p:cNvCxnSpPr>
            <a:cxnSpLocks/>
          </p:cNvCxnSpPr>
          <p:nvPr/>
        </p:nvCxnSpPr>
        <p:spPr>
          <a:xfrm>
            <a:off x="3429000" y="1744825"/>
            <a:ext cx="1815464" cy="16079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921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8426450" cy="609600"/>
          </a:xfrm>
        </p:spPr>
        <p:txBody>
          <a:bodyPr/>
          <a:lstStyle/>
          <a:p>
            <a:pPr marL="285750" lvl="0" indent="-285750" algn="just">
              <a:buFont typeface="Arial" panose="020B0604020202020204" pitchFamily="34" charset="0"/>
              <a:buChar char="•"/>
            </a:pPr>
            <a:r>
              <a:rPr lang="en-US" dirty="0">
                <a:solidFill>
                  <a:srgbClr val="0070C0"/>
                </a:solidFill>
              </a:rPr>
              <a:t>School B is a </a:t>
            </a:r>
            <a:r>
              <a:rPr lang="en-US" dirty="0">
                <a:solidFill>
                  <a:srgbClr val="0000FF"/>
                </a:solidFill>
              </a:rPr>
              <a:t>Cohort 1 </a:t>
            </a:r>
            <a:r>
              <a:rPr lang="en-US" dirty="0">
                <a:solidFill>
                  <a:srgbClr val="0070C0"/>
                </a:solidFill>
              </a:rPr>
              <a:t>school.</a:t>
            </a:r>
          </a:p>
          <a:p>
            <a:pPr marL="285750" lvl="0" indent="-285750" algn="just">
              <a:buFont typeface="Arial" panose="020B0604020202020204" pitchFamily="34" charset="0"/>
              <a:buChar char="•"/>
            </a:pPr>
            <a:r>
              <a:rPr lang="en-US" dirty="0">
                <a:solidFill>
                  <a:srgbClr val="0070C0"/>
                </a:solidFill>
              </a:rPr>
              <a:t>Similar selection rules for Cohort 1 and Cohort 2 schools.</a:t>
            </a:r>
          </a:p>
          <a:p>
            <a:pPr marL="742950" lvl="1" indent="-285750" algn="just">
              <a:buFont typeface="Arial" panose="020B0604020202020204" pitchFamily="34" charset="0"/>
              <a:buChar char="•"/>
            </a:pPr>
            <a:r>
              <a:rPr lang="en-US" dirty="0">
                <a:solidFill>
                  <a:srgbClr val="FF0000"/>
                </a:solidFill>
              </a:rPr>
              <a:t>Two differences: see following slides</a:t>
            </a:r>
          </a:p>
          <a:p>
            <a:pPr marL="522287" indent="-285750">
              <a:buFont typeface="Arial" panose="020B0604020202020204" pitchFamily="34" charset="0"/>
              <a:buChar char="•"/>
            </a:pPr>
            <a:endParaRPr lang="en-US" sz="16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43</a:t>
            </a:fld>
            <a:endParaRPr lang="en-US" altLang="en-US" sz="1400" b="0">
              <a:solidFill>
                <a:schemeClr val="tx1"/>
              </a:solidFill>
              <a:latin typeface="CartoGothic Std" pitchFamily="34" charset="0"/>
            </a:endParaRPr>
          </a:p>
        </p:txBody>
      </p:sp>
      <p:sp>
        <p:nvSpPr>
          <p:cNvPr id="7" name="Title 2">
            <a:extLst>
              <a:ext uri="{FF2B5EF4-FFF2-40B4-BE49-F238E27FC236}">
                <a16:creationId xmlns:a16="http://schemas.microsoft.com/office/drawing/2014/main" id="{4DB53B67-6A1D-1142-93A8-6D16E412C54E}"/>
              </a:ext>
            </a:extLst>
          </p:cNvPr>
          <p:cNvSpPr>
            <a:spLocks noGrp="1"/>
          </p:cNvSpPr>
          <p:nvPr>
            <p:ph type="title"/>
          </p:nvPr>
        </p:nvSpPr>
        <p:spPr>
          <a:xfrm>
            <a:off x="412018" y="0"/>
            <a:ext cx="8427182" cy="847471"/>
          </a:xfrm>
        </p:spPr>
        <p:txBody>
          <a:bodyPr/>
          <a:lstStyle/>
          <a:p>
            <a:r>
              <a:rPr lang="en-US" dirty="0"/>
              <a:t>School Worksheet: Example School B</a:t>
            </a:r>
          </a:p>
        </p:txBody>
      </p:sp>
      <p:pic>
        <p:nvPicPr>
          <p:cNvPr id="6" name="Picture 5">
            <a:extLst>
              <a:ext uri="{FF2B5EF4-FFF2-40B4-BE49-F238E27FC236}">
                <a16:creationId xmlns:a16="http://schemas.microsoft.com/office/drawing/2014/main" id="{311904C1-6F52-4F43-8B6A-1978C97B3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19" y="2505329"/>
            <a:ext cx="7505481" cy="3514471"/>
          </a:xfrm>
          <a:prstGeom prst="rect">
            <a:avLst/>
          </a:prstGeom>
        </p:spPr>
      </p:pic>
    </p:spTree>
    <p:extLst>
      <p:ext uri="{BB962C8B-B14F-4D97-AF65-F5344CB8AC3E}">
        <p14:creationId xmlns:p14="http://schemas.microsoft.com/office/powerpoint/2010/main" val="766584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990600"/>
            <a:ext cx="8502650" cy="609600"/>
          </a:xfrm>
        </p:spPr>
        <p:txBody>
          <a:bodyPr/>
          <a:lstStyle/>
          <a:p>
            <a:pPr lvl="0"/>
            <a:r>
              <a:rPr lang="en-US" sz="1800" dirty="0">
                <a:solidFill>
                  <a:srgbClr val="0070C0"/>
                </a:solidFill>
              </a:rPr>
              <a:t>Cohort 1 </a:t>
            </a:r>
            <a:r>
              <a:rPr lang="en-US" sz="1800" dirty="0">
                <a:solidFill>
                  <a:srgbClr val="FF0000"/>
                </a:solidFill>
              </a:rPr>
              <a:t>Difference #1:</a:t>
            </a:r>
            <a:r>
              <a:rPr lang="en-US" sz="1800" dirty="0">
                <a:solidFill>
                  <a:srgbClr val="0070C0"/>
                </a:solidFill>
              </a:rPr>
              <a:t>  How Indicators #2, #6, #7, #8, and #94</a:t>
            </a:r>
            <a:r>
              <a:rPr lang="en-US" sz="1800" dirty="0">
                <a:solidFill>
                  <a:srgbClr val="197EC6"/>
                </a:solidFill>
              </a:rPr>
              <a:t> </a:t>
            </a:r>
            <a:r>
              <a:rPr lang="en-US" sz="1800" dirty="0">
                <a:solidFill>
                  <a:srgbClr val="0070C0"/>
                </a:solidFill>
              </a:rPr>
              <a:t>are </a:t>
            </a:r>
            <a:r>
              <a:rPr lang="en-US" sz="1800" u="sng" dirty="0">
                <a:solidFill>
                  <a:srgbClr val="FF0000"/>
                </a:solidFill>
              </a:rPr>
              <a:t>weighted</a:t>
            </a:r>
            <a:r>
              <a:rPr lang="en-US" sz="1800" dirty="0">
                <a:solidFill>
                  <a:srgbClr val="0070C0"/>
                </a:solidFill>
              </a:rPr>
              <a:t>.</a:t>
            </a: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44</a:t>
            </a:fld>
            <a:endParaRPr lang="en-US" altLang="en-US" sz="1400" b="0">
              <a:solidFill>
                <a:schemeClr val="tx1"/>
              </a:solidFill>
              <a:latin typeface="CartoGothic Std" pitchFamily="34" charset="0"/>
            </a:endParaRPr>
          </a:p>
        </p:txBody>
      </p:sp>
      <p:sp>
        <p:nvSpPr>
          <p:cNvPr id="7" name="Title 2">
            <a:extLst>
              <a:ext uri="{FF2B5EF4-FFF2-40B4-BE49-F238E27FC236}">
                <a16:creationId xmlns:a16="http://schemas.microsoft.com/office/drawing/2014/main" id="{4DB53B67-6A1D-1142-93A8-6D16E412C54E}"/>
              </a:ext>
            </a:extLst>
          </p:cNvPr>
          <p:cNvSpPr>
            <a:spLocks noGrp="1"/>
          </p:cNvSpPr>
          <p:nvPr>
            <p:ph type="title"/>
          </p:nvPr>
        </p:nvSpPr>
        <p:spPr>
          <a:xfrm>
            <a:off x="412018" y="0"/>
            <a:ext cx="8427182" cy="847471"/>
          </a:xfrm>
        </p:spPr>
        <p:txBody>
          <a:bodyPr/>
          <a:lstStyle/>
          <a:p>
            <a:r>
              <a:rPr lang="en-US" dirty="0"/>
              <a:t>School Worksheet: Example School B</a:t>
            </a:r>
          </a:p>
        </p:txBody>
      </p:sp>
      <p:pic>
        <p:nvPicPr>
          <p:cNvPr id="5" name="Picture 4">
            <a:extLst>
              <a:ext uri="{FF2B5EF4-FFF2-40B4-BE49-F238E27FC236}">
                <a16:creationId xmlns:a16="http://schemas.microsoft.com/office/drawing/2014/main" id="{6973FF04-4927-8347-9F07-E6D7C7A69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25" y="2334176"/>
            <a:ext cx="7935375" cy="3685624"/>
          </a:xfrm>
          <a:prstGeom prst="rect">
            <a:avLst/>
          </a:prstGeom>
        </p:spPr>
      </p:pic>
      <p:sp>
        <p:nvSpPr>
          <p:cNvPr id="10" name="Content Placeholder 2">
            <a:extLst>
              <a:ext uri="{FF2B5EF4-FFF2-40B4-BE49-F238E27FC236}">
                <a16:creationId xmlns:a16="http://schemas.microsoft.com/office/drawing/2014/main" id="{DE6BC06B-961A-8547-A79A-A78CAE552CA3}"/>
              </a:ext>
            </a:extLst>
          </p:cNvPr>
          <p:cNvSpPr txBox="1">
            <a:spLocks noChangeArrowheads="1"/>
          </p:cNvSpPr>
          <p:nvPr/>
        </p:nvSpPr>
        <p:spPr bwMode="auto">
          <a:xfrm>
            <a:off x="4876800" y="1725436"/>
            <a:ext cx="2888214" cy="49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600" kern="0" dirty="0">
                <a:solidFill>
                  <a:srgbClr val="197EC6"/>
                </a:solidFill>
              </a:rPr>
              <a:t>Indicator </a:t>
            </a:r>
            <a:r>
              <a:rPr lang="en-US" sz="1600" dirty="0">
                <a:solidFill>
                  <a:srgbClr val="0070C0"/>
                </a:solidFill>
              </a:rPr>
              <a:t>#2, #6, #7, #8, </a:t>
            </a:r>
            <a:br>
              <a:rPr lang="en-US" sz="1600" dirty="0">
                <a:solidFill>
                  <a:srgbClr val="0070C0"/>
                </a:solidFill>
              </a:rPr>
            </a:br>
            <a:r>
              <a:rPr lang="en-US" sz="1600" dirty="0">
                <a:solidFill>
                  <a:srgbClr val="0070C0"/>
                </a:solidFill>
              </a:rPr>
              <a:t>or #94</a:t>
            </a:r>
            <a:r>
              <a:rPr lang="en-US" sz="1600" kern="0" dirty="0">
                <a:solidFill>
                  <a:srgbClr val="197EC6"/>
                </a:solidFill>
              </a:rPr>
              <a:t> selected</a:t>
            </a:r>
          </a:p>
        </p:txBody>
      </p:sp>
      <p:sp>
        <p:nvSpPr>
          <p:cNvPr id="11" name="Oval 10">
            <a:extLst>
              <a:ext uri="{FF2B5EF4-FFF2-40B4-BE49-F238E27FC236}">
                <a16:creationId xmlns:a16="http://schemas.microsoft.com/office/drawing/2014/main" id="{F36DAC49-22AF-8748-97BB-042620406C6B}"/>
              </a:ext>
            </a:extLst>
          </p:cNvPr>
          <p:cNvSpPr/>
          <p:nvPr/>
        </p:nvSpPr>
        <p:spPr>
          <a:xfrm rot="21407705">
            <a:off x="8074333" y="5250271"/>
            <a:ext cx="382496" cy="24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24">
            <a:extLst>
              <a:ext uri="{FF2B5EF4-FFF2-40B4-BE49-F238E27FC236}">
                <a16:creationId xmlns:a16="http://schemas.microsoft.com/office/drawing/2014/main" id="{8A7EBCEB-0041-1F44-8E04-4480BB300E02}"/>
              </a:ext>
            </a:extLst>
          </p:cNvPr>
          <p:cNvCxnSpPr>
            <a:cxnSpLocks/>
          </p:cNvCxnSpPr>
          <p:nvPr/>
        </p:nvCxnSpPr>
        <p:spPr>
          <a:xfrm>
            <a:off x="7789078" y="1890306"/>
            <a:ext cx="474162" cy="330174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BE482124-00DA-4440-82B8-5DF0B1FE75BC}"/>
              </a:ext>
            </a:extLst>
          </p:cNvPr>
          <p:cNvSpPr txBox="1">
            <a:spLocks noChangeArrowheads="1"/>
          </p:cNvSpPr>
          <p:nvPr/>
        </p:nvSpPr>
        <p:spPr bwMode="auto">
          <a:xfrm>
            <a:off x="152400" y="1684190"/>
            <a:ext cx="3497581" cy="49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600" kern="0" dirty="0">
                <a:solidFill>
                  <a:srgbClr val="197EC6"/>
                </a:solidFill>
              </a:rPr>
              <a:t>Message appears if Indicators </a:t>
            </a:r>
            <a:br>
              <a:rPr lang="en-US" sz="1600" kern="0" dirty="0">
                <a:solidFill>
                  <a:srgbClr val="197EC6"/>
                </a:solidFill>
              </a:rPr>
            </a:br>
            <a:r>
              <a:rPr lang="en-US" sz="1600" dirty="0">
                <a:solidFill>
                  <a:srgbClr val="0070C0"/>
                </a:solidFill>
              </a:rPr>
              <a:t>#2, #6, #7, #8, or #94</a:t>
            </a:r>
            <a:r>
              <a:rPr lang="en-US" sz="1600" kern="0" dirty="0">
                <a:solidFill>
                  <a:srgbClr val="197EC6"/>
                </a:solidFill>
              </a:rPr>
              <a:t> selected</a:t>
            </a:r>
            <a:endParaRPr lang="en-US" sz="1600" kern="0" dirty="0">
              <a:solidFill>
                <a:srgbClr val="0070C0"/>
              </a:solidFill>
            </a:endParaRPr>
          </a:p>
        </p:txBody>
      </p:sp>
      <p:sp>
        <p:nvSpPr>
          <p:cNvPr id="14" name="Oval 13">
            <a:extLst>
              <a:ext uri="{FF2B5EF4-FFF2-40B4-BE49-F238E27FC236}">
                <a16:creationId xmlns:a16="http://schemas.microsoft.com/office/drawing/2014/main" id="{E006AF34-F529-FD40-BBFC-5ABDA52F31AC}"/>
              </a:ext>
            </a:extLst>
          </p:cNvPr>
          <p:cNvSpPr/>
          <p:nvPr/>
        </p:nvSpPr>
        <p:spPr>
          <a:xfrm>
            <a:off x="5105400" y="3581400"/>
            <a:ext cx="3027315" cy="3607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5" name="Straight Arrow Connector 14">
            <a:extLst>
              <a:ext uri="{FF2B5EF4-FFF2-40B4-BE49-F238E27FC236}">
                <a16:creationId xmlns:a16="http://schemas.microsoft.com/office/drawing/2014/main" id="{2A9E7274-2D84-8C46-9819-DB3299C9E4CA}"/>
              </a:ext>
            </a:extLst>
          </p:cNvPr>
          <p:cNvCxnSpPr>
            <a:cxnSpLocks/>
          </p:cNvCxnSpPr>
          <p:nvPr/>
        </p:nvCxnSpPr>
        <p:spPr>
          <a:xfrm>
            <a:off x="3124200" y="2200529"/>
            <a:ext cx="1981200" cy="15211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74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EB66FF-62FE-A641-A2E5-221502768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64" y="2349554"/>
            <a:ext cx="7882890" cy="3694518"/>
          </a:xfrm>
          <a:prstGeom prst="rect">
            <a:avLst/>
          </a:prstGeom>
        </p:spPr>
      </p:pic>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45</a:t>
            </a:fld>
            <a:endParaRPr lang="en-US" altLang="en-US" sz="1400" b="0">
              <a:solidFill>
                <a:schemeClr val="tx1"/>
              </a:solidFill>
              <a:latin typeface="CartoGothic Std" pitchFamily="34" charset="0"/>
            </a:endParaRPr>
          </a:p>
        </p:txBody>
      </p:sp>
      <p:sp>
        <p:nvSpPr>
          <p:cNvPr id="7" name="Title 2">
            <a:extLst>
              <a:ext uri="{FF2B5EF4-FFF2-40B4-BE49-F238E27FC236}">
                <a16:creationId xmlns:a16="http://schemas.microsoft.com/office/drawing/2014/main" id="{4DB53B67-6A1D-1142-93A8-6D16E412C54E}"/>
              </a:ext>
            </a:extLst>
          </p:cNvPr>
          <p:cNvSpPr>
            <a:spLocks noGrp="1"/>
          </p:cNvSpPr>
          <p:nvPr>
            <p:ph type="title"/>
          </p:nvPr>
        </p:nvSpPr>
        <p:spPr>
          <a:xfrm>
            <a:off x="412018" y="0"/>
            <a:ext cx="8427182" cy="847471"/>
          </a:xfrm>
        </p:spPr>
        <p:txBody>
          <a:bodyPr/>
          <a:lstStyle/>
          <a:p>
            <a:r>
              <a:rPr lang="en-US" dirty="0"/>
              <a:t>School Worksheet: Example School B</a:t>
            </a:r>
          </a:p>
        </p:txBody>
      </p:sp>
      <p:sp>
        <p:nvSpPr>
          <p:cNvPr id="10" name="Content Placeholder 2">
            <a:extLst>
              <a:ext uri="{FF2B5EF4-FFF2-40B4-BE49-F238E27FC236}">
                <a16:creationId xmlns:a16="http://schemas.microsoft.com/office/drawing/2014/main" id="{A5759037-EF75-E44E-B33C-6CA68247EEF2}"/>
              </a:ext>
            </a:extLst>
          </p:cNvPr>
          <p:cNvSpPr>
            <a:spLocks noGrp="1" noChangeArrowheads="1"/>
          </p:cNvSpPr>
          <p:nvPr>
            <p:ph idx="1"/>
          </p:nvPr>
        </p:nvSpPr>
        <p:spPr>
          <a:xfrm>
            <a:off x="412750" y="990600"/>
            <a:ext cx="8502650" cy="609600"/>
          </a:xfrm>
        </p:spPr>
        <p:txBody>
          <a:bodyPr/>
          <a:lstStyle/>
          <a:p>
            <a:pPr lvl="0"/>
            <a:r>
              <a:rPr lang="en-US" sz="1800" dirty="0">
                <a:solidFill>
                  <a:srgbClr val="0070C0"/>
                </a:solidFill>
              </a:rPr>
              <a:t>Cohort 1 </a:t>
            </a:r>
            <a:r>
              <a:rPr lang="en-US" sz="1800" dirty="0">
                <a:solidFill>
                  <a:srgbClr val="FF0000"/>
                </a:solidFill>
              </a:rPr>
              <a:t>Difference #2:</a:t>
            </a:r>
            <a:r>
              <a:rPr lang="en-US" sz="1800" dirty="0">
                <a:solidFill>
                  <a:srgbClr val="0070C0"/>
                </a:solidFill>
              </a:rPr>
              <a:t>  How Indicators #2, #6, #7, #8, and #94</a:t>
            </a:r>
            <a:r>
              <a:rPr lang="en-US" sz="1800" dirty="0">
                <a:solidFill>
                  <a:srgbClr val="197EC6"/>
                </a:solidFill>
              </a:rPr>
              <a:t> </a:t>
            </a:r>
            <a:r>
              <a:rPr lang="en-US" sz="1800" dirty="0">
                <a:solidFill>
                  <a:srgbClr val="0070C0"/>
                </a:solidFill>
              </a:rPr>
              <a:t>are </a:t>
            </a:r>
            <a:r>
              <a:rPr lang="en-US" sz="1800" u="sng" dirty="0">
                <a:solidFill>
                  <a:srgbClr val="FF0000"/>
                </a:solidFill>
              </a:rPr>
              <a:t>counted</a:t>
            </a:r>
            <a:r>
              <a:rPr lang="en-US" sz="1800" dirty="0">
                <a:solidFill>
                  <a:srgbClr val="0070C0"/>
                </a:solidFill>
              </a:rPr>
              <a:t>.</a:t>
            </a:r>
          </a:p>
        </p:txBody>
      </p:sp>
      <p:sp>
        <p:nvSpPr>
          <p:cNvPr id="11" name="Content Placeholder 2">
            <a:extLst>
              <a:ext uri="{FF2B5EF4-FFF2-40B4-BE49-F238E27FC236}">
                <a16:creationId xmlns:a16="http://schemas.microsoft.com/office/drawing/2014/main" id="{40265F1D-24B5-344A-BA11-2D7BA2F0EE9F}"/>
              </a:ext>
            </a:extLst>
          </p:cNvPr>
          <p:cNvSpPr txBox="1">
            <a:spLocks noChangeArrowheads="1"/>
          </p:cNvSpPr>
          <p:nvPr/>
        </p:nvSpPr>
        <p:spPr bwMode="auto">
          <a:xfrm>
            <a:off x="6056864" y="1699614"/>
            <a:ext cx="1708149" cy="5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600" kern="0" dirty="0">
                <a:solidFill>
                  <a:srgbClr val="197EC6"/>
                </a:solidFill>
              </a:rPr>
              <a:t>Indicator #8 Selected</a:t>
            </a:r>
          </a:p>
        </p:txBody>
      </p:sp>
      <p:sp>
        <p:nvSpPr>
          <p:cNvPr id="12" name="Oval 11">
            <a:extLst>
              <a:ext uri="{FF2B5EF4-FFF2-40B4-BE49-F238E27FC236}">
                <a16:creationId xmlns:a16="http://schemas.microsoft.com/office/drawing/2014/main" id="{9B92F98D-D280-A949-AD91-333CDFF10AC5}"/>
              </a:ext>
            </a:extLst>
          </p:cNvPr>
          <p:cNvSpPr/>
          <p:nvPr/>
        </p:nvSpPr>
        <p:spPr>
          <a:xfrm rot="21407705">
            <a:off x="8062301" y="5462831"/>
            <a:ext cx="382496" cy="24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24">
            <a:extLst>
              <a:ext uri="{FF2B5EF4-FFF2-40B4-BE49-F238E27FC236}">
                <a16:creationId xmlns:a16="http://schemas.microsoft.com/office/drawing/2014/main" id="{A28F3F97-A136-0F4A-BD91-7B9F5E850E7D}"/>
              </a:ext>
            </a:extLst>
          </p:cNvPr>
          <p:cNvCxnSpPr>
            <a:cxnSpLocks/>
            <a:stCxn id="11" idx="3"/>
          </p:cNvCxnSpPr>
          <p:nvPr/>
        </p:nvCxnSpPr>
        <p:spPr>
          <a:xfrm>
            <a:off x="7765013" y="1954707"/>
            <a:ext cx="464587" cy="349762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EDD792C2-7BC2-2F47-8138-A31876E1564A}"/>
              </a:ext>
            </a:extLst>
          </p:cNvPr>
          <p:cNvSpPr txBox="1">
            <a:spLocks noChangeArrowheads="1"/>
          </p:cNvSpPr>
          <p:nvPr/>
        </p:nvSpPr>
        <p:spPr bwMode="auto">
          <a:xfrm>
            <a:off x="644368" y="1487236"/>
            <a:ext cx="4816632" cy="87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600" kern="0" dirty="0">
                <a:solidFill>
                  <a:srgbClr val="197EC6"/>
                </a:solidFill>
              </a:rPr>
              <a:t>For Cohort 1 schools Indicators </a:t>
            </a:r>
            <a:r>
              <a:rPr lang="en-US" sz="1600" dirty="0">
                <a:solidFill>
                  <a:srgbClr val="0070C0"/>
                </a:solidFill>
              </a:rPr>
              <a:t>#2, #6, #7, #8, and #94</a:t>
            </a:r>
            <a:r>
              <a:rPr lang="en-US" sz="1600" kern="0" dirty="0">
                <a:solidFill>
                  <a:srgbClr val="197EC6"/>
                </a:solidFill>
              </a:rPr>
              <a:t> do </a:t>
            </a:r>
            <a:r>
              <a:rPr lang="en-US" sz="1600" u="sng" kern="0" dirty="0">
                <a:solidFill>
                  <a:srgbClr val="197EC6"/>
                </a:solidFill>
              </a:rPr>
              <a:t>not</a:t>
            </a:r>
            <a:r>
              <a:rPr lang="en-US" sz="1600" kern="0" dirty="0">
                <a:solidFill>
                  <a:srgbClr val="197EC6"/>
                </a:solidFill>
              </a:rPr>
              <a:t> count towards the minimum, but </a:t>
            </a:r>
            <a:r>
              <a:rPr lang="en-US" sz="1600" u="sng" kern="0" dirty="0">
                <a:solidFill>
                  <a:srgbClr val="197EC6"/>
                </a:solidFill>
              </a:rPr>
              <a:t>do</a:t>
            </a:r>
            <a:r>
              <a:rPr lang="en-US" sz="1600" kern="0" dirty="0">
                <a:solidFill>
                  <a:srgbClr val="197EC6"/>
                </a:solidFill>
              </a:rPr>
              <a:t> count towards the maximum.</a:t>
            </a:r>
            <a:endParaRPr lang="en-US" sz="1600" kern="0" dirty="0">
              <a:solidFill>
                <a:srgbClr val="0070C0"/>
              </a:solidFill>
            </a:endParaRPr>
          </a:p>
        </p:txBody>
      </p:sp>
      <p:sp>
        <p:nvSpPr>
          <p:cNvPr id="20" name="Oval 19">
            <a:extLst>
              <a:ext uri="{FF2B5EF4-FFF2-40B4-BE49-F238E27FC236}">
                <a16:creationId xmlns:a16="http://schemas.microsoft.com/office/drawing/2014/main" id="{376270A0-F4F4-4F40-818C-AEC4B78574F3}"/>
              </a:ext>
            </a:extLst>
          </p:cNvPr>
          <p:cNvSpPr/>
          <p:nvPr/>
        </p:nvSpPr>
        <p:spPr>
          <a:xfrm rot="21407705">
            <a:off x="2887647" y="3434739"/>
            <a:ext cx="382496" cy="24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8D3A63AD-9938-C342-A364-F4A542094259}"/>
              </a:ext>
            </a:extLst>
          </p:cNvPr>
          <p:cNvCxnSpPr>
            <a:cxnSpLocks/>
          </p:cNvCxnSpPr>
          <p:nvPr/>
        </p:nvCxnSpPr>
        <p:spPr>
          <a:xfrm>
            <a:off x="3048000" y="2273354"/>
            <a:ext cx="0" cy="1079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577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46</a:t>
            </a:fld>
            <a:endParaRPr lang="en-US" altLang="en-US" sz="1400" b="0">
              <a:solidFill>
                <a:schemeClr val="tx1"/>
              </a:solidFill>
              <a:latin typeface="CartoGothic Std" pitchFamily="34" charset="0"/>
            </a:endParaRPr>
          </a:p>
        </p:txBody>
      </p:sp>
      <p:sp>
        <p:nvSpPr>
          <p:cNvPr id="7" name="Title 2">
            <a:extLst>
              <a:ext uri="{FF2B5EF4-FFF2-40B4-BE49-F238E27FC236}">
                <a16:creationId xmlns:a16="http://schemas.microsoft.com/office/drawing/2014/main" id="{4DB53B67-6A1D-1142-93A8-6D16E412C54E}"/>
              </a:ext>
            </a:extLst>
          </p:cNvPr>
          <p:cNvSpPr>
            <a:spLocks noGrp="1"/>
          </p:cNvSpPr>
          <p:nvPr>
            <p:ph type="title"/>
          </p:nvPr>
        </p:nvSpPr>
        <p:spPr>
          <a:xfrm>
            <a:off x="412018" y="0"/>
            <a:ext cx="8427182" cy="847471"/>
          </a:xfrm>
        </p:spPr>
        <p:txBody>
          <a:bodyPr/>
          <a:lstStyle/>
          <a:p>
            <a:r>
              <a:rPr lang="en-US" dirty="0"/>
              <a:t>School Worksheet: Example School C</a:t>
            </a:r>
          </a:p>
        </p:txBody>
      </p:sp>
      <p:pic>
        <p:nvPicPr>
          <p:cNvPr id="3" name="Picture 2">
            <a:extLst>
              <a:ext uri="{FF2B5EF4-FFF2-40B4-BE49-F238E27FC236}">
                <a16:creationId xmlns:a16="http://schemas.microsoft.com/office/drawing/2014/main" id="{986534E4-83FD-D64C-9707-2E2693F76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875552"/>
            <a:ext cx="8643329" cy="3073642"/>
          </a:xfrm>
          <a:prstGeom prst="rect">
            <a:avLst/>
          </a:prstGeom>
        </p:spPr>
      </p:pic>
      <p:sp>
        <p:nvSpPr>
          <p:cNvPr id="14" name="Content Placeholder 2">
            <a:extLst>
              <a:ext uri="{FF2B5EF4-FFF2-40B4-BE49-F238E27FC236}">
                <a16:creationId xmlns:a16="http://schemas.microsoft.com/office/drawing/2014/main" id="{104E60A8-EA5E-8A40-A5B3-0817DB3C6329}"/>
              </a:ext>
            </a:extLst>
          </p:cNvPr>
          <p:cNvSpPr>
            <a:spLocks noGrp="1" noChangeArrowheads="1"/>
          </p:cNvSpPr>
          <p:nvPr>
            <p:ph idx="1"/>
          </p:nvPr>
        </p:nvSpPr>
        <p:spPr>
          <a:xfrm>
            <a:off x="292768" y="1038727"/>
            <a:ext cx="8686800" cy="1006679"/>
          </a:xfrm>
        </p:spPr>
        <p:txBody>
          <a:bodyPr/>
          <a:lstStyle/>
          <a:p>
            <a:pPr marL="285750" lvl="0" indent="-285750">
              <a:buFont typeface="Arial" panose="020B0604020202020204" pitchFamily="34" charset="0"/>
              <a:buChar char="•"/>
            </a:pPr>
            <a:r>
              <a:rPr lang="en-US" sz="1800" dirty="0">
                <a:solidFill>
                  <a:srgbClr val="0070C0"/>
                </a:solidFill>
              </a:rPr>
              <a:t>Schools serving both middle and high school grades require a minimum of 7 Level 2 Indicators. </a:t>
            </a:r>
          </a:p>
          <a:p>
            <a:pPr marL="285750" lvl="0" indent="-285750">
              <a:buFont typeface="Arial" panose="020B0604020202020204" pitchFamily="34" charset="0"/>
              <a:buChar char="•"/>
            </a:pPr>
            <a:r>
              <a:rPr lang="en-US" sz="1800" dirty="0">
                <a:solidFill>
                  <a:srgbClr val="0070C0"/>
                </a:solidFill>
              </a:rPr>
              <a:t>All other selection rules apply. </a:t>
            </a:r>
          </a:p>
        </p:txBody>
      </p:sp>
      <p:sp>
        <p:nvSpPr>
          <p:cNvPr id="16" name="Content Placeholder 2">
            <a:extLst>
              <a:ext uri="{FF2B5EF4-FFF2-40B4-BE49-F238E27FC236}">
                <a16:creationId xmlns:a16="http://schemas.microsoft.com/office/drawing/2014/main" id="{B060A641-264E-014B-BC46-267C960F5CD5}"/>
              </a:ext>
            </a:extLst>
          </p:cNvPr>
          <p:cNvSpPr txBox="1">
            <a:spLocks noChangeArrowheads="1"/>
          </p:cNvSpPr>
          <p:nvPr/>
        </p:nvSpPr>
        <p:spPr bwMode="auto">
          <a:xfrm>
            <a:off x="1752608" y="2177759"/>
            <a:ext cx="4724400" cy="51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36537" algn="ctr"/>
            <a:r>
              <a:rPr lang="en-US" sz="1600" kern="0" dirty="0">
                <a:solidFill>
                  <a:srgbClr val="197EC6"/>
                </a:solidFill>
              </a:rPr>
              <a:t>Message providing guidance on minimum required selection of 7 Level 2 Indicators</a:t>
            </a:r>
            <a:endParaRPr lang="en-US" sz="1600" kern="0" dirty="0">
              <a:solidFill>
                <a:srgbClr val="0070C0"/>
              </a:solidFill>
            </a:endParaRPr>
          </a:p>
        </p:txBody>
      </p:sp>
      <p:sp>
        <p:nvSpPr>
          <p:cNvPr id="17" name="Oval 16">
            <a:extLst>
              <a:ext uri="{FF2B5EF4-FFF2-40B4-BE49-F238E27FC236}">
                <a16:creationId xmlns:a16="http://schemas.microsoft.com/office/drawing/2014/main" id="{E0777835-738E-A746-A17E-E3D8CFC31358}"/>
              </a:ext>
            </a:extLst>
          </p:cNvPr>
          <p:cNvSpPr/>
          <p:nvPr/>
        </p:nvSpPr>
        <p:spPr>
          <a:xfrm>
            <a:off x="2895601" y="3955689"/>
            <a:ext cx="2438400" cy="343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1" name="Straight Arrow Connector 20">
            <a:extLst>
              <a:ext uri="{FF2B5EF4-FFF2-40B4-BE49-F238E27FC236}">
                <a16:creationId xmlns:a16="http://schemas.microsoft.com/office/drawing/2014/main" id="{5EB96F00-68D4-C24D-8F45-1319DA52A43F}"/>
              </a:ext>
            </a:extLst>
          </p:cNvPr>
          <p:cNvCxnSpPr>
            <a:cxnSpLocks/>
          </p:cNvCxnSpPr>
          <p:nvPr/>
        </p:nvCxnSpPr>
        <p:spPr>
          <a:xfrm>
            <a:off x="4114801" y="2646952"/>
            <a:ext cx="0" cy="13080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101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1930400" y="1578184"/>
            <a:ext cx="6324599" cy="609600"/>
          </a:xfrm>
        </p:spPr>
        <p:txBody>
          <a:bodyPr/>
          <a:lstStyle/>
          <a:p>
            <a:r>
              <a:rPr lang="en-US" sz="1400" u="sng" dirty="0">
                <a:solidFill>
                  <a:srgbClr val="0070C0"/>
                </a:solidFill>
              </a:rPr>
              <a:t>Issue</a:t>
            </a:r>
            <a:r>
              <a:rPr lang="en-US" sz="1400" dirty="0">
                <a:solidFill>
                  <a:srgbClr val="0070C0"/>
                </a:solidFill>
              </a:rPr>
              <a:t>: More than 1 DTSDE Tenet selected (Indicators #6, #7, and #8).</a:t>
            </a:r>
          </a:p>
          <a:p>
            <a:r>
              <a:rPr lang="en-US" sz="1400" u="sng" dirty="0">
                <a:solidFill>
                  <a:srgbClr val="0070C0"/>
                </a:solidFill>
              </a:rPr>
              <a:t>Solution</a:t>
            </a:r>
            <a:r>
              <a:rPr lang="en-US" sz="1400" dirty="0">
                <a:solidFill>
                  <a:srgbClr val="0070C0"/>
                </a:solidFill>
              </a:rPr>
              <a:t>: Deselect one (or more) </a:t>
            </a:r>
            <a:r>
              <a:rPr lang="en-US" sz="1400" dirty="0" err="1">
                <a:solidFill>
                  <a:srgbClr val="0070C0"/>
                </a:solidFill>
              </a:rPr>
              <a:t>DTSDE</a:t>
            </a:r>
            <a:r>
              <a:rPr lang="en-US" sz="1400" dirty="0">
                <a:solidFill>
                  <a:srgbClr val="0070C0"/>
                </a:solidFill>
              </a:rPr>
              <a:t> Indicators.</a:t>
            </a: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47</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a:xfrm>
            <a:off x="412018" y="0"/>
            <a:ext cx="8731982" cy="847471"/>
          </a:xfrm>
        </p:spPr>
        <p:txBody>
          <a:bodyPr/>
          <a:lstStyle/>
          <a:p>
            <a:r>
              <a:rPr lang="en-US" dirty="0"/>
              <a:t>School Worksheet: Notifications Glossary</a:t>
            </a:r>
          </a:p>
        </p:txBody>
      </p:sp>
      <p:pic>
        <p:nvPicPr>
          <p:cNvPr id="5" name="Picture 4">
            <a:extLst>
              <a:ext uri="{FF2B5EF4-FFF2-40B4-BE49-F238E27FC236}">
                <a16:creationId xmlns:a16="http://schemas.microsoft.com/office/drawing/2014/main" id="{8E31D5F3-6C5E-42E0-9A7F-C74BD6B791F0}"/>
              </a:ext>
            </a:extLst>
          </p:cNvPr>
          <p:cNvPicPr>
            <a:picLocks noChangeAspect="1"/>
          </p:cNvPicPr>
          <p:nvPr/>
        </p:nvPicPr>
        <p:blipFill rotWithShape="1">
          <a:blip r:embed="rId2"/>
          <a:srcRect t="43445" r="20227" b="-5556"/>
          <a:stretch/>
        </p:blipFill>
        <p:spPr>
          <a:xfrm>
            <a:off x="1981200" y="1452757"/>
            <a:ext cx="4148667" cy="219821"/>
          </a:xfrm>
          <a:prstGeom prst="rect">
            <a:avLst/>
          </a:prstGeom>
        </p:spPr>
      </p:pic>
      <p:pic>
        <p:nvPicPr>
          <p:cNvPr id="6" name="Picture 5">
            <a:extLst>
              <a:ext uri="{FF2B5EF4-FFF2-40B4-BE49-F238E27FC236}">
                <a16:creationId xmlns:a16="http://schemas.microsoft.com/office/drawing/2014/main" id="{0BBC3F41-6895-410E-A201-2E7DAC9989EF}"/>
              </a:ext>
            </a:extLst>
          </p:cNvPr>
          <p:cNvPicPr>
            <a:picLocks noChangeAspect="1"/>
          </p:cNvPicPr>
          <p:nvPr/>
        </p:nvPicPr>
        <p:blipFill>
          <a:blip r:embed="rId3"/>
          <a:stretch>
            <a:fillRect/>
          </a:stretch>
        </p:blipFill>
        <p:spPr>
          <a:xfrm>
            <a:off x="1833558" y="5088251"/>
            <a:ext cx="5133975" cy="609600"/>
          </a:xfrm>
          <a:prstGeom prst="rect">
            <a:avLst/>
          </a:prstGeom>
        </p:spPr>
      </p:pic>
      <p:pic>
        <p:nvPicPr>
          <p:cNvPr id="7" name="Picture 6">
            <a:extLst>
              <a:ext uri="{FF2B5EF4-FFF2-40B4-BE49-F238E27FC236}">
                <a16:creationId xmlns:a16="http://schemas.microsoft.com/office/drawing/2014/main" id="{0B9AC6CF-F2BD-4697-BEE5-086066C402C2}"/>
              </a:ext>
            </a:extLst>
          </p:cNvPr>
          <p:cNvPicPr>
            <a:picLocks noChangeAspect="1"/>
          </p:cNvPicPr>
          <p:nvPr/>
        </p:nvPicPr>
        <p:blipFill rotWithShape="1">
          <a:blip r:embed="rId4"/>
          <a:srcRect l="40778" t="25964"/>
          <a:stretch/>
        </p:blipFill>
        <p:spPr>
          <a:xfrm>
            <a:off x="1930400" y="3886200"/>
            <a:ext cx="3914775" cy="345542"/>
          </a:xfrm>
          <a:prstGeom prst="rect">
            <a:avLst/>
          </a:prstGeom>
        </p:spPr>
      </p:pic>
      <p:pic>
        <p:nvPicPr>
          <p:cNvPr id="8" name="Picture 7">
            <a:extLst>
              <a:ext uri="{FF2B5EF4-FFF2-40B4-BE49-F238E27FC236}">
                <a16:creationId xmlns:a16="http://schemas.microsoft.com/office/drawing/2014/main" id="{3E206EB4-80FE-4252-93AF-0A903171C244}"/>
              </a:ext>
            </a:extLst>
          </p:cNvPr>
          <p:cNvPicPr>
            <a:picLocks noChangeAspect="1"/>
          </p:cNvPicPr>
          <p:nvPr/>
        </p:nvPicPr>
        <p:blipFill rotWithShape="1">
          <a:blip r:embed="rId5"/>
          <a:srcRect l="-373"/>
          <a:stretch/>
        </p:blipFill>
        <p:spPr>
          <a:xfrm>
            <a:off x="4648200" y="2590800"/>
            <a:ext cx="3843337" cy="361950"/>
          </a:xfrm>
          <a:prstGeom prst="rect">
            <a:avLst/>
          </a:prstGeom>
        </p:spPr>
      </p:pic>
      <p:sp>
        <p:nvSpPr>
          <p:cNvPr id="9" name="Content Placeholder 2">
            <a:extLst>
              <a:ext uri="{FF2B5EF4-FFF2-40B4-BE49-F238E27FC236}">
                <a16:creationId xmlns:a16="http://schemas.microsoft.com/office/drawing/2014/main" id="{D085FCD4-8458-4D10-A436-72F66148F772}"/>
              </a:ext>
            </a:extLst>
          </p:cNvPr>
          <p:cNvSpPr txBox="1">
            <a:spLocks noChangeArrowheads="1"/>
          </p:cNvSpPr>
          <p:nvPr/>
        </p:nvSpPr>
        <p:spPr bwMode="auto">
          <a:xfrm>
            <a:off x="601400" y="2935914"/>
            <a:ext cx="776393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400" u="sng" kern="0" dirty="0">
                <a:solidFill>
                  <a:srgbClr val="0070C0"/>
                </a:solidFill>
              </a:rPr>
              <a:t>Issue</a:t>
            </a:r>
            <a:r>
              <a:rPr lang="en-US" sz="1400" kern="0" dirty="0">
                <a:solidFill>
                  <a:srgbClr val="0070C0"/>
                </a:solidFill>
              </a:rPr>
              <a:t>: Insufficient number of Level 2 Indicators selected.</a:t>
            </a:r>
          </a:p>
          <a:p>
            <a:r>
              <a:rPr lang="en-US" sz="1400" u="sng" kern="0" dirty="0">
                <a:solidFill>
                  <a:srgbClr val="0070C0"/>
                </a:solidFill>
              </a:rPr>
              <a:t>Solution</a:t>
            </a:r>
            <a:r>
              <a:rPr lang="en-US" sz="1400" kern="0" dirty="0">
                <a:solidFill>
                  <a:srgbClr val="0070C0"/>
                </a:solidFill>
              </a:rPr>
              <a:t>: Select additional Level 2 Indicators (except Indicators </a:t>
            </a:r>
            <a:r>
              <a:rPr lang="en-US" sz="1400" dirty="0">
                <a:solidFill>
                  <a:srgbClr val="0070C0"/>
                </a:solidFill>
              </a:rPr>
              <a:t>#2, #6, #7, #8, and #94 for Cohort 1 schools).</a:t>
            </a:r>
            <a:endParaRPr lang="en-US" sz="1400" kern="0" dirty="0">
              <a:solidFill>
                <a:srgbClr val="0070C0"/>
              </a:solidFill>
            </a:endParaRPr>
          </a:p>
        </p:txBody>
      </p:sp>
      <p:pic>
        <p:nvPicPr>
          <p:cNvPr id="2" name="Picture 1">
            <a:extLst>
              <a:ext uri="{FF2B5EF4-FFF2-40B4-BE49-F238E27FC236}">
                <a16:creationId xmlns:a16="http://schemas.microsoft.com/office/drawing/2014/main" id="{AEAB086C-2A6B-4244-860A-389E19777A43}"/>
              </a:ext>
            </a:extLst>
          </p:cNvPr>
          <p:cNvPicPr>
            <a:picLocks noChangeAspect="1"/>
          </p:cNvPicPr>
          <p:nvPr/>
        </p:nvPicPr>
        <p:blipFill>
          <a:blip r:embed="rId6"/>
          <a:stretch>
            <a:fillRect/>
          </a:stretch>
        </p:blipFill>
        <p:spPr>
          <a:xfrm>
            <a:off x="677611" y="2657969"/>
            <a:ext cx="3498065" cy="294781"/>
          </a:xfrm>
          <a:prstGeom prst="rect">
            <a:avLst/>
          </a:prstGeom>
        </p:spPr>
      </p:pic>
      <p:sp>
        <p:nvSpPr>
          <p:cNvPr id="11" name="Content Placeholder 2">
            <a:extLst>
              <a:ext uri="{FF2B5EF4-FFF2-40B4-BE49-F238E27FC236}">
                <a16:creationId xmlns:a16="http://schemas.microsoft.com/office/drawing/2014/main" id="{C382CF84-7619-4800-A48A-03A35A0B3A80}"/>
              </a:ext>
            </a:extLst>
          </p:cNvPr>
          <p:cNvSpPr txBox="1">
            <a:spLocks noChangeArrowheads="1"/>
          </p:cNvSpPr>
          <p:nvPr/>
        </p:nvSpPr>
        <p:spPr bwMode="auto">
          <a:xfrm>
            <a:off x="4196038" y="2671394"/>
            <a:ext cx="355600" cy="325194"/>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600" kern="0" dirty="0">
                <a:solidFill>
                  <a:schemeClr val="tx1"/>
                </a:solidFill>
              </a:rPr>
              <a:t>&amp;</a:t>
            </a:r>
          </a:p>
        </p:txBody>
      </p:sp>
      <p:sp>
        <p:nvSpPr>
          <p:cNvPr id="12" name="Content Placeholder 2">
            <a:extLst>
              <a:ext uri="{FF2B5EF4-FFF2-40B4-BE49-F238E27FC236}">
                <a16:creationId xmlns:a16="http://schemas.microsoft.com/office/drawing/2014/main" id="{FEA00306-760B-4D5B-A231-BABC58DE2D61}"/>
              </a:ext>
            </a:extLst>
          </p:cNvPr>
          <p:cNvSpPr txBox="1">
            <a:spLocks noChangeArrowheads="1"/>
          </p:cNvSpPr>
          <p:nvPr/>
        </p:nvSpPr>
        <p:spPr bwMode="auto">
          <a:xfrm>
            <a:off x="1833558" y="4098072"/>
            <a:ext cx="536310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400" u="sng" kern="0" dirty="0">
                <a:solidFill>
                  <a:srgbClr val="0070C0"/>
                </a:solidFill>
              </a:rPr>
              <a:t>Issue</a:t>
            </a:r>
            <a:r>
              <a:rPr lang="en-US" sz="1400" kern="0" dirty="0">
                <a:solidFill>
                  <a:srgbClr val="0070C0"/>
                </a:solidFill>
              </a:rPr>
              <a:t>: Maximum number of 10 Level 2 Indicators exceeded.</a:t>
            </a:r>
          </a:p>
          <a:p>
            <a:r>
              <a:rPr lang="en-US" sz="1400" u="sng" kern="0" dirty="0">
                <a:solidFill>
                  <a:srgbClr val="0070C0"/>
                </a:solidFill>
              </a:rPr>
              <a:t>Solution</a:t>
            </a:r>
            <a:r>
              <a:rPr lang="en-US" sz="1400" kern="0" dirty="0">
                <a:solidFill>
                  <a:srgbClr val="0070C0"/>
                </a:solidFill>
              </a:rPr>
              <a:t>: Deselect Level 2 Indicators to have no more than 10 indicators selected.</a:t>
            </a:r>
          </a:p>
        </p:txBody>
      </p:sp>
      <p:sp>
        <p:nvSpPr>
          <p:cNvPr id="13" name="Content Placeholder 2">
            <a:extLst>
              <a:ext uri="{FF2B5EF4-FFF2-40B4-BE49-F238E27FC236}">
                <a16:creationId xmlns:a16="http://schemas.microsoft.com/office/drawing/2014/main" id="{78494414-3BA7-4E09-B7BB-B532881A1E25}"/>
              </a:ext>
            </a:extLst>
          </p:cNvPr>
          <p:cNvSpPr txBox="1">
            <a:spLocks noChangeArrowheads="1"/>
          </p:cNvSpPr>
          <p:nvPr/>
        </p:nvSpPr>
        <p:spPr bwMode="auto">
          <a:xfrm>
            <a:off x="1833558" y="5655636"/>
            <a:ext cx="757291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a:solidFill>
                  <a:srgbClr val="22315E"/>
                </a:solidFill>
                <a:latin typeface="+mn-lt"/>
                <a:ea typeface="Verdana" panose="020B0604030504040204" pitchFamily="34" charset="0"/>
                <a:cs typeface="Verdana" panose="020B0604030504040204" pitchFamily="34" charset="0"/>
              </a:defRPr>
            </a:lvl1pPr>
            <a:lvl2pPr marL="457200" indent="-228600" algn="l" rtl="0" eaLnBrk="0" fontAlgn="base" hangingPunct="0">
              <a:spcBef>
                <a:spcPct val="20000"/>
              </a:spcBef>
              <a:spcAft>
                <a:spcPct val="0"/>
              </a:spcAft>
              <a:buSzPct val="100000"/>
              <a:buFont typeface="Wingdings" panose="05000000000000000000" pitchFamily="2" charset="2"/>
              <a:buChar char="¦"/>
              <a:defRPr sz="2000" b="1">
                <a:solidFill>
                  <a:srgbClr val="045CAA"/>
                </a:solidFill>
                <a:latin typeface="+mn-lt"/>
                <a:ea typeface="Verdana" panose="020B0604030504040204" pitchFamily="34" charset="0"/>
                <a:cs typeface="Verdana" panose="020B0604030504040204" pitchFamily="34" charset="0"/>
              </a:defRPr>
            </a:lvl2pPr>
            <a:lvl3pPr marL="8048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3pPr>
            <a:lvl4pPr marL="1143000" indent="-228600" algn="l" rtl="0" eaLnBrk="0" fontAlgn="base" hangingPunct="0">
              <a:spcBef>
                <a:spcPct val="20000"/>
              </a:spcBef>
              <a:spcAft>
                <a:spcPct val="0"/>
              </a:spcAft>
              <a:buChar char="–"/>
              <a:defRPr sz="2000">
                <a:solidFill>
                  <a:srgbClr val="D83B01"/>
                </a:solidFill>
                <a:latin typeface="+mn-lt"/>
                <a:ea typeface="Verdana" panose="020B0604030504040204" pitchFamily="34" charset="0"/>
                <a:cs typeface="Verdana" panose="020B0604030504040204" pitchFamily="34" charset="0"/>
              </a:defRPr>
            </a:lvl4pPr>
            <a:lvl5pPr marL="1262063" indent="228600" algn="l" rtl="0" eaLnBrk="0" fontAlgn="base" hangingPunct="0">
              <a:spcBef>
                <a:spcPct val="20000"/>
              </a:spcBef>
              <a:spcAft>
                <a:spcPct val="0"/>
              </a:spcAft>
              <a:buChar char="»"/>
              <a:defRPr sz="20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400" u="sng" kern="0" dirty="0">
                <a:solidFill>
                  <a:srgbClr val="0070C0"/>
                </a:solidFill>
              </a:rPr>
              <a:t>Issue</a:t>
            </a:r>
            <a:r>
              <a:rPr lang="en-US" sz="1400" kern="0" dirty="0">
                <a:solidFill>
                  <a:srgbClr val="0070C0"/>
                </a:solidFill>
              </a:rPr>
              <a:t>: A reminder to Cohort 1 schools about the 1% weighting </a:t>
            </a:r>
          </a:p>
          <a:p>
            <a:r>
              <a:rPr lang="en-US" sz="1400" kern="0" dirty="0">
                <a:solidFill>
                  <a:srgbClr val="0070C0"/>
                </a:solidFill>
              </a:rPr>
              <a:t>for Indicators </a:t>
            </a:r>
            <a:r>
              <a:rPr lang="en-US" sz="1400" dirty="0">
                <a:solidFill>
                  <a:srgbClr val="0070C0"/>
                </a:solidFill>
              </a:rPr>
              <a:t>#2, #6, #7, #8, and #94.</a:t>
            </a:r>
            <a:endParaRPr lang="en-US" sz="1400" kern="0" dirty="0">
              <a:solidFill>
                <a:srgbClr val="0070C0"/>
              </a:solidFill>
            </a:endParaRPr>
          </a:p>
        </p:txBody>
      </p:sp>
    </p:spTree>
    <p:extLst>
      <p:ext uri="{BB962C8B-B14F-4D97-AF65-F5344CB8AC3E}">
        <p14:creationId xmlns:p14="http://schemas.microsoft.com/office/powerpoint/2010/main" val="3461756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7862888" cy="609600"/>
          </a:xfrm>
        </p:spPr>
        <p:txBody>
          <a:bodyPr/>
          <a:lstStyle/>
          <a:p>
            <a:pPr lvl="0" algn="just"/>
            <a:r>
              <a:rPr lang="en-US" u="sng" dirty="0">
                <a:solidFill>
                  <a:srgbClr val="0070C0"/>
                </a:solidFill>
              </a:rPr>
              <a:t>After all indicators are selected: </a:t>
            </a:r>
          </a:p>
          <a:p>
            <a:pPr marL="742950" lvl="1" indent="-285750" algn="just">
              <a:buFont typeface="Arial" panose="020B0604020202020204" pitchFamily="34" charset="0"/>
              <a:buChar char="•"/>
            </a:pPr>
            <a:r>
              <a:rPr lang="en-US" dirty="0">
                <a:solidFill>
                  <a:srgbClr val="0070C0"/>
                </a:solidFill>
              </a:rPr>
              <a:t>Save the completed Excel template. </a:t>
            </a:r>
          </a:p>
          <a:p>
            <a:pPr marL="742950" lvl="1" indent="-285750" algn="just">
              <a:buFont typeface="Arial" panose="020B0604020202020204" pitchFamily="34" charset="0"/>
              <a:buChar char="•"/>
            </a:pPr>
            <a:r>
              <a:rPr lang="en-US" dirty="0">
                <a:solidFill>
                  <a:srgbClr val="0070C0"/>
                </a:solidFill>
              </a:rPr>
              <a:t>Print the list of selected indicators </a:t>
            </a:r>
            <a:r>
              <a:rPr lang="en-US" u="sng" dirty="0">
                <a:solidFill>
                  <a:srgbClr val="0070C0"/>
                </a:solidFill>
              </a:rPr>
              <a:t>for each school</a:t>
            </a:r>
            <a:r>
              <a:rPr lang="en-US" dirty="0">
                <a:solidFill>
                  <a:srgbClr val="0070C0"/>
                </a:solidFill>
              </a:rPr>
              <a:t> and retain for your records.</a:t>
            </a:r>
          </a:p>
          <a:p>
            <a:pPr marL="742950" lvl="1" indent="-285750" algn="just">
              <a:buFont typeface="Arial" panose="020B0604020202020204" pitchFamily="34" charset="0"/>
              <a:buChar char="•"/>
            </a:pPr>
            <a:r>
              <a:rPr lang="en-US" dirty="0">
                <a:solidFill>
                  <a:srgbClr val="0070C0"/>
                </a:solidFill>
              </a:rPr>
              <a:t>Email the Excel template to </a:t>
            </a:r>
            <a:r>
              <a:rPr lang="en-US" dirty="0">
                <a:solidFill>
                  <a:srgbClr val="0070C0"/>
                </a:solidFill>
                <a:hlinkClick r:id="rId2"/>
              </a:rPr>
              <a:t>accountinfo@nysed.gov</a:t>
            </a:r>
            <a:r>
              <a:rPr lang="en-US" dirty="0">
                <a:solidFill>
                  <a:srgbClr val="0070C0"/>
                </a:solidFill>
              </a:rPr>
              <a:t> by </a:t>
            </a:r>
            <a:r>
              <a:rPr lang="en-US" dirty="0">
                <a:solidFill>
                  <a:srgbClr val="C00000"/>
                </a:solidFill>
              </a:rPr>
              <a:t>May 8, 2019</a:t>
            </a:r>
            <a:r>
              <a:rPr lang="en-US" dirty="0">
                <a:solidFill>
                  <a:srgbClr val="0070C0"/>
                </a:solidFill>
              </a:rPr>
              <a:t>.</a:t>
            </a:r>
          </a:p>
          <a:p>
            <a:pPr marL="742950" lvl="1" indent="-285750" algn="just">
              <a:buFont typeface="Arial" panose="020B0604020202020204" pitchFamily="34" charset="0"/>
              <a:buChar char="•"/>
            </a:pPr>
            <a:r>
              <a:rPr lang="en-US" dirty="0">
                <a:solidFill>
                  <a:srgbClr val="0070C0"/>
                </a:solidFill>
              </a:rPr>
              <a:t>Include the Template for Submitting District Proposed Local Indicators, if any (see Attachment B in April 3, 2019 letter).</a:t>
            </a:r>
          </a:p>
          <a:p>
            <a:r>
              <a:rPr lang="en-US" sz="1800" u="sng" dirty="0">
                <a:solidFill>
                  <a:srgbClr val="0070C0"/>
                </a:solidFill>
              </a:rPr>
              <a:t>Note: </a:t>
            </a:r>
          </a:p>
          <a:p>
            <a:pPr marL="742950" lvl="1" indent="-285750">
              <a:buFont typeface="Arial" panose="020B0604020202020204" pitchFamily="34" charset="0"/>
              <a:buChar char="•"/>
            </a:pPr>
            <a:r>
              <a:rPr lang="en-US" sz="1800" dirty="0">
                <a:solidFill>
                  <a:srgbClr val="0070C0"/>
                </a:solidFill>
              </a:rPr>
              <a:t>Baselines and targets for indicators Student Attendance (#3) and Student Suspension Rate (#4) will be communicated later under separate cover. </a:t>
            </a:r>
          </a:p>
          <a:p>
            <a:pPr marL="1090613" lvl="2" indent="-285750">
              <a:buFont typeface="Arial" panose="020B0604020202020204" pitchFamily="34" charset="0"/>
              <a:buChar char="•"/>
            </a:pPr>
            <a:r>
              <a:rPr lang="en-US" sz="1800" dirty="0">
                <a:solidFill>
                  <a:srgbClr val="0070C0"/>
                </a:solidFill>
              </a:rPr>
              <a:t>Schools should </a:t>
            </a:r>
            <a:r>
              <a:rPr lang="en-US" sz="1800" u="sng" dirty="0">
                <a:solidFill>
                  <a:srgbClr val="0070C0"/>
                </a:solidFill>
              </a:rPr>
              <a:t>not</a:t>
            </a:r>
            <a:r>
              <a:rPr lang="en-US" sz="1800" dirty="0">
                <a:solidFill>
                  <a:srgbClr val="0070C0"/>
                </a:solidFill>
              </a:rPr>
              <a:t> select these indicators until these indicators are confirmed as eligible (i.e., data are available and the school baseline does not exceed the state baseline).</a:t>
            </a:r>
          </a:p>
          <a:p>
            <a:pPr marL="285750" indent="-285750">
              <a:buFont typeface="Arial" panose="020B0604020202020204" pitchFamily="34" charset="0"/>
              <a:buChar char="•"/>
            </a:pPr>
            <a:endParaRPr lang="en-US" sz="1800" dirty="0">
              <a:solidFill>
                <a:srgbClr val="0070C0"/>
              </a:solidFill>
            </a:endParaRPr>
          </a:p>
          <a:p>
            <a:pPr marL="742950" lvl="1" indent="-285750" algn="just">
              <a:buFont typeface="Arial" panose="020B0604020202020204" pitchFamily="34" charset="0"/>
              <a:buChar char="•"/>
            </a:pPr>
            <a:endParaRPr lang="en-US" dirty="0"/>
          </a:p>
          <a:p>
            <a:pPr marL="522287" indent="-285750">
              <a:buFont typeface="Arial" panose="020B0604020202020204" pitchFamily="34" charset="0"/>
              <a:buChar char="•"/>
            </a:pPr>
            <a:endParaRPr lang="en-US"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48</a:t>
            </a:fld>
            <a:endParaRPr lang="en-US" altLang="en-US" sz="1400" b="0" dirty="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School Worksheet: Provide to SED</a:t>
            </a:r>
          </a:p>
        </p:txBody>
      </p:sp>
    </p:spTree>
    <p:extLst>
      <p:ext uri="{BB962C8B-B14F-4D97-AF65-F5344CB8AC3E}">
        <p14:creationId xmlns:p14="http://schemas.microsoft.com/office/powerpoint/2010/main" val="2687595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939800"/>
            <a:ext cx="8274050" cy="5029200"/>
          </a:xfrm>
        </p:spPr>
        <p:txBody>
          <a:bodyPr/>
          <a:lstStyle/>
          <a:p>
            <a:pPr marL="285750" indent="-285750">
              <a:buFont typeface="Arial" panose="020B0604020202020204" pitchFamily="34" charset="0"/>
              <a:buChar char="•"/>
            </a:pPr>
            <a:r>
              <a:rPr lang="en-US" dirty="0">
                <a:solidFill>
                  <a:srgbClr val="0070C0"/>
                </a:solidFill>
              </a:rPr>
              <a:t>Review the steps outlined in the April 3, 2019 letter and this presentation. </a:t>
            </a:r>
          </a:p>
          <a:p>
            <a:pPr marL="742950" lvl="1" indent="-285750">
              <a:buFont typeface="Arial" panose="020B0604020202020204" pitchFamily="34" charset="0"/>
              <a:buChar char="•"/>
            </a:pPr>
            <a:r>
              <a:rPr lang="en-US" dirty="0">
                <a:solidFill>
                  <a:srgbClr val="0070C0"/>
                </a:solidFill>
              </a:rPr>
              <a:t>Consult the </a:t>
            </a:r>
            <a:r>
              <a:rPr lang="en-US" i="1" dirty="0">
                <a:solidFill>
                  <a:srgbClr val="0070C0"/>
                </a:solidFill>
              </a:rPr>
              <a:t>“Data Dictionary for 2018-19 to 2020-21” </a:t>
            </a:r>
            <a:r>
              <a:rPr lang="en-US" dirty="0">
                <a:solidFill>
                  <a:srgbClr val="0070C0"/>
                </a:solidFill>
              </a:rPr>
              <a:t>for additional details on DI Indicators.</a:t>
            </a:r>
          </a:p>
          <a:p>
            <a:pPr marL="285750" indent="-285750">
              <a:buFont typeface="Arial" panose="020B0604020202020204" pitchFamily="34" charset="0"/>
              <a:buChar char="•"/>
            </a:pPr>
            <a:endParaRPr lang="en-US" sz="800" dirty="0">
              <a:solidFill>
                <a:srgbClr val="0070C0"/>
              </a:solidFill>
            </a:endParaRPr>
          </a:p>
          <a:p>
            <a:pPr marL="285750" indent="-285750">
              <a:buFont typeface="Arial" panose="020B0604020202020204" pitchFamily="34" charset="0"/>
              <a:buChar char="•"/>
            </a:pPr>
            <a:r>
              <a:rPr lang="en-US" dirty="0">
                <a:solidFill>
                  <a:srgbClr val="0070C0"/>
                </a:solidFill>
              </a:rPr>
              <a:t>Discuss the selected DI Indicators with the school’s Community Engagement Team.</a:t>
            </a:r>
          </a:p>
          <a:p>
            <a:pPr marL="285750" indent="-285750">
              <a:buFont typeface="Arial" panose="020B0604020202020204" pitchFamily="34" charset="0"/>
              <a:buChar char="•"/>
            </a:pPr>
            <a:endParaRPr lang="en-US" sz="800" dirty="0">
              <a:solidFill>
                <a:srgbClr val="0070C0"/>
              </a:solidFill>
            </a:endParaRPr>
          </a:p>
          <a:p>
            <a:pPr marL="285750" indent="-285750">
              <a:buFont typeface="Arial" panose="020B0604020202020204" pitchFamily="34" charset="0"/>
              <a:buChar char="•"/>
            </a:pPr>
            <a:r>
              <a:rPr lang="en-US" dirty="0">
                <a:solidFill>
                  <a:srgbClr val="0070C0"/>
                </a:solidFill>
              </a:rPr>
              <a:t>For technical assistance with the Excel file, e-mail: </a:t>
            </a:r>
            <a:r>
              <a:rPr lang="en-US" u="sng" dirty="0">
                <a:solidFill>
                  <a:srgbClr val="0070C0"/>
                </a:solidFill>
                <a:hlinkClick r:id="rId2"/>
              </a:rPr>
              <a:t>accountinfo@nysed.gov</a:t>
            </a:r>
            <a:r>
              <a:rPr lang="en-US" dirty="0">
                <a:solidFill>
                  <a:srgbClr val="0070C0"/>
                </a:solidFill>
              </a:rPr>
              <a:t>.</a:t>
            </a:r>
          </a:p>
          <a:p>
            <a:pPr marL="285750" indent="-285750">
              <a:buFont typeface="Arial" panose="020B0604020202020204" pitchFamily="34" charset="0"/>
              <a:buChar char="•"/>
            </a:pPr>
            <a:endParaRPr lang="en-US" sz="800" dirty="0">
              <a:solidFill>
                <a:srgbClr val="0070C0"/>
              </a:solidFill>
            </a:endParaRPr>
          </a:p>
          <a:p>
            <a:pPr marL="285750" indent="-285750">
              <a:buFont typeface="Arial" panose="020B0604020202020204" pitchFamily="34" charset="0"/>
              <a:buChar char="•"/>
            </a:pPr>
            <a:r>
              <a:rPr lang="en-US" dirty="0">
                <a:solidFill>
                  <a:srgbClr val="0070C0"/>
                </a:solidFill>
              </a:rPr>
              <a:t>Submit the Excel template with the selected indicators to </a:t>
            </a:r>
            <a:r>
              <a:rPr lang="en-US" u="sng" dirty="0">
                <a:solidFill>
                  <a:srgbClr val="0070C0"/>
                </a:solidFill>
                <a:hlinkClick r:id="rId2"/>
              </a:rPr>
              <a:t>accountinfo@nysed.gov</a:t>
            </a:r>
            <a:r>
              <a:rPr lang="en-US" dirty="0">
                <a:solidFill>
                  <a:srgbClr val="0070C0"/>
                </a:solidFill>
              </a:rPr>
              <a:t> by </a:t>
            </a:r>
            <a:r>
              <a:rPr lang="en-US" dirty="0">
                <a:solidFill>
                  <a:srgbClr val="C00000"/>
                </a:solidFill>
              </a:rPr>
              <a:t>May 8th, 2019</a:t>
            </a:r>
            <a:r>
              <a:rPr lang="en-US" dirty="0">
                <a:solidFill>
                  <a:srgbClr val="0070C0"/>
                </a:solidFill>
              </a:rPr>
              <a:t>.</a:t>
            </a:r>
          </a:p>
          <a:p>
            <a:pPr marL="285750" indent="-285750">
              <a:buFont typeface="Arial" panose="020B0604020202020204" pitchFamily="34" charset="0"/>
              <a:buChar char="•"/>
            </a:pPr>
            <a:endParaRPr lang="en-US" sz="800" dirty="0">
              <a:solidFill>
                <a:srgbClr val="0070C0"/>
              </a:solidFill>
            </a:endParaRPr>
          </a:p>
          <a:p>
            <a:pPr marL="285750" indent="-285750">
              <a:buFont typeface="Arial" panose="020B0604020202020204" pitchFamily="34" charset="0"/>
              <a:buChar char="•"/>
            </a:pPr>
            <a:r>
              <a:rPr lang="en-US" dirty="0">
                <a:solidFill>
                  <a:srgbClr val="0070C0"/>
                </a:solidFill>
              </a:rPr>
              <a:t>Submit local Indicator proposal(s) to </a:t>
            </a:r>
            <a:r>
              <a:rPr lang="en-US" u="sng" dirty="0">
                <a:solidFill>
                  <a:srgbClr val="0070C0"/>
                </a:solidFill>
                <a:hlinkClick r:id="rId2"/>
              </a:rPr>
              <a:t>accountinfo@nysed.gov</a:t>
            </a:r>
            <a:r>
              <a:rPr lang="en-US" u="sng" dirty="0">
                <a:solidFill>
                  <a:srgbClr val="0070C0"/>
                </a:solidFill>
              </a:rPr>
              <a:t>  </a:t>
            </a:r>
            <a:r>
              <a:rPr lang="en-US" dirty="0">
                <a:solidFill>
                  <a:srgbClr val="0070C0"/>
                </a:solidFill>
              </a:rPr>
              <a:t> by </a:t>
            </a:r>
            <a:r>
              <a:rPr lang="en-US" dirty="0">
                <a:solidFill>
                  <a:srgbClr val="C00000"/>
                </a:solidFill>
              </a:rPr>
              <a:t>May 8th, 2019</a:t>
            </a:r>
            <a:r>
              <a:rPr lang="en-US" dirty="0">
                <a:solidFill>
                  <a:srgbClr val="0070C0"/>
                </a:solidFill>
              </a:rPr>
              <a:t>.</a:t>
            </a:r>
          </a:p>
          <a:p>
            <a:pPr marL="285750" indent="-285750">
              <a:buFont typeface="Arial" panose="020B0604020202020204" pitchFamily="34" charset="0"/>
              <a:buChar char="•"/>
            </a:pPr>
            <a:endParaRPr lang="en-US" sz="800" dirty="0">
              <a:solidFill>
                <a:srgbClr val="0070C0"/>
              </a:solidFill>
            </a:endParaRPr>
          </a:p>
          <a:p>
            <a:pPr marL="285750" indent="-285750">
              <a:buFont typeface="Arial" panose="020B0604020202020204" pitchFamily="34" charset="0"/>
              <a:buChar char="•"/>
            </a:pPr>
            <a:r>
              <a:rPr lang="en-US" dirty="0">
                <a:solidFill>
                  <a:srgbClr val="0070C0"/>
                </a:solidFill>
              </a:rPr>
              <a:t>A recording of this webinar will be available at:  </a:t>
            </a:r>
            <a:r>
              <a:rPr lang="en-US" sz="1800" dirty="0">
                <a:solidFill>
                  <a:srgbClr val="0070C0"/>
                </a:solidFill>
                <a:hlinkClick r:id="rId3"/>
              </a:rPr>
              <a:t>http://www.p12.nysed.gov/accountability/de/SchoolReceivership.html</a:t>
            </a:r>
            <a:r>
              <a:rPr lang="en-US" sz="1800" dirty="0">
                <a:solidFill>
                  <a:srgbClr val="0070C0"/>
                </a:solidFill>
              </a:rPr>
              <a:t> </a:t>
            </a:r>
          </a:p>
          <a:p>
            <a:pPr marL="285750" indent="-285750">
              <a:buFont typeface="Arial" panose="020B0604020202020204" pitchFamily="34" charset="0"/>
              <a:buChar char="•"/>
            </a:pPr>
            <a:endParaRPr lang="en-US" sz="16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49</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58946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solidFill>
                  <a:srgbClr val="0070C0"/>
                </a:solidFill>
                <a:latin typeface="Rockwell" panose="02060603020205020403" pitchFamily="18" charset="0"/>
              </a:rPr>
              <a:t>1. Demonstrable Improvement Process Overview</a:t>
            </a:r>
            <a:endParaRPr lang="en-US"/>
          </a:p>
        </p:txBody>
      </p:sp>
    </p:spTree>
    <p:extLst>
      <p:ext uri="{BB962C8B-B14F-4D97-AF65-F5344CB8AC3E}">
        <p14:creationId xmlns:p14="http://schemas.microsoft.com/office/powerpoint/2010/main" val="3888157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solidFill>
                  <a:srgbClr val="0070C0"/>
                </a:solidFill>
                <a:latin typeface="Rockwell" panose="02060603020205020403" pitchFamily="18" charset="0"/>
              </a:rPr>
              <a:t>Questions?</a:t>
            </a:r>
            <a:endParaRPr lang="en-US" dirty="0"/>
          </a:p>
        </p:txBody>
      </p:sp>
    </p:spTree>
    <p:extLst>
      <p:ext uri="{BB962C8B-B14F-4D97-AF65-F5344CB8AC3E}">
        <p14:creationId xmlns:p14="http://schemas.microsoft.com/office/powerpoint/2010/main" val="1342789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solidFill>
                  <a:srgbClr val="0070C0"/>
                </a:solidFill>
                <a:latin typeface="Rockwell" panose="02060603020205020403" pitchFamily="18" charset="0"/>
              </a:rPr>
              <a:t>Appendix</a:t>
            </a:r>
            <a:endParaRPr lang="en-US" dirty="0"/>
          </a:p>
        </p:txBody>
      </p:sp>
    </p:spTree>
    <p:extLst>
      <p:ext uri="{BB962C8B-B14F-4D97-AF65-F5344CB8AC3E}">
        <p14:creationId xmlns:p14="http://schemas.microsoft.com/office/powerpoint/2010/main" val="728226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381000" y="1063333"/>
            <a:ext cx="8509686" cy="4895850"/>
          </a:xfrm>
        </p:spPr>
        <p:txBody>
          <a:bodyPr/>
          <a:lstStyle/>
          <a:p>
            <a:r>
              <a:rPr lang="en-US" u="sng" dirty="0">
                <a:solidFill>
                  <a:srgbClr val="0070C0"/>
                </a:solidFill>
              </a:rPr>
              <a:t>Indicator Eligibility Overrides:</a:t>
            </a:r>
          </a:p>
          <a:p>
            <a:pPr marL="285750" indent="-285750">
              <a:buFont typeface="Arial" panose="020B0604020202020204" pitchFamily="34" charset="0"/>
              <a:buChar char="•"/>
            </a:pPr>
            <a:r>
              <a:rPr lang="en-US" sz="1800" dirty="0">
                <a:solidFill>
                  <a:srgbClr val="0070C0"/>
                </a:solidFill>
              </a:rPr>
              <a:t>Proximity to State Baseline</a:t>
            </a:r>
            <a:r>
              <a:rPr lang="en-US" sz="1800" dirty="0"/>
              <a:t>: </a:t>
            </a:r>
            <a:r>
              <a:rPr lang="en-US" sz="1800" b="0" dirty="0">
                <a:solidFill>
                  <a:srgbClr val="0070C0"/>
                </a:solidFill>
              </a:rPr>
              <a:t>The indicator is not available if there is too little room for growth over the 3 years. </a:t>
            </a:r>
          </a:p>
          <a:p>
            <a:pPr marL="742950" lvl="1" indent="-285750">
              <a:buFont typeface="Arial" panose="020B0604020202020204" pitchFamily="34" charset="0"/>
              <a:buChar char="•"/>
            </a:pPr>
            <a:r>
              <a:rPr lang="en-US" sz="1800" b="0" u="sng" dirty="0">
                <a:solidFill>
                  <a:schemeClr val="tx1"/>
                </a:solidFill>
              </a:rPr>
              <a:t>Example</a:t>
            </a:r>
            <a:r>
              <a:rPr lang="en-US" sz="1800" dirty="0">
                <a:solidFill>
                  <a:schemeClr val="tx1"/>
                </a:solidFill>
              </a:rPr>
              <a:t>:</a:t>
            </a:r>
            <a:r>
              <a:rPr lang="en-US" sz="1800" b="0" dirty="0">
                <a:solidFill>
                  <a:schemeClr val="tx1"/>
                </a:solidFill>
              </a:rPr>
              <a:t> School A’s baseline for All Students 4-year graduation rate is 87% and the state baseline is 89% (gap = 2%). There is not enough room for at least 1% increase per year over 3 years. The indicator is </a:t>
            </a:r>
            <a:r>
              <a:rPr lang="en-US" sz="1800" dirty="0">
                <a:solidFill>
                  <a:schemeClr val="tx1"/>
                </a:solidFill>
              </a:rPr>
              <a:t>not available</a:t>
            </a:r>
            <a:r>
              <a:rPr lang="en-US" sz="1800" b="0" dirty="0">
                <a:solidFill>
                  <a:schemeClr val="tx1"/>
                </a:solidFill>
              </a:rPr>
              <a:t>.</a:t>
            </a:r>
          </a:p>
          <a:p>
            <a:pPr marL="285750" indent="-285750">
              <a:buFont typeface="Arial" panose="020B0604020202020204" pitchFamily="34" charset="0"/>
              <a:buChar char="•"/>
            </a:pPr>
            <a:r>
              <a:rPr lang="en-US" sz="1800" dirty="0">
                <a:solidFill>
                  <a:srgbClr val="0070C0"/>
                </a:solidFill>
              </a:rPr>
              <a:t>Core Subject Performance Index vs. Weighted Academic Achievement Index</a:t>
            </a:r>
            <a:r>
              <a:rPr lang="en-US" sz="1800" baseline="30000" dirty="0">
                <a:solidFill>
                  <a:srgbClr val="0070C0"/>
                </a:solidFill>
              </a:rPr>
              <a:t>1</a:t>
            </a:r>
            <a:r>
              <a:rPr lang="en-US" sz="1800" dirty="0">
                <a:solidFill>
                  <a:srgbClr val="0070C0"/>
                </a:solidFill>
              </a:rPr>
              <a:t>: </a:t>
            </a:r>
            <a:r>
              <a:rPr lang="en-US" sz="1800" b="0" dirty="0">
                <a:solidFill>
                  <a:srgbClr val="0070C0"/>
                </a:solidFill>
              </a:rPr>
              <a:t>These indicators measure similar outcomes for each subject. Only the indicator with the larger gap between the school and the state baselines is available. Schools are assigned either the Core Subject or the Weighted Average Indicator for a subject, not both.</a:t>
            </a:r>
          </a:p>
          <a:p>
            <a:pPr marL="742950" lvl="1" indent="-285750">
              <a:buFont typeface="Arial" panose="020B0604020202020204" pitchFamily="34" charset="0"/>
              <a:buChar char="•"/>
            </a:pPr>
            <a:r>
              <a:rPr lang="en-US" sz="1800" b="0" u="sng" dirty="0">
                <a:solidFill>
                  <a:schemeClr val="tx1"/>
                </a:solidFill>
              </a:rPr>
              <a:t>Example</a:t>
            </a:r>
            <a:r>
              <a:rPr lang="en-US" sz="1800" b="0" dirty="0">
                <a:solidFill>
                  <a:schemeClr val="tx1"/>
                </a:solidFill>
              </a:rPr>
              <a:t>: School A’s baseline ELA All Students Core Subject PI is 58.5 and the state baseline is 128.5 (gap = 70 points). The school’s baseline ELA All Students Weighted Achievement Index is 48.5 and the state baseline is 108.5 (gap = 60 points). The Core Subject PI indicator is </a:t>
            </a:r>
            <a:r>
              <a:rPr lang="en-US" sz="1800" dirty="0">
                <a:solidFill>
                  <a:schemeClr val="tx1"/>
                </a:solidFill>
              </a:rPr>
              <a:t>available</a:t>
            </a:r>
            <a:r>
              <a:rPr lang="en-US" sz="1800" b="0" dirty="0">
                <a:solidFill>
                  <a:schemeClr val="tx1"/>
                </a:solidFill>
              </a:rPr>
              <a:t> and the Weighted Achievement Index indicator is </a:t>
            </a:r>
            <a:r>
              <a:rPr lang="en-US" sz="1800" dirty="0">
                <a:solidFill>
                  <a:schemeClr val="tx1"/>
                </a:solidFill>
              </a:rPr>
              <a:t>not available</a:t>
            </a:r>
            <a:r>
              <a:rPr lang="en-US" sz="1800" b="0" dirty="0">
                <a:solidFill>
                  <a:schemeClr val="tx1"/>
                </a:solidFill>
              </a:rPr>
              <a:t>.</a:t>
            </a: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52</a:t>
            </a:fld>
            <a:endParaRPr lang="en-US" altLang="en-US" sz="1400" b="0" dirty="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Target Setting: Overrides</a:t>
            </a:r>
          </a:p>
        </p:txBody>
      </p:sp>
      <p:sp>
        <p:nvSpPr>
          <p:cNvPr id="5" name="Content Placeholder 2">
            <a:extLst>
              <a:ext uri="{FF2B5EF4-FFF2-40B4-BE49-F238E27FC236}">
                <a16:creationId xmlns:a16="http://schemas.microsoft.com/office/drawing/2014/main" id="{4A617456-6A06-4B96-AFCB-61928CF7AC84}"/>
              </a:ext>
            </a:extLst>
          </p:cNvPr>
          <p:cNvSpPr txBox="1">
            <a:spLocks/>
          </p:cNvSpPr>
          <p:nvPr/>
        </p:nvSpPr>
        <p:spPr bwMode="auto">
          <a:xfrm>
            <a:off x="1066800" y="6065860"/>
            <a:ext cx="7823886" cy="75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bg2">
                    <a:lumMod val="75000"/>
                  </a:schemeClr>
                </a:solidFill>
                <a:latin typeface="+mn-lt"/>
                <a:ea typeface="Verdana" panose="020B0604030504040204" pitchFamily="34" charset="0"/>
                <a:cs typeface="Verdana" panose="020B0604030504040204" pitchFamily="34" charset="0"/>
              </a:defRPr>
            </a:lvl1pPr>
            <a:lvl2pPr marL="857250" indent="-400050" algn="l" rtl="0" eaLnBrk="0" fontAlgn="base" hangingPunct="0">
              <a:spcBef>
                <a:spcPct val="20000"/>
              </a:spcBef>
              <a:spcAft>
                <a:spcPct val="0"/>
              </a:spcAft>
              <a:buSzPct val="50000"/>
              <a:buFont typeface="Wingdings" pitchFamily="2" charset="2"/>
              <a:buChar char="¦"/>
              <a:defRPr sz="2000" b="1">
                <a:solidFill>
                  <a:schemeClr val="bg2">
                    <a:lumMod val="75000"/>
                  </a:schemeClr>
                </a:solidFill>
                <a:latin typeface="+mn-lt"/>
                <a:ea typeface="Verdana" panose="020B0604030504040204" pitchFamily="34" charset="0"/>
                <a:cs typeface="Verdana" panose="020B0604030504040204" pitchFamily="34" charset="0"/>
              </a:defRPr>
            </a:lvl2pPr>
            <a:lvl3pPr marL="1200150" indent="-228600" algn="l" rtl="0" eaLnBrk="0" fontAlgn="base" hangingPunct="0">
              <a:spcBef>
                <a:spcPct val="20000"/>
              </a:spcBef>
              <a:spcAft>
                <a:spcPct val="0"/>
              </a:spcAft>
              <a:buChar char="•"/>
              <a:defRPr>
                <a:solidFill>
                  <a:schemeClr val="tx1"/>
                </a:solidFill>
                <a:latin typeface="+mn-lt"/>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sz="1600">
                <a:solidFill>
                  <a:schemeClr val="tx1"/>
                </a:solidFill>
                <a:latin typeface="+mn-lt"/>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1400">
                <a:solidFill>
                  <a:schemeClr val="tx1"/>
                </a:solidFill>
                <a:latin typeface="+mn-lt"/>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r>
              <a:rPr lang="en-US" sz="1100" b="0" kern="0" baseline="30000" dirty="0">
                <a:solidFill>
                  <a:schemeClr val="tx1"/>
                </a:solidFill>
              </a:rPr>
              <a:t>1 </a:t>
            </a:r>
            <a:r>
              <a:rPr lang="en-US" sz="1100" b="0" kern="0" dirty="0">
                <a:solidFill>
                  <a:schemeClr val="tx1"/>
                </a:solidFill>
              </a:rPr>
              <a:t>Core Subject PI and Weighted Academic Achievement Index calculations use the same formula in the numerator. For the denominator, the Weighted Academic Achievement Index uses the greater of: (1) # of continuously enrolled students who are tested, or (2) 95% of continuously enrolled students. The Core Subject Performance Index denominator is the # of continuously enrolled students who are tested. </a:t>
            </a:r>
          </a:p>
        </p:txBody>
      </p:sp>
    </p:spTree>
    <p:extLst>
      <p:ext uri="{BB962C8B-B14F-4D97-AF65-F5344CB8AC3E}">
        <p14:creationId xmlns:p14="http://schemas.microsoft.com/office/powerpoint/2010/main" val="2929439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066800"/>
            <a:ext cx="8350250" cy="5562600"/>
          </a:xfrm>
        </p:spPr>
        <p:txBody>
          <a:bodyPr/>
          <a:lstStyle/>
          <a:p>
            <a:r>
              <a:rPr lang="en-US" u="sng" dirty="0">
                <a:solidFill>
                  <a:srgbClr val="0070C0"/>
                </a:solidFill>
              </a:rPr>
              <a:t>Progress Target Overrides:</a:t>
            </a:r>
          </a:p>
          <a:p>
            <a:pPr marL="285750" indent="-285750">
              <a:buFont typeface="Arial" panose="020B0604020202020204" pitchFamily="34" charset="0"/>
              <a:buChar char="•"/>
            </a:pPr>
            <a:r>
              <a:rPr lang="en-US" sz="1800" dirty="0">
                <a:solidFill>
                  <a:srgbClr val="0070C0"/>
                </a:solidFill>
              </a:rPr>
              <a:t>Minimum Target Limit: </a:t>
            </a:r>
            <a:r>
              <a:rPr lang="en-US" sz="1800" b="0" dirty="0">
                <a:solidFill>
                  <a:srgbClr val="0070C0"/>
                </a:solidFill>
              </a:rPr>
              <a:t>If the gap closing formula produces a target increment that is less than the smallest acceptable increment, a minimum target increment limit is applied.</a:t>
            </a:r>
          </a:p>
          <a:p>
            <a:pPr marL="742950" lvl="1" indent="-285750">
              <a:buFont typeface="Arial" panose="020B0604020202020204" pitchFamily="34" charset="0"/>
              <a:buChar char="•"/>
            </a:pPr>
            <a:r>
              <a:rPr lang="en-US" sz="1800" b="0" u="sng" dirty="0">
                <a:solidFill>
                  <a:schemeClr val="tx1"/>
                </a:solidFill>
              </a:rPr>
              <a:t>Example</a:t>
            </a:r>
            <a:r>
              <a:rPr lang="en-US" sz="1800" b="0" dirty="0">
                <a:solidFill>
                  <a:schemeClr val="tx1"/>
                </a:solidFill>
              </a:rPr>
              <a:t>: School A’s baseline All Students 4-year graduation rate is 83% and the state baseline is 89% (gap = 6%). The Year 1 target increment is 1/12</a:t>
            </a:r>
            <a:r>
              <a:rPr lang="en-US" sz="1800" b="0" baseline="30000" dirty="0">
                <a:solidFill>
                  <a:schemeClr val="tx1"/>
                </a:solidFill>
              </a:rPr>
              <a:t>th</a:t>
            </a:r>
            <a:r>
              <a:rPr lang="en-US" sz="1800" b="0" dirty="0">
                <a:solidFill>
                  <a:schemeClr val="tx1"/>
                </a:solidFill>
              </a:rPr>
              <a:t> of the gap, or .5%. This is less than the minimum acceptable target increment of 1%. Therefore a 1% target increment is used instead (Year 1 target = 83% + 1%). The same minimum limits are used for Year 2 and Year 3 target increments.</a:t>
            </a:r>
          </a:p>
          <a:p>
            <a:pPr marL="285750" indent="-285750">
              <a:buFont typeface="Arial" panose="020B0604020202020204" pitchFamily="34" charset="0"/>
              <a:buChar char="•"/>
            </a:pPr>
            <a:r>
              <a:rPr lang="en-US" sz="1800" dirty="0">
                <a:solidFill>
                  <a:srgbClr val="0070C0"/>
                </a:solidFill>
              </a:rPr>
              <a:t>Maximum Target Limit: </a:t>
            </a:r>
            <a:r>
              <a:rPr lang="en-US" sz="1800" b="0" dirty="0">
                <a:solidFill>
                  <a:srgbClr val="0070C0"/>
                </a:solidFill>
              </a:rPr>
              <a:t>If the school baseline is too far from the state baseline, the gap closing formula can produce unrealistic targets. To ensure that targets remain achievable, a maximum target increment limit is applied.</a:t>
            </a:r>
          </a:p>
          <a:p>
            <a:pPr marL="742950" lvl="1" indent="-285750">
              <a:buFont typeface="Arial" panose="020B0604020202020204" pitchFamily="34" charset="0"/>
              <a:buChar char="•"/>
            </a:pPr>
            <a:r>
              <a:rPr lang="en-US" sz="1800" b="0" u="sng" dirty="0">
                <a:solidFill>
                  <a:schemeClr val="tx1"/>
                </a:solidFill>
              </a:rPr>
              <a:t>Example</a:t>
            </a:r>
            <a:r>
              <a:rPr lang="en-US" sz="1800" b="0" dirty="0">
                <a:solidFill>
                  <a:schemeClr val="tx1"/>
                </a:solidFill>
              </a:rPr>
              <a:t>: School A’s baseline Grades 4 and 8 Science All Students Core Subject PI is 70 and the state baseline is 210 (gap = 140 points). The Year 1 target increment is 1/12</a:t>
            </a:r>
            <a:r>
              <a:rPr lang="en-US" sz="1800" b="0" baseline="30000" dirty="0">
                <a:solidFill>
                  <a:schemeClr val="tx1"/>
                </a:solidFill>
              </a:rPr>
              <a:t>th</a:t>
            </a:r>
            <a:r>
              <a:rPr lang="en-US" sz="1800" b="0" dirty="0">
                <a:solidFill>
                  <a:schemeClr val="tx1"/>
                </a:solidFill>
              </a:rPr>
              <a:t> of the gap, or 11.7 points. This is larger than the maximum Year 1 target increment limit of 5 points. Therefore a 5 point increment is used instead (Year 1 target = 70 + 5). </a:t>
            </a:r>
            <a:endParaRPr lang="en-US" sz="1000" dirty="0">
              <a:solidFill>
                <a:srgbClr val="0070C0"/>
              </a:solidFill>
            </a:endParaRPr>
          </a:p>
          <a:p>
            <a:endParaRPr lang="en-US" sz="10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53</a:t>
            </a:fld>
            <a:endParaRPr lang="en-US" altLang="en-US" sz="1400" b="0" dirty="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Target Setting: Overrides</a:t>
            </a:r>
          </a:p>
        </p:txBody>
      </p:sp>
    </p:spTree>
    <p:extLst>
      <p:ext uri="{BB962C8B-B14F-4D97-AF65-F5344CB8AC3E}">
        <p14:creationId xmlns:p14="http://schemas.microsoft.com/office/powerpoint/2010/main" val="58879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8350250" cy="4895850"/>
          </a:xfrm>
        </p:spPr>
        <p:txBody>
          <a:bodyPr/>
          <a:lstStyle/>
          <a:p>
            <a:r>
              <a:rPr lang="en-US" sz="2400" u="sng" dirty="0">
                <a:solidFill>
                  <a:srgbClr val="0070C0"/>
                </a:solidFill>
              </a:rPr>
              <a:t>What is Demonstrable Improvement?</a:t>
            </a:r>
          </a:p>
          <a:p>
            <a:pPr marL="342900" indent="-342900">
              <a:buFont typeface="Arial" panose="020B0604020202020204" pitchFamily="34" charset="0"/>
              <a:buChar char="•"/>
            </a:pPr>
            <a:r>
              <a:rPr lang="en-US" dirty="0">
                <a:solidFill>
                  <a:srgbClr val="0070C0"/>
                </a:solidFill>
              </a:rPr>
              <a:t>For schools operating under Superintendent Receivership:</a:t>
            </a:r>
          </a:p>
          <a:p>
            <a:pPr marL="800100" lvl="1" indent="-342900">
              <a:buFont typeface="Arial" panose="020B0604020202020204" pitchFamily="34" charset="0"/>
              <a:buChar char="•"/>
            </a:pPr>
            <a:r>
              <a:rPr lang="en-US" dirty="0">
                <a:solidFill>
                  <a:srgbClr val="0070C0"/>
                </a:solidFill>
              </a:rPr>
              <a:t>Demonstrable Improvement (DI) is the process used to determine whether an Independent Receiver shall be appointed to a school in Superintendent Receivership.</a:t>
            </a:r>
          </a:p>
          <a:p>
            <a:pPr marL="800100" lvl="1" indent="-342900">
              <a:buFont typeface="Arial" panose="020B0604020202020204" pitchFamily="34" charset="0"/>
              <a:buChar char="•"/>
            </a:pPr>
            <a:r>
              <a:rPr lang="en-US" dirty="0">
                <a:solidFill>
                  <a:srgbClr val="0070C0"/>
                </a:solidFill>
              </a:rPr>
              <a:t>Struggling Schools must annually make DI after a two-year period, and annually thereafter, or they will be placed in Independent Receivership.</a:t>
            </a:r>
          </a:p>
          <a:p>
            <a:pPr marL="1147763" lvl="2" indent="-342900">
              <a:buFont typeface="Arial" panose="020B0604020202020204" pitchFamily="34" charset="0"/>
              <a:buChar char="•"/>
            </a:pPr>
            <a:r>
              <a:rPr lang="en-US" dirty="0">
                <a:solidFill>
                  <a:srgbClr val="0070C0"/>
                </a:solidFill>
              </a:rPr>
              <a:t>All schools newly identified for Superintendent Receivership have been designated as Struggling.</a:t>
            </a:r>
          </a:p>
          <a:p>
            <a:pPr marL="1147763" lvl="2" indent="-342900">
              <a:buFont typeface="Arial" panose="020B0604020202020204" pitchFamily="34" charset="0"/>
              <a:buChar char="•"/>
            </a:pPr>
            <a:r>
              <a:rPr lang="en-US" dirty="0">
                <a:solidFill>
                  <a:srgbClr val="0070C0"/>
                </a:solidFill>
              </a:rPr>
              <a:t>No newly identified schools are designated as Persistently Struggling.</a:t>
            </a:r>
          </a:p>
          <a:p>
            <a:pPr marL="800100" lvl="1" indent="-342900">
              <a:buFont typeface="Arial" panose="020B0604020202020204" pitchFamily="34" charset="0"/>
              <a:buChar char="•"/>
            </a:pPr>
            <a:r>
              <a:rPr lang="en-US" dirty="0">
                <a:solidFill>
                  <a:srgbClr val="0070C0"/>
                </a:solidFill>
              </a:rPr>
              <a:t>Schools that make Demonstrable Improvement continue under Superintendent Receivership.</a:t>
            </a:r>
          </a:p>
          <a:p>
            <a:pPr marL="800100" lvl="1" indent="-342900">
              <a:buFont typeface="Arial" panose="020B0604020202020204" pitchFamily="34" charset="0"/>
              <a:buChar char="•"/>
            </a:pPr>
            <a:endParaRPr lang="en-US" dirty="0">
              <a:solidFill>
                <a:srgbClr val="0070C0"/>
              </a:solidFill>
            </a:endParaRPr>
          </a:p>
          <a:p>
            <a:pPr marL="800100" lvl="1" indent="-342900">
              <a:buFont typeface="Arial" panose="020B0604020202020204" pitchFamily="34" charset="0"/>
              <a:buChar char="•"/>
            </a:pPr>
            <a:endParaRPr lang="en-US" sz="18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6</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Demonstrable Improvement Process</a:t>
            </a:r>
          </a:p>
        </p:txBody>
      </p:sp>
    </p:spTree>
    <p:extLst>
      <p:ext uri="{BB962C8B-B14F-4D97-AF65-F5344CB8AC3E}">
        <p14:creationId xmlns:p14="http://schemas.microsoft.com/office/powerpoint/2010/main" val="63346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974408"/>
            <a:ext cx="8350250" cy="5385435"/>
          </a:xfrm>
        </p:spPr>
        <p:txBody>
          <a:bodyPr/>
          <a:lstStyle/>
          <a:p>
            <a:pPr marL="236537"/>
            <a:r>
              <a:rPr lang="en-US" sz="2400" u="sng" dirty="0">
                <a:solidFill>
                  <a:srgbClr val="0070C0"/>
                </a:solidFill>
              </a:rPr>
              <a:t>Demonstrable Improvement Indicators</a:t>
            </a:r>
          </a:p>
          <a:p>
            <a:pPr marL="522287" indent="-285750">
              <a:buFont typeface="Arial" panose="020B0604020202020204" pitchFamily="34" charset="0"/>
              <a:buChar char="•"/>
            </a:pPr>
            <a:r>
              <a:rPr lang="en-US" dirty="0">
                <a:solidFill>
                  <a:srgbClr val="0070C0"/>
                </a:solidFill>
              </a:rPr>
              <a:t>One or more indicators have been established for each Metric specified in legislation.</a:t>
            </a:r>
          </a:p>
          <a:p>
            <a:pPr marL="522287" indent="-285750">
              <a:buFont typeface="Arial" panose="020B0604020202020204" pitchFamily="34" charset="0"/>
              <a:buChar char="•"/>
            </a:pPr>
            <a:r>
              <a:rPr lang="en-US" dirty="0">
                <a:solidFill>
                  <a:srgbClr val="0070C0"/>
                </a:solidFill>
              </a:rPr>
              <a:t>The State Education Department selects and assigns some of the school indicators, called </a:t>
            </a:r>
            <a:r>
              <a:rPr lang="en-US" dirty="0">
                <a:solidFill>
                  <a:srgbClr val="0000FF"/>
                </a:solidFill>
              </a:rPr>
              <a:t>Level 1 indicators</a:t>
            </a:r>
            <a:r>
              <a:rPr lang="en-US" dirty="0">
                <a:solidFill>
                  <a:srgbClr val="0070C0"/>
                </a:solidFill>
              </a:rPr>
              <a:t>.</a:t>
            </a:r>
          </a:p>
          <a:p>
            <a:pPr marL="979487" lvl="1" indent="-285750">
              <a:buFont typeface="Arial" panose="020B0604020202020204" pitchFamily="34" charset="0"/>
              <a:buChar char="•"/>
            </a:pPr>
            <a:r>
              <a:rPr lang="en-US" dirty="0">
                <a:solidFill>
                  <a:srgbClr val="0070C0"/>
                </a:solidFill>
              </a:rPr>
              <a:t>Level 1 indicators will be based primarily on where the school’s performance needs the most improvement.</a:t>
            </a:r>
          </a:p>
          <a:p>
            <a:pPr marL="522287" indent="-285750">
              <a:buFont typeface="Arial" panose="020B0604020202020204" pitchFamily="34" charset="0"/>
              <a:buChar char="•"/>
            </a:pPr>
            <a:r>
              <a:rPr lang="en-US" dirty="0">
                <a:solidFill>
                  <a:srgbClr val="0070C0"/>
                </a:solidFill>
              </a:rPr>
              <a:t>The Superintendent Receiver in consultation with the Community Engagement Team selects additional indicators, called </a:t>
            </a:r>
            <a:r>
              <a:rPr lang="en-US" dirty="0">
                <a:solidFill>
                  <a:srgbClr val="0000FF"/>
                </a:solidFill>
              </a:rPr>
              <a:t>Level 2 indicators</a:t>
            </a:r>
            <a:r>
              <a:rPr lang="en-US" dirty="0">
                <a:solidFill>
                  <a:srgbClr val="0070C0"/>
                </a:solidFill>
              </a:rPr>
              <a:t>.</a:t>
            </a:r>
          </a:p>
          <a:p>
            <a:pPr marL="522287" indent="-285750">
              <a:buFont typeface="Arial" panose="020B0604020202020204" pitchFamily="34" charset="0"/>
              <a:buChar char="•"/>
            </a:pPr>
            <a:r>
              <a:rPr lang="en-US" dirty="0">
                <a:solidFill>
                  <a:srgbClr val="0070C0"/>
                </a:solidFill>
              </a:rPr>
              <a:t>A Superintendent Receiver may also propose </a:t>
            </a:r>
            <a:r>
              <a:rPr lang="en-US" dirty="0">
                <a:solidFill>
                  <a:srgbClr val="0000FF"/>
                </a:solidFill>
              </a:rPr>
              <a:t>Local indicators</a:t>
            </a:r>
            <a:r>
              <a:rPr lang="en-US" dirty="0">
                <a:solidFill>
                  <a:srgbClr val="0070C0"/>
                </a:solidFill>
              </a:rPr>
              <a:t> (as additional Level 1 or Level 2 indicators) for approval by the Commissioner.</a:t>
            </a:r>
          </a:p>
          <a:p>
            <a:pPr marL="522287" indent="-285750">
              <a:buFont typeface="Arial" panose="020B0604020202020204" pitchFamily="34" charset="0"/>
              <a:buChar char="•"/>
            </a:pPr>
            <a:r>
              <a:rPr lang="en-US" u="sng" dirty="0">
                <a:solidFill>
                  <a:srgbClr val="0070C0"/>
                </a:solidFill>
              </a:rPr>
              <a:t>Note</a:t>
            </a:r>
            <a:r>
              <a:rPr lang="en-US" dirty="0">
                <a:solidFill>
                  <a:srgbClr val="0070C0"/>
                </a:solidFill>
              </a:rPr>
              <a:t>: Avoid selecting or proposing indicators that measure the same performance as another indicator, as well as indicators that only apply to a small proportion of a school’s students.</a:t>
            </a:r>
          </a:p>
          <a:p>
            <a:pPr marL="342900" indent="-342900">
              <a:buFont typeface="Arial" panose="020B0604020202020204" pitchFamily="34" charset="0"/>
              <a:buChar char="•"/>
            </a:pPr>
            <a:endParaRPr lang="en-US" sz="2000" dirty="0">
              <a:solidFill>
                <a:srgbClr val="0070C0"/>
              </a:solidFill>
            </a:endParaRPr>
          </a:p>
          <a:p>
            <a:pPr marL="342900" indent="-342900">
              <a:buFont typeface="Arial" panose="020B0604020202020204" pitchFamily="34" charset="0"/>
              <a:buChar char="•"/>
            </a:pPr>
            <a:endParaRPr lang="en-US" sz="2000" dirty="0">
              <a:solidFill>
                <a:srgbClr val="0070C0"/>
              </a:solidFill>
            </a:endParaRPr>
          </a:p>
          <a:p>
            <a:pPr marL="342900" indent="-342900">
              <a:buFont typeface="Arial" panose="020B0604020202020204" pitchFamily="34" charset="0"/>
              <a:buChar char="•"/>
            </a:pPr>
            <a:endParaRPr lang="en-US" sz="2200" dirty="0">
              <a:solidFill>
                <a:srgbClr val="0070C0"/>
              </a:solidFill>
            </a:endParaRPr>
          </a:p>
          <a:p>
            <a:r>
              <a:rPr lang="en-US" sz="2200" dirty="0">
                <a:solidFill>
                  <a:srgbClr val="0070C0"/>
                </a:solidFill>
              </a:rPr>
              <a:t> </a:t>
            </a:r>
          </a:p>
          <a:p>
            <a:endParaRPr lang="en-US" sz="2200" dirty="0">
              <a:solidFill>
                <a:srgbClr val="0070C0"/>
              </a:solidFill>
            </a:endParaRPr>
          </a:p>
          <a:p>
            <a:pPr marL="342900" indent="-342900">
              <a:buFont typeface="Arial" panose="020B0604020202020204" pitchFamily="34" charset="0"/>
              <a:buChar char="•"/>
            </a:pPr>
            <a:endParaRPr lang="en-US" sz="22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7</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Demonstrable Improvement Process</a:t>
            </a:r>
          </a:p>
        </p:txBody>
      </p:sp>
    </p:spTree>
    <p:extLst>
      <p:ext uri="{BB962C8B-B14F-4D97-AF65-F5344CB8AC3E}">
        <p14:creationId xmlns:p14="http://schemas.microsoft.com/office/powerpoint/2010/main" val="387125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7862888" cy="4895850"/>
          </a:xfrm>
        </p:spPr>
        <p:txBody>
          <a:bodyPr/>
          <a:lstStyle/>
          <a:p>
            <a:r>
              <a:rPr lang="en-US" sz="2400" u="sng" dirty="0">
                <a:solidFill>
                  <a:srgbClr val="0070C0"/>
                </a:solidFill>
              </a:rPr>
              <a:t>Making Demonstrable Improvement</a:t>
            </a:r>
          </a:p>
          <a:p>
            <a:pPr marL="342900" indent="-342900">
              <a:buFont typeface="Arial" panose="020B0604020202020204" pitchFamily="34" charset="0"/>
              <a:buChar char="•"/>
            </a:pPr>
            <a:r>
              <a:rPr lang="en-US" dirty="0">
                <a:solidFill>
                  <a:srgbClr val="0070C0"/>
                </a:solidFill>
              </a:rPr>
              <a:t>For each indicator, a school can make progress by achieving a school specific annual Progress Target.</a:t>
            </a:r>
          </a:p>
          <a:p>
            <a:pPr marL="342900" indent="-342900">
              <a:buFont typeface="Arial" panose="020B0604020202020204" pitchFamily="34" charset="0"/>
              <a:buChar char="•"/>
            </a:pPr>
            <a:r>
              <a:rPr lang="en-US" dirty="0">
                <a:solidFill>
                  <a:srgbClr val="0070C0"/>
                </a:solidFill>
              </a:rPr>
              <a:t>In deciding whether Demonstrable Improvement has been made, the Commissioner shall consider:</a:t>
            </a:r>
          </a:p>
          <a:p>
            <a:pPr marL="800100" lvl="1" indent="-342900">
              <a:buFont typeface="Arial" panose="020B0604020202020204" pitchFamily="34" charset="0"/>
              <a:buChar char="•"/>
            </a:pPr>
            <a:r>
              <a:rPr lang="en-US" b="1" dirty="0">
                <a:solidFill>
                  <a:srgbClr val="0070C0"/>
                </a:solidFill>
              </a:rPr>
              <a:t>Performance on DI </a:t>
            </a:r>
            <a:r>
              <a:rPr lang="en-US" dirty="0">
                <a:solidFill>
                  <a:srgbClr val="0070C0"/>
                </a:solidFill>
              </a:rPr>
              <a:t>i</a:t>
            </a:r>
            <a:r>
              <a:rPr lang="en-US" b="1" dirty="0">
                <a:solidFill>
                  <a:srgbClr val="0070C0"/>
                </a:solidFill>
              </a:rPr>
              <a:t>ndicators relative to annual Progress Targets.</a:t>
            </a:r>
          </a:p>
          <a:p>
            <a:pPr marL="800100" lvl="1" indent="-342900">
              <a:buFont typeface="Arial" panose="020B0604020202020204" pitchFamily="34" charset="0"/>
              <a:buChar char="•"/>
            </a:pPr>
            <a:r>
              <a:rPr lang="en-US" b="1" dirty="0">
                <a:solidFill>
                  <a:srgbClr val="0070C0"/>
                </a:solidFill>
              </a:rPr>
              <a:t>Number of years schools have been identified.</a:t>
            </a:r>
          </a:p>
          <a:p>
            <a:pPr marL="800100" lvl="1" indent="-342900">
              <a:buFont typeface="Arial" panose="020B0604020202020204" pitchFamily="34" charset="0"/>
              <a:buChar char="•"/>
            </a:pPr>
            <a:r>
              <a:rPr lang="en-US" b="1" dirty="0">
                <a:solidFill>
                  <a:srgbClr val="0070C0"/>
                </a:solidFill>
              </a:rPr>
              <a:t>Superintendent’s successful use of Receivership Powers to implement the school’s Plan.</a:t>
            </a:r>
          </a:p>
          <a:p>
            <a:pPr marL="522287" indent="-285750">
              <a:buFont typeface="Arial" panose="020B0604020202020204" pitchFamily="34" charset="0"/>
              <a:buChar char="•"/>
            </a:pPr>
            <a:endParaRPr lang="en-US" sz="1800"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8</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Demonstrable Improvement Process</a:t>
            </a:r>
          </a:p>
        </p:txBody>
      </p:sp>
    </p:spTree>
    <p:extLst>
      <p:ext uri="{BB962C8B-B14F-4D97-AF65-F5344CB8AC3E}">
        <p14:creationId xmlns:p14="http://schemas.microsoft.com/office/powerpoint/2010/main" val="178221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1ED57101-E872-45A6-B85F-729302334010}"/>
              </a:ext>
            </a:extLst>
          </p:cNvPr>
          <p:cNvSpPr>
            <a:spLocks noGrp="1" noChangeArrowheads="1"/>
          </p:cNvSpPr>
          <p:nvPr>
            <p:ph idx="1"/>
          </p:nvPr>
        </p:nvSpPr>
        <p:spPr>
          <a:xfrm>
            <a:off x="412750" y="1219200"/>
            <a:ext cx="7862888" cy="4895850"/>
          </a:xfrm>
        </p:spPr>
        <p:txBody>
          <a:bodyPr/>
          <a:lstStyle/>
          <a:p>
            <a:pPr marL="236537"/>
            <a:r>
              <a:rPr lang="en-US" sz="2400" u="sng" dirty="0">
                <a:solidFill>
                  <a:srgbClr val="0070C0"/>
                </a:solidFill>
              </a:rPr>
              <a:t>Making Demonstrable Improvement</a:t>
            </a:r>
          </a:p>
          <a:p>
            <a:pPr marL="579437" indent="-342900">
              <a:buFont typeface="Arial" panose="020B0604020202020204" pitchFamily="34" charset="0"/>
              <a:buChar char="•"/>
            </a:pPr>
            <a:r>
              <a:rPr lang="en-US" dirty="0">
                <a:solidFill>
                  <a:srgbClr val="0070C0"/>
                </a:solidFill>
              </a:rPr>
              <a:t>The result of the process shall be an evidence-based judgment that:</a:t>
            </a:r>
          </a:p>
          <a:p>
            <a:pPr marL="1150937" lvl="1" indent="-457200">
              <a:buFont typeface="+mj-lt"/>
              <a:buAutoNum type="alphaLcParenR"/>
            </a:pPr>
            <a:r>
              <a:rPr lang="en-US" dirty="0">
                <a:solidFill>
                  <a:srgbClr val="0070C0"/>
                </a:solidFill>
              </a:rPr>
              <a:t>The school </a:t>
            </a:r>
            <a:r>
              <a:rPr lang="en-US" dirty="0">
                <a:solidFill>
                  <a:srgbClr val="00B050"/>
                </a:solidFill>
              </a:rPr>
              <a:t>made Demonstrable Improvement</a:t>
            </a:r>
            <a:r>
              <a:rPr lang="en-US" dirty="0">
                <a:solidFill>
                  <a:srgbClr val="0070C0"/>
                </a:solidFill>
              </a:rPr>
              <a:t>; </a:t>
            </a:r>
          </a:p>
          <a:p>
            <a:pPr marL="1150937" lvl="1" indent="-457200">
              <a:buFont typeface="+mj-lt"/>
              <a:buAutoNum type="alphaLcParenR"/>
            </a:pPr>
            <a:r>
              <a:rPr lang="en-US" dirty="0">
                <a:solidFill>
                  <a:srgbClr val="0070C0"/>
                </a:solidFill>
              </a:rPr>
              <a:t>The school </a:t>
            </a:r>
            <a:r>
              <a:rPr lang="en-US" dirty="0">
                <a:solidFill>
                  <a:srgbClr val="C00000"/>
                </a:solidFill>
              </a:rPr>
              <a:t>did not make Demonstrable Improvement</a:t>
            </a:r>
            <a:r>
              <a:rPr lang="en-US" dirty="0">
                <a:solidFill>
                  <a:srgbClr val="0070C0"/>
                </a:solidFill>
              </a:rPr>
              <a:t>, unless there are shown to be extenuating or extraordinary circumstances; or </a:t>
            </a:r>
          </a:p>
          <a:p>
            <a:pPr marL="1150937" lvl="1" indent="-457200">
              <a:buFont typeface="+mj-lt"/>
              <a:buAutoNum type="alphaLcParenR"/>
            </a:pPr>
            <a:r>
              <a:rPr lang="en-US" dirty="0">
                <a:solidFill>
                  <a:srgbClr val="0070C0"/>
                </a:solidFill>
              </a:rPr>
              <a:t>In addition to school’s performance on the DI indicators, the Commissioner shall review the totality of the school's record to make a determination as to whether or not the school made Demonstrable Improvement.</a:t>
            </a:r>
            <a:endParaRPr lang="en-US" dirty="0"/>
          </a:p>
          <a:p>
            <a:endParaRPr lang="en-US" dirty="0">
              <a:solidFill>
                <a:srgbClr val="0070C0"/>
              </a:solidFill>
            </a:endParaRPr>
          </a:p>
          <a:p>
            <a:pPr marL="342900" indent="-342900">
              <a:buFont typeface="Arial" panose="020B0604020202020204" pitchFamily="34" charset="0"/>
              <a:buChar char="•"/>
            </a:pPr>
            <a:endParaRPr lang="en-US" dirty="0">
              <a:solidFill>
                <a:srgbClr val="0070C0"/>
              </a:solidFill>
            </a:endParaRPr>
          </a:p>
        </p:txBody>
      </p:sp>
      <p:sp>
        <p:nvSpPr>
          <p:cNvPr id="8196" name="Slide Number Placeholder 3">
            <a:extLst>
              <a:ext uri="{FF2B5EF4-FFF2-40B4-BE49-F238E27FC236}">
                <a16:creationId xmlns:a16="http://schemas.microsoft.com/office/drawing/2014/main" id="{4DDC595F-9C91-412A-801F-92034DE1F33B}"/>
              </a:ext>
            </a:extLst>
          </p:cNvPr>
          <p:cNvSpPr>
            <a:spLocks noGrp="1"/>
          </p:cNvSpPr>
          <p:nvPr>
            <p:ph type="sldNum" sz="quarter" idx="10"/>
          </p:nvPr>
        </p:nvSpPr>
        <p:spPr>
          <a:noFill/>
        </p:spPr>
        <p:txBody>
          <a:bodyPr/>
          <a:lstStyle>
            <a:lvl1pPr>
              <a:spcBef>
                <a:spcPct val="20000"/>
              </a:spcBef>
              <a:buChar char="•"/>
              <a:defRPr sz="2400" b="1">
                <a:solidFill>
                  <a:srgbClr val="045CAA"/>
                </a:solidFill>
                <a:latin typeface="Arial" panose="020B0604020202020204" pitchFamily="34" charset="0"/>
                <a:ea typeface="Verdana" panose="020B0604030504040204" pitchFamily="34" charset="0"/>
                <a:cs typeface="Verdana" panose="020B0604030504040204" pitchFamily="34" charset="0"/>
              </a:defRPr>
            </a:lvl1pPr>
            <a:lvl2pPr marL="742950" indent="-285750">
              <a:spcBef>
                <a:spcPct val="20000"/>
              </a:spcBef>
              <a:buSzPct val="50000"/>
              <a:buFont typeface="Wingdings" panose="05000000000000000000" pitchFamily="2" charset="2"/>
              <a:buChar char="¦"/>
              <a:defRPr sz="2000" b="1">
                <a:solidFill>
                  <a:srgbClr val="D83B01"/>
                </a:solidFill>
                <a:latin typeface="Arial" panose="020B0604020202020204" pitchFamily="34" charset="0"/>
                <a:ea typeface="Verdana" panose="020B0604030504040204" pitchFamily="34" charset="0"/>
                <a:cs typeface="Verdana" panose="020B0604030504040204" pitchFamily="34" charset="0"/>
              </a:defRPr>
            </a:lvl2pPr>
            <a:lvl3pPr marL="1143000" indent="-228600">
              <a:spcBef>
                <a:spcPct val="20000"/>
              </a:spcBef>
              <a:buChar char="•"/>
              <a:defRPr>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1600200" indent="-228600">
              <a:spcBef>
                <a:spcPct val="20000"/>
              </a:spcBef>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2057400" indent="-228600">
              <a:spcBef>
                <a:spcPct val="20000"/>
              </a:spcBef>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spcBef>
                <a:spcPct val="0"/>
              </a:spcBef>
              <a:buFontTx/>
              <a:buNone/>
            </a:pPr>
            <a:fld id="{58F7A5D2-5FAD-493A-A666-72D5E59E5B9B}" type="slidenum">
              <a:rPr lang="en-US" altLang="en-US" sz="1400" b="0">
                <a:solidFill>
                  <a:schemeClr val="tx1"/>
                </a:solidFill>
                <a:latin typeface="CartoGothic Std" pitchFamily="34" charset="0"/>
              </a:rPr>
              <a:pPr>
                <a:spcBef>
                  <a:spcPct val="0"/>
                </a:spcBef>
                <a:buFontTx/>
                <a:buNone/>
              </a:pPr>
              <a:t>9</a:t>
            </a:fld>
            <a:endParaRPr lang="en-US" altLang="en-US" sz="1400" b="0">
              <a:solidFill>
                <a:schemeClr val="tx1"/>
              </a:solidFill>
              <a:latin typeface="CartoGothic Std" pitchFamily="34" charset="0"/>
            </a:endParaRPr>
          </a:p>
        </p:txBody>
      </p:sp>
      <p:sp>
        <p:nvSpPr>
          <p:cNvPr id="3" name="Title 2">
            <a:extLst>
              <a:ext uri="{FF2B5EF4-FFF2-40B4-BE49-F238E27FC236}">
                <a16:creationId xmlns:a16="http://schemas.microsoft.com/office/drawing/2014/main" id="{38264111-F6CD-41F8-8EA9-626A33CF2EE8}"/>
              </a:ext>
            </a:extLst>
          </p:cNvPr>
          <p:cNvSpPr>
            <a:spLocks noGrp="1"/>
          </p:cNvSpPr>
          <p:nvPr>
            <p:ph type="title"/>
          </p:nvPr>
        </p:nvSpPr>
        <p:spPr/>
        <p:txBody>
          <a:bodyPr/>
          <a:lstStyle/>
          <a:p>
            <a:r>
              <a:rPr lang="en-US" dirty="0"/>
              <a:t>Demonstrable Improvement Process</a:t>
            </a:r>
          </a:p>
        </p:txBody>
      </p:sp>
    </p:spTree>
    <p:extLst>
      <p:ext uri="{BB962C8B-B14F-4D97-AF65-F5344CB8AC3E}">
        <p14:creationId xmlns:p14="http://schemas.microsoft.com/office/powerpoint/2010/main" val="3134055213"/>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808080"/>
      </a:lt2>
      <a:accent1>
        <a:srgbClr val="08233B"/>
      </a:accent1>
      <a:accent2>
        <a:srgbClr val="045CAA"/>
      </a:accent2>
      <a:accent3>
        <a:srgbClr val="D83B01"/>
      </a:accent3>
      <a:accent4>
        <a:srgbClr val="08233B"/>
      </a:accent4>
      <a:accent5>
        <a:srgbClr val="045CAA"/>
      </a:accent5>
      <a:accent6>
        <a:srgbClr val="D83B01"/>
      </a:accent6>
      <a:hlink>
        <a:srgbClr val="045CAA"/>
      </a:hlink>
      <a:folHlink>
        <a:srgbClr val="D83B01"/>
      </a:folHlink>
    </a:clrScheme>
    <a:fontScheme name="Default Design">
      <a:majorFont>
        <a:latin typeface="CartoGothic St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16763</TotalTime>
  <Words>4028</Words>
  <Application>Microsoft Office PowerPoint</Application>
  <PresentationFormat>On-screen Show (4:3)</PresentationFormat>
  <Paragraphs>496</Paragraphs>
  <Slides>53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CartoGothic Std</vt:lpstr>
      <vt:lpstr>Courier New</vt:lpstr>
      <vt:lpstr>Helvetica</vt:lpstr>
      <vt:lpstr>Rockwell</vt:lpstr>
      <vt:lpstr>Wingdings</vt:lpstr>
      <vt:lpstr>Default Design</vt:lpstr>
      <vt:lpstr>Selecting Demonstrable Improvement Indicators</vt:lpstr>
      <vt:lpstr>Goals for Today’s Webinar</vt:lpstr>
      <vt:lpstr>Questions</vt:lpstr>
      <vt:lpstr>Additional Resources:</vt:lpstr>
      <vt:lpstr>1. Demonstrable Improvement Process Overview</vt:lpstr>
      <vt:lpstr>Demonstrable Improvement Process</vt:lpstr>
      <vt:lpstr>Demonstrable Improvement Process</vt:lpstr>
      <vt:lpstr>Demonstrable Improvement Process</vt:lpstr>
      <vt:lpstr>Demonstrable Improvement Process</vt:lpstr>
      <vt:lpstr>Demonstrable Improvement Process</vt:lpstr>
      <vt:lpstr>DI Methodology Updates</vt:lpstr>
      <vt:lpstr>DI Methodology Updates</vt:lpstr>
      <vt:lpstr>DI Methodology Updates</vt:lpstr>
      <vt:lpstr>DI Methodology: Computing the DI Index</vt:lpstr>
      <vt:lpstr>Questions?</vt:lpstr>
      <vt:lpstr>2. Demonstrable Improvement Indicators</vt:lpstr>
      <vt:lpstr>DI Indicators: Requirements</vt:lpstr>
      <vt:lpstr>DI Indicators: Requirements</vt:lpstr>
      <vt:lpstr>DI Indicators: Level 1</vt:lpstr>
      <vt:lpstr>DI Indicators: Level 2</vt:lpstr>
      <vt:lpstr>DI Indicators: Level 2</vt:lpstr>
      <vt:lpstr>Local Indicators</vt:lpstr>
      <vt:lpstr>Questions?</vt:lpstr>
      <vt:lpstr>3. Selecting Demonstrable Improvement Indicators</vt:lpstr>
      <vt:lpstr>Opening the Excel Template</vt:lpstr>
      <vt:lpstr>Opening the Excel Template</vt:lpstr>
      <vt:lpstr>Navigating the Excel Template</vt:lpstr>
      <vt:lpstr>District Worksheet</vt:lpstr>
      <vt:lpstr>District Worksheet</vt:lpstr>
      <vt:lpstr>School Worksheet: Select School</vt:lpstr>
      <vt:lpstr>School Worksheet: Layout</vt:lpstr>
      <vt:lpstr>School Worksheet: Layout</vt:lpstr>
      <vt:lpstr>School Worksheet: Layout</vt:lpstr>
      <vt:lpstr>School Worksheet: Level 2 Indicators</vt:lpstr>
      <vt:lpstr>School Worksheet: Level 2 Indicators</vt:lpstr>
      <vt:lpstr>School Worksheet: Level 2 Indicators</vt:lpstr>
      <vt:lpstr>School Worksheet: Level 2 Indicators</vt:lpstr>
      <vt:lpstr>School Worksheet: Example School A</vt:lpstr>
      <vt:lpstr>School Worksheet: Example School A</vt:lpstr>
      <vt:lpstr>School Worksheet: Example School A</vt:lpstr>
      <vt:lpstr>School Worksheet: Example School A</vt:lpstr>
      <vt:lpstr>School Worksheet: Example School A</vt:lpstr>
      <vt:lpstr>School Worksheet: Example School B</vt:lpstr>
      <vt:lpstr>School Worksheet: Example School B</vt:lpstr>
      <vt:lpstr>School Worksheet: Example School B</vt:lpstr>
      <vt:lpstr>School Worksheet: Example School C</vt:lpstr>
      <vt:lpstr>School Worksheet: Notifications Glossary</vt:lpstr>
      <vt:lpstr>School Worksheet: Provide to SED</vt:lpstr>
      <vt:lpstr>Next Steps</vt:lpstr>
      <vt:lpstr>Questions?</vt:lpstr>
      <vt:lpstr>Appendix</vt:lpstr>
      <vt:lpstr>Target Setting: Overrides</vt:lpstr>
      <vt:lpstr>Target Setting: Overrides</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PresentationSelecting Demonstrable Improvement Indicators</dc:title>
  <dc:creator>New York State Education Department</dc:creator>
  <cp:lastModifiedBy>Paulette Coppin</cp:lastModifiedBy>
  <cp:revision>209</cp:revision>
  <cp:lastPrinted>2019-04-10T15:25:33Z</cp:lastPrinted>
  <dcterms:created xsi:type="dcterms:W3CDTF">2012-11-02T15:03:06Z</dcterms:created>
  <dcterms:modified xsi:type="dcterms:W3CDTF">2019-04-11T14:06:14Z</dcterms:modified>
</cp:coreProperties>
</file>