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7"/>
  </p:notesMasterIdLst>
  <p:sldIdLst>
    <p:sldId id="256" r:id="rId5"/>
    <p:sldId id="260" r:id="rId6"/>
    <p:sldId id="387" r:id="rId7"/>
    <p:sldId id="407" r:id="rId8"/>
    <p:sldId id="406" r:id="rId9"/>
    <p:sldId id="408" r:id="rId10"/>
    <p:sldId id="409" r:id="rId11"/>
    <p:sldId id="381" r:id="rId12"/>
    <p:sldId id="437" r:id="rId13"/>
    <p:sldId id="412" r:id="rId14"/>
    <p:sldId id="436" r:id="rId15"/>
    <p:sldId id="435" r:id="rId16"/>
    <p:sldId id="427" r:id="rId17"/>
    <p:sldId id="413" r:id="rId18"/>
    <p:sldId id="414" r:id="rId19"/>
    <p:sldId id="415" r:id="rId20"/>
    <p:sldId id="416" r:id="rId21"/>
    <p:sldId id="417" r:id="rId22"/>
    <p:sldId id="425" r:id="rId23"/>
    <p:sldId id="438" r:id="rId24"/>
    <p:sldId id="419" r:id="rId25"/>
    <p:sldId id="421" r:id="rId26"/>
    <p:sldId id="428" r:id="rId27"/>
    <p:sldId id="422" r:id="rId28"/>
    <p:sldId id="423" r:id="rId29"/>
    <p:sldId id="432" r:id="rId30"/>
    <p:sldId id="389" r:id="rId31"/>
    <p:sldId id="430" r:id="rId32"/>
    <p:sldId id="397" r:id="rId33"/>
    <p:sldId id="373" r:id="rId34"/>
    <p:sldId id="377" r:id="rId35"/>
    <p:sldId id="375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A805354-5E9E-B640-F703-CA1B47F098BC}" name="Andrew Morozov" initials="AM" userId="S::andrew.morozov@nysed.gov::966628c0-b434-4b9e-9914-fa97d3292eef" providerId="AD"/>
  <p188:author id="{89E7B254-981C-3EA1-9B61-DBCA9EED5662}" name="Jennifer Todd" initials="JT" userId="S::jennifer.todd@nysed.gov::98bf0a97-5fa7-48b5-b598-a2beb4b089f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Tracey Johnson" initials="TJ" lastIdx="3" clrIdx="6">
    <p:extLst>
      <p:ext uri="{19B8F6BF-5375-455C-9EA6-DF929625EA0E}">
        <p15:presenceInfo xmlns:p15="http://schemas.microsoft.com/office/powerpoint/2012/main" userId="S::tracey.johnson@nysed.gov::8c9de02b-cd4e-42fe-a90b-fae54ec79d0a" providerId="AD"/>
      </p:ext>
    </p:extLst>
  </p:cmAuthor>
  <p:cmAuthor id="1" name="Andrew Morozov" initials="AM" lastIdx="48" clrIdx="0">
    <p:extLst>
      <p:ext uri="{19B8F6BF-5375-455C-9EA6-DF929625EA0E}">
        <p15:presenceInfo xmlns:p15="http://schemas.microsoft.com/office/powerpoint/2012/main" userId="S::Andrew.Morozov@nysed.gov::966628c0-b434-4b9e-9914-fa97d3292eef" providerId="AD"/>
      </p:ext>
    </p:extLst>
  </p:cmAuthor>
  <p:cmAuthor id="8" name="Jason Harmon" initials="JH" lastIdx="5" clrIdx="7">
    <p:extLst>
      <p:ext uri="{19B8F6BF-5375-455C-9EA6-DF929625EA0E}">
        <p15:presenceInfo xmlns:p15="http://schemas.microsoft.com/office/powerpoint/2012/main" userId="S::jason.harmon@nysed.gov::053a7c48-d361-432f-90a5-bd5af1cd54e3" providerId="AD"/>
      </p:ext>
    </p:extLst>
  </p:cmAuthor>
  <p:cmAuthor id="2" name="Jennifer Todd" initials="JT" lastIdx="99" clrIdx="1">
    <p:extLst>
      <p:ext uri="{19B8F6BF-5375-455C-9EA6-DF929625EA0E}">
        <p15:presenceInfo xmlns:p15="http://schemas.microsoft.com/office/powerpoint/2012/main" userId="S::Jennifer.Todd@nysed.gov::98bf0a97-5fa7-48b5-b598-a2beb4b089f6" providerId="AD"/>
      </p:ext>
    </p:extLst>
  </p:cmAuthor>
  <p:cmAuthor id="3" name="Andrew M" initials="AM" lastIdx="17" clrIdx="2">
    <p:extLst>
      <p:ext uri="{19B8F6BF-5375-455C-9EA6-DF929625EA0E}">
        <p15:presenceInfo xmlns:p15="http://schemas.microsoft.com/office/powerpoint/2012/main" userId="e6c2312a26f201a6" providerId="Windows Live"/>
      </p:ext>
    </p:extLst>
  </p:cmAuthor>
  <p:cmAuthor id="4" name="Ira Schwartz" initials="IS" lastIdx="2" clrIdx="3">
    <p:extLst>
      <p:ext uri="{19B8F6BF-5375-455C-9EA6-DF929625EA0E}">
        <p15:presenceInfo xmlns:p15="http://schemas.microsoft.com/office/powerpoint/2012/main" userId="S::Ira.Schwartz@nysed.gov::3d33fd6d-8673-4059-97b8-ab33f2cf0b35" providerId="AD"/>
      </p:ext>
    </p:extLst>
  </p:cmAuthor>
  <p:cmAuthor id="5" name="Joseph McCarthy" initials="JM" lastIdx="4" clrIdx="4">
    <p:extLst>
      <p:ext uri="{19B8F6BF-5375-455C-9EA6-DF929625EA0E}">
        <p15:presenceInfo xmlns:p15="http://schemas.microsoft.com/office/powerpoint/2012/main" userId="S::joseph.mccarthy@nysed.gov::366b31af-a15a-4a60-bac6-5e647f729011" providerId="AD"/>
      </p:ext>
    </p:extLst>
  </p:cmAuthor>
  <p:cmAuthor id="6" name="Raymond Giamartino" initials="RG" lastIdx="3" clrIdx="5">
    <p:extLst>
      <p:ext uri="{19B8F6BF-5375-455C-9EA6-DF929625EA0E}">
        <p15:presenceInfo xmlns:p15="http://schemas.microsoft.com/office/powerpoint/2012/main" userId="S::raymond.giamartino@nysed.gov::0451148b-9939-4b7a-85af-2f37240e203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8BCFF"/>
    <a:srgbClr val="87B9E3"/>
    <a:srgbClr val="3D7FA9"/>
    <a:srgbClr val="FD7F03"/>
    <a:srgbClr val="045CAA"/>
    <a:srgbClr val="22315E"/>
    <a:srgbClr val="D83B01"/>
    <a:srgbClr val="551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326EB-AF34-4F44-A862-ED198E875212}" vWet="2" dt="2021-08-03T18:23:01.703"/>
    <p1510:client id="{8D347174-F19C-B34C-8051-D921DEAEA920}" v="5" dt="2021-08-03T11:35:10.642"/>
    <p1510:client id="{C037D5D4-3E4E-4566-754E-A55BD527F5E9}" v="1" dt="2021-08-02T21:38:22.097"/>
    <p1510:client id="{D1A06EE8-33E9-3C14-CC9A-7F2FE0E11A9E}" v="255" dt="2021-08-03T18:16:26.812"/>
    <p1510:client id="{D28DB084-4F4F-A663-D0D9-095947394DD0}" v="14" dt="2021-08-03T14:39:36.728"/>
    <p1510:client id="{DAB904E6-43C9-9C38-A3EF-0673D6D032FF}" v="216" dt="2021-08-03T18:38:08.955"/>
    <p1510:client id="{E465F3D9-8F0B-A46B-AD7A-E32A047BBCD2}" v="20" dt="2021-08-03T18:24:59.361"/>
    <p1510:client id="{EECF4DE4-ABDB-4B7B-8ECB-68D2113900C3}" v="1" dt="2021-08-03T18:50:36.4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932" autoAdjust="0"/>
  </p:normalViewPr>
  <p:slideViewPr>
    <p:cSldViewPr snapToGrid="0">
      <p:cViewPr varScale="1">
        <p:scale>
          <a:sx n="86" d="100"/>
          <a:sy n="86" d="100"/>
        </p:scale>
        <p:origin x="79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CB9D525-881D-4D03-B623-40274224FB6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CFE5AAD-9112-404E-A774-C0F41340672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D6FDF648-2121-4B06-8674-D624526C91C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EE4D06E-C5EA-46A1-AE9A-4ECD79D829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8ABE6BD-7BC5-4EF2-AAC1-9A190CE8DF6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7F04FFAB-6130-4D3B-BB8C-837E499115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B5070EC-C271-46F0-B4B5-B8256E5F74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534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078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34001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20790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77476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2852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6323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4108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5058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97987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13401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027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7288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17809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53377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endParaRPr lang="en-US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4630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6605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17313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6003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82430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42367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410420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538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03545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13444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94883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5034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8622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606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728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310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5178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706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Y:\websites\Consultant Files\logos\nysed-logo.png">
            <a:extLst>
              <a:ext uri="{FF2B5EF4-FFF2-40B4-BE49-F238E27FC236}">
                <a16:creationId xmlns:a16="http://schemas.microsoft.com/office/drawing/2014/main" id="{E09A8854-8C34-45A4-B8C5-CE572806E0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838" y="47625"/>
            <a:ext cx="6907212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2315E"/>
                </a:solidFill>
                <a:latin typeface="+mn-lt"/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2192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rgbClr val="045CAA"/>
                </a:solidFill>
                <a:latin typeface="+mn-lt"/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4471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Executive\ENGAGENY\EngageNY Files\Images\Logo - NYSED\nysed-logo-medium.jpg">
            <a:extLst>
              <a:ext uri="{FF2B5EF4-FFF2-40B4-BE49-F238E27FC236}">
                <a16:creationId xmlns:a16="http://schemas.microsoft.com/office/drawing/2014/main" id="{C098D15A-789B-4ADC-A7BB-2664F662BA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8970" y="1027048"/>
            <a:ext cx="4038600" cy="4992752"/>
          </a:xfrm>
        </p:spPr>
        <p:txBody>
          <a:bodyPr/>
          <a:lstStyle>
            <a:lvl1pPr marL="0" indent="0">
              <a:buNone/>
              <a:defRPr sz="2400">
                <a:solidFill>
                  <a:srgbClr val="22315E"/>
                </a:solidFill>
              </a:defRPr>
            </a:lvl1pPr>
            <a:lvl2pPr marL="457200" indent="-228600">
              <a:defRPr sz="2000">
                <a:solidFill>
                  <a:srgbClr val="045CAA"/>
                </a:solidFill>
              </a:defRPr>
            </a:lvl2pPr>
            <a:lvl3pPr marL="685800" indent="-228600">
              <a:defRPr sz="20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12018" y="0"/>
            <a:ext cx="7710417" cy="847471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600"/>
              </a:lnSpc>
              <a:defRPr>
                <a:solidFill>
                  <a:srgbClr val="22315E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1"/>
          </p:nvPr>
        </p:nvSpPr>
        <p:spPr>
          <a:xfrm>
            <a:off x="4572000" y="1027048"/>
            <a:ext cx="4038600" cy="4992752"/>
          </a:xfrm>
        </p:spPr>
        <p:txBody>
          <a:bodyPr/>
          <a:lstStyle>
            <a:lvl1pPr marL="0" indent="0">
              <a:buNone/>
              <a:defRPr sz="2400">
                <a:solidFill>
                  <a:srgbClr val="22315E"/>
                </a:solidFill>
              </a:defRPr>
            </a:lvl1pPr>
            <a:lvl2pPr marL="457200" indent="-228600">
              <a:defRPr sz="2000">
                <a:solidFill>
                  <a:srgbClr val="045CAA"/>
                </a:solidFill>
              </a:defRPr>
            </a:lvl2pPr>
            <a:lvl3pPr marL="685800" indent="-228600">
              <a:defRPr sz="20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16B8E245-6A94-4346-9D98-0483617CDF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2DA2C21-FDAC-405B-B73E-BBB76ECD0BF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19C32D-6D94-40CD-B6CA-AF79244D2998}"/>
              </a:ext>
            </a:extLst>
          </p:cNvPr>
          <p:cNvSpPr/>
          <p:nvPr userDrawn="1"/>
        </p:nvSpPr>
        <p:spPr>
          <a:xfrm>
            <a:off x="152400" y="914400"/>
            <a:ext cx="8763000" cy="45719"/>
          </a:xfrm>
          <a:prstGeom prst="rect">
            <a:avLst/>
          </a:prstGeom>
          <a:gradFill>
            <a:gsLst>
              <a:gs pos="0">
                <a:srgbClr val="045CAA"/>
              </a:gs>
              <a:gs pos="50000">
                <a:schemeClr val="bg1"/>
              </a:gs>
              <a:gs pos="100000">
                <a:srgbClr val="FD7F0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933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E6C36F-E032-4211-8080-786A7D8C15B1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7" name="Picture 2" descr="Z:\Executive\ENGAGENY\EngageNY Files\Images\Logo - NYSED\nysed-logo-medium.jpg">
            <a:extLst>
              <a:ext uri="{FF2B5EF4-FFF2-40B4-BE49-F238E27FC236}">
                <a16:creationId xmlns:a16="http://schemas.microsoft.com/office/drawing/2014/main" id="{6B4870F7-73EF-4D4E-BF4C-9143FF3F02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12018" y="0"/>
            <a:ext cx="7710417" cy="847471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600"/>
              </a:lnSpc>
              <a:defRPr>
                <a:solidFill>
                  <a:srgbClr val="22315E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12020" y="1027048"/>
            <a:ext cx="7863414" cy="5088002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rgbClr val="22315E"/>
                </a:solidFill>
              </a:defRPr>
            </a:lvl1pPr>
            <a:lvl2pPr marL="457200" indent="-228600">
              <a:defRPr>
                <a:solidFill>
                  <a:srgbClr val="045CAA"/>
                </a:solidFill>
              </a:defRPr>
            </a:lvl2pPr>
            <a:lvl3pPr marL="804863" indent="-228600">
              <a:defRPr/>
            </a:lvl3pPr>
            <a:lvl4pPr marL="1143000" indent="-228600">
              <a:defRPr/>
            </a:lvl4pPr>
            <a:lvl5pPr marL="1262063" indent="2286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5E13EBE-9738-420D-AC10-53D16774137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ED55513-1DDA-4488-8617-BC8475D3E7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0214C6-9A3B-47D8-AFD4-53D8F766EB19}"/>
              </a:ext>
            </a:extLst>
          </p:cNvPr>
          <p:cNvSpPr/>
          <p:nvPr userDrawn="1"/>
        </p:nvSpPr>
        <p:spPr>
          <a:xfrm>
            <a:off x="152400" y="914400"/>
            <a:ext cx="8763000" cy="45719"/>
          </a:xfrm>
          <a:prstGeom prst="rect">
            <a:avLst/>
          </a:prstGeom>
          <a:gradFill>
            <a:gsLst>
              <a:gs pos="0">
                <a:srgbClr val="045CAA"/>
              </a:gs>
              <a:gs pos="50000">
                <a:schemeClr val="bg1"/>
              </a:gs>
              <a:gs pos="100000">
                <a:srgbClr val="FD7F0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3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5854DB60-E2A5-4D9C-A27A-738BB70207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38200"/>
            <a:ext cx="8229600" cy="537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613B650C-36CC-4AE5-823D-CDF2F3DB25E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bg1"/>
                </a:solidFill>
                <a:latin typeface="CartoGothic Std" pitchFamily="34" charset="0"/>
              </a:defRPr>
            </a:lvl1pPr>
          </a:lstStyle>
          <a:p>
            <a:pPr>
              <a:defRPr/>
            </a:pPr>
            <a:fld id="{CE415E36-564C-4A1D-9C09-0874AE7D63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</p:sldLayoutIdLst>
  <p:hf hdr="0" dt="0"/>
  <p:txStyles>
    <p:titleStyle>
      <a:lvl1pPr algn="ctr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Verdana" pitchFamily="34" charset="0"/>
          <a:cs typeface="Verdana" pitchFamily="34" charset="0"/>
        </a:defRPr>
      </a:lvl2pPr>
      <a:lvl3pPr algn="ctr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Verdana" pitchFamily="34" charset="0"/>
          <a:cs typeface="Verdana" pitchFamily="34" charset="0"/>
        </a:defRPr>
      </a:lvl3pPr>
      <a:lvl4pPr algn="ctr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Verdana" pitchFamily="34" charset="0"/>
          <a:cs typeface="Verdana" pitchFamily="34" charset="0"/>
        </a:defRPr>
      </a:lvl4pPr>
      <a:lvl5pPr algn="ctr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D54F48"/>
          </a:solidFill>
          <a:latin typeface="CartoGothic St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D54F48"/>
          </a:solidFill>
          <a:latin typeface="CartoGothic St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D54F48"/>
          </a:solidFill>
          <a:latin typeface="CartoGothic St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D54F48"/>
          </a:solidFill>
          <a:latin typeface="CartoGothic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22315E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857250" indent="-40005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anose="05000000000000000000" pitchFamily="2" charset="2"/>
        <a:buChar char="¦"/>
        <a:defRPr sz="2000" b="1">
          <a:solidFill>
            <a:srgbClr val="045CAA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12001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D83B0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12.nysed.gov/sss/documents/SSEC21-22memoFinal7.22.21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p12.nysed.gov/sss/ssae/schoolsafety/vadir/2021-22SSECFormsInstructionsandGuidance.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sv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12.nysed.gov/irs/memos/2020/SIRSreportingTimeline2020-21.pdf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12.nysed.gov/irs/memos/2020/SIRSreportingTimeline2020-21.pdf" TargetMode="External"/><Relationship Id="rId3" Type="http://schemas.openxmlformats.org/officeDocument/2006/relationships/hyperlink" Target="http://www.nysed.gov/accountability/school-receivership-demonstrable-improvement-indicators" TargetMode="External"/><Relationship Id="rId7" Type="http://schemas.openxmlformats.org/officeDocument/2006/relationships/hyperlink" Target="http://www.p12.nysed.gov/irs/sirs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nysed.gov/information-reporting-services" TargetMode="External"/><Relationship Id="rId5" Type="http://schemas.openxmlformats.org/officeDocument/2006/relationships/hyperlink" Target="http://www.p12.nysed.gov/oisr/QA%20Update-Final.pdf" TargetMode="External"/><Relationship Id="rId4" Type="http://schemas.openxmlformats.org/officeDocument/2006/relationships/hyperlink" Target="http://www.p12.nysed.gov/oisr/" TargetMode="External"/><Relationship Id="rId9" Type="http://schemas.openxmlformats.org/officeDocument/2006/relationships/hyperlink" Target="https://datasupport.nysed.gov/hc/en-us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accountinfo@nysed.gov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datasupport@nysed.gov" TargetMode="External"/><Relationship Id="rId4" Type="http://schemas.openxmlformats.org/officeDocument/2006/relationships/hyperlink" Target="mailto:OISR@nysed.gov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sed.gov/common/nysed/files/accountability/memo/accountability-waiver-announcement-memo-062221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sed.gov/common/nysed/files/accountability/memo/accountability-waiver-announcement-memo-062221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F28B7D5-9775-4702-8297-4C3BDAE1F4B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33399" y="2286000"/>
            <a:ext cx="82296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>
                <a:solidFill>
                  <a:srgbClr val="0070C0"/>
                </a:solidFill>
                <a:latin typeface="Rockwell"/>
                <a:ea typeface="Verdana"/>
              </a:rPr>
              <a:t>Updates to the Demonstrable Improvement Process for Schools in Receivership</a:t>
            </a:r>
            <a:br>
              <a:rPr lang="en-US" altLang="en-US">
                <a:latin typeface="Rockwell" panose="02060603020205020403" pitchFamily="18" charset="0"/>
              </a:rPr>
            </a:br>
            <a:r>
              <a:rPr lang="en-US" altLang="en-US" sz="1800">
                <a:solidFill>
                  <a:srgbClr val="0070C0"/>
                </a:solidFill>
                <a:latin typeface="Rockwell"/>
                <a:ea typeface="Verdana"/>
              </a:rPr>
              <a:t>August 5, 2021</a:t>
            </a:r>
            <a:endParaRPr lang="en-US" altLang="en-US">
              <a:latin typeface="Rockwell"/>
              <a:ea typeface="ＭＳ Ｐゴシック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CC9745-3B72-4C4F-8D60-EB4CB38A3014}"/>
              </a:ext>
            </a:extLst>
          </p:cNvPr>
          <p:cNvSpPr/>
          <p:nvPr/>
        </p:nvSpPr>
        <p:spPr>
          <a:xfrm>
            <a:off x="1488567" y="4472445"/>
            <a:ext cx="6321056" cy="209288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en-US" b="1">
                <a:solidFill>
                  <a:srgbClr val="0070C0"/>
                </a:solidFill>
                <a:latin typeface="Rockwell"/>
                <a:ea typeface="ＭＳ Ｐゴシック"/>
              </a:rPr>
              <a:t>Jason Harmon </a:t>
            </a:r>
            <a:endParaRPr lang="en-US" altLang="en-US" b="1">
              <a:solidFill>
                <a:srgbClr val="0070C0"/>
              </a:solidFill>
              <a:latin typeface="Rockwell" panose="02060603020205020403" pitchFamily="18" charset="0"/>
              <a:ea typeface="ＭＳ Ｐゴシック" pitchFamily="34" charset="-128"/>
            </a:endParaRPr>
          </a:p>
          <a:p>
            <a:pPr algn="ctr"/>
            <a:r>
              <a:rPr lang="en-US" altLang="en-US" sz="1600">
                <a:solidFill>
                  <a:srgbClr val="0070C0"/>
                </a:solidFill>
                <a:latin typeface="Rockwell"/>
                <a:ea typeface="ＭＳ Ｐゴシック"/>
              </a:rPr>
              <a:t>Assistant Commissioner, Office of Accountability</a:t>
            </a:r>
          </a:p>
          <a:p>
            <a:pPr algn="ctr"/>
            <a:endParaRPr lang="en-US" altLang="en-US" sz="1600">
              <a:solidFill>
                <a:srgbClr val="0070C0"/>
              </a:solidFill>
              <a:latin typeface="Rockwell" panose="02060603020205020403" pitchFamily="18" charset="0"/>
              <a:ea typeface="ＭＳ Ｐゴシック" pitchFamily="34" charset="-128"/>
            </a:endParaRPr>
          </a:p>
          <a:p>
            <a:pPr algn="ctr"/>
            <a:r>
              <a:rPr lang="en-US" altLang="en-US" sz="1600" b="1">
                <a:solidFill>
                  <a:srgbClr val="0070C0"/>
                </a:solidFill>
                <a:latin typeface="Rockwell"/>
                <a:ea typeface="ＭＳ Ｐゴシック"/>
              </a:rPr>
              <a:t>Ray </a:t>
            </a:r>
            <a:r>
              <a:rPr lang="en-US" altLang="en-US" sz="1600" b="1" err="1">
                <a:solidFill>
                  <a:srgbClr val="0070C0"/>
                </a:solidFill>
                <a:latin typeface="Rockwell"/>
                <a:ea typeface="ＭＳ Ｐゴシック"/>
              </a:rPr>
              <a:t>Giamartino</a:t>
            </a:r>
            <a:endParaRPr lang="en-US" altLang="en-US" sz="1600" b="1">
              <a:solidFill>
                <a:srgbClr val="0070C0"/>
              </a:solidFill>
              <a:latin typeface="Rockwell"/>
              <a:ea typeface="ＭＳ Ｐゴシック"/>
            </a:endParaRPr>
          </a:p>
          <a:p>
            <a:pPr algn="ctr"/>
            <a:r>
              <a:rPr lang="en-US" altLang="en-US" sz="1600">
                <a:solidFill>
                  <a:srgbClr val="0070C0"/>
                </a:solidFill>
                <a:latin typeface="Rockwell"/>
                <a:ea typeface="ＭＳ Ｐゴシック"/>
              </a:rPr>
              <a:t>Assistant Commissioner, Office of Innovation &amp; School Reform</a:t>
            </a:r>
          </a:p>
          <a:p>
            <a:pPr algn="ctr"/>
            <a:endParaRPr lang="en-US" altLang="en-US" sz="1600">
              <a:solidFill>
                <a:srgbClr val="0070C0"/>
              </a:solidFill>
              <a:latin typeface="Rockwell" panose="02060603020205020403" pitchFamily="18" charset="0"/>
              <a:ea typeface="ＭＳ Ｐゴシック" pitchFamily="34" charset="-128"/>
            </a:endParaRPr>
          </a:p>
          <a:p>
            <a:pPr algn="ctr"/>
            <a:r>
              <a:rPr lang="en-US" altLang="en-US" sz="1600" b="1">
                <a:solidFill>
                  <a:srgbClr val="0070C0"/>
                </a:solidFill>
                <a:latin typeface="Rockwell"/>
              </a:rPr>
              <a:t>Andrew Morozov</a:t>
            </a:r>
          </a:p>
          <a:p>
            <a:pPr algn="ctr"/>
            <a:r>
              <a:rPr lang="en-US" altLang="en-US" sz="1600">
                <a:solidFill>
                  <a:srgbClr val="0070C0"/>
                </a:solidFill>
                <a:latin typeface="Rockwell"/>
                <a:ea typeface="ＭＳ Ｐゴシック"/>
              </a:rPr>
              <a:t>Associate in Education Research, Office of Accountability</a:t>
            </a:r>
            <a:endParaRPr lang="en-US" altLang="en-US" sz="1600">
              <a:solidFill>
                <a:srgbClr val="0070C0"/>
              </a:solidFill>
              <a:latin typeface="Rockwell" panose="02060603020205020403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8697663" cy="4895850"/>
          </a:xfrm>
        </p:spPr>
        <p:txBody>
          <a:bodyPr/>
          <a:lstStyle/>
          <a:p>
            <a:pPr lvl="0"/>
            <a:r>
              <a:rPr lang="en-US">
                <a:ea typeface="Verdana"/>
              </a:rPr>
              <a:t>Topics:</a:t>
            </a:r>
          </a:p>
          <a:p>
            <a:pPr marL="457200" indent="-457200">
              <a:buFont typeface="Arial"/>
              <a:buChar char="•"/>
            </a:pPr>
            <a:r>
              <a:rPr lang="en-US">
                <a:ea typeface="Verdana"/>
                <a:cs typeface="Arial"/>
              </a:rPr>
              <a:t>Considerations for Making DI Determinations</a:t>
            </a:r>
            <a:endParaRPr lang="en-US">
              <a:ea typeface="Verdana"/>
            </a:endParaRPr>
          </a:p>
          <a:p>
            <a:pPr marL="457200" indent="-457200">
              <a:buFont typeface="Arial"/>
              <a:buChar char="•"/>
            </a:pPr>
            <a:r>
              <a:rPr lang="en-US">
                <a:ea typeface="Verdana"/>
              </a:rPr>
              <a:t>Carryover of the Indicators and Annual Progress Targets.</a:t>
            </a:r>
            <a:endParaRPr lang="en-US"/>
          </a:p>
          <a:p>
            <a:pPr marL="457200" indent="-457200">
              <a:buFont typeface="Arial"/>
              <a:buChar char="•"/>
            </a:pPr>
            <a:r>
              <a:rPr lang="en-US">
                <a:ea typeface="Verdana"/>
              </a:rPr>
              <a:t>Alternative indicators for 2021-22.</a:t>
            </a:r>
          </a:p>
          <a:p>
            <a:pPr marL="457200" indent="-457200">
              <a:buFont typeface="Arial"/>
              <a:buChar char="•"/>
            </a:pPr>
            <a:r>
              <a:rPr lang="en-US">
                <a:ea typeface="Verdana"/>
              </a:rPr>
              <a:t>Assigning additional Level 1 indicators.</a:t>
            </a:r>
            <a:endParaRPr lang="en-US"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Updates to indicators:</a:t>
            </a:r>
            <a:endParaRPr lang="en-US">
              <a:cs typeface="+mn-lt"/>
            </a:endParaRPr>
          </a:p>
          <a:p>
            <a:pPr lvl="1"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Indicator #4 (Suspension Rate)</a:t>
            </a:r>
            <a:endParaRPr lang="en-US">
              <a:solidFill>
                <a:srgbClr val="0070C0"/>
              </a:solidFill>
              <a:cs typeface="+mn-lt"/>
            </a:endParaRPr>
          </a:p>
          <a:p>
            <a:pPr lvl="1"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Indicator #5 (School Safety/SVI)</a:t>
            </a:r>
          </a:p>
          <a:p>
            <a:pPr lvl="1"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Indicator #6 (DTSDE Tenet 6: Family and Community Engagement)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Extension for Public Hearing</a:t>
            </a:r>
            <a:endParaRPr 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 lIns="91440" tIns="45720" rIns="91440" bIns="45720" anchor="b"/>
          <a:lstStyle/>
          <a:p>
            <a:r>
              <a:rPr lang="en-US">
                <a:ea typeface="Verdana"/>
              </a:rPr>
              <a:t>Updates to the 2021-22 DI Process</a:t>
            </a:r>
          </a:p>
        </p:txBody>
      </p:sp>
    </p:spTree>
    <p:extLst>
      <p:ext uri="{BB962C8B-B14F-4D97-AF65-F5344CB8AC3E}">
        <p14:creationId xmlns:p14="http://schemas.microsoft.com/office/powerpoint/2010/main" val="1352949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FF"/>
                </a:solidFill>
              </a:rPr>
              <a:t>Cohort 1: </a:t>
            </a:r>
            <a:r>
              <a:rPr lang="en-US"/>
              <a:t>Schools that were in Receivership status for the 2017-18 school year and were re-identified in the 2018-19 school year (N=14).</a:t>
            </a:r>
          </a:p>
          <a:p>
            <a:pPr lvl="0"/>
            <a:endParaRPr lang="en-US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FF"/>
                </a:solidFill>
                <a:ea typeface="Verdana"/>
              </a:rPr>
              <a:t>Cohort 2: </a:t>
            </a:r>
            <a:r>
              <a:rPr lang="en-US">
                <a:ea typeface="Verdana"/>
              </a:rPr>
              <a:t>Schools that were newly identified in the 2018-19 school year (N=24).</a:t>
            </a:r>
            <a:endParaRPr 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/>
              <a:t>Schools in Superintendent Receivership</a:t>
            </a:r>
          </a:p>
        </p:txBody>
      </p:sp>
    </p:spTree>
    <p:extLst>
      <p:ext uri="{BB962C8B-B14F-4D97-AF65-F5344CB8AC3E}">
        <p14:creationId xmlns:p14="http://schemas.microsoft.com/office/powerpoint/2010/main" val="3025882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54152" y="1066014"/>
            <a:ext cx="7862888" cy="4895850"/>
          </a:xfrm>
        </p:spPr>
        <p:txBody>
          <a:bodyPr/>
          <a:lstStyle/>
          <a:p>
            <a:pPr lvl="0"/>
            <a:r>
              <a:rPr lang="en-US" sz="2000">
                <a:solidFill>
                  <a:srgbClr val="0000FF"/>
                </a:solidFill>
                <a:ea typeface="Verdana"/>
              </a:rPr>
              <a:t>Cohort 1 and Cohort 2 Schools: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2315E"/>
                </a:solidFill>
                <a:ea typeface="Verdana"/>
              </a:rPr>
              <a:t>Schools will be removed from Receivership at the end of the school year in which the school is not identified as a Comprehensive Support and Improvement (CSI) School.</a:t>
            </a:r>
            <a:endParaRPr lang="en-US" sz="2000">
              <a:cs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ea typeface="+mn-lt"/>
                <a:cs typeface="+mn-lt"/>
              </a:rPr>
              <a:t>The first opportunity for removal will be June 2023 if a school made CSI Progress based on 2018-19 and 2021-22 school year results.</a:t>
            </a:r>
            <a:endParaRPr lang="en-US">
              <a:cs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ea typeface="+mn-lt"/>
                <a:cs typeface="+mn-lt"/>
              </a:rPr>
              <a:t>The next opportunity for removal will be June 2024 if a school is not re-identified as CSI based on 2022-23 school year results. </a:t>
            </a:r>
            <a:endParaRPr lang="en-US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2315E"/>
                </a:solidFill>
                <a:ea typeface="Verdana"/>
              </a:rPr>
              <a:t>Making DI does not determine whether a school is placed into or removed from Receivership.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2315E"/>
                </a:solidFill>
                <a:ea typeface="Verdana"/>
              </a:rPr>
              <a:t>Making DI determines whether a school continues under a Superintendent Receiver or is placed in Independent Receivership.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/>
              <a:t>How a School Exits Receivership</a:t>
            </a:r>
          </a:p>
        </p:txBody>
      </p:sp>
    </p:spTree>
    <p:extLst>
      <p:ext uri="{BB962C8B-B14F-4D97-AF65-F5344CB8AC3E}">
        <p14:creationId xmlns:p14="http://schemas.microsoft.com/office/powerpoint/2010/main" val="2880930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012F243-8102-4940-8DB9-8578C5EE04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8139113" cy="4895850"/>
          </a:xfrm>
        </p:spPr>
        <p:txBody>
          <a:bodyPr/>
          <a:lstStyle/>
          <a:p>
            <a:pPr marL="342900" indent="-342900">
              <a:buChar char="•"/>
            </a:pPr>
            <a:r>
              <a:rPr lang="en-US" sz="2200">
                <a:ea typeface="+mn-lt"/>
                <a:cs typeface="+mn-lt"/>
              </a:rPr>
              <a:t>The Department is assessing the timelines for making accountability and DI determinations and the viability of making determinations using the 2021-22 school year results. </a:t>
            </a:r>
            <a:endParaRPr lang="en-US" sz="2200">
              <a:cs typeface="+mn-lt"/>
            </a:endParaRPr>
          </a:p>
          <a:p>
            <a:pPr marL="342900" indent="-342900">
              <a:buChar char="•"/>
            </a:pPr>
            <a:r>
              <a:rPr lang="en-US" sz="2200">
                <a:ea typeface="+mn-lt"/>
                <a:cs typeface="+mn-lt"/>
              </a:rPr>
              <a:t>The Department is considering a waiver request to USDE to use 2021-22 school year results to reestablish robust and stable baselines for measuring school and district performance on accountability indicators instead of making determinations. </a:t>
            </a:r>
            <a:endParaRPr lang="en-US" sz="22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>
                <a:ea typeface="+mn-lt"/>
                <a:cs typeface="+mn-lt"/>
              </a:rPr>
              <a:t>Unless the Department secures a waiver from USDE, districts should expect that the Department will make DI determinations using 2021-22 school year results.</a:t>
            </a:r>
            <a:endParaRPr lang="en-US" sz="2200">
              <a:ea typeface="Verdana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>
                <a:ea typeface="Verdana"/>
                <a:cs typeface="Arial"/>
              </a:rPr>
              <a:t>The Department will communicate additional details as soon as more information is available. </a:t>
            </a:r>
            <a:endParaRPr lang="en-US" sz="220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/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62138D0F-7039-4443-BC50-DA9D8B6C5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398960" cy="847471"/>
          </a:xfrm>
        </p:spPr>
        <p:txBody>
          <a:bodyPr lIns="91440" tIns="45720" rIns="91440" bIns="45720" anchor="b"/>
          <a:lstStyle/>
          <a:p>
            <a:r>
              <a:rPr lang="en-US" sz="2800">
                <a:ea typeface="Verdana"/>
              </a:rPr>
              <a:t>Considerations for Making DI Determinations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172974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8121650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The indicators that are currently assigned to the schools for 2020-21 will carry over to 2021-22.</a:t>
            </a:r>
            <a:endParaRPr lang="en-US" sz="2000">
              <a:ea typeface="Verdana"/>
            </a:endParaRP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b="1">
                <a:solidFill>
                  <a:srgbClr val="045CAA"/>
                </a:solidFill>
                <a:ea typeface="Verdana"/>
              </a:rPr>
              <a:t>Exception</a:t>
            </a:r>
            <a:r>
              <a:rPr lang="en-US">
                <a:ea typeface="Verdana"/>
              </a:rPr>
              <a:t>: Alternative indicators will be provided if restructuring results in a school having fewer than the required minimum number of Level 1 or Level 2 indicators.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The Annual Progress Targets will carry over. </a:t>
            </a:r>
            <a:endParaRPr lang="en-US"/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The 2020-21 Targets will become the 2021-22 Targets.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The 2021-22 Targets will become the 2022-23 Targets.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The Department does not currently intend to compute new Targets for existing DI indicators for the 2021-22 and 2022-23 school years. </a:t>
            </a:r>
            <a:endParaRPr lang="en-US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pPr lvl="0"/>
            <a:r>
              <a:rPr lang="en-US" sz="2800"/>
              <a:t>Carryover of Indicators and Progress Targets</a:t>
            </a:r>
          </a:p>
        </p:txBody>
      </p:sp>
    </p:spTree>
    <p:extLst>
      <p:ext uri="{BB962C8B-B14F-4D97-AF65-F5344CB8AC3E}">
        <p14:creationId xmlns:p14="http://schemas.microsoft.com/office/powerpoint/2010/main" val="3219164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305800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>
                <a:ea typeface="Verdana"/>
              </a:rPr>
              <a:t>Schools serving either Elementary-Middle (EM) or High School (HS) grade levels must have a minimum of five Level 1 and five Level 2 DI indicators. </a:t>
            </a:r>
            <a:endParaRPr lang="en-US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/>
              <a:t>Schools serving both EM and HS grades must have a minimum of seven Level 1 and seven Level 2 indicators.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>
                <a:ea typeface="Verdana"/>
                <a:cs typeface="Arial"/>
              </a:rPr>
              <a:t>The Department will </a:t>
            </a:r>
            <a:r>
              <a:rPr lang="en-US" sz="2000" u="sng">
                <a:ea typeface="Verdana"/>
                <a:cs typeface="Arial"/>
              </a:rPr>
              <a:t>not</a:t>
            </a:r>
            <a:r>
              <a:rPr lang="en-US" sz="2000">
                <a:ea typeface="Verdana"/>
                <a:cs typeface="Arial"/>
              </a:rPr>
              <a:t> provide alternative indicators for the 2021-22 school year, except when necessary due to school restructuring. </a:t>
            </a:r>
            <a:endParaRPr lang="en-US" sz="2000">
              <a:ea typeface="Verdan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>
                <a:ea typeface="Verdana"/>
              </a:rPr>
              <a:t>If restructuring results in a school having fewer than the required minimum number of Level 1 or Level 2 indicators, then the Department will provide alternative indicators. The selection of alternative indicators by the district must be in consultation with the school Community Engagement Team (CET). </a:t>
            </a:r>
            <a:endParaRPr lang="en-US" sz="180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>
                <a:ea typeface="Verdana"/>
              </a:rPr>
              <a:t>Alternative indicators can be Level 1 or Level 2 indicators selected from a list provided by the Department, or Local indicators proposed by the school. </a:t>
            </a:r>
            <a:endParaRPr lang="en-US" sz="1600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 lIns="91440" tIns="45720" rIns="91440" bIns="45720" anchor="b"/>
          <a:lstStyle/>
          <a:p>
            <a:r>
              <a:rPr lang="en-US" sz="2800">
                <a:ea typeface="Verdana"/>
              </a:rPr>
              <a:t>Alternative Indicators for 2021-22</a:t>
            </a:r>
          </a:p>
        </p:txBody>
      </p:sp>
    </p:spTree>
    <p:extLst>
      <p:ext uri="{BB962C8B-B14F-4D97-AF65-F5344CB8AC3E}">
        <p14:creationId xmlns:p14="http://schemas.microsoft.com/office/powerpoint/2010/main" val="4188705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8197850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/>
              <a:t>The Department will </a:t>
            </a:r>
            <a:r>
              <a:rPr lang="en-US" u="sng"/>
              <a:t>not</a:t>
            </a:r>
            <a:r>
              <a:rPr lang="en-US"/>
              <a:t> assign additional Level 1 indicators for the 2021-22 school year.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/>
              <a:t>If a Level 1 indicator result for the 2021-22 school year falls below the 2021-22 school year state baseline, that indicator may be assigned to the school as an additional Level 1 indicator for the 2022-23 school year. 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sz="2800"/>
              <a:t>Assigning Additional Level 1 Indicators</a:t>
            </a:r>
          </a:p>
        </p:txBody>
      </p:sp>
    </p:spTree>
    <p:extLst>
      <p:ext uri="{BB962C8B-B14F-4D97-AF65-F5344CB8AC3E}">
        <p14:creationId xmlns:p14="http://schemas.microsoft.com/office/powerpoint/2010/main" val="3265027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As part of its ESSA plan, the Department is developing an out-of-school suspension measure. This information will be provided to schools at a later date.</a:t>
            </a:r>
            <a:endParaRPr lang="en-US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u="sng">
                <a:ea typeface="+mn-lt"/>
                <a:cs typeface="+mn-lt"/>
              </a:rPr>
              <a:t>No</a:t>
            </a:r>
            <a:r>
              <a:rPr lang="en-US">
                <a:ea typeface="+mn-lt"/>
                <a:cs typeface="+mn-lt"/>
              </a:rPr>
              <a:t> change from 2020-21: Indicator #4 (Student Suspension Rate) will not be used for the 2021-22 school year. 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sz="2800"/>
              <a:t>Indicator #4 (Student Suspension Rate)</a:t>
            </a:r>
          </a:p>
        </p:txBody>
      </p:sp>
    </p:spTree>
    <p:extLst>
      <p:ext uri="{BB962C8B-B14F-4D97-AF65-F5344CB8AC3E}">
        <p14:creationId xmlns:p14="http://schemas.microsoft.com/office/powerpoint/2010/main" val="419857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077200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>
                <a:ea typeface="Verdana"/>
              </a:rPr>
              <a:t>Change to the calculation methodology from 2020-21*: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Remove the weighting of incidents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Use a total of only the four most serious violent categories (homicide, felony assault, felony sexual offense, and weapons use/possession)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Use a ratio of the sum of the four violent incident categories per 100 students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SVI = (sum of incidents in 4 serious categories)/enrollment x 100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>
                <a:ea typeface="Verdana"/>
              </a:rPr>
              <a:t>The Department will provide revised Progress Targets for 2021-22 and 2022-23 for the School Safety indicator in a separate communication.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sz="2800"/>
              <a:t>Indicator #5 (School Safety/SVI)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669BCF-B823-4FDB-A05B-4064F819964D}"/>
              </a:ext>
            </a:extLst>
          </p:cNvPr>
          <p:cNvSpPr txBox="1"/>
          <p:nvPr/>
        </p:nvSpPr>
        <p:spPr>
          <a:xfrm>
            <a:off x="1031081" y="5710475"/>
            <a:ext cx="7893782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latin typeface="Arial"/>
                <a:cs typeface="Arial"/>
              </a:rPr>
              <a:t>* See the July 22, 2021 Memo: </a:t>
            </a:r>
            <a:r>
              <a:rPr lang="en-US" sz="1400">
                <a:latin typeface="Arial"/>
                <a:cs typeface="Arial"/>
                <a:hlinkClick r:id="rId3"/>
              </a:rPr>
              <a:t>http://www.p12.nysed.gov/sss/documents/SSEC21-22memoFinal7.22.21.pdf</a:t>
            </a:r>
            <a:r>
              <a:rPr lang="en-US" sz="1400">
                <a:latin typeface="Arial"/>
                <a:cs typeface="Arial"/>
              </a:rPr>
              <a:t>. See also the 2021-22 SSEC Reporting Form: </a:t>
            </a:r>
            <a:r>
              <a:rPr lang="en-US" sz="1400">
                <a:latin typeface="Arial"/>
                <a:cs typeface="Arial"/>
                <a:hlinkClick r:id="rId4"/>
              </a:rPr>
              <a:t>http://www.p12.nysed.gov/sss/ssae/schoolsafety/vadir/2021-22SSECFormsInstructionsandGuidance.html</a:t>
            </a:r>
            <a:r>
              <a:rPr lang="en-US" sz="1400">
                <a:latin typeface="Arial"/>
                <a:cs typeface="Arial"/>
              </a:rPr>
              <a:t> </a:t>
            </a:r>
            <a:endParaRPr lang="en-US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40015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descr="Comprehensive DTSDE School Framework Phases of Implementation and DI Indicator #4">
            <a:extLst>
              <a:ext uri="{FF2B5EF4-FFF2-40B4-BE49-F238E27FC236}">
                <a16:creationId xmlns:a16="http://schemas.microsoft.com/office/drawing/2014/main" id="{3111735B-2F52-4A35-8084-038115D7302E}"/>
              </a:ext>
            </a:extLst>
          </p:cNvPr>
          <p:cNvGrpSpPr/>
          <p:nvPr/>
        </p:nvGrpSpPr>
        <p:grpSpPr>
          <a:xfrm>
            <a:off x="487572" y="2825354"/>
            <a:ext cx="8351628" cy="3185541"/>
            <a:chOff x="487572" y="2764394"/>
            <a:chExt cx="8351628" cy="3185541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1755775-9DDB-496C-9FD6-33A9FD489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68320" y="2791826"/>
              <a:ext cx="4370880" cy="297499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C3DFA46-5260-4361-9DEB-4C78DCB339D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87572" y="2764394"/>
              <a:ext cx="3577316" cy="3185541"/>
            </a:xfrm>
            <a:prstGeom prst="rect">
              <a:avLst/>
            </a:prstGeom>
          </p:spPr>
        </p:pic>
        <p:sp>
          <p:nvSpPr>
            <p:cNvPr id="7" name="Arrow: Right 6">
              <a:extLst>
                <a:ext uri="{FF2B5EF4-FFF2-40B4-BE49-F238E27FC236}">
                  <a16:creationId xmlns:a16="http://schemas.microsoft.com/office/drawing/2014/main" id="{BB77E9CF-01BB-445E-836A-E3B10544497E}"/>
                </a:ext>
              </a:extLst>
            </p:cNvPr>
            <p:cNvSpPr/>
            <p:nvPr/>
          </p:nvSpPr>
          <p:spPr>
            <a:xfrm>
              <a:off x="4099848" y="4236720"/>
              <a:ext cx="319752" cy="304800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077200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/>
              <a:t>To simplify the reporting process for the DTSDE Tenet 6 indicator, the Department will provide a new reporting template in a separate communication in the summer of 2022. 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 lIns="91440" tIns="45720" rIns="91440" bIns="45720" anchor="b"/>
          <a:lstStyle/>
          <a:p>
            <a:r>
              <a:rPr lang="en-US" sz="2000">
                <a:ea typeface="Verdana"/>
              </a:rPr>
              <a:t>Indicator #6 (DTSDE Tenet 6: Family and Community Engagement)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36828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800">
                <a:ea typeface="Verdana"/>
              </a:rPr>
              <a:t>Introduction: Dr. Ray </a:t>
            </a:r>
            <a:r>
              <a:rPr lang="en-US" sz="2800" err="1">
                <a:ea typeface="Verdana"/>
              </a:rPr>
              <a:t>Giamartino</a:t>
            </a:r>
            <a:r>
              <a:rPr lang="en-US" sz="2800">
                <a:ea typeface="Verdana"/>
              </a:rPr>
              <a:t>, Jr., Assistant Commissioner (Office of Innovation and School Reform)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>
                <a:ea typeface="Verdana"/>
              </a:rPr>
              <a:t>Updates to the 2020-21 DI Process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>
                <a:ea typeface="Verdana"/>
              </a:rPr>
              <a:t>Updates to the 2021-22 DI Process</a:t>
            </a:r>
          </a:p>
          <a:p>
            <a:pPr marL="457200" indent="-457200">
              <a:buAutoNum type="arabicPeriod"/>
            </a:pPr>
            <a:r>
              <a:rPr lang="en-US" sz="2800">
                <a:ea typeface="Verdana"/>
              </a:rPr>
              <a:t>OISR-OA ‘Office Hours’</a:t>
            </a:r>
          </a:p>
          <a:p>
            <a:pPr marL="457200" indent="-457200">
              <a:buFont typeface="CartoGothic Std"/>
              <a:buAutoNum type="arabicPeriod"/>
            </a:pPr>
            <a:r>
              <a:rPr lang="en-US" sz="2800">
                <a:ea typeface="Verdana"/>
              </a:rPr>
              <a:t>Next Steps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>
                <a:ea typeface="Verdana"/>
              </a:rPr>
              <a:t>Resources and Questions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Co</a:t>
            </a:r>
            <a:r>
              <a:rPr lang="en-US">
                <a:ea typeface="Verdana"/>
                <a:cs typeface="Arial"/>
              </a:rPr>
              <a:t>mmissioner's Regulations §100.19 requires Receivership Schools to hold a public hearing to discuss the performance of the school within 30 calendar days of the first day of student attendance.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  <a:cs typeface="Arial"/>
              </a:rPr>
              <a:t>Due to the pandemic, the Department is extending this timeline to December 1, 2021.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  <a:cs typeface="Arial"/>
              </a:rPr>
              <a:t>The public hearing may be conducted virtually or in-person.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  <a:cs typeface="Arial"/>
              </a:rPr>
              <a:t>Please inform your CET members.</a:t>
            </a:r>
            <a:endParaRPr lang="en-US">
              <a:cs typeface="Arial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 lIns="91440" tIns="45720" rIns="91440" bIns="45720" anchor="b"/>
          <a:lstStyle/>
          <a:p>
            <a:r>
              <a:rPr lang="en-US" sz="2800">
                <a:ea typeface="Verdana"/>
              </a:rPr>
              <a:t>Extension for Public Hearing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2977553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solidFill>
                  <a:srgbClr val="0070C0"/>
                </a:solidFill>
                <a:latin typeface="Rockwell"/>
                <a:ea typeface="Verdana"/>
              </a:rPr>
              <a:t>4. </a:t>
            </a:r>
            <a:r>
              <a:rPr lang="en-US">
                <a:ea typeface="Verdana"/>
              </a:rPr>
              <a:t>OISR-OA ‘Office Hours’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50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8350250" cy="4895850"/>
          </a:xfrm>
        </p:spPr>
        <p:txBody>
          <a:bodyPr/>
          <a:lstStyle/>
          <a:p>
            <a:pPr marL="342900" indent="-342900">
              <a:buChar char="•"/>
            </a:pPr>
            <a:r>
              <a:rPr lang="en-US">
                <a:ea typeface="Verdana"/>
                <a:cs typeface="+mn-lt"/>
              </a:rPr>
              <a:t>Are we asking the right questions and using the right evidence?</a:t>
            </a:r>
            <a:endParaRPr 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/>
              <a:t>WWII Analogy</a:t>
            </a:r>
          </a:p>
        </p:txBody>
      </p:sp>
      <p:pic>
        <p:nvPicPr>
          <p:cNvPr id="5" name="Graphic 1">
            <a:extLst>
              <a:ext uri="{FF2B5EF4-FFF2-40B4-BE49-F238E27FC236}">
                <a16:creationId xmlns:a16="http://schemas.microsoft.com/office/drawing/2014/main" id="{05DE3B73-EE21-49B5-B832-BA76B6FB7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04823" y="1981315"/>
            <a:ext cx="6872377" cy="4837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4570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8121650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An opportunity to reflect upon the 2020-21 data and anticipated impact 2021-22 school year results. </a:t>
            </a:r>
            <a:endParaRPr lang="en-US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Identify pressing concerns and potential ‘blind spots’ related to key indicators and brainstorm a path forward.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Focus on strategies going forward for addressing knowledge gaps in critical areas (e.g., participation rates, learning loss, absenteeism, SEL, equity).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/>
              <a:t>OISR-OA ‘Office Hours’: Goals</a:t>
            </a:r>
          </a:p>
        </p:txBody>
      </p:sp>
    </p:spTree>
    <p:extLst>
      <p:ext uri="{BB962C8B-B14F-4D97-AF65-F5344CB8AC3E}">
        <p14:creationId xmlns:p14="http://schemas.microsoft.com/office/powerpoint/2010/main" val="15169684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8121650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The Department is providing an opportunity to discuss data-driven improvement strategies for your school(s) in Receivership that focus on key DI indicators.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Participation is voluntary and depends upon your district’s areas of interest.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Districts will receive an email invitation to sign up for virtual ‘Office Hours’.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Interested districts will be asked to identify two to three DI indicators to discuss.</a:t>
            </a:r>
            <a:endParaRPr 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/>
              <a:t>OISR-OA ‘Office Hours’: Overview</a:t>
            </a:r>
          </a:p>
        </p:txBody>
      </p:sp>
    </p:spTree>
    <p:extLst>
      <p:ext uri="{BB962C8B-B14F-4D97-AF65-F5344CB8AC3E}">
        <p14:creationId xmlns:p14="http://schemas.microsoft.com/office/powerpoint/2010/main" val="30887646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579582" cy="847471"/>
          </a:xfrm>
        </p:spPr>
        <p:txBody>
          <a:bodyPr lIns="91440" tIns="45720" rIns="91440" bIns="45720" anchor="b"/>
          <a:lstStyle/>
          <a:p>
            <a:r>
              <a:rPr lang="en-US">
                <a:ea typeface="Verdana"/>
              </a:rPr>
              <a:t>OISR-OA ‘Office Hours’: Guiding Questions</a:t>
            </a:r>
            <a:endParaRPr lang="en-US">
              <a:highlight>
                <a:srgbClr val="FFFF00"/>
              </a:highlight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1CD1E30-0DD0-4C2D-933A-E18C1B1A14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85278" y="1089804"/>
            <a:ext cx="8121650" cy="4895850"/>
          </a:xfrm>
        </p:spPr>
        <p:txBody>
          <a:bodyPr/>
          <a:lstStyle/>
          <a:p>
            <a:r>
              <a:rPr lang="en-US" sz="2200">
                <a:ea typeface="Verdana"/>
              </a:rPr>
              <a:t>In relation to your chosen DI indicators, be ready to discuss:</a:t>
            </a:r>
          </a:p>
          <a:p>
            <a:pPr marL="342900" indent="-342900">
              <a:buChar char="•"/>
            </a:pPr>
            <a:r>
              <a:rPr lang="en-US" sz="2200">
                <a:ea typeface="+mn-lt"/>
                <a:cs typeface="+mn-lt"/>
              </a:rPr>
              <a:t>During the 2020-21 academic year, identify student-specific performance, behavior and attendance data by grade-level and subgroup that informed building- and grade-level instructional and professional learning decisions that are consistent with the evidence required to show:</a:t>
            </a:r>
            <a:endParaRPr lang="en-US" sz="2200">
              <a:solidFill>
                <a:srgbClr val="045CAA"/>
              </a:solidFill>
              <a:cs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>
                <a:solidFill>
                  <a:srgbClr val="045CAA"/>
                </a:solidFill>
                <a:ea typeface="+mn-lt"/>
                <a:cs typeface="+mn-lt"/>
              </a:rPr>
              <a:t>Measurable student progress and growth at each administration interval on the local </a:t>
            </a:r>
            <a:r>
              <a:rPr lang="en-US" sz="2200">
                <a:ea typeface="+mn-lt"/>
                <a:cs typeface="+mn-lt"/>
              </a:rPr>
              <a:t>assessment.</a:t>
            </a:r>
            <a:endParaRPr lang="en-US" sz="2200">
              <a:ea typeface="Verdana"/>
              <a:cs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>
                <a:ea typeface="+mn-lt"/>
                <a:cs typeface="+mn-lt"/>
              </a:rPr>
              <a:t>Increased average daily attendance.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>
                <a:ea typeface="+mn-lt"/>
                <a:cs typeface="+mn-lt"/>
              </a:rPr>
              <a:t>Reduced rates of behavioral incidents.</a:t>
            </a:r>
            <a:endParaRPr lang="en-US" sz="2200">
              <a:cs typeface="+mn-lt"/>
            </a:endParaRPr>
          </a:p>
          <a:p>
            <a:pPr marL="342900" indent="-342900">
              <a:buChar char="•"/>
            </a:pPr>
            <a:r>
              <a:rPr lang="en-US" sz="2200">
                <a:ea typeface="+mn-lt"/>
                <a:cs typeface="+mn-lt"/>
              </a:rPr>
              <a:t>How will summer 2021 data inform planning and practices for the 2021-22 school year?</a:t>
            </a:r>
            <a:endParaRPr lang="en-US" sz="2200"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58140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410" y="1061049"/>
            <a:ext cx="8121650" cy="4895850"/>
          </a:xfrm>
        </p:spPr>
        <p:txBody>
          <a:bodyPr/>
          <a:lstStyle/>
          <a:p>
            <a:r>
              <a:rPr lang="en-US" sz="2200">
                <a:ea typeface="Verdana"/>
                <a:cs typeface="Arial"/>
              </a:rPr>
              <a:t>In relation to your chosen DI indicators, be ready to discuss: </a:t>
            </a:r>
            <a:r>
              <a:rPr lang="en-US" sz="2200">
                <a:ea typeface="Verdana"/>
              </a:rPr>
              <a:t>(continued)</a:t>
            </a:r>
            <a:endParaRPr lang="en-US" sz="2200"/>
          </a:p>
          <a:p>
            <a:pPr marL="342900" indent="-342900">
              <a:buFont typeface="Arial,Sans-Serif" panose="020B0604020202020204" pitchFamily="34" charset="0"/>
              <a:buChar char="•"/>
            </a:pPr>
            <a:r>
              <a:rPr lang="en-US" sz="2200">
                <a:ea typeface="+mn-lt"/>
                <a:cs typeface="+mn-lt"/>
              </a:rPr>
              <a:t>The tiered interventions and supports provided to the most at-risk students during instruction and testing. </a:t>
            </a:r>
          </a:p>
          <a:p>
            <a:pPr lvl="1">
              <a:buFont typeface="Wingdings,Sans-Serif" panose="020B0604020202020204" pitchFamily="34" charset="0"/>
              <a:buChar char="•"/>
            </a:pPr>
            <a:r>
              <a:rPr lang="en-US" sz="2200">
                <a:ea typeface="+mn-lt"/>
                <a:cs typeface="+mn-lt"/>
              </a:rPr>
              <a:t>Note explicit district-level supports provided.</a:t>
            </a:r>
            <a:endParaRPr lang="en-US" sz="1800">
              <a:cs typeface="+mn-lt"/>
            </a:endParaRPr>
          </a:p>
          <a:p>
            <a:pPr marL="342900" indent="-342900">
              <a:buFont typeface="Arial,Sans-Serif" panose="020B0604020202020204" pitchFamily="34" charset="0"/>
              <a:buChar char="•"/>
            </a:pPr>
            <a:r>
              <a:rPr lang="en-US" sz="2200">
                <a:ea typeface="+mn-lt"/>
                <a:cs typeface="+mn-lt"/>
              </a:rPr>
              <a:t>How typically available data used for DI determinations (e.g., State assessments) will be reintegrated into existing data analysis for progress monitoring.</a:t>
            </a: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2200">
                <a:ea typeface="+mn-lt"/>
                <a:cs typeface="+mn-lt"/>
              </a:rPr>
              <a:t>The ways in which NYSED can support your district's use and application of data moving forward.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1B60B8B8-318E-4848-A16D-CE7B53C18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579582" cy="847471"/>
          </a:xfrm>
        </p:spPr>
        <p:txBody>
          <a:bodyPr lIns="91440" tIns="45720" rIns="91440" bIns="45720" anchor="b"/>
          <a:lstStyle/>
          <a:p>
            <a:r>
              <a:rPr lang="en-US">
                <a:ea typeface="Verdana"/>
              </a:rPr>
              <a:t>OISR-OA ‘Office Hours’: Guiding Questions</a:t>
            </a:r>
            <a:endParaRPr lang="en-US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8637441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solidFill>
                  <a:srgbClr val="0070C0"/>
                </a:solidFill>
                <a:latin typeface="Rockwell"/>
                <a:ea typeface="Verdana"/>
              </a:rPr>
              <a:t>5. </a:t>
            </a:r>
            <a:r>
              <a:rPr lang="en-US">
                <a:ea typeface="Verdana"/>
              </a:rPr>
              <a:t>Next Steps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804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10400" y="6543675"/>
            <a:ext cx="2133600" cy="3048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-9525"/>
            <a:ext cx="8427182" cy="847471"/>
          </a:xfrm>
        </p:spPr>
        <p:txBody>
          <a:bodyPr/>
          <a:lstStyle/>
          <a:p>
            <a:r>
              <a:rPr lang="en-US"/>
              <a:t>2020-21 Reporting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8165C9-860E-4D8F-8770-FBDA9BF140EC}"/>
              </a:ext>
            </a:extLst>
          </p:cNvPr>
          <p:cNvSpPr txBox="1"/>
          <p:nvPr/>
        </p:nvSpPr>
        <p:spPr>
          <a:xfrm>
            <a:off x="939737" y="6031456"/>
            <a:ext cx="7862887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latin typeface="Arial"/>
                <a:cs typeface="Arial"/>
              </a:rPr>
              <a:t> * Please refer to the </a:t>
            </a:r>
            <a:r>
              <a:rPr lang="en-US" sz="1400" u="sng">
                <a:solidFill>
                  <a:srgbClr val="045CAA"/>
                </a:solidFill>
                <a:latin typeface="Arial"/>
                <a:cs typeface="Arial"/>
                <a:hlinkClick r:id="rId3"/>
              </a:rPr>
              <a:t>Deadlines for Verification and Certification of 2020-21 School Year Data in SIRS</a:t>
            </a:r>
            <a:r>
              <a:rPr lang="en-US" sz="1400">
                <a:solidFill>
                  <a:srgbClr val="000000"/>
                </a:solidFill>
                <a:latin typeface="Arial"/>
                <a:cs typeface="Arial"/>
              </a:rPr>
              <a:t>.</a:t>
            </a:r>
            <a:r>
              <a:rPr lang="en-US" sz="1400">
                <a:latin typeface="Arial"/>
                <a:cs typeface="Arial"/>
              </a:rPr>
              <a:t> </a:t>
            </a:r>
            <a:endParaRPr lang="en-US" sz="1400" u="sng">
              <a:solidFill>
                <a:srgbClr val="045CAA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D83DF27-A93C-4484-ADB3-A9DBFBB47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" y="981075"/>
            <a:ext cx="842645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1">
                <a:solidFill>
                  <a:srgbClr val="22315E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045CA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048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D83B0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262063" indent="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0">
                <a:ea typeface="Verdana"/>
              </a:rPr>
              <a:t>Districts </a:t>
            </a:r>
            <a:r>
              <a:rPr lang="en-US" u="sng" kern="0">
                <a:ea typeface="Verdana"/>
              </a:rPr>
              <a:t>must</a:t>
            </a:r>
            <a:r>
              <a:rPr lang="en-US" kern="0">
                <a:ea typeface="Verdana"/>
              </a:rPr>
              <a:t> submit the data for their SIRS-based indicators (similar to 2019-20). </a:t>
            </a:r>
            <a:endParaRPr lang="en-US" kern="0"/>
          </a:p>
          <a:p>
            <a:pPr marL="804545" lvl="2"/>
            <a:r>
              <a:rPr lang="en-US" sz="2000" b="1" kern="0">
                <a:solidFill>
                  <a:srgbClr val="045CAA"/>
                </a:solidFill>
                <a:ea typeface="Verdana"/>
              </a:rPr>
              <a:t>Data must be submitted via SIRS following guidance and timelines from IRS.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kern="0">
                <a:ea typeface="Verdana"/>
              </a:rPr>
              <a:t>Districts will </a:t>
            </a:r>
            <a:r>
              <a:rPr lang="en-US" u="sng" kern="0">
                <a:ea typeface="Verdana"/>
              </a:rPr>
              <a:t>not</a:t>
            </a:r>
            <a:r>
              <a:rPr lang="en-US" kern="0">
                <a:ea typeface="Verdana"/>
              </a:rPr>
              <a:t> submit to OA the 2020-21 school year results for rubric-based indicators #2 (CS), #94 (ELT), #5 (School Safety), #6-8 (DTSDE Tenets), Local indicators, or August graduates via the IRS Data Exchange (</a:t>
            </a:r>
            <a:r>
              <a:rPr lang="en-US" kern="0" err="1">
                <a:ea typeface="Verdana"/>
              </a:rPr>
              <a:t>IDEx</a:t>
            </a:r>
            <a:r>
              <a:rPr lang="en-US" kern="0">
                <a:ea typeface="Verdana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165780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8426450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FF"/>
                </a:solidFill>
                <a:ea typeface="Verdana"/>
              </a:rPr>
              <a:t>August 9</a:t>
            </a:r>
            <a:r>
              <a:rPr lang="en-US" sz="2000" baseline="30000">
                <a:solidFill>
                  <a:srgbClr val="0000FF"/>
                </a:solidFill>
                <a:ea typeface="Verdana"/>
              </a:rPr>
              <a:t>th: </a:t>
            </a:r>
            <a:endParaRPr lang="en-US" sz="2000"/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2315E"/>
                </a:solidFill>
                <a:ea typeface="Verdana"/>
              </a:rPr>
              <a:t>Following the Webinar, on or around August 9th districts will receive a memo with a list of currently assigned indicators for Receivership schools that will reflect the carryover of Progress Targets.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2315E"/>
                </a:solidFill>
                <a:ea typeface="Verdana"/>
              </a:rPr>
              <a:t>In the same email communication, districts will also receive an invitation to the virtual OISR-OA 'Office Hours' conversations.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FF"/>
                </a:solidFill>
                <a:ea typeface="Verdana"/>
              </a:rPr>
              <a:t>August 16</a:t>
            </a:r>
            <a:r>
              <a:rPr lang="en-US" sz="2000" baseline="30000">
                <a:solidFill>
                  <a:srgbClr val="0000FF"/>
                </a:solidFill>
                <a:ea typeface="Verdana"/>
              </a:rPr>
              <a:t>th: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2315E"/>
                </a:solidFill>
                <a:ea typeface="Verdana"/>
              </a:rPr>
              <a:t>Districts opt into 'Office Hours' with proposed indicators they would like to prioritize for the discussion.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>
                <a:ea typeface="Verdana"/>
              </a:rPr>
              <a:t>Later this fall the Department will contact districts regarding the selection of alternative indicators for 2021-22, where applicable, due to school restructuring or data availability considerations.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7710417" cy="847471"/>
          </a:xfrm>
        </p:spPr>
        <p:txBody>
          <a:bodyPr/>
          <a:lstStyle/>
          <a:p>
            <a:r>
              <a:rPr lang="en-US"/>
              <a:t>Forthcoming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166223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 lIns="91440" tIns="45720" rIns="91440" bIns="45720" anchor="t"/>
          <a:lstStyle/>
          <a:p>
            <a:r>
              <a:rPr lang="en-US">
                <a:solidFill>
                  <a:srgbClr val="0070C0"/>
                </a:solidFill>
                <a:latin typeface="Rockwell"/>
                <a:ea typeface="Verdana"/>
              </a:rPr>
              <a:t>1. </a:t>
            </a:r>
            <a:r>
              <a:rPr lang="en-US">
                <a:ea typeface="Verdana"/>
              </a:rPr>
              <a:t>Introduction: </a:t>
            </a:r>
            <a:br>
              <a:rPr lang="en-US"/>
            </a:br>
            <a:br>
              <a:rPr lang="en-US">
                <a:ea typeface="Verdana"/>
              </a:rPr>
            </a:br>
            <a:r>
              <a:rPr lang="en-US" sz="2400">
                <a:ea typeface="Verdana"/>
              </a:rPr>
              <a:t>Dr. Ray </a:t>
            </a:r>
            <a:r>
              <a:rPr lang="en-US" sz="2400" err="1">
                <a:ea typeface="Verdana"/>
              </a:rPr>
              <a:t>Giamartino</a:t>
            </a:r>
            <a:r>
              <a:rPr lang="en-US" sz="2400">
                <a:ea typeface="Verdana"/>
              </a:rPr>
              <a:t>, Jr.</a:t>
            </a:r>
            <a:br>
              <a:rPr lang="en-US" sz="2400"/>
            </a:br>
            <a:r>
              <a:rPr lang="en-US" sz="2400">
                <a:ea typeface="Verdana"/>
              </a:rPr>
              <a:t>Assistant Commissioner</a:t>
            </a:r>
            <a:br>
              <a:rPr lang="en-US" sz="2400"/>
            </a:br>
            <a:r>
              <a:rPr lang="en-US" sz="2400">
                <a:ea typeface="Verdana"/>
              </a:rPr>
              <a:t>Office of Innovation and School Reform (OISR)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401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solidFill>
                  <a:srgbClr val="0070C0"/>
                </a:solidFill>
                <a:latin typeface="Rockwell"/>
                <a:ea typeface="Verdana"/>
              </a:rPr>
              <a:t>6. </a:t>
            </a:r>
            <a:r>
              <a:rPr lang="en-US">
                <a:ea typeface="Verdana"/>
              </a:rPr>
              <a:t>Resources and Questions</a:t>
            </a:r>
          </a:p>
        </p:txBody>
      </p:sp>
    </p:spTree>
    <p:extLst>
      <p:ext uri="{BB962C8B-B14F-4D97-AF65-F5344CB8AC3E}">
        <p14:creationId xmlns:p14="http://schemas.microsoft.com/office/powerpoint/2010/main" val="40089952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018" y="990600"/>
            <a:ext cx="8432200" cy="4895850"/>
          </a:xfrm>
        </p:spPr>
        <p:txBody>
          <a:bodyPr/>
          <a:lstStyle/>
          <a:p>
            <a:r>
              <a:rPr lang="en-US">
                <a:ea typeface="Verdana"/>
              </a:rPr>
              <a:t>Office of Accountability Receivership Webpage: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u="sng">
                <a:ea typeface="Verdana"/>
                <a:hlinkClick r:id="rId3"/>
              </a:rPr>
              <a:t>http://www.nysed.gov/accountability/school-receivership-demonstrable-improvement-indicators</a:t>
            </a:r>
            <a:endParaRPr lang="en-US" u="sng">
              <a:ea typeface="Verdana"/>
            </a:endParaRPr>
          </a:p>
          <a:p>
            <a:br>
              <a:rPr lang="en-US">
                <a:ea typeface="Verdana"/>
              </a:rPr>
            </a:br>
            <a:r>
              <a:rPr lang="en-US">
                <a:ea typeface="Verdana"/>
              </a:rPr>
              <a:t>Office of Innovation and School Reform: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u="sng">
                <a:ea typeface="Verdan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http://www.p12.nysed.gov/oisr/</a:t>
            </a:r>
            <a:endParaRPr lang="en-US" u="sng">
              <a:ea typeface="Verdana"/>
            </a:endParaRPr>
          </a:p>
          <a:p>
            <a:pPr marL="1147445" lvl="2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45CAA"/>
                </a:solidFill>
                <a:ea typeface="Verdan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FAQ </a:t>
            </a:r>
            <a:endParaRPr lang="en-US" sz="2000">
              <a:solidFill>
                <a:srgbClr val="045CAA"/>
              </a:solidFill>
            </a:endParaRPr>
          </a:p>
          <a:p>
            <a:br>
              <a:rPr lang="en-US">
                <a:ea typeface="Verdana"/>
              </a:rPr>
            </a:br>
            <a:r>
              <a:rPr lang="en-US">
                <a:ea typeface="Verdana"/>
              </a:rPr>
              <a:t>Office of Information and Reporting Services (IRS):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u="sng">
                <a:ea typeface="Verdana"/>
                <a:hlinkClick r:id="rId6"/>
              </a:rPr>
              <a:t>http://www.nysed.gov/information-reporting-services</a:t>
            </a:r>
            <a:endParaRPr lang="en-US" u="sng"/>
          </a:p>
          <a:p>
            <a:pPr marL="1147445" lvl="2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45CAA"/>
                </a:solidFill>
                <a:ea typeface="Verdana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SIRS</a:t>
            </a:r>
            <a:endParaRPr lang="en-US" sz="2000">
              <a:solidFill>
                <a:srgbClr val="045CAA"/>
              </a:solidFill>
              <a:ea typeface="Verdana"/>
            </a:endParaRPr>
          </a:p>
          <a:p>
            <a:pPr marL="1147445" lvl="2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45CAA"/>
                </a:solidFill>
                <a:ea typeface="Verdana"/>
                <a:hlinkClick r:id="rId8"/>
              </a:rPr>
              <a:t>Deadlines for Verification and Certification of 2020-21 School Year Data in SIRS</a:t>
            </a:r>
          </a:p>
          <a:p>
            <a:pPr marL="1147445" lvl="2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45CAA"/>
                </a:solidFill>
                <a:ea typeface="Verdana"/>
              </a:rPr>
              <a:t>Data Help Center: </a:t>
            </a:r>
            <a:r>
              <a:rPr lang="en-US" sz="2000">
                <a:solidFill>
                  <a:srgbClr val="045CAA"/>
                </a:solidFill>
                <a:ea typeface="Verdana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https://datasupport.nysed.gov/hc/en-us</a:t>
            </a:r>
            <a:endParaRPr lang="en-US" sz="2000">
              <a:solidFill>
                <a:srgbClr val="045CAA"/>
              </a:solidFill>
              <a:ea typeface="Verdana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3038873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763000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/>
              <a:t>DI indicators and reporting: </a:t>
            </a:r>
            <a:r>
              <a:rPr lang="en-US" u="sng">
                <a:solidFill>
                  <a:srgbClr val="045CAA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accountinfo@nysed.gov</a:t>
            </a:r>
            <a:endParaRPr lang="en-US" u="sng">
              <a:solidFill>
                <a:srgbClr val="045CAA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Support for Receivership schools: </a:t>
            </a:r>
            <a:r>
              <a:rPr lang="en-US" u="sng">
                <a:solidFill>
                  <a:srgbClr val="045CAA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OISR@nysed.gov</a:t>
            </a:r>
            <a:endParaRPr lang="en-US" u="sng">
              <a:solidFill>
                <a:srgbClr val="045CAA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/>
              <a:t>Annual data reporting in SIRS:</a:t>
            </a:r>
            <a:r>
              <a:rPr lang="en-US">
                <a:solidFill>
                  <a:srgbClr val="045CAA"/>
                </a:solidFill>
              </a:rPr>
              <a:t> </a:t>
            </a:r>
            <a:r>
              <a:rPr lang="en-US">
                <a:solidFill>
                  <a:srgbClr val="045CAA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datasupport@nysed.gov</a:t>
            </a:r>
            <a:r>
              <a:rPr lang="en-US">
                <a:solidFill>
                  <a:srgbClr val="045CAA"/>
                </a:solidFill>
              </a:rPr>
              <a:t> 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54716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solidFill>
                  <a:srgbClr val="0070C0"/>
                </a:solidFill>
                <a:latin typeface="Rockwell"/>
                <a:ea typeface="Verdana"/>
              </a:rPr>
              <a:t>2. </a:t>
            </a:r>
            <a:r>
              <a:rPr lang="en-US">
                <a:ea typeface="Verdana"/>
              </a:rPr>
              <a:t>Updates to the 2020-21 DI Process</a:t>
            </a:r>
            <a:br>
              <a:rPr lang="en-US"/>
            </a:b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19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>
                <a:ea typeface="Verdana"/>
              </a:rPr>
              <a:t>The Department will not use the 2020-21 school year results to make Demonstrable Improvement (DI) determinations for schools in Receivership, place any schools in Independent Receivership, or remove the designation of any school as Struggling. </a:t>
            </a:r>
            <a:endParaRPr lang="en-US" sz="22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>
                <a:ea typeface="Verdana"/>
              </a:rPr>
              <a:t>All schools identified as Struggling for the 2020-21 school year shall remain so identified for the 2021-22 school year. </a:t>
            </a:r>
            <a:endParaRPr lang="en-US" sz="22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>
                <a:ea typeface="Verdana"/>
              </a:rPr>
              <a:t>All schools that are operated under a school district Superintendent Receiver in the 2020-21 school year shall continue to operate under a school district Superintendent Receiver for the 2021-22 school year. </a:t>
            </a:r>
            <a:endParaRPr lang="en-US" sz="2200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350982" cy="847471"/>
          </a:xfrm>
        </p:spPr>
        <p:txBody>
          <a:bodyPr lIns="91440" tIns="45720" rIns="91440" bIns="45720" anchor="b"/>
          <a:lstStyle/>
          <a:p>
            <a:r>
              <a:rPr lang="en-US">
                <a:ea typeface="Verdana"/>
              </a:rPr>
              <a:t>No DI determinations for 2020-21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CB6027-2F76-4B0E-B1BE-E6FBDBEF9DBB}"/>
              </a:ext>
            </a:extLst>
          </p:cNvPr>
          <p:cNvSpPr txBox="1"/>
          <p:nvPr/>
        </p:nvSpPr>
        <p:spPr>
          <a:xfrm>
            <a:off x="1041115" y="5857565"/>
            <a:ext cx="745713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latin typeface="Arial"/>
                <a:cs typeface="Arial"/>
              </a:rPr>
              <a:t>See the June 22, 2021 Memo: </a:t>
            </a:r>
            <a:r>
              <a:rPr lang="en-US" sz="1400">
                <a:latin typeface="Arial"/>
                <a:cs typeface="Arial"/>
                <a:hlinkClick r:id="rId3"/>
              </a:rPr>
              <a:t>http://www.nysed.gov/common/nysed/files/accountability/memo/accountability-waiver-announcement-memo-062221.pdf</a:t>
            </a:r>
            <a:r>
              <a:rPr lang="en-US" sz="1400">
                <a:latin typeface="Arial"/>
                <a:cs typeface="Arial"/>
              </a:rPr>
              <a:t> </a:t>
            </a:r>
            <a:endParaRPr lang="en-US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8601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The Department is waiving the requirement for districts to submit the 2020-21 school year results for their DI indicators to the Office of Accountability (OA). </a:t>
            </a:r>
            <a:endParaRPr lang="en-US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>
                <a:ea typeface="Verdana"/>
              </a:rPr>
              <a:t>This waiver </a:t>
            </a:r>
            <a:r>
              <a:rPr lang="en-US" i="1" u="sng">
                <a:ea typeface="Verdana"/>
              </a:rPr>
              <a:t>does not apply</a:t>
            </a:r>
            <a:r>
              <a:rPr lang="en-US" i="1">
                <a:ea typeface="Verdana"/>
              </a:rPr>
              <a:t> </a:t>
            </a:r>
            <a:r>
              <a:rPr lang="en-US">
                <a:ea typeface="Verdana"/>
              </a:rPr>
              <a:t>to any data that districts must submit to the Student Information Repository System (SIRS) in accordance with annual reporting requirements as directed by the Office of Information and Reporting Services (IRS).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81888"/>
            <a:ext cx="8579582" cy="847471"/>
          </a:xfrm>
        </p:spPr>
        <p:txBody>
          <a:bodyPr lIns="91440" tIns="45720" rIns="91440" bIns="45720" anchor="b"/>
          <a:lstStyle/>
          <a:p>
            <a:r>
              <a:rPr lang="en-US" sz="2800">
                <a:ea typeface="Verdana"/>
              </a:rPr>
              <a:t>Reporting of 2020-21 school year results for DI indicators</a:t>
            </a:r>
            <a:endParaRPr lang="en-US" sz="28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1B208D-AC1D-4F15-90E9-9BCDB7B93628}"/>
              </a:ext>
            </a:extLst>
          </p:cNvPr>
          <p:cNvSpPr txBox="1"/>
          <p:nvPr/>
        </p:nvSpPr>
        <p:spPr>
          <a:xfrm>
            <a:off x="1041115" y="5857565"/>
            <a:ext cx="745713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latin typeface="Arial"/>
                <a:cs typeface="Arial"/>
              </a:rPr>
              <a:t>See the June 22, 2021 Memo: </a:t>
            </a:r>
            <a:r>
              <a:rPr lang="en-US" sz="1400">
                <a:latin typeface="Arial"/>
                <a:cs typeface="Arial"/>
                <a:hlinkClick r:id="rId3"/>
              </a:rPr>
              <a:t>http://www.nysed.gov/common/nysed/files/accountability/memo/accountability-waiver-announcement-memo-062221.pdf</a:t>
            </a:r>
            <a:r>
              <a:rPr lang="en-US" sz="1400">
                <a:latin typeface="Arial"/>
                <a:cs typeface="Arial"/>
              </a:rPr>
              <a:t> </a:t>
            </a:r>
            <a:endParaRPr lang="en-US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8306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There will be </a:t>
            </a:r>
            <a:r>
              <a:rPr lang="en-US" u="sng"/>
              <a:t>no</a:t>
            </a:r>
            <a:r>
              <a:rPr lang="en-US"/>
              <a:t> preliminary data review and appeal process.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The Department will </a:t>
            </a:r>
            <a:r>
              <a:rPr lang="en-US" u="sng"/>
              <a:t>not</a:t>
            </a:r>
            <a:r>
              <a:rPr lang="en-US"/>
              <a:t> release preliminary DI results to the districts and CETs.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The Department will </a:t>
            </a:r>
            <a:r>
              <a:rPr lang="en-US" u="sng"/>
              <a:t>not</a:t>
            </a:r>
            <a:r>
              <a:rPr lang="en-US"/>
              <a:t> compute the 2020-21 DI Indices for any schools.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The Commissioner will </a:t>
            </a:r>
            <a:r>
              <a:rPr lang="en-US" u="sng"/>
              <a:t>not</a:t>
            </a:r>
            <a:r>
              <a:rPr lang="en-US"/>
              <a:t> make DI determinations in the Fall of 2021.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The 2020-21 school year results will </a:t>
            </a:r>
            <a:r>
              <a:rPr lang="en-US" u="sng"/>
              <a:t>not</a:t>
            </a:r>
            <a:r>
              <a:rPr lang="en-US"/>
              <a:t> be released on the Receivership Dashboard.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pPr lvl="0"/>
            <a:r>
              <a:rPr lang="en-US"/>
              <a:t>What </a:t>
            </a:r>
            <a:r>
              <a:rPr lang="en-US" u="sng"/>
              <a:t>Not</a:t>
            </a:r>
            <a:r>
              <a:rPr lang="en-US"/>
              <a:t> to Expect in the Fall of 2021</a:t>
            </a:r>
          </a:p>
        </p:txBody>
      </p:sp>
    </p:spTree>
    <p:extLst>
      <p:ext uri="{BB962C8B-B14F-4D97-AF65-F5344CB8AC3E}">
        <p14:creationId xmlns:p14="http://schemas.microsoft.com/office/powerpoint/2010/main" val="2967947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>
                <a:ea typeface="Verdana"/>
              </a:rPr>
              <a:t>Due to changes in the administration of state assessments the Department will </a:t>
            </a:r>
            <a:r>
              <a:rPr lang="en-US" sz="2200" u="sng">
                <a:ea typeface="Verdana"/>
              </a:rPr>
              <a:t>not</a:t>
            </a:r>
            <a:r>
              <a:rPr lang="en-US" sz="2200">
                <a:ea typeface="Verdana"/>
              </a:rPr>
              <a:t> compute any DI indicators using the 2020-21 school year results.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>
                <a:ea typeface="Verdana"/>
              </a:rPr>
              <a:t>Districts will </a:t>
            </a:r>
            <a:r>
              <a:rPr lang="en-US" sz="2200" u="sng">
                <a:ea typeface="Verdana"/>
              </a:rPr>
              <a:t>not</a:t>
            </a:r>
            <a:r>
              <a:rPr lang="en-US" sz="2200">
                <a:ea typeface="Verdana"/>
              </a:rPr>
              <a:t> submit results for indicators #2 (CS), #94 (ELT), #5 (School Safety), #6-8 (DTSDE Tenets), and Local indicators via email.*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>
                <a:ea typeface="Verdana"/>
              </a:rPr>
              <a:t>Districts will </a:t>
            </a:r>
            <a:r>
              <a:rPr lang="en-US" sz="2200" u="sng">
                <a:ea typeface="Verdana"/>
              </a:rPr>
              <a:t>not</a:t>
            </a:r>
            <a:r>
              <a:rPr lang="en-US" sz="2200">
                <a:ea typeface="Verdana"/>
              </a:rPr>
              <a:t> submit August graduates via the IRS Data Exchange (IDEx).* </a:t>
            </a:r>
            <a:endParaRPr lang="en-US" sz="22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>
                <a:ea typeface="Verdana"/>
              </a:rPr>
              <a:t>Districts </a:t>
            </a:r>
            <a:r>
              <a:rPr lang="en-US" sz="2200" u="sng">
                <a:ea typeface="Verdana"/>
              </a:rPr>
              <a:t>must</a:t>
            </a:r>
            <a:r>
              <a:rPr lang="en-US" sz="2200">
                <a:ea typeface="Verdana"/>
              </a:rPr>
              <a:t> submit the data for their indicators via SIRS (similar to 2019-20). </a:t>
            </a:r>
            <a:endParaRPr lang="en-US" sz="220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>
                <a:ea typeface="Verdana"/>
              </a:rPr>
              <a:t>Data must be submitted via SIRS following guidance and timelines from the IRS.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b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350982" cy="847471"/>
          </a:xfrm>
        </p:spPr>
        <p:txBody>
          <a:bodyPr/>
          <a:lstStyle/>
          <a:p>
            <a:r>
              <a:rPr lang="en-US" sz="2800"/>
              <a:t>Changes to 2020-21 School Year Reporting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84011-32ED-4823-9B96-22E016DA1759}"/>
              </a:ext>
            </a:extLst>
          </p:cNvPr>
          <p:cNvSpPr txBox="1"/>
          <p:nvPr/>
        </p:nvSpPr>
        <p:spPr>
          <a:xfrm>
            <a:off x="916035" y="5752700"/>
            <a:ext cx="7862887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latin typeface="Arial"/>
                <a:cs typeface="Arial"/>
              </a:rPr>
              <a:t>* For 2019-20, districts could opt into voluntary reporting of outcomes for these indicators to the Department. </a:t>
            </a:r>
            <a:endParaRPr lang="en-US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0513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solidFill>
                  <a:srgbClr val="0070C0"/>
                </a:solidFill>
                <a:latin typeface="Rockwell"/>
                <a:ea typeface="Verdana"/>
              </a:rPr>
              <a:t>3. </a:t>
            </a:r>
            <a:r>
              <a:rPr lang="en-US">
                <a:ea typeface="Verdana"/>
              </a:rPr>
              <a:t>Updates to the 2021-22 DI Process</a:t>
            </a:r>
            <a:br>
              <a:rPr lang="en-US"/>
            </a:b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349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CartoGothic St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8F40F5B993834DB359F1E69F7B070F" ma:contentTypeVersion="12" ma:contentTypeDescription="Create a new document." ma:contentTypeScope="" ma:versionID="2dd9ac5d5b9f739f255a23db3f561bcf">
  <xsd:schema xmlns:xsd="http://www.w3.org/2001/XMLSchema" xmlns:xs="http://www.w3.org/2001/XMLSchema" xmlns:p="http://schemas.microsoft.com/office/2006/metadata/properties" xmlns:ns3="b2fe2fae-b392-4915-a78e-9a902216afa4" xmlns:ns4="ccb0b92d-f52a-4ae5-acc1-049cdedf8f2d" targetNamespace="http://schemas.microsoft.com/office/2006/metadata/properties" ma:root="true" ma:fieldsID="037f7a43efd2af9a5cd90e99cfbc91ba" ns3:_="" ns4:_="">
    <xsd:import namespace="b2fe2fae-b392-4915-a78e-9a902216afa4"/>
    <xsd:import namespace="ccb0b92d-f52a-4ae5-acc1-049cdedf8f2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e2fae-b392-4915-a78e-9a902216af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b0b92d-f52a-4ae5-acc1-049cdedf8f2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E097A7E-AE05-413B-924A-DCE17C5130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B515A2-09D3-4EBA-9989-CD46C4C266AA}">
  <ds:schemaRefs>
    <ds:schemaRef ds:uri="b2fe2fae-b392-4915-a78e-9a902216afa4"/>
    <ds:schemaRef ds:uri="ccb0b92d-f52a-4ae5-acc1-049cdedf8f2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604CD50-A1BB-4657-999D-14B65644B35E}">
  <ds:schemaRefs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b2fe2fae-b392-4915-a78e-9a902216afa4"/>
    <ds:schemaRef ds:uri="http://schemas.microsoft.com/office/infopath/2007/PartnerControls"/>
    <ds:schemaRef ds:uri="http://purl.org/dc/terms/"/>
    <ds:schemaRef ds:uri="ccb0b92d-f52a-4ae5-acc1-049cdedf8f2d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2295</Words>
  <Application>Microsoft Office PowerPoint</Application>
  <PresentationFormat>On-screen Show (4:3)</PresentationFormat>
  <Paragraphs>213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Arial,Sans-Serif</vt:lpstr>
      <vt:lpstr>CartoGothic Std</vt:lpstr>
      <vt:lpstr>Rockwell</vt:lpstr>
      <vt:lpstr>Wingdings</vt:lpstr>
      <vt:lpstr>Wingdings,Sans-Serif</vt:lpstr>
      <vt:lpstr>Default Design</vt:lpstr>
      <vt:lpstr>Updates to the Demonstrable Improvement Process for Schools in Receivership August 5, 2021</vt:lpstr>
      <vt:lpstr>Agenda</vt:lpstr>
      <vt:lpstr>1. Introduction:   Dr. Ray Giamartino, Jr. Assistant Commissioner Office of Innovation and School Reform (OISR) </vt:lpstr>
      <vt:lpstr>2. Updates to the 2020-21 DI Process  </vt:lpstr>
      <vt:lpstr>No DI determinations for 2020-21</vt:lpstr>
      <vt:lpstr>Reporting of 2020-21 school year results for DI indicators</vt:lpstr>
      <vt:lpstr>What Not to Expect in the Fall of 2021</vt:lpstr>
      <vt:lpstr>Changes to 2020-21 School Year Reporting</vt:lpstr>
      <vt:lpstr>3. Updates to the 2021-22 DI Process  </vt:lpstr>
      <vt:lpstr>Updates to the 2021-22 DI Process</vt:lpstr>
      <vt:lpstr>Schools in Superintendent Receivership</vt:lpstr>
      <vt:lpstr>How a School Exits Receivership</vt:lpstr>
      <vt:lpstr>Considerations for Making DI Determinations</vt:lpstr>
      <vt:lpstr>Carryover of Indicators and Progress Targets</vt:lpstr>
      <vt:lpstr>Alternative Indicators for 2021-22</vt:lpstr>
      <vt:lpstr>Assigning Additional Level 1 Indicators</vt:lpstr>
      <vt:lpstr>Indicator #4 (Student Suspension Rate)</vt:lpstr>
      <vt:lpstr>Indicator #5 (School Safety/SVI)</vt:lpstr>
      <vt:lpstr>Indicator #6 (DTSDE Tenet 6: Family and Community Engagement)</vt:lpstr>
      <vt:lpstr>Extension for Public Hearing</vt:lpstr>
      <vt:lpstr>4. OISR-OA ‘Office Hours’</vt:lpstr>
      <vt:lpstr>WWII Analogy</vt:lpstr>
      <vt:lpstr>OISR-OA ‘Office Hours’: Goals</vt:lpstr>
      <vt:lpstr>OISR-OA ‘Office Hours’: Overview</vt:lpstr>
      <vt:lpstr>OISR-OA ‘Office Hours’: Guiding Questions</vt:lpstr>
      <vt:lpstr>OISR-OA ‘Office Hours’: Guiding Questions</vt:lpstr>
      <vt:lpstr>5. Next Steps </vt:lpstr>
      <vt:lpstr>2020-21 Reporting</vt:lpstr>
      <vt:lpstr>Forthcoming Communications</vt:lpstr>
      <vt:lpstr>6. Resources and Questions</vt:lpstr>
      <vt:lpstr>Resources</vt:lpstr>
      <vt:lpstr>Questions?</vt:lpstr>
    </vt:vector>
  </TitlesOfParts>
  <Company>New York State Education Department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New York State Education Department</dc:creator>
  <cp:lastModifiedBy>Paulette Coppin</cp:lastModifiedBy>
  <cp:revision>6</cp:revision>
  <dcterms:created xsi:type="dcterms:W3CDTF">2012-11-02T15:03:06Z</dcterms:created>
  <dcterms:modified xsi:type="dcterms:W3CDTF">2021-08-05T17:44:40Z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0x0101007E8F40F5B993834DB359F1E69F7B070F</vt:lpwstr>
  </property>
</Properties>
</file>