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60" r:id="rId3"/>
    <p:sldId id="387" r:id="rId4"/>
    <p:sldId id="381" r:id="rId5"/>
    <p:sldId id="388" r:id="rId6"/>
    <p:sldId id="389" r:id="rId7"/>
    <p:sldId id="397" r:id="rId8"/>
    <p:sldId id="384" r:id="rId9"/>
    <p:sldId id="398" r:id="rId10"/>
    <p:sldId id="378" r:id="rId11"/>
    <p:sldId id="401" r:id="rId12"/>
    <p:sldId id="404" r:id="rId13"/>
    <p:sldId id="405" r:id="rId14"/>
    <p:sldId id="394" r:id="rId15"/>
    <p:sldId id="348" r:id="rId16"/>
    <p:sldId id="265" r:id="rId17"/>
    <p:sldId id="345" r:id="rId18"/>
    <p:sldId id="350" r:id="rId19"/>
    <p:sldId id="346" r:id="rId20"/>
    <p:sldId id="352" r:id="rId21"/>
    <p:sldId id="353" r:id="rId22"/>
    <p:sldId id="391" r:id="rId23"/>
    <p:sldId id="392" r:id="rId24"/>
    <p:sldId id="395" r:id="rId25"/>
    <p:sldId id="354" r:id="rId26"/>
    <p:sldId id="396" r:id="rId27"/>
    <p:sldId id="367" r:id="rId28"/>
    <p:sldId id="369" r:id="rId29"/>
    <p:sldId id="403" r:id="rId30"/>
    <p:sldId id="399" r:id="rId31"/>
    <p:sldId id="400" r:id="rId32"/>
    <p:sldId id="370" r:id="rId33"/>
    <p:sldId id="402" r:id="rId34"/>
    <p:sldId id="373" r:id="rId35"/>
    <p:sldId id="371" r:id="rId36"/>
    <p:sldId id="377" r:id="rId37"/>
    <p:sldId id="375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Morozov" initials="AM" lastIdx="9" clrIdx="0">
    <p:extLst>
      <p:ext uri="{19B8F6BF-5375-455C-9EA6-DF929625EA0E}">
        <p15:presenceInfo xmlns:p15="http://schemas.microsoft.com/office/powerpoint/2012/main" userId="S::Andrew.Morozov@nysed.gov::966628c0-b434-4b9e-9914-fa97d3292eef" providerId="AD"/>
      </p:ext>
    </p:extLst>
  </p:cmAuthor>
  <p:cmAuthor id="2" name="Jennifer Todd" initials="JT" lastIdx="64" clrIdx="1">
    <p:extLst>
      <p:ext uri="{19B8F6BF-5375-455C-9EA6-DF929625EA0E}">
        <p15:presenceInfo xmlns:p15="http://schemas.microsoft.com/office/powerpoint/2012/main" userId="S::Jennifer.Todd@nysed.gov::98bf0a97-5fa7-48b5-b598-a2beb4b089f6" providerId="AD"/>
      </p:ext>
    </p:extLst>
  </p:cmAuthor>
  <p:cmAuthor id="3" name="Andrew M" initials="AM" lastIdx="17" clrIdx="2">
    <p:extLst>
      <p:ext uri="{19B8F6BF-5375-455C-9EA6-DF929625EA0E}">
        <p15:presenceInfo xmlns:p15="http://schemas.microsoft.com/office/powerpoint/2012/main" userId="e6c2312a26f201a6" providerId="Windows Live"/>
      </p:ext>
    </p:extLst>
  </p:cmAuthor>
  <p:cmAuthor id="4" name="Ira Schwartz" initials="IS" lastIdx="2" clrIdx="3">
    <p:extLst>
      <p:ext uri="{19B8F6BF-5375-455C-9EA6-DF929625EA0E}">
        <p15:presenceInfo xmlns:p15="http://schemas.microsoft.com/office/powerpoint/2012/main" userId="S::Ira.Schwartz@nysed.gov::3d33fd6d-8673-4059-97b8-ab33f2cf0b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8BCFF"/>
    <a:srgbClr val="87B9E3"/>
    <a:srgbClr val="3D7FA9"/>
    <a:srgbClr val="FD7F03"/>
    <a:srgbClr val="045CAA"/>
    <a:srgbClr val="22315E"/>
    <a:srgbClr val="D83B01"/>
    <a:srgbClr val="551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04" autoAdjust="0"/>
    <p:restoredTop sz="94992" autoAdjust="0"/>
  </p:normalViewPr>
  <p:slideViewPr>
    <p:cSldViewPr>
      <p:cViewPr varScale="1">
        <p:scale>
          <a:sx n="75" d="100"/>
          <a:sy n="75" d="100"/>
        </p:scale>
        <p:origin x="9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CCB9D525-881D-4D03-B623-40274224FB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DCFE5AAD-9112-404E-A774-C0F4134067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124" name="Rectangle 4">
            <a:extLst>
              <a:ext uri="{FF2B5EF4-FFF2-40B4-BE49-F238E27FC236}">
                <a16:creationId xmlns="" xmlns:a16="http://schemas.microsoft.com/office/drawing/2014/main" id="{D6FDF648-2121-4B06-8674-D624526C91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DEE4D06E-C5EA-46A1-AE9A-4ECD79D829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88ABE6BD-7BC5-4EF2-AAC1-9A190CE8DF6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7F04FFAB-6130-4D3B-BB8C-837E49911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5070EC-C271-46F0-B4B5-B8256E5F7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5534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5078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270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36598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0003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42500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54833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430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73327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3264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32852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873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27288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21696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234279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34001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65431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6323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108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55058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97987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93962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73385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0354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29675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16674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751182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61065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13444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2022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09488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5034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5178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0428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="" xmlns:a16="http://schemas.microsoft.com/office/drawing/2014/main" id="{053D439E-1C5B-461A-8645-1041EF4312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="" xmlns:a16="http://schemas.microsoft.com/office/drawing/2014/main" id="{48F027D9-FF57-43A9-A2E5-D106904215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="" xmlns:a16="http://schemas.microsoft.com/office/drawing/2014/main" id="{C4693654-318D-49EF-AE35-F4C17AE7C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0C27BF4-2610-4BB8-9972-11658C76A49F}" type="slidenum">
              <a:rPr lang="en-US" altLang="en-US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74236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3538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5871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070EC-C271-46F0-B4B5-B8256E5F74AD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80609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:\websites\Consultant Files\logos\nysed-logo.png">
            <a:extLst>
              <a:ext uri="{FF2B5EF4-FFF2-40B4-BE49-F238E27FC236}">
                <a16:creationId xmlns="" xmlns:a16="http://schemas.microsoft.com/office/drawing/2014/main" id="{E09A8854-8C34-45A4-B8C5-CE572806E0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47625"/>
            <a:ext cx="69072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2315E"/>
                </a:solidFill>
                <a:latin typeface="+mn-lt"/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2192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45CAA"/>
                </a:solidFill>
                <a:latin typeface="+mn-lt"/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4471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Executive\ENGAGENY\EngageNY Files\Images\Logo - NYSED\nysed-logo-medium.jpg">
            <a:extLst>
              <a:ext uri="{FF2B5EF4-FFF2-40B4-BE49-F238E27FC236}">
                <a16:creationId xmlns="" xmlns:a16="http://schemas.microsoft.com/office/drawing/2014/main" id="{C098D15A-789B-4ADC-A7BB-2664F662BA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970" y="1027048"/>
            <a:ext cx="4038600" cy="4992752"/>
          </a:xfrm>
        </p:spPr>
        <p:txBody>
          <a:bodyPr/>
          <a:lstStyle>
            <a:lvl1pPr marL="0" indent="0">
              <a:buNone/>
              <a:defRPr sz="2400">
                <a:solidFill>
                  <a:srgbClr val="22315E"/>
                </a:solidFill>
              </a:defRPr>
            </a:lvl1pPr>
            <a:lvl2pPr marL="457200" indent="-228600">
              <a:defRPr sz="2000">
                <a:solidFill>
                  <a:srgbClr val="045CAA"/>
                </a:solidFill>
              </a:defRPr>
            </a:lvl2pPr>
            <a:lvl3pPr marL="685800" indent="-228600">
              <a:defRPr sz="20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600"/>
              </a:lnSpc>
              <a:defRPr>
                <a:solidFill>
                  <a:srgbClr val="2231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1"/>
          </p:nvPr>
        </p:nvSpPr>
        <p:spPr>
          <a:xfrm>
            <a:off x="4572000" y="1027048"/>
            <a:ext cx="4038600" cy="4992752"/>
          </a:xfrm>
        </p:spPr>
        <p:txBody>
          <a:bodyPr/>
          <a:lstStyle>
            <a:lvl1pPr marL="0" indent="0">
              <a:buNone/>
              <a:defRPr sz="2400">
                <a:solidFill>
                  <a:srgbClr val="22315E"/>
                </a:solidFill>
              </a:defRPr>
            </a:lvl1pPr>
            <a:lvl2pPr marL="457200" indent="-228600">
              <a:defRPr sz="2000">
                <a:solidFill>
                  <a:srgbClr val="045CAA"/>
                </a:solidFill>
              </a:defRPr>
            </a:lvl2pPr>
            <a:lvl3pPr marL="685800" indent="-228600">
              <a:defRPr sz="20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="" xmlns:a16="http://schemas.microsoft.com/office/drawing/2014/main" id="{16B8E245-6A94-4346-9D98-0483617CDF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2DA2C21-FDAC-405B-B73E-BBB76ECD0BF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119C32D-6D94-40CD-B6CA-AF79244D2998}"/>
              </a:ext>
            </a:extLst>
          </p:cNvPr>
          <p:cNvSpPr/>
          <p:nvPr userDrawn="1"/>
        </p:nvSpPr>
        <p:spPr>
          <a:xfrm>
            <a:off x="152400" y="914400"/>
            <a:ext cx="8763000" cy="45719"/>
          </a:xfrm>
          <a:prstGeom prst="rect">
            <a:avLst/>
          </a:prstGeom>
          <a:gradFill>
            <a:gsLst>
              <a:gs pos="0">
                <a:srgbClr val="045CAA"/>
              </a:gs>
              <a:gs pos="50000">
                <a:schemeClr val="bg1"/>
              </a:gs>
              <a:gs pos="100000">
                <a:srgbClr val="FD7F0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3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1E6C36F-E032-4211-8080-786A7D8C15B1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pic>
        <p:nvPicPr>
          <p:cNvPr id="7" name="Picture 2" descr="Z:\Executive\ENGAGENY\EngageNY Files\Images\Logo - NYSED\nysed-logo-medium.jpg">
            <a:extLst>
              <a:ext uri="{FF2B5EF4-FFF2-40B4-BE49-F238E27FC236}">
                <a16:creationId xmlns="" xmlns:a16="http://schemas.microsoft.com/office/drawing/2014/main" id="{6B4870F7-73EF-4D4E-BF4C-9143FF3F02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3600"/>
              </a:lnSpc>
              <a:defRPr>
                <a:solidFill>
                  <a:srgbClr val="2231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12020" y="1027048"/>
            <a:ext cx="7863414" cy="508800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315E"/>
                </a:solidFill>
              </a:defRPr>
            </a:lvl1pPr>
            <a:lvl2pPr marL="457200" indent="-228600">
              <a:defRPr>
                <a:solidFill>
                  <a:srgbClr val="045CAA"/>
                </a:solidFill>
              </a:defRPr>
            </a:lvl2pPr>
            <a:lvl3pPr marL="804863" indent="-228600">
              <a:defRPr/>
            </a:lvl3pPr>
            <a:lvl4pPr marL="1143000" indent="-228600">
              <a:defRPr/>
            </a:lvl4pPr>
            <a:lvl5pPr marL="1262063" indent="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E5E13EBE-9738-420D-AC10-53D16774137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ED55513-1DDA-4488-8617-BC8475D3E719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20214C6-9A3B-47D8-AFD4-53D8F766EB19}"/>
              </a:ext>
            </a:extLst>
          </p:cNvPr>
          <p:cNvSpPr/>
          <p:nvPr userDrawn="1"/>
        </p:nvSpPr>
        <p:spPr>
          <a:xfrm>
            <a:off x="152400" y="914400"/>
            <a:ext cx="8763000" cy="45719"/>
          </a:xfrm>
          <a:prstGeom prst="rect">
            <a:avLst/>
          </a:prstGeom>
          <a:gradFill>
            <a:gsLst>
              <a:gs pos="0">
                <a:srgbClr val="045CAA"/>
              </a:gs>
              <a:gs pos="50000">
                <a:schemeClr val="bg1"/>
              </a:gs>
              <a:gs pos="100000">
                <a:srgbClr val="FD7F0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03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="" xmlns:a16="http://schemas.microsoft.com/office/drawing/2014/main" id="{5854DB60-E2A5-4D9C-A27A-738BB7020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8200"/>
            <a:ext cx="8229600" cy="537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2" name="Rectangle 8">
            <a:extLst>
              <a:ext uri="{FF2B5EF4-FFF2-40B4-BE49-F238E27FC236}">
                <a16:creationId xmlns="" xmlns:a16="http://schemas.microsoft.com/office/drawing/2014/main" id="{613B650C-36CC-4AE5-823D-CDF2F3DB25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1"/>
                </a:solidFill>
                <a:latin typeface="CartoGothic Std" pitchFamily="34" charset="0"/>
              </a:defRPr>
            </a:lvl1pPr>
          </a:lstStyle>
          <a:p>
            <a:pPr>
              <a:defRPr/>
            </a:pPr>
            <a:fld id="{CE415E36-564C-4A1D-9C09-0874AE7D63A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</p:sldLayoutIdLst>
  <p:hf hdr="0" dt="0"/>
  <p:txStyles>
    <p:titleStyle>
      <a:lvl1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2pPr>
      <a:lvl3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3pPr>
      <a:lvl4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4pPr>
      <a:lvl5pPr algn="ctr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D54F48"/>
          </a:solidFill>
          <a:latin typeface="CartoGothic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2231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857250" indent="-4000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anose="05000000000000000000" pitchFamily="2" charset="2"/>
        <a:buChar char="¦"/>
        <a:defRPr sz="2000" b="1">
          <a:solidFill>
            <a:srgbClr val="045CAA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12001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D83B0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12.nysed.gov/irs/documents/2019-20-SIRS-Reporting-Timeline-10-31-2019.pdf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accountinfo@nysed.gov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ents.nysed.gov/common/regents/files/COVID-19%20Emergency%20Regulations%20Part%20II.pdf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regents.nysed.gov/common/regents/files/520bra9-REVISED.pdf" TargetMode="Externa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12.nysed.gov/irs/sirs/" TargetMode="External"/><Relationship Id="rId3" Type="http://schemas.openxmlformats.org/officeDocument/2006/relationships/hyperlink" Target="http://www.p12.nysed.gov/accountability/de/SchoolReceivership.html" TargetMode="External"/><Relationship Id="rId7" Type="http://schemas.openxmlformats.org/officeDocument/2006/relationships/hyperlink" Target="http://www.p12.nysed.gov/irs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p12.nysed.gov/oisr/QA%20Update-Final.pdf" TargetMode="External"/><Relationship Id="rId5" Type="http://schemas.openxmlformats.org/officeDocument/2006/relationships/hyperlink" Target="http://www.p12.nysed.gov/oisr/" TargetMode="External"/><Relationship Id="rId10" Type="http://schemas.openxmlformats.org/officeDocument/2006/relationships/hyperlink" Target="https://datasupport.nysed.gov/hc/en-us" TargetMode="External"/><Relationship Id="rId4" Type="http://schemas.openxmlformats.org/officeDocument/2006/relationships/hyperlink" Target="http://www.p12.nysed.gov/accountability/de/documents/DI_Data_Dictionary_2018-19_2020-21.xlsx" TargetMode="External"/><Relationship Id="rId9" Type="http://schemas.openxmlformats.org/officeDocument/2006/relationships/hyperlink" Target="http://www.p12.nysed.gov/irs/documents/2019-20-SIRS-Reporting-Timeline-10-31-2019.pdf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accountinfo@nysed.gov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datasupport@nysed.gov" TargetMode="External"/><Relationship Id="rId4" Type="http://schemas.openxmlformats.org/officeDocument/2006/relationships/hyperlink" Target="mailto:OISR@nysed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4F28B7D5-9775-4702-8297-4C3BDAE1F4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533399" y="2286000"/>
            <a:ext cx="82296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</a:rPr>
              <a:t>Changes to Demonstrable Improvement Process for Schools in Receivership in Response to the COVID-19 Crisis</a:t>
            </a:r>
            <a:b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</a:rPr>
            </a:br>
            <a: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</a:rPr>
              <a:t/>
            </a:r>
            <a:b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</a:rPr>
            </a:br>
            <a:r>
              <a:rPr lang="en-US" altLang="en-US" sz="1800" dirty="0">
                <a:solidFill>
                  <a:srgbClr val="0070C0"/>
                </a:solidFill>
                <a:latin typeface="Rockwell" panose="02060603020205020403" pitchFamily="18" charset="0"/>
              </a:rPr>
              <a:t>August 7, 2020</a:t>
            </a:r>
            <a: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  <a:ea typeface="ＭＳ Ｐゴシック" pitchFamily="34" charset="-128"/>
              </a:rPr>
              <a:t/>
            </a:r>
            <a:br>
              <a:rPr lang="en-US" altLang="en-US" dirty="0">
                <a:solidFill>
                  <a:srgbClr val="0070C0"/>
                </a:solidFill>
                <a:latin typeface="Rockwell" panose="02060603020205020403" pitchFamily="18" charset="0"/>
                <a:ea typeface="ＭＳ Ｐゴシック" pitchFamily="34" charset="-128"/>
              </a:rPr>
            </a:br>
            <a:endParaRPr lang="en-US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3CC9745-3B72-4C4F-8D60-EB4CB38A3014}"/>
              </a:ext>
            </a:extLst>
          </p:cNvPr>
          <p:cNvSpPr/>
          <p:nvPr/>
        </p:nvSpPr>
        <p:spPr>
          <a:xfrm>
            <a:off x="1790699" y="4953000"/>
            <a:ext cx="57150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rgbClr val="0070C0"/>
                </a:solidFill>
                <a:latin typeface="Rockwell" panose="02060603020205020403" pitchFamily="18" charset="0"/>
                <a:ea typeface="ＭＳ Ｐゴシック" pitchFamily="34" charset="-128"/>
              </a:rPr>
              <a:t>Jason Harmon </a:t>
            </a:r>
          </a:p>
          <a:p>
            <a:pPr algn="ctr"/>
            <a:r>
              <a:rPr lang="en-US" altLang="en-US" sz="1600" dirty="0">
                <a:solidFill>
                  <a:srgbClr val="0070C0"/>
                </a:solidFill>
                <a:latin typeface="Rockwell" panose="02060603020205020403" pitchFamily="18" charset="0"/>
                <a:ea typeface="ＭＳ Ｐゴシック" pitchFamily="34" charset="-128"/>
              </a:rPr>
              <a:t>Assistant Commissioner, Office of Accountability</a:t>
            </a:r>
          </a:p>
          <a:p>
            <a:pPr algn="ctr"/>
            <a:endParaRPr lang="en-US" altLang="en-US" sz="1600" dirty="0">
              <a:solidFill>
                <a:srgbClr val="0070C0"/>
              </a:solidFill>
              <a:latin typeface="Rockwell" panose="02060603020205020403" pitchFamily="18" charset="0"/>
              <a:ea typeface="ＭＳ Ｐゴシック" pitchFamily="34" charset="-128"/>
            </a:endParaRPr>
          </a:p>
          <a:p>
            <a:pPr algn="ctr"/>
            <a:r>
              <a:rPr lang="en-US" altLang="en-US" sz="1600" b="1" dirty="0">
                <a:solidFill>
                  <a:srgbClr val="0070C0"/>
                </a:solidFill>
                <a:latin typeface="Rockwell" panose="02060603020205020403" pitchFamily="18" charset="0"/>
              </a:rPr>
              <a:t>Andrew Morozov</a:t>
            </a:r>
          </a:p>
          <a:p>
            <a:pPr algn="ctr"/>
            <a:r>
              <a:rPr lang="en-US" altLang="en-US" sz="1600" dirty="0">
                <a:solidFill>
                  <a:srgbClr val="0070C0"/>
                </a:solidFill>
                <a:latin typeface="Rockwell" panose="02060603020205020403" pitchFamily="18" charset="0"/>
                <a:ea typeface="ＭＳ Ｐゴシック" pitchFamily="34" charset="-128"/>
              </a:rPr>
              <a:t>Associate in Education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Indicators: submitted via SIRS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10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ABCCADC-23B7-406E-899F-8D46D28E4BDF}"/>
              </a:ext>
            </a:extLst>
          </p:cNvPr>
          <p:cNvSpPr/>
          <p:nvPr/>
        </p:nvSpPr>
        <p:spPr>
          <a:xfrm>
            <a:off x="412018" y="978213"/>
            <a:ext cx="8436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2019-20 school year results can be used to compute outcomes for the indicators listed below upon district request.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931726" y="6408784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Due to school closures these indicators will be based on partial data for the 2019-20 school year.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58467"/>
              </p:ext>
            </p:extLst>
          </p:nvPr>
        </p:nvGraphicFramePr>
        <p:xfrm>
          <a:off x="609601" y="1677784"/>
          <a:ext cx="7924800" cy="4135422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6596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8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540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61842">
                <a:tc>
                  <a:txBody>
                    <a:bodyPr/>
                    <a:lstStyle/>
                    <a:p>
                      <a:pPr marL="9144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Grade 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Indicator</a:t>
                      </a:r>
                      <a:r>
                        <a:rPr lang="en-US" sz="120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Indicator Code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Description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Non-DI Reporting Required for 2019-20?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005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70-75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2015 Total Cohort 4-Year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88-93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2014 Total Cohort 5-Year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3266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250-255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2013 Total Cohort 6-Year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65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2018 Total Cohort (9th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2017 Total Cohort (10th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68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2016 Total Cohort (11th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86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Teacher Turnover*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(TAA)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95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Teacher Attendance*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5059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97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HS Student Promotion Rate (promoted from grades 9,10 &amp; 11)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EM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EM Chronic Absenteeism - All Students*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75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170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HS Chronic Absenteeism - All Students*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869095" y="5813206"/>
            <a:ext cx="78628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SIRS – Student Information Repository System</a:t>
            </a:r>
            <a:br>
              <a:rPr lang="en-US" sz="1100" dirty="0"/>
            </a:br>
            <a:r>
              <a:rPr lang="en-US" sz="1100" dirty="0"/>
              <a:t>TAA -- Teacher Access and Authorization</a:t>
            </a:r>
          </a:p>
        </p:txBody>
      </p:sp>
    </p:spTree>
    <p:extLst>
      <p:ext uri="{BB962C8B-B14F-4D97-AF65-F5344CB8AC3E}">
        <p14:creationId xmlns:p14="http://schemas.microsoft.com/office/powerpoint/2010/main" val="1300490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Indicators: submitted via rubrics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11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ABCCADC-23B7-406E-899F-8D46D28E4BDF}"/>
              </a:ext>
            </a:extLst>
          </p:cNvPr>
          <p:cNvSpPr/>
          <p:nvPr/>
        </p:nvSpPr>
        <p:spPr>
          <a:xfrm>
            <a:off x="412018" y="978213"/>
            <a:ext cx="843688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2019-20 school year results can be used to compute outcomes for the indicators listed below upon district request.</a:t>
            </a:r>
          </a:p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Computing these indicators would require districts to submit additional materials separately from the IRS SIRS reporting requirements.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879484" y="6253475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Due to school closures these indicators will be based on partial data for the 2019-20 school year.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388272"/>
              </p:ext>
            </p:extLst>
          </p:nvPr>
        </p:nvGraphicFramePr>
        <p:xfrm>
          <a:off x="630187" y="2675180"/>
          <a:ext cx="8112184" cy="2969828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6744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26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726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414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5097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54286"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Grade 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Indicator</a:t>
                      </a:r>
                      <a:r>
                        <a:rPr lang="en-US" sz="12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Indicator Code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Description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Non-DI Reporting Required for 2019-20?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166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</a:t>
                      </a:r>
                      <a:r>
                        <a:rPr lang="en-US" sz="1200" u="none" strike="noStrike" baseline="0" dirty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School Safety*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(SSS)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166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Plan for and implement Community School Model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676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Providing 200 Hours of quality Extended Day Learning Time (ELT)*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2437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Family and Community Engagement (DTSDE Tenet 6)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Teacher Practices and Decisions (DTSDE Tenet 4)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8892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Curriculum Development and Support (DTSDE Tenet 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646015" y="5641285"/>
            <a:ext cx="78628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SSS – Student Support Services</a:t>
            </a:r>
          </a:p>
        </p:txBody>
      </p:sp>
    </p:spTree>
    <p:extLst>
      <p:ext uri="{BB962C8B-B14F-4D97-AF65-F5344CB8AC3E}">
        <p14:creationId xmlns:p14="http://schemas.microsoft.com/office/powerpoint/2010/main" val="1517053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Indicators: DTSDE Tenets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12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A192234-6011-4664-9BF5-0985EAC9492E}"/>
              </a:ext>
            </a:extLst>
          </p:cNvPr>
          <p:cNvSpPr/>
          <p:nvPr/>
        </p:nvSpPr>
        <p:spPr>
          <a:xfrm>
            <a:off x="412018" y="978213"/>
            <a:ext cx="843688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For 2018-19, Indicators #6-8 (DTSDE Tenets) were scored using a self-evaluation process whereby schools identified which indicators in the DTSDE Phases of Implementation for that Tenet were in place, and done consistently with good quality. </a:t>
            </a:r>
          </a:p>
          <a:p>
            <a:pPr marL="342900" indent="-342900" fontAlgn="b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22315E"/>
              </a:solidFill>
              <a:ea typeface="Verdana" panose="020B0604030504040204" pitchFamily="34" charset="0"/>
            </a:endParaRPr>
          </a:p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process for 2019-20 is similar to the process for 2018-19. Results will be due to NYSED in September 2020.</a:t>
            </a:r>
          </a:p>
          <a:p>
            <a:pPr marL="342900" indent="-342900" fontAlgn="b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22315E"/>
              </a:solidFill>
              <a:ea typeface="Verdana" panose="020B0604030504040204" pitchFamily="34" charset="0"/>
            </a:endParaRPr>
          </a:p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Field Support Services did not conduct Demonstrable Improvement Indicator Review (DIIR) visits for 2019-20.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F613130B-E527-402B-A563-6509F827E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58005"/>
              </p:ext>
            </p:extLst>
          </p:nvPr>
        </p:nvGraphicFramePr>
        <p:xfrm>
          <a:off x="868566" y="4148312"/>
          <a:ext cx="7406868" cy="1795287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1036434">
                  <a:extLst>
                    <a:ext uri="{9D8B030D-6E8A-4147-A177-3AD203B41FA5}">
                      <a16:colId xmlns="" xmlns:a16="http://schemas.microsoft.com/office/drawing/2014/main" val="2791911972"/>
                    </a:ext>
                  </a:extLst>
                </a:gridCol>
                <a:gridCol w="6370434">
                  <a:extLst>
                    <a:ext uri="{9D8B030D-6E8A-4147-A177-3AD203B41FA5}">
                      <a16:colId xmlns="" xmlns:a16="http://schemas.microsoft.com/office/drawing/2014/main" val="1457699784"/>
                    </a:ext>
                  </a:extLst>
                </a:gridCol>
              </a:tblGrid>
              <a:tr h="637230"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 Code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2141779"/>
                  </a:ext>
                </a:extLst>
              </a:tr>
              <a:tr h="38545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Family and Community Engagement (DTSDE Tenet 6) 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9791687"/>
                  </a:ext>
                </a:extLst>
              </a:tr>
              <a:tr h="385451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Teacher Practices and Decisions (DTSDE Tenet 4) 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57801674"/>
                  </a:ext>
                </a:extLst>
              </a:tr>
              <a:tr h="387155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Curriculum Development and Support (DTSDE Tenet 3) 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9900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679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Indicators: Rubrics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13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AF46DA9-9BDA-4E71-A09D-42A1824FE66A}"/>
              </a:ext>
            </a:extLst>
          </p:cNvPr>
          <p:cNvSpPr/>
          <p:nvPr/>
        </p:nvSpPr>
        <p:spPr>
          <a:xfrm>
            <a:off x="412018" y="978213"/>
            <a:ext cx="843688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process for 2019-20 is similar to the process used for 2018-19. Results will be due to NYSED in September 2020. </a:t>
            </a:r>
          </a:p>
          <a:p>
            <a:pPr marL="342900" indent="-342900" fontAlgn="b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22315E"/>
              </a:solidFill>
              <a:ea typeface="Verdana" panose="020B0604030504040204" pitchFamily="34" charset="0"/>
            </a:endParaRPr>
          </a:p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NYSED will score the CS and ELT rubrics and compute the School Violence Index (SVI).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CE13D60A-CE4B-40C4-BC4D-23164BA42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96478"/>
              </p:ext>
            </p:extLst>
          </p:nvPr>
        </p:nvGraphicFramePr>
        <p:xfrm>
          <a:off x="868566" y="2814776"/>
          <a:ext cx="7406868" cy="1757223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1188834">
                  <a:extLst>
                    <a:ext uri="{9D8B030D-6E8A-4147-A177-3AD203B41FA5}">
                      <a16:colId xmlns="" xmlns:a16="http://schemas.microsoft.com/office/drawing/2014/main" val="2791911972"/>
                    </a:ext>
                  </a:extLst>
                </a:gridCol>
                <a:gridCol w="6218034">
                  <a:extLst>
                    <a:ext uri="{9D8B030D-6E8A-4147-A177-3AD203B41FA5}">
                      <a16:colId xmlns="" xmlns:a16="http://schemas.microsoft.com/office/drawing/2014/main" val="1457699784"/>
                    </a:ext>
                  </a:extLst>
                </a:gridCol>
              </a:tblGrid>
              <a:tr h="623719"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 Code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2141779"/>
                  </a:ext>
                </a:extLst>
              </a:tr>
              <a:tr h="377279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Plan for and implement Community School Model 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9791687"/>
                  </a:ext>
                </a:extLst>
              </a:tr>
              <a:tr h="377279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Providing 200 Hours of Extended Day Learning Time (ELT) 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57801674"/>
                  </a:ext>
                </a:extLst>
              </a:tr>
              <a:tr h="378946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School Safety (SVI)</a:t>
                      </a:r>
                    </a:p>
                  </a:txBody>
                  <a:tcPr marL="9525" marR="9525" marT="914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9900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155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Indicators: Local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069664"/>
            <a:ext cx="7863414" cy="5088002"/>
          </a:xfrm>
        </p:spPr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14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81CD192-8446-4DF0-B175-5DA0889B6EDC}"/>
              </a:ext>
            </a:extLst>
          </p:cNvPr>
          <p:cNvSpPr/>
          <p:nvPr/>
        </p:nvSpPr>
        <p:spPr>
          <a:xfrm>
            <a:off x="412018" y="978213"/>
            <a:ext cx="84368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2315E"/>
                </a:solidFill>
                <a:ea typeface="Verdana" panose="020B0604030504040204" pitchFamily="34" charset="0"/>
              </a:rPr>
              <a:t>Only applies to schools that have Local indicators and where the 2019-20 school year results can be computed. </a:t>
            </a:r>
          </a:p>
          <a:p>
            <a:pPr marL="342900" indent="-342900" fontAlgn="b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22315E"/>
              </a:solidFill>
              <a:ea typeface="Verdana" panose="020B0604030504040204" pitchFamily="34" charset="0"/>
            </a:endParaRPr>
          </a:p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2315E"/>
                </a:solidFill>
                <a:ea typeface="Verdana" panose="020B0604030504040204" pitchFamily="34" charset="0"/>
              </a:rPr>
              <a:t>Results will be due to NYSED in September. </a:t>
            </a:r>
          </a:p>
        </p:txBody>
      </p:sp>
    </p:spTree>
    <p:extLst>
      <p:ext uri="{BB962C8B-B14F-4D97-AF65-F5344CB8AC3E}">
        <p14:creationId xmlns:p14="http://schemas.microsoft.com/office/powerpoint/2010/main" val="3881438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3. </a:t>
            </a:r>
            <a:r>
              <a:rPr lang="en-US" dirty="0"/>
              <a:t>Planned DI Process for the 2020-21 and 2021-22 School Years*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7BDA6E6-2BA5-40D5-B3F1-15B1BBD83F75}"/>
              </a:ext>
            </a:extLst>
          </p:cNvPr>
          <p:cNvSpPr/>
          <p:nvPr/>
        </p:nvSpPr>
        <p:spPr>
          <a:xfrm>
            <a:off x="1371600" y="3886200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*This process is applicable provided that the Department can make DI determinations for the 2020-21 and 2021-22 school years.</a:t>
            </a:r>
          </a:p>
        </p:txBody>
      </p:sp>
    </p:spTree>
    <p:extLst>
      <p:ext uri="{BB962C8B-B14F-4D97-AF65-F5344CB8AC3E}">
        <p14:creationId xmlns:p14="http://schemas.microsoft.com/office/powerpoint/2010/main" val="2629382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Cohort 1: </a:t>
            </a:r>
            <a:r>
              <a:rPr lang="en-US" dirty="0"/>
              <a:t>Schools that were in Receivership status for the 2017-18 school year and were re-identified in the 2018-19 school year (N=14).</a:t>
            </a:r>
          </a:p>
          <a:p>
            <a:pPr lvl="0"/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Cohort 2: </a:t>
            </a:r>
            <a:r>
              <a:rPr lang="en-US" dirty="0"/>
              <a:t>Schools that were newly identified in the 2018-19 school year (N=24).*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Schools in Superintendent Receivership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D84BBC-D2CB-4B28-B922-96DE33BFAF36}"/>
              </a:ext>
            </a:extLst>
          </p:cNvPr>
          <p:cNvSpPr txBox="1"/>
          <p:nvPr/>
        </p:nvSpPr>
        <p:spPr>
          <a:xfrm>
            <a:off x="990600" y="6243935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* Excluding two schools that closed at the end of the 2019-20 school year.</a:t>
            </a:r>
          </a:p>
        </p:txBody>
      </p:sp>
    </p:spTree>
    <p:extLst>
      <p:ext uri="{BB962C8B-B14F-4D97-AF65-F5344CB8AC3E}">
        <p14:creationId xmlns:p14="http://schemas.microsoft.com/office/powerpoint/2010/main" val="2696549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Cohort 1 schools: </a:t>
            </a:r>
            <a:r>
              <a:rPr lang="en-US" dirty="0"/>
              <a:t>DI determinations based on the revised methodology will first be made in the Fall of 2021 using 2020-21 school year results.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Cohort 2 schools: </a:t>
            </a:r>
            <a:r>
              <a:rPr lang="en-US" dirty="0"/>
              <a:t>DI determinations will first be made in the Fall of 2022 using DI Indices based on the 2020-21 and 2021-22 school year results.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Note: The next CSI determinations will be made in the Fall of 2022 using 2021-22 school year results.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400" dirty="0"/>
              <a:t>DI Process for the 2020-21 and 2021-22 School Years</a:t>
            </a:r>
          </a:p>
        </p:txBody>
      </p:sp>
    </p:spTree>
    <p:extLst>
      <p:ext uri="{BB962C8B-B14F-4D97-AF65-F5344CB8AC3E}">
        <p14:creationId xmlns:p14="http://schemas.microsoft.com/office/powerpoint/2010/main" val="1708465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lvl="0"/>
            <a:r>
              <a:rPr lang="en-US" dirty="0">
                <a:solidFill>
                  <a:srgbClr val="0000FF"/>
                </a:solidFill>
              </a:rPr>
              <a:t>Cohort 1 and Cohort 2 Schools: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2315E"/>
                </a:solidFill>
              </a:rPr>
              <a:t>Schools will be removed from Receivership at the end of the school year in which the school is not identified as a Comprehensive Support and Improvement (CSI) School.</a:t>
            </a:r>
          </a:p>
          <a:p>
            <a:pPr lvl="2"/>
            <a:r>
              <a:rPr lang="en-US" b="1" dirty="0">
                <a:solidFill>
                  <a:srgbClr val="045CAA"/>
                </a:solidFill>
              </a:rPr>
              <a:t>The first opportunity for removal will be as of June 2022 if a school made CSI Progress based on 2018-19 and 2020-21 school year results.</a:t>
            </a:r>
          </a:p>
          <a:p>
            <a:pPr lvl="2"/>
            <a:r>
              <a:rPr lang="en-US" b="1" dirty="0">
                <a:solidFill>
                  <a:srgbClr val="045CAA"/>
                </a:solidFill>
              </a:rPr>
              <a:t>The next opportunity for removal will be as of June 2023 if a school is not re-identified as CSI based on 2021-22 school year results.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2315E"/>
                </a:solidFill>
              </a:rPr>
              <a:t>Making DI does not determine whether a school is placed into or removed from Receivership.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2315E"/>
                </a:solidFill>
              </a:rPr>
              <a:t>Making DI determines whether a school continues under a Superintendent Receiver or is placed in Independent Receivership.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How a School Exits Receivership</a:t>
            </a:r>
          </a:p>
        </p:txBody>
      </p:sp>
    </p:spTree>
    <p:extLst>
      <p:ext uri="{BB962C8B-B14F-4D97-AF65-F5344CB8AC3E}">
        <p14:creationId xmlns:p14="http://schemas.microsoft.com/office/powerpoint/2010/main" val="1906232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DI determinations in Fall 2021 based on 2020-21 school year results. </a:t>
            </a:r>
          </a:p>
          <a:p>
            <a:pPr lvl="2"/>
            <a:r>
              <a:rPr lang="en-US" sz="2000" b="1" dirty="0">
                <a:solidFill>
                  <a:srgbClr val="045CAA"/>
                </a:solidFill>
              </a:rPr>
              <a:t>Made DI: </a:t>
            </a:r>
            <a:r>
              <a:rPr lang="en-US" sz="2000" dirty="0">
                <a:solidFill>
                  <a:srgbClr val="045CAA"/>
                </a:solidFill>
              </a:rPr>
              <a:t>School continues under Superintendent Receiver.</a:t>
            </a:r>
          </a:p>
          <a:p>
            <a:pPr lvl="2"/>
            <a:r>
              <a:rPr lang="en-US" sz="2000" b="1" dirty="0">
                <a:solidFill>
                  <a:srgbClr val="045CAA"/>
                </a:solidFill>
              </a:rPr>
              <a:t>Did not Make DI: </a:t>
            </a:r>
            <a:r>
              <a:rPr lang="en-US" sz="2000" dirty="0">
                <a:solidFill>
                  <a:srgbClr val="045CAA"/>
                </a:solidFill>
              </a:rPr>
              <a:t>School placed in Independent Receivership, unless the district successfully appeals to the Commissioner.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A DI Index and determination for each Cohort 1 school will be publicly released on the Receivership Dashboard in Fall 2021.</a:t>
            </a:r>
          </a:p>
          <a:p>
            <a:pPr lvl="2"/>
            <a:r>
              <a:rPr lang="en-US" sz="2000" dirty="0">
                <a:solidFill>
                  <a:srgbClr val="00B050"/>
                </a:solidFill>
              </a:rPr>
              <a:t>Notes:</a:t>
            </a:r>
          </a:p>
          <a:p>
            <a:pPr lvl="3"/>
            <a:r>
              <a:rPr lang="en-US" sz="2000" dirty="0">
                <a:solidFill>
                  <a:srgbClr val="00B050"/>
                </a:solidFill>
              </a:rPr>
              <a:t>If a school makes CSI Progress for 2018-19 and 2020-21 then it will be removed from Receivership as of June 2022.</a:t>
            </a:r>
          </a:p>
          <a:p>
            <a:pPr lvl="3"/>
            <a:r>
              <a:rPr lang="en-US" sz="2000" dirty="0">
                <a:solidFill>
                  <a:srgbClr val="00B050"/>
                </a:solidFill>
              </a:rPr>
              <a:t>If a school only makes CSI Progress for 2020-21 then it continues under Superintendent Receiver.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750" y="152655"/>
            <a:ext cx="8427182" cy="685545"/>
          </a:xfrm>
        </p:spPr>
        <p:txBody>
          <a:bodyPr/>
          <a:lstStyle/>
          <a:p>
            <a:r>
              <a:rPr lang="en-US" sz="2800" dirty="0"/>
              <a:t>Implications of DI Determinations: </a:t>
            </a:r>
            <a:r>
              <a:rPr lang="en-US" sz="2800" dirty="0">
                <a:solidFill>
                  <a:srgbClr val="0000FF"/>
                </a:solidFill>
              </a:rPr>
              <a:t>Cohort 1</a:t>
            </a:r>
          </a:p>
        </p:txBody>
      </p:sp>
    </p:spTree>
    <p:extLst>
      <p:ext uri="{BB962C8B-B14F-4D97-AF65-F5344CB8AC3E}">
        <p14:creationId xmlns:p14="http://schemas.microsoft.com/office/powerpoint/2010/main" val="403750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Amendments to Section 100.19 of the Regulations of the Commissioner of Education resulting from the interruptions caused by the COVID-19 crisis.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Reporting of 2019-20 school year results for Demonstrable Improvement (DI) indicators.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Planned DI Process for the 2020-21 and 2021-22 School Years.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Changes for the 2020-21 school year.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Next Steps.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000" dirty="0"/>
              <a:t>Resources and Additional Questions.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first DI Determinations for Cohort 2 schools will be made in the Fall of 2022 using DI Indices for 2020-21 and 2021-22.</a:t>
            </a:r>
            <a:endParaRPr lang="en-US" dirty="0">
              <a:solidFill>
                <a:srgbClr val="045CAA"/>
              </a:solidFill>
            </a:endParaRPr>
          </a:p>
          <a:p>
            <a:pPr lvl="2"/>
            <a:r>
              <a:rPr lang="en-US" sz="2000" b="1" dirty="0">
                <a:solidFill>
                  <a:srgbClr val="045CAA"/>
                </a:solidFill>
              </a:rPr>
              <a:t>Made DI: </a:t>
            </a:r>
            <a:r>
              <a:rPr lang="en-US" sz="2000" dirty="0">
                <a:solidFill>
                  <a:srgbClr val="045CAA"/>
                </a:solidFill>
              </a:rPr>
              <a:t>School continues under Superintendent Receiver.</a:t>
            </a:r>
          </a:p>
          <a:p>
            <a:pPr lvl="2"/>
            <a:r>
              <a:rPr lang="en-US" sz="2000" b="1" dirty="0">
                <a:solidFill>
                  <a:srgbClr val="045CAA"/>
                </a:solidFill>
              </a:rPr>
              <a:t>Did not Make DI: </a:t>
            </a:r>
            <a:r>
              <a:rPr lang="en-US" sz="2000" dirty="0">
                <a:solidFill>
                  <a:srgbClr val="045CAA"/>
                </a:solidFill>
              </a:rPr>
              <a:t>School placed in Independent Receivership.</a:t>
            </a:r>
            <a:endParaRPr lang="en-US" dirty="0">
              <a:solidFill>
                <a:srgbClr val="045CAA"/>
              </a:solidFill>
            </a:endParaRPr>
          </a:p>
          <a:p>
            <a:pPr lvl="2"/>
            <a:r>
              <a:rPr lang="en-US" sz="2000" dirty="0">
                <a:solidFill>
                  <a:srgbClr val="00B050"/>
                </a:solidFill>
              </a:rPr>
              <a:t>Notes:</a:t>
            </a:r>
          </a:p>
          <a:p>
            <a:pPr lvl="3"/>
            <a:r>
              <a:rPr lang="en-US" sz="2000" dirty="0">
                <a:solidFill>
                  <a:srgbClr val="00B050"/>
                </a:solidFill>
              </a:rPr>
              <a:t>If a school makes CSI Progress for 2018-19 and 2020-21 then it will be removed from Receivership as of June 2022.</a:t>
            </a:r>
          </a:p>
          <a:p>
            <a:pPr lvl="3"/>
            <a:r>
              <a:rPr lang="en-US" sz="2000" dirty="0">
                <a:solidFill>
                  <a:srgbClr val="00B050"/>
                </a:solidFill>
              </a:rPr>
              <a:t>If a school is not re-identified as CSI based on 2021-22 school year results then it will be removed from Receivership as of June 2023.</a:t>
            </a:r>
          </a:p>
          <a:p>
            <a:pPr lvl="2"/>
            <a:endParaRPr lang="en-US" sz="2000" dirty="0">
              <a:solidFill>
                <a:srgbClr val="045CAA"/>
              </a:solidFill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 dirty="0"/>
              <a:t>Implications of DI Determinations: </a:t>
            </a:r>
            <a:r>
              <a:rPr lang="en-US" sz="2800" dirty="0">
                <a:solidFill>
                  <a:srgbClr val="0000FF"/>
                </a:solidFill>
              </a:rPr>
              <a:t>Cohort 2</a:t>
            </a:r>
          </a:p>
        </p:txBody>
      </p:sp>
    </p:spTree>
    <p:extLst>
      <p:ext uri="{BB962C8B-B14F-4D97-AF65-F5344CB8AC3E}">
        <p14:creationId xmlns:p14="http://schemas.microsoft.com/office/powerpoint/2010/main" val="1601429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4. </a:t>
            </a:r>
            <a:r>
              <a:rPr lang="en-US" dirty="0"/>
              <a:t>Changes for the 2020-21 school year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346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lvl="0"/>
            <a:r>
              <a:rPr lang="en-US" dirty="0"/>
              <a:t>Topics: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What </a:t>
            </a:r>
            <a:r>
              <a:rPr lang="en-US" u="sng" dirty="0"/>
              <a:t>not</a:t>
            </a:r>
            <a:r>
              <a:rPr lang="en-US" dirty="0"/>
              <a:t> to expect in the Fall of 2020.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Carryover of the Indicators and Annual Progress Targets.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Selecting alternative indicators.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Assigning </a:t>
            </a:r>
            <a:r>
              <a:rPr lang="en-US"/>
              <a:t>additional Level </a:t>
            </a:r>
            <a:r>
              <a:rPr lang="en-US" dirty="0"/>
              <a:t>1 indicators.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Summary of Changes for 2020-21</a:t>
            </a:r>
          </a:p>
        </p:txBody>
      </p:sp>
    </p:spTree>
    <p:extLst>
      <p:ext uri="{BB962C8B-B14F-4D97-AF65-F5344CB8AC3E}">
        <p14:creationId xmlns:p14="http://schemas.microsoft.com/office/powerpoint/2010/main" val="20143899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There will be </a:t>
            </a:r>
            <a:r>
              <a:rPr lang="en-US" u="sng" dirty="0"/>
              <a:t>no</a:t>
            </a:r>
            <a:r>
              <a:rPr lang="en-US" dirty="0"/>
              <a:t> preliminary data review and appeal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Department will </a:t>
            </a:r>
            <a:r>
              <a:rPr lang="en-US" u="sng" dirty="0"/>
              <a:t>not</a:t>
            </a:r>
            <a:r>
              <a:rPr lang="en-US" dirty="0"/>
              <a:t> release preliminary DI results to the districts and CETs.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Department will </a:t>
            </a:r>
            <a:r>
              <a:rPr lang="en-US" u="sng" dirty="0"/>
              <a:t>not</a:t>
            </a:r>
            <a:r>
              <a:rPr lang="en-US" dirty="0"/>
              <a:t> compute the 2019-20 DI Indices for any schools.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Commissioner will </a:t>
            </a:r>
            <a:r>
              <a:rPr lang="en-US" u="sng" dirty="0"/>
              <a:t>not</a:t>
            </a:r>
            <a:r>
              <a:rPr lang="en-US" dirty="0"/>
              <a:t> make DI determinations in the Fall of 2020.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2019-20 school year results will </a:t>
            </a:r>
            <a:r>
              <a:rPr lang="en-US" u="sng" dirty="0"/>
              <a:t>not</a:t>
            </a:r>
            <a:r>
              <a:rPr lang="en-US" dirty="0"/>
              <a:t> be released on the Receivership Dashboard.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pPr lvl="0"/>
            <a:r>
              <a:rPr lang="en-US" dirty="0"/>
              <a:t>What </a:t>
            </a:r>
            <a:r>
              <a:rPr lang="en-US" u="sng" dirty="0"/>
              <a:t>Not</a:t>
            </a:r>
            <a:r>
              <a:rPr lang="en-US" dirty="0"/>
              <a:t> to Expect in the Fall of 2020</a:t>
            </a:r>
          </a:p>
        </p:txBody>
      </p:sp>
    </p:spTree>
    <p:extLst>
      <p:ext uri="{BB962C8B-B14F-4D97-AF65-F5344CB8AC3E}">
        <p14:creationId xmlns:p14="http://schemas.microsoft.com/office/powerpoint/2010/main" val="1469760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21650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indicators that are currently assigned to the schools for 2019-20 will carry over to 2020-21.</a:t>
            </a:r>
            <a:endParaRPr lang="en-US" sz="2000" dirty="0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45CAA"/>
                </a:solidFill>
              </a:rPr>
              <a:t>Exception: If restructuring results in a school having fewer than the required minimum number of Level 1 or Level 2 indicators then </a:t>
            </a:r>
            <a:r>
              <a:rPr lang="en-US" b="1" i="1" dirty="0">
                <a:solidFill>
                  <a:srgbClr val="045CAA"/>
                </a:solidFill>
              </a:rPr>
              <a:t>alternative</a:t>
            </a:r>
            <a:r>
              <a:rPr lang="en-US" b="1" dirty="0">
                <a:solidFill>
                  <a:srgbClr val="045CAA"/>
                </a:solidFill>
              </a:rPr>
              <a:t> indicators will be provided.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Annual Progress Targets for the 2019-20 and 2020-21 school years will carry over to 2020-21 and 2021-22. 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The 2019-20 Targets will become the 2020-21 Targets.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The 2020-21 Targets will become the 2021-22 Targets.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The Department will </a:t>
            </a:r>
            <a:r>
              <a:rPr lang="en-US" u="sng" dirty="0"/>
              <a:t>not</a:t>
            </a:r>
            <a:r>
              <a:rPr lang="en-US" dirty="0"/>
              <a:t> compute new Targets for existing DI indicators for the 2020-21 and 2021-22 school years.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pPr lvl="0"/>
            <a:r>
              <a:rPr lang="en-US" sz="2800" dirty="0"/>
              <a:t>Carryover of Indicators and Progress Targets</a:t>
            </a:r>
          </a:p>
        </p:txBody>
      </p:sp>
    </p:spTree>
    <p:extLst>
      <p:ext uri="{BB962C8B-B14F-4D97-AF65-F5344CB8AC3E}">
        <p14:creationId xmlns:p14="http://schemas.microsoft.com/office/powerpoint/2010/main" val="2967194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Schools serving either Elementary-Middle (EM) or High School (HS) </a:t>
            </a:r>
            <a:r>
              <a:rPr lang="en-US" sz="2000"/>
              <a:t>grade levels </a:t>
            </a:r>
            <a:r>
              <a:rPr lang="en-US" sz="2000" dirty="0"/>
              <a:t>must have a minimum of </a:t>
            </a:r>
            <a:r>
              <a:rPr lang="en-US" sz="2000"/>
              <a:t>five Level </a:t>
            </a:r>
            <a:r>
              <a:rPr lang="en-US" sz="2000" dirty="0"/>
              <a:t>1 and </a:t>
            </a:r>
            <a:r>
              <a:rPr lang="en-US" sz="2000"/>
              <a:t>five Level </a:t>
            </a:r>
            <a:r>
              <a:rPr lang="en-US" sz="2000" dirty="0"/>
              <a:t>2 DI indicators.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Schools serving both EM and HS grades must have a minimum of </a:t>
            </a:r>
            <a:r>
              <a:rPr lang="en-US" sz="2000"/>
              <a:t>seven Level </a:t>
            </a:r>
            <a:r>
              <a:rPr lang="en-US" sz="2000" dirty="0"/>
              <a:t>1 and </a:t>
            </a:r>
            <a:r>
              <a:rPr lang="en-US" sz="2000"/>
              <a:t>seven Level </a:t>
            </a:r>
            <a:r>
              <a:rPr lang="en-US" sz="2000" dirty="0"/>
              <a:t>2 indicators.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restructuring results in a school having fewer than the required minimum number </a:t>
            </a:r>
            <a:r>
              <a:rPr lang="en-US" sz="2000"/>
              <a:t>of Level </a:t>
            </a:r>
            <a:r>
              <a:rPr lang="en-US" sz="2000" dirty="0"/>
              <a:t>1 </a:t>
            </a:r>
            <a:r>
              <a:rPr lang="en-US" sz="2000"/>
              <a:t>or Level </a:t>
            </a:r>
            <a:r>
              <a:rPr lang="en-US" sz="2000" dirty="0"/>
              <a:t>2 indicators then the Department will provide alternative indicators. The selection of alternative indicators by the districts must be in consultation with the school Community Engagement Teams (CETs).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Alternative indicators can </a:t>
            </a:r>
            <a:r>
              <a:rPr lang="en-US" sz="2000"/>
              <a:t>be Level </a:t>
            </a:r>
            <a:r>
              <a:rPr lang="en-US" sz="2000" dirty="0"/>
              <a:t>1 </a:t>
            </a:r>
            <a:r>
              <a:rPr lang="en-US" sz="2000"/>
              <a:t>or Level </a:t>
            </a:r>
            <a:r>
              <a:rPr lang="en-US" sz="2000" dirty="0"/>
              <a:t>2 indicators selected from a list provided by the Department, or Local indicators proposed by the school.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 dirty="0"/>
              <a:t>Selecting Alternative Indicators for 2020-21</a:t>
            </a:r>
          </a:p>
        </p:txBody>
      </p:sp>
    </p:spTree>
    <p:extLst>
      <p:ext uri="{BB962C8B-B14F-4D97-AF65-F5344CB8AC3E}">
        <p14:creationId xmlns:p14="http://schemas.microsoft.com/office/powerpoint/2010/main" val="27600997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19785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2018-19 school year results using the ESSA-aligned indicators were provided for informational purposes only. </a:t>
            </a:r>
            <a:endParaRPr lang="en-US" u="sng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The Department will </a:t>
            </a:r>
            <a:r>
              <a:rPr lang="en-US" u="sng" dirty="0"/>
              <a:t>not</a:t>
            </a:r>
            <a:r>
              <a:rPr lang="en-US" dirty="0"/>
              <a:t> assign </a:t>
            </a:r>
            <a:r>
              <a:rPr lang="en-US"/>
              <a:t>additional Level </a:t>
            </a:r>
            <a:r>
              <a:rPr lang="en-US" dirty="0"/>
              <a:t>1 indicators for the 2020-21 school year.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If </a:t>
            </a:r>
            <a:r>
              <a:rPr lang="en-US"/>
              <a:t>a Level </a:t>
            </a:r>
            <a:r>
              <a:rPr lang="en-US" dirty="0"/>
              <a:t>1 indicator result for the 2020-21 school year falls below the 2020-21 school year state baseline, that indicator may be assigned to the school as an </a:t>
            </a:r>
            <a:r>
              <a:rPr lang="en-US"/>
              <a:t>additional Level </a:t>
            </a:r>
            <a:r>
              <a:rPr lang="en-US" dirty="0"/>
              <a:t>1 indicator for the 2021-22 school year. 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800" dirty="0"/>
              <a:t>Assigning </a:t>
            </a:r>
            <a:r>
              <a:rPr lang="en-US" sz="2800"/>
              <a:t>Additional Level </a:t>
            </a:r>
            <a:r>
              <a:rPr lang="en-US" sz="2800" dirty="0"/>
              <a:t>1 Indicators</a:t>
            </a:r>
          </a:p>
        </p:txBody>
      </p:sp>
    </p:spTree>
    <p:extLst>
      <p:ext uri="{BB962C8B-B14F-4D97-AF65-F5344CB8AC3E}">
        <p14:creationId xmlns:p14="http://schemas.microsoft.com/office/powerpoint/2010/main" val="25873113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u="sng" dirty="0"/>
              <a:t>No</a:t>
            </a:r>
            <a:r>
              <a:rPr lang="en-US" dirty="0"/>
              <a:t> change from 2018-19 and 2019-20: Indicator #4 (Student Suspension Rate) will not be used for the 2020-21 school year.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As part of its ESSA plan, the Department is developing an out-of-school suspension measure. This information will be provided to schools at a later time.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sz="2400" dirty="0"/>
              <a:t>Indicator #4 (Student Suspension Rate)</a:t>
            </a:r>
          </a:p>
        </p:txBody>
      </p:sp>
    </p:spTree>
    <p:extLst>
      <p:ext uri="{BB962C8B-B14F-4D97-AF65-F5344CB8AC3E}">
        <p14:creationId xmlns:p14="http://schemas.microsoft.com/office/powerpoint/2010/main" val="12992860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5. </a:t>
            </a:r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4039714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10400" y="6543675"/>
            <a:ext cx="2133600" cy="3048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-9525"/>
            <a:ext cx="8427182" cy="847471"/>
          </a:xfrm>
        </p:spPr>
        <p:txBody>
          <a:bodyPr/>
          <a:lstStyle/>
          <a:p>
            <a:r>
              <a:rPr lang="en-US" dirty="0"/>
              <a:t>2019-20 Reporting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914400" y="6258114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Please refer to the </a:t>
            </a:r>
            <a:r>
              <a:rPr lang="en-US" sz="1200" u="sng" dirty="0">
                <a:solidFill>
                  <a:srgbClr val="045CAA"/>
                </a:solidFill>
                <a:hlinkClick r:id="rId3"/>
              </a:rPr>
              <a:t>Deadlines for Verification and Certification of 2019-20 School Year Data in SIRS</a:t>
            </a:r>
            <a:r>
              <a:rPr lang="en-US" sz="1200" u="sng" dirty="0">
                <a:solidFill>
                  <a:srgbClr val="045CAA"/>
                </a:solidFill>
              </a:rPr>
              <a:t>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ED83DF27-A93C-4484-ADB3-A9DBFBB47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981075"/>
            <a:ext cx="842645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>
                <a:solidFill>
                  <a:srgbClr val="22315E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045CAA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048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rgbClr val="D83B0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262063" indent="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kern="0" dirty="0"/>
              <a:t>Districts </a:t>
            </a:r>
            <a:r>
              <a:rPr lang="en-US" sz="2000" u="sng" kern="0" dirty="0"/>
              <a:t>must</a:t>
            </a:r>
            <a:r>
              <a:rPr lang="en-US" sz="2000" kern="0" dirty="0"/>
              <a:t> submit the data for their indicators via SIRS (similar to 2018-19). </a:t>
            </a:r>
          </a:p>
          <a:p>
            <a:pPr lvl="2"/>
            <a:r>
              <a:rPr lang="en-US" b="1" kern="0" dirty="0">
                <a:solidFill>
                  <a:srgbClr val="045CAA"/>
                </a:solidFill>
              </a:rPr>
              <a:t>Data should be submitted via SIRS following guidance and timelines from the Office of Information and Reporting Services (IRS).</a:t>
            </a:r>
          </a:p>
          <a:p>
            <a:pPr lvl="2"/>
            <a:r>
              <a:rPr lang="en-US" b="1" kern="0" dirty="0">
                <a:solidFill>
                  <a:srgbClr val="045CAA"/>
                </a:solidFill>
              </a:rPr>
              <a:t>The Department will communicate under separate cover the process for verifying these data in Level 2 of SIRS.*</a:t>
            </a:r>
          </a:p>
          <a:p>
            <a:pPr lvl="2"/>
            <a:r>
              <a:rPr lang="en-US" b="1" kern="0" dirty="0">
                <a:solidFill>
                  <a:srgbClr val="045CAA"/>
                </a:solidFill>
              </a:rPr>
              <a:t>Districts do </a:t>
            </a:r>
            <a:r>
              <a:rPr lang="en-US" b="1" u="sng" kern="0" dirty="0">
                <a:solidFill>
                  <a:srgbClr val="045CAA"/>
                </a:solidFill>
              </a:rPr>
              <a:t>not</a:t>
            </a:r>
            <a:r>
              <a:rPr lang="en-US" b="1" kern="0" dirty="0">
                <a:solidFill>
                  <a:srgbClr val="045CAA"/>
                </a:solidFill>
              </a:rPr>
              <a:t> need to submit August graduates via the IRS Data Exchange (</a:t>
            </a:r>
            <a:r>
              <a:rPr lang="en-US" b="1" kern="0" dirty="0" err="1">
                <a:solidFill>
                  <a:srgbClr val="045CAA"/>
                </a:solidFill>
              </a:rPr>
              <a:t>IDEx</a:t>
            </a:r>
            <a:r>
              <a:rPr lang="en-US" b="1" kern="0" dirty="0">
                <a:solidFill>
                  <a:srgbClr val="045CAA"/>
                </a:solidFill>
              </a:rPr>
              <a:t>).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kern="0" dirty="0"/>
              <a:t>Districts </a:t>
            </a:r>
            <a:r>
              <a:rPr lang="en-US" sz="2000" u="sng" kern="0" dirty="0"/>
              <a:t>may</a:t>
            </a:r>
            <a:r>
              <a:rPr lang="en-US" sz="2000" kern="0" dirty="0"/>
              <a:t> submit results for indicators #2 (CS), #94 (ELT), #5 (School Safety), #6-8 (DTSDE Tenets), and Local indicators via email.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kern="0" dirty="0"/>
              <a:t>NYSED will securely release </a:t>
            </a:r>
            <a:r>
              <a:rPr lang="en-US" sz="2000" u="sng" kern="0" dirty="0"/>
              <a:t>for informational purposes only</a:t>
            </a:r>
            <a:r>
              <a:rPr lang="en-US" sz="2000" kern="0" dirty="0"/>
              <a:t> the available 2019-20 school year results to districts that opted into receiving these results for their DI indicators. There will be no public release.</a:t>
            </a:r>
          </a:p>
        </p:txBody>
      </p:sp>
    </p:spTree>
    <p:extLst>
      <p:ext uri="{BB962C8B-B14F-4D97-AF65-F5344CB8AC3E}">
        <p14:creationId xmlns:p14="http://schemas.microsoft.com/office/powerpoint/2010/main" val="3119639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1. </a:t>
            </a:r>
            <a:r>
              <a:rPr lang="en-US" dirty="0"/>
              <a:t>Amendments to §100.19</a:t>
            </a:r>
          </a:p>
        </p:txBody>
      </p:sp>
    </p:spTree>
    <p:extLst>
      <p:ext uri="{BB962C8B-B14F-4D97-AF65-F5344CB8AC3E}">
        <p14:creationId xmlns:p14="http://schemas.microsoft.com/office/powerpoint/2010/main" val="21969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30353" cy="847471"/>
          </a:xfrm>
        </p:spPr>
        <p:txBody>
          <a:bodyPr/>
          <a:lstStyle/>
          <a:p>
            <a:r>
              <a:rPr lang="en-US" dirty="0"/>
              <a:t>2019-20 Reporting Timeline: SIRS-based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30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879484" y="6253475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Due to school closures these indicators will be based on partial data for the 2019-20 school year.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26142"/>
              </p:ext>
            </p:extLst>
          </p:nvPr>
        </p:nvGraphicFramePr>
        <p:xfrm>
          <a:off x="315686" y="1712760"/>
          <a:ext cx="8544107" cy="4243653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4484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252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6063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99270"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Grade Level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Indicator</a:t>
                      </a:r>
                      <a:r>
                        <a:rPr lang="en-US" sz="11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Level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Indicator Code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Description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Non-DI Reporting Required for 2019-20?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IRS SIRS Reporting Deadline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70-75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2015 Total Cohort 4-Year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9</a:t>
                      </a: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88-93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2014 Total Cohort 5-Year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9</a:t>
                      </a: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1,</a:t>
                      </a:r>
                      <a:r>
                        <a:rPr lang="en-US" sz="1200" u="none" strike="noStrike" baseline="0" dirty="0">
                          <a:effectLst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250-255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2013 Total Cohort 6-Year Grad Rate - [All Students, subgroup]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9</a:t>
                      </a: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65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2018 Total Cohort (9th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2017 Total Cohort (10th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68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2016 Total Cohort (11th Graders) with 5 or more credits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0409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86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Teacher Turnover*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(TAA)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75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95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Teacher Attendance*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6229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97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HS Student Promotion Rate (promoted from grades 9,10 &amp; 11)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65676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EM Chronic Absenteeism - All Students*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0530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170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HS Chronic Absenteeism - All Students*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Y (SIRS)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August 21,</a:t>
                      </a:r>
                      <a:r>
                        <a:rPr lang="en-US" sz="12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2020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8A45167C-99E2-494B-A97F-2AF26D2C36FA}"/>
              </a:ext>
            </a:extLst>
          </p:cNvPr>
          <p:cNvSpPr/>
          <p:nvPr/>
        </p:nvSpPr>
        <p:spPr>
          <a:xfrm>
            <a:off x="412018" y="978213"/>
            <a:ext cx="8436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2019-20 school year results may be used to compute outcomes for the indicators listed below. </a:t>
            </a:r>
          </a:p>
        </p:txBody>
      </p:sp>
    </p:spTree>
    <p:extLst>
      <p:ext uri="{BB962C8B-B14F-4D97-AF65-F5344CB8AC3E}">
        <p14:creationId xmlns:p14="http://schemas.microsoft.com/office/powerpoint/2010/main" val="491726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30353" cy="847471"/>
          </a:xfrm>
        </p:spPr>
        <p:txBody>
          <a:bodyPr/>
          <a:lstStyle/>
          <a:p>
            <a:r>
              <a:rPr lang="en-US" dirty="0"/>
              <a:t>2019-20 Reporting Timeline: rubric-based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31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879484" y="6253475"/>
            <a:ext cx="78628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Due to school closures these indicators will be based on partial data for the 2019-20 school year.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151969"/>
              </p:ext>
            </p:extLst>
          </p:nvPr>
        </p:nvGraphicFramePr>
        <p:xfrm>
          <a:off x="295092" y="1752600"/>
          <a:ext cx="8544107" cy="3118485"/>
        </p:xfrm>
        <a:graphic>
          <a:graphicData uri="http://schemas.openxmlformats.org/drawingml/2006/table">
            <a:tbl>
              <a:tblPr firstRow="1" bandRow="1" bandCol="1">
                <a:tableStyleId>{912C8C85-51F0-491E-9774-3900AFEF0FD7}</a:tableStyleId>
              </a:tblPr>
              <a:tblGrid>
                <a:gridCol w="6767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99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280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436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6327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329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62274"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Grade 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</a:t>
                      </a:r>
                      <a:r>
                        <a:rPr lang="en-US" sz="1200" u="none" strike="noStrike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Level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 Code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Description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Non-DI Reporting Required for 2019-20?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OA Reporting Deadline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B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1299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</a:t>
                      </a:r>
                      <a:r>
                        <a:rPr lang="en-US" sz="1200" u="none" strike="noStrike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School Safety*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Y (SSS)</a:t>
                      </a:r>
                      <a:endParaRPr lang="en-US" sz="12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1949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Plan for and implement Community School Model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3278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Providing 200 Hours of quality Extended Day Learning Time (ELT)*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Family and Community Engagement (DTSDE Tenet 6)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Teacher Practices and Decisions (DTSDE Tenet 4)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63470"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EM, HS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Curriculum Development and Support (DTSDE Tenet 3)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1440" algn="l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September 4,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29E44C6F-C2A9-407C-B777-2D88C7FA94E4}"/>
              </a:ext>
            </a:extLst>
          </p:cNvPr>
          <p:cNvSpPr/>
          <p:nvPr/>
        </p:nvSpPr>
        <p:spPr>
          <a:xfrm>
            <a:off x="412018" y="978213"/>
            <a:ext cx="8436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The 2019-20 school year results may be used to compute outcomes for the indicators listed below. </a:t>
            </a:r>
          </a:p>
        </p:txBody>
      </p:sp>
    </p:spTree>
    <p:extLst>
      <p:ext uri="{BB962C8B-B14F-4D97-AF65-F5344CB8AC3E}">
        <p14:creationId xmlns:p14="http://schemas.microsoft.com/office/powerpoint/2010/main" val="10956811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NYSED will send notification with additional guidance on data submission by </a:t>
            </a:r>
            <a:r>
              <a:rPr lang="en-US" dirty="0">
                <a:solidFill>
                  <a:srgbClr val="0000FF"/>
                </a:solidFill>
              </a:rPr>
              <a:t>August 14, 2020.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Districts respond to </a:t>
            </a:r>
            <a:r>
              <a:rPr lang="en-US" dirty="0">
                <a:solidFill>
                  <a:srgbClr val="045CAA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accountinfo@nysed.gov</a:t>
            </a:r>
            <a:r>
              <a:rPr lang="en-US" dirty="0">
                <a:solidFill>
                  <a:srgbClr val="045CAA"/>
                </a:solidFill>
              </a:rPr>
              <a:t> </a:t>
            </a:r>
            <a:r>
              <a:rPr lang="en-US" dirty="0"/>
              <a:t>by </a:t>
            </a:r>
            <a:r>
              <a:rPr lang="en-US" dirty="0">
                <a:solidFill>
                  <a:srgbClr val="0000FF"/>
                </a:solidFill>
              </a:rPr>
              <a:t>August 28, 2020 </a:t>
            </a:r>
            <a:r>
              <a:rPr lang="en-US" dirty="0"/>
              <a:t>with confirmation of: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SIRS-based indicators for which the districts request the Department to compute and provide the 2019-20 school year results;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Rubric-based indicators that the districts intend to submit by the applicable reporting deadline(s).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early Fall the Department will contact districts with restructured schools regarding the selection of alternative indicators, where applicable.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2019-20 Next Steps</a:t>
            </a:r>
          </a:p>
        </p:txBody>
      </p:sp>
    </p:spTree>
    <p:extLst>
      <p:ext uri="{BB962C8B-B14F-4D97-AF65-F5344CB8AC3E}">
        <p14:creationId xmlns:p14="http://schemas.microsoft.com/office/powerpoint/2010/main" val="15865218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330353" cy="847471"/>
          </a:xfrm>
        </p:spPr>
        <p:txBody>
          <a:bodyPr/>
          <a:lstStyle/>
          <a:p>
            <a:r>
              <a:rPr lang="en-US" dirty="0"/>
              <a:t>2019-20 Reporting Timeline: Summary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8F7A5D2-5FAD-493A-A666-72D5E59E5B9B}" type="slidenum">
              <a:rPr lang="en-US" altLang="en-US">
                <a:latin typeface="CartoGothic Std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33</a:t>
            </a:fld>
            <a:endParaRPr lang="en-US" altLang="en-US" dirty="0">
              <a:latin typeface="CartoGothic Std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8165C9-860E-4D8F-8770-FBDA9BF140EC}"/>
              </a:ext>
            </a:extLst>
          </p:cNvPr>
          <p:cNvSpPr txBox="1"/>
          <p:nvPr/>
        </p:nvSpPr>
        <p:spPr>
          <a:xfrm>
            <a:off x="1138762" y="6297969"/>
            <a:ext cx="78628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 * Dates subject to change due to extenuating circumstances.</a:t>
            </a:r>
          </a:p>
          <a:p>
            <a:r>
              <a:rPr lang="en-US" sz="1200" dirty="0"/>
              <a:t> NOTE: Districts do </a:t>
            </a:r>
            <a:r>
              <a:rPr lang="en-US" sz="1200" b="1" u="sng" dirty="0"/>
              <a:t>not</a:t>
            </a:r>
            <a:r>
              <a:rPr lang="en-US" sz="1200" dirty="0"/>
              <a:t> need to submit preliminary August graduates data via the IRS Data Exchange (</a:t>
            </a:r>
            <a:r>
              <a:rPr lang="en-US" sz="1200" dirty="0" err="1"/>
              <a:t>IDEx</a:t>
            </a:r>
            <a:r>
              <a:rPr lang="en-US" sz="1200" dirty="0"/>
              <a:t>).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012160"/>
              </p:ext>
            </p:extLst>
          </p:nvPr>
        </p:nvGraphicFramePr>
        <p:xfrm>
          <a:off x="879484" y="1716304"/>
          <a:ext cx="8022492" cy="457361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1158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198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92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Task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Date*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Notes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04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Department distributes memo to Receivership schools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August 14,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report SIRS Data (except August Graduates)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August 21,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Required</a:t>
                      </a:r>
                      <a:endParaRPr lang="en-US" sz="12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respond with decisions on opting into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reporting of 2019-20 school year results for their DI indicators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August 28,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Required,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New</a:t>
                      </a:r>
                      <a:r>
                        <a:rPr lang="en-US" sz="1200" b="1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 Task</a:t>
                      </a:r>
                      <a:endParaRPr lang="en-US" sz="12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6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report data for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rubric-based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(non-SIRS) indicators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(#2, #5, #6-8, #94)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September 4,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Pending District Decisions</a:t>
                      </a:r>
                      <a:endParaRPr lang="en-US" sz="12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9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OA provide districts preliminary DI data for review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2019-20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9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appeal preliminary indicator data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2019-20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9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OA provide district preliminary DI determinations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2019-20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985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meet with stakeholders to complete the “DI determination consultation and collaboration form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2019-20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9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Final DI Determinations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2019-20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24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Districts report August Graduates SIRS Data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October 9, 2020</a:t>
                      </a: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Required</a:t>
                      </a:r>
                      <a:endParaRPr lang="en-US" sz="1200" b="1" dirty="0">
                        <a:solidFill>
                          <a:srgbClr val="0000FF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1198547"/>
                  </a:ext>
                </a:extLst>
              </a:tr>
              <a:tr h="3713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Department provides indicator outcomes to districts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Opt-In D</a:t>
                      </a:r>
                      <a:r>
                        <a:rPr lang="en-US" sz="1200" b="1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istricts Only</a:t>
                      </a:r>
                      <a:endParaRPr lang="en-US" sz="1200" b="1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6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Department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provides </a:t>
                      </a:r>
                      <a:r>
                        <a:rPr lang="en-US" sz="1200" b="1" i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alternative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indicators due to grade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reconfiguration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Fall 2020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92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Department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assigns </a:t>
                      </a:r>
                      <a:r>
                        <a:rPr lang="en-US" sz="1200" b="0" i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additional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Level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indicators to schools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 for 2020-21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358" marR="583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B26DA56B-98CA-49C9-BD4C-111D8BCD58F2}"/>
              </a:ext>
            </a:extLst>
          </p:cNvPr>
          <p:cNvSpPr/>
          <p:nvPr/>
        </p:nvSpPr>
        <p:spPr>
          <a:xfrm>
            <a:off x="412018" y="978213"/>
            <a:ext cx="84368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Below is a summary of the 2019-20 reporting timeline and changes to the process as compared to a typical year. </a:t>
            </a:r>
          </a:p>
        </p:txBody>
      </p:sp>
    </p:spTree>
    <p:extLst>
      <p:ext uri="{BB962C8B-B14F-4D97-AF65-F5344CB8AC3E}">
        <p14:creationId xmlns:p14="http://schemas.microsoft.com/office/powerpoint/2010/main" val="19365640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6. </a:t>
            </a:r>
            <a:r>
              <a:rPr lang="en-US" dirty="0"/>
              <a:t>Resources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40089952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018" y="990600"/>
            <a:ext cx="827405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Items related to school Receivership from the May 4</a:t>
            </a:r>
            <a:r>
              <a:rPr lang="en-US" baseline="30000" dirty="0"/>
              <a:t>th</a:t>
            </a:r>
            <a:r>
              <a:rPr lang="en-US" dirty="0"/>
              <a:t>, 2020 Meeting of the Board of Regents: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b="0" dirty="0">
                <a:hlinkClick r:id="rId3" tooltip="COVID-19 Emergency Regulations Part II.pdf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COVID-19 Emergency Regulations: Part II</a:t>
            </a:r>
            <a:endParaRPr lang="en-US" b="0" dirty="0"/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b="0" dirty="0"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Proposed Amendments to §100.19 of the Commissioner’s Regulations</a:t>
            </a: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3548514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018" y="990600"/>
            <a:ext cx="827405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Office of Accountability: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 dirty="0"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http://www.p12.nysed.gov/accountability/de/SchoolReceivership.html</a:t>
            </a:r>
            <a:endParaRPr lang="en-US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000" dirty="0">
                <a:hlinkClick r:id="rId4"/>
              </a:rPr>
              <a:t>Data Dictionary for 2018-19 to 2020-21</a:t>
            </a:r>
            <a:r>
              <a:rPr lang="en-US" sz="2000" dirty="0"/>
              <a:t> 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Office of Innovation and School Reform: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 dirty="0"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http://www.p12.nysed.gov/oisr/</a:t>
            </a:r>
            <a:endParaRPr lang="en-US" u="sng" dirty="0"/>
          </a:p>
          <a:p>
            <a:pPr marL="1147763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45CAA"/>
                </a:solidFill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FAQ </a:t>
            </a:r>
            <a:endParaRPr lang="en-US" sz="2000" dirty="0">
              <a:solidFill>
                <a:srgbClr val="045CAA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Office of Information and Reporting Services (IRS):</a:t>
            </a:r>
          </a:p>
          <a:p>
            <a:pPr marL="800100" lvl="1" indent="-342900">
              <a:buSzPct val="100000"/>
              <a:buFont typeface="Arial" panose="020B0604020202020204" pitchFamily="34" charset="0"/>
              <a:buChar char="•"/>
            </a:pPr>
            <a:r>
              <a:rPr lang="en-US" u="sng" dirty="0"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http://www.p12.nysed.gov/irs/</a:t>
            </a:r>
            <a:endParaRPr lang="en-US" u="sng" dirty="0"/>
          </a:p>
          <a:p>
            <a:pPr marL="1147763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45CAA"/>
                </a:solidFill>
                <a:hlinkClick r:id="rId8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SIRS</a:t>
            </a:r>
            <a:endParaRPr lang="en-US" sz="2000" dirty="0">
              <a:solidFill>
                <a:srgbClr val="045CAA"/>
              </a:solidFill>
            </a:endParaRPr>
          </a:p>
          <a:p>
            <a:pPr marL="1147763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45CAA"/>
                </a:solidFill>
                <a:hlinkClick r:id="rId9"/>
              </a:rPr>
              <a:t>Deadlines for Verification and Certification of 2019-20 School Year Data in SIRS</a:t>
            </a:r>
            <a:endParaRPr lang="en-US" sz="2000" dirty="0">
              <a:solidFill>
                <a:srgbClr val="045CAA"/>
              </a:solidFill>
            </a:endParaRPr>
          </a:p>
          <a:p>
            <a:pPr marL="1147763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45CAA"/>
                </a:solidFill>
              </a:rPr>
              <a:t>Data Help Center: </a:t>
            </a:r>
            <a:r>
              <a:rPr lang="en-US" sz="2000" dirty="0">
                <a:solidFill>
                  <a:srgbClr val="045CAA"/>
                </a:solidFill>
                <a:hlinkClick r:id="rId10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https://datasupport.nysed.gov/hc/en-us</a:t>
            </a:r>
            <a:endParaRPr lang="en-US" sz="2000" dirty="0">
              <a:solidFill>
                <a:srgbClr val="045CAA"/>
              </a:solidFill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3038873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763000" cy="4895850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DI indicators and reporting: </a:t>
            </a:r>
            <a:r>
              <a:rPr lang="en-US" u="sng" dirty="0">
                <a:solidFill>
                  <a:srgbClr val="045CAA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accountinfo@nysed.gov</a:t>
            </a:r>
            <a:endParaRPr lang="en-US" u="sng" dirty="0">
              <a:solidFill>
                <a:srgbClr val="045CAA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Support for Receivership schools: </a:t>
            </a:r>
            <a:r>
              <a:rPr lang="en-US" u="sng" dirty="0">
                <a:solidFill>
                  <a:srgbClr val="045CAA"/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OISR@nysed.gov</a:t>
            </a:r>
            <a:endParaRPr lang="en-US" u="sng" dirty="0">
              <a:solidFill>
                <a:srgbClr val="045CAA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Annual data reporting in SIRS:</a:t>
            </a:r>
            <a:r>
              <a:rPr lang="en-US" dirty="0">
                <a:solidFill>
                  <a:srgbClr val="045CAA"/>
                </a:solidFill>
              </a:rPr>
              <a:t> </a:t>
            </a:r>
            <a:r>
              <a:rPr lang="en-US" dirty="0">
                <a:solidFill>
                  <a:srgbClr val="045CAA"/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datasupport@nysed.gov</a:t>
            </a:r>
            <a:r>
              <a:rPr lang="en-US" dirty="0">
                <a:solidFill>
                  <a:srgbClr val="045CAA"/>
                </a:solidFill>
              </a:rPr>
              <a:t>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8427182" cy="847471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5471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lvl="0"/>
            <a:r>
              <a:rPr lang="en-US" sz="1800" dirty="0"/>
              <a:t>The Department will </a:t>
            </a:r>
            <a:r>
              <a:rPr lang="en-US" sz="1800" u="sng" dirty="0"/>
              <a:t>not</a:t>
            </a:r>
            <a:r>
              <a:rPr lang="en-US" sz="1800" dirty="0"/>
              <a:t> use 2019-20 results to make Demonstrable Improvement (DI) determinations. Specifically: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1800" dirty="0"/>
              <a:t>The Commissioner shall not use 2019-20 school year results to newly identify any schools as Struggling, place any schools under independent receivership, or remove the designation of any schools as Struggling.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105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1800" dirty="0"/>
              <a:t>All schools identified as Struggling schools for the 2019-20 school year shall remain so identified for the 2020-21 school year and all schools that operated under a school district superintendent receiver in the 2019-20 school year shall continue to operate under a school district superintendent receiver in the 2020- 21 school year.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105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1800" dirty="0"/>
              <a:t>The Commissioner may, upon a finding of good cause, modify for the 2019-20 through 2021-22 school years any timelines pertaining to notifications, plans, reports, or implementation of activities, except for any timelines prescribed by law.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Amendments to §100.19</a:t>
            </a:r>
          </a:p>
        </p:txBody>
      </p:sp>
    </p:spTree>
    <p:extLst>
      <p:ext uri="{BB962C8B-B14F-4D97-AF65-F5344CB8AC3E}">
        <p14:creationId xmlns:p14="http://schemas.microsoft.com/office/powerpoint/2010/main" val="67051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No DI Determinations will be made using 2019-20 school year results in the fall of 2020.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No DI Index for 2019-20 will be provided for any school.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No 2019-20 school year results will be displayed on the Receivership Dashboard.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All schools will remain under superintendent receivership for the 2020-21 school year.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The Commissioner may modify the DI process for the 2019-20 through 2021-22 school years. 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Amendments to §100.19: Takeaways</a:t>
            </a:r>
          </a:p>
        </p:txBody>
      </p:sp>
    </p:spTree>
    <p:extLst>
      <p:ext uri="{BB962C8B-B14F-4D97-AF65-F5344CB8AC3E}">
        <p14:creationId xmlns:p14="http://schemas.microsoft.com/office/powerpoint/2010/main" val="3336056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Rockwell" panose="02060603020205020403" pitchFamily="18" charset="0"/>
              </a:rPr>
              <a:t>2. </a:t>
            </a:r>
            <a:r>
              <a:rPr lang="en-US" dirty="0"/>
              <a:t>Reporting of 2019-20 School Year Results for DI Indicators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48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8426450" cy="4895850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Due to the cancellation of state assessments the Department is able to compute only a subset of the DI indicators using the 2019-20 school year results.*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Additionally, districts may be able to report their 2019-20 results for some Local indicators or rubric-based indicators.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Following the Webinar, on or around August 14</a:t>
            </a:r>
            <a:r>
              <a:rPr lang="en-US" baseline="30000" dirty="0">
                <a:solidFill>
                  <a:srgbClr val="0000FF"/>
                </a:solidFill>
              </a:rPr>
              <a:t>th</a:t>
            </a:r>
            <a:r>
              <a:rPr lang="en-US" dirty="0">
                <a:solidFill>
                  <a:srgbClr val="0000FF"/>
                </a:solidFill>
              </a:rPr>
              <a:t> districts will receive a memo with a list of indicators for their schools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that the Department is able to provide </a:t>
            </a:r>
            <a:r>
              <a:rPr lang="en-US" u="sng" dirty="0">
                <a:solidFill>
                  <a:srgbClr val="0000FF"/>
                </a:solidFill>
              </a:rPr>
              <a:t>for informational purposes only.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Districts will be asked to respond and select indicators that they prefer to receive (or submit) for 2019-20. </a:t>
            </a:r>
            <a:endParaRPr 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38264111-F6CD-41F8-8EA9-626A33CF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018" y="0"/>
            <a:ext cx="7710417" cy="847471"/>
          </a:xfrm>
        </p:spPr>
        <p:txBody>
          <a:bodyPr/>
          <a:lstStyle/>
          <a:p>
            <a:r>
              <a:rPr lang="en-US" dirty="0"/>
              <a:t>Review DI Process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0D84BBC-D2CB-4B28-B922-96DE33BFAF36}"/>
              </a:ext>
            </a:extLst>
          </p:cNvPr>
          <p:cNvSpPr txBox="1"/>
          <p:nvPr/>
        </p:nvSpPr>
        <p:spPr>
          <a:xfrm>
            <a:off x="999560" y="6321862"/>
            <a:ext cx="78628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* To calculate several indicators using the 2019-20 school year results requires modifying the methodology. As a result, not all indicators are comparable across years (e.g., Chronic Absenteeism).</a:t>
            </a:r>
          </a:p>
        </p:txBody>
      </p:sp>
    </p:spTree>
    <p:extLst>
      <p:ext uri="{BB962C8B-B14F-4D97-AF65-F5344CB8AC3E}">
        <p14:creationId xmlns:p14="http://schemas.microsoft.com/office/powerpoint/2010/main" val="2166223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847471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</a:rPr>
              <a:t>Grades 3-8 </a:t>
            </a:r>
            <a:r>
              <a:rPr lang="en-US" sz="2800" dirty="0"/>
              <a:t>indicators that can NOT be computed</a:t>
            </a:r>
            <a:endParaRPr lang="en-US" sz="2800" dirty="0">
              <a:solidFill>
                <a:srgbClr val="FD7F03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A76E4915-983A-420D-9555-CB2BB50DC1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449391"/>
              </p:ext>
            </p:extLst>
          </p:nvPr>
        </p:nvGraphicFramePr>
        <p:xfrm>
          <a:off x="858837" y="2014596"/>
          <a:ext cx="7599364" cy="4467651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8937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05601">
                  <a:extLst>
                    <a:ext uri="{9D8B030D-6E8A-4147-A177-3AD203B41FA5}">
                      <a16:colId xmlns="" xmlns:a16="http://schemas.microsoft.com/office/drawing/2014/main" val="2629488608"/>
                    </a:ext>
                  </a:extLst>
                </a:gridCol>
              </a:tblGrid>
              <a:tr h="26917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 Code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7F0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Description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7F0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0329504"/>
                  </a:ext>
                </a:extLst>
              </a:tr>
              <a:tr h="34760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33-38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ELA MGP (All Students, Black, Hispanic, SWD, ELL, ED)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28093027"/>
                  </a:ext>
                </a:extLst>
              </a:tr>
              <a:tr h="353636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39-44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Math MGP (All Students, Black, Hispanic, SWD, ELL, ED)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2513952"/>
                  </a:ext>
                </a:extLst>
              </a:tr>
              <a:tr h="33216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45-49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ELA [subgroup] Level 2 and above Gap with non-[subgroup] Students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1658454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50-54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Math [subgroup] Level 2 and above Gap with non-[subgroup] Students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47621384"/>
                  </a:ext>
                </a:extLst>
              </a:tr>
              <a:tr h="32508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100-105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ELA [subgroup] Core Subject Performance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09019616"/>
                  </a:ext>
                </a:extLst>
              </a:tr>
              <a:tr h="331116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110-115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Math [subgroup] Core Subject Performance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68862458"/>
                  </a:ext>
                </a:extLst>
              </a:tr>
              <a:tr h="33440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Grades 4 and 8 Science All Students Core Subject Performance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9188610"/>
                  </a:ext>
                </a:extLst>
              </a:tr>
              <a:tr h="35468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ELP Success Ratio - All Students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279252"/>
                  </a:ext>
                </a:extLst>
              </a:tr>
              <a:tr h="322788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200-205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ELA [subgroup] Weighted Academic Achievement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1679633"/>
                  </a:ext>
                </a:extLst>
              </a:tr>
              <a:tr h="313128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210-215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3-8 Math [subgroup] Weighted Academic Achievement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17406632"/>
                  </a:ext>
                </a:extLst>
              </a:tr>
              <a:tr h="340527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220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Grades 4 and 8 Science All Students Weighted Academic Achievement Index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50321743"/>
                  </a:ext>
                </a:extLst>
              </a:tr>
              <a:tr h="119884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8913882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B0A9F2E-2E8B-4793-B532-B919E0B14BB7}"/>
              </a:ext>
            </a:extLst>
          </p:cNvPr>
          <p:cNvSpPr/>
          <p:nvPr/>
        </p:nvSpPr>
        <p:spPr>
          <a:xfrm>
            <a:off x="412018" y="978213"/>
            <a:ext cx="843688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Due to the cancellation of state assessments the Department cannot compute the 2019-20 school year results for the indicators listed below.</a:t>
            </a:r>
          </a:p>
        </p:txBody>
      </p:sp>
    </p:spTree>
    <p:extLst>
      <p:ext uri="{BB962C8B-B14F-4D97-AF65-F5344CB8AC3E}">
        <p14:creationId xmlns:p14="http://schemas.microsoft.com/office/powerpoint/2010/main" val="4007895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="" xmlns:a16="http://schemas.microsoft.com/office/drawing/2014/main" id="{1ED57101-E872-45A6-B85F-729302334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2750" y="1219200"/>
            <a:ext cx="7862888" cy="4895850"/>
          </a:xfrm>
        </p:spPr>
        <p:txBody>
          <a:bodyPr/>
          <a:lstStyle/>
          <a:p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  <a:p>
            <a:pPr lvl="4"/>
            <a:endParaRPr lang="en-US" altLang="en-US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4DDC595F-9C91-412A-801F-92034DE1F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rgbClr val="045CAA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50000"/>
              <a:buFont typeface="Wingdings" panose="05000000000000000000" pitchFamily="2" charset="2"/>
              <a:buChar char="¦"/>
              <a:defRPr sz="2000" b="1">
                <a:solidFill>
                  <a:srgbClr val="D83B0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F7A5D2-5FAD-493A-A666-72D5E59E5B9B}" type="slidenum">
              <a:rPr lang="en-US" altLang="en-US" sz="1400" b="0">
                <a:solidFill>
                  <a:schemeClr val="tx1"/>
                </a:solidFill>
                <a:latin typeface="CartoGothic Std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b="0" dirty="0">
              <a:solidFill>
                <a:schemeClr val="tx1"/>
              </a:solidFill>
              <a:latin typeface="CartoGothic Std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96B621B5-F030-467E-8BF9-039DEECC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847471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</a:rPr>
              <a:t>Grades 9-12 </a:t>
            </a:r>
            <a:r>
              <a:rPr lang="en-US" sz="2800" dirty="0"/>
              <a:t>indicators that can NOT be computed</a:t>
            </a:r>
            <a:endParaRPr lang="en-US" sz="2800" dirty="0">
              <a:solidFill>
                <a:srgbClr val="FD7F03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745DE5E-AE03-4F08-B86D-00F97B27574D}"/>
              </a:ext>
            </a:extLst>
          </p:cNvPr>
          <p:cNvSpPr/>
          <p:nvPr/>
        </p:nvSpPr>
        <p:spPr>
          <a:xfrm>
            <a:off x="412018" y="978213"/>
            <a:ext cx="843688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22315E"/>
                </a:solidFill>
                <a:ea typeface="Verdana" panose="020B0604030504040204" pitchFamily="34" charset="0"/>
              </a:rPr>
              <a:t>Due to the cancellation of June Regents examinations and other state assessments the Department cannot compute the 2019-20 school year results for the indicators listed below.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A76E4915-983A-420D-9555-CB2BB50DC1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695167"/>
              </p:ext>
            </p:extLst>
          </p:nvPr>
        </p:nvGraphicFramePr>
        <p:xfrm>
          <a:off x="848518" y="1993876"/>
          <a:ext cx="7599364" cy="4004938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8937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05601">
                  <a:extLst>
                    <a:ext uri="{9D8B030D-6E8A-4147-A177-3AD203B41FA5}">
                      <a16:colId xmlns="" xmlns:a16="http://schemas.microsoft.com/office/drawing/2014/main" val="2629488608"/>
                    </a:ext>
                  </a:extLst>
                </a:gridCol>
              </a:tblGrid>
              <a:tr h="49397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Indicator Code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7F0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Description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7F0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0329504"/>
                  </a:ext>
                </a:extLst>
              </a:tr>
              <a:tr h="373699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55-59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ELA [subgroup] Level 2 and above Gap with non-[subgroup] Students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28093027"/>
                  </a:ext>
                </a:extLst>
              </a:tr>
              <a:tr h="338846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60-64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Math [subgroup] Level 2 and above Gap with non-[subgroup] Students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2513952"/>
                  </a:ext>
                </a:extLst>
              </a:tr>
              <a:tr h="319391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67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Total Cohort (10th Graders) Passing Math Regents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16584545"/>
                  </a:ext>
                </a:extLst>
              </a:tr>
              <a:tr h="366409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u="none" strike="noStrike" dirty="0">
                          <a:effectLst/>
                          <a:latin typeface="+mn-lt"/>
                          <a:cs typeface="Helvetica" panose="020B0604020202020204" pitchFamily="34" charset="0"/>
                        </a:rPr>
                        <a:t>69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Total Cohort (11th Graders) Passing ELA Regents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4762138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120-125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ELA [subgroup] Performance Index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09019616"/>
                  </a:ext>
                </a:extLst>
              </a:tr>
              <a:tr h="411649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130-135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Math [subgroup] Performance Index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68862458"/>
                  </a:ext>
                </a:extLst>
              </a:tr>
              <a:tr h="330896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140-145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College, Career and Civic Readiness Index - [subgroup]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39188610"/>
                  </a:ext>
                </a:extLst>
              </a:tr>
              <a:tr h="33313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190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ELP Success Ratio - All Students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0279252"/>
                  </a:ext>
                </a:extLst>
              </a:tr>
              <a:tr h="33313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230-235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Science [subgroup] Performance Index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81679633"/>
                  </a:ext>
                </a:extLst>
              </a:tr>
              <a:tr h="322801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240-245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Helvetica" panose="020B0604020202020204" pitchFamily="34" charset="0"/>
                        </a:rPr>
                        <a:t>HS Social Studies [subgroup] Performance Index</a:t>
                      </a:r>
                    </a:p>
                  </a:txBody>
                  <a:tcPr marT="9144" marB="91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17406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28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CartoGothic St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17523</TotalTime>
  <Words>3558</Words>
  <Application>Microsoft Office PowerPoint</Application>
  <PresentationFormat>On-screen Show (4:3)</PresentationFormat>
  <Paragraphs>574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ＭＳ Ｐゴシック</vt:lpstr>
      <vt:lpstr>Arial</vt:lpstr>
      <vt:lpstr>Calibri</vt:lpstr>
      <vt:lpstr>CartoGothic Std</vt:lpstr>
      <vt:lpstr>Helvetica</vt:lpstr>
      <vt:lpstr>Rockwell</vt:lpstr>
      <vt:lpstr>Times New Roman</vt:lpstr>
      <vt:lpstr>Verdana</vt:lpstr>
      <vt:lpstr>Wingdings</vt:lpstr>
      <vt:lpstr>Default Design</vt:lpstr>
      <vt:lpstr>Changes to Demonstrable Improvement Process for Schools in Receivership in Response to the COVID-19 Crisis  August 7, 2020 </vt:lpstr>
      <vt:lpstr>Agenda</vt:lpstr>
      <vt:lpstr>1. Amendments to §100.19</vt:lpstr>
      <vt:lpstr>Amendments to §100.19</vt:lpstr>
      <vt:lpstr>Amendments to §100.19: Takeaways</vt:lpstr>
      <vt:lpstr>2. Reporting of 2019-20 School Year Results for DI Indicators </vt:lpstr>
      <vt:lpstr>Review DI Process</vt:lpstr>
      <vt:lpstr>Grades 3-8 indicators that can NOT be computed</vt:lpstr>
      <vt:lpstr>Grades 9-12 indicators that can NOT be computed</vt:lpstr>
      <vt:lpstr>DI Indicators: submitted via SIRS</vt:lpstr>
      <vt:lpstr>DI Indicators: submitted via rubrics</vt:lpstr>
      <vt:lpstr>DI Indicators: DTSDE Tenets</vt:lpstr>
      <vt:lpstr>DI Indicators: Rubrics</vt:lpstr>
      <vt:lpstr>DI Indicators: Local</vt:lpstr>
      <vt:lpstr>3. Planned DI Process for the 2020-21 and 2021-22 School Years*</vt:lpstr>
      <vt:lpstr>Schools in Superintendent Receivership</vt:lpstr>
      <vt:lpstr>DI Process for the 2020-21 and 2021-22 School Years</vt:lpstr>
      <vt:lpstr>How a School Exits Receivership</vt:lpstr>
      <vt:lpstr>Implications of DI Determinations: Cohort 1</vt:lpstr>
      <vt:lpstr>Implications of DI Determinations: Cohort 2</vt:lpstr>
      <vt:lpstr>4. Changes for the 2020-21 school year</vt:lpstr>
      <vt:lpstr>Summary of Changes for 2020-21</vt:lpstr>
      <vt:lpstr>What Not to Expect in the Fall of 2020</vt:lpstr>
      <vt:lpstr>Carryover of Indicators and Progress Targets</vt:lpstr>
      <vt:lpstr>Selecting Alternative Indicators for 2020-21</vt:lpstr>
      <vt:lpstr>Assigning Additional Level 1 Indicators</vt:lpstr>
      <vt:lpstr>Indicator #4 (Student Suspension Rate)</vt:lpstr>
      <vt:lpstr>5. Next Steps</vt:lpstr>
      <vt:lpstr>2019-20 Reporting</vt:lpstr>
      <vt:lpstr>2019-20 Reporting Timeline: SIRS-based </vt:lpstr>
      <vt:lpstr>2019-20 Reporting Timeline: rubric-based </vt:lpstr>
      <vt:lpstr>2019-20 Next Steps</vt:lpstr>
      <vt:lpstr>2019-20 Reporting Timeline: Summary </vt:lpstr>
      <vt:lpstr>6. Resources and Questions</vt:lpstr>
      <vt:lpstr>Resources</vt:lpstr>
      <vt:lpstr>Resources</vt:lpstr>
      <vt:lpstr>Questions?</vt:lpstr>
    </vt:vector>
  </TitlesOfParts>
  <Company>New York State Education Department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New York State Education Department</dc:creator>
  <cp:lastModifiedBy>Andrew M</cp:lastModifiedBy>
  <cp:revision>349</cp:revision>
  <dcterms:created xsi:type="dcterms:W3CDTF">2012-11-02T15:03:06Z</dcterms:created>
  <dcterms:modified xsi:type="dcterms:W3CDTF">2020-08-11T15:16:09Z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