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60" r:id="rId3"/>
    <p:sldId id="301" r:id="rId4"/>
    <p:sldId id="265" r:id="rId5"/>
    <p:sldId id="302" r:id="rId6"/>
    <p:sldId id="309" r:id="rId7"/>
    <p:sldId id="279" r:id="rId8"/>
    <p:sldId id="376" r:id="rId9"/>
    <p:sldId id="344" r:id="rId10"/>
    <p:sldId id="277" r:id="rId11"/>
    <p:sldId id="281" r:id="rId12"/>
    <p:sldId id="348" r:id="rId13"/>
    <p:sldId id="345" r:id="rId14"/>
    <p:sldId id="349" r:id="rId15"/>
    <p:sldId id="350" r:id="rId16"/>
    <p:sldId id="346" r:id="rId17"/>
    <p:sldId id="351" r:id="rId18"/>
    <p:sldId id="352" r:id="rId19"/>
    <p:sldId id="353" r:id="rId20"/>
    <p:sldId id="354" r:id="rId21"/>
    <p:sldId id="355" r:id="rId22"/>
    <p:sldId id="356" r:id="rId23"/>
    <p:sldId id="357" r:id="rId24"/>
    <p:sldId id="347" r:id="rId25"/>
    <p:sldId id="358" r:id="rId26"/>
    <p:sldId id="361" r:id="rId27"/>
    <p:sldId id="360" r:id="rId28"/>
    <p:sldId id="362" r:id="rId29"/>
    <p:sldId id="365" r:id="rId30"/>
    <p:sldId id="363" r:id="rId31"/>
    <p:sldId id="366" r:id="rId32"/>
    <p:sldId id="364" r:id="rId33"/>
    <p:sldId id="367" r:id="rId34"/>
    <p:sldId id="369" r:id="rId35"/>
    <p:sldId id="368" r:id="rId36"/>
    <p:sldId id="370" r:id="rId37"/>
    <p:sldId id="373" r:id="rId38"/>
    <p:sldId id="371" r:id="rId39"/>
    <p:sldId id="375"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 Morozov" initials="AM" lastIdx="5" clrIdx="0">
    <p:extLst>
      <p:ext uri="{19B8F6BF-5375-455C-9EA6-DF929625EA0E}">
        <p15:presenceInfo xmlns:p15="http://schemas.microsoft.com/office/powerpoint/2012/main" userId="S::Andrew.Morozov@nysed.gov::966628c0-b434-4b9e-9914-fa97d3292eef" providerId="AD"/>
      </p:ext>
    </p:extLst>
  </p:cmAuthor>
  <p:cmAuthor id="2" name="Jennifer Todd" initials="JT" lastIdx="50" clrIdx="1">
    <p:extLst>
      <p:ext uri="{19B8F6BF-5375-455C-9EA6-DF929625EA0E}">
        <p15:presenceInfo xmlns:p15="http://schemas.microsoft.com/office/powerpoint/2012/main" userId="S::Jennifer.Todd@nysed.gov::98bf0a97-5fa7-48b5-b598-a2beb4b089f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83B01"/>
    <a:srgbClr val="FD7F03"/>
    <a:srgbClr val="0000FF"/>
    <a:srgbClr val="045CAA"/>
    <a:srgbClr val="22315E"/>
    <a:srgbClr val="551700"/>
    <a:srgbClr val="87B9E3"/>
    <a:srgbClr val="78BCFF"/>
    <a:srgbClr val="3D7F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5871" autoAdjust="0"/>
    <p:restoredTop sz="95942" autoAdjust="0"/>
  </p:normalViewPr>
  <p:slideViewPr>
    <p:cSldViewPr>
      <p:cViewPr varScale="1">
        <p:scale>
          <a:sx n="114" d="100"/>
          <a:sy n="114" d="100"/>
        </p:scale>
        <p:origin x="112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CB9D525-881D-4D03-B623-40274224FB67}"/>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ltLang="en-US" dirty="0"/>
          </a:p>
        </p:txBody>
      </p:sp>
      <p:sp>
        <p:nvSpPr>
          <p:cNvPr id="4099" name="Rectangle 3">
            <a:extLst>
              <a:ext uri="{FF2B5EF4-FFF2-40B4-BE49-F238E27FC236}">
                <a16:creationId xmlns:a16="http://schemas.microsoft.com/office/drawing/2014/main" id="{DCFE5AAD-9112-404E-A774-C0F41340672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en-US" dirty="0"/>
          </a:p>
        </p:txBody>
      </p:sp>
      <p:sp>
        <p:nvSpPr>
          <p:cNvPr id="5124" name="Rectangle 4">
            <a:extLst>
              <a:ext uri="{FF2B5EF4-FFF2-40B4-BE49-F238E27FC236}">
                <a16:creationId xmlns:a16="http://schemas.microsoft.com/office/drawing/2014/main" id="{D6FDF648-2121-4B06-8674-D624526C91C6}"/>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DEE4D06E-C5EA-46A1-AE9A-4ECD79D829C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a:extLst>
              <a:ext uri="{FF2B5EF4-FFF2-40B4-BE49-F238E27FC236}">
                <a16:creationId xmlns:a16="http://schemas.microsoft.com/office/drawing/2014/main" id="{88ABE6BD-7BC5-4EF2-AAC1-9A190CE8DF6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ltLang="en-US" dirty="0"/>
          </a:p>
        </p:txBody>
      </p:sp>
      <p:sp>
        <p:nvSpPr>
          <p:cNvPr id="4103" name="Rectangle 7">
            <a:extLst>
              <a:ext uri="{FF2B5EF4-FFF2-40B4-BE49-F238E27FC236}">
                <a16:creationId xmlns:a16="http://schemas.microsoft.com/office/drawing/2014/main" id="{7F04FFAB-6130-4D3B-BB8C-837E49911573}"/>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B5070EC-C271-46F0-B4B5-B8256E5F74AD}" type="slidenum">
              <a:rPr lang="en-US" altLang="en-US"/>
              <a:pPr>
                <a:defRPr/>
              </a:pPr>
              <a:t>‹#›</a:t>
            </a:fld>
            <a:endParaRPr lang="en-US" altLang="en-US" dirty="0"/>
          </a:p>
        </p:txBody>
      </p:sp>
    </p:spTree>
    <p:extLst>
      <p:ext uri="{BB962C8B-B14F-4D97-AF65-F5344CB8AC3E}">
        <p14:creationId xmlns:p14="http://schemas.microsoft.com/office/powerpoint/2010/main" val="10855343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053D439E-1C5B-461A-8645-1041EF43120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48F027D9-FF57-43A9-A2E5-D10690421533}"/>
              </a:ext>
            </a:extLst>
          </p:cNvPr>
          <p:cNvSpPr>
            <a:spLocks noGrp="1" noChangeArrowheads="1"/>
          </p:cNvSpPr>
          <p:nvPr>
            <p:ph type="body" idx="1"/>
          </p:nvPr>
        </p:nvSpPr>
        <p:spPr>
          <a:noFill/>
        </p:spPr>
        <p:txBody>
          <a:bodyPr/>
          <a:lstStyle/>
          <a:p>
            <a:endParaRPr lang="en-US" altLang="en-US" dirty="0">
              <a:latin typeface="Arial" panose="020B0604020202020204" pitchFamily="34" charset="0"/>
            </a:endParaRPr>
          </a:p>
        </p:txBody>
      </p:sp>
      <p:sp>
        <p:nvSpPr>
          <p:cNvPr id="7172" name="Slide Number Placeholder 3">
            <a:extLst>
              <a:ext uri="{FF2B5EF4-FFF2-40B4-BE49-F238E27FC236}">
                <a16:creationId xmlns:a16="http://schemas.microsoft.com/office/drawing/2014/main" id="{C4693654-318D-49EF-AE35-F4C17AE7C81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0C27BF4-2610-4BB8-9972-11658C76A49F}" type="slidenum">
              <a:rPr lang="en-US" altLang="en-US"/>
              <a:pPr/>
              <a:t>1</a:t>
            </a:fld>
            <a:endParaRPr lang="en-US" altLang="en-US" dirty="0"/>
          </a:p>
        </p:txBody>
      </p:sp>
    </p:spTree>
    <p:extLst>
      <p:ext uri="{BB962C8B-B14F-4D97-AF65-F5344CB8AC3E}">
        <p14:creationId xmlns:p14="http://schemas.microsoft.com/office/powerpoint/2010/main" val="745078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053D439E-1C5B-461A-8645-1041EF43120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48F027D9-FF57-43A9-A2E5-D10690421533}"/>
              </a:ext>
            </a:extLst>
          </p:cNvPr>
          <p:cNvSpPr>
            <a:spLocks noGrp="1" noChangeArrowheads="1"/>
          </p:cNvSpPr>
          <p:nvPr>
            <p:ph type="body" idx="1"/>
          </p:nvPr>
        </p:nvSpPr>
        <p:spPr>
          <a:noFill/>
        </p:spPr>
        <p:txBody>
          <a:bodyPr/>
          <a:lstStyle/>
          <a:p>
            <a:endParaRPr lang="en-US" altLang="en-US" dirty="0">
              <a:latin typeface="Arial" panose="020B0604020202020204" pitchFamily="34" charset="0"/>
            </a:endParaRPr>
          </a:p>
        </p:txBody>
      </p:sp>
      <p:sp>
        <p:nvSpPr>
          <p:cNvPr id="7172" name="Slide Number Placeholder 3">
            <a:extLst>
              <a:ext uri="{FF2B5EF4-FFF2-40B4-BE49-F238E27FC236}">
                <a16:creationId xmlns:a16="http://schemas.microsoft.com/office/drawing/2014/main" id="{C4693654-318D-49EF-AE35-F4C17AE7C81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B0C27BF4-2610-4BB8-9972-11658C76A49F}" type="slidenum">
              <a:rPr lang="en-US" altLang="en-US"/>
              <a:pPr/>
              <a:t>3</a:t>
            </a:fld>
            <a:endParaRPr lang="en-US" altLang="en-US" dirty="0"/>
          </a:p>
        </p:txBody>
      </p:sp>
    </p:spTree>
    <p:extLst>
      <p:ext uri="{BB962C8B-B14F-4D97-AF65-F5344CB8AC3E}">
        <p14:creationId xmlns:p14="http://schemas.microsoft.com/office/powerpoint/2010/main" val="1911586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053D439E-1C5B-461A-8645-1041EF43120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48F027D9-FF57-43A9-A2E5-D10690421533}"/>
              </a:ext>
            </a:extLst>
          </p:cNvPr>
          <p:cNvSpPr>
            <a:spLocks noGrp="1" noChangeArrowheads="1"/>
          </p:cNvSpPr>
          <p:nvPr>
            <p:ph type="body" idx="1"/>
          </p:nvPr>
        </p:nvSpPr>
        <p:spPr>
          <a:noFill/>
        </p:spPr>
        <p:txBody>
          <a:bodyPr/>
          <a:lstStyle/>
          <a:p>
            <a:endParaRPr lang="en-US" altLang="en-US" dirty="0">
              <a:latin typeface="Arial" panose="020B0604020202020204" pitchFamily="34" charset="0"/>
            </a:endParaRPr>
          </a:p>
        </p:txBody>
      </p:sp>
      <p:sp>
        <p:nvSpPr>
          <p:cNvPr id="7172" name="Slide Number Placeholder 3">
            <a:extLst>
              <a:ext uri="{FF2B5EF4-FFF2-40B4-BE49-F238E27FC236}">
                <a16:creationId xmlns:a16="http://schemas.microsoft.com/office/drawing/2014/main" id="{C4693654-318D-49EF-AE35-F4C17AE7C81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B0C27BF4-2610-4BB8-9972-11658C76A49F}" type="slidenum">
              <a:rPr lang="en-US" altLang="en-US"/>
              <a:pPr/>
              <a:t>12</a:t>
            </a:fld>
            <a:endParaRPr lang="en-US" altLang="en-US" dirty="0"/>
          </a:p>
        </p:txBody>
      </p:sp>
    </p:spTree>
    <p:extLst>
      <p:ext uri="{BB962C8B-B14F-4D97-AF65-F5344CB8AC3E}">
        <p14:creationId xmlns:p14="http://schemas.microsoft.com/office/powerpoint/2010/main" val="105430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053D439E-1C5B-461A-8645-1041EF43120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48F027D9-FF57-43A9-A2E5-D10690421533}"/>
              </a:ext>
            </a:extLst>
          </p:cNvPr>
          <p:cNvSpPr>
            <a:spLocks noGrp="1" noChangeArrowheads="1"/>
          </p:cNvSpPr>
          <p:nvPr>
            <p:ph type="body" idx="1"/>
          </p:nvPr>
        </p:nvSpPr>
        <p:spPr>
          <a:noFill/>
        </p:spPr>
        <p:txBody>
          <a:bodyPr/>
          <a:lstStyle/>
          <a:p>
            <a:endParaRPr lang="en-US" altLang="en-US" dirty="0">
              <a:latin typeface="Arial" panose="020B0604020202020204" pitchFamily="34" charset="0"/>
            </a:endParaRPr>
          </a:p>
        </p:txBody>
      </p:sp>
      <p:sp>
        <p:nvSpPr>
          <p:cNvPr id="7172" name="Slide Number Placeholder 3">
            <a:extLst>
              <a:ext uri="{FF2B5EF4-FFF2-40B4-BE49-F238E27FC236}">
                <a16:creationId xmlns:a16="http://schemas.microsoft.com/office/drawing/2014/main" id="{C4693654-318D-49EF-AE35-F4C17AE7C81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B0C27BF4-2610-4BB8-9972-11658C76A49F}" type="slidenum">
              <a:rPr lang="en-US" altLang="en-US"/>
              <a:pPr/>
              <a:t>19</a:t>
            </a:fld>
            <a:endParaRPr lang="en-US" altLang="en-US" dirty="0"/>
          </a:p>
        </p:txBody>
      </p:sp>
    </p:spTree>
    <p:extLst>
      <p:ext uri="{BB962C8B-B14F-4D97-AF65-F5344CB8AC3E}">
        <p14:creationId xmlns:p14="http://schemas.microsoft.com/office/powerpoint/2010/main" val="823427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053D439E-1C5B-461A-8645-1041EF43120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48F027D9-FF57-43A9-A2E5-D10690421533}"/>
              </a:ext>
            </a:extLst>
          </p:cNvPr>
          <p:cNvSpPr>
            <a:spLocks noGrp="1" noChangeArrowheads="1"/>
          </p:cNvSpPr>
          <p:nvPr>
            <p:ph type="body" idx="1"/>
          </p:nvPr>
        </p:nvSpPr>
        <p:spPr>
          <a:noFill/>
        </p:spPr>
        <p:txBody>
          <a:bodyPr/>
          <a:lstStyle/>
          <a:p>
            <a:endParaRPr lang="en-US" altLang="en-US" dirty="0">
              <a:latin typeface="Arial" panose="020B0604020202020204" pitchFamily="34" charset="0"/>
            </a:endParaRPr>
          </a:p>
        </p:txBody>
      </p:sp>
      <p:sp>
        <p:nvSpPr>
          <p:cNvPr id="7172" name="Slide Number Placeholder 3">
            <a:extLst>
              <a:ext uri="{FF2B5EF4-FFF2-40B4-BE49-F238E27FC236}">
                <a16:creationId xmlns:a16="http://schemas.microsoft.com/office/drawing/2014/main" id="{C4693654-318D-49EF-AE35-F4C17AE7C81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B0C27BF4-2610-4BB8-9972-11658C76A49F}" type="slidenum">
              <a:rPr lang="en-US" altLang="en-US"/>
              <a:pPr/>
              <a:t>34</a:t>
            </a:fld>
            <a:endParaRPr lang="en-US" altLang="en-US" dirty="0"/>
          </a:p>
        </p:txBody>
      </p:sp>
    </p:spTree>
    <p:extLst>
      <p:ext uri="{BB962C8B-B14F-4D97-AF65-F5344CB8AC3E}">
        <p14:creationId xmlns:p14="http://schemas.microsoft.com/office/powerpoint/2010/main" val="2099396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053D439E-1C5B-461A-8645-1041EF43120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48F027D9-FF57-43A9-A2E5-D10690421533}"/>
              </a:ext>
            </a:extLst>
          </p:cNvPr>
          <p:cNvSpPr>
            <a:spLocks noGrp="1" noChangeArrowheads="1"/>
          </p:cNvSpPr>
          <p:nvPr>
            <p:ph type="body" idx="1"/>
          </p:nvPr>
        </p:nvSpPr>
        <p:spPr>
          <a:noFill/>
        </p:spPr>
        <p:txBody>
          <a:bodyPr/>
          <a:lstStyle/>
          <a:p>
            <a:endParaRPr lang="en-US" altLang="en-US" dirty="0">
              <a:latin typeface="Arial" panose="020B0604020202020204" pitchFamily="34" charset="0"/>
            </a:endParaRPr>
          </a:p>
        </p:txBody>
      </p:sp>
      <p:sp>
        <p:nvSpPr>
          <p:cNvPr id="7172" name="Slide Number Placeholder 3">
            <a:extLst>
              <a:ext uri="{FF2B5EF4-FFF2-40B4-BE49-F238E27FC236}">
                <a16:creationId xmlns:a16="http://schemas.microsoft.com/office/drawing/2014/main" id="{C4693654-318D-49EF-AE35-F4C17AE7C81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B0C27BF4-2610-4BB8-9972-11658C76A49F}" type="slidenum">
              <a:rPr lang="en-US" altLang="en-US"/>
              <a:pPr/>
              <a:t>37</a:t>
            </a:fld>
            <a:endParaRPr lang="en-US" altLang="en-US" dirty="0"/>
          </a:p>
        </p:txBody>
      </p:sp>
    </p:spTree>
    <p:extLst>
      <p:ext uri="{BB962C8B-B14F-4D97-AF65-F5344CB8AC3E}">
        <p14:creationId xmlns:p14="http://schemas.microsoft.com/office/powerpoint/2010/main" val="42113444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Y:\websites\Consultant Files\logos\nysed-logo.png">
            <a:extLst>
              <a:ext uri="{FF2B5EF4-FFF2-40B4-BE49-F238E27FC236}">
                <a16:creationId xmlns:a16="http://schemas.microsoft.com/office/drawing/2014/main" id="{E09A8854-8C34-45A4-B8C5-CE572806E03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2838" y="47625"/>
            <a:ext cx="6907212"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85800" y="2590800"/>
            <a:ext cx="7772400" cy="1470025"/>
          </a:xfrm>
          <a:prstGeom prst="rect">
            <a:avLst/>
          </a:prstGeom>
        </p:spPr>
        <p:txBody>
          <a:bodyPr/>
          <a:lstStyle>
            <a:lvl1pPr>
              <a:defRPr>
                <a:solidFill>
                  <a:srgbClr val="22315E"/>
                </a:solidFill>
                <a:latin typeface="+mn-lt"/>
              </a:defRPr>
            </a:lvl1pPr>
          </a:lstStyle>
          <a:p>
            <a:pPr lvl="0"/>
            <a:r>
              <a:rPr lang="en-US" altLang="en-US" noProof="0" dirty="0"/>
              <a:t>Click to edit Master title style</a:t>
            </a:r>
          </a:p>
        </p:txBody>
      </p:sp>
      <p:sp>
        <p:nvSpPr>
          <p:cNvPr id="3075" name="Rectangle 3"/>
          <p:cNvSpPr>
            <a:spLocks noGrp="1" noChangeArrowheads="1"/>
          </p:cNvSpPr>
          <p:nvPr>
            <p:ph type="subTitle" idx="1"/>
          </p:nvPr>
        </p:nvSpPr>
        <p:spPr>
          <a:xfrm>
            <a:off x="1371600" y="4267200"/>
            <a:ext cx="6400800" cy="1219200"/>
          </a:xfrm>
        </p:spPr>
        <p:txBody>
          <a:bodyPr/>
          <a:lstStyle>
            <a:lvl1pPr marL="0" indent="0" algn="ctr">
              <a:buFontTx/>
              <a:buNone/>
              <a:defRPr sz="2800">
                <a:solidFill>
                  <a:srgbClr val="045CAA"/>
                </a:solidFill>
                <a:latin typeface="+mn-lt"/>
              </a:defRPr>
            </a:lvl1pPr>
          </a:lstStyle>
          <a:p>
            <a:pPr lvl="0"/>
            <a:r>
              <a:rPr lang="en-US" altLang="en-US" noProof="0" dirty="0"/>
              <a:t>Click to edit Master subtitle style</a:t>
            </a:r>
          </a:p>
        </p:txBody>
      </p:sp>
    </p:spTree>
    <p:extLst>
      <p:ext uri="{BB962C8B-B14F-4D97-AF65-F5344CB8AC3E}">
        <p14:creationId xmlns:p14="http://schemas.microsoft.com/office/powerpoint/2010/main" val="844717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5" name="Picture 2" descr="Z:\Executive\ENGAGENY\EngageNY Files\Images\Logo - NYSED\nysed-logo-medium.jpg">
            <a:extLst>
              <a:ext uri="{FF2B5EF4-FFF2-40B4-BE49-F238E27FC236}">
                <a16:creationId xmlns:a16="http://schemas.microsoft.com/office/drawing/2014/main" id="{C098D15A-789B-4ADC-A7BB-2664F662BA3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8674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408970" y="1027048"/>
            <a:ext cx="4038600" cy="4992752"/>
          </a:xfrm>
        </p:spPr>
        <p:txBody>
          <a:bodyPr/>
          <a:lstStyle>
            <a:lvl1pPr marL="0" indent="0">
              <a:buNone/>
              <a:defRPr sz="2400">
                <a:solidFill>
                  <a:srgbClr val="22315E"/>
                </a:solidFill>
              </a:defRPr>
            </a:lvl1pPr>
            <a:lvl2pPr marL="457200" indent="-228600">
              <a:defRPr sz="2000">
                <a:solidFill>
                  <a:srgbClr val="045CAA"/>
                </a:solidFill>
              </a:defRPr>
            </a:lvl2pPr>
            <a:lvl3pPr marL="685800" indent="-228600">
              <a:defRPr sz="20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11" name="Title 1"/>
          <p:cNvSpPr>
            <a:spLocks noGrp="1"/>
          </p:cNvSpPr>
          <p:nvPr>
            <p:ph type="title"/>
          </p:nvPr>
        </p:nvSpPr>
        <p:spPr>
          <a:xfrm>
            <a:off x="412018" y="0"/>
            <a:ext cx="7710417" cy="847471"/>
          </a:xfrm>
          <a:prstGeom prst="rect">
            <a:avLst/>
          </a:prstGeom>
        </p:spPr>
        <p:txBody>
          <a:bodyPr anchor="b"/>
          <a:lstStyle>
            <a:lvl1pPr algn="l">
              <a:lnSpc>
                <a:spcPts val="3600"/>
              </a:lnSpc>
              <a:defRPr>
                <a:solidFill>
                  <a:srgbClr val="22315E"/>
                </a:solidFill>
              </a:defRPr>
            </a:lvl1pPr>
          </a:lstStyle>
          <a:p>
            <a:r>
              <a:rPr lang="en-US" dirty="0"/>
              <a:t>Click to edit Master title style</a:t>
            </a:r>
          </a:p>
        </p:txBody>
      </p:sp>
      <p:sp>
        <p:nvSpPr>
          <p:cNvPr id="12" name="Content Placeholder 2"/>
          <p:cNvSpPr>
            <a:spLocks noGrp="1"/>
          </p:cNvSpPr>
          <p:nvPr>
            <p:ph sz="half" idx="11"/>
          </p:nvPr>
        </p:nvSpPr>
        <p:spPr>
          <a:xfrm>
            <a:off x="4572000" y="1027048"/>
            <a:ext cx="4038600" cy="4992752"/>
          </a:xfrm>
        </p:spPr>
        <p:txBody>
          <a:bodyPr/>
          <a:lstStyle>
            <a:lvl1pPr marL="0" indent="0">
              <a:buNone/>
              <a:defRPr sz="2400">
                <a:solidFill>
                  <a:srgbClr val="22315E"/>
                </a:solidFill>
              </a:defRPr>
            </a:lvl1pPr>
            <a:lvl2pPr marL="457200" indent="-228600">
              <a:defRPr sz="2000">
                <a:solidFill>
                  <a:srgbClr val="045CAA"/>
                </a:solidFill>
              </a:defRPr>
            </a:lvl2pPr>
            <a:lvl3pPr marL="685800" indent="-228600">
              <a:defRPr sz="20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7" name="Rectangle 8">
            <a:extLst>
              <a:ext uri="{FF2B5EF4-FFF2-40B4-BE49-F238E27FC236}">
                <a16:creationId xmlns:a16="http://schemas.microsoft.com/office/drawing/2014/main" id="{16B8E245-6A94-4346-9D98-0483617CDF7B}"/>
              </a:ext>
            </a:extLst>
          </p:cNvPr>
          <p:cNvSpPr>
            <a:spLocks noGrp="1" noChangeArrowheads="1"/>
          </p:cNvSpPr>
          <p:nvPr>
            <p:ph type="sldNum" sz="quarter" idx="12"/>
          </p:nvPr>
        </p:nvSpPr>
        <p:spPr/>
        <p:txBody>
          <a:bodyPr/>
          <a:lstStyle>
            <a:lvl1pPr>
              <a:defRPr smtClean="0">
                <a:solidFill>
                  <a:schemeClr val="tx1"/>
                </a:solidFill>
                <a:latin typeface="+mn-lt"/>
              </a:defRPr>
            </a:lvl1pPr>
          </a:lstStyle>
          <a:p>
            <a:pPr>
              <a:defRPr/>
            </a:pPr>
            <a:fld id="{82DA2C21-FDAC-405B-B73E-BBB76ECD0BF6}" type="slidenum">
              <a:rPr lang="en-US" altLang="en-US" smtClean="0"/>
              <a:pPr>
                <a:defRPr/>
              </a:pPr>
              <a:t>‹#›</a:t>
            </a:fld>
            <a:endParaRPr lang="en-US" altLang="en-US" dirty="0"/>
          </a:p>
        </p:txBody>
      </p:sp>
      <p:sp>
        <p:nvSpPr>
          <p:cNvPr id="8" name="Rectangle 7">
            <a:extLst>
              <a:ext uri="{FF2B5EF4-FFF2-40B4-BE49-F238E27FC236}">
                <a16:creationId xmlns:a16="http://schemas.microsoft.com/office/drawing/2014/main" id="{4119C32D-6D94-40CD-B6CA-AF79244D2998}"/>
              </a:ext>
            </a:extLst>
          </p:cNvPr>
          <p:cNvSpPr/>
          <p:nvPr userDrawn="1"/>
        </p:nvSpPr>
        <p:spPr>
          <a:xfrm>
            <a:off x="152400" y="914400"/>
            <a:ext cx="8763000" cy="45719"/>
          </a:xfrm>
          <a:prstGeom prst="rect">
            <a:avLst/>
          </a:prstGeom>
          <a:gradFill>
            <a:gsLst>
              <a:gs pos="0">
                <a:srgbClr val="045CAA"/>
              </a:gs>
              <a:gs pos="50000">
                <a:schemeClr val="bg1"/>
              </a:gs>
              <a:gs pos="100000">
                <a:srgbClr val="FD7F03"/>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28933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1E6C36F-E032-4211-8080-786A7D8C15B1}"/>
              </a:ext>
            </a:extLst>
          </p:cNvPr>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pic>
        <p:nvPicPr>
          <p:cNvPr id="7" name="Picture 2" descr="Z:\Executive\ENGAGENY\EngageNY Files\Images\Logo - NYSED\nysed-logo-medium.jpg">
            <a:extLst>
              <a:ext uri="{FF2B5EF4-FFF2-40B4-BE49-F238E27FC236}">
                <a16:creationId xmlns:a16="http://schemas.microsoft.com/office/drawing/2014/main" id="{6B4870F7-73EF-4D4E-BF4C-9143FF3F02E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8674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a:spLocks noGrp="1"/>
          </p:cNvSpPr>
          <p:nvPr>
            <p:ph type="title"/>
          </p:nvPr>
        </p:nvSpPr>
        <p:spPr>
          <a:xfrm>
            <a:off x="412018" y="0"/>
            <a:ext cx="7710417" cy="847471"/>
          </a:xfrm>
          <a:prstGeom prst="rect">
            <a:avLst/>
          </a:prstGeom>
        </p:spPr>
        <p:txBody>
          <a:bodyPr anchor="b"/>
          <a:lstStyle>
            <a:lvl1pPr algn="l">
              <a:lnSpc>
                <a:spcPts val="3600"/>
              </a:lnSpc>
              <a:defRPr>
                <a:solidFill>
                  <a:srgbClr val="22315E"/>
                </a:solidFill>
              </a:defRPr>
            </a:lvl1pPr>
          </a:lstStyle>
          <a:p>
            <a:r>
              <a:rPr lang="en-US" dirty="0"/>
              <a:t>Click to edit Master title style</a:t>
            </a:r>
          </a:p>
        </p:txBody>
      </p:sp>
      <p:sp>
        <p:nvSpPr>
          <p:cNvPr id="9" name="Content Placeholder 2"/>
          <p:cNvSpPr>
            <a:spLocks noGrp="1"/>
          </p:cNvSpPr>
          <p:nvPr>
            <p:ph idx="1"/>
          </p:nvPr>
        </p:nvSpPr>
        <p:spPr>
          <a:xfrm>
            <a:off x="412020" y="1027048"/>
            <a:ext cx="7863414" cy="5088002"/>
          </a:xfrm>
        </p:spPr>
        <p:txBody>
          <a:bodyPr/>
          <a:lstStyle>
            <a:lvl1pPr marL="0" indent="0">
              <a:buFont typeface="Arial" panose="020B0604020202020204" pitchFamily="34" charset="0"/>
              <a:buNone/>
              <a:defRPr>
                <a:solidFill>
                  <a:srgbClr val="22315E"/>
                </a:solidFill>
              </a:defRPr>
            </a:lvl1pPr>
            <a:lvl2pPr marL="457200" indent="-228600">
              <a:defRPr>
                <a:solidFill>
                  <a:srgbClr val="045CAA"/>
                </a:solidFill>
              </a:defRPr>
            </a:lvl2pPr>
            <a:lvl3pPr marL="804863" indent="-228600">
              <a:defRPr/>
            </a:lvl3pPr>
            <a:lvl4pPr marL="1143000" indent="-228600">
              <a:defRPr/>
            </a:lvl4pPr>
            <a:lvl5pPr marL="1262063" indent="228600">
              <a:defRPr/>
            </a:lvl5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8" name="Slide Number Placeholder 7">
            <a:extLst>
              <a:ext uri="{FF2B5EF4-FFF2-40B4-BE49-F238E27FC236}">
                <a16:creationId xmlns:a16="http://schemas.microsoft.com/office/drawing/2014/main" id="{E5E13EBE-9738-420D-AC10-53D167741371}"/>
              </a:ext>
            </a:extLst>
          </p:cNvPr>
          <p:cNvSpPr>
            <a:spLocks noGrp="1" noChangeArrowheads="1"/>
          </p:cNvSpPr>
          <p:nvPr>
            <p:ph type="sldNum" sz="quarter" idx="10"/>
          </p:nvPr>
        </p:nvSpPr>
        <p:spPr/>
        <p:txBody>
          <a:bodyPr/>
          <a:lstStyle>
            <a:lvl1pPr>
              <a:defRPr smtClean="0">
                <a:solidFill>
                  <a:schemeClr val="tx1"/>
                </a:solidFill>
                <a:latin typeface="+mn-lt"/>
              </a:defRPr>
            </a:lvl1pPr>
          </a:lstStyle>
          <a:p>
            <a:pPr>
              <a:defRPr/>
            </a:pPr>
            <a:fld id="{CED55513-1DDA-4488-8617-BC8475D3E719}" type="slidenum">
              <a:rPr lang="en-US" altLang="en-US" smtClean="0"/>
              <a:pPr>
                <a:defRPr/>
              </a:pPr>
              <a:t>‹#›</a:t>
            </a:fld>
            <a:endParaRPr lang="en-US" altLang="en-US" dirty="0"/>
          </a:p>
        </p:txBody>
      </p:sp>
      <p:sp>
        <p:nvSpPr>
          <p:cNvPr id="10" name="Rectangle 9">
            <a:extLst>
              <a:ext uri="{FF2B5EF4-FFF2-40B4-BE49-F238E27FC236}">
                <a16:creationId xmlns:a16="http://schemas.microsoft.com/office/drawing/2014/main" id="{020214C6-9A3B-47D8-AFD4-53D8F766EB19}"/>
              </a:ext>
            </a:extLst>
          </p:cNvPr>
          <p:cNvSpPr/>
          <p:nvPr userDrawn="1"/>
        </p:nvSpPr>
        <p:spPr>
          <a:xfrm>
            <a:off x="152400" y="914400"/>
            <a:ext cx="8763000" cy="45719"/>
          </a:xfrm>
          <a:prstGeom prst="rect">
            <a:avLst/>
          </a:prstGeom>
          <a:gradFill>
            <a:gsLst>
              <a:gs pos="0">
                <a:srgbClr val="045CAA"/>
              </a:gs>
              <a:gs pos="50000">
                <a:schemeClr val="bg1"/>
              </a:gs>
              <a:gs pos="100000">
                <a:srgbClr val="FD7F03"/>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380323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5854DB60-E2A5-4D9C-A27A-738BB7020788}"/>
              </a:ext>
            </a:extLst>
          </p:cNvPr>
          <p:cNvSpPr>
            <a:spLocks noGrp="1" noChangeArrowheads="1"/>
          </p:cNvSpPr>
          <p:nvPr>
            <p:ph type="body" idx="1"/>
          </p:nvPr>
        </p:nvSpPr>
        <p:spPr bwMode="auto">
          <a:xfrm>
            <a:off x="457200" y="838200"/>
            <a:ext cx="8229600" cy="537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2" name="Rectangle 8">
            <a:extLst>
              <a:ext uri="{FF2B5EF4-FFF2-40B4-BE49-F238E27FC236}">
                <a16:creationId xmlns:a16="http://schemas.microsoft.com/office/drawing/2014/main" id="{613B650C-36CC-4AE5-823D-CDF2F3DB25EE}"/>
              </a:ext>
            </a:extLst>
          </p:cNvPr>
          <p:cNvSpPr>
            <a:spLocks noGrp="1" noChangeArrowheads="1"/>
          </p:cNvSpPr>
          <p:nvPr>
            <p:ph type="sldNum" sz="quarter" idx="4"/>
          </p:nvPr>
        </p:nvSpPr>
        <p:spPr bwMode="auto">
          <a:xfrm>
            <a:off x="7010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solidFill>
                  <a:schemeClr val="bg1"/>
                </a:solidFill>
                <a:latin typeface="CartoGothic Std" pitchFamily="34" charset="0"/>
              </a:defRPr>
            </a:lvl1pPr>
          </a:lstStyle>
          <a:p>
            <a:pPr>
              <a:defRPr/>
            </a:pPr>
            <a:fld id="{CE415E36-564C-4A1D-9C09-0874AE7D63A6}"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Lst>
  <p:hf hdr="0" dt="0"/>
  <p:txStyles>
    <p:titleStyle>
      <a:lvl1pPr algn="ctr" rtl="0" eaLnBrk="0" fontAlgn="base" hangingPunct="0">
        <a:lnSpc>
          <a:spcPts val="3600"/>
        </a:lnSpc>
        <a:spcBef>
          <a:spcPct val="0"/>
        </a:spcBef>
        <a:spcAft>
          <a:spcPct val="0"/>
        </a:spcAft>
        <a:defRPr sz="3200" b="1">
          <a:solidFill>
            <a:schemeClr val="bg1"/>
          </a:solidFill>
          <a:latin typeface="+mn-lt"/>
          <a:ea typeface="Verdana" panose="020B0604030504040204" pitchFamily="34" charset="0"/>
          <a:cs typeface="Verdana" panose="020B0604030504040204" pitchFamily="34" charset="0"/>
        </a:defRPr>
      </a:lvl1pPr>
      <a:lvl2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2pPr>
      <a:lvl3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3pPr>
      <a:lvl4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4pPr>
      <a:lvl5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5pPr>
      <a:lvl6pPr marL="457200" algn="ctr" rtl="0" fontAlgn="base">
        <a:spcBef>
          <a:spcPct val="0"/>
        </a:spcBef>
        <a:spcAft>
          <a:spcPct val="0"/>
        </a:spcAft>
        <a:defRPr sz="4400" b="1">
          <a:solidFill>
            <a:srgbClr val="D54F48"/>
          </a:solidFill>
          <a:latin typeface="CartoGothic Std" pitchFamily="34" charset="0"/>
        </a:defRPr>
      </a:lvl6pPr>
      <a:lvl7pPr marL="914400" algn="ctr" rtl="0" fontAlgn="base">
        <a:spcBef>
          <a:spcPct val="0"/>
        </a:spcBef>
        <a:spcAft>
          <a:spcPct val="0"/>
        </a:spcAft>
        <a:defRPr sz="4400" b="1">
          <a:solidFill>
            <a:srgbClr val="D54F48"/>
          </a:solidFill>
          <a:latin typeface="CartoGothic Std" pitchFamily="34" charset="0"/>
        </a:defRPr>
      </a:lvl7pPr>
      <a:lvl8pPr marL="1371600" algn="ctr" rtl="0" fontAlgn="base">
        <a:spcBef>
          <a:spcPct val="0"/>
        </a:spcBef>
        <a:spcAft>
          <a:spcPct val="0"/>
        </a:spcAft>
        <a:defRPr sz="4400" b="1">
          <a:solidFill>
            <a:srgbClr val="D54F48"/>
          </a:solidFill>
          <a:latin typeface="CartoGothic Std" pitchFamily="34" charset="0"/>
        </a:defRPr>
      </a:lvl8pPr>
      <a:lvl9pPr marL="1828800" algn="ctr" rtl="0" fontAlgn="base">
        <a:spcBef>
          <a:spcPct val="0"/>
        </a:spcBef>
        <a:spcAft>
          <a:spcPct val="0"/>
        </a:spcAft>
        <a:defRPr sz="4400" b="1">
          <a:solidFill>
            <a:srgbClr val="D54F48"/>
          </a:solidFill>
          <a:latin typeface="CartoGothic Std" pitchFamily="34" charset="0"/>
        </a:defRPr>
      </a:lvl9pPr>
    </p:titleStyle>
    <p:bodyStyle>
      <a:lvl1pPr marL="342900" indent="-342900" algn="l" rtl="0" eaLnBrk="0" fontAlgn="base" hangingPunct="0">
        <a:spcBef>
          <a:spcPct val="20000"/>
        </a:spcBef>
        <a:spcAft>
          <a:spcPct val="0"/>
        </a:spcAft>
        <a:buChar char="•"/>
        <a:defRPr sz="2400" b="1">
          <a:solidFill>
            <a:srgbClr val="22315E"/>
          </a:solidFill>
          <a:latin typeface="+mn-lt"/>
          <a:ea typeface="Verdana" panose="020B0604030504040204" pitchFamily="34" charset="0"/>
          <a:cs typeface="Verdana" panose="020B0604030504040204" pitchFamily="34" charset="0"/>
        </a:defRPr>
      </a:lvl1pPr>
      <a:lvl2pPr marL="857250" indent="-400050" algn="l" rtl="0" eaLnBrk="0" fontAlgn="base" hangingPunct="0">
        <a:spcBef>
          <a:spcPct val="20000"/>
        </a:spcBef>
        <a:spcAft>
          <a:spcPct val="0"/>
        </a:spcAft>
        <a:buSzPct val="50000"/>
        <a:buFont typeface="Wingdings" panose="05000000000000000000" pitchFamily="2" charset="2"/>
        <a:buChar char="¦"/>
        <a:defRPr sz="2000" b="1">
          <a:solidFill>
            <a:srgbClr val="045CAA"/>
          </a:solidFill>
          <a:latin typeface="+mn-lt"/>
          <a:ea typeface="Verdana" panose="020B0604030504040204" pitchFamily="34" charset="0"/>
          <a:cs typeface="Verdana" panose="020B0604030504040204" pitchFamily="34" charset="0"/>
        </a:defRPr>
      </a:lvl2pPr>
      <a:lvl3pPr marL="1200150" indent="-228600" algn="l" rtl="0" eaLnBrk="0" fontAlgn="base" hangingPunct="0">
        <a:spcBef>
          <a:spcPct val="20000"/>
        </a:spcBef>
        <a:spcAft>
          <a:spcPct val="0"/>
        </a:spcAft>
        <a:buChar char="•"/>
        <a:defRPr>
          <a:solidFill>
            <a:schemeClr val="tx1"/>
          </a:solidFill>
          <a:latin typeface="+mn-lt"/>
          <a:ea typeface="Verdana" panose="020B0604030504040204" pitchFamily="34" charset="0"/>
          <a:cs typeface="Verdana" panose="020B0604030504040204" pitchFamily="34" charset="0"/>
        </a:defRPr>
      </a:lvl3pPr>
      <a:lvl4pPr marL="1600200" indent="-228600" algn="l" rtl="0" eaLnBrk="0" fontAlgn="base" hangingPunct="0">
        <a:spcBef>
          <a:spcPct val="20000"/>
        </a:spcBef>
        <a:spcAft>
          <a:spcPct val="0"/>
        </a:spcAft>
        <a:buChar char="–"/>
        <a:defRPr sz="1600">
          <a:solidFill>
            <a:srgbClr val="D83B01"/>
          </a:solidFill>
          <a:latin typeface="+mn-lt"/>
          <a:ea typeface="Verdana" panose="020B0604030504040204" pitchFamily="34" charset="0"/>
          <a:cs typeface="Verdana" panose="020B0604030504040204" pitchFamily="34" charset="0"/>
        </a:defRPr>
      </a:lvl4pPr>
      <a:lvl5pPr marL="2057400" indent="-228600" algn="l" rtl="0" eaLnBrk="0" fontAlgn="base" hangingPunct="0">
        <a:spcBef>
          <a:spcPct val="20000"/>
        </a:spcBef>
        <a:spcAft>
          <a:spcPct val="0"/>
        </a:spcAft>
        <a:buChar char="»"/>
        <a:defRPr sz="1400">
          <a:solidFill>
            <a:schemeClr val="tx1"/>
          </a:solidFill>
          <a:latin typeface="+mn-lt"/>
          <a:ea typeface="Verdana" panose="020B0604030504040204" pitchFamily="34" charset="0"/>
          <a:cs typeface="Verdana" panose="020B0604030504040204" pitchFamily="34" charset="0"/>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www.p12.nysed.gov/accountability/documents/DI_Process_Jan2019_fin.pptx"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www.p12.nysed.gov/accountability/de/SchoolReceivership.html" TargetMode="Externa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hyperlink" Target="http://www.p12.nysed.gov/accountability/de/SchoolReceivership.html" TargetMode="Externa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hyperlink" Target="https://www.nyscommunityschools.org/" TargetMode="External"/><Relationship Id="rId2" Type="http://schemas.openxmlformats.org/officeDocument/2006/relationships/hyperlink" Target="http://www.p12.nysed.gov/accountability/de/SchoolReceivership.html" TargetMode="External"/><Relationship Id="rId1" Type="http://schemas.openxmlformats.org/officeDocument/2006/relationships/slideLayout" Target="../slideLayouts/slideLayout3.xml"/><Relationship Id="rId4" Type="http://schemas.openxmlformats.org/officeDocument/2006/relationships/hyperlink" Target="https://www.nyscommunityschools.org/regions-we-serve/"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8" Type="http://schemas.openxmlformats.org/officeDocument/2006/relationships/hyperlink" Target="https://www.nyscommunityschools.org/regions-we-serve/" TargetMode="External"/><Relationship Id="rId3" Type="http://schemas.openxmlformats.org/officeDocument/2006/relationships/hyperlink" Target="http://www.p12.nysed.gov/accountability/de/documents/DI_Data_Dictionary_2018-19_2020-21.xlsx" TargetMode="External"/><Relationship Id="rId7" Type="http://schemas.openxmlformats.org/officeDocument/2006/relationships/hyperlink" Target="http://www.p12.nysed.gov/oisr/QA%20Update-Final.pdf" TargetMode="External"/><Relationship Id="rId2" Type="http://schemas.openxmlformats.org/officeDocument/2006/relationships/hyperlink" Target="http://www.p12.nysed.gov/accountability/de/SchoolReceivership.html" TargetMode="External"/><Relationship Id="rId1" Type="http://schemas.openxmlformats.org/officeDocument/2006/relationships/slideLayout" Target="../slideLayouts/slideLayout3.xml"/><Relationship Id="rId6" Type="http://schemas.openxmlformats.org/officeDocument/2006/relationships/hyperlink" Target="http://www.p12.nysed.gov/oisr/" TargetMode="External"/><Relationship Id="rId5" Type="http://schemas.openxmlformats.org/officeDocument/2006/relationships/hyperlink" Target="http://www.p12.nysed.gov/accountability/de/documents/Indicator94_ELT_Rubric_2019_20_final.docx" TargetMode="External"/><Relationship Id="rId4" Type="http://schemas.openxmlformats.org/officeDocument/2006/relationships/hyperlink" Target="http://www.p12.nysed.gov/accountability/de/documents/Indicator2_Community_School_Rubric_2019_20_final.docx" TargetMode="External"/></Relationships>
</file>

<file path=ppt/slides/_rels/slide39.xml.rels><?xml version="1.0" encoding="UTF-8" standalone="yes"?>
<Relationships xmlns="http://schemas.openxmlformats.org/package/2006/relationships"><Relationship Id="rId2" Type="http://schemas.openxmlformats.org/officeDocument/2006/relationships/hyperlink" Target="mailto:accountinfo@nysed.gov"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F28B7D5-9775-4702-8297-4C3BDAE1F4B5}"/>
              </a:ext>
            </a:extLst>
          </p:cNvPr>
          <p:cNvSpPr>
            <a:spLocks noGrp="1" noChangeArrowheads="1"/>
          </p:cNvSpPr>
          <p:nvPr>
            <p:ph type="ctrTitle"/>
          </p:nvPr>
        </p:nvSpPr>
        <p:spPr bwMode="auto">
          <a:xfrm>
            <a:off x="533400" y="2590800"/>
            <a:ext cx="8229600" cy="147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a:solidFill>
                  <a:srgbClr val="0070C0"/>
                </a:solidFill>
                <a:latin typeface="Rockwell" panose="02060603020205020403" pitchFamily="18" charset="0"/>
              </a:rPr>
              <a:t>Demonstrable Improvement for 2019-20</a:t>
            </a:r>
            <a:br>
              <a:rPr lang="en-US" altLang="en-US" dirty="0">
                <a:solidFill>
                  <a:srgbClr val="0070C0"/>
                </a:solidFill>
                <a:latin typeface="Rockwell" panose="02060603020205020403" pitchFamily="18" charset="0"/>
              </a:rPr>
            </a:br>
            <a:br>
              <a:rPr lang="en-US" altLang="en-US" dirty="0">
                <a:solidFill>
                  <a:srgbClr val="0070C0"/>
                </a:solidFill>
                <a:latin typeface="Rockwell" panose="02060603020205020403" pitchFamily="18" charset="0"/>
              </a:rPr>
            </a:br>
            <a:r>
              <a:rPr lang="en-US" altLang="en-US" sz="1800" dirty="0">
                <a:solidFill>
                  <a:srgbClr val="0070C0"/>
                </a:solidFill>
                <a:latin typeface="Rockwell" panose="02060603020205020403" pitchFamily="18" charset="0"/>
              </a:rPr>
              <a:t>January 27, 2020</a:t>
            </a:r>
            <a:br>
              <a:rPr lang="en-US" altLang="en-US" dirty="0">
                <a:solidFill>
                  <a:srgbClr val="0070C0"/>
                </a:solidFill>
                <a:latin typeface="Rockwell" panose="02060603020205020403" pitchFamily="18" charset="0"/>
                <a:ea typeface="ＭＳ Ｐゴシック" pitchFamily="34" charset="-128"/>
              </a:rPr>
            </a:br>
            <a:endParaRPr lang="en-US" altLang="en-US" dirty="0"/>
          </a:p>
        </p:txBody>
      </p:sp>
      <p:sp>
        <p:nvSpPr>
          <p:cNvPr id="4" name="Rectangle 3">
            <a:extLst>
              <a:ext uri="{FF2B5EF4-FFF2-40B4-BE49-F238E27FC236}">
                <a16:creationId xmlns:a16="http://schemas.microsoft.com/office/drawing/2014/main" id="{B3CC9745-3B72-4C4F-8D60-EB4CB38A3014}"/>
              </a:ext>
            </a:extLst>
          </p:cNvPr>
          <p:cNvSpPr/>
          <p:nvPr/>
        </p:nvSpPr>
        <p:spPr>
          <a:xfrm>
            <a:off x="1790699" y="4343400"/>
            <a:ext cx="5715001" cy="1384995"/>
          </a:xfrm>
          <a:prstGeom prst="rect">
            <a:avLst/>
          </a:prstGeom>
        </p:spPr>
        <p:txBody>
          <a:bodyPr wrap="square">
            <a:spAutoFit/>
          </a:bodyPr>
          <a:lstStyle/>
          <a:p>
            <a:pPr algn="ctr"/>
            <a:r>
              <a:rPr lang="en-US" altLang="en-US" b="1" dirty="0">
                <a:solidFill>
                  <a:srgbClr val="0070C0"/>
                </a:solidFill>
                <a:latin typeface="Rockwell" panose="02060603020205020403" pitchFamily="18" charset="0"/>
                <a:ea typeface="ＭＳ Ｐゴシック" pitchFamily="34" charset="-128"/>
              </a:rPr>
              <a:t>Jason Harmon </a:t>
            </a:r>
          </a:p>
          <a:p>
            <a:pPr algn="ctr"/>
            <a:r>
              <a:rPr lang="en-US" altLang="en-US" sz="1600" dirty="0">
                <a:solidFill>
                  <a:srgbClr val="0070C0"/>
                </a:solidFill>
                <a:latin typeface="Rockwell" panose="02060603020205020403" pitchFamily="18" charset="0"/>
                <a:ea typeface="ＭＳ Ｐゴシック" pitchFamily="34" charset="-128"/>
              </a:rPr>
              <a:t>Assistant Commissioner, Office of Accountability</a:t>
            </a:r>
          </a:p>
          <a:p>
            <a:pPr algn="ctr"/>
            <a:endParaRPr lang="en-US" altLang="en-US" sz="1600" dirty="0">
              <a:solidFill>
                <a:srgbClr val="0070C0"/>
              </a:solidFill>
              <a:latin typeface="Rockwell" panose="02060603020205020403" pitchFamily="18" charset="0"/>
              <a:ea typeface="ＭＳ Ｐゴシック" pitchFamily="34" charset="-128"/>
            </a:endParaRPr>
          </a:p>
          <a:p>
            <a:pPr algn="ctr"/>
            <a:r>
              <a:rPr lang="en-US" altLang="en-US" sz="1600" b="1" dirty="0">
                <a:solidFill>
                  <a:srgbClr val="0070C0"/>
                </a:solidFill>
                <a:latin typeface="Rockwell" panose="02060603020205020403" pitchFamily="18" charset="0"/>
              </a:rPr>
              <a:t>Andrew Morozov</a:t>
            </a:r>
          </a:p>
          <a:p>
            <a:pPr algn="ctr"/>
            <a:r>
              <a:rPr lang="en-US" altLang="en-US" sz="1600" dirty="0">
                <a:solidFill>
                  <a:srgbClr val="0070C0"/>
                </a:solidFill>
                <a:latin typeface="Rockwell" panose="02060603020205020403" pitchFamily="18" charset="0"/>
                <a:ea typeface="ＭＳ Ｐゴシック" pitchFamily="34" charset="-128"/>
              </a:rPr>
              <a:t>Associate in Education Research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57200" y="1219200"/>
            <a:ext cx="8502650" cy="4895850"/>
          </a:xfrm>
        </p:spPr>
        <p:txBody>
          <a:bodyPr/>
          <a:lstStyle/>
          <a:p>
            <a:pPr marL="342900" indent="-342900">
              <a:buFont typeface="Arial" panose="020B0604020202020204" pitchFamily="34" charset="0"/>
              <a:buChar char="•"/>
            </a:pPr>
            <a:r>
              <a:rPr lang="en-US" sz="2000" dirty="0"/>
              <a:t>A school makes progress on an indicator if it meets or exceeds the annual Progress Target for that indicator. No partial or extra credit will be assigned if the school does not meet the Progress Target.</a:t>
            </a:r>
            <a:endParaRPr lang="en-US" dirty="0"/>
          </a:p>
          <a:p>
            <a:pPr marL="342900" indent="-342900">
              <a:buFont typeface="Arial" panose="020B0604020202020204" pitchFamily="34" charset="0"/>
              <a:buChar char="•"/>
            </a:pPr>
            <a:r>
              <a:rPr lang="en-US" sz="2000" dirty="0"/>
              <a:t>DI Index is a weighted average of Level 1 and Level 2 indicators for which the school met the Progress Target.</a:t>
            </a:r>
          </a:p>
          <a:p>
            <a:pPr marL="800100" lvl="1" indent="-342900">
              <a:buFont typeface="Arial" panose="020B0604020202020204" pitchFamily="34" charset="0"/>
              <a:buChar char="•"/>
            </a:pPr>
            <a:r>
              <a:rPr lang="en-US" sz="1600" dirty="0"/>
              <a:t>Level 1 indicators comprise 50% of the DI Index and Level 2 indicators comprise 50% of the DI Index, regardless of the number of Level 1 and Level 2 indicators. </a:t>
            </a:r>
          </a:p>
          <a:p>
            <a:pPr marL="800100" lvl="1" indent="-342900">
              <a:buFont typeface="Arial" panose="020B0604020202020204" pitchFamily="34" charset="0"/>
              <a:buChar char="•"/>
            </a:pPr>
            <a:r>
              <a:rPr lang="en-US" sz="1600" dirty="0"/>
              <a:t>Each indicator within Level 1 and Level 2 is weighted equally, with the exception of indicators #2 (Community School Model), #6-8 (DTSDE Tenets), and #94 (ELT) for Cohort 1 schools – </a:t>
            </a:r>
            <a:r>
              <a:rPr lang="en-US" sz="1600" i="1" dirty="0"/>
              <a:t>see section “Changes for 2019-20”.</a:t>
            </a:r>
          </a:p>
          <a:p>
            <a:pPr marL="342900" indent="-342900">
              <a:buFont typeface="Arial" panose="020B0604020202020204" pitchFamily="34" charset="0"/>
              <a:buChar char="•"/>
            </a:pPr>
            <a:r>
              <a:rPr lang="en-US" sz="2000" dirty="0"/>
              <a:t>DI Index ranges from 0% to 100%, with cutpoints as follows:</a:t>
            </a:r>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10</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427182" cy="847471"/>
          </a:xfrm>
        </p:spPr>
        <p:txBody>
          <a:bodyPr/>
          <a:lstStyle/>
          <a:p>
            <a:r>
              <a:rPr lang="en-US" dirty="0"/>
              <a:t>DI Methodology: Computing the DI Index</a:t>
            </a:r>
          </a:p>
        </p:txBody>
      </p:sp>
      <p:graphicFrame>
        <p:nvGraphicFramePr>
          <p:cNvPr id="5" name="Table 4"/>
          <p:cNvGraphicFramePr>
            <a:graphicFrameLocks noGrp="1"/>
          </p:cNvGraphicFramePr>
          <p:nvPr>
            <p:extLst>
              <p:ext uri="{D42A27DB-BD31-4B8C-83A1-F6EECF244321}">
                <p14:modId xmlns:p14="http://schemas.microsoft.com/office/powerpoint/2010/main" val="1124719895"/>
              </p:ext>
            </p:extLst>
          </p:nvPr>
        </p:nvGraphicFramePr>
        <p:xfrm>
          <a:off x="1241425" y="5236845"/>
          <a:ext cx="6934200" cy="1097280"/>
        </p:xfrm>
        <a:graphic>
          <a:graphicData uri="http://schemas.openxmlformats.org/drawingml/2006/table">
            <a:tbl>
              <a:tblPr firstRow="1" bandRow="1">
                <a:effectLst/>
                <a:tableStyleId>{5C22544A-7EE6-4342-B048-85BDC9FD1C3A}</a:tableStyleId>
              </a:tblPr>
              <a:tblGrid>
                <a:gridCol w="2031230">
                  <a:extLst>
                    <a:ext uri="{9D8B030D-6E8A-4147-A177-3AD203B41FA5}">
                      <a16:colId xmlns:a16="http://schemas.microsoft.com/office/drawing/2014/main" val="20000"/>
                    </a:ext>
                  </a:extLst>
                </a:gridCol>
                <a:gridCol w="4902970">
                  <a:extLst>
                    <a:ext uri="{9D8B030D-6E8A-4147-A177-3AD203B41FA5}">
                      <a16:colId xmlns:a16="http://schemas.microsoft.com/office/drawing/2014/main" val="20001"/>
                    </a:ext>
                  </a:extLst>
                </a:gridCol>
              </a:tblGrid>
              <a:tr h="304879">
                <a:tc>
                  <a:txBody>
                    <a:bodyPr/>
                    <a:lstStyle/>
                    <a:p>
                      <a:pPr algn="l"/>
                      <a:r>
                        <a:rPr lang="en-US" sz="1800" b="0" dirty="0">
                          <a:solidFill>
                            <a:srgbClr val="22315E"/>
                          </a:solidFill>
                        </a:rPr>
                        <a:t>&gt;= 67% </a:t>
                      </a:r>
                      <a:endParaRPr lang="en-US" sz="1800" dirty="0">
                        <a:solidFill>
                          <a:srgbClr val="22315E"/>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800" b="0" dirty="0">
                          <a:solidFill>
                            <a:srgbClr val="22315E"/>
                          </a:solidFill>
                        </a:rPr>
                        <a:t>Preliminarily Determination: Made DI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extLst>
                  <a:ext uri="{0D108BD9-81ED-4DB2-BD59-A6C34878D82A}">
                    <a16:rowId xmlns:a16="http://schemas.microsoft.com/office/drawing/2014/main" val="10000"/>
                  </a:ext>
                </a:extLst>
              </a:tr>
              <a:tr h="323596">
                <a:tc>
                  <a:txBody>
                    <a:bodyPr/>
                    <a:lstStyle/>
                    <a:p>
                      <a:pPr algn="l"/>
                      <a:r>
                        <a:rPr lang="en-US" sz="1800" b="0" dirty="0">
                          <a:solidFill>
                            <a:srgbClr val="22315E"/>
                          </a:solidFill>
                        </a:rPr>
                        <a:t>&gt;= 40% &amp; &lt; 67% </a:t>
                      </a:r>
                      <a:endParaRPr lang="en-US" sz="1800" dirty="0">
                        <a:solidFill>
                          <a:srgbClr val="22315E"/>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800" b="0" dirty="0">
                          <a:solidFill>
                            <a:srgbClr val="22315E"/>
                          </a:solidFill>
                        </a:rPr>
                        <a:t>Commissioner’s Decision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0001"/>
                  </a:ext>
                </a:extLst>
              </a:tr>
              <a:tr h="356403">
                <a:tc>
                  <a:txBody>
                    <a:bodyPr/>
                    <a:lstStyle/>
                    <a:p>
                      <a:pPr algn="l"/>
                      <a:r>
                        <a:rPr lang="en-US" sz="1800" b="0" dirty="0">
                          <a:solidFill>
                            <a:srgbClr val="22315E"/>
                          </a:solidFill>
                        </a:rPr>
                        <a:t>&lt; 40% </a:t>
                      </a:r>
                      <a:endParaRPr lang="en-US" sz="1800" dirty="0">
                        <a:solidFill>
                          <a:srgbClr val="22315E"/>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800" b="0" dirty="0">
                          <a:solidFill>
                            <a:srgbClr val="22315E"/>
                          </a:solidFill>
                        </a:rPr>
                        <a:t>Preliminarily Determination: Did Not Make DI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086994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indent="-342900">
              <a:buFont typeface="Arial" panose="020B0604020202020204" pitchFamily="34" charset="0"/>
              <a:buChar char="•"/>
            </a:pPr>
            <a:r>
              <a:rPr lang="en-US" sz="2000" dirty="0"/>
              <a:t>NYSED will make preliminary determinations as to whether school made Demonstrable Improvement based on the results for each indicator.</a:t>
            </a:r>
          </a:p>
          <a:p>
            <a:pPr marL="342900" indent="-342900">
              <a:buFont typeface="Arial" panose="020B0604020202020204" pitchFamily="34" charset="0"/>
              <a:buChar char="•"/>
            </a:pPr>
            <a:r>
              <a:rPr lang="en-US" sz="2000" dirty="0"/>
              <a:t>For schools with a DI Index at or above 40% but below 67%, the Commissioner will review additional data to make preliminary DI determinations and may consult with district stakeholders.</a:t>
            </a:r>
          </a:p>
          <a:p>
            <a:pPr marL="342900" indent="-342900">
              <a:buFont typeface="Arial" panose="020B0604020202020204" pitchFamily="34" charset="0"/>
              <a:buChar char="•"/>
            </a:pPr>
            <a:r>
              <a:rPr lang="en-US" sz="2000" dirty="0"/>
              <a:t>Districts may appeal the preliminary determinations.</a:t>
            </a:r>
          </a:p>
          <a:p>
            <a:pPr marL="342900" indent="-342900">
              <a:buFont typeface="Arial" panose="020B0604020202020204" pitchFamily="34" charset="0"/>
              <a:buChar char="•"/>
            </a:pPr>
            <a:r>
              <a:rPr lang="en-US" sz="2000" dirty="0"/>
              <a:t>The Commissioner will then make final determinations as to whether the school made DI.</a:t>
            </a:r>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11</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228600" y="0"/>
            <a:ext cx="8763000" cy="847471"/>
          </a:xfrm>
        </p:spPr>
        <p:txBody>
          <a:bodyPr/>
          <a:lstStyle/>
          <a:p>
            <a:r>
              <a:rPr lang="en-US" dirty="0"/>
              <a:t>Demonstrable Improvement Determinations</a:t>
            </a:r>
          </a:p>
        </p:txBody>
      </p:sp>
    </p:spTree>
    <p:extLst>
      <p:ext uri="{BB962C8B-B14F-4D97-AF65-F5344CB8AC3E}">
        <p14:creationId xmlns:p14="http://schemas.microsoft.com/office/powerpoint/2010/main" val="2532148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a:solidFill>
                  <a:srgbClr val="0070C0"/>
                </a:solidFill>
                <a:latin typeface="Rockwell" panose="02060603020205020403" pitchFamily="18" charset="0"/>
              </a:rPr>
              <a:t>2. </a:t>
            </a:r>
            <a:r>
              <a:rPr lang="en-US" dirty="0"/>
              <a:t>DI Process for the 2018-19 </a:t>
            </a:r>
            <a:br>
              <a:rPr lang="en-US" dirty="0"/>
            </a:br>
            <a:r>
              <a:rPr lang="en-US" dirty="0"/>
              <a:t>to 2020-21 School Years</a:t>
            </a:r>
          </a:p>
        </p:txBody>
      </p:sp>
    </p:spTree>
    <p:extLst>
      <p:ext uri="{BB962C8B-B14F-4D97-AF65-F5344CB8AC3E}">
        <p14:creationId xmlns:p14="http://schemas.microsoft.com/office/powerpoint/2010/main" val="2629382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sz="2000" dirty="0"/>
              <a:t>Beginning with the 2018-19 school year, NYSED revised the DI methodology to:</a:t>
            </a:r>
          </a:p>
          <a:p>
            <a:pPr marL="800100" lvl="1" indent="-342900">
              <a:buFont typeface="Arial" panose="020B0604020202020204" pitchFamily="34" charset="0"/>
              <a:buChar char="•"/>
            </a:pPr>
            <a:r>
              <a:rPr lang="en-US" sz="1600" dirty="0"/>
              <a:t>align DI </a:t>
            </a:r>
            <a:r>
              <a:rPr lang="en-US" sz="1600" dirty="0">
                <a:solidFill>
                  <a:schemeClr val="accent4">
                    <a:lumMod val="75000"/>
                    <a:lumOff val="25000"/>
                  </a:schemeClr>
                </a:solidFill>
              </a:rPr>
              <a:t>indicators</a:t>
            </a:r>
            <a:r>
              <a:rPr lang="en-US" sz="1600" dirty="0"/>
              <a:t> with the ESSA accountability indicators, </a:t>
            </a:r>
          </a:p>
          <a:p>
            <a:pPr marL="800100" lvl="1" indent="-342900">
              <a:buFont typeface="Arial" panose="020B0604020202020204" pitchFamily="34" charset="0"/>
              <a:buChar char="•"/>
            </a:pPr>
            <a:r>
              <a:rPr lang="en-US" sz="1600" dirty="0"/>
              <a:t>update and streamline annual Progress Targets, and </a:t>
            </a:r>
          </a:p>
          <a:p>
            <a:pPr marL="800100" lvl="1" indent="-342900">
              <a:buFont typeface="Arial" panose="020B0604020202020204" pitchFamily="34" charset="0"/>
              <a:buChar char="•"/>
            </a:pPr>
            <a:r>
              <a:rPr lang="en-US" sz="1600" dirty="0"/>
              <a:t>differentiate Targets for Cohort 1 and Cohort 2 schools.</a:t>
            </a:r>
          </a:p>
          <a:p>
            <a:pPr marL="342900" lvl="0" indent="-342900">
              <a:buFont typeface="Arial" panose="020B0604020202020204" pitchFamily="34" charset="0"/>
              <a:buChar char="•"/>
            </a:pPr>
            <a:r>
              <a:rPr lang="en-US" sz="2000" dirty="0"/>
              <a:t>In 2018-19 </a:t>
            </a:r>
          </a:p>
          <a:p>
            <a:pPr marL="800100" lvl="1" indent="-342900">
              <a:buFont typeface="Arial" panose="020B0604020202020204" pitchFamily="34" charset="0"/>
              <a:buChar char="•"/>
            </a:pPr>
            <a:r>
              <a:rPr lang="en-US" sz="1600" dirty="0"/>
              <a:t>Schools were assigned and asked to select new indicators based on the revised methodology.</a:t>
            </a:r>
          </a:p>
          <a:p>
            <a:pPr marL="800100" lvl="1" indent="-342900">
              <a:buFont typeface="Arial" panose="020B0604020202020204" pitchFamily="34" charset="0"/>
              <a:buChar char="•"/>
            </a:pPr>
            <a:r>
              <a:rPr lang="en-US" sz="1600" dirty="0"/>
              <a:t>Results were provided for informational purposes only. </a:t>
            </a:r>
          </a:p>
          <a:p>
            <a:pPr marL="342900" indent="-342900">
              <a:buFont typeface="Arial" panose="020B0604020202020204" pitchFamily="34" charset="0"/>
              <a:buChar char="•"/>
            </a:pPr>
            <a:r>
              <a:rPr lang="en-US" dirty="0">
                <a:solidFill>
                  <a:srgbClr val="0000FF"/>
                </a:solidFill>
              </a:rPr>
              <a:t>Cohort 1 schools: </a:t>
            </a:r>
            <a:r>
              <a:rPr lang="en-US" dirty="0">
                <a:solidFill>
                  <a:schemeClr val="accent5">
                    <a:lumMod val="50000"/>
                  </a:schemeClr>
                </a:solidFill>
              </a:rPr>
              <a:t>DI determinations based on the revised methodology will first be made using 2019-20 school year results.</a:t>
            </a:r>
          </a:p>
          <a:p>
            <a:pPr marL="342900" lvl="0" indent="-342900">
              <a:buFont typeface="Arial" panose="020B0604020202020204" pitchFamily="34" charset="0"/>
              <a:buChar char="•"/>
            </a:pPr>
            <a:r>
              <a:rPr lang="en-US" sz="2000" dirty="0">
                <a:solidFill>
                  <a:srgbClr val="0000FF"/>
                </a:solidFill>
              </a:rPr>
              <a:t>Cohort 2 schools: </a:t>
            </a:r>
            <a:r>
              <a:rPr lang="en-US" sz="2000" dirty="0">
                <a:solidFill>
                  <a:schemeClr val="accent5">
                    <a:lumMod val="50000"/>
                  </a:schemeClr>
                </a:solidFill>
              </a:rPr>
              <a:t>DI determinations will first be made in the Fall of 2021 using DI Indices based on the 2019-20 and 2020-21 school year results.</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13</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sz="2400" dirty="0"/>
              <a:t>DI Process for the 2018-19 to 2020-21 School Years</a:t>
            </a:r>
          </a:p>
        </p:txBody>
      </p:sp>
    </p:spTree>
    <p:extLst>
      <p:ext uri="{BB962C8B-B14F-4D97-AF65-F5344CB8AC3E}">
        <p14:creationId xmlns:p14="http://schemas.microsoft.com/office/powerpoint/2010/main" val="1708465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sz="2000" dirty="0"/>
              <a:t>For a detailed overview of DI process, please see the January 2019 presentation “Demonstrable Improvement for Schools in Receivership”: </a:t>
            </a:r>
          </a:p>
          <a:p>
            <a:pPr marL="800100" lvl="1" indent="-342900">
              <a:buFont typeface="Arial" panose="020B0604020202020204" pitchFamily="34" charset="0"/>
              <a:buChar char="•"/>
            </a:pPr>
            <a:r>
              <a:rPr lang="en-US" sz="1600" u="sng" dirty="0">
                <a:hlinkClick r:id="rId2"/>
              </a:rPr>
              <a:t>http://www.p12.nysed.gov/accountability/documents/DI_Process_Jan2019_fin.pptx</a:t>
            </a:r>
            <a:endParaRPr lang="en-US" sz="1600"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14</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sz="2400" dirty="0"/>
              <a:t>DI Process for the 2018-19 to 2020-21 School Years</a:t>
            </a:r>
          </a:p>
        </p:txBody>
      </p:sp>
    </p:spTree>
    <p:extLst>
      <p:ext uri="{BB962C8B-B14F-4D97-AF65-F5344CB8AC3E}">
        <p14:creationId xmlns:p14="http://schemas.microsoft.com/office/powerpoint/2010/main" val="177408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lvl="0"/>
            <a:r>
              <a:rPr lang="en-US" dirty="0"/>
              <a:t>Cohort 1 and Cohort 2 Schools:</a:t>
            </a:r>
          </a:p>
          <a:p>
            <a:pPr lvl="1"/>
            <a:r>
              <a:rPr lang="en-US" dirty="0">
                <a:solidFill>
                  <a:srgbClr val="22315E"/>
                </a:solidFill>
              </a:rPr>
              <a:t>Schools will be removed from Receivership at the end of the school year in which the school is not identified as a Comprehensive Support and Improvement (CSI) School.</a:t>
            </a:r>
          </a:p>
          <a:p>
            <a:pPr lvl="2"/>
            <a:r>
              <a:rPr lang="en-US" b="1" dirty="0">
                <a:solidFill>
                  <a:schemeClr val="accent4">
                    <a:lumMod val="75000"/>
                    <a:lumOff val="25000"/>
                  </a:schemeClr>
                </a:solidFill>
              </a:rPr>
              <a:t>The first opportunity for removal will be as of June 2021 if a school made CSI Progress based on 2018-19 and 2019-20 school year results.</a:t>
            </a:r>
          </a:p>
          <a:p>
            <a:pPr lvl="2"/>
            <a:r>
              <a:rPr lang="en-US" b="1" dirty="0">
                <a:solidFill>
                  <a:schemeClr val="accent4">
                    <a:lumMod val="75000"/>
                    <a:lumOff val="25000"/>
                  </a:schemeClr>
                </a:solidFill>
              </a:rPr>
              <a:t>The next opportunity for removal will be as of June 2022 if a school is not re-identified as CSI based on 2020-21 school year results. </a:t>
            </a:r>
          </a:p>
          <a:p>
            <a:pPr lvl="1"/>
            <a:r>
              <a:rPr lang="en-US" dirty="0">
                <a:solidFill>
                  <a:srgbClr val="22315E"/>
                </a:solidFill>
              </a:rPr>
              <a:t>Making DI does not determine whether a school is placed into or removed from Receivership.</a:t>
            </a:r>
          </a:p>
          <a:p>
            <a:pPr lvl="1"/>
            <a:r>
              <a:rPr lang="en-US" dirty="0">
                <a:solidFill>
                  <a:srgbClr val="22315E"/>
                </a:solidFill>
              </a:rPr>
              <a:t>Making DI determines whether a school continues under a Superintendent Receiver or is placed in Independent Receivership.</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15</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How a School Exits Receivership</a:t>
            </a:r>
          </a:p>
        </p:txBody>
      </p:sp>
    </p:spTree>
    <p:extLst>
      <p:ext uri="{BB962C8B-B14F-4D97-AF65-F5344CB8AC3E}">
        <p14:creationId xmlns:p14="http://schemas.microsoft.com/office/powerpoint/2010/main" val="1906232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dirty="0"/>
              <a:t>DI determinations in Fall 2020 based on 2019-20 school year results. </a:t>
            </a:r>
          </a:p>
          <a:p>
            <a:pPr lvl="2"/>
            <a:r>
              <a:rPr lang="en-US" sz="2000" b="1" dirty="0">
                <a:solidFill>
                  <a:srgbClr val="045CAA"/>
                </a:solidFill>
              </a:rPr>
              <a:t>Made DI: </a:t>
            </a:r>
            <a:r>
              <a:rPr lang="en-US" sz="2000" dirty="0">
                <a:solidFill>
                  <a:srgbClr val="045CAA"/>
                </a:solidFill>
              </a:rPr>
              <a:t>School continues under Superintendent Receiver.</a:t>
            </a:r>
          </a:p>
          <a:p>
            <a:pPr lvl="2"/>
            <a:r>
              <a:rPr lang="en-US" sz="2000" b="1" dirty="0">
                <a:solidFill>
                  <a:srgbClr val="045CAA"/>
                </a:solidFill>
              </a:rPr>
              <a:t>Did not Make DI: </a:t>
            </a:r>
            <a:r>
              <a:rPr lang="en-US" sz="2000" dirty="0">
                <a:solidFill>
                  <a:srgbClr val="045CAA"/>
                </a:solidFill>
              </a:rPr>
              <a:t>School placed in Independent Receivership.</a:t>
            </a:r>
          </a:p>
          <a:p>
            <a:pPr marL="342900" lvl="0" indent="-342900">
              <a:buFont typeface="Arial" panose="020B0604020202020204" pitchFamily="34" charset="0"/>
              <a:buChar char="•"/>
            </a:pPr>
            <a:r>
              <a:rPr lang="en-US" dirty="0"/>
              <a:t>A DI Index and determination for each Cohort 1 school will be publicly released on the Receivership Dashboard in Fall 2020.</a:t>
            </a:r>
          </a:p>
          <a:p>
            <a:pPr lvl="1"/>
            <a:r>
              <a:rPr lang="en-US" b="0" dirty="0">
                <a:solidFill>
                  <a:srgbClr val="00B050"/>
                </a:solidFill>
              </a:rPr>
              <a:t>Notes:</a:t>
            </a:r>
          </a:p>
          <a:p>
            <a:pPr lvl="3"/>
            <a:r>
              <a:rPr lang="en-US" sz="2000" dirty="0">
                <a:solidFill>
                  <a:srgbClr val="00B050"/>
                </a:solidFill>
              </a:rPr>
              <a:t>If a school makes CSI Progress for 2018-19 and 2019-20 then it will be removed from Receivership as of June 2021.</a:t>
            </a:r>
          </a:p>
          <a:p>
            <a:pPr lvl="3"/>
            <a:r>
              <a:rPr lang="en-US" sz="2000" dirty="0">
                <a:solidFill>
                  <a:srgbClr val="00B050"/>
                </a:solidFill>
              </a:rPr>
              <a:t>If a school makes CSI Progress for 2019-20 then it continues under Superintendent Receiver.</a:t>
            </a:r>
          </a:p>
          <a:p>
            <a:pPr marL="342900" lvl="0" indent="-342900">
              <a:buFont typeface="Arial" panose="020B0604020202020204" pitchFamily="34" charset="0"/>
              <a:buChar char="•"/>
            </a:pPr>
            <a:endParaRPr 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16</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sz="2800" dirty="0"/>
              <a:t>Implications of DI Determinations: </a:t>
            </a:r>
            <a:r>
              <a:rPr lang="en-US" sz="2800" dirty="0">
                <a:solidFill>
                  <a:srgbClr val="0000FF"/>
                </a:solidFill>
              </a:rPr>
              <a:t>Cohort 1</a:t>
            </a:r>
          </a:p>
        </p:txBody>
      </p:sp>
    </p:spTree>
    <p:extLst>
      <p:ext uri="{BB962C8B-B14F-4D97-AF65-F5344CB8AC3E}">
        <p14:creationId xmlns:p14="http://schemas.microsoft.com/office/powerpoint/2010/main" val="4037508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u="sng" dirty="0"/>
              <a:t>No</a:t>
            </a:r>
            <a:r>
              <a:rPr lang="en-US" dirty="0"/>
              <a:t> DI determinations will be made in Fall 2020. </a:t>
            </a:r>
          </a:p>
          <a:p>
            <a:pPr marL="342900" lvl="0" indent="-342900">
              <a:buFont typeface="Arial" panose="020B0604020202020204" pitchFamily="34" charset="0"/>
              <a:buChar char="•"/>
            </a:pPr>
            <a:r>
              <a:rPr lang="en-US" dirty="0"/>
              <a:t>A DI Index will be computed based on the 2019-20 school year results.</a:t>
            </a:r>
          </a:p>
          <a:p>
            <a:pPr marL="342900" lvl="0" indent="-342900">
              <a:buFont typeface="Arial" panose="020B0604020202020204" pitchFamily="34" charset="0"/>
              <a:buChar char="•"/>
            </a:pPr>
            <a:r>
              <a:rPr lang="en-US" dirty="0"/>
              <a:t>A DI Index for each Cohort 2 school will be publicly released on the Receivership Dashboard in Fall 2020.</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smtClean="0">
                <a:solidFill>
                  <a:schemeClr val="tx1"/>
                </a:solidFill>
                <a:latin typeface="CartoGothic Std" pitchFamily="34" charset="0"/>
              </a:rPr>
              <a:pPr>
                <a:spcBef>
                  <a:spcPct val="0"/>
                </a:spcBef>
                <a:buFontTx/>
                <a:buNone/>
              </a:pPr>
              <a:t>17</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sz="2800" dirty="0"/>
              <a:t>Implications of DI Determinations: </a:t>
            </a:r>
            <a:r>
              <a:rPr lang="en-US" sz="2800" dirty="0">
                <a:solidFill>
                  <a:srgbClr val="0000FF"/>
                </a:solidFill>
              </a:rPr>
              <a:t>Cohort 2</a:t>
            </a:r>
          </a:p>
        </p:txBody>
      </p:sp>
    </p:spTree>
    <p:extLst>
      <p:ext uri="{BB962C8B-B14F-4D97-AF65-F5344CB8AC3E}">
        <p14:creationId xmlns:p14="http://schemas.microsoft.com/office/powerpoint/2010/main" val="2654819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dirty="0"/>
              <a:t>The first DI Determinations for Cohort 2 schools will be made in the Fall of 2021 using DI Indices for 2019-20 and 2020-21.</a:t>
            </a:r>
            <a:endParaRPr lang="en-US" dirty="0">
              <a:solidFill>
                <a:srgbClr val="045CAA"/>
              </a:solidFill>
            </a:endParaRPr>
          </a:p>
          <a:p>
            <a:pPr lvl="2"/>
            <a:r>
              <a:rPr lang="en-US" sz="2000" b="1" dirty="0">
                <a:solidFill>
                  <a:srgbClr val="045CAA"/>
                </a:solidFill>
              </a:rPr>
              <a:t>Made DI: </a:t>
            </a:r>
            <a:r>
              <a:rPr lang="en-US" sz="2000" dirty="0">
                <a:solidFill>
                  <a:srgbClr val="045CAA"/>
                </a:solidFill>
              </a:rPr>
              <a:t>School continues under Superintendent Receiver.</a:t>
            </a:r>
          </a:p>
          <a:p>
            <a:pPr lvl="2"/>
            <a:r>
              <a:rPr lang="en-US" sz="2000" b="1" dirty="0">
                <a:solidFill>
                  <a:srgbClr val="045CAA"/>
                </a:solidFill>
              </a:rPr>
              <a:t>Did not Make DI: </a:t>
            </a:r>
            <a:r>
              <a:rPr lang="en-US" sz="2000" dirty="0">
                <a:solidFill>
                  <a:srgbClr val="045CAA"/>
                </a:solidFill>
              </a:rPr>
              <a:t>School placed in Independent Receivership.</a:t>
            </a:r>
            <a:endParaRPr lang="en-US" dirty="0">
              <a:solidFill>
                <a:srgbClr val="045CAA"/>
              </a:solidFill>
            </a:endParaRPr>
          </a:p>
          <a:p>
            <a:pPr lvl="2"/>
            <a:r>
              <a:rPr lang="en-US" sz="2000" dirty="0">
                <a:solidFill>
                  <a:srgbClr val="00B050"/>
                </a:solidFill>
              </a:rPr>
              <a:t>Notes:</a:t>
            </a:r>
          </a:p>
          <a:p>
            <a:pPr lvl="3"/>
            <a:r>
              <a:rPr lang="en-US" sz="2000" dirty="0">
                <a:solidFill>
                  <a:srgbClr val="00B050"/>
                </a:solidFill>
              </a:rPr>
              <a:t>If a school makes CSI Progress for 2018-19 and 2019-20 then it will be removed from Receivership as of June 2021.</a:t>
            </a:r>
          </a:p>
          <a:p>
            <a:pPr lvl="3"/>
            <a:r>
              <a:rPr lang="en-US" sz="2000" dirty="0">
                <a:solidFill>
                  <a:srgbClr val="00B050"/>
                </a:solidFill>
              </a:rPr>
              <a:t>If a school is not re-identified as CSI based on 2020-21 school year results then it will be removed from Receivership as of June 2022.</a:t>
            </a:r>
          </a:p>
          <a:p>
            <a:pPr lvl="2"/>
            <a:endParaRPr lang="en-US" sz="2000" dirty="0">
              <a:solidFill>
                <a:srgbClr val="045CAA"/>
              </a:solidFill>
            </a:endParaRP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18</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sz="2800" dirty="0"/>
              <a:t>Implications of DI Determinations: </a:t>
            </a:r>
            <a:r>
              <a:rPr lang="en-US" sz="2800" dirty="0">
                <a:solidFill>
                  <a:srgbClr val="0000FF"/>
                </a:solidFill>
              </a:rPr>
              <a:t>Cohort 2</a:t>
            </a:r>
          </a:p>
        </p:txBody>
      </p:sp>
    </p:spTree>
    <p:extLst>
      <p:ext uri="{BB962C8B-B14F-4D97-AF65-F5344CB8AC3E}">
        <p14:creationId xmlns:p14="http://schemas.microsoft.com/office/powerpoint/2010/main" val="1601429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a:solidFill>
                  <a:srgbClr val="0070C0"/>
                </a:solidFill>
                <a:latin typeface="Rockwell" panose="02060603020205020403" pitchFamily="18" charset="0"/>
              </a:rPr>
              <a:t>3. </a:t>
            </a:r>
            <a:r>
              <a:rPr lang="en-US" dirty="0"/>
              <a:t>Changes for 2019-20</a:t>
            </a:r>
          </a:p>
        </p:txBody>
      </p:sp>
    </p:spTree>
    <p:extLst>
      <p:ext uri="{BB962C8B-B14F-4D97-AF65-F5344CB8AC3E}">
        <p14:creationId xmlns:p14="http://schemas.microsoft.com/office/powerpoint/2010/main" val="3724346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457200" lvl="0" indent="-457200">
              <a:buFont typeface="+mj-lt"/>
              <a:buAutoNum type="arabicPeriod"/>
            </a:pPr>
            <a:r>
              <a:rPr lang="en-US" dirty="0"/>
              <a:t>Provide an overview of the current system.</a:t>
            </a:r>
          </a:p>
          <a:p>
            <a:pPr marL="457200" lvl="0" indent="-457200">
              <a:buFont typeface="+mj-lt"/>
              <a:buAutoNum type="arabicPeriod"/>
            </a:pPr>
            <a:r>
              <a:rPr lang="en-US" dirty="0"/>
              <a:t>Provide a summary of the Demonstrable Improvement (DI) process for the 2018-19 </a:t>
            </a:r>
            <a:br>
              <a:rPr lang="en-US" dirty="0"/>
            </a:br>
            <a:r>
              <a:rPr lang="en-US" dirty="0"/>
              <a:t>to 2020-21 School Years.</a:t>
            </a:r>
          </a:p>
          <a:p>
            <a:pPr marL="457200" lvl="0" indent="-457200">
              <a:buFont typeface="+mj-lt"/>
              <a:buAutoNum type="arabicPeriod"/>
            </a:pPr>
            <a:r>
              <a:rPr lang="en-US" dirty="0"/>
              <a:t>Describe the changes to DI process for 2019-20.</a:t>
            </a:r>
          </a:p>
          <a:p>
            <a:pPr marL="457200" lvl="0" indent="-457200">
              <a:buFont typeface="+mj-lt"/>
              <a:buAutoNum type="arabicPeriod"/>
            </a:pPr>
            <a:r>
              <a:rPr lang="en-US" dirty="0"/>
              <a:t>Review the 2019-20 DI Timeline and Next Steps.</a:t>
            </a:r>
          </a:p>
          <a:p>
            <a:pPr marL="457200" lvl="0" indent="-457200">
              <a:buFont typeface="+mj-lt"/>
              <a:buAutoNum type="arabicPeriod"/>
            </a:pPr>
            <a:r>
              <a:rPr lang="en-US" dirty="0"/>
              <a:t>Identify Resources and Answer Questions.</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p:txBody>
          <a:bodyPr/>
          <a:lstStyle/>
          <a:p>
            <a:r>
              <a:rPr lang="en-US" dirty="0"/>
              <a:t>Purpose of the Webinar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sz="2000" dirty="0"/>
              <a:t>Updated Data Dictionary.</a:t>
            </a:r>
          </a:p>
          <a:p>
            <a:pPr marL="342900" lvl="0" indent="-342900">
              <a:buFont typeface="Arial" panose="020B0604020202020204" pitchFamily="34" charset="0"/>
              <a:buChar char="•"/>
            </a:pPr>
            <a:r>
              <a:rPr lang="en-US" sz="2000" dirty="0"/>
              <a:t>Receivership Dashboard layout for Cohort 1 schools.</a:t>
            </a:r>
          </a:p>
          <a:p>
            <a:pPr marL="342900" indent="-342900">
              <a:buFont typeface="Arial" panose="020B0604020202020204" pitchFamily="34" charset="0"/>
              <a:buChar char="•"/>
            </a:pPr>
            <a:r>
              <a:rPr lang="en-US" sz="2000" dirty="0"/>
              <a:t>Weighting of Level 2 Indicators #2 (Community School Model), #6-8 (DTSDE Tenets), and #94 (Extended Learning Time) for Cohort 1 schools.</a:t>
            </a:r>
          </a:p>
          <a:p>
            <a:pPr marL="342900" lvl="0" indent="-342900">
              <a:buFont typeface="Arial" panose="020B0604020202020204" pitchFamily="34" charset="0"/>
              <a:buChar char="•"/>
            </a:pPr>
            <a:r>
              <a:rPr lang="en-US" sz="2000" dirty="0"/>
              <a:t>Updated rubrics for Indicators #2 and #94.</a:t>
            </a:r>
          </a:p>
          <a:p>
            <a:pPr marL="342900" lvl="0" indent="-342900">
              <a:buFont typeface="Arial" panose="020B0604020202020204" pitchFamily="34" charset="0"/>
              <a:buChar char="•"/>
            </a:pPr>
            <a:r>
              <a:rPr lang="en-US" sz="2000" dirty="0"/>
              <a:t>Scoring process for DTSDE Tenet Indicators #6-8.</a:t>
            </a:r>
          </a:p>
          <a:p>
            <a:pPr marL="342900" lvl="0" indent="-342900">
              <a:buFont typeface="Arial" panose="020B0604020202020204" pitchFamily="34" charset="0"/>
              <a:buChar char="•"/>
            </a:pPr>
            <a:r>
              <a:rPr lang="en-US" sz="2000" dirty="0"/>
              <a:t>Revised calculation methodology for Indicator #5 (School Safety).</a:t>
            </a:r>
          </a:p>
          <a:p>
            <a:pPr marL="342900" lvl="0" indent="-342900">
              <a:buFont typeface="Arial" panose="020B0604020202020204" pitchFamily="34" charset="0"/>
              <a:buChar char="•"/>
            </a:pPr>
            <a:r>
              <a:rPr lang="en-US" sz="2000" dirty="0"/>
              <a:t>Alternative Level 1 and Level 2 Indicators.</a:t>
            </a:r>
          </a:p>
          <a:p>
            <a:pPr marL="342900" lvl="0" indent="-342900">
              <a:buFont typeface="Arial" panose="020B0604020202020204" pitchFamily="34" charset="0"/>
              <a:buChar char="•"/>
            </a:pPr>
            <a:r>
              <a:rPr lang="en-US" sz="2000" dirty="0"/>
              <a:t>Additional Level 1 Indicators.</a:t>
            </a:r>
          </a:p>
          <a:p>
            <a:pPr marL="342900" lvl="0" indent="-342900">
              <a:buFont typeface="Arial" panose="020B0604020202020204" pitchFamily="34" charset="0"/>
              <a:buChar char="•"/>
            </a:pPr>
            <a:r>
              <a:rPr lang="en-US" sz="2000" dirty="0"/>
              <a:t>Note on Indicator #4 (Student Suspension Rate).</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20</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Summary of Changes for 2019-20</a:t>
            </a:r>
          </a:p>
        </p:txBody>
      </p:sp>
    </p:spTree>
    <p:extLst>
      <p:ext uri="{BB962C8B-B14F-4D97-AF65-F5344CB8AC3E}">
        <p14:creationId xmlns:p14="http://schemas.microsoft.com/office/powerpoint/2010/main" val="2760099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dirty="0"/>
              <a:t>Updated Data Dictionary is available on the School Receivership page:</a:t>
            </a:r>
          </a:p>
          <a:p>
            <a:pPr marL="800100" lvl="1" indent="-342900">
              <a:buFont typeface="Arial" panose="020B0604020202020204" pitchFamily="34" charset="0"/>
              <a:buChar char="•"/>
            </a:pPr>
            <a:r>
              <a:rPr lang="en-US" sz="1600" u="sng" dirty="0">
                <a:hlinkClick r:id="rId2"/>
              </a:rPr>
              <a:t>http://www.p12.nysed.gov/accountability/de/SchoolReceivership.html</a:t>
            </a:r>
            <a:endParaRPr lang="en-US" sz="1600" dirty="0"/>
          </a:p>
          <a:p>
            <a:pPr marL="342900" lvl="0" indent="-342900">
              <a:buFont typeface="Arial" panose="020B0604020202020204" pitchFamily="34" charset="0"/>
              <a:buChar char="•"/>
            </a:pPr>
            <a:r>
              <a:rPr lang="en-US" dirty="0"/>
              <a:t>Additional information:</a:t>
            </a:r>
          </a:p>
          <a:p>
            <a:pPr lvl="2"/>
            <a:r>
              <a:rPr lang="en-US" sz="2000" b="1" dirty="0">
                <a:solidFill>
                  <a:schemeClr val="accent5"/>
                </a:solidFill>
              </a:rPr>
              <a:t>Column with Indicator Level.</a:t>
            </a:r>
          </a:p>
          <a:p>
            <a:pPr lvl="2"/>
            <a:r>
              <a:rPr lang="en-US" sz="2000" b="1" dirty="0">
                <a:solidFill>
                  <a:schemeClr val="accent5"/>
                </a:solidFill>
              </a:rPr>
              <a:t>Indicator descriptions that will be used for Demonstrable Improvement in 2019-20 and 2020-21.</a:t>
            </a:r>
          </a:p>
          <a:p>
            <a:pPr marL="342900" lvl="0" indent="-342900">
              <a:buFont typeface="Arial" panose="020B0604020202020204" pitchFamily="34" charset="0"/>
              <a:buChar char="•"/>
            </a:pPr>
            <a:r>
              <a:rPr lang="en-US" dirty="0"/>
              <a:t>Updated definitions for Indicators #2 (Community School Model), #5 (School Safety), and #94 (Extended Learning Time).</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21</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Updated Data Dictionary</a:t>
            </a:r>
          </a:p>
        </p:txBody>
      </p:sp>
    </p:spTree>
    <p:extLst>
      <p:ext uri="{BB962C8B-B14F-4D97-AF65-F5344CB8AC3E}">
        <p14:creationId xmlns:p14="http://schemas.microsoft.com/office/powerpoint/2010/main" val="4260491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8274050" cy="4895850"/>
          </a:xfrm>
        </p:spPr>
        <p:txBody>
          <a:bodyPr/>
          <a:lstStyle/>
          <a:p>
            <a:pPr marL="342900" lvl="0" indent="-342900">
              <a:buFont typeface="Arial" panose="020B0604020202020204" pitchFamily="34" charset="0"/>
              <a:buChar char="•"/>
            </a:pPr>
            <a:r>
              <a:rPr lang="en-US" dirty="0"/>
              <a:t>Beginning with 2019-20 school year results, the Receivership Dashboard on </a:t>
            </a:r>
            <a:r>
              <a:rPr lang="en-US" dirty="0">
                <a:solidFill>
                  <a:srgbClr val="0000FF"/>
                </a:solidFill>
              </a:rPr>
              <a:t>data.nysed.gov </a:t>
            </a:r>
            <a:r>
              <a:rPr lang="en-US" dirty="0"/>
              <a:t>will only display results for the new ESSA-aligned indicators for Cohort 1 schools. </a:t>
            </a:r>
          </a:p>
          <a:p>
            <a:pPr marL="800100" lvl="1" indent="-342900">
              <a:buFont typeface="Arial" panose="020B0604020202020204" pitchFamily="34" charset="0"/>
              <a:buChar char="•"/>
            </a:pPr>
            <a:r>
              <a:rPr lang="en-US" dirty="0"/>
              <a:t>These ESSA-aligned indicators were selected by schools for the 3-year Receivership cycle beginning with 2018-19.</a:t>
            </a:r>
          </a:p>
          <a:p>
            <a:pPr marL="342900" lvl="0" indent="-342900">
              <a:buFont typeface="Arial" panose="020B0604020202020204" pitchFamily="34" charset="0"/>
              <a:buChar char="•"/>
            </a:pPr>
            <a:endParaRPr lang="en-US" sz="1200" dirty="0"/>
          </a:p>
          <a:p>
            <a:pPr marL="342900" lvl="0" indent="-342900">
              <a:buFont typeface="Arial" panose="020B0604020202020204" pitchFamily="34" charset="0"/>
              <a:buChar char="•"/>
            </a:pPr>
            <a:r>
              <a:rPr lang="en-US" dirty="0"/>
              <a:t>Indicators aligned to the ESEA Flexibility Waiver that were selected in 2015-16 sunset after the 2018-19 school year. </a:t>
            </a:r>
          </a:p>
          <a:p>
            <a:pPr marL="800100" lvl="1" indent="-342900">
              <a:buFont typeface="Arial" panose="020B0604020202020204" pitchFamily="34" charset="0"/>
              <a:buChar char="•"/>
            </a:pPr>
            <a:r>
              <a:rPr lang="en-US" dirty="0"/>
              <a:t>These “</a:t>
            </a:r>
            <a:r>
              <a:rPr lang="en-US" dirty="0">
                <a:solidFill>
                  <a:schemeClr val="accent5"/>
                </a:solidFill>
              </a:rPr>
              <a:t>old</a:t>
            </a:r>
            <a:r>
              <a:rPr lang="en-US" dirty="0"/>
              <a:t>” indicators will </a:t>
            </a:r>
            <a:r>
              <a:rPr lang="en-US" u="sng" dirty="0"/>
              <a:t>not</a:t>
            </a:r>
            <a:r>
              <a:rPr lang="en-US" dirty="0"/>
              <a:t> be displayed for Cohort 1 schools beginning with 2019-20 (see example on next slide).</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22</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Dashboard Layout for </a:t>
            </a:r>
            <a:r>
              <a:rPr lang="en-US" dirty="0">
                <a:solidFill>
                  <a:srgbClr val="0000FF"/>
                </a:solidFill>
              </a:rPr>
              <a:t>Cohort 1 </a:t>
            </a:r>
            <a:r>
              <a:rPr lang="en-US" dirty="0"/>
              <a:t>Schools</a:t>
            </a:r>
          </a:p>
        </p:txBody>
      </p:sp>
    </p:spTree>
    <p:extLst>
      <p:ext uri="{BB962C8B-B14F-4D97-AF65-F5344CB8AC3E}">
        <p14:creationId xmlns:p14="http://schemas.microsoft.com/office/powerpoint/2010/main" val="7006369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1">
            <a:extLst>
              <a:ext uri="{FF2B5EF4-FFF2-40B4-BE49-F238E27FC236}">
                <a16:creationId xmlns:a16="http://schemas.microsoft.com/office/drawing/2014/main" id="{C74EAB07-6881-4170-84D5-C4C63DEA56D4}"/>
              </a:ext>
            </a:extLst>
          </p:cNvPr>
          <p:cNvSpPr>
            <a:spLocks noGrp="1" noChangeArrowheads="1"/>
          </p:cNvSpPr>
          <p:nvPr>
            <p:ph sz="half" idx="1"/>
          </p:nvPr>
        </p:nvSpPr>
        <p:spPr>
          <a:xfrm>
            <a:off x="409574" y="1219200"/>
            <a:ext cx="8124825" cy="4525963"/>
          </a:xfrm>
        </p:spPr>
        <p:txBody>
          <a:bodyPr/>
          <a:lstStyle/>
          <a:p>
            <a:pPr marL="342900" indent="-342900">
              <a:buFont typeface="Arial" panose="020B0604020202020204" pitchFamily="34" charset="0"/>
              <a:buChar char="•"/>
            </a:pPr>
            <a:r>
              <a:rPr lang="en-US" sz="2000" dirty="0"/>
              <a:t>This section will no longer be displayed for Cohort 1 schools:</a:t>
            </a:r>
          </a:p>
          <a:p>
            <a:endParaRPr lang="en-US" altLang="en-US" dirty="0"/>
          </a:p>
        </p:txBody>
      </p:sp>
      <p:sp>
        <p:nvSpPr>
          <p:cNvPr id="9220" name="Slide Number Placeholder 3">
            <a:extLst>
              <a:ext uri="{FF2B5EF4-FFF2-40B4-BE49-F238E27FC236}">
                <a16:creationId xmlns:a16="http://schemas.microsoft.com/office/drawing/2014/main" id="{6D6FB5F4-E178-4EF2-9B84-2F8D7CB927B5}"/>
              </a:ext>
            </a:extLst>
          </p:cNvPr>
          <p:cNvSpPr>
            <a:spLocks noGrp="1"/>
          </p:cNvSpPr>
          <p:nvPr>
            <p:ph type="sldNum" sz="quarter" idx="12"/>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18893E22-A91C-495F-9ED8-320CC26517E4}" type="slidenum">
              <a:rPr lang="en-US" altLang="en-US" sz="1400" b="0">
                <a:solidFill>
                  <a:schemeClr val="tx1"/>
                </a:solidFill>
                <a:latin typeface="CartoGothic Std" pitchFamily="34" charset="0"/>
              </a:rPr>
              <a:pPr>
                <a:spcBef>
                  <a:spcPct val="0"/>
                </a:spcBef>
                <a:buFontTx/>
                <a:buNone/>
              </a:pPr>
              <a:t>23</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FA632CA5-50CA-4384-8B96-5AD75A204F63}"/>
              </a:ext>
            </a:extLst>
          </p:cNvPr>
          <p:cNvSpPr>
            <a:spLocks noGrp="1"/>
          </p:cNvSpPr>
          <p:nvPr>
            <p:ph type="title"/>
          </p:nvPr>
        </p:nvSpPr>
        <p:spPr>
          <a:xfrm>
            <a:off x="412018" y="0"/>
            <a:ext cx="8122381" cy="847471"/>
          </a:xfrm>
        </p:spPr>
        <p:txBody>
          <a:bodyPr/>
          <a:lstStyle/>
          <a:p>
            <a:r>
              <a:rPr lang="en-US" dirty="0"/>
              <a:t>Dashboard Layout for </a:t>
            </a:r>
            <a:r>
              <a:rPr lang="en-US" dirty="0">
                <a:solidFill>
                  <a:srgbClr val="0000FF"/>
                </a:solidFill>
              </a:rPr>
              <a:t>Cohort 1 </a:t>
            </a:r>
            <a:r>
              <a:rPr lang="en-US" dirty="0"/>
              <a:t>Schools</a:t>
            </a:r>
          </a:p>
        </p:txBody>
      </p:sp>
      <p:grpSp>
        <p:nvGrpSpPr>
          <p:cNvPr id="10" name="Group 9">
            <a:extLst>
              <a:ext uri="{FF2B5EF4-FFF2-40B4-BE49-F238E27FC236}">
                <a16:creationId xmlns:a16="http://schemas.microsoft.com/office/drawing/2014/main" id="{C866C89B-42D9-470B-830A-5CFA8E79799D}"/>
              </a:ext>
            </a:extLst>
          </p:cNvPr>
          <p:cNvGrpSpPr/>
          <p:nvPr/>
        </p:nvGrpSpPr>
        <p:grpSpPr>
          <a:xfrm>
            <a:off x="1543063" y="1787650"/>
            <a:ext cx="6057874" cy="4752850"/>
            <a:chOff x="1614486" y="2128168"/>
            <a:chExt cx="5715000" cy="4425032"/>
          </a:xfrm>
        </p:grpSpPr>
        <p:pic>
          <p:nvPicPr>
            <p:cNvPr id="7" name="Picture 6">
              <a:extLst>
                <a:ext uri="{FF2B5EF4-FFF2-40B4-BE49-F238E27FC236}">
                  <a16:creationId xmlns:a16="http://schemas.microsoft.com/office/drawing/2014/main" id="{9964CD44-363A-4A41-8595-3040CF891BD5}"/>
                </a:ext>
              </a:extLst>
            </p:cNvPr>
            <p:cNvPicPr>
              <a:picLocks noChangeAspect="1"/>
            </p:cNvPicPr>
            <p:nvPr/>
          </p:nvPicPr>
          <p:blipFill>
            <a:blip r:embed="rId2"/>
            <a:stretch>
              <a:fillRect/>
            </a:stretch>
          </p:blipFill>
          <p:spPr>
            <a:xfrm>
              <a:off x="1614486" y="2153568"/>
              <a:ext cx="5715000" cy="4399632"/>
            </a:xfrm>
            <a:prstGeom prst="rect">
              <a:avLst/>
            </a:prstGeom>
          </p:spPr>
        </p:pic>
        <p:sp>
          <p:nvSpPr>
            <p:cNvPr id="8" name="Rectangle: Rounded Corners 7">
              <a:extLst>
                <a:ext uri="{FF2B5EF4-FFF2-40B4-BE49-F238E27FC236}">
                  <a16:creationId xmlns:a16="http://schemas.microsoft.com/office/drawing/2014/main" id="{B1C22994-BB14-484C-84F9-A96A0903E115}"/>
                </a:ext>
              </a:extLst>
            </p:cNvPr>
            <p:cNvSpPr/>
            <p:nvPr/>
          </p:nvSpPr>
          <p:spPr>
            <a:xfrm>
              <a:off x="1614486" y="2128168"/>
              <a:ext cx="5472114" cy="513432"/>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grpSp>
    </p:spTree>
    <p:extLst>
      <p:ext uri="{BB962C8B-B14F-4D97-AF65-F5344CB8AC3E}">
        <p14:creationId xmlns:p14="http://schemas.microsoft.com/office/powerpoint/2010/main" val="5587646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sz="2000" dirty="0"/>
              <a:t>For 2018-19, Indicators #2, #6-8, and #94 were weighted .5% each of the DI Index (1% each of the Level 2 component).</a:t>
            </a:r>
          </a:p>
          <a:p>
            <a:pPr marL="800100" lvl="1" indent="-342900">
              <a:buFont typeface="Arial" panose="020B0604020202020204" pitchFamily="34" charset="0"/>
              <a:buChar char="•"/>
            </a:pPr>
            <a:r>
              <a:rPr lang="en-US" sz="1800" dirty="0"/>
              <a:t>Example:</a:t>
            </a:r>
          </a:p>
          <a:p>
            <a:pPr marL="1147763" lvl="2" indent="-342900">
              <a:buFont typeface="Arial" panose="020B0604020202020204" pitchFamily="34" charset="0"/>
              <a:buChar char="•"/>
            </a:pPr>
            <a:r>
              <a:rPr lang="en-US" dirty="0">
                <a:solidFill>
                  <a:srgbClr val="045CAA"/>
                </a:solidFill>
              </a:rPr>
              <a:t>A Cohort 1 school has a total of 7 Level 2 indicators</a:t>
            </a:r>
            <a:r>
              <a:rPr lang="en-US" dirty="0">
                <a:solidFill>
                  <a:srgbClr val="C00000"/>
                </a:solidFill>
              </a:rPr>
              <a:t> including indicators #2 and #94.</a:t>
            </a:r>
            <a:r>
              <a:rPr lang="en-US" dirty="0"/>
              <a:t> </a:t>
            </a:r>
          </a:p>
          <a:p>
            <a:pPr marL="1147763" lvl="2" indent="-342900">
              <a:buFont typeface="Arial" panose="020B0604020202020204" pitchFamily="34" charset="0"/>
              <a:buChar char="•"/>
            </a:pPr>
            <a:r>
              <a:rPr lang="en-US" dirty="0">
                <a:solidFill>
                  <a:srgbClr val="045CAA"/>
                </a:solidFill>
              </a:rPr>
              <a:t>Indicators #2 and #94 contribute .5% each to DI Index.</a:t>
            </a:r>
          </a:p>
          <a:p>
            <a:pPr marL="1147763" lvl="2" indent="-342900">
              <a:buFont typeface="Arial" panose="020B0604020202020204" pitchFamily="34" charset="0"/>
              <a:buChar char="•"/>
            </a:pPr>
            <a:r>
              <a:rPr lang="en-US" dirty="0">
                <a:solidFill>
                  <a:srgbClr val="045CAA"/>
                </a:solidFill>
              </a:rPr>
              <a:t>Weights for the 5 remaining Level 2 indicators: </a:t>
            </a:r>
          </a:p>
          <a:p>
            <a:pPr marL="1485900" lvl="3" indent="-342900">
              <a:buFont typeface="Arial" panose="020B0604020202020204" pitchFamily="34" charset="0"/>
              <a:buChar char="•"/>
            </a:pPr>
            <a:r>
              <a:rPr lang="en-US" b="1" dirty="0">
                <a:solidFill>
                  <a:srgbClr val="045CAA"/>
                </a:solidFill>
              </a:rPr>
              <a:t>(50% - </a:t>
            </a:r>
            <a:r>
              <a:rPr lang="en-US" b="1" dirty="0">
                <a:solidFill>
                  <a:srgbClr val="C00000"/>
                </a:solidFill>
              </a:rPr>
              <a:t>.5% x 2</a:t>
            </a:r>
            <a:r>
              <a:rPr lang="en-US" b="1" dirty="0">
                <a:solidFill>
                  <a:srgbClr val="045CAA"/>
                </a:solidFill>
              </a:rPr>
              <a:t>) / (7-2) = 49% / 5 = 9.8%</a:t>
            </a:r>
          </a:p>
          <a:p>
            <a:pPr marL="342900" lvl="0" indent="-342900">
              <a:buFont typeface="Arial" panose="020B0604020202020204" pitchFamily="34" charset="0"/>
              <a:buChar char="•"/>
            </a:pPr>
            <a:r>
              <a:rPr lang="en-US" sz="2000" dirty="0"/>
              <a:t>For 2019-20 and beyond, these indicators will be weighted 1% each of the DI Index.</a:t>
            </a:r>
          </a:p>
          <a:p>
            <a:pPr marL="800100" lvl="1" indent="-342900">
              <a:buFont typeface="Arial" panose="020B0604020202020204" pitchFamily="34" charset="0"/>
              <a:buChar char="•"/>
            </a:pPr>
            <a:r>
              <a:rPr lang="en-US" sz="1800" dirty="0"/>
              <a:t>Example:</a:t>
            </a:r>
          </a:p>
          <a:p>
            <a:pPr marL="1147763" lvl="2" indent="-342900">
              <a:buFont typeface="Arial" panose="020B0604020202020204" pitchFamily="34" charset="0"/>
              <a:buChar char="•"/>
            </a:pPr>
            <a:r>
              <a:rPr lang="en-US" dirty="0">
                <a:solidFill>
                  <a:srgbClr val="045CAA"/>
                </a:solidFill>
              </a:rPr>
              <a:t>A Cohort 1 school has a total of 7 Level 2 indicators</a:t>
            </a:r>
            <a:r>
              <a:rPr lang="en-US" dirty="0">
                <a:solidFill>
                  <a:srgbClr val="C00000"/>
                </a:solidFill>
              </a:rPr>
              <a:t> including indicators #2 and #94.</a:t>
            </a:r>
            <a:r>
              <a:rPr lang="en-US" dirty="0"/>
              <a:t> </a:t>
            </a:r>
          </a:p>
          <a:p>
            <a:pPr marL="1147763" lvl="2" indent="-342900">
              <a:buFont typeface="Arial" panose="020B0604020202020204" pitchFamily="34" charset="0"/>
              <a:buChar char="•"/>
            </a:pPr>
            <a:r>
              <a:rPr lang="en-US" dirty="0">
                <a:solidFill>
                  <a:srgbClr val="045CAA"/>
                </a:solidFill>
              </a:rPr>
              <a:t>Indicators #2 and #94 contribute 1% each to DI Index.</a:t>
            </a:r>
          </a:p>
          <a:p>
            <a:pPr marL="1147763" lvl="2" indent="-342900">
              <a:buFont typeface="Arial" panose="020B0604020202020204" pitchFamily="34" charset="0"/>
              <a:buChar char="•"/>
            </a:pPr>
            <a:r>
              <a:rPr lang="en-US" dirty="0">
                <a:solidFill>
                  <a:srgbClr val="045CAA"/>
                </a:solidFill>
              </a:rPr>
              <a:t>Weights for the 5 remaining Level 2 indicators: </a:t>
            </a:r>
          </a:p>
          <a:p>
            <a:pPr marL="1485900" lvl="3" indent="-342900">
              <a:buFont typeface="Arial" panose="020B0604020202020204" pitchFamily="34" charset="0"/>
              <a:buChar char="•"/>
            </a:pPr>
            <a:r>
              <a:rPr lang="en-US" b="1" dirty="0">
                <a:solidFill>
                  <a:srgbClr val="045CAA"/>
                </a:solidFill>
              </a:rPr>
              <a:t>(50% - </a:t>
            </a:r>
            <a:r>
              <a:rPr lang="en-US" b="1" dirty="0">
                <a:solidFill>
                  <a:srgbClr val="C00000"/>
                </a:solidFill>
              </a:rPr>
              <a:t>1% x 2</a:t>
            </a:r>
            <a:r>
              <a:rPr lang="en-US" b="1" dirty="0">
                <a:solidFill>
                  <a:srgbClr val="045CAA"/>
                </a:solidFill>
              </a:rPr>
              <a:t>) / (7-2) = 48% / 5 = 9.6%</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24</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358409" y="152654"/>
            <a:ext cx="8427182" cy="847471"/>
          </a:xfrm>
        </p:spPr>
        <p:txBody>
          <a:bodyPr/>
          <a:lstStyle/>
          <a:p>
            <a:r>
              <a:rPr lang="en-US" sz="2800" dirty="0"/>
              <a:t>Weighting of Level 2 Indicators #2, #6-8, and #94 for </a:t>
            </a:r>
            <a:r>
              <a:rPr lang="en-US" sz="2800" dirty="0">
                <a:solidFill>
                  <a:srgbClr val="0000FF"/>
                </a:solidFill>
              </a:rPr>
              <a:t>Cohort 1 </a:t>
            </a:r>
            <a:r>
              <a:rPr lang="en-US" sz="2800" dirty="0"/>
              <a:t>schools.</a:t>
            </a:r>
          </a:p>
        </p:txBody>
      </p:sp>
    </p:spTree>
    <p:extLst>
      <p:ext uri="{BB962C8B-B14F-4D97-AF65-F5344CB8AC3E}">
        <p14:creationId xmlns:p14="http://schemas.microsoft.com/office/powerpoint/2010/main" val="22381772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dirty="0"/>
              <a:t>Please use the updated rubric for 2019-20 submission available on the School Receivership page:</a:t>
            </a:r>
          </a:p>
          <a:p>
            <a:pPr marL="800100" lvl="1" indent="-342900">
              <a:buFont typeface="Arial" panose="020B0604020202020204" pitchFamily="34" charset="0"/>
              <a:buChar char="•"/>
            </a:pPr>
            <a:r>
              <a:rPr lang="en-US" u="sng" dirty="0">
                <a:hlinkClick r:id="rId2"/>
              </a:rPr>
              <a:t>http://www.p12.nysed.gov/accountability/de/SchoolReceivership.html</a:t>
            </a:r>
            <a:endParaRPr lang="en-US" dirty="0"/>
          </a:p>
          <a:p>
            <a:pPr marL="342900" lvl="0" indent="-342900">
              <a:buFont typeface="Arial" panose="020B0604020202020204" pitchFamily="34" charset="0"/>
              <a:buChar char="•"/>
            </a:pPr>
            <a:r>
              <a:rPr lang="en-US" dirty="0"/>
              <a:t>Removed checkbox option for “Cohort 1 – 1</a:t>
            </a:r>
            <a:r>
              <a:rPr lang="en-US" baseline="30000" dirty="0"/>
              <a:t>st</a:t>
            </a:r>
            <a:r>
              <a:rPr lang="en-US" dirty="0"/>
              <a:t> year” since there are no schools in this category. </a:t>
            </a:r>
          </a:p>
          <a:p>
            <a:pPr marL="800100" lvl="1" indent="-342900">
              <a:buFont typeface="Arial" panose="020B0604020202020204" pitchFamily="34" charset="0"/>
              <a:buChar char="•"/>
            </a:pPr>
            <a:r>
              <a:rPr lang="en-US" dirty="0"/>
              <a:t>The two options are: Cohort 1 – Year 5 and Cohort 2 – Year 1 (The 2018-19 school year was not counted as Year 1 for Cohort 2 schools). </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25</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2019-20 Extended Learning Time Rubric</a:t>
            </a:r>
          </a:p>
        </p:txBody>
      </p:sp>
    </p:spTree>
    <p:extLst>
      <p:ext uri="{BB962C8B-B14F-4D97-AF65-F5344CB8AC3E}">
        <p14:creationId xmlns:p14="http://schemas.microsoft.com/office/powerpoint/2010/main" val="7325231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sz="2000" dirty="0"/>
              <a:t>Please use the updated rubric for 2019-20 submission available on the School Receivership page:</a:t>
            </a:r>
          </a:p>
          <a:p>
            <a:pPr marL="800100" lvl="1" indent="-342900">
              <a:buFont typeface="Arial" panose="020B0604020202020204" pitchFamily="34" charset="0"/>
              <a:buChar char="•"/>
            </a:pPr>
            <a:r>
              <a:rPr lang="en-US" sz="1600" u="sng" dirty="0">
                <a:hlinkClick r:id="rId2"/>
              </a:rPr>
              <a:t>http://www.p12.nysed.gov/accountability/de/SchoolReceivership.html</a:t>
            </a:r>
            <a:r>
              <a:rPr lang="en-US" sz="1600" dirty="0"/>
              <a:t> </a:t>
            </a:r>
          </a:p>
          <a:p>
            <a:pPr marL="342900" lvl="0" indent="-342900">
              <a:buFont typeface="Arial" panose="020B0604020202020204" pitchFamily="34" charset="0"/>
              <a:buChar char="•"/>
            </a:pPr>
            <a:r>
              <a:rPr lang="en-US" sz="2000" dirty="0"/>
              <a:t>Removed checkbox option for “Cohort 1 – 1</a:t>
            </a:r>
            <a:r>
              <a:rPr lang="en-US" sz="2000" baseline="30000" dirty="0"/>
              <a:t>st</a:t>
            </a:r>
            <a:r>
              <a:rPr lang="en-US" sz="2000" dirty="0"/>
              <a:t> year” since there are no schools in this category. </a:t>
            </a:r>
          </a:p>
          <a:p>
            <a:pPr marL="342900" lvl="0" indent="-342900">
              <a:buFont typeface="Arial" panose="020B0604020202020204" pitchFamily="34" charset="0"/>
              <a:buChar char="•"/>
            </a:pPr>
            <a:r>
              <a:rPr lang="en-US" sz="2000" dirty="0"/>
              <a:t>Corrected the number of items (seven) that make up the CS criteria in the Commissioner’s Regulations.</a:t>
            </a:r>
          </a:p>
          <a:p>
            <a:pPr marL="800100" lvl="1" indent="-342900">
              <a:buFont typeface="Arial" panose="020B0604020202020204" pitchFamily="34" charset="0"/>
              <a:buChar char="•"/>
            </a:pPr>
            <a:r>
              <a:rPr lang="en-US" sz="1600" dirty="0"/>
              <a:t>Note: Due to the transition, OA will not require Cohort 2 schools to reach full implementation of the CS model by the end of the current Receivership cycle (the 2018-19 to 2020-21 school years). Therefore, the 2019-20 school year will be treated as Year 1 and the 2020-21 school year as Year 2 when applying the rubric criteria.</a:t>
            </a:r>
          </a:p>
          <a:p>
            <a:pPr marL="800100" lvl="1" indent="-342900">
              <a:buFont typeface="Arial" panose="020B0604020202020204" pitchFamily="34" charset="0"/>
              <a:buChar char="•"/>
            </a:pPr>
            <a:r>
              <a:rPr lang="en-US" sz="1600" dirty="0">
                <a:solidFill>
                  <a:schemeClr val="accent2"/>
                </a:solidFill>
              </a:rPr>
              <a:t>New York’s </a:t>
            </a:r>
            <a:r>
              <a:rPr lang="en-US" sz="1600" u="sng" dirty="0">
                <a:solidFill>
                  <a:srgbClr val="0000FF"/>
                </a:solidFill>
                <a:hlinkClick r:id="rId3">
                  <a:extLst>
                    <a:ext uri="{A12FA001-AC4F-418D-AE19-62706E023703}">
                      <ahyp:hlinkClr xmlns:ahyp="http://schemas.microsoft.com/office/drawing/2018/hyperlinkcolor" val="tx"/>
                    </a:ext>
                  </a:extLst>
                </a:hlinkClick>
              </a:rPr>
              <a:t>Community Schools Technical Assistance Centers</a:t>
            </a:r>
            <a:r>
              <a:rPr lang="en-US" sz="1600" dirty="0"/>
              <a:t> provide resources and technical assistance to schools and districts. </a:t>
            </a:r>
            <a:r>
              <a:rPr lang="en-US" sz="1600" u="sng" dirty="0">
                <a:solidFill>
                  <a:srgbClr val="0000FF"/>
                </a:solidFill>
                <a:hlinkClick r:id="rId4">
                  <a:extLst>
                    <a:ext uri="{A12FA001-AC4F-418D-AE19-62706E023703}">
                      <ahyp:hlinkClr xmlns:ahyp="http://schemas.microsoft.com/office/drawing/2018/hyperlinkcolor" val="tx"/>
                    </a:ext>
                  </a:extLst>
                </a:hlinkClick>
              </a:rPr>
              <a:t>Find your regional center here.</a:t>
            </a:r>
            <a:endParaRPr lang="en-US" sz="3600" dirty="0">
              <a:solidFill>
                <a:srgbClr val="0000FF"/>
              </a:solidFill>
            </a:endParaRPr>
          </a:p>
          <a:p>
            <a:pPr marL="800100" lvl="1" indent="-342900">
              <a:buFont typeface="Arial" panose="020B0604020202020204" pitchFamily="34" charset="0"/>
              <a:buChar char="•"/>
            </a:pPr>
            <a:endParaRPr lang="en-US" sz="1600" dirty="0"/>
          </a:p>
          <a:p>
            <a:pPr marL="800100" lvl="1" indent="-342900">
              <a:buFont typeface="Arial" panose="020B0604020202020204" pitchFamily="34" charset="0"/>
              <a:buChar char="•"/>
            </a:pPr>
            <a:endParaRPr lang="en-US" sz="1600"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26</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2019-20 Community Schools Rubric</a:t>
            </a:r>
          </a:p>
        </p:txBody>
      </p:sp>
    </p:spTree>
    <p:extLst>
      <p:ext uri="{BB962C8B-B14F-4D97-AF65-F5344CB8AC3E}">
        <p14:creationId xmlns:p14="http://schemas.microsoft.com/office/powerpoint/2010/main" val="13359363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533400" y="990600"/>
            <a:ext cx="8427181" cy="4895850"/>
          </a:xfrm>
        </p:spPr>
        <p:txBody>
          <a:bodyPr/>
          <a:lstStyle/>
          <a:p>
            <a:pPr marL="342900" lvl="0" indent="-342900">
              <a:buFont typeface="Arial" panose="020B0604020202020204" pitchFamily="34" charset="0"/>
              <a:buChar char="•"/>
            </a:pPr>
            <a:r>
              <a:rPr lang="en-US" dirty="0"/>
              <a:t>For 2018-19, Indicators #6-8 (DTSDE Tenets) were scored using a self-evaluation process whereby schools identified which of the indicators in the DTSDE Phases of Implementation for that Tenet were in place, and done consistently and with good quality.   </a:t>
            </a:r>
          </a:p>
          <a:p>
            <a:pPr marL="342900" lvl="0" indent="-342900">
              <a:buFont typeface="Arial" panose="020B0604020202020204" pitchFamily="34" charset="0"/>
              <a:buChar char="•"/>
            </a:pPr>
            <a:r>
              <a:rPr lang="en-US" dirty="0"/>
              <a:t>For 2019-20 and 2020-21, these indicators will be assessed by the NYSED Field Support unit, which will visit schools in May and June. </a:t>
            </a:r>
          </a:p>
          <a:p>
            <a:pPr marL="342900" lvl="0" indent="-342900">
              <a:buFont typeface="Arial" panose="020B0604020202020204" pitchFamily="34" charset="0"/>
              <a:buChar char="•"/>
            </a:pPr>
            <a:r>
              <a:rPr lang="en-US" dirty="0"/>
              <a:t>Schools that have selected a DTSDE indicator should continually review these indicators for Phases 1, 2, and 3 for that Tenet and collect supporting evidence of the specific items being in place, and being done consistently and with good quality. </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27</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Scoring process for DTSDE indicators</a:t>
            </a:r>
          </a:p>
        </p:txBody>
      </p:sp>
    </p:spTree>
    <p:extLst>
      <p:ext uri="{BB962C8B-B14F-4D97-AF65-F5344CB8AC3E}">
        <p14:creationId xmlns:p14="http://schemas.microsoft.com/office/powerpoint/2010/main" val="11192897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dirty="0"/>
              <a:t>The School Violence Index (SVI) computation methodology was revised beginning with 2018-19 school year results (see next slide). </a:t>
            </a:r>
          </a:p>
          <a:p>
            <a:pPr marL="342900" indent="-342900">
              <a:buFont typeface="Arial" panose="020B0604020202020204" pitchFamily="34" charset="0"/>
              <a:buChar char="•"/>
            </a:pPr>
            <a:r>
              <a:rPr lang="en-US" dirty="0"/>
              <a:t>The change is related to the reporting of Dignity for All Students Act (DASA) incidents for programmatic purposes.</a:t>
            </a:r>
          </a:p>
          <a:p>
            <a:pPr marL="342900" lvl="0" indent="-342900">
              <a:buFont typeface="Arial" panose="020B0604020202020204" pitchFamily="34" charset="0"/>
              <a:buChar char="•"/>
            </a:pPr>
            <a:r>
              <a:rPr lang="en-US" dirty="0"/>
              <a:t>The revised SVI definition was used for schools that were assigned this Level 1 indicator under the ESSA-aligned system.</a:t>
            </a:r>
          </a:p>
          <a:p>
            <a:pPr marL="342900" lvl="0" indent="-342900">
              <a:buFont typeface="Arial" panose="020B0604020202020204" pitchFamily="34" charset="0"/>
              <a:buChar char="•"/>
            </a:pPr>
            <a:endParaRPr 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28</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sz="2800" dirty="0"/>
              <a:t>Calculation of Indicator #5 (School Safety)</a:t>
            </a:r>
          </a:p>
        </p:txBody>
      </p:sp>
    </p:spTree>
    <p:extLst>
      <p:ext uri="{BB962C8B-B14F-4D97-AF65-F5344CB8AC3E}">
        <p14:creationId xmlns:p14="http://schemas.microsoft.com/office/powerpoint/2010/main" val="29253092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sz="1800" dirty="0"/>
              <a:t>The following categories on the School Safety and the Educational Climate (SSEC) Summary Data Collection Form were </a:t>
            </a:r>
            <a:r>
              <a:rPr lang="en-US" sz="1800" u="sng" dirty="0"/>
              <a:t>removed</a:t>
            </a:r>
            <a:r>
              <a:rPr lang="en-US" sz="1800" dirty="0"/>
              <a:t> from the numerator when computing the SVI:  </a:t>
            </a:r>
            <a:endParaRPr lang="en-US" sz="2800" dirty="0"/>
          </a:p>
          <a:p>
            <a:pPr lvl="2"/>
            <a:r>
              <a:rPr lang="en-US" b="1" dirty="0">
                <a:solidFill>
                  <a:schemeClr val="accent5"/>
                </a:solidFill>
              </a:rPr>
              <a:t>#5a - Material Incidents of Discrimination, Harassment, and Bullying (Except Cyberbullying) </a:t>
            </a:r>
          </a:p>
          <a:p>
            <a:pPr lvl="2"/>
            <a:r>
              <a:rPr lang="en-US" b="1" dirty="0">
                <a:solidFill>
                  <a:schemeClr val="accent5"/>
                </a:solidFill>
              </a:rPr>
              <a:t>#5b Cyberbullying</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29</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sz="2800" dirty="0"/>
              <a:t>Calculation of Indicator #5 (School Safety)</a:t>
            </a:r>
          </a:p>
        </p:txBody>
      </p:sp>
      <p:graphicFrame>
        <p:nvGraphicFramePr>
          <p:cNvPr id="2" name="Table 1">
            <a:extLst>
              <a:ext uri="{FF2B5EF4-FFF2-40B4-BE49-F238E27FC236}">
                <a16:creationId xmlns:a16="http://schemas.microsoft.com/office/drawing/2014/main" id="{0350F34F-4066-404D-9D0D-801384F3F3F2}"/>
              </a:ext>
            </a:extLst>
          </p:cNvPr>
          <p:cNvGraphicFramePr>
            <a:graphicFrameLocks noGrp="1"/>
          </p:cNvGraphicFramePr>
          <p:nvPr>
            <p:extLst>
              <p:ext uri="{D42A27DB-BD31-4B8C-83A1-F6EECF244321}">
                <p14:modId xmlns:p14="http://schemas.microsoft.com/office/powerpoint/2010/main" val="2916224956"/>
              </p:ext>
            </p:extLst>
          </p:nvPr>
        </p:nvGraphicFramePr>
        <p:xfrm>
          <a:off x="1961753" y="3197345"/>
          <a:ext cx="5220494" cy="3289434"/>
        </p:xfrm>
        <a:graphic>
          <a:graphicData uri="http://schemas.openxmlformats.org/drawingml/2006/table">
            <a:tbl>
              <a:tblPr firstRow="1" firstCol="1" bandRow="1">
                <a:tableStyleId>{5C22544A-7EE6-4342-B048-85BDC9FD1C3A}</a:tableStyleId>
              </a:tblPr>
              <a:tblGrid>
                <a:gridCol w="3603286">
                  <a:extLst>
                    <a:ext uri="{9D8B030D-6E8A-4147-A177-3AD203B41FA5}">
                      <a16:colId xmlns:a16="http://schemas.microsoft.com/office/drawing/2014/main" val="451040830"/>
                    </a:ext>
                  </a:extLst>
                </a:gridCol>
                <a:gridCol w="788558">
                  <a:extLst>
                    <a:ext uri="{9D8B030D-6E8A-4147-A177-3AD203B41FA5}">
                      <a16:colId xmlns:a16="http://schemas.microsoft.com/office/drawing/2014/main" val="2923293829"/>
                    </a:ext>
                  </a:extLst>
                </a:gridCol>
                <a:gridCol w="828650">
                  <a:extLst>
                    <a:ext uri="{9D8B030D-6E8A-4147-A177-3AD203B41FA5}">
                      <a16:colId xmlns:a16="http://schemas.microsoft.com/office/drawing/2014/main" val="2741925597"/>
                    </a:ext>
                  </a:extLst>
                </a:gridCol>
              </a:tblGrid>
              <a:tr h="469902">
                <a:tc>
                  <a:txBody>
                    <a:bodyPr/>
                    <a:lstStyle/>
                    <a:p>
                      <a:pPr marL="0" marR="0" algn="ctr">
                        <a:spcBef>
                          <a:spcPts val="0"/>
                        </a:spcBef>
                        <a:spcAft>
                          <a:spcPts val="0"/>
                        </a:spcAft>
                      </a:pPr>
                      <a:r>
                        <a:rPr lang="en-US" sz="1200" dirty="0">
                          <a:effectLst/>
                        </a:rPr>
                        <a:t>Incident Category</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dirty="0">
                          <a:effectLst/>
                        </a:rPr>
                        <a:t>Old Weight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dirty="0">
                          <a:effectLst/>
                        </a:rPr>
                        <a:t>New Weight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52565872"/>
                  </a:ext>
                </a:extLst>
              </a:tr>
              <a:tr h="238084">
                <a:tc>
                  <a:txBody>
                    <a:bodyPr/>
                    <a:lstStyle/>
                    <a:p>
                      <a:pPr marL="0" marR="0">
                        <a:spcBef>
                          <a:spcPts val="0"/>
                        </a:spcBef>
                        <a:spcAft>
                          <a:spcPts val="0"/>
                        </a:spcAft>
                      </a:pPr>
                      <a:r>
                        <a:rPr lang="en-US" sz="1200" dirty="0">
                          <a:effectLst/>
                        </a:rPr>
                        <a:t>Homicide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100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100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47640555"/>
                  </a:ext>
                </a:extLst>
              </a:tr>
              <a:tr h="238084">
                <a:tc>
                  <a:txBody>
                    <a:bodyPr/>
                    <a:lstStyle/>
                    <a:p>
                      <a:pPr marL="0" marR="0">
                        <a:spcBef>
                          <a:spcPts val="0"/>
                        </a:spcBef>
                        <a:spcAft>
                          <a:spcPts val="0"/>
                        </a:spcAft>
                      </a:pPr>
                      <a:r>
                        <a:rPr lang="en-US" sz="1200" dirty="0">
                          <a:effectLst/>
                        </a:rPr>
                        <a:t>Forcible Sex Offenses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60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60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1973451"/>
                  </a:ext>
                </a:extLst>
              </a:tr>
              <a:tr h="238084">
                <a:tc>
                  <a:txBody>
                    <a:bodyPr/>
                    <a:lstStyle/>
                    <a:p>
                      <a:pPr marL="0" marR="0">
                        <a:spcBef>
                          <a:spcPts val="0"/>
                        </a:spcBef>
                        <a:spcAft>
                          <a:spcPts val="0"/>
                        </a:spcAft>
                      </a:pPr>
                      <a:r>
                        <a:rPr lang="en-US" sz="1200" dirty="0">
                          <a:effectLst/>
                        </a:rPr>
                        <a:t>Other Sex Offenses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40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40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08845817"/>
                  </a:ext>
                </a:extLst>
              </a:tr>
              <a:tr h="238084">
                <a:tc>
                  <a:txBody>
                    <a:bodyPr/>
                    <a:lstStyle/>
                    <a:p>
                      <a:pPr marL="0" marR="0">
                        <a:spcBef>
                          <a:spcPts val="0"/>
                        </a:spcBef>
                        <a:spcAft>
                          <a:spcPts val="0"/>
                        </a:spcAft>
                      </a:pPr>
                      <a:r>
                        <a:rPr lang="en-US" sz="1200" dirty="0">
                          <a:effectLst/>
                        </a:rPr>
                        <a:t>Assault: Serious Physical Injury</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45</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45</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44582593"/>
                  </a:ext>
                </a:extLst>
              </a:tr>
              <a:tr h="238084">
                <a:tc>
                  <a:txBody>
                    <a:bodyPr/>
                    <a:lstStyle/>
                    <a:p>
                      <a:pPr marL="0" marR="0">
                        <a:spcBef>
                          <a:spcPts val="0"/>
                        </a:spcBef>
                        <a:spcAft>
                          <a:spcPts val="0"/>
                        </a:spcAft>
                      </a:pPr>
                      <a:r>
                        <a:rPr lang="en-US" sz="1200" dirty="0">
                          <a:effectLst/>
                        </a:rPr>
                        <a:t>Assault: Physical Injury</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30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30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87232601"/>
                  </a:ext>
                </a:extLst>
              </a:tr>
              <a:tr h="391074">
                <a:tc>
                  <a:txBody>
                    <a:bodyPr/>
                    <a:lstStyle/>
                    <a:p>
                      <a:pPr marL="0" marR="0">
                        <a:spcBef>
                          <a:spcPts val="0"/>
                        </a:spcBef>
                        <a:spcAft>
                          <a:spcPts val="0"/>
                        </a:spcAft>
                      </a:pPr>
                      <a:r>
                        <a:rPr lang="en-US" sz="1200" dirty="0">
                          <a:effectLst/>
                        </a:rPr>
                        <a:t>Weapons Possession: Routine Security Check</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1</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1</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44187254"/>
                  </a:ext>
                </a:extLst>
              </a:tr>
              <a:tr h="238084">
                <a:tc>
                  <a:txBody>
                    <a:bodyPr/>
                    <a:lstStyle/>
                    <a:p>
                      <a:pPr marL="0" marR="0">
                        <a:spcBef>
                          <a:spcPts val="0"/>
                        </a:spcBef>
                        <a:spcAft>
                          <a:spcPts val="0"/>
                        </a:spcAft>
                      </a:pPr>
                      <a:r>
                        <a:rPr lang="en-US" sz="1200" dirty="0">
                          <a:effectLst/>
                        </a:rPr>
                        <a:t>Weapons Possession: Other</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15</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15</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33077357"/>
                  </a:ext>
                </a:extLst>
              </a:tr>
              <a:tr h="761870">
                <a:tc>
                  <a:txBody>
                    <a:bodyPr/>
                    <a:lstStyle/>
                    <a:p>
                      <a:pPr marL="0" marR="0">
                        <a:spcBef>
                          <a:spcPts val="0"/>
                        </a:spcBef>
                        <a:spcAft>
                          <a:spcPts val="0"/>
                        </a:spcAft>
                      </a:pPr>
                      <a:r>
                        <a:rPr lang="en-US" sz="1200" dirty="0">
                          <a:effectLst/>
                        </a:rPr>
                        <a:t>Material Incidents of Discrimination, Harassment, and Bullying (all excluding Cyberbullying)</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1</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b="1" dirty="0">
                          <a:solidFill>
                            <a:srgbClr val="C00000"/>
                          </a:solidFill>
                          <a:effectLst/>
                        </a:rPr>
                        <a:t>n/a</a:t>
                      </a:r>
                      <a:endParaRPr lang="en-US" sz="1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70027158"/>
                  </a:ext>
                </a:extLst>
              </a:tr>
              <a:tr h="238084">
                <a:tc>
                  <a:txBody>
                    <a:bodyPr/>
                    <a:lstStyle/>
                    <a:p>
                      <a:pPr marL="0" marR="0">
                        <a:spcBef>
                          <a:spcPts val="0"/>
                        </a:spcBef>
                        <a:spcAft>
                          <a:spcPts val="0"/>
                        </a:spcAft>
                      </a:pPr>
                      <a:r>
                        <a:rPr lang="en-US" sz="1200" dirty="0">
                          <a:effectLst/>
                        </a:rPr>
                        <a:t>Cyberbullying</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dirty="0">
                          <a:effectLst/>
                        </a:rPr>
                        <a:t>1</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400" b="1" dirty="0">
                          <a:solidFill>
                            <a:srgbClr val="C00000"/>
                          </a:solidFill>
                          <a:effectLst/>
                        </a:rPr>
                        <a:t>n/a</a:t>
                      </a:r>
                      <a:endParaRPr lang="en-US" sz="1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65958285"/>
                  </a:ext>
                </a:extLst>
              </a:tr>
            </a:tbl>
          </a:graphicData>
        </a:graphic>
      </p:graphicFrame>
    </p:spTree>
    <p:extLst>
      <p:ext uri="{BB962C8B-B14F-4D97-AF65-F5344CB8AC3E}">
        <p14:creationId xmlns:p14="http://schemas.microsoft.com/office/powerpoint/2010/main" val="477664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a:solidFill>
                  <a:srgbClr val="0070C0"/>
                </a:solidFill>
                <a:latin typeface="Rockwell" panose="02060603020205020403" pitchFamily="18" charset="0"/>
              </a:rPr>
              <a:t>1. </a:t>
            </a:r>
            <a:r>
              <a:rPr lang="en-US" dirty="0"/>
              <a:t>Overview of the Current System </a:t>
            </a:r>
          </a:p>
        </p:txBody>
      </p:sp>
    </p:spTree>
    <p:extLst>
      <p:ext uri="{BB962C8B-B14F-4D97-AF65-F5344CB8AC3E}">
        <p14:creationId xmlns:p14="http://schemas.microsoft.com/office/powerpoint/2010/main" val="38881577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sz="2000" dirty="0"/>
              <a:t>Schools serving either Elementary-Middle (EM) or High School (HS) grade levels must have a minimum of five Level 1 and five Level 2 DI indicators. </a:t>
            </a:r>
          </a:p>
          <a:p>
            <a:pPr marL="342900" lvl="0" indent="-342900">
              <a:buFont typeface="Arial" panose="020B0604020202020204" pitchFamily="34" charset="0"/>
              <a:buChar char="•"/>
            </a:pPr>
            <a:r>
              <a:rPr lang="en-US" sz="2000" dirty="0"/>
              <a:t>Schools serving both EM and HS grades must have a minimum of seven Level 1 and seven Level 2 indicators.</a:t>
            </a:r>
          </a:p>
          <a:p>
            <a:pPr marL="342900" lvl="0" indent="-342900">
              <a:buFont typeface="Arial" panose="020B0604020202020204" pitchFamily="34" charset="0"/>
              <a:buChar char="•"/>
            </a:pPr>
            <a:r>
              <a:rPr lang="en-US" sz="2000" dirty="0"/>
              <a:t>Districts where suppression of indicators due to an insufficient number of records caused a school to fall below the minimum number of required indicators were required to select alternative indicators from a list provided by NYSED.</a:t>
            </a:r>
          </a:p>
          <a:p>
            <a:pPr marL="342900" lvl="0" indent="-342900">
              <a:buFont typeface="Arial" panose="020B0604020202020204" pitchFamily="34" charset="0"/>
              <a:buChar char="•"/>
            </a:pPr>
            <a:r>
              <a:rPr lang="en-US" sz="2000" dirty="0"/>
              <a:t>Progress Targets for the 2019-20 and 2020-21 school years were determined for alternative indicators using 2018-19 school year results as the baseline year.</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30</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Alternative Level 1 and Level 2 Indicators</a:t>
            </a:r>
          </a:p>
        </p:txBody>
      </p:sp>
    </p:spTree>
    <p:extLst>
      <p:ext uri="{BB962C8B-B14F-4D97-AF65-F5344CB8AC3E}">
        <p14:creationId xmlns:p14="http://schemas.microsoft.com/office/powerpoint/2010/main" val="27801971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dirty="0"/>
              <a:t>Alternative indicators supplement (not supplant) the previously suppressed indicators.</a:t>
            </a:r>
          </a:p>
          <a:p>
            <a:pPr marL="342900" lvl="0" indent="-342900">
              <a:buFont typeface="Arial" panose="020B0604020202020204" pitchFamily="34" charset="0"/>
              <a:buChar char="•"/>
            </a:pPr>
            <a:r>
              <a:rPr lang="en-US" dirty="0"/>
              <a:t>If a 2019-20 school year result is computed for a previously suppressed indicator and the alternative indicator, both indicators will be used to compute the DI Index.</a:t>
            </a:r>
          </a:p>
          <a:p>
            <a:pPr marL="342900" lvl="0" indent="-342900">
              <a:buFont typeface="Arial" panose="020B0604020202020204" pitchFamily="34" charset="0"/>
              <a:buChar char="•"/>
            </a:pPr>
            <a:r>
              <a:rPr lang="en-US" dirty="0"/>
              <a:t>If the previously suppressed indicator is also suppressed for 2019-20 school year results but the alternative indicator is not, the alternative indicator will be used in place of the previously suppressed indicator.</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31</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Alternative Level 1 and Level 2 Indicators</a:t>
            </a:r>
          </a:p>
        </p:txBody>
      </p:sp>
    </p:spTree>
    <p:extLst>
      <p:ext uri="{BB962C8B-B14F-4D97-AF65-F5344CB8AC3E}">
        <p14:creationId xmlns:p14="http://schemas.microsoft.com/office/powerpoint/2010/main" val="21166964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dirty="0"/>
              <a:t>The 2018-19 school year results using the new ESSA-aligned indicators were provided for informational purposes only. </a:t>
            </a:r>
          </a:p>
          <a:p>
            <a:pPr marL="342900" lvl="0" indent="-342900">
              <a:buFont typeface="Arial" panose="020B0604020202020204" pitchFamily="34" charset="0"/>
              <a:buChar char="•"/>
            </a:pPr>
            <a:r>
              <a:rPr lang="en-US" dirty="0"/>
              <a:t>2019-20 school year is treated as Year 1 for DI purposes. </a:t>
            </a:r>
            <a:r>
              <a:rPr lang="en-US" u="sng" dirty="0"/>
              <a:t>No</a:t>
            </a:r>
            <a:r>
              <a:rPr lang="en-US" dirty="0"/>
              <a:t> additional Level 1 indicators will be assigned for this year. </a:t>
            </a:r>
          </a:p>
          <a:p>
            <a:pPr marL="342900" lvl="0" indent="-342900">
              <a:buFont typeface="Arial" panose="020B0604020202020204" pitchFamily="34" charset="0"/>
              <a:buChar char="•"/>
            </a:pPr>
            <a:r>
              <a:rPr lang="en-US" dirty="0"/>
              <a:t>If a Level 1 indicator result for 2019-20 school year falls below the 2019-20 school year state baseline, that indicator may be assigned to the school as an additional Level 1 indicator for the 2020-21 school year. </a:t>
            </a:r>
            <a:endParaRPr lang="en-US" dirty="0">
              <a:highlight>
                <a:srgbClr val="FFFF00"/>
              </a:highlight>
            </a:endParaRP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32</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Additional Level 1 Indicators</a:t>
            </a:r>
          </a:p>
        </p:txBody>
      </p:sp>
    </p:spTree>
    <p:extLst>
      <p:ext uri="{BB962C8B-B14F-4D97-AF65-F5344CB8AC3E}">
        <p14:creationId xmlns:p14="http://schemas.microsoft.com/office/powerpoint/2010/main" val="8923230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dirty="0">
                <a:solidFill>
                  <a:srgbClr val="0000FF"/>
                </a:solidFill>
              </a:rPr>
              <a:t>No change from 2018-19: </a:t>
            </a:r>
            <a:r>
              <a:rPr lang="en-US" dirty="0"/>
              <a:t>Indicator #4 (Student Suspension Rate) will </a:t>
            </a:r>
            <a:r>
              <a:rPr lang="en-US" u="sng" dirty="0"/>
              <a:t>not</a:t>
            </a:r>
            <a:r>
              <a:rPr lang="en-US" dirty="0"/>
              <a:t> be used for the 2019-20 school year. </a:t>
            </a:r>
          </a:p>
          <a:p>
            <a:pPr marL="342900" lvl="0" indent="-342900">
              <a:buFont typeface="Arial" panose="020B0604020202020204" pitchFamily="34" charset="0"/>
              <a:buChar char="•"/>
            </a:pPr>
            <a:r>
              <a:rPr lang="en-US" dirty="0"/>
              <a:t>As part of its ESSA plan, the Department is developing an out-of-school suspension measure. This information will be provided to schools later this school year.</a:t>
            </a:r>
          </a:p>
          <a:p>
            <a:pPr marL="342900" lvl="0" indent="-342900">
              <a:buFont typeface="Arial" panose="020B0604020202020204" pitchFamily="34" charset="0"/>
              <a:buChar char="•"/>
            </a:pPr>
            <a:r>
              <a:rPr lang="en-US" dirty="0"/>
              <a:t>The 2019-20 school year results may be used as a baseline to set targets for purposes of 2020-21 school year DI determinations.</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33</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sz="2400" dirty="0"/>
              <a:t>Indicator #4 (Student Suspension Rate)</a:t>
            </a:r>
          </a:p>
        </p:txBody>
      </p:sp>
    </p:spTree>
    <p:extLst>
      <p:ext uri="{BB962C8B-B14F-4D97-AF65-F5344CB8AC3E}">
        <p14:creationId xmlns:p14="http://schemas.microsoft.com/office/powerpoint/2010/main" val="12992860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a:solidFill>
                  <a:srgbClr val="0070C0"/>
                </a:solidFill>
                <a:latin typeface="Rockwell" panose="02060603020205020403" pitchFamily="18" charset="0"/>
              </a:rPr>
              <a:t>4. </a:t>
            </a:r>
            <a:r>
              <a:rPr lang="en-US" dirty="0"/>
              <a:t>2019-20 DI Timeline and Next Steps</a:t>
            </a:r>
          </a:p>
        </p:txBody>
      </p:sp>
    </p:spTree>
    <p:extLst>
      <p:ext uri="{BB962C8B-B14F-4D97-AF65-F5344CB8AC3E}">
        <p14:creationId xmlns:p14="http://schemas.microsoft.com/office/powerpoint/2010/main" val="24039714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640556" y="981075"/>
            <a:ext cx="7862888" cy="4895850"/>
          </a:xfrm>
        </p:spPr>
        <p:txBody>
          <a:bodyPr/>
          <a:lstStyle/>
          <a:p>
            <a:pPr marL="342900" lvl="0" indent="-342900">
              <a:buFont typeface="Arial" panose="020B0604020202020204" pitchFamily="34" charset="0"/>
              <a:buChar char="•"/>
            </a:pPr>
            <a:r>
              <a:rPr lang="en-US" sz="1800" dirty="0">
                <a:solidFill>
                  <a:srgbClr val="0000FF"/>
                </a:solidFill>
              </a:rPr>
              <a:t>July-August 2020: </a:t>
            </a:r>
            <a:r>
              <a:rPr lang="en-US" sz="1800" dirty="0"/>
              <a:t>Districts submit the data for their indicators via SIRS and/or IDEx (similar to 2018-19). </a:t>
            </a:r>
          </a:p>
          <a:p>
            <a:pPr lvl="2"/>
            <a:r>
              <a:rPr lang="en-US" sz="1600" b="1" dirty="0">
                <a:solidFill>
                  <a:schemeClr val="accent5"/>
                </a:solidFill>
              </a:rPr>
              <a:t>August graduates are submitted via the IRS Data Exchange (IDEx) for indicators #70-75 (Total Cohort 4-Year Grad Rate), #88-93 (Total Cohort 5-Year Grad Rate), and #250-255 (Total Cohort 6-Year Grad Rate).</a:t>
            </a:r>
          </a:p>
          <a:p>
            <a:pPr lvl="2"/>
            <a:r>
              <a:rPr lang="en-US" sz="1600" b="1" dirty="0">
                <a:solidFill>
                  <a:schemeClr val="accent5"/>
                </a:solidFill>
              </a:rPr>
              <a:t>Rubrics for indicators #2 (CS) and #94 (ELT), as well as outcomes for Local indicators, are submitted via email.</a:t>
            </a:r>
          </a:p>
          <a:p>
            <a:pPr marL="342900" lvl="0" indent="-342900">
              <a:buFont typeface="Arial" panose="020B0604020202020204" pitchFamily="34" charset="0"/>
              <a:buChar char="•"/>
            </a:pPr>
            <a:r>
              <a:rPr lang="en-US" sz="1800" dirty="0">
                <a:solidFill>
                  <a:srgbClr val="0000FF"/>
                </a:solidFill>
              </a:rPr>
              <a:t>Early September 2020: </a:t>
            </a:r>
            <a:r>
              <a:rPr lang="en-US" sz="1800" dirty="0"/>
              <a:t>NYSED will provide to districts the preliminary DI outcomes for data appeals.</a:t>
            </a:r>
          </a:p>
          <a:p>
            <a:pPr marL="342900" lvl="0" indent="-342900">
              <a:buFont typeface="Arial" panose="020B0604020202020204" pitchFamily="34" charset="0"/>
              <a:buChar char="•"/>
            </a:pPr>
            <a:r>
              <a:rPr lang="en-US" sz="1800" dirty="0">
                <a:solidFill>
                  <a:srgbClr val="0000FF"/>
                </a:solidFill>
              </a:rPr>
              <a:t>Late September – early October 2020: </a:t>
            </a:r>
            <a:r>
              <a:rPr lang="en-US" sz="1800" dirty="0"/>
              <a:t>NYSED will provide to districts the preliminary DI determinations for Cohort 1 schools and DI Indices for Cohort 2 schools. </a:t>
            </a:r>
          </a:p>
          <a:p>
            <a:pPr lvl="2"/>
            <a:r>
              <a:rPr lang="en-US" sz="1600" b="1" dirty="0">
                <a:solidFill>
                  <a:schemeClr val="accent5"/>
                </a:solidFill>
              </a:rPr>
              <a:t>DI determinations for Cohort 2 schools will not be made until the Fall of 2021 using DI Indices for 2019-20 and 2020-21 (see slides 16-18). </a:t>
            </a:r>
          </a:p>
          <a:p>
            <a:pPr lvl="2"/>
            <a:r>
              <a:rPr lang="en-US" sz="1600" b="1" dirty="0">
                <a:solidFill>
                  <a:schemeClr val="accent5"/>
                </a:solidFill>
              </a:rPr>
              <a:t>Results will be shared via a secure release on the Receivership dashboard (similar to 2018-19).</a:t>
            </a:r>
          </a:p>
          <a:p>
            <a:pPr marL="342900" lvl="0" indent="-342900">
              <a:buFont typeface="Arial" panose="020B0604020202020204" pitchFamily="34" charset="0"/>
              <a:buChar char="•"/>
            </a:pPr>
            <a:r>
              <a:rPr lang="en-US" sz="1800" dirty="0">
                <a:solidFill>
                  <a:srgbClr val="0000FF"/>
                </a:solidFill>
              </a:rPr>
              <a:t>Late October - early November 2020: </a:t>
            </a:r>
            <a:r>
              <a:rPr lang="en-US" sz="1800" dirty="0"/>
              <a:t>Districts and stakeholders will be informed of the final Demonstrable Improvement status for Cohort 1 schools and/or the final DI Indices for Cohort 2 schools.</a:t>
            </a:r>
          </a:p>
          <a:p>
            <a:pPr marL="800100" lvl="1" indent="-342900">
              <a:buFont typeface="Arial" panose="020B0604020202020204" pitchFamily="34" charset="0"/>
              <a:buChar char="•"/>
            </a:pPr>
            <a:r>
              <a:rPr lang="en-US" sz="1600" dirty="0">
                <a:solidFill>
                  <a:schemeClr val="accent5"/>
                </a:solidFill>
              </a:rPr>
              <a:t>The Department will also publicly release the Receivership dashboard.</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35</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2019-20 DI Timeline </a:t>
            </a:r>
          </a:p>
        </p:txBody>
      </p:sp>
    </p:spTree>
    <p:extLst>
      <p:ext uri="{BB962C8B-B14F-4D97-AF65-F5344CB8AC3E}">
        <p14:creationId xmlns:p14="http://schemas.microsoft.com/office/powerpoint/2010/main" val="13069730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dirty="0"/>
              <a:t>Districts that were provided with alternative indicators were required to submit their selections by January 21, 2020.</a:t>
            </a:r>
          </a:p>
          <a:p>
            <a:pPr marL="342900" lvl="0" indent="-342900">
              <a:buFont typeface="Arial" panose="020B0604020202020204" pitchFamily="34" charset="0"/>
              <a:buChar char="•"/>
            </a:pPr>
            <a:r>
              <a:rPr lang="en-US" dirty="0"/>
              <a:t>NYSED will send districts letters that will include final lists of 2019-20 DI Indicators and Progress Targets on or around January 31. </a:t>
            </a:r>
          </a:p>
          <a:p>
            <a:pPr marL="342900" lvl="0" indent="-342900">
              <a:buFont typeface="Arial" panose="020B0604020202020204" pitchFamily="34" charset="0"/>
              <a:buChar char="•"/>
            </a:pPr>
            <a:r>
              <a:rPr lang="en-US" dirty="0"/>
              <a:t>NYSED will send notification later in the spring with additional guidance on data submission.</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36</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2019-20 Next Steps</a:t>
            </a:r>
          </a:p>
        </p:txBody>
      </p:sp>
    </p:spTree>
    <p:extLst>
      <p:ext uri="{BB962C8B-B14F-4D97-AF65-F5344CB8AC3E}">
        <p14:creationId xmlns:p14="http://schemas.microsoft.com/office/powerpoint/2010/main" val="15865218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a:solidFill>
                  <a:srgbClr val="0070C0"/>
                </a:solidFill>
                <a:latin typeface="Rockwell" panose="02060603020205020403" pitchFamily="18" charset="0"/>
              </a:rPr>
              <a:t>5. </a:t>
            </a:r>
            <a:r>
              <a:rPr lang="en-US" dirty="0"/>
              <a:t>Resources and Questions</a:t>
            </a:r>
          </a:p>
        </p:txBody>
      </p:sp>
    </p:spTree>
    <p:extLst>
      <p:ext uri="{BB962C8B-B14F-4D97-AF65-F5344CB8AC3E}">
        <p14:creationId xmlns:p14="http://schemas.microsoft.com/office/powerpoint/2010/main" val="40089952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018" y="990600"/>
            <a:ext cx="8274050" cy="4895850"/>
          </a:xfrm>
        </p:spPr>
        <p:txBody>
          <a:bodyPr/>
          <a:lstStyle/>
          <a:p>
            <a:pPr marL="342900" lvl="0" indent="-342900">
              <a:buFont typeface="Arial" panose="020B0604020202020204" pitchFamily="34" charset="0"/>
              <a:buChar char="•"/>
            </a:pPr>
            <a:r>
              <a:rPr lang="en-US" dirty="0"/>
              <a:t>Office of Accountability:</a:t>
            </a:r>
          </a:p>
          <a:p>
            <a:pPr marL="800100" lvl="1" indent="-342900">
              <a:buFont typeface="Arial" panose="020B0604020202020204" pitchFamily="34" charset="0"/>
              <a:buChar char="•"/>
            </a:pPr>
            <a:r>
              <a:rPr lang="en-US" u="sng" dirty="0">
                <a:hlinkClick r:id="rId2"/>
              </a:rPr>
              <a:t>http://www.p12.nysed.gov/accountability/de/SchoolReceivership.html</a:t>
            </a:r>
            <a:endParaRPr lang="en-US" dirty="0"/>
          </a:p>
          <a:p>
            <a:pPr lvl="3">
              <a:buFont typeface="Arial" panose="020B0604020202020204" pitchFamily="34" charset="0"/>
              <a:buChar char="•"/>
            </a:pPr>
            <a:r>
              <a:rPr lang="en-US" sz="1800" u="sng" dirty="0">
                <a:hlinkClick r:id="rId3"/>
              </a:rPr>
              <a:t>Data Dictionary for 2018-19 to 2020-21</a:t>
            </a:r>
            <a:r>
              <a:rPr lang="en-US" sz="1800" dirty="0"/>
              <a:t> </a:t>
            </a:r>
          </a:p>
          <a:p>
            <a:pPr lvl="3">
              <a:buFont typeface="Arial" panose="020B0604020202020204" pitchFamily="34" charset="0"/>
              <a:buChar char="•"/>
            </a:pPr>
            <a:r>
              <a:rPr lang="en-US" sz="1800" u="sng" dirty="0">
                <a:hlinkClick r:id="rId4"/>
              </a:rPr>
              <a:t>Community School Model Rubric - 2019-20</a:t>
            </a:r>
            <a:r>
              <a:rPr lang="en-US" sz="1800" dirty="0"/>
              <a:t> </a:t>
            </a:r>
          </a:p>
          <a:p>
            <a:pPr lvl="3">
              <a:buFont typeface="Arial" panose="020B0604020202020204" pitchFamily="34" charset="0"/>
              <a:buChar char="•"/>
            </a:pPr>
            <a:r>
              <a:rPr lang="en-US" sz="1800" u="sng" dirty="0">
                <a:hlinkClick r:id="rId5"/>
              </a:rPr>
              <a:t>Extended Learning Time Rubric - 2019-20</a:t>
            </a:r>
            <a:endParaRPr lang="en-US" sz="1800" dirty="0"/>
          </a:p>
          <a:p>
            <a:pPr marL="342900" lvl="0" indent="-342900">
              <a:buFont typeface="Arial" panose="020B0604020202020204" pitchFamily="34" charset="0"/>
              <a:buChar char="•"/>
            </a:pPr>
            <a:r>
              <a:rPr lang="en-US" dirty="0"/>
              <a:t>Office of Innovation and School Reform:</a:t>
            </a:r>
          </a:p>
          <a:p>
            <a:pPr marL="800100" lvl="1" indent="-342900">
              <a:buFont typeface="Arial" panose="020B0604020202020204" pitchFamily="34" charset="0"/>
              <a:buChar char="•"/>
            </a:pPr>
            <a:r>
              <a:rPr lang="en-US" u="sng" dirty="0">
                <a:hlinkClick r:id="rId6"/>
              </a:rPr>
              <a:t>http://www.p12.nysed.gov/oisr/</a:t>
            </a:r>
            <a:endParaRPr lang="en-US" u="sng" dirty="0"/>
          </a:p>
          <a:p>
            <a:pPr marL="1147763" lvl="2" indent="-342900">
              <a:buFont typeface="Arial" panose="020B0604020202020204" pitchFamily="34" charset="0"/>
              <a:buChar char="•"/>
            </a:pPr>
            <a:r>
              <a:rPr lang="en-US" dirty="0">
                <a:hlinkClick r:id="rId7"/>
              </a:rPr>
              <a:t>FAQ</a:t>
            </a:r>
          </a:p>
          <a:p>
            <a:pPr marL="342900" lvl="0" indent="-342900">
              <a:buFont typeface="Arial" panose="020B0604020202020204" pitchFamily="34" charset="0"/>
              <a:buChar char="•"/>
            </a:pPr>
            <a:r>
              <a:rPr lang="en-US" dirty="0"/>
              <a:t>Community Schools Technical Assistance Centers:</a:t>
            </a:r>
          </a:p>
          <a:p>
            <a:pPr marL="800100" lvl="1" indent="-342900">
              <a:buFont typeface="Arial" panose="020B0604020202020204" pitchFamily="34" charset="0"/>
              <a:buChar char="•"/>
            </a:pPr>
            <a:r>
              <a:rPr lang="en-US" dirty="0"/>
              <a:t>Provide resources and technical assistance to schools and districts, sharing effective and promising practices in the establishment and ongoing management of Community School strategies. Find your regional center here: </a:t>
            </a:r>
          </a:p>
          <a:p>
            <a:pPr marL="1147763" lvl="2" indent="-342900">
              <a:buFont typeface="Arial" panose="020B0604020202020204" pitchFamily="34" charset="0"/>
              <a:buChar char="•"/>
            </a:pPr>
            <a:r>
              <a:rPr lang="en-US" sz="2000" dirty="0">
                <a:hlinkClick r:id="rId8"/>
              </a:rPr>
              <a:t>https://www.nyscommunityschools.org/regions-we-serve/</a:t>
            </a:r>
            <a:endParaRPr lang="en-US" sz="2000"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38</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Resources</a:t>
            </a:r>
          </a:p>
        </p:txBody>
      </p:sp>
    </p:spTree>
    <p:extLst>
      <p:ext uri="{BB962C8B-B14F-4D97-AF65-F5344CB8AC3E}">
        <p14:creationId xmlns:p14="http://schemas.microsoft.com/office/powerpoint/2010/main" val="23548514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8274050" cy="4895850"/>
          </a:xfrm>
        </p:spPr>
        <p:txBody>
          <a:bodyPr/>
          <a:lstStyle/>
          <a:p>
            <a:pPr marL="342900" lvl="0" indent="-342900">
              <a:buFont typeface="Arial" panose="020B0604020202020204" pitchFamily="34" charset="0"/>
              <a:buChar char="•"/>
            </a:pPr>
            <a:endParaRPr lang="en-US" dirty="0"/>
          </a:p>
          <a:p>
            <a:pPr marL="342900" lvl="0" indent="-342900">
              <a:buFont typeface="Arial" panose="020B0604020202020204" pitchFamily="34" charset="0"/>
              <a:buChar char="•"/>
            </a:pPr>
            <a:r>
              <a:rPr lang="en-US" dirty="0"/>
              <a:t>Submit questions to: </a:t>
            </a:r>
            <a:r>
              <a:rPr lang="en-US" u="sng" dirty="0">
                <a:hlinkClick r:id="rId2"/>
              </a:rPr>
              <a:t>accountinfo@nysed.gov</a:t>
            </a:r>
            <a:endParaRPr 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39</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Questions?</a:t>
            </a:r>
          </a:p>
        </p:txBody>
      </p:sp>
    </p:spTree>
    <p:extLst>
      <p:ext uri="{BB962C8B-B14F-4D97-AF65-F5344CB8AC3E}">
        <p14:creationId xmlns:p14="http://schemas.microsoft.com/office/powerpoint/2010/main" val="1754716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lvl="0" indent="-342900">
              <a:buFont typeface="Arial" panose="020B0604020202020204" pitchFamily="34" charset="0"/>
              <a:buChar char="•"/>
            </a:pPr>
            <a:r>
              <a:rPr lang="en-US" dirty="0">
                <a:solidFill>
                  <a:srgbClr val="0000FF"/>
                </a:solidFill>
              </a:rPr>
              <a:t>Cohort 1: </a:t>
            </a:r>
            <a:r>
              <a:rPr lang="en-US" dirty="0"/>
              <a:t>Schools that were in Receivership status for the 2017-18 school year and were re-identified in the 2018-19 school year (N=14).</a:t>
            </a:r>
          </a:p>
          <a:p>
            <a:pPr marL="342900" lvl="0" indent="-342900">
              <a:buFont typeface="Arial" panose="020B0604020202020204" pitchFamily="34" charset="0"/>
              <a:buChar char="•"/>
            </a:pPr>
            <a:r>
              <a:rPr lang="en-US" dirty="0">
                <a:solidFill>
                  <a:srgbClr val="0000FF"/>
                </a:solidFill>
              </a:rPr>
              <a:t>Cohort 2: </a:t>
            </a:r>
            <a:r>
              <a:rPr lang="en-US" dirty="0"/>
              <a:t>Schools that were newly identified in the 2018-19 school year (N=26).</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4</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Schools in Superintendent Receivership</a:t>
            </a:r>
          </a:p>
        </p:txBody>
      </p:sp>
    </p:spTree>
    <p:extLst>
      <p:ext uri="{BB962C8B-B14F-4D97-AF65-F5344CB8AC3E}">
        <p14:creationId xmlns:p14="http://schemas.microsoft.com/office/powerpoint/2010/main" val="2696549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lvl="0"/>
            <a:r>
              <a:rPr lang="en-US" sz="1800" dirty="0">
                <a:solidFill>
                  <a:srgbClr val="FD7F03"/>
                </a:solidFill>
              </a:rPr>
              <a:t>Level 1 </a:t>
            </a:r>
          </a:p>
          <a:p>
            <a:pPr lvl="1"/>
            <a:r>
              <a:rPr lang="en-US" sz="1600" dirty="0"/>
              <a:t>Mostly performance-based (e.g., ELA/Math Performance Indices, Student Growth, and Graduation Rate).</a:t>
            </a:r>
          </a:p>
          <a:p>
            <a:pPr lvl="1"/>
            <a:r>
              <a:rPr lang="en-US" sz="1600" dirty="0"/>
              <a:t>Based on results for the “All Students” group (not subgroups). </a:t>
            </a:r>
          </a:p>
          <a:p>
            <a:pPr lvl="1"/>
            <a:r>
              <a:rPr lang="en-US" sz="1600" dirty="0"/>
              <a:t>Selected by SED if school performance was below the state median in the baseline year (2017-18).</a:t>
            </a:r>
          </a:p>
          <a:p>
            <a:pPr lvl="0"/>
            <a:r>
              <a:rPr lang="en-US" sz="1800" dirty="0">
                <a:solidFill>
                  <a:srgbClr val="FD7F03"/>
                </a:solidFill>
              </a:rPr>
              <a:t>Level 2 </a:t>
            </a:r>
          </a:p>
          <a:p>
            <a:pPr lvl="1"/>
            <a:r>
              <a:rPr lang="en-US" sz="1600" dirty="0"/>
              <a:t>Mostly based on accountability subgroups (e.g., Students with Disabilities, racial/ethnic subgroups).</a:t>
            </a:r>
          </a:p>
          <a:p>
            <a:pPr lvl="1"/>
            <a:r>
              <a:rPr lang="en-US" sz="1600" dirty="0"/>
              <a:t>Selected by the district in performance or program areas where the school’s performance was below the state median in the baseline year (2017-18). </a:t>
            </a:r>
          </a:p>
          <a:p>
            <a:pPr lvl="1"/>
            <a:r>
              <a:rPr lang="en-US" sz="1600" dirty="0"/>
              <a:t>Includes “process” indicators that measure progress based on rubric criteria.</a:t>
            </a:r>
          </a:p>
          <a:p>
            <a:pPr lvl="0"/>
            <a:r>
              <a:rPr lang="en-US" sz="1800" dirty="0">
                <a:solidFill>
                  <a:srgbClr val="FD7F03"/>
                </a:solidFill>
              </a:rPr>
              <a:t>Local</a:t>
            </a:r>
          </a:p>
          <a:p>
            <a:pPr lvl="1"/>
            <a:r>
              <a:rPr lang="en-US" sz="1600" dirty="0"/>
              <a:t>Districts may propose indicators that are unique to their schools as Level 1 or Level 2 indicators.</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5</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a:xfrm>
            <a:off x="412018" y="0"/>
            <a:ext cx="8427182" cy="847471"/>
          </a:xfrm>
        </p:spPr>
        <p:txBody>
          <a:bodyPr/>
          <a:lstStyle/>
          <a:p>
            <a:r>
              <a:rPr lang="en-US" dirty="0"/>
              <a:t>DI Indicators</a:t>
            </a:r>
          </a:p>
        </p:txBody>
      </p:sp>
    </p:spTree>
    <p:extLst>
      <p:ext uri="{BB962C8B-B14F-4D97-AF65-F5344CB8AC3E}">
        <p14:creationId xmlns:p14="http://schemas.microsoft.com/office/powerpoint/2010/main" val="3029824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6</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p:txBody>
          <a:bodyPr/>
          <a:lstStyle/>
          <a:p>
            <a:r>
              <a:rPr lang="en-US" dirty="0"/>
              <a:t>DI Indicators: </a:t>
            </a:r>
            <a:r>
              <a:rPr lang="en-US" dirty="0">
                <a:solidFill>
                  <a:srgbClr val="FD7F03"/>
                </a:solidFill>
              </a:rPr>
              <a:t>Level 1</a:t>
            </a:r>
          </a:p>
        </p:txBody>
      </p:sp>
      <p:graphicFrame>
        <p:nvGraphicFramePr>
          <p:cNvPr id="5" name="Table 4">
            <a:extLst>
              <a:ext uri="{FF2B5EF4-FFF2-40B4-BE49-F238E27FC236}">
                <a16:creationId xmlns:a16="http://schemas.microsoft.com/office/drawing/2014/main" id="{76278E21-5FDE-4C23-A366-5C6AE2BB84FA}"/>
              </a:ext>
            </a:extLst>
          </p:cNvPr>
          <p:cNvGraphicFramePr>
            <a:graphicFrameLocks noGrp="1"/>
          </p:cNvGraphicFramePr>
          <p:nvPr>
            <p:extLst>
              <p:ext uri="{D42A27DB-BD31-4B8C-83A1-F6EECF244321}">
                <p14:modId xmlns:p14="http://schemas.microsoft.com/office/powerpoint/2010/main" val="1813338048"/>
              </p:ext>
            </p:extLst>
          </p:nvPr>
        </p:nvGraphicFramePr>
        <p:xfrm>
          <a:off x="603289" y="1143001"/>
          <a:ext cx="3740112" cy="3886201"/>
        </p:xfrm>
        <a:graphic>
          <a:graphicData uri="http://schemas.openxmlformats.org/drawingml/2006/table">
            <a:tbl>
              <a:tblPr firstRow="1" firstCol="1" bandRow="1"/>
              <a:tblGrid>
                <a:gridCol w="3740112">
                  <a:extLst>
                    <a:ext uri="{9D8B030D-6E8A-4147-A177-3AD203B41FA5}">
                      <a16:colId xmlns:a16="http://schemas.microsoft.com/office/drawing/2014/main" val="3763038419"/>
                    </a:ext>
                  </a:extLst>
                </a:gridCol>
              </a:tblGrid>
              <a:tr h="445357">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l">
                        <a:spcBef>
                          <a:spcPts val="0"/>
                        </a:spcBef>
                        <a:spcAft>
                          <a:spcPts val="0"/>
                        </a:spcAft>
                      </a:pPr>
                      <a:r>
                        <a:rPr lang="en-US" sz="1600" spc="-25" dirty="0">
                          <a:effectLst/>
                        </a:rPr>
                        <a:t>Elementary &amp; Middle Schools</a:t>
                      </a:r>
                      <a:endParaRPr lang="en-US" sz="16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C51"/>
                    </a:solidFill>
                  </a:tcPr>
                </a:tc>
                <a:extLst>
                  <a:ext uri="{0D108BD9-81ED-4DB2-BD59-A6C34878D82A}">
                    <a16:rowId xmlns:a16="http://schemas.microsoft.com/office/drawing/2014/main" val="318262034"/>
                  </a:ext>
                </a:extLst>
              </a:tr>
              <a:tr h="286737">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School Safety</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3650681"/>
                  </a:ext>
                </a:extLst>
              </a:tr>
              <a:tr h="286737">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3-8 ELA All Students MGP</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3433375079"/>
                  </a:ext>
                </a:extLst>
              </a:tr>
              <a:tr h="286737">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3-8 Math All Students MGP</a:t>
                      </a:r>
                      <a:endParaRPr lang="en-US" sz="1200" b="0" spc="-25" baseline="30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7355114"/>
                  </a:ext>
                </a:extLst>
              </a:tr>
              <a:tr h="286737">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spc="-25" dirty="0">
                          <a:effectLst/>
                        </a:rPr>
                        <a:t>Chronic Absenteeism </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84157941"/>
                  </a:ext>
                </a:extLst>
              </a:tr>
              <a:tr h="286737">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ELA Core Subject Performance Index</a:t>
                      </a:r>
                      <a:r>
                        <a:rPr lang="en-US" sz="1200" b="0" spc="-25" baseline="30000" dirty="0">
                          <a:effectLst/>
                        </a:rPr>
                        <a:t>1</a:t>
                      </a:r>
                      <a:endParaRPr lang="en-US" sz="1200" b="0" spc="-25" baseline="30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4442702"/>
                  </a:ext>
                </a:extLst>
              </a:tr>
              <a:tr h="286737">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Math Core Subject Performance Index</a:t>
                      </a:r>
                      <a:r>
                        <a:rPr lang="en-US" sz="1200" b="0" spc="-25" baseline="30000" dirty="0">
                          <a:effectLst/>
                        </a:rPr>
                        <a:t>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703762"/>
                  </a:ext>
                </a:extLst>
              </a:tr>
              <a:tr h="286737">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Science Core Subject Performance Index</a:t>
                      </a:r>
                      <a:r>
                        <a:rPr lang="en-US" sz="1200" b="0" spc="-25" baseline="30000" dirty="0">
                          <a:effectLst/>
                        </a:rPr>
                        <a:t>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60079810"/>
                  </a:ext>
                </a:extLst>
              </a:tr>
              <a:tr h="286737">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ELA Weighted Academic Achievement Index</a:t>
                      </a:r>
                      <a:r>
                        <a:rPr lang="en-US" sz="1200" b="0" spc="-25" baseline="30000" dirty="0">
                          <a:effectLst/>
                        </a:rPr>
                        <a:t>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82362992"/>
                  </a:ext>
                </a:extLst>
              </a:tr>
              <a:tr h="286737">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Math Weighted Academic Achievement Index</a:t>
                      </a:r>
                      <a:r>
                        <a:rPr lang="en-US" sz="1200" b="0" spc="-25" baseline="30000" dirty="0">
                          <a:effectLst/>
                        </a:rPr>
                        <a:t>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9738114"/>
                  </a:ext>
                </a:extLst>
              </a:tr>
              <a:tr h="286737">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Science Weighted Academic Achievement Index</a:t>
                      </a:r>
                      <a:r>
                        <a:rPr lang="en-US" sz="1200" b="0" spc="-25" baseline="30000" dirty="0">
                          <a:effectLst/>
                        </a:rPr>
                        <a:t>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2754293"/>
                  </a:ext>
                </a:extLst>
              </a:tr>
              <a:tr h="286737">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ELP Success Ratio</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33310089"/>
                  </a:ext>
                </a:extLst>
              </a:tr>
              <a:tr h="286737">
                <a:tc>
                  <a:txBody>
                    <a:bodyPr/>
                    <a:lstStyle/>
                    <a:p>
                      <a:r>
                        <a:rPr lang="en-US" sz="1200" b="0" kern="1200" spc="-25" dirty="0">
                          <a:solidFill>
                            <a:schemeClr val="tx1"/>
                          </a:solidFill>
                          <a:effectLst/>
                          <a:latin typeface="Helvetica"/>
                          <a:ea typeface="+mn-ea"/>
                          <a:cs typeface="+mn-cs"/>
                        </a:rPr>
                        <a:t>Student Suspension Rate (Out of School)</a:t>
                      </a:r>
                      <a:r>
                        <a:rPr lang="en-US" sz="1200" b="0" spc="-25" baseline="30000" dirty="0">
                          <a:effectLst/>
                        </a:rPr>
                        <a:t>2</a:t>
                      </a:r>
                      <a:endParaRPr lang="en-US" sz="1200" b="0" kern="1200" spc="-25" dirty="0">
                        <a:solidFill>
                          <a:schemeClr val="tx1"/>
                        </a:solidFill>
                        <a:effectLst/>
                        <a:latin typeface="Helvetica"/>
                        <a:ea typeface="+mn-ea"/>
                        <a:cs typeface="+mn-cs"/>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97122012"/>
                  </a:ext>
                </a:extLst>
              </a:tr>
            </a:tbl>
          </a:graphicData>
        </a:graphic>
      </p:graphicFrame>
      <p:sp>
        <p:nvSpPr>
          <p:cNvPr id="6" name="Content Placeholder 2">
            <a:extLst>
              <a:ext uri="{FF2B5EF4-FFF2-40B4-BE49-F238E27FC236}">
                <a16:creationId xmlns:a16="http://schemas.microsoft.com/office/drawing/2014/main" id="{559DDBF9-4681-4391-AE12-4E109936A960}"/>
              </a:ext>
            </a:extLst>
          </p:cNvPr>
          <p:cNvSpPr txBox="1">
            <a:spLocks/>
          </p:cNvSpPr>
          <p:nvPr/>
        </p:nvSpPr>
        <p:spPr bwMode="auto">
          <a:xfrm>
            <a:off x="868362" y="5257801"/>
            <a:ext cx="7931836" cy="1228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2400" b="1">
                <a:solidFill>
                  <a:schemeClr val="bg2">
                    <a:lumMod val="75000"/>
                  </a:schemeClr>
                </a:solidFill>
                <a:latin typeface="+mn-lt"/>
                <a:ea typeface="Verdana" panose="020B0604030504040204" pitchFamily="34" charset="0"/>
                <a:cs typeface="Verdana" panose="020B0604030504040204" pitchFamily="34" charset="0"/>
              </a:defRPr>
            </a:lvl1pPr>
            <a:lvl2pPr marL="857250" indent="-400050" algn="l" rtl="0" eaLnBrk="0" fontAlgn="base" hangingPunct="0">
              <a:spcBef>
                <a:spcPct val="20000"/>
              </a:spcBef>
              <a:spcAft>
                <a:spcPct val="0"/>
              </a:spcAft>
              <a:buSzPct val="50000"/>
              <a:buFont typeface="Wingdings" pitchFamily="2" charset="2"/>
              <a:buChar char="¦"/>
              <a:defRPr sz="2000" b="1">
                <a:solidFill>
                  <a:schemeClr val="bg2">
                    <a:lumMod val="75000"/>
                  </a:schemeClr>
                </a:solidFill>
                <a:latin typeface="+mn-lt"/>
                <a:ea typeface="Verdana" panose="020B0604030504040204" pitchFamily="34" charset="0"/>
                <a:cs typeface="Verdana" panose="020B0604030504040204" pitchFamily="34" charset="0"/>
              </a:defRPr>
            </a:lvl2pPr>
            <a:lvl3pPr marL="1200150" indent="-228600" algn="l" rtl="0" eaLnBrk="0" fontAlgn="base" hangingPunct="0">
              <a:spcBef>
                <a:spcPct val="20000"/>
              </a:spcBef>
              <a:spcAft>
                <a:spcPct val="0"/>
              </a:spcAft>
              <a:buChar char="•"/>
              <a:defRPr>
                <a:solidFill>
                  <a:schemeClr val="tx1"/>
                </a:solidFill>
                <a:latin typeface="+mn-lt"/>
                <a:ea typeface="Verdana" panose="020B0604030504040204" pitchFamily="34" charset="0"/>
                <a:cs typeface="Verdana" panose="020B0604030504040204" pitchFamily="34" charset="0"/>
              </a:defRPr>
            </a:lvl3pPr>
            <a:lvl4pPr marL="1600200" indent="-228600" algn="l" rtl="0" eaLnBrk="0" fontAlgn="base" hangingPunct="0">
              <a:spcBef>
                <a:spcPct val="20000"/>
              </a:spcBef>
              <a:spcAft>
                <a:spcPct val="0"/>
              </a:spcAft>
              <a:buChar char="–"/>
              <a:defRPr sz="1600">
                <a:solidFill>
                  <a:schemeClr val="tx1"/>
                </a:solidFill>
                <a:latin typeface="+mn-lt"/>
                <a:ea typeface="Verdana" panose="020B0604030504040204" pitchFamily="34" charset="0"/>
                <a:cs typeface="Verdana" panose="020B0604030504040204" pitchFamily="34" charset="0"/>
              </a:defRPr>
            </a:lvl4pPr>
            <a:lvl5pPr marL="2057400" indent="-228600" algn="l" rtl="0" eaLnBrk="0" fontAlgn="base" hangingPunct="0">
              <a:spcBef>
                <a:spcPct val="20000"/>
              </a:spcBef>
              <a:spcAft>
                <a:spcPct val="0"/>
              </a:spcAft>
              <a:buChar char="»"/>
              <a:defRPr sz="1400">
                <a:solidFill>
                  <a:schemeClr val="tx1"/>
                </a:solidFill>
                <a:latin typeface="+mn-lt"/>
                <a:ea typeface="Verdana" panose="020B0604030504040204" pitchFamily="34" charset="0"/>
                <a:cs typeface="Verdana" panose="020B0604030504040204" pitchFamily="34" charset="0"/>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buFontTx/>
              <a:buNone/>
            </a:pPr>
            <a:r>
              <a:rPr lang="en-US" sz="1200" b="0" kern="0" baseline="30000" dirty="0">
                <a:solidFill>
                  <a:schemeClr val="tx1"/>
                </a:solidFill>
              </a:rPr>
              <a:t>1 </a:t>
            </a:r>
            <a:r>
              <a:rPr lang="en-US" sz="1200" b="0" kern="0" dirty="0">
                <a:solidFill>
                  <a:schemeClr val="tx1"/>
                </a:solidFill>
              </a:rPr>
              <a:t>Core Subject PI and Weighted Academic Achievement Index calculations use the same formula in the numerator. For the denominator, the Weighted Academic Achievement Index uses the greater of: (1) # of continuously enrolled students who are tested, or (2) 95% of continuously enrolled students. The Core Subject Performance Index denominator is the # of continuously enrolled students who are tested.</a:t>
            </a:r>
          </a:p>
          <a:p>
            <a:pPr marL="0" indent="0">
              <a:buFontTx/>
              <a:buNone/>
            </a:pPr>
            <a:r>
              <a:rPr lang="en-US" sz="1200" b="0" kern="0" baseline="30000" dirty="0">
                <a:solidFill>
                  <a:schemeClr val="tx1"/>
                </a:solidFill>
              </a:rPr>
              <a:t>2 </a:t>
            </a:r>
            <a:r>
              <a:rPr lang="en-US" sz="1200" b="0" kern="0" dirty="0">
                <a:solidFill>
                  <a:schemeClr val="tx1"/>
                </a:solidFill>
              </a:rPr>
              <a:t>Indicator not used for the 2018-19 and 2019-20 school years.</a:t>
            </a:r>
          </a:p>
          <a:p>
            <a:pPr marL="0" indent="0">
              <a:buFontTx/>
              <a:buNone/>
            </a:pPr>
            <a:endParaRPr lang="en-US" sz="1200" b="0" u="sng" kern="0" dirty="0">
              <a:solidFill>
                <a:schemeClr val="tx1"/>
              </a:solidFill>
            </a:endParaRPr>
          </a:p>
        </p:txBody>
      </p:sp>
      <p:graphicFrame>
        <p:nvGraphicFramePr>
          <p:cNvPr id="8" name="Table 7">
            <a:extLst>
              <a:ext uri="{FF2B5EF4-FFF2-40B4-BE49-F238E27FC236}">
                <a16:creationId xmlns:a16="http://schemas.microsoft.com/office/drawing/2014/main" id="{4A303EAF-CB2F-4B11-9A86-B643EDB4896C}"/>
              </a:ext>
            </a:extLst>
          </p:cNvPr>
          <p:cNvGraphicFramePr>
            <a:graphicFrameLocks noGrp="1"/>
          </p:cNvGraphicFramePr>
          <p:nvPr>
            <p:extLst>
              <p:ext uri="{D42A27DB-BD31-4B8C-83A1-F6EECF244321}">
                <p14:modId xmlns:p14="http://schemas.microsoft.com/office/powerpoint/2010/main" val="3112198444"/>
              </p:ext>
            </p:extLst>
          </p:nvPr>
        </p:nvGraphicFramePr>
        <p:xfrm>
          <a:off x="4660901" y="1142999"/>
          <a:ext cx="4038598" cy="3886189"/>
        </p:xfrm>
        <a:graphic>
          <a:graphicData uri="http://schemas.openxmlformats.org/drawingml/2006/table">
            <a:tbl>
              <a:tblPr firstRow="1" firstCol="1" bandRow="1">
                <a:tableStyleId>{7E9639D4-E3E2-4D34-9284-5A2195B3D0D7}</a:tableStyleId>
              </a:tblPr>
              <a:tblGrid>
                <a:gridCol w="4038598">
                  <a:extLst>
                    <a:ext uri="{9D8B030D-6E8A-4147-A177-3AD203B41FA5}">
                      <a16:colId xmlns:a16="http://schemas.microsoft.com/office/drawing/2014/main" val="3416136258"/>
                    </a:ext>
                  </a:extLst>
                </a:gridCol>
              </a:tblGrid>
              <a:tr h="413425">
                <a:tc>
                  <a:txBody>
                    <a:bodyPr/>
                    <a:lstStyle/>
                    <a:p>
                      <a:pPr marL="0" marR="0">
                        <a:spcBef>
                          <a:spcPts val="0"/>
                        </a:spcBef>
                        <a:spcAft>
                          <a:spcPts val="0"/>
                        </a:spcAft>
                      </a:pPr>
                      <a:r>
                        <a:rPr lang="en-US" sz="1600" b="1" spc="-25" dirty="0">
                          <a:effectLst/>
                        </a:rPr>
                        <a:t>High Schools</a:t>
                      </a:r>
                      <a:endParaRPr lang="en-US" sz="1600" b="1"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02C51"/>
                    </a:solidFill>
                  </a:tcPr>
                </a:tc>
                <a:extLst>
                  <a:ext uri="{0D108BD9-81ED-4DB2-BD59-A6C34878D82A}">
                    <a16:rowId xmlns:a16="http://schemas.microsoft.com/office/drawing/2014/main" val="3494657119"/>
                  </a:ext>
                </a:extLst>
              </a:tr>
              <a:tr h="248055">
                <a:tc>
                  <a:txBody>
                    <a:bodyPr/>
                    <a:lstStyle/>
                    <a:p>
                      <a:pPr marL="0" marR="0">
                        <a:spcBef>
                          <a:spcPts val="0"/>
                        </a:spcBef>
                        <a:spcAft>
                          <a:spcPts val="0"/>
                        </a:spcAft>
                      </a:pPr>
                      <a:r>
                        <a:rPr lang="en-US" sz="1200" b="0" spc="-25" dirty="0">
                          <a:effectLst/>
                        </a:rPr>
                        <a:t>School Safety</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86272929"/>
                  </a:ext>
                </a:extLst>
              </a:tr>
              <a:tr h="248055">
                <a:tc>
                  <a:txBody>
                    <a:bodyPr/>
                    <a:lstStyle/>
                    <a:p>
                      <a:pPr marL="0" marR="0">
                        <a:spcBef>
                          <a:spcPts val="0"/>
                        </a:spcBef>
                        <a:spcAft>
                          <a:spcPts val="0"/>
                        </a:spcAft>
                      </a:pPr>
                      <a:r>
                        <a:rPr lang="en-US" sz="1200" b="0" spc="-25" dirty="0">
                          <a:effectLst/>
                        </a:rPr>
                        <a:t>[year] Total Cohort (11th Graders) Passing ELA Regents</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37485837"/>
                  </a:ext>
                </a:extLst>
              </a:tr>
              <a:tr h="248055">
                <a:tc>
                  <a:txBody>
                    <a:bodyPr/>
                    <a:lstStyle/>
                    <a:p>
                      <a:pPr marL="0" marR="0">
                        <a:spcBef>
                          <a:spcPts val="0"/>
                        </a:spcBef>
                        <a:spcAft>
                          <a:spcPts val="0"/>
                        </a:spcAft>
                      </a:pPr>
                      <a:r>
                        <a:rPr lang="en-US" sz="1200" b="0" spc="-25" dirty="0">
                          <a:effectLst/>
                        </a:rPr>
                        <a:t>[year] Total Cohort (10th Graders)</a:t>
                      </a:r>
                      <a:r>
                        <a:rPr lang="en-US" sz="1200" b="0" spc="-25" baseline="0" dirty="0">
                          <a:effectLst/>
                        </a:rPr>
                        <a:t> </a:t>
                      </a:r>
                      <a:r>
                        <a:rPr lang="en-US" sz="1200" b="0" spc="-25" dirty="0">
                          <a:effectLst/>
                        </a:rPr>
                        <a:t>Passing Math Regents</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120468264"/>
                  </a:ext>
                </a:extLst>
              </a:tr>
              <a:tr h="248055">
                <a:tc>
                  <a:txBody>
                    <a:bodyPr/>
                    <a:lstStyle/>
                    <a:p>
                      <a:pPr marL="0" marR="0">
                        <a:spcBef>
                          <a:spcPts val="0"/>
                        </a:spcBef>
                        <a:spcAft>
                          <a:spcPts val="0"/>
                        </a:spcAft>
                      </a:pPr>
                      <a:r>
                        <a:rPr lang="en-US" sz="1200" b="0" spc="-25" dirty="0">
                          <a:effectLst/>
                        </a:rPr>
                        <a:t>ELA Performance Index</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611883514"/>
                  </a:ext>
                </a:extLst>
              </a:tr>
              <a:tr h="248055">
                <a:tc>
                  <a:txBody>
                    <a:bodyPr/>
                    <a:lstStyle/>
                    <a:p>
                      <a:pPr marL="0" marR="0">
                        <a:spcBef>
                          <a:spcPts val="0"/>
                        </a:spcBef>
                        <a:spcAft>
                          <a:spcPts val="0"/>
                        </a:spcAft>
                      </a:pPr>
                      <a:r>
                        <a:rPr lang="en-US" sz="1200" b="0" spc="-25" dirty="0">
                          <a:effectLst/>
                        </a:rPr>
                        <a:t>Math Performance Index</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328090703"/>
                  </a:ext>
                </a:extLst>
              </a:tr>
              <a:tr h="248055">
                <a:tc>
                  <a:txBody>
                    <a:bodyPr/>
                    <a:lstStyle/>
                    <a:p>
                      <a:pPr marL="0" marR="0">
                        <a:spcBef>
                          <a:spcPts val="0"/>
                        </a:spcBef>
                        <a:spcAft>
                          <a:spcPts val="0"/>
                        </a:spcAft>
                      </a:pPr>
                      <a:r>
                        <a:rPr lang="en-US" sz="1200" b="0" spc="-25" dirty="0">
                          <a:effectLst/>
                        </a:rPr>
                        <a:t>Science Performance Index</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616951569"/>
                  </a:ext>
                </a:extLst>
              </a:tr>
              <a:tr h="248055">
                <a:tc>
                  <a:txBody>
                    <a:bodyPr/>
                    <a:lstStyle/>
                    <a:p>
                      <a:pPr marL="0" marR="0">
                        <a:spcBef>
                          <a:spcPts val="0"/>
                        </a:spcBef>
                        <a:spcAft>
                          <a:spcPts val="0"/>
                        </a:spcAft>
                      </a:pPr>
                      <a:r>
                        <a:rPr lang="en-US" sz="1200" b="0" spc="-25" dirty="0">
                          <a:effectLst/>
                        </a:rPr>
                        <a:t>Social Studies Performance Index</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576819137"/>
                  </a:ext>
                </a:extLst>
              </a:tr>
              <a:tr h="248055">
                <a:tc>
                  <a:txBody>
                    <a:bodyPr/>
                    <a:lstStyle/>
                    <a:p>
                      <a:pPr marL="0" marR="0">
                        <a:spcBef>
                          <a:spcPts val="0"/>
                        </a:spcBef>
                        <a:spcAft>
                          <a:spcPts val="0"/>
                        </a:spcAft>
                      </a:pPr>
                      <a:r>
                        <a:rPr lang="en-US" sz="1200" b="0" spc="-25" dirty="0">
                          <a:effectLst/>
                        </a:rPr>
                        <a:t>Chronic Absenteeism </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17917381"/>
                  </a:ext>
                </a:extLst>
              </a:tr>
              <a:tr h="2480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spc="-25" dirty="0">
                          <a:effectLst/>
                        </a:rPr>
                        <a:t>College, Career, &amp; Civic Readiness (CCCR) Index</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2219708"/>
                  </a:ext>
                </a:extLst>
              </a:tr>
              <a:tr h="248055">
                <a:tc>
                  <a:txBody>
                    <a:bodyPr/>
                    <a:lstStyle/>
                    <a:p>
                      <a:pPr marL="0" marR="0">
                        <a:spcBef>
                          <a:spcPts val="0"/>
                        </a:spcBef>
                        <a:spcAft>
                          <a:spcPts val="0"/>
                        </a:spcAft>
                      </a:pPr>
                      <a:r>
                        <a:rPr lang="en-US" sz="1200" b="0" spc="-25" dirty="0">
                          <a:effectLst/>
                        </a:rPr>
                        <a:t>[year] Total Cohort 4-Year Grad Rate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540501156"/>
                  </a:ext>
                </a:extLst>
              </a:tr>
              <a:tr h="248055">
                <a:tc>
                  <a:txBody>
                    <a:bodyPr/>
                    <a:lstStyle/>
                    <a:p>
                      <a:pPr marL="0" marR="0">
                        <a:spcBef>
                          <a:spcPts val="0"/>
                        </a:spcBef>
                        <a:spcAft>
                          <a:spcPts val="0"/>
                        </a:spcAft>
                      </a:pPr>
                      <a:r>
                        <a:rPr lang="en-US" sz="1200" b="0" spc="-25" dirty="0">
                          <a:effectLst/>
                        </a:rPr>
                        <a:t>[year] Total Cohort 5-Year Grad Rate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313262454"/>
                  </a:ext>
                </a:extLst>
              </a:tr>
              <a:tr h="2480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spc="-25" dirty="0">
                          <a:effectLst/>
                        </a:rPr>
                        <a:t>[year] Total Cohort 6-Year Grad Rate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14928459"/>
                  </a:ext>
                </a:extLst>
              </a:tr>
              <a:tr h="2480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spc="-25" dirty="0">
                          <a:effectLst/>
                        </a:rPr>
                        <a:t>ELP Success Ratio</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732758003"/>
                  </a:ext>
                </a:extLst>
              </a:tr>
              <a:tr h="2480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spc="-25" dirty="0">
                          <a:solidFill>
                            <a:schemeClr val="tx1"/>
                          </a:solidFill>
                          <a:effectLst/>
                          <a:latin typeface="Helvetica" panose="020B0604020202020204" pitchFamily="34" charset="0"/>
                          <a:ea typeface="+mn-ea"/>
                          <a:cs typeface="Helvetica" panose="020B0604020202020204" pitchFamily="34" charset="0"/>
                        </a:rPr>
                        <a:t>Student Suspension Rate (Out of School)</a:t>
                      </a:r>
                      <a:r>
                        <a:rPr lang="en-US" sz="1200" b="0" spc="-25" baseline="30000" dirty="0">
                          <a:effectLst/>
                          <a:latin typeface="Helvetica" panose="020B0604020202020204" pitchFamily="34" charset="0"/>
                          <a:cs typeface="Helvetica" panose="020B0604020202020204" pitchFamily="34" charset="0"/>
                        </a:rPr>
                        <a:t>2</a:t>
                      </a:r>
                      <a:endParaRPr lang="en-US" sz="1200" b="0" kern="1200" spc="-25" dirty="0">
                        <a:solidFill>
                          <a:schemeClr val="tx1"/>
                        </a:solidFill>
                        <a:effectLst/>
                        <a:latin typeface="Helvetica" panose="020B0604020202020204" pitchFamily="34" charset="0"/>
                        <a:ea typeface="+mn-ea"/>
                        <a:cs typeface="Helvetica" panose="020B0604020202020204" pitchFamily="34" charset="0"/>
                      </a:endParaRPr>
                    </a:p>
                  </a:txBody>
                  <a:tcPr marL="68580" marR="68580" marT="0" marB="0"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731238530"/>
                  </a:ext>
                </a:extLst>
              </a:tr>
            </a:tbl>
          </a:graphicData>
        </a:graphic>
      </p:graphicFrame>
    </p:spTree>
    <p:extLst>
      <p:ext uri="{BB962C8B-B14F-4D97-AF65-F5344CB8AC3E}">
        <p14:creationId xmlns:p14="http://schemas.microsoft.com/office/powerpoint/2010/main" val="3262300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018" y="1282890"/>
            <a:ext cx="7862888" cy="5270310"/>
          </a:xfrm>
        </p:spPr>
        <p:txBody>
          <a:bodyPr/>
          <a:lstStyle/>
          <a:p>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7</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198582" cy="847471"/>
          </a:xfrm>
        </p:spPr>
        <p:txBody>
          <a:bodyPr/>
          <a:lstStyle/>
          <a:p>
            <a:r>
              <a:rPr lang="en-US" dirty="0"/>
              <a:t>DI Indicators: </a:t>
            </a:r>
            <a:r>
              <a:rPr lang="en-US" dirty="0">
                <a:solidFill>
                  <a:srgbClr val="FD7F03"/>
                </a:solidFill>
              </a:rPr>
              <a:t>Level 2</a:t>
            </a:r>
          </a:p>
        </p:txBody>
      </p:sp>
      <p:graphicFrame>
        <p:nvGraphicFramePr>
          <p:cNvPr id="8" name="Table 7">
            <a:extLst>
              <a:ext uri="{FF2B5EF4-FFF2-40B4-BE49-F238E27FC236}">
                <a16:creationId xmlns:a16="http://schemas.microsoft.com/office/drawing/2014/main" id="{C88BB202-5BDE-4CF3-83FA-A5EA9A212A26}"/>
              </a:ext>
            </a:extLst>
          </p:cNvPr>
          <p:cNvGraphicFramePr>
            <a:graphicFrameLocks noGrp="1"/>
          </p:cNvGraphicFramePr>
          <p:nvPr>
            <p:extLst>
              <p:ext uri="{D42A27DB-BD31-4B8C-83A1-F6EECF244321}">
                <p14:modId xmlns:p14="http://schemas.microsoft.com/office/powerpoint/2010/main" val="2689070202"/>
              </p:ext>
            </p:extLst>
          </p:nvPr>
        </p:nvGraphicFramePr>
        <p:xfrm>
          <a:off x="1508298" y="1018345"/>
          <a:ext cx="6248400" cy="5344355"/>
        </p:xfrm>
        <a:graphic>
          <a:graphicData uri="http://schemas.openxmlformats.org/drawingml/2006/table">
            <a:tbl>
              <a:tblPr firstRow="1" firstCol="1" lastCol="1" bandRow="1"/>
              <a:tblGrid>
                <a:gridCol w="6248400">
                  <a:extLst>
                    <a:ext uri="{9D8B030D-6E8A-4147-A177-3AD203B41FA5}">
                      <a16:colId xmlns:a16="http://schemas.microsoft.com/office/drawing/2014/main" val="886013285"/>
                    </a:ext>
                  </a:extLst>
                </a:gridCol>
              </a:tblGrid>
              <a:tr h="351731">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ctr">
                        <a:spcBef>
                          <a:spcPts val="0"/>
                        </a:spcBef>
                        <a:spcAft>
                          <a:spcPts val="0"/>
                        </a:spcAft>
                      </a:pPr>
                      <a:r>
                        <a:rPr lang="en-US" sz="1200" b="0" spc="0" dirty="0">
                          <a:effectLst/>
                        </a:rPr>
                        <a:t>Indicator Name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C51"/>
                    </a:solidFill>
                  </a:tcPr>
                </a:tc>
                <a:extLst>
                  <a:ext uri="{0D108BD9-81ED-4DB2-BD59-A6C34878D82A}">
                    <a16:rowId xmlns:a16="http://schemas.microsoft.com/office/drawing/2014/main" val="889107640"/>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Student Attendance</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98493366"/>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3-8 ELA MGP</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4971199"/>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3-8 Math MGP</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8204556"/>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3-8 ELA Level 2 and above Gap with non-similarly classified Students</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3-8 Math Level 2 and above Gap with non-similarly classified Students</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HS ELA Level 2 and above Gap with non-similarly classified Students</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0062608"/>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HS Math Level 2 and above Gap with non-similarly classified Students</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8699892"/>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[year] Total Cohort (9th Graders) with 5 or more credits</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[year] Total Cohort (10th Graders) with 5 or more credits</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[year] Total Cohort (11th Graders) with 5 or more credits</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66067704"/>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[year] Total Cohort</a:t>
                      </a:r>
                      <a:r>
                        <a:rPr lang="en-US" sz="1200" b="0" spc="0" baseline="0" dirty="0">
                          <a:effectLst/>
                          <a:latin typeface="Helvetica" panose="020B0604020202030204" pitchFamily="34" charset="0"/>
                        </a:rPr>
                        <a:t> </a:t>
                      </a:r>
                      <a:r>
                        <a:rPr lang="en-US" sz="1200" b="0" spc="0" dirty="0">
                          <a:effectLst/>
                          <a:latin typeface="Helvetica" panose="020B0604020202030204" pitchFamily="34" charset="0"/>
                        </a:rPr>
                        <a:t>4-Year Grad Rate</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3480100"/>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[year] Total Cohort</a:t>
                      </a:r>
                      <a:r>
                        <a:rPr lang="en-US" sz="1200" b="0" spc="0" baseline="0" dirty="0">
                          <a:effectLst/>
                          <a:latin typeface="Helvetica" panose="020B0604020202030204" pitchFamily="34" charset="0"/>
                        </a:rPr>
                        <a:t> </a:t>
                      </a:r>
                      <a:r>
                        <a:rPr lang="en-US" sz="1200" b="0" spc="0" dirty="0">
                          <a:effectLst/>
                          <a:latin typeface="Helvetica" panose="020B0604020202030204" pitchFamily="34" charset="0"/>
                        </a:rPr>
                        <a:t>5-Year Grad Rate</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71375309"/>
                  </a:ext>
                </a:extLst>
              </a:tr>
              <a:tr h="159535">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spc="0" dirty="0">
                          <a:effectLst/>
                          <a:latin typeface="Helvetica" panose="020B0604020202030204" pitchFamily="34" charset="0"/>
                        </a:rPr>
                        <a:t>[year] Total Cohort</a:t>
                      </a:r>
                      <a:r>
                        <a:rPr lang="en-US" sz="1200" b="0" spc="0" baseline="0" dirty="0">
                          <a:effectLst/>
                          <a:latin typeface="Helvetica" panose="020B0604020202030204" pitchFamily="34" charset="0"/>
                        </a:rPr>
                        <a:t> 6</a:t>
                      </a:r>
                      <a:r>
                        <a:rPr lang="en-US" sz="1200" b="0" spc="0" dirty="0">
                          <a:effectLst/>
                          <a:latin typeface="Helvetica" panose="020B0604020202030204" pitchFamily="34" charset="0"/>
                        </a:rPr>
                        <a:t>-Year Grad Rate</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42035680"/>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Drop Out Rate</a:t>
                      </a:r>
                      <a:r>
                        <a:rPr lang="en-US" sz="1200" b="0" spc="0" baseline="30000" dirty="0">
                          <a:effectLst/>
                          <a:latin typeface="Helvetica" panose="020B0604020202030204" pitchFamily="34" charset="0"/>
                        </a:rPr>
                        <a:t>2</a:t>
                      </a:r>
                      <a:endParaRPr lang="en-US" sz="1200" b="0" spc="-25" baseline="30000"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99528461"/>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Teacher Turnover</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6488063"/>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Teacher Attendance</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9162665"/>
                  </a:ext>
                </a:extLst>
              </a:tr>
              <a:tr h="159535">
                <a:tc>
                  <a:txBody>
                    <a:bodyPr/>
                    <a:lstStyle/>
                    <a:p>
                      <a:pPr marL="457200" marR="0" lvl="1" algn="l" defTabSz="914400" rtl="0" eaLnBrk="1" latinLnBrk="0" hangingPunct="1">
                        <a:spcBef>
                          <a:spcPts val="0"/>
                        </a:spcBef>
                        <a:spcAft>
                          <a:spcPts val="0"/>
                        </a:spcAft>
                      </a:pPr>
                      <a:r>
                        <a:rPr lang="en-US" sz="1200" b="0" kern="1200" spc="0" dirty="0">
                          <a:solidFill>
                            <a:schemeClr val="tx1"/>
                          </a:solidFill>
                          <a:effectLst/>
                          <a:latin typeface="Helvetica" panose="020B0604020202030204" pitchFamily="34" charset="0"/>
                          <a:ea typeface="+mn-ea"/>
                          <a:cs typeface="+mn-cs"/>
                        </a:rPr>
                        <a:t>HS Student Promotion Rate (promoted from grades 9,10 &amp; 11)</a:t>
                      </a: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142561"/>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25" dirty="0">
                          <a:effectLst/>
                          <a:latin typeface="Helvetica" panose="020B0604020202030204" pitchFamily="34" charset="0"/>
                        </a:rPr>
                        <a:t>3-8 ELA Core Subject Performance Index</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63091026"/>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25" dirty="0">
                          <a:effectLst/>
                          <a:latin typeface="Helvetica" panose="020B0604020202030204" pitchFamily="34" charset="0"/>
                        </a:rPr>
                        <a:t>3-8 </a:t>
                      </a:r>
                      <a:r>
                        <a:rPr lang="en-US" sz="1200" b="0" spc="0" dirty="0">
                          <a:effectLst/>
                          <a:latin typeface="Helvetica" panose="020B0604020202030204" pitchFamily="34" charset="0"/>
                        </a:rPr>
                        <a:t>Math</a:t>
                      </a:r>
                      <a:r>
                        <a:rPr lang="en-US" sz="1200" b="0" spc="-25" dirty="0">
                          <a:effectLst/>
                          <a:latin typeface="Helvetica" panose="020B0604020202030204" pitchFamily="34" charset="0"/>
                        </a:rPr>
                        <a:t> Core Subject Performance Index</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9156412"/>
                  </a:ext>
                </a:extLst>
              </a:tr>
              <a:tr h="159535">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spc="-25" dirty="0">
                          <a:effectLst/>
                          <a:latin typeface="Helvetica" panose="020B0604020202030204" pitchFamily="34" charset="0"/>
                        </a:rPr>
                        <a:t>3-8 ELA Weighted Average Performance Index</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4288776"/>
                  </a:ext>
                </a:extLst>
              </a:tr>
              <a:tr h="159535">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spc="-25" dirty="0">
                          <a:effectLst/>
                          <a:latin typeface="Helvetica" panose="020B0604020202030204" pitchFamily="34" charset="0"/>
                        </a:rPr>
                        <a:t>3-8 Math Weighted Average Performance Index</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00295656"/>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spc="-25" dirty="0">
                          <a:effectLst/>
                          <a:latin typeface="Helvetica" panose="020B0604020202030204" pitchFamily="34" charset="0"/>
                        </a:rPr>
                        <a:t>HS ELA Performance Index</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spc="-25" dirty="0">
                          <a:effectLst/>
                          <a:latin typeface="Helvetica" panose="020B0604020202030204" pitchFamily="34" charset="0"/>
                        </a:rPr>
                        <a:t>HS</a:t>
                      </a:r>
                      <a:r>
                        <a:rPr lang="en-US" sz="1200" b="0" spc="-25" baseline="0" dirty="0">
                          <a:effectLst/>
                          <a:latin typeface="Helvetica" panose="020B0604020202030204" pitchFamily="34" charset="0"/>
                        </a:rPr>
                        <a:t> Math</a:t>
                      </a:r>
                      <a:r>
                        <a:rPr lang="en-US" sz="1200" b="0" spc="-25" dirty="0">
                          <a:effectLst/>
                          <a:latin typeface="Helvetica" panose="020B0604020202030204" pitchFamily="34" charset="0"/>
                        </a:rPr>
                        <a:t> Performance Index</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159535">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spc="-25" dirty="0">
                          <a:effectLst/>
                          <a:latin typeface="Helvetica" panose="020B0604020202030204" pitchFamily="34" charset="0"/>
                        </a:rPr>
                        <a:t>Science Performance Index</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159535">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spc="-25" dirty="0">
                          <a:effectLst/>
                          <a:latin typeface="Helvetica" panose="020B0604020202030204" pitchFamily="34" charset="0"/>
                        </a:rPr>
                        <a:t>Social</a:t>
                      </a:r>
                      <a:r>
                        <a:rPr lang="en-US" sz="1200" b="0" spc="-25" baseline="0" dirty="0">
                          <a:effectLst/>
                          <a:latin typeface="Helvetica" panose="020B0604020202030204" pitchFamily="34" charset="0"/>
                        </a:rPr>
                        <a:t> Studies</a:t>
                      </a:r>
                      <a:r>
                        <a:rPr lang="en-US" sz="1200" b="0" spc="-25" dirty="0">
                          <a:effectLst/>
                          <a:latin typeface="Helvetica" panose="020B0604020202030204" pitchFamily="34" charset="0"/>
                        </a:rPr>
                        <a:t> Performance Index</a:t>
                      </a:r>
                      <a:r>
                        <a:rPr lang="en-US" sz="1200" b="0" spc="0" baseline="30000" dirty="0">
                          <a:effectLst/>
                          <a:latin typeface="Helvetica" panose="020B0604020202030204" pitchFamily="34" charset="0"/>
                        </a:rPr>
                        <a:t>1</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17154039"/>
                  </a:ext>
                </a:extLst>
              </a:tr>
              <a:tr h="159535">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spc="-25" dirty="0">
                          <a:effectLst/>
                          <a:latin typeface="Helvetica" panose="020B0604020202030204" pitchFamily="34" charset="0"/>
                        </a:rPr>
                        <a:t>College, Career, &amp; Civic Readiness (CCCR) Index</a:t>
                      </a:r>
                      <a:r>
                        <a:rPr lang="en-US" sz="1200" b="0" spc="0" baseline="30000" dirty="0">
                          <a:effectLst/>
                          <a:latin typeface="Helvetica" panose="020B0604020202030204" pitchFamily="34" charset="0"/>
                        </a:rPr>
                        <a:t>†</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bl>
          </a:graphicData>
        </a:graphic>
      </p:graphicFrame>
      <p:sp>
        <p:nvSpPr>
          <p:cNvPr id="9" name="TextBox 8">
            <a:extLst>
              <a:ext uri="{FF2B5EF4-FFF2-40B4-BE49-F238E27FC236}">
                <a16:creationId xmlns:a16="http://schemas.microsoft.com/office/drawing/2014/main" id="{74130905-EC67-44FB-BFE0-F71CF1E9F3C7}"/>
              </a:ext>
            </a:extLst>
          </p:cNvPr>
          <p:cNvSpPr txBox="1"/>
          <p:nvPr/>
        </p:nvSpPr>
        <p:spPr>
          <a:xfrm>
            <a:off x="1524000" y="6388100"/>
            <a:ext cx="5867400" cy="615553"/>
          </a:xfrm>
          <a:prstGeom prst="rect">
            <a:avLst/>
          </a:prstGeom>
          <a:noFill/>
          <a:ln>
            <a:noFill/>
          </a:ln>
        </p:spPr>
        <p:txBody>
          <a:bodyPr wrap="square" rtlCol="0">
            <a:spAutoFit/>
          </a:bodyPr>
          <a:lstStyle/>
          <a:p>
            <a:r>
              <a:rPr lang="en-US" sz="1100" baseline="30000" dirty="0"/>
              <a:t>1</a:t>
            </a:r>
            <a:r>
              <a:rPr lang="en-US" sz="1100" dirty="0"/>
              <a:t> Level 2 indicators are based on the accountability subgroups. </a:t>
            </a:r>
            <a:br>
              <a:rPr lang="en-US" sz="1100" dirty="0"/>
            </a:br>
            <a:r>
              <a:rPr lang="en-US" sz="1100" baseline="30000" dirty="0"/>
              <a:t>2</a:t>
            </a:r>
            <a:r>
              <a:rPr lang="en-US" sz="1100" dirty="0"/>
              <a:t> Indicator not used for </a:t>
            </a:r>
            <a:r>
              <a:rPr lang="en-US" sz="1100" kern="0" dirty="0"/>
              <a:t>the 2018-19 and 2019-20 school years.</a:t>
            </a:r>
          </a:p>
          <a:p>
            <a:endParaRPr lang="en-US" sz="1100" dirty="0"/>
          </a:p>
        </p:txBody>
      </p:sp>
    </p:spTree>
    <p:extLst>
      <p:ext uri="{BB962C8B-B14F-4D97-AF65-F5344CB8AC3E}">
        <p14:creationId xmlns:p14="http://schemas.microsoft.com/office/powerpoint/2010/main" val="3424306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018" y="1282890"/>
            <a:ext cx="7862888" cy="5270310"/>
          </a:xfrm>
        </p:spPr>
        <p:txBody>
          <a:bodyPr/>
          <a:lstStyle/>
          <a:p>
            <a:pPr marL="342900" indent="-342900">
              <a:buFont typeface="Arial" panose="020B0604020202020204" pitchFamily="34" charset="0"/>
              <a:buChar char="•"/>
            </a:pPr>
            <a:r>
              <a:rPr lang="en-US" dirty="0"/>
              <a:t>“Process” indicators that measure progress based on rubric criteria.</a:t>
            </a:r>
          </a:p>
          <a:p>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8</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198582" cy="847471"/>
          </a:xfrm>
        </p:spPr>
        <p:txBody>
          <a:bodyPr/>
          <a:lstStyle/>
          <a:p>
            <a:r>
              <a:rPr lang="en-US" dirty="0"/>
              <a:t>DI Indicators: </a:t>
            </a:r>
            <a:r>
              <a:rPr lang="en-US" dirty="0">
                <a:solidFill>
                  <a:srgbClr val="FD7F03"/>
                </a:solidFill>
              </a:rPr>
              <a:t>Level 2</a:t>
            </a:r>
          </a:p>
        </p:txBody>
      </p:sp>
      <p:graphicFrame>
        <p:nvGraphicFramePr>
          <p:cNvPr id="8" name="Table 7">
            <a:extLst>
              <a:ext uri="{FF2B5EF4-FFF2-40B4-BE49-F238E27FC236}">
                <a16:creationId xmlns:a16="http://schemas.microsoft.com/office/drawing/2014/main" id="{C88BB202-5BDE-4CF3-83FA-A5EA9A212A26}"/>
              </a:ext>
            </a:extLst>
          </p:cNvPr>
          <p:cNvGraphicFramePr>
            <a:graphicFrameLocks noGrp="1"/>
          </p:cNvGraphicFramePr>
          <p:nvPr>
            <p:extLst>
              <p:ext uri="{D42A27DB-BD31-4B8C-83A1-F6EECF244321}">
                <p14:modId xmlns:p14="http://schemas.microsoft.com/office/powerpoint/2010/main" val="3642061275"/>
              </p:ext>
            </p:extLst>
          </p:nvPr>
        </p:nvGraphicFramePr>
        <p:xfrm>
          <a:off x="1447800" y="2286000"/>
          <a:ext cx="6248400" cy="1903436"/>
        </p:xfrm>
        <a:graphic>
          <a:graphicData uri="http://schemas.openxmlformats.org/drawingml/2006/table">
            <a:tbl>
              <a:tblPr firstRow="1" firstCol="1" lastCol="1" bandRow="1"/>
              <a:tblGrid>
                <a:gridCol w="6248400">
                  <a:extLst>
                    <a:ext uri="{9D8B030D-6E8A-4147-A177-3AD203B41FA5}">
                      <a16:colId xmlns:a16="http://schemas.microsoft.com/office/drawing/2014/main" val="886013285"/>
                    </a:ext>
                  </a:extLst>
                </a:gridCol>
              </a:tblGrid>
              <a:tr h="510346">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ctr">
                        <a:spcBef>
                          <a:spcPts val="0"/>
                        </a:spcBef>
                        <a:spcAft>
                          <a:spcPts val="0"/>
                        </a:spcAft>
                      </a:pPr>
                      <a:r>
                        <a:rPr lang="en-US" sz="1200" b="0" spc="0" dirty="0">
                          <a:effectLst/>
                        </a:rPr>
                        <a:t>Indicator Name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C51"/>
                    </a:solidFill>
                  </a:tcPr>
                </a:tc>
                <a:extLst>
                  <a:ext uri="{0D108BD9-81ED-4DB2-BD59-A6C34878D82A}">
                    <a16:rowId xmlns:a16="http://schemas.microsoft.com/office/drawing/2014/main" val="889107640"/>
                  </a:ext>
                </a:extLst>
              </a:tr>
              <a:tr h="278618">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Plan for and implement Community School Model</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98493366"/>
                  </a:ext>
                </a:extLst>
              </a:tr>
              <a:tr h="278618">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spc="0" dirty="0">
                          <a:effectLst/>
                          <a:latin typeface="Helvetica" panose="020B0604020202030204" pitchFamily="34" charset="0"/>
                        </a:rPr>
                        <a:t>Provide 200 Hours of Extended Day Learning Time (ELT)</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4971199"/>
                  </a:ext>
                </a:extLst>
              </a:tr>
              <a:tr h="278618">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a:spcBef>
                          <a:spcPts val="0"/>
                        </a:spcBef>
                        <a:spcAft>
                          <a:spcPts val="0"/>
                        </a:spcAft>
                      </a:pPr>
                      <a:r>
                        <a:rPr lang="en-US" sz="1200" b="0" spc="0" dirty="0">
                          <a:effectLst/>
                          <a:latin typeface="Helvetica" panose="020B0604020202030204" pitchFamily="34" charset="0"/>
                        </a:rPr>
                        <a:t>Curriculum Development and Support (DTSDE Tenet 3)</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8204556"/>
                  </a:ext>
                </a:extLst>
              </a:tr>
              <a:tr h="278618">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spc="0" dirty="0">
                          <a:effectLst/>
                          <a:latin typeface="Helvetica" panose="020B0604020202030204" pitchFamily="34" charset="0"/>
                        </a:rPr>
                        <a:t>Teacher Practices and Decisions (DTSDE Tenet 4)</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78618">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spc="0" dirty="0">
                          <a:effectLst/>
                          <a:latin typeface="Helvetica" panose="020B0604020202030204" pitchFamily="34" charset="0"/>
                        </a:rPr>
                        <a:t>Family and Community Engagement (DTSDE Tenet 6)</a:t>
                      </a:r>
                      <a:endParaRPr lang="en-US" sz="12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91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885999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396875" y="958335"/>
            <a:ext cx="8350250" cy="1480066"/>
          </a:xfrm>
        </p:spPr>
        <p:txBody>
          <a:bodyPr/>
          <a:lstStyle/>
          <a:p>
            <a:pPr marL="342900" indent="-342900">
              <a:buFont typeface="Arial" panose="020B0604020202020204" pitchFamily="34" charset="0"/>
              <a:buChar char="•"/>
            </a:pPr>
            <a:r>
              <a:rPr lang="en-US" sz="2400" dirty="0">
                <a:solidFill>
                  <a:schemeClr val="accent5">
                    <a:lumMod val="50000"/>
                  </a:schemeClr>
                </a:solidFill>
              </a:rPr>
              <a:t>Example: Year 1 Progress Target = 1/12</a:t>
            </a:r>
            <a:r>
              <a:rPr lang="en-US" sz="2400" baseline="30000" dirty="0">
                <a:solidFill>
                  <a:schemeClr val="accent5">
                    <a:lumMod val="50000"/>
                  </a:schemeClr>
                </a:solidFill>
              </a:rPr>
              <a:t>th</a:t>
            </a:r>
            <a:r>
              <a:rPr lang="en-US" sz="2400" dirty="0">
                <a:solidFill>
                  <a:schemeClr val="accent5">
                    <a:lumMod val="50000"/>
                  </a:schemeClr>
                </a:solidFill>
              </a:rPr>
              <a:t> of the gap between the 2017-18 school and state baselines.</a:t>
            </a:r>
            <a:endParaRPr lang="en-US" sz="2400" b="0" dirty="0">
              <a:solidFill>
                <a:schemeClr val="accent5">
                  <a:lumMod val="50000"/>
                </a:schemeClr>
              </a:solidFill>
            </a:endParaRPr>
          </a:p>
          <a:p>
            <a:pPr marL="342900" indent="-342900">
              <a:buFont typeface="Arial" panose="020B0604020202020204" pitchFamily="34" charset="0"/>
              <a:buChar char="•"/>
            </a:pPr>
            <a:endParaRPr lang="en-US" sz="2200" dirty="0">
              <a:solidFill>
                <a:srgbClr val="0070C0"/>
              </a:solidFill>
            </a:endParaRP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9</a:t>
            </a:fld>
            <a:endParaRPr lang="en-US" altLang="en-US" sz="1400" b="0" dirty="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p:txBody>
          <a:bodyPr/>
          <a:lstStyle/>
          <a:p>
            <a:r>
              <a:rPr lang="en-US" dirty="0"/>
              <a:t>Annual Progress Targets</a:t>
            </a:r>
          </a:p>
        </p:txBody>
      </p:sp>
      <p:graphicFrame>
        <p:nvGraphicFramePr>
          <p:cNvPr id="7" name="Table 6">
            <a:extLst>
              <a:ext uri="{FF2B5EF4-FFF2-40B4-BE49-F238E27FC236}">
                <a16:creationId xmlns:a16="http://schemas.microsoft.com/office/drawing/2014/main" id="{B0544D66-8F84-42C2-A4D9-36F7B287CC90}"/>
              </a:ext>
            </a:extLst>
          </p:cNvPr>
          <p:cNvGraphicFramePr>
            <a:graphicFrameLocks noGrp="1"/>
          </p:cNvGraphicFramePr>
          <p:nvPr/>
        </p:nvGraphicFramePr>
        <p:xfrm>
          <a:off x="1524000" y="2657671"/>
          <a:ext cx="6298360" cy="1508410"/>
        </p:xfrm>
        <a:graphic>
          <a:graphicData uri="http://schemas.openxmlformats.org/drawingml/2006/table">
            <a:tbl>
              <a:tblPr firstRow="1" firstCol="1" bandRow="1"/>
              <a:tblGrid>
                <a:gridCol w="1876301">
                  <a:extLst>
                    <a:ext uri="{9D8B030D-6E8A-4147-A177-3AD203B41FA5}">
                      <a16:colId xmlns:a16="http://schemas.microsoft.com/office/drawing/2014/main" val="364256566"/>
                    </a:ext>
                  </a:extLst>
                </a:gridCol>
                <a:gridCol w="4422059">
                  <a:extLst>
                    <a:ext uri="{9D8B030D-6E8A-4147-A177-3AD203B41FA5}">
                      <a16:colId xmlns:a16="http://schemas.microsoft.com/office/drawing/2014/main" val="3763038419"/>
                    </a:ext>
                  </a:extLst>
                </a:gridCol>
              </a:tblGrid>
              <a:tr h="403945">
                <a:tc>
                  <a:txBody>
                    <a:bodyPr/>
                    <a:lstStyle/>
                    <a:p>
                      <a:pPr marL="0" marR="0" algn="ctr">
                        <a:spcBef>
                          <a:spcPts val="0"/>
                        </a:spcBef>
                        <a:spcAft>
                          <a:spcPts val="0"/>
                        </a:spcAft>
                      </a:pPr>
                      <a:r>
                        <a:rPr lang="en-US" sz="1800" b="1" spc="-25" dirty="0">
                          <a:solidFill>
                            <a:schemeClr val="bg1"/>
                          </a:solidFill>
                          <a:effectLst/>
                        </a:rPr>
                        <a:t>Year</a:t>
                      </a:r>
                      <a:endParaRPr lang="en-US" sz="1800" b="1" spc="-25"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C51"/>
                    </a:solidFill>
                  </a:tcPr>
                </a:tc>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ctr">
                        <a:spcBef>
                          <a:spcPts val="0"/>
                        </a:spcBef>
                        <a:spcAft>
                          <a:spcPts val="0"/>
                        </a:spcAft>
                      </a:pPr>
                      <a:r>
                        <a:rPr lang="en-US" sz="1800" b="1" spc="-25" dirty="0">
                          <a:solidFill>
                            <a:schemeClr val="bg1"/>
                          </a:solidFill>
                          <a:effectLst/>
                        </a:rPr>
                        <a:t>Cohorts 1</a:t>
                      </a:r>
                      <a:r>
                        <a:rPr lang="en-US" sz="1800" b="1" spc="-25" dirty="0">
                          <a:solidFill>
                            <a:schemeClr val="bg1"/>
                          </a:solidFill>
                          <a:effectLst/>
                          <a:latin typeface="Arial" panose="020B0604020202020204" pitchFamily="34" charset="0"/>
                          <a:cs typeface="Times New Roman" panose="02020603050405020304" pitchFamily="18" charset="0"/>
                        </a:rPr>
                        <a:t> &amp; </a:t>
                      </a:r>
                      <a:r>
                        <a:rPr lang="en-US" sz="1800" b="1" spc="-25"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C51"/>
                    </a:solidFill>
                  </a:tcPr>
                </a:tc>
                <a:extLst>
                  <a:ext uri="{0D108BD9-81ED-4DB2-BD59-A6C34878D82A}">
                    <a16:rowId xmlns:a16="http://schemas.microsoft.com/office/drawing/2014/main" val="318262034"/>
                  </a:ext>
                </a:extLst>
              </a:tr>
              <a:tr h="368155">
                <a:tc>
                  <a:txBody>
                    <a:bodyPr/>
                    <a:lstStyle/>
                    <a:p>
                      <a:pPr marL="0" marR="0" algn="ctr">
                        <a:spcBef>
                          <a:spcPts val="0"/>
                        </a:spcBef>
                        <a:spcAft>
                          <a:spcPts val="0"/>
                        </a:spcAft>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2018-19</a:t>
                      </a: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                            1/12</a:t>
                      </a:r>
                    </a:p>
                  </a:txBody>
                  <a:tcPr marL="68580" marR="68580"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3650681"/>
                  </a:ext>
                </a:extLst>
              </a:tr>
              <a:tr h="368155">
                <a:tc>
                  <a:txBody>
                    <a:bodyPr/>
                    <a:lstStyle/>
                    <a:p>
                      <a:pPr marL="0" marR="0" algn="ctr">
                        <a:spcBef>
                          <a:spcPts val="0"/>
                        </a:spcBef>
                        <a:spcAft>
                          <a:spcPts val="0"/>
                        </a:spcAft>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2019-20</a:t>
                      </a: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                            2/12 = 1/6    </a:t>
                      </a:r>
                    </a:p>
                  </a:txBody>
                  <a:tcPr marL="68580" marR="68580"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3375079"/>
                  </a:ext>
                </a:extLst>
              </a:tr>
              <a:tr h="368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2020-21</a:t>
                      </a: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                            3/12 = 1/4</a:t>
                      </a:r>
                    </a:p>
                  </a:txBody>
                  <a:tcPr marL="68580" marR="68580"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7355114"/>
                  </a:ext>
                </a:extLst>
              </a:tr>
            </a:tbl>
          </a:graphicData>
        </a:graphic>
      </p:graphicFrame>
      <p:graphicFrame>
        <p:nvGraphicFramePr>
          <p:cNvPr id="8" name="Table 7">
            <a:extLst>
              <a:ext uri="{FF2B5EF4-FFF2-40B4-BE49-F238E27FC236}">
                <a16:creationId xmlns:a16="http://schemas.microsoft.com/office/drawing/2014/main" id="{25B9740E-E277-4F44-B930-7EB77F8D54C2}"/>
              </a:ext>
            </a:extLst>
          </p:cNvPr>
          <p:cNvGraphicFramePr>
            <a:graphicFrameLocks noGrp="1"/>
          </p:cNvGraphicFramePr>
          <p:nvPr/>
        </p:nvGraphicFramePr>
        <p:xfrm>
          <a:off x="1524001" y="4788199"/>
          <a:ext cx="6309123" cy="1511221"/>
        </p:xfrm>
        <a:graphic>
          <a:graphicData uri="http://schemas.openxmlformats.org/drawingml/2006/table">
            <a:tbl>
              <a:tblPr firstRow="1" firstCol="1" bandRow="1"/>
              <a:tblGrid>
                <a:gridCol w="1905018">
                  <a:extLst>
                    <a:ext uri="{9D8B030D-6E8A-4147-A177-3AD203B41FA5}">
                      <a16:colId xmlns:a16="http://schemas.microsoft.com/office/drawing/2014/main" val="364256566"/>
                    </a:ext>
                  </a:extLst>
                </a:gridCol>
                <a:gridCol w="2240685">
                  <a:extLst>
                    <a:ext uri="{9D8B030D-6E8A-4147-A177-3AD203B41FA5}">
                      <a16:colId xmlns:a16="http://schemas.microsoft.com/office/drawing/2014/main" val="3763038419"/>
                    </a:ext>
                  </a:extLst>
                </a:gridCol>
                <a:gridCol w="2163420">
                  <a:extLst>
                    <a:ext uri="{9D8B030D-6E8A-4147-A177-3AD203B41FA5}">
                      <a16:colId xmlns:a16="http://schemas.microsoft.com/office/drawing/2014/main" val="422593950"/>
                    </a:ext>
                  </a:extLst>
                </a:gridCol>
              </a:tblGrid>
              <a:tr h="422248">
                <a:tc>
                  <a:txBody>
                    <a:bodyPr/>
                    <a:lstStyle/>
                    <a:p>
                      <a:pPr marL="0" marR="0" algn="ctr">
                        <a:spcBef>
                          <a:spcPts val="0"/>
                        </a:spcBef>
                        <a:spcAft>
                          <a:spcPts val="0"/>
                        </a:spcAft>
                      </a:pPr>
                      <a:r>
                        <a:rPr lang="en-US" sz="1800" b="1" spc="-25" dirty="0">
                          <a:solidFill>
                            <a:schemeClr val="bg1"/>
                          </a:solidFill>
                          <a:effectLst/>
                        </a:rPr>
                        <a:t>Year</a:t>
                      </a:r>
                      <a:endParaRPr lang="en-US" sz="1800" b="1" spc="-25"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C51"/>
                    </a:solidFill>
                  </a:tcPr>
                </a:tc>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ctr">
                        <a:spcBef>
                          <a:spcPts val="0"/>
                        </a:spcBef>
                        <a:spcAft>
                          <a:spcPts val="0"/>
                        </a:spcAft>
                      </a:pPr>
                      <a:r>
                        <a:rPr lang="en-US" sz="1800" b="1" spc="-25" dirty="0">
                          <a:solidFill>
                            <a:schemeClr val="bg1"/>
                          </a:solidFill>
                          <a:effectLst/>
                        </a:rPr>
                        <a:t>Cohort 1</a:t>
                      </a:r>
                      <a:endParaRPr lang="en-US" sz="1800" b="1" spc="-25"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C51"/>
                    </a:solidFill>
                  </a:tcPr>
                </a:tc>
                <a:tc>
                  <a:txBody>
                    <a:bodyPr/>
                    <a:lstStyle/>
                    <a:p>
                      <a:pPr marL="0" marR="0" algn="ctr">
                        <a:spcBef>
                          <a:spcPts val="0"/>
                        </a:spcBef>
                        <a:spcAft>
                          <a:spcPts val="0"/>
                        </a:spcAft>
                      </a:pPr>
                      <a:r>
                        <a:rPr lang="en-US" sz="1800" b="1" spc="-25"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Cohort 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C51"/>
                    </a:solidFill>
                  </a:tcPr>
                </a:tc>
                <a:extLst>
                  <a:ext uri="{0D108BD9-81ED-4DB2-BD59-A6C34878D82A}">
                    <a16:rowId xmlns:a16="http://schemas.microsoft.com/office/drawing/2014/main" val="318262034"/>
                  </a:ext>
                </a:extLst>
              </a:tr>
              <a:tr h="362991">
                <a:tc>
                  <a:txBody>
                    <a:bodyPr/>
                    <a:lstStyle/>
                    <a:p>
                      <a:pPr marL="0" marR="0" algn="ctr">
                        <a:spcBef>
                          <a:spcPts val="0"/>
                        </a:spcBef>
                        <a:spcAft>
                          <a:spcPts val="0"/>
                        </a:spcAft>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2018-19</a:t>
                      </a: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1/8</a:t>
                      </a:r>
                    </a:p>
                  </a:txBody>
                  <a:tcPr marL="68580" marR="68580"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1/12</a:t>
                      </a:r>
                    </a:p>
                  </a:txBody>
                  <a:tcPr marL="68580" marR="68580"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3650681"/>
                  </a:ext>
                </a:extLst>
              </a:tr>
              <a:tr h="362991">
                <a:tc>
                  <a:txBody>
                    <a:bodyPr/>
                    <a:lstStyle/>
                    <a:p>
                      <a:pPr marL="0" marR="0" algn="ctr">
                        <a:spcBef>
                          <a:spcPts val="0"/>
                        </a:spcBef>
                        <a:spcAft>
                          <a:spcPts val="0"/>
                        </a:spcAft>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2019-20</a:t>
                      </a: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         2/8 = 1/4</a:t>
                      </a:r>
                    </a:p>
                  </a:txBody>
                  <a:tcPr marL="68580" marR="68580"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         2/12 = 1/6</a:t>
                      </a:r>
                    </a:p>
                  </a:txBody>
                  <a:tcPr marL="68580" marR="68580"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3375079"/>
                  </a:ext>
                </a:extLst>
              </a:tr>
              <a:tr h="36299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2020-21</a:t>
                      </a: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3/8</a:t>
                      </a:r>
                    </a:p>
                  </a:txBody>
                  <a:tcPr marL="68580" marR="68580"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spc="-25" dirty="0">
                          <a:effectLst/>
                          <a:latin typeface="Arial" panose="020B0604020202020204" pitchFamily="34" charset="0"/>
                          <a:ea typeface="Times New Roman" panose="02020603050405020304" pitchFamily="18" charset="0"/>
                          <a:cs typeface="Times New Roman" panose="02020603050405020304" pitchFamily="18" charset="0"/>
                        </a:rPr>
                        <a:t>         3/12 = 1/4</a:t>
                      </a:r>
                    </a:p>
                  </a:txBody>
                  <a:tcPr marL="68580" marR="68580"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7355114"/>
                  </a:ext>
                </a:extLst>
              </a:tr>
            </a:tbl>
          </a:graphicData>
        </a:graphic>
      </p:graphicFrame>
      <p:sp>
        <p:nvSpPr>
          <p:cNvPr id="4" name="Rectangle 3">
            <a:extLst>
              <a:ext uri="{FF2B5EF4-FFF2-40B4-BE49-F238E27FC236}">
                <a16:creationId xmlns:a16="http://schemas.microsoft.com/office/drawing/2014/main" id="{F7D6B483-09F6-49B1-916E-6D77013A3EED}"/>
              </a:ext>
            </a:extLst>
          </p:cNvPr>
          <p:cNvSpPr/>
          <p:nvPr/>
        </p:nvSpPr>
        <p:spPr>
          <a:xfrm>
            <a:off x="3172725" y="4276481"/>
            <a:ext cx="3254609" cy="400110"/>
          </a:xfrm>
          <a:prstGeom prst="rect">
            <a:avLst/>
          </a:prstGeom>
        </p:spPr>
        <p:txBody>
          <a:bodyPr wrap="none">
            <a:spAutoFit/>
          </a:bodyPr>
          <a:lstStyle/>
          <a:p>
            <a:pPr algn="ctr"/>
            <a:r>
              <a:rPr lang="en-US" sz="2000" b="1" dirty="0">
                <a:solidFill>
                  <a:srgbClr val="FD7F03"/>
                </a:solidFill>
              </a:rPr>
              <a:t>Level 2 </a:t>
            </a:r>
            <a:r>
              <a:rPr lang="en-US" sz="2000" b="1" dirty="0">
                <a:solidFill>
                  <a:srgbClr val="0070C0"/>
                </a:solidFill>
              </a:rPr>
              <a:t>Indicator Targets </a:t>
            </a:r>
          </a:p>
        </p:txBody>
      </p:sp>
      <p:sp>
        <p:nvSpPr>
          <p:cNvPr id="10" name="Rectangle 9">
            <a:extLst>
              <a:ext uri="{FF2B5EF4-FFF2-40B4-BE49-F238E27FC236}">
                <a16:creationId xmlns:a16="http://schemas.microsoft.com/office/drawing/2014/main" id="{C7E9926B-7D75-4ACE-A494-3941CE39925D}"/>
              </a:ext>
            </a:extLst>
          </p:cNvPr>
          <p:cNvSpPr/>
          <p:nvPr/>
        </p:nvSpPr>
        <p:spPr>
          <a:xfrm>
            <a:off x="3172729" y="1927736"/>
            <a:ext cx="3254609" cy="646331"/>
          </a:xfrm>
          <a:prstGeom prst="rect">
            <a:avLst/>
          </a:prstGeom>
        </p:spPr>
        <p:txBody>
          <a:bodyPr wrap="none">
            <a:spAutoFit/>
          </a:bodyPr>
          <a:lstStyle/>
          <a:p>
            <a:pPr algn="ctr"/>
            <a:r>
              <a:rPr lang="en-US" sz="2000" b="1" dirty="0">
                <a:solidFill>
                  <a:srgbClr val="FD7F03"/>
                </a:solidFill>
              </a:rPr>
              <a:t>Level 1 </a:t>
            </a:r>
            <a:r>
              <a:rPr lang="en-US" sz="2000" b="1" dirty="0">
                <a:solidFill>
                  <a:srgbClr val="0070C0"/>
                </a:solidFill>
              </a:rPr>
              <a:t>Indicator Targets </a:t>
            </a:r>
            <a:br>
              <a:rPr lang="en-US" sz="2000" b="1" dirty="0">
                <a:solidFill>
                  <a:srgbClr val="0070C0"/>
                </a:solidFill>
              </a:rPr>
            </a:br>
            <a:r>
              <a:rPr lang="en-US" sz="1600" b="1" dirty="0">
                <a:solidFill>
                  <a:srgbClr val="0070C0"/>
                </a:solidFill>
              </a:rPr>
              <a:t>(expressed as gap fractions)</a:t>
            </a:r>
          </a:p>
        </p:txBody>
      </p:sp>
    </p:spTree>
    <p:extLst>
      <p:ext uri="{BB962C8B-B14F-4D97-AF65-F5344CB8AC3E}">
        <p14:creationId xmlns:p14="http://schemas.microsoft.com/office/powerpoint/2010/main" val="432471157"/>
      </p:ext>
    </p:extLst>
  </p:cSld>
  <p:clrMapOvr>
    <a:masterClrMapping/>
  </p:clrMapOvr>
</p:sld>
</file>

<file path=ppt/theme/theme1.xml><?xml version="1.0" encoding="utf-8"?>
<a:theme xmlns:a="http://schemas.openxmlformats.org/drawingml/2006/main" name="Default Design">
  <a:themeElements>
    <a:clrScheme name="Custom 2">
      <a:dk1>
        <a:srgbClr val="000000"/>
      </a:dk1>
      <a:lt1>
        <a:srgbClr val="FFFFFF"/>
      </a:lt1>
      <a:dk2>
        <a:srgbClr val="000000"/>
      </a:dk2>
      <a:lt2>
        <a:srgbClr val="808080"/>
      </a:lt2>
      <a:accent1>
        <a:srgbClr val="08233B"/>
      </a:accent1>
      <a:accent2>
        <a:srgbClr val="045CAA"/>
      </a:accent2>
      <a:accent3>
        <a:srgbClr val="D83B01"/>
      </a:accent3>
      <a:accent4>
        <a:srgbClr val="08233B"/>
      </a:accent4>
      <a:accent5>
        <a:srgbClr val="045CAA"/>
      </a:accent5>
      <a:accent6>
        <a:srgbClr val="D83B01"/>
      </a:accent6>
      <a:hlink>
        <a:srgbClr val="045CAA"/>
      </a:hlink>
      <a:folHlink>
        <a:srgbClr val="D83B01"/>
      </a:folHlink>
    </a:clrScheme>
    <a:fontScheme name="Default Design">
      <a:majorFont>
        <a:latin typeface="CartoGothic St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8596</TotalTime>
  <Words>3602</Words>
  <Application>Microsoft Office PowerPoint</Application>
  <PresentationFormat>On-screen Show (4:3)</PresentationFormat>
  <Paragraphs>362</Paragraphs>
  <Slides>39</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Arial</vt:lpstr>
      <vt:lpstr>CartoGothic Std</vt:lpstr>
      <vt:lpstr>Helvetica</vt:lpstr>
      <vt:lpstr>Rockwell</vt:lpstr>
      <vt:lpstr>Times New Roman</vt:lpstr>
      <vt:lpstr>Wingdings</vt:lpstr>
      <vt:lpstr>Default Design</vt:lpstr>
      <vt:lpstr>Demonstrable Improvement for 2019-20  January 27, 2020 </vt:lpstr>
      <vt:lpstr>Purpose of the Webinar</vt:lpstr>
      <vt:lpstr>1. Overview of the Current System </vt:lpstr>
      <vt:lpstr>Schools in Superintendent Receivership</vt:lpstr>
      <vt:lpstr>DI Indicators</vt:lpstr>
      <vt:lpstr>DI Indicators: Level 1</vt:lpstr>
      <vt:lpstr>DI Indicators: Level 2</vt:lpstr>
      <vt:lpstr>DI Indicators: Level 2</vt:lpstr>
      <vt:lpstr>Annual Progress Targets</vt:lpstr>
      <vt:lpstr>DI Methodology: Computing the DI Index</vt:lpstr>
      <vt:lpstr>Demonstrable Improvement Determinations</vt:lpstr>
      <vt:lpstr>2. DI Process for the 2018-19  to 2020-21 School Years</vt:lpstr>
      <vt:lpstr>DI Process for the 2018-19 to 2020-21 School Years</vt:lpstr>
      <vt:lpstr>DI Process for the 2018-19 to 2020-21 School Years</vt:lpstr>
      <vt:lpstr>How a School Exits Receivership</vt:lpstr>
      <vt:lpstr>Implications of DI Determinations: Cohort 1</vt:lpstr>
      <vt:lpstr>Implications of DI Determinations: Cohort 2</vt:lpstr>
      <vt:lpstr>Implications of DI Determinations: Cohort 2</vt:lpstr>
      <vt:lpstr>3. Changes for 2019-20</vt:lpstr>
      <vt:lpstr>Summary of Changes for 2019-20</vt:lpstr>
      <vt:lpstr>Updated Data Dictionary</vt:lpstr>
      <vt:lpstr>Dashboard Layout for Cohort 1 Schools</vt:lpstr>
      <vt:lpstr>Dashboard Layout for Cohort 1 Schools</vt:lpstr>
      <vt:lpstr>Weighting of Level 2 Indicators #2, #6-8, and #94 for Cohort 1 schools.</vt:lpstr>
      <vt:lpstr>2019-20 Extended Learning Time Rubric</vt:lpstr>
      <vt:lpstr>2019-20 Community Schools Rubric</vt:lpstr>
      <vt:lpstr>Scoring process for DTSDE indicators</vt:lpstr>
      <vt:lpstr>Calculation of Indicator #5 (School Safety)</vt:lpstr>
      <vt:lpstr>Calculation of Indicator #5 (School Safety)</vt:lpstr>
      <vt:lpstr>Alternative Level 1 and Level 2 Indicators</vt:lpstr>
      <vt:lpstr>Alternative Level 1 and Level 2 Indicators</vt:lpstr>
      <vt:lpstr>Additional Level 1 Indicators</vt:lpstr>
      <vt:lpstr>Indicator #4 (Student Suspension Rate)</vt:lpstr>
      <vt:lpstr>4. 2019-20 DI Timeline and Next Steps</vt:lpstr>
      <vt:lpstr>2019-20 DI Timeline </vt:lpstr>
      <vt:lpstr>2019-20 Next Steps</vt:lpstr>
      <vt:lpstr>5. Resources and Questions</vt:lpstr>
      <vt:lpstr>Resources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Demonstrable Improvement for 2019-20</dc:title>
  <dc:creator>New York State Education Department</dc:creator>
  <cp:lastModifiedBy>Jonathan Campano</cp:lastModifiedBy>
  <cp:revision>136</cp:revision>
  <dcterms:created xsi:type="dcterms:W3CDTF">2012-11-02T15:03:06Z</dcterms:created>
  <dcterms:modified xsi:type="dcterms:W3CDTF">2020-10-14T19:56:21Z</dcterms:modified>
</cp:coreProperties>
</file>