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1" r:id="rId3"/>
    <p:sldId id="279" r:id="rId4"/>
    <p:sldId id="305" r:id="rId5"/>
    <p:sldId id="296" r:id="rId6"/>
    <p:sldId id="259" r:id="rId7"/>
    <p:sldId id="281" r:id="rId8"/>
    <p:sldId id="306" r:id="rId9"/>
    <p:sldId id="280" r:id="rId10"/>
    <p:sldId id="282" r:id="rId11"/>
    <p:sldId id="260" r:id="rId12"/>
    <p:sldId id="307" r:id="rId13"/>
    <p:sldId id="297" r:id="rId14"/>
    <p:sldId id="303" r:id="rId15"/>
    <p:sldId id="298" r:id="rId16"/>
    <p:sldId id="299" r:id="rId17"/>
    <p:sldId id="300" r:id="rId18"/>
    <p:sldId id="301" r:id="rId19"/>
    <p:sldId id="302" r:id="rId20"/>
    <p:sldId id="304" r:id="rId21"/>
    <p:sldId id="283" r:id="rId22"/>
    <p:sldId id="287" r:id="rId23"/>
    <p:sldId id="286" r:id="rId24"/>
    <p:sldId id="285" r:id="rId25"/>
    <p:sldId id="284" r:id="rId26"/>
    <p:sldId id="288" r:id="rId27"/>
    <p:sldId id="264" r:id="rId28"/>
    <p:sldId id="291" r:id="rId29"/>
    <p:sldId id="292" r:id="rId30"/>
    <p:sldId id="293" r:id="rId31"/>
    <p:sldId id="265" r:id="rId32"/>
    <p:sldId id="294" r:id="rId33"/>
    <p:sldId id="295" r:id="rId3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18FD68B-405D-4BCB-8004-12F9B45A01C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202EC1C-DFD9-4560-8F85-EB402908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76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DB79B-2452-4E53-B0F6-0BE10949B3B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F923-31F3-4220-B926-A33DEC16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5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1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4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7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8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6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0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5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7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1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0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95-583F-41C0-B1FF-969513C71377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5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7795-583F-41C0-B1FF-969513C71377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35175"/>
            <a:ext cx="8382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Principal Project Advisory Team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64008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October 19, 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" y="137160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Takeaways: “If you could have what you want in a program to prepare school leaders, what would you have?”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90678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were the directions that were given on Sept 21</a:t>
            </a:r>
          </a:p>
          <a:p>
            <a:pPr lvl="1"/>
            <a:r>
              <a:rPr lang="en-US" sz="2000" dirty="0" smtClean="0"/>
              <a:t>Work </a:t>
            </a:r>
            <a:r>
              <a:rPr lang="en-US" sz="2000" dirty="0" smtClean="0"/>
              <a:t>individually and silently</a:t>
            </a:r>
          </a:p>
          <a:p>
            <a:pPr lvl="1"/>
            <a:r>
              <a:rPr lang="en-US" sz="2000" dirty="0" smtClean="0"/>
              <a:t>Review the table of member responses to the homework prompt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dentify two important “takeaways” from the homework</a:t>
            </a:r>
          </a:p>
          <a:p>
            <a:pPr lvl="1"/>
            <a:r>
              <a:rPr lang="en-US" sz="2000" dirty="0" smtClean="0"/>
              <a:t>Turn to your two neighbors to form a group of three</a:t>
            </a:r>
          </a:p>
          <a:p>
            <a:pPr lvl="1"/>
            <a:r>
              <a:rPr lang="en-US" sz="2000" dirty="0" smtClean="0"/>
              <a:t>Compare notes on your “takeaways”</a:t>
            </a:r>
          </a:p>
          <a:p>
            <a:pPr lvl="1"/>
            <a:r>
              <a:rPr lang="en-US" sz="2000" dirty="0" smtClean="0"/>
              <a:t>Reach as much consensus as you can on rank ordering of takeaways</a:t>
            </a:r>
          </a:p>
          <a:p>
            <a:pPr lvl="1"/>
            <a:r>
              <a:rPr lang="en-US" sz="2000" dirty="0" smtClean="0"/>
              <a:t>Write the consensus list on chart paper and place it on the wall</a:t>
            </a:r>
          </a:p>
          <a:p>
            <a:pPr lvl="1"/>
            <a:r>
              <a:rPr lang="en-US" sz="2000" dirty="0" smtClean="0"/>
              <a:t>Be ready as a team to report </a:t>
            </a:r>
            <a:r>
              <a:rPr lang="en-US" sz="2000" dirty="0" smtClean="0"/>
              <a:t>out</a:t>
            </a:r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Agenda Item #4:  Old business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13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</a:t>
            </a:r>
            <a:r>
              <a:rPr lang="en-US" sz="4000" dirty="0"/>
              <a:t>I</a:t>
            </a:r>
            <a:r>
              <a:rPr lang="en-US" sz="4000" dirty="0" smtClean="0"/>
              <a:t>tem #4:  </a:t>
            </a:r>
            <a:r>
              <a:rPr lang="en-US" sz="4000" dirty="0" smtClean="0"/>
              <a:t>Old business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06952"/>
            <a:ext cx="8915400" cy="3908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Takeaways: “If you could have what you want, what . . . ?”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On October 19, a</a:t>
            </a:r>
            <a:r>
              <a:rPr lang="en-US" sz="2600" dirty="0" smtClean="0"/>
              <a:t>s a whole group we will . . .</a:t>
            </a:r>
            <a:endParaRPr lang="en-US" sz="2600" dirty="0" smtClean="0"/>
          </a:p>
          <a:p>
            <a:r>
              <a:rPr lang="en-US" sz="2600" dirty="0" smtClean="0"/>
              <a:t>Review consensus agreement reache</a:t>
            </a:r>
            <a:r>
              <a:rPr lang="en-US" sz="2600" dirty="0" smtClean="0"/>
              <a:t>d by each small group </a:t>
            </a:r>
            <a:endParaRPr lang="en-US" sz="2600" dirty="0" smtClean="0"/>
          </a:p>
          <a:p>
            <a:r>
              <a:rPr lang="en-US" sz="2600" dirty="0" smtClean="0"/>
              <a:t>Extract an element common to all (or nearly all small groups)</a:t>
            </a:r>
          </a:p>
          <a:p>
            <a:r>
              <a:rPr lang="en-US" sz="2600" dirty="0" smtClean="0"/>
              <a:t>Gauge support for a proposal to make this a recommendation</a:t>
            </a:r>
          </a:p>
          <a:p>
            <a:r>
              <a:rPr lang="en-US" sz="2600" dirty="0" smtClean="0"/>
              <a:t>Iterate (see if consensus can be reached on other items) </a:t>
            </a:r>
          </a:p>
          <a:p>
            <a:pPr marL="0" indent="0">
              <a:buNone/>
            </a:pPr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Item #4: Old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124200"/>
          </a:xfrm>
        </p:spPr>
        <p:txBody>
          <a:bodyPr/>
          <a:lstStyle/>
          <a:p>
            <a:r>
              <a:rPr lang="en-US" dirty="0" smtClean="0"/>
              <a:t>Recommendation #1 (a proposal)</a:t>
            </a:r>
          </a:p>
          <a:p>
            <a:pPr lvl="1"/>
            <a:r>
              <a:rPr lang="en-US" dirty="0" smtClean="0"/>
              <a:t>Expand the time and improve the quality of the internship in ways that enable aspiring principals to apply knowledge and skill in authentic settings under the supervision of qualified mentors.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4998" r="-526" b="25691"/>
          <a:stretch/>
        </p:blipFill>
        <p:spPr>
          <a:xfrm>
            <a:off x="1523685" y="-1"/>
            <a:ext cx="7467915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0668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Excerpt from the minutes of the September 21, 2016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20" y="1858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</a:t>
            </a:r>
            <a:r>
              <a:rPr lang="en-US" sz="4000" dirty="0"/>
              <a:t>I</a:t>
            </a:r>
            <a:r>
              <a:rPr lang="en-US" sz="4000" dirty="0" smtClean="0"/>
              <a:t>tem #4</a:t>
            </a:r>
            <a:r>
              <a:rPr lang="en-US" sz="4000" dirty="0" smtClean="0"/>
              <a:t>: Old Business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79" y="1676400"/>
            <a:ext cx="89154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Data by </a:t>
            </a:r>
            <a:r>
              <a:rPr lang="en-US" dirty="0" smtClean="0"/>
              <a:t>source: Results from survey results </a:t>
            </a:r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smtClean="0"/>
              <a:t>As a whole group . . .</a:t>
            </a:r>
            <a:endParaRPr lang="en-US" sz="2800" dirty="0" smtClean="0"/>
          </a:p>
          <a:p>
            <a:r>
              <a:rPr lang="en-US" sz="2800" dirty="0" smtClean="0"/>
              <a:t>Review how the survey was constructed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3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1992"/>
            <a:ext cx="6938471" cy="673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76200"/>
            <a:ext cx="21336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 Intent</a:t>
            </a:r>
          </a:p>
          <a:p>
            <a:endParaRPr lang="en-US" sz="1200" dirty="0" smtClean="0"/>
          </a:p>
          <a:p>
            <a:r>
              <a:rPr lang="en-US" dirty="0" smtClean="0"/>
              <a:t>It was to illuminate respondent opinions of the strengths, weaknesses, opportunities, and threats associated with the current system in NYS to prepare school building leaders.</a:t>
            </a:r>
            <a:endParaRPr lang="en-US" dirty="0"/>
          </a:p>
          <a:p>
            <a:endParaRPr lang="en-US" sz="1200" dirty="0"/>
          </a:p>
          <a:p>
            <a:r>
              <a:rPr lang="en-US" dirty="0" smtClean="0"/>
              <a:t>For guidance we turned to a 2015 UCEA doc titled “Research-Based Policy for Principal Preparation Program Approval and Licensure”.</a:t>
            </a:r>
          </a:p>
          <a:p>
            <a:endParaRPr lang="en-US" sz="1200" dirty="0"/>
          </a:p>
          <a:p>
            <a:r>
              <a:rPr lang="en-US" sz="1400" dirty="0" smtClean="0"/>
              <a:t>(Anderson and Reynolds, University Council for Educational Administration p 110-111)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34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6303819" y="4695652"/>
            <a:ext cx="202275" cy="0"/>
          </a:xfrm>
          <a:custGeom>
            <a:avLst/>
            <a:gdLst/>
            <a:ahLst/>
            <a:cxnLst/>
            <a:rect l="l" t="t" r="r" b="b"/>
            <a:pathLst>
              <a:path w="222503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29101" y="4695652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54384" y="4695652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79668" y="4695652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04952" y="4695652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30235" y="4695652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55520" y="4695652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83080" y="4695652"/>
            <a:ext cx="202276" cy="0"/>
          </a:xfrm>
          <a:custGeom>
            <a:avLst/>
            <a:gdLst/>
            <a:ahLst/>
            <a:cxnLst/>
            <a:rect l="l" t="t" r="r" b="b"/>
            <a:pathLst>
              <a:path w="222504">
                <a:moveTo>
                  <a:pt x="0" y="0"/>
                </a:moveTo>
                <a:lnTo>
                  <a:pt x="2225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03819" y="4532515"/>
            <a:ext cx="202275" cy="0"/>
          </a:xfrm>
          <a:custGeom>
            <a:avLst/>
            <a:gdLst/>
            <a:ahLst/>
            <a:cxnLst/>
            <a:rect l="l" t="t" r="r" b="b"/>
            <a:pathLst>
              <a:path w="222503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29101" y="4532515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54384" y="4532515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79668" y="4532515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04952" y="4532515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30235" y="4532515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55520" y="4532515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83080" y="4532515"/>
            <a:ext cx="202276" cy="0"/>
          </a:xfrm>
          <a:custGeom>
            <a:avLst/>
            <a:gdLst/>
            <a:ahLst/>
            <a:cxnLst/>
            <a:rect l="l" t="t" r="r" b="b"/>
            <a:pathLst>
              <a:path w="222504">
                <a:moveTo>
                  <a:pt x="0" y="0"/>
                </a:moveTo>
                <a:lnTo>
                  <a:pt x="2225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03819" y="4370416"/>
            <a:ext cx="202275" cy="0"/>
          </a:xfrm>
          <a:custGeom>
            <a:avLst/>
            <a:gdLst/>
            <a:ahLst/>
            <a:cxnLst/>
            <a:rect l="l" t="t" r="r" b="b"/>
            <a:pathLst>
              <a:path w="222503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29101" y="4370416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54384" y="4370416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79668" y="4370416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04952" y="4370416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30235" y="4370416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55520" y="4370416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83080" y="4370416"/>
            <a:ext cx="202276" cy="0"/>
          </a:xfrm>
          <a:custGeom>
            <a:avLst/>
            <a:gdLst/>
            <a:ahLst/>
            <a:cxnLst/>
            <a:rect l="l" t="t" r="r" b="b"/>
            <a:pathLst>
              <a:path w="222504">
                <a:moveTo>
                  <a:pt x="0" y="0"/>
                </a:moveTo>
                <a:lnTo>
                  <a:pt x="2225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03819" y="4207279"/>
            <a:ext cx="202275" cy="0"/>
          </a:xfrm>
          <a:custGeom>
            <a:avLst/>
            <a:gdLst/>
            <a:ahLst/>
            <a:cxnLst/>
            <a:rect l="l" t="t" r="r" b="b"/>
            <a:pathLst>
              <a:path w="222503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29101" y="4207279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54384" y="4207279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79668" y="4207279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04952" y="4207279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30235" y="4207279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55520" y="4207279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3080" y="4207279"/>
            <a:ext cx="202276" cy="0"/>
          </a:xfrm>
          <a:custGeom>
            <a:avLst/>
            <a:gdLst/>
            <a:ahLst/>
            <a:cxnLst/>
            <a:rect l="l" t="t" r="r" b="b"/>
            <a:pathLst>
              <a:path w="222504">
                <a:moveTo>
                  <a:pt x="0" y="0"/>
                </a:moveTo>
                <a:lnTo>
                  <a:pt x="2225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03819" y="4044142"/>
            <a:ext cx="202275" cy="0"/>
          </a:xfrm>
          <a:custGeom>
            <a:avLst/>
            <a:gdLst/>
            <a:ahLst/>
            <a:cxnLst/>
            <a:rect l="l" t="t" r="r" b="b"/>
            <a:pathLst>
              <a:path w="222503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29101" y="4044142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54384" y="4044142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79668" y="4044142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04952" y="4044142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30235" y="4044142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55520" y="4044142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83080" y="4044142"/>
            <a:ext cx="202276" cy="0"/>
          </a:xfrm>
          <a:custGeom>
            <a:avLst/>
            <a:gdLst/>
            <a:ahLst/>
            <a:cxnLst/>
            <a:rect l="l" t="t" r="r" b="b"/>
            <a:pathLst>
              <a:path w="222504">
                <a:moveTo>
                  <a:pt x="0" y="0"/>
                </a:moveTo>
                <a:lnTo>
                  <a:pt x="2225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03819" y="3882044"/>
            <a:ext cx="202275" cy="0"/>
          </a:xfrm>
          <a:custGeom>
            <a:avLst/>
            <a:gdLst/>
            <a:ahLst/>
            <a:cxnLst/>
            <a:rect l="l" t="t" r="r" b="b"/>
            <a:pathLst>
              <a:path w="222503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629101" y="3882044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54384" y="3882044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79668" y="3882044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04952" y="3882044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30235" y="3882044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55520" y="3882044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83080" y="3882044"/>
            <a:ext cx="202276" cy="0"/>
          </a:xfrm>
          <a:custGeom>
            <a:avLst/>
            <a:gdLst/>
            <a:ahLst/>
            <a:cxnLst/>
            <a:rect l="l" t="t" r="r" b="b"/>
            <a:pathLst>
              <a:path w="222504">
                <a:moveTo>
                  <a:pt x="0" y="0"/>
                </a:moveTo>
                <a:lnTo>
                  <a:pt x="2225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29101" y="3718906"/>
            <a:ext cx="876992" cy="0"/>
          </a:xfrm>
          <a:custGeom>
            <a:avLst/>
            <a:gdLst/>
            <a:ahLst/>
            <a:cxnLst/>
            <a:rect l="l" t="t" r="r" b="b"/>
            <a:pathLst>
              <a:path w="964691">
                <a:moveTo>
                  <a:pt x="0" y="0"/>
                </a:moveTo>
                <a:lnTo>
                  <a:pt x="96469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54384" y="3718906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79668" y="3718906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04952" y="3718906"/>
            <a:ext cx="404553" cy="0"/>
          </a:xfrm>
          <a:custGeom>
            <a:avLst/>
            <a:gdLst/>
            <a:ahLst/>
            <a:cxnLst/>
            <a:rect l="l" t="t" r="r" b="b"/>
            <a:pathLst>
              <a:path w="445008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55520" y="3718906"/>
            <a:ext cx="1079269" cy="0"/>
          </a:xfrm>
          <a:custGeom>
            <a:avLst/>
            <a:gdLst/>
            <a:ahLst/>
            <a:cxnLst/>
            <a:rect l="l" t="t" r="r" b="b"/>
            <a:pathLst>
              <a:path w="1187196">
                <a:moveTo>
                  <a:pt x="0" y="0"/>
                </a:moveTo>
                <a:lnTo>
                  <a:pt x="118719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83080" y="3718906"/>
            <a:ext cx="202276" cy="0"/>
          </a:xfrm>
          <a:custGeom>
            <a:avLst/>
            <a:gdLst/>
            <a:ahLst/>
            <a:cxnLst/>
            <a:rect l="l" t="t" r="r" b="b"/>
            <a:pathLst>
              <a:path w="222504">
                <a:moveTo>
                  <a:pt x="0" y="0"/>
                </a:moveTo>
                <a:lnTo>
                  <a:pt x="2225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29101" y="3555769"/>
            <a:ext cx="876992" cy="0"/>
          </a:xfrm>
          <a:custGeom>
            <a:avLst/>
            <a:gdLst/>
            <a:ahLst/>
            <a:cxnLst/>
            <a:rect l="l" t="t" r="r" b="b"/>
            <a:pathLst>
              <a:path w="964691">
                <a:moveTo>
                  <a:pt x="0" y="0"/>
                </a:moveTo>
                <a:lnTo>
                  <a:pt x="96469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04952" y="3555769"/>
            <a:ext cx="1753985" cy="0"/>
          </a:xfrm>
          <a:custGeom>
            <a:avLst/>
            <a:gdLst/>
            <a:ahLst/>
            <a:cxnLst/>
            <a:rect l="l" t="t" r="r" b="b"/>
            <a:pathLst>
              <a:path w="1929384">
                <a:moveTo>
                  <a:pt x="0" y="0"/>
                </a:moveTo>
                <a:lnTo>
                  <a:pt x="19293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83080" y="3555769"/>
            <a:ext cx="1551709" cy="0"/>
          </a:xfrm>
          <a:custGeom>
            <a:avLst/>
            <a:gdLst/>
            <a:ahLst/>
            <a:cxnLst/>
            <a:rect l="l" t="t" r="r" b="b"/>
            <a:pathLst>
              <a:path w="1706880">
                <a:moveTo>
                  <a:pt x="0" y="0"/>
                </a:moveTo>
                <a:lnTo>
                  <a:pt x="170688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83080" y="3392631"/>
            <a:ext cx="4723015" cy="0"/>
          </a:xfrm>
          <a:custGeom>
            <a:avLst/>
            <a:gdLst/>
            <a:ahLst/>
            <a:cxnLst/>
            <a:rect l="l" t="t" r="r" b="b"/>
            <a:pathLst>
              <a:path w="5195315">
                <a:moveTo>
                  <a:pt x="0" y="0"/>
                </a:moveTo>
                <a:lnTo>
                  <a:pt x="519531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3080" y="3230533"/>
            <a:ext cx="4723015" cy="0"/>
          </a:xfrm>
          <a:custGeom>
            <a:avLst/>
            <a:gdLst/>
            <a:ahLst/>
            <a:cxnLst/>
            <a:rect l="l" t="t" r="r" b="b"/>
            <a:pathLst>
              <a:path w="5195315">
                <a:moveTo>
                  <a:pt x="0" y="0"/>
                </a:moveTo>
                <a:lnTo>
                  <a:pt x="519531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85356" y="3621232"/>
            <a:ext cx="270164" cy="1237557"/>
          </a:xfrm>
          <a:custGeom>
            <a:avLst/>
            <a:gdLst/>
            <a:ahLst/>
            <a:cxnLst/>
            <a:rect l="l" t="t" r="r" b="b"/>
            <a:pathLst>
              <a:path w="297180" h="1815083">
                <a:moveTo>
                  <a:pt x="297180" y="0"/>
                </a:moveTo>
                <a:lnTo>
                  <a:pt x="0" y="0"/>
                </a:lnTo>
                <a:lnTo>
                  <a:pt x="0" y="1815083"/>
                </a:lnTo>
                <a:lnTo>
                  <a:pt x="297180" y="1815083"/>
                </a:lnTo>
                <a:lnTo>
                  <a:pt x="29718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60072" y="3751119"/>
            <a:ext cx="270164" cy="1107670"/>
          </a:xfrm>
          <a:custGeom>
            <a:avLst/>
            <a:gdLst/>
            <a:ahLst/>
            <a:cxnLst/>
            <a:rect l="l" t="t" r="r" b="b"/>
            <a:pathLst>
              <a:path w="297180" h="1624583">
                <a:moveTo>
                  <a:pt x="297180" y="0"/>
                </a:moveTo>
                <a:lnTo>
                  <a:pt x="0" y="0"/>
                </a:lnTo>
                <a:lnTo>
                  <a:pt x="0" y="1624583"/>
                </a:lnTo>
                <a:lnTo>
                  <a:pt x="297180" y="1624583"/>
                </a:lnTo>
                <a:lnTo>
                  <a:pt x="29718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34789" y="3441470"/>
            <a:ext cx="270163" cy="1417319"/>
          </a:xfrm>
          <a:custGeom>
            <a:avLst/>
            <a:gdLst/>
            <a:ahLst/>
            <a:cxnLst/>
            <a:rect l="l" t="t" r="r" b="b"/>
            <a:pathLst>
              <a:path w="297179" h="2078735">
                <a:moveTo>
                  <a:pt x="297179" y="0"/>
                </a:moveTo>
                <a:lnTo>
                  <a:pt x="0" y="0"/>
                </a:lnTo>
                <a:lnTo>
                  <a:pt x="0" y="2078735"/>
                </a:lnTo>
                <a:lnTo>
                  <a:pt x="297179" y="2078735"/>
                </a:lnTo>
                <a:lnTo>
                  <a:pt x="29717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09504" y="3555770"/>
            <a:ext cx="270164" cy="1303019"/>
          </a:xfrm>
          <a:custGeom>
            <a:avLst/>
            <a:gdLst/>
            <a:ahLst/>
            <a:cxnLst/>
            <a:rect l="l" t="t" r="r" b="b"/>
            <a:pathLst>
              <a:path w="297180" h="1911096">
                <a:moveTo>
                  <a:pt x="297180" y="0"/>
                </a:moveTo>
                <a:lnTo>
                  <a:pt x="0" y="0"/>
                </a:lnTo>
                <a:lnTo>
                  <a:pt x="0" y="1911095"/>
                </a:lnTo>
                <a:lnTo>
                  <a:pt x="297180" y="1911095"/>
                </a:lnTo>
                <a:lnTo>
                  <a:pt x="29718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684222" y="3636819"/>
            <a:ext cx="270163" cy="1221970"/>
          </a:xfrm>
          <a:custGeom>
            <a:avLst/>
            <a:gdLst/>
            <a:ahLst/>
            <a:cxnLst/>
            <a:rect l="l" t="t" r="r" b="b"/>
            <a:pathLst>
              <a:path w="297179" h="1792224">
                <a:moveTo>
                  <a:pt x="297180" y="0"/>
                </a:moveTo>
                <a:lnTo>
                  <a:pt x="0" y="0"/>
                </a:lnTo>
                <a:lnTo>
                  <a:pt x="0" y="1792223"/>
                </a:lnTo>
                <a:lnTo>
                  <a:pt x="297180" y="1792223"/>
                </a:lnTo>
                <a:lnTo>
                  <a:pt x="29718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58938" y="3441470"/>
            <a:ext cx="270164" cy="1417319"/>
          </a:xfrm>
          <a:custGeom>
            <a:avLst/>
            <a:gdLst/>
            <a:ahLst/>
            <a:cxnLst/>
            <a:rect l="l" t="t" r="r" b="b"/>
            <a:pathLst>
              <a:path w="297180" h="2078735">
                <a:moveTo>
                  <a:pt x="297180" y="0"/>
                </a:moveTo>
                <a:lnTo>
                  <a:pt x="0" y="0"/>
                </a:lnTo>
                <a:lnTo>
                  <a:pt x="0" y="2078735"/>
                </a:lnTo>
                <a:lnTo>
                  <a:pt x="297180" y="2078735"/>
                </a:lnTo>
                <a:lnTo>
                  <a:pt x="29718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3654" y="3832167"/>
            <a:ext cx="270163" cy="1026621"/>
          </a:xfrm>
          <a:custGeom>
            <a:avLst/>
            <a:gdLst/>
            <a:ahLst/>
            <a:cxnLst/>
            <a:rect l="l" t="t" r="r" b="b"/>
            <a:pathLst>
              <a:path w="297179" h="1505711">
                <a:moveTo>
                  <a:pt x="297180" y="0"/>
                </a:moveTo>
                <a:lnTo>
                  <a:pt x="0" y="0"/>
                </a:lnTo>
                <a:lnTo>
                  <a:pt x="0" y="1505711"/>
                </a:lnTo>
                <a:lnTo>
                  <a:pt x="297180" y="1505711"/>
                </a:lnTo>
                <a:lnTo>
                  <a:pt x="29718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83080" y="3230534"/>
            <a:ext cx="0" cy="2847108"/>
          </a:xfrm>
          <a:custGeom>
            <a:avLst/>
            <a:gdLst/>
            <a:ahLst/>
            <a:cxnLst/>
            <a:rect l="l" t="t" r="r" b="b"/>
            <a:pathLst>
              <a:path h="4175759">
                <a:moveTo>
                  <a:pt x="0" y="0"/>
                </a:moveTo>
                <a:lnTo>
                  <a:pt x="0" y="41757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83080" y="4858788"/>
            <a:ext cx="4723015" cy="0"/>
          </a:xfrm>
          <a:custGeom>
            <a:avLst/>
            <a:gdLst/>
            <a:ahLst/>
            <a:cxnLst/>
            <a:rect l="l" t="t" r="r" b="b"/>
            <a:pathLst>
              <a:path w="5195316">
                <a:moveTo>
                  <a:pt x="0" y="0"/>
                </a:moveTo>
                <a:lnTo>
                  <a:pt x="519531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57796" y="4858788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32513" y="4858788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07229" y="4858788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81945" y="4858788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56661" y="4858788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31377" y="4858788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06095" y="4858788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1841385" y="4861646"/>
            <a:ext cx="558223" cy="10693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0609" marR="60609" algn="ctr">
              <a:lnSpc>
                <a:spcPct val="101499"/>
              </a:lnSpc>
            </a:pPr>
            <a:r>
              <a:rPr sz="800" spc="-8" dirty="0">
                <a:latin typeface="Calibri"/>
                <a:cs typeface="Calibri"/>
              </a:rPr>
              <a:t>N</a:t>
            </a:r>
            <a:r>
              <a:rPr sz="800" spc="-12" dirty="0">
                <a:latin typeface="Calibri"/>
                <a:cs typeface="Calibri"/>
              </a:rPr>
              <a:t>Y</a:t>
            </a:r>
            <a:r>
              <a:rPr sz="800" spc="-4" dirty="0">
                <a:latin typeface="Calibri"/>
                <a:cs typeface="Calibri"/>
              </a:rPr>
              <a:t>S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la</a:t>
            </a:r>
            <a:r>
              <a:rPr sz="800" spc="-12" dirty="0">
                <a:latin typeface="Calibri"/>
                <a:cs typeface="Calibri"/>
              </a:rPr>
              <a:t>w</a:t>
            </a:r>
            <a:r>
              <a:rPr sz="800" spc="-4" dirty="0">
                <a:latin typeface="Calibri"/>
                <a:cs typeface="Calibri"/>
              </a:rPr>
              <a:t>s organize SBL</a:t>
            </a:r>
            <a:endParaRPr sz="800">
              <a:latin typeface="Calibri"/>
              <a:cs typeface="Calibri"/>
            </a:endParaRPr>
          </a:p>
          <a:p>
            <a:pPr marL="10102" marR="10102" algn="ctr">
              <a:lnSpc>
                <a:spcPct val="101800"/>
              </a:lnSpc>
              <a:spcBef>
                <a:spcPts val="4"/>
              </a:spcBef>
            </a:pPr>
            <a:r>
              <a:rPr sz="800" spc="-4" dirty="0">
                <a:latin typeface="Calibri"/>
                <a:cs typeface="Calibri"/>
              </a:rPr>
              <a:t>programs around nation</a:t>
            </a:r>
            <a:r>
              <a:rPr sz="800" spc="-12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l l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a</a:t>
            </a:r>
            <a:r>
              <a:rPr sz="800" spc="-12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</a:t>
            </a:r>
            <a:r>
              <a:rPr sz="800" spc="-8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hip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t</a:t>
            </a:r>
            <a:r>
              <a:rPr sz="800" spc="-12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ndards (</a:t>
            </a:r>
            <a:r>
              <a:rPr sz="800" dirty="0">
                <a:latin typeface="Calibri"/>
                <a:cs typeface="Calibri"/>
              </a:rPr>
              <a:t>2</a:t>
            </a:r>
            <a:r>
              <a:rPr sz="800" spc="-4" dirty="0">
                <a:latin typeface="Calibri"/>
                <a:cs typeface="Calibri"/>
              </a:rPr>
              <a:t>008 ISLLC</a:t>
            </a:r>
            <a:endParaRPr sz="800">
              <a:latin typeface="Calibri"/>
              <a:cs typeface="Calibri"/>
            </a:endParaRPr>
          </a:p>
          <a:p>
            <a:pPr algn="ctr">
              <a:spcBef>
                <a:spcPts val="8"/>
              </a:spcBef>
            </a:pP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t</a:t>
            </a:r>
            <a:r>
              <a:rPr sz="800" spc="-12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ndard</a:t>
            </a:r>
            <a:r>
              <a:rPr sz="800" spc="-8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504671" y="4914328"/>
            <a:ext cx="580736" cy="9646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2020" algn="ctr">
              <a:lnSpc>
                <a:spcPct val="101800"/>
              </a:lnSpc>
            </a:pPr>
            <a:r>
              <a:rPr sz="800" spc="-8" dirty="0">
                <a:latin typeface="Calibri"/>
                <a:cs typeface="Calibri"/>
              </a:rPr>
              <a:t>Ad</a:t>
            </a:r>
            <a:r>
              <a:rPr sz="800" spc="-4" dirty="0">
                <a:latin typeface="Calibri"/>
                <a:cs typeface="Calibri"/>
              </a:rPr>
              <a:t>mi</a:t>
            </a:r>
            <a:r>
              <a:rPr sz="800" spc="-12" dirty="0">
                <a:latin typeface="Calibri"/>
                <a:cs typeface="Calibri"/>
              </a:rPr>
              <a:t>s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ions to SBL pr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" dirty="0">
                <a:latin typeface="Calibri"/>
                <a:cs typeface="Calibri"/>
              </a:rPr>
              <a:t>p</a:t>
            </a:r>
            <a:r>
              <a:rPr sz="800" spc="-4" dirty="0">
                <a:latin typeface="Calibri"/>
                <a:cs typeface="Calibri"/>
              </a:rPr>
              <a:t> programs 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6" dirty="0">
                <a:latin typeface="Calibri"/>
                <a:cs typeface="Calibri"/>
              </a:rPr>
              <a:t>q</a:t>
            </a:r>
            <a:r>
              <a:rPr sz="800" spc="-4" dirty="0">
                <a:latin typeface="Calibri"/>
                <a:cs typeface="Calibri"/>
              </a:rPr>
              <a:t>uire appli</a:t>
            </a:r>
            <a:r>
              <a:rPr sz="800" spc="-8" dirty="0">
                <a:latin typeface="Calibri"/>
                <a:cs typeface="Calibri"/>
              </a:rPr>
              <a:t>c</a:t>
            </a:r>
            <a:r>
              <a:rPr sz="800" spc="-4" dirty="0">
                <a:latin typeface="Calibri"/>
                <a:cs typeface="Calibri"/>
              </a:rPr>
              <a:t>ant</a:t>
            </a:r>
            <a:r>
              <a:rPr sz="800" spc="-8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to ha</a:t>
            </a:r>
            <a:r>
              <a:rPr sz="800" spc="-8" dirty="0">
                <a:latin typeface="Calibri"/>
                <a:cs typeface="Calibri"/>
              </a:rPr>
              <a:t>v</a:t>
            </a:r>
            <a:r>
              <a:rPr sz="800" spc="-4" dirty="0">
                <a:latin typeface="Calibri"/>
                <a:cs typeface="Calibri"/>
              </a:rPr>
              <a:t>e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3+ y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ars tea</a:t>
            </a:r>
            <a:r>
              <a:rPr sz="800" spc="4" dirty="0">
                <a:latin typeface="Calibri"/>
                <a:cs typeface="Calibri"/>
              </a:rPr>
              <a:t>c</a:t>
            </a:r>
            <a:r>
              <a:rPr sz="800" spc="-16" dirty="0">
                <a:latin typeface="Calibri"/>
                <a:cs typeface="Calibri"/>
              </a:rPr>
              <a:t>h</a:t>
            </a:r>
            <a:r>
              <a:rPr sz="800" spc="-4" dirty="0">
                <a:latin typeface="Calibri"/>
                <a:cs typeface="Calibri"/>
              </a:rPr>
              <a:t>ing 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4" dirty="0">
                <a:latin typeface="Calibri"/>
                <a:cs typeface="Calibri"/>
              </a:rPr>
              <a:t>x</a:t>
            </a:r>
            <a:r>
              <a:rPr sz="800" spc="-16" dirty="0">
                <a:latin typeface="Calibri"/>
                <a:cs typeface="Calibri"/>
              </a:rPr>
              <a:t>p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ri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nce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170266" y="4863206"/>
            <a:ext cx="599209" cy="10680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" algn="ctr"/>
            <a:r>
              <a:rPr sz="800" spc="-8" dirty="0">
                <a:latin typeface="Calibri"/>
                <a:cs typeface="Calibri"/>
              </a:rPr>
              <a:t>N</a:t>
            </a:r>
            <a:r>
              <a:rPr sz="800" spc="-12" dirty="0">
                <a:latin typeface="Calibri"/>
                <a:cs typeface="Calibri"/>
              </a:rPr>
              <a:t>Y</a:t>
            </a:r>
            <a:r>
              <a:rPr sz="800" spc="-4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  <a:p>
            <a:pPr marL="60609" marR="61115" indent="1515" algn="ctr">
              <a:lnSpc>
                <a:spcPct val="101800"/>
              </a:lnSpc>
            </a:pPr>
            <a:r>
              <a:rPr sz="800" spc="-4" dirty="0">
                <a:latin typeface="Calibri"/>
                <a:cs typeface="Calibri"/>
              </a:rPr>
              <a:t>appro</a:t>
            </a:r>
            <a:r>
              <a:rPr sz="800" spc="-12" dirty="0">
                <a:latin typeface="Calibri"/>
                <a:cs typeface="Calibri"/>
              </a:rPr>
              <a:t>v</a:t>
            </a:r>
            <a:r>
              <a:rPr sz="800" spc="-4" dirty="0">
                <a:latin typeface="Calibri"/>
                <a:cs typeface="Calibri"/>
              </a:rPr>
              <a:t>al 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6" dirty="0">
                <a:latin typeface="Calibri"/>
                <a:cs typeface="Calibri"/>
              </a:rPr>
              <a:t>q</a:t>
            </a:r>
            <a:r>
              <a:rPr sz="800" spc="-4" dirty="0">
                <a:latin typeface="Calibri"/>
                <a:cs typeface="Calibri"/>
              </a:rPr>
              <a:t>uir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" dirty="0">
                <a:latin typeface="Calibri"/>
                <a:cs typeface="Calibri"/>
              </a:rPr>
              <a:t>d</a:t>
            </a:r>
            <a:r>
              <a:rPr sz="800" spc="-4" dirty="0">
                <a:latin typeface="Calibri"/>
                <a:cs typeface="Calibri"/>
              </a:rPr>
              <a:t> uni</a:t>
            </a:r>
            <a:r>
              <a:rPr sz="800" spc="-12" dirty="0">
                <a:latin typeface="Calibri"/>
                <a:cs typeface="Calibri"/>
              </a:rPr>
              <a:t>v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</a:t>
            </a:r>
            <a:r>
              <a:rPr sz="800" spc="-8" dirty="0">
                <a:latin typeface="Calibri"/>
                <a:cs typeface="Calibri"/>
              </a:rPr>
              <a:t>s</a:t>
            </a:r>
            <a:r>
              <a:rPr sz="800" spc="4" dirty="0">
                <a:latin typeface="Calibri"/>
                <a:cs typeface="Calibri"/>
              </a:rPr>
              <a:t>i</a:t>
            </a:r>
            <a:r>
              <a:rPr sz="800" spc="-12" dirty="0">
                <a:latin typeface="Calibri"/>
                <a:cs typeface="Calibri"/>
              </a:rPr>
              <a:t>t</a:t>
            </a:r>
            <a:r>
              <a:rPr sz="800" spc="-4" dirty="0">
                <a:latin typeface="Calibri"/>
                <a:cs typeface="Calibri"/>
              </a:rPr>
              <a:t>y SBL</a:t>
            </a:r>
            <a:endParaRPr sz="800">
              <a:latin typeface="Calibri"/>
              <a:cs typeface="Calibri"/>
            </a:endParaRPr>
          </a:p>
          <a:p>
            <a:pPr marL="10102" marR="10102" indent="1010" algn="ctr">
              <a:lnSpc>
                <a:spcPct val="101499"/>
              </a:lnSpc>
              <a:spcBef>
                <a:spcPts val="4"/>
              </a:spcBef>
            </a:pPr>
            <a:r>
              <a:rPr sz="800" spc="-4" dirty="0">
                <a:latin typeface="Calibri"/>
                <a:cs typeface="Calibri"/>
              </a:rPr>
              <a:t>programs</a:t>
            </a:r>
            <a:r>
              <a:rPr sz="800" spc="-8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to ha</a:t>
            </a:r>
            <a:r>
              <a:rPr sz="800" spc="-8" dirty="0">
                <a:latin typeface="Calibri"/>
                <a:cs typeface="Calibri"/>
              </a:rPr>
              <a:t>v</a:t>
            </a:r>
            <a:r>
              <a:rPr sz="800" spc="-4" dirty="0">
                <a:latin typeface="Calibri"/>
                <a:cs typeface="Calibri"/>
              </a:rPr>
              <a:t>e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12" dirty="0">
                <a:latin typeface="Calibri"/>
                <a:cs typeface="Calibri"/>
              </a:rPr>
              <a:t>d</a:t>
            </a:r>
            <a:r>
              <a:rPr sz="800" spc="4" dirty="0">
                <a:latin typeface="Calibri"/>
                <a:cs typeface="Calibri"/>
              </a:rPr>
              <a:t>i</a:t>
            </a:r>
            <a:r>
              <a:rPr sz="800" spc="-8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trict part</a:t>
            </a:r>
            <a:r>
              <a:rPr sz="800" spc="-16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6" dirty="0">
                <a:latin typeface="Calibri"/>
                <a:cs typeface="Calibri"/>
              </a:rPr>
              <a:t>h</a:t>
            </a:r>
            <a:r>
              <a:rPr sz="800" spc="-4" dirty="0">
                <a:latin typeface="Calibri"/>
                <a:cs typeface="Calibri"/>
              </a:rPr>
              <a:t>ip </a:t>
            </a:r>
            <a:r>
              <a:rPr sz="800" spc="-8" dirty="0">
                <a:latin typeface="Calibri"/>
                <a:cs typeface="Calibri"/>
              </a:rPr>
              <a:t>f</a:t>
            </a:r>
            <a:r>
              <a:rPr sz="800" spc="-4" dirty="0">
                <a:latin typeface="Calibri"/>
                <a:cs typeface="Calibri"/>
              </a:rPr>
              <a:t>or intern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hi</a:t>
            </a:r>
            <a:r>
              <a:rPr sz="800" spc="-16" dirty="0">
                <a:latin typeface="Calibri"/>
                <a:cs typeface="Calibri"/>
              </a:rPr>
              <a:t>p</a:t>
            </a:r>
            <a:r>
              <a:rPr sz="800" spc="-4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841980" y="4916199"/>
            <a:ext cx="606136" cy="9628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sz="800" spc="-4" dirty="0">
                <a:latin typeface="Calibri"/>
                <a:cs typeface="Calibri"/>
              </a:rPr>
              <a:t>SBL</a:t>
            </a:r>
            <a:endParaRPr sz="800">
              <a:latin typeface="Calibri"/>
              <a:cs typeface="Calibri"/>
            </a:endParaRPr>
          </a:p>
          <a:p>
            <a:pPr marL="10102" marR="10102" indent="505" algn="ctr">
              <a:lnSpc>
                <a:spcPct val="101699"/>
              </a:lnSpc>
            </a:pPr>
            <a:r>
              <a:rPr sz="800" spc="-4" dirty="0">
                <a:latin typeface="Calibri"/>
                <a:cs typeface="Calibri"/>
              </a:rPr>
              <a:t>programs</a:t>
            </a:r>
            <a:r>
              <a:rPr sz="800" spc="-8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in N</a:t>
            </a:r>
            <a:r>
              <a:rPr sz="800" spc="-12" dirty="0">
                <a:latin typeface="Calibri"/>
                <a:cs typeface="Calibri"/>
              </a:rPr>
              <a:t>Y</a:t>
            </a:r>
            <a:r>
              <a:rPr sz="800" spc="-4" dirty="0">
                <a:latin typeface="Calibri"/>
                <a:cs typeface="Calibri"/>
              </a:rPr>
              <a:t>S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8" dirty="0">
                <a:latin typeface="Calibri"/>
                <a:cs typeface="Calibri"/>
              </a:rPr>
              <a:t>mu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t include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t l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ast 15 w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2" dirty="0">
                <a:latin typeface="Calibri"/>
                <a:cs typeface="Calibri"/>
              </a:rPr>
              <a:t>k</a:t>
            </a:r>
            <a:r>
              <a:rPr sz="800" spc="-4" dirty="0">
                <a:latin typeface="Calibri"/>
                <a:cs typeface="Calibri"/>
              </a:rPr>
              <a:t>s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of cl</a:t>
            </a:r>
            <a:r>
              <a:rPr sz="800" dirty="0">
                <a:latin typeface="Calibri"/>
                <a:cs typeface="Calibri"/>
              </a:rPr>
              <a:t>i</a:t>
            </a:r>
            <a:r>
              <a:rPr sz="800" spc="-16" dirty="0">
                <a:latin typeface="Calibri"/>
                <a:cs typeface="Calibri"/>
              </a:rPr>
              <a:t>n</a:t>
            </a:r>
            <a:r>
              <a:rPr sz="800" spc="4" dirty="0">
                <a:latin typeface="Calibri"/>
                <a:cs typeface="Calibri"/>
              </a:rPr>
              <a:t>c</a:t>
            </a:r>
            <a:r>
              <a:rPr sz="800" spc="-12" dirty="0">
                <a:latin typeface="Calibri"/>
                <a:cs typeface="Calibri"/>
              </a:rPr>
              <a:t>a</a:t>
            </a:r>
            <a:r>
              <a:rPr sz="800" spc="4" dirty="0">
                <a:latin typeface="Calibri"/>
                <a:cs typeface="Calibri"/>
              </a:rPr>
              <a:t>l</a:t>
            </a:r>
            <a:r>
              <a:rPr sz="800" spc="-4" dirty="0">
                <a:latin typeface="Calibri"/>
                <a:cs typeface="Calibri"/>
              </a:rPr>
              <a:t>l</a:t>
            </a:r>
            <a:r>
              <a:rPr sz="800" spc="-12" dirty="0">
                <a:latin typeface="Calibri"/>
                <a:cs typeface="Calibri"/>
              </a:rPr>
              <a:t>y</a:t>
            </a:r>
            <a:r>
              <a:rPr sz="800" dirty="0">
                <a:latin typeface="Calibri"/>
                <a:cs typeface="Calibri"/>
              </a:rPr>
              <a:t>-</a:t>
            </a:r>
            <a:r>
              <a:rPr sz="800" spc="-4" dirty="0">
                <a:latin typeface="Calibri"/>
                <a:cs typeface="Calibri"/>
              </a:rPr>
              <a:t>rich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6" dirty="0">
                <a:latin typeface="Calibri"/>
                <a:cs typeface="Calibri"/>
              </a:rPr>
              <a:t>u</a:t>
            </a:r>
            <a:r>
              <a:rPr sz="800" spc="-8" dirty="0">
                <a:latin typeface="Calibri"/>
                <a:cs typeface="Calibri"/>
              </a:rPr>
              <a:t>p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</a:t>
            </a:r>
            <a:r>
              <a:rPr sz="800" spc="-12" dirty="0">
                <a:latin typeface="Calibri"/>
                <a:cs typeface="Calibri"/>
              </a:rPr>
              <a:t>v</a:t>
            </a:r>
            <a:r>
              <a:rPr sz="800" spc="-4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8" dirty="0">
                <a:latin typeface="Calibri"/>
                <a:cs typeface="Calibri"/>
              </a:rPr>
              <a:t>ed</a:t>
            </a:r>
            <a:r>
              <a:rPr sz="800" spc="-4" dirty="0">
                <a:latin typeface="Calibri"/>
                <a:cs typeface="Calibri"/>
              </a:rPr>
              <a:t> intern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hip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545446" y="4914328"/>
            <a:ext cx="548409" cy="9646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1010" algn="ctr">
              <a:lnSpc>
                <a:spcPct val="101800"/>
              </a:lnSpc>
            </a:pPr>
            <a:r>
              <a:rPr sz="800" spc="-8" dirty="0">
                <a:latin typeface="Calibri"/>
                <a:cs typeface="Calibri"/>
              </a:rPr>
              <a:t>On </a:t>
            </a:r>
            <a:r>
              <a:rPr sz="800" spc="-4" dirty="0">
                <a:latin typeface="Calibri"/>
                <a:cs typeface="Calibri"/>
              </a:rPr>
              <a:t>SBl c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rtif</a:t>
            </a:r>
            <a:r>
              <a:rPr sz="800" spc="-8" dirty="0">
                <a:latin typeface="Calibri"/>
                <a:cs typeface="Calibri"/>
              </a:rPr>
              <a:t>i</a:t>
            </a:r>
            <a:r>
              <a:rPr sz="800" spc="4" dirty="0">
                <a:latin typeface="Calibri"/>
                <a:cs typeface="Calibri"/>
              </a:rPr>
              <a:t>c</a:t>
            </a:r>
            <a:r>
              <a:rPr sz="800" spc="-4" dirty="0">
                <a:latin typeface="Calibri"/>
                <a:cs typeface="Calibri"/>
              </a:rPr>
              <a:t>a</a:t>
            </a:r>
            <a:r>
              <a:rPr sz="800" spc="-12" dirty="0">
                <a:latin typeface="Calibri"/>
                <a:cs typeface="Calibri"/>
              </a:rPr>
              <a:t>t</a:t>
            </a:r>
            <a:r>
              <a:rPr sz="800" spc="-4" dirty="0">
                <a:latin typeface="Calibri"/>
                <a:cs typeface="Calibri"/>
              </a:rPr>
              <a:t>e 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4" dirty="0">
                <a:latin typeface="Calibri"/>
                <a:cs typeface="Calibri"/>
              </a:rPr>
              <a:t>x</a:t>
            </a:r>
            <a:r>
              <a:rPr sz="800" spc="-12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m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, candidat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s m</a:t>
            </a:r>
            <a:r>
              <a:rPr sz="800" spc="-16" dirty="0">
                <a:latin typeface="Calibri"/>
                <a:cs typeface="Calibri"/>
              </a:rPr>
              <a:t>u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t </a:t>
            </a:r>
            <a:r>
              <a:rPr sz="800" spc="-8" dirty="0">
                <a:latin typeface="Calibri"/>
                <a:cs typeface="Calibri"/>
              </a:rPr>
              <a:t>show</a:t>
            </a:r>
            <a:r>
              <a:rPr sz="800" spc="-4" dirty="0">
                <a:latin typeface="Calibri"/>
                <a:cs typeface="Calibri"/>
              </a:rPr>
              <a:t> th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ir kn</a:t>
            </a:r>
            <a:r>
              <a:rPr sz="800" spc="-8" dirty="0">
                <a:latin typeface="Calibri"/>
                <a:cs typeface="Calibri"/>
              </a:rPr>
              <a:t>o</a:t>
            </a:r>
            <a:r>
              <a:rPr sz="800" spc="-12" dirty="0">
                <a:latin typeface="Calibri"/>
                <a:cs typeface="Calibri"/>
              </a:rPr>
              <a:t>w</a:t>
            </a:r>
            <a:r>
              <a:rPr sz="800" spc="-4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dge of program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t</a:t>
            </a:r>
            <a:r>
              <a:rPr sz="800" spc="-12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ndards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218546" y="4914328"/>
            <a:ext cx="553027" cy="9646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505" algn="ctr">
              <a:lnSpc>
                <a:spcPct val="101800"/>
              </a:lnSpc>
            </a:pPr>
            <a:r>
              <a:rPr sz="800" spc="-12" dirty="0">
                <a:latin typeface="Calibri"/>
                <a:cs typeface="Calibri"/>
              </a:rPr>
              <a:t>U</a:t>
            </a:r>
            <a:r>
              <a:rPr sz="800" spc="-4" dirty="0">
                <a:latin typeface="Calibri"/>
                <a:cs typeface="Calibri"/>
              </a:rPr>
              <a:t>niv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4" dirty="0">
                <a:latin typeface="Calibri"/>
                <a:cs typeface="Calibri"/>
              </a:rPr>
              <a:t>r</a:t>
            </a:r>
            <a:r>
              <a:rPr sz="800" spc="-8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it</a:t>
            </a:r>
            <a:r>
              <a:rPr sz="800" dirty="0">
                <a:latin typeface="Calibri"/>
                <a:cs typeface="Calibri"/>
              </a:rPr>
              <a:t>y</a:t>
            </a:r>
            <a:r>
              <a:rPr sz="800" spc="-4" dirty="0">
                <a:latin typeface="Calibri"/>
                <a:cs typeface="Calibri"/>
              </a:rPr>
              <a:t>- based</a:t>
            </a:r>
            <a:r>
              <a:rPr sz="800" spc="-8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BL programs in</a:t>
            </a:r>
            <a:r>
              <a:rPr sz="800" spc="-8" dirty="0">
                <a:latin typeface="Calibri"/>
                <a:cs typeface="Calibri"/>
              </a:rPr>
              <a:t>fu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e cla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8" dirty="0">
                <a:latin typeface="Calibri"/>
                <a:cs typeface="Calibri"/>
              </a:rPr>
              <a:t>s</a:t>
            </a:r>
            <a:r>
              <a:rPr sz="800" spc="4" dirty="0">
                <a:latin typeface="Calibri"/>
                <a:cs typeface="Calibri"/>
              </a:rPr>
              <a:t>r</a:t>
            </a:r>
            <a:r>
              <a:rPr sz="800" spc="-16" dirty="0">
                <a:latin typeface="Calibri"/>
                <a:cs typeface="Calibri"/>
              </a:rPr>
              <a:t>o</a:t>
            </a:r>
            <a:r>
              <a:rPr sz="800" spc="-8" dirty="0">
                <a:latin typeface="Calibri"/>
                <a:cs typeface="Calibri"/>
              </a:rPr>
              <a:t>om</a:t>
            </a:r>
            <a:r>
              <a:rPr sz="800" spc="-4" dirty="0">
                <a:latin typeface="Calibri"/>
                <a:cs typeface="Calibri"/>
              </a:rPr>
              <a:t> in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2" dirty="0">
                <a:latin typeface="Calibri"/>
                <a:cs typeface="Calibri"/>
              </a:rPr>
              <a:t>t</a:t>
            </a:r>
            <a:r>
              <a:rPr sz="800" spc="-4" dirty="0">
                <a:latin typeface="Calibri"/>
                <a:cs typeface="Calibri"/>
              </a:rPr>
              <a:t>ru</a:t>
            </a:r>
            <a:r>
              <a:rPr sz="800" spc="4" dirty="0">
                <a:latin typeface="Calibri"/>
                <a:cs typeface="Calibri"/>
              </a:rPr>
              <a:t>c</a:t>
            </a:r>
            <a:r>
              <a:rPr sz="800" spc="-12" dirty="0">
                <a:latin typeface="Calibri"/>
                <a:cs typeface="Calibri"/>
              </a:rPr>
              <a:t>t</a:t>
            </a:r>
            <a:r>
              <a:rPr sz="800" spc="4" dirty="0">
                <a:latin typeface="Calibri"/>
                <a:cs typeface="Calibri"/>
              </a:rPr>
              <a:t>i</a:t>
            </a:r>
            <a:r>
              <a:rPr sz="800" spc="-8" dirty="0">
                <a:latin typeface="Calibri"/>
                <a:cs typeface="Calibri"/>
              </a:rPr>
              <a:t>on</a:t>
            </a:r>
            <a:r>
              <a:rPr sz="800" spc="-4" dirty="0">
                <a:latin typeface="Calibri"/>
                <a:cs typeface="Calibri"/>
              </a:rPr>
              <a:t> with</a:t>
            </a:r>
            <a:r>
              <a:rPr sz="800" spc="-8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kill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" dirty="0">
                <a:latin typeface="Calibri"/>
                <a:cs typeface="Calibri"/>
              </a:rPr>
              <a:t>d</a:t>
            </a:r>
            <a:r>
              <a:rPr sz="800" spc="-4" dirty="0">
                <a:latin typeface="Calibri"/>
                <a:cs typeface="Calibri"/>
              </a:rPr>
              <a:t> praction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 input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881600" y="4861335"/>
            <a:ext cx="576118" cy="10698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algn="ctr">
              <a:lnSpc>
                <a:spcPct val="101800"/>
              </a:lnSpc>
            </a:pPr>
            <a:r>
              <a:rPr sz="800" spc="-8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 uni</a:t>
            </a:r>
            <a:r>
              <a:rPr sz="800" spc="-12" dirty="0">
                <a:latin typeface="Calibri"/>
                <a:cs typeface="Calibri"/>
              </a:rPr>
              <a:t>v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</a:t>
            </a:r>
            <a:r>
              <a:rPr sz="800" spc="-8" dirty="0">
                <a:latin typeface="Calibri"/>
                <a:cs typeface="Calibri"/>
              </a:rPr>
              <a:t>s</a:t>
            </a:r>
            <a:r>
              <a:rPr sz="800" spc="4" dirty="0">
                <a:latin typeface="Calibri"/>
                <a:cs typeface="Calibri"/>
              </a:rPr>
              <a:t>i</a:t>
            </a:r>
            <a:r>
              <a:rPr sz="800" spc="-4" dirty="0">
                <a:latin typeface="Calibri"/>
                <a:cs typeface="Calibri"/>
              </a:rPr>
              <a:t>ty is </a:t>
            </a:r>
            <a:r>
              <a:rPr sz="800" spc="-12" dirty="0">
                <a:latin typeface="Calibri"/>
                <a:cs typeface="Calibri"/>
              </a:rPr>
              <a:t>b</a:t>
            </a:r>
            <a:r>
              <a:rPr sz="800" spc="-4" dirty="0">
                <a:latin typeface="Calibri"/>
                <a:cs typeface="Calibri"/>
              </a:rPr>
              <a:t>arr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" dirty="0">
                <a:latin typeface="Calibri"/>
                <a:cs typeface="Calibri"/>
              </a:rPr>
              <a:t>d</a:t>
            </a:r>
            <a:r>
              <a:rPr sz="800" spc="-4" dirty="0">
                <a:latin typeface="Calibri"/>
                <a:cs typeface="Calibri"/>
              </a:rPr>
              <a:t> </a:t>
            </a:r>
            <a:r>
              <a:rPr sz="800" spc="-8" dirty="0">
                <a:latin typeface="Calibri"/>
                <a:cs typeface="Calibri"/>
              </a:rPr>
              <a:t>from</a:t>
            </a:r>
            <a:r>
              <a:rPr sz="800" spc="-4" dirty="0">
                <a:latin typeface="Calibri"/>
                <a:cs typeface="Calibri"/>
              </a:rPr>
              <a:t> ad</a:t>
            </a:r>
            <a:r>
              <a:rPr sz="800" spc="-12" dirty="0">
                <a:latin typeface="Calibri"/>
                <a:cs typeface="Calibri"/>
              </a:rPr>
              <a:t>m</a:t>
            </a:r>
            <a:r>
              <a:rPr sz="800" spc="-4" dirty="0">
                <a:latin typeface="Calibri"/>
                <a:cs typeface="Calibri"/>
              </a:rPr>
              <a:t>itting SBL</a:t>
            </a:r>
            <a:endParaRPr sz="800">
              <a:latin typeface="Calibri"/>
              <a:cs typeface="Calibri"/>
            </a:endParaRPr>
          </a:p>
          <a:p>
            <a:pPr marL="25758" marR="26264" algn="ctr">
              <a:lnSpc>
                <a:spcPct val="101499"/>
              </a:lnSpc>
              <a:spcBef>
                <a:spcPts val="4"/>
              </a:spcBef>
            </a:pP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t</a:t>
            </a:r>
            <a:r>
              <a:rPr sz="800" spc="-16" dirty="0">
                <a:latin typeface="Calibri"/>
                <a:cs typeface="Calibri"/>
              </a:rPr>
              <a:t>u</a:t>
            </a:r>
            <a:r>
              <a:rPr sz="800" spc="-8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6" dirty="0">
                <a:latin typeface="Calibri"/>
                <a:cs typeface="Calibri"/>
              </a:rPr>
              <a:t>n</a:t>
            </a:r>
            <a:r>
              <a:rPr sz="800" spc="-4" dirty="0">
                <a:latin typeface="Calibri"/>
                <a:cs typeface="Calibri"/>
              </a:rPr>
              <a:t>ts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if 5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r>
              <a:rPr sz="800" spc="-4" dirty="0">
                <a:latin typeface="Calibri"/>
                <a:cs typeface="Calibri"/>
              </a:rPr>
              <a:t> of its graduat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s </a:t>
            </a:r>
            <a:r>
              <a:rPr sz="800" spc="-8" dirty="0">
                <a:latin typeface="Calibri"/>
                <a:cs typeface="Calibri"/>
              </a:rPr>
              <a:t>f</a:t>
            </a:r>
            <a:r>
              <a:rPr sz="800" spc="-4" dirty="0">
                <a:latin typeface="Calibri"/>
                <a:cs typeface="Calibri"/>
              </a:rPr>
              <a:t>ail the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BL 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4" dirty="0">
                <a:latin typeface="Calibri"/>
                <a:cs typeface="Calibri"/>
              </a:rPr>
              <a:t>x</a:t>
            </a:r>
            <a:r>
              <a:rPr sz="800" spc="-12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465118" y="3330978"/>
            <a:ext cx="223405" cy="15828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9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517"/>
              </a:lnSpc>
              <a:spcBef>
                <a:spcPts val="25"/>
              </a:spcBef>
            </a:pPr>
            <a:endParaRPr sz="5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8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517"/>
              </a:lnSpc>
              <a:spcBef>
                <a:spcPts val="23"/>
              </a:spcBef>
            </a:pPr>
            <a:endParaRPr sz="5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7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517"/>
              </a:lnSpc>
              <a:spcBef>
                <a:spcPts val="24"/>
              </a:spcBef>
            </a:pPr>
            <a:endParaRPr sz="5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6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517"/>
              </a:lnSpc>
              <a:spcBef>
                <a:spcPts val="25"/>
              </a:spcBef>
            </a:pPr>
            <a:endParaRPr sz="5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5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517"/>
              </a:lnSpc>
              <a:spcBef>
                <a:spcPts val="22"/>
              </a:spcBef>
            </a:pPr>
            <a:endParaRPr sz="5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4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517"/>
              </a:lnSpc>
              <a:spcBef>
                <a:spcPts val="25"/>
              </a:spcBef>
            </a:pPr>
            <a:endParaRPr sz="5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3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517"/>
              </a:lnSpc>
              <a:spcBef>
                <a:spcPts val="24"/>
              </a:spcBef>
            </a:pPr>
            <a:endParaRPr sz="5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2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517"/>
              </a:lnSpc>
              <a:spcBef>
                <a:spcPts val="24"/>
              </a:spcBef>
            </a:pPr>
            <a:endParaRPr sz="5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1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517"/>
              </a:lnSpc>
              <a:spcBef>
                <a:spcPts val="24"/>
              </a:spcBef>
            </a:pPr>
            <a:endParaRPr sz="500"/>
          </a:p>
          <a:p>
            <a:pPr marL="50003" algn="ctr"/>
            <a:r>
              <a:rPr sz="800" spc="-12" dirty="0">
                <a:latin typeface="Calibri"/>
                <a:cs typeface="Calibri"/>
              </a:rPr>
              <a:t>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104022" y="2860142"/>
            <a:ext cx="4837545" cy="4251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3837" marR="10102" indent="-1764241">
              <a:lnSpc>
                <a:spcPct val="101699"/>
              </a:lnSpc>
            </a:pPr>
            <a:r>
              <a:rPr sz="1000" spc="-8" dirty="0">
                <a:latin typeface="Calibri"/>
                <a:cs typeface="Calibri"/>
              </a:rPr>
              <a:t>Que</a:t>
            </a:r>
            <a:r>
              <a:rPr sz="1000" spc="-12" dirty="0">
                <a:latin typeface="Calibri"/>
                <a:cs typeface="Calibri"/>
              </a:rPr>
              <a:t>s</a:t>
            </a:r>
            <a:r>
              <a:rPr sz="1000" spc="-4" dirty="0">
                <a:latin typeface="Calibri"/>
                <a:cs typeface="Calibri"/>
              </a:rPr>
              <a:t>tion</a:t>
            </a:r>
            <a:r>
              <a:rPr sz="1000" spc="-12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4: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-8" dirty="0">
                <a:latin typeface="Calibri"/>
                <a:cs typeface="Calibri"/>
              </a:rPr>
              <a:t> </a:t>
            </a:r>
            <a:r>
              <a:rPr sz="1000" spc="-28" dirty="0">
                <a:latin typeface="Calibri"/>
                <a:cs typeface="Calibri"/>
              </a:rPr>
              <a:t>m</a:t>
            </a:r>
            <a:r>
              <a:rPr sz="1000" spc="-8" dirty="0">
                <a:latin typeface="Calibri"/>
                <a:cs typeface="Calibri"/>
              </a:rPr>
              <a:t>y </a:t>
            </a:r>
            <a:r>
              <a:rPr sz="1000" spc="-16" dirty="0">
                <a:latin typeface="Calibri"/>
                <a:cs typeface="Calibri"/>
              </a:rPr>
              <a:t>e</a:t>
            </a:r>
            <a:r>
              <a:rPr sz="1000" spc="-4" dirty="0">
                <a:latin typeface="Calibri"/>
                <a:cs typeface="Calibri"/>
              </a:rPr>
              <a:t>x</a:t>
            </a:r>
            <a:r>
              <a:rPr sz="1000" dirty="0">
                <a:latin typeface="Calibri"/>
                <a:cs typeface="Calibri"/>
              </a:rPr>
              <a:t>p</a:t>
            </a:r>
            <a:r>
              <a:rPr sz="1000" spc="-4" dirty="0">
                <a:latin typeface="Calibri"/>
                <a:cs typeface="Calibri"/>
              </a:rPr>
              <a:t>erie</a:t>
            </a:r>
            <a:r>
              <a:rPr sz="1000" dirty="0">
                <a:latin typeface="Calibri"/>
                <a:cs typeface="Calibri"/>
              </a:rPr>
              <a:t>n</a:t>
            </a:r>
            <a:r>
              <a:rPr sz="1000" spc="-8" dirty="0">
                <a:latin typeface="Calibri"/>
                <a:cs typeface="Calibri"/>
              </a:rPr>
              <a:t>c</a:t>
            </a:r>
            <a:r>
              <a:rPr sz="1000" spc="-4" dirty="0">
                <a:latin typeface="Calibri"/>
                <a:cs typeface="Calibri"/>
              </a:rPr>
              <a:t>e,</a:t>
            </a:r>
            <a:r>
              <a:rPr sz="1000" spc="-16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th</a:t>
            </a:r>
            <a:r>
              <a:rPr sz="1000" spc="-8" dirty="0">
                <a:latin typeface="Calibri"/>
                <a:cs typeface="Calibri"/>
              </a:rPr>
              <a:t>e</a:t>
            </a:r>
            <a:r>
              <a:rPr sz="1000" spc="-16" dirty="0">
                <a:latin typeface="Calibri"/>
                <a:cs typeface="Calibri"/>
              </a:rPr>
              <a:t> </a:t>
            </a:r>
            <a:r>
              <a:rPr sz="1000" spc="-8" dirty="0">
                <a:latin typeface="Calibri"/>
                <a:cs typeface="Calibri"/>
              </a:rPr>
              <a:t>g</a:t>
            </a:r>
            <a:r>
              <a:rPr sz="1000" spc="-16" dirty="0">
                <a:latin typeface="Calibri"/>
                <a:cs typeface="Calibri"/>
              </a:rPr>
              <a:t>r</a:t>
            </a:r>
            <a:r>
              <a:rPr sz="1000" spc="-8" dirty="0">
                <a:latin typeface="Calibri"/>
                <a:cs typeface="Calibri"/>
              </a:rPr>
              <a:t>e</a:t>
            </a:r>
            <a:r>
              <a:rPr sz="1000" spc="-16" dirty="0">
                <a:latin typeface="Calibri"/>
                <a:cs typeface="Calibri"/>
              </a:rPr>
              <a:t>a</a:t>
            </a:r>
            <a:r>
              <a:rPr sz="1000" spc="-12" dirty="0">
                <a:latin typeface="Calibri"/>
                <a:cs typeface="Calibri"/>
              </a:rPr>
              <a:t>t</a:t>
            </a:r>
            <a:r>
              <a:rPr sz="1000" spc="-8" dirty="0">
                <a:latin typeface="Calibri"/>
                <a:cs typeface="Calibri"/>
              </a:rPr>
              <a:t>e</a:t>
            </a:r>
            <a:r>
              <a:rPr sz="1000" spc="-16" dirty="0">
                <a:latin typeface="Calibri"/>
                <a:cs typeface="Calibri"/>
              </a:rPr>
              <a:t>s</a:t>
            </a:r>
            <a:r>
              <a:rPr sz="1000" spc="-4" dirty="0">
                <a:latin typeface="Calibri"/>
                <a:cs typeface="Calibri"/>
              </a:rPr>
              <a:t>t</a:t>
            </a:r>
            <a:r>
              <a:rPr sz="1000" spc="-12" dirty="0">
                <a:latin typeface="Calibri"/>
                <a:cs typeface="Calibri"/>
              </a:rPr>
              <a:t> s</a:t>
            </a:r>
            <a:r>
              <a:rPr sz="1000" spc="-4" dirty="0">
                <a:latin typeface="Calibri"/>
                <a:cs typeface="Calibri"/>
              </a:rPr>
              <a:t>t</a:t>
            </a:r>
            <a:r>
              <a:rPr sz="1000" spc="-16" dirty="0">
                <a:latin typeface="Calibri"/>
                <a:cs typeface="Calibri"/>
              </a:rPr>
              <a:t>r</a:t>
            </a:r>
            <a:r>
              <a:rPr sz="1000" spc="-8" dirty="0">
                <a:latin typeface="Calibri"/>
                <a:cs typeface="Calibri"/>
              </a:rPr>
              <a:t>e</a:t>
            </a:r>
            <a:r>
              <a:rPr sz="1000" spc="-4" dirty="0">
                <a:latin typeface="Calibri"/>
                <a:cs typeface="Calibri"/>
              </a:rPr>
              <a:t>n</a:t>
            </a:r>
            <a:r>
              <a:rPr sz="1000" spc="-20" dirty="0">
                <a:latin typeface="Calibri"/>
                <a:cs typeface="Calibri"/>
              </a:rPr>
              <a:t>g</a:t>
            </a:r>
            <a:r>
              <a:rPr sz="1000" spc="-4" dirty="0">
                <a:latin typeface="Calibri"/>
                <a:cs typeface="Calibri"/>
              </a:rPr>
              <a:t>ths</a:t>
            </a:r>
            <a:r>
              <a:rPr sz="1000" spc="-28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4" dirty="0">
                <a:latin typeface="Calibri"/>
                <a:cs typeface="Calibri"/>
              </a:rPr>
              <a:t> </a:t>
            </a:r>
            <a:r>
              <a:rPr sz="1000" spc="-8" dirty="0">
                <a:latin typeface="Calibri"/>
                <a:cs typeface="Calibri"/>
              </a:rPr>
              <a:t>NY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8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s</a:t>
            </a:r>
            <a:r>
              <a:rPr sz="1000" spc="-8" dirty="0">
                <a:latin typeface="Calibri"/>
                <a:cs typeface="Calibri"/>
              </a:rPr>
              <a:t>c</a:t>
            </a:r>
            <a:r>
              <a:rPr sz="1000" dirty="0">
                <a:latin typeface="Calibri"/>
                <a:cs typeface="Calibri"/>
              </a:rPr>
              <a:t>hool</a:t>
            </a:r>
            <a:r>
              <a:rPr sz="1000" spc="-8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lead</a:t>
            </a:r>
            <a:r>
              <a:rPr sz="1000" spc="-4" dirty="0">
                <a:latin typeface="Calibri"/>
                <a:cs typeface="Calibri"/>
              </a:rPr>
              <a:t>er</a:t>
            </a:r>
            <a:r>
              <a:rPr sz="1000" spc="-12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</a:t>
            </a:r>
            <a:r>
              <a:rPr sz="1000" spc="-16" dirty="0">
                <a:latin typeface="Calibri"/>
                <a:cs typeface="Calibri"/>
              </a:rPr>
              <a:t>r</a:t>
            </a:r>
            <a:r>
              <a:rPr sz="1000" spc="-8" dirty="0">
                <a:latin typeface="Calibri"/>
                <a:cs typeface="Calibri"/>
              </a:rPr>
              <a:t>e</a:t>
            </a:r>
            <a:r>
              <a:rPr sz="1000" spc="-4" dirty="0">
                <a:latin typeface="Calibri"/>
                <a:cs typeface="Calibri"/>
              </a:rPr>
              <a:t>p</a:t>
            </a:r>
            <a:r>
              <a:rPr sz="1000" spc="-8" dirty="0">
                <a:latin typeface="Calibri"/>
                <a:cs typeface="Calibri"/>
              </a:rPr>
              <a:t>a</a:t>
            </a:r>
            <a:r>
              <a:rPr sz="1000" spc="-24" dirty="0">
                <a:latin typeface="Calibri"/>
                <a:cs typeface="Calibri"/>
              </a:rPr>
              <a:t>r</a:t>
            </a:r>
            <a:r>
              <a:rPr sz="1000" spc="-12" dirty="0">
                <a:latin typeface="Calibri"/>
                <a:cs typeface="Calibri"/>
              </a:rPr>
              <a:t>a</a:t>
            </a:r>
            <a:r>
              <a:rPr sz="1000" spc="-4" dirty="0">
                <a:latin typeface="Calibri"/>
                <a:cs typeface="Calibri"/>
              </a:rPr>
              <a:t>tion p</a:t>
            </a:r>
            <a:r>
              <a:rPr sz="1000" spc="-24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o</a:t>
            </a:r>
            <a:r>
              <a:rPr sz="1000" spc="-8" dirty="0">
                <a:latin typeface="Calibri"/>
                <a:cs typeface="Calibri"/>
              </a:rPr>
              <a:t>g</a:t>
            </a:r>
            <a:r>
              <a:rPr sz="1000" spc="-24" dirty="0">
                <a:latin typeface="Calibri"/>
                <a:cs typeface="Calibri"/>
              </a:rPr>
              <a:t>r</a:t>
            </a:r>
            <a:r>
              <a:rPr sz="1000" spc="-8" dirty="0">
                <a:latin typeface="Calibri"/>
                <a:cs typeface="Calibri"/>
              </a:rPr>
              <a:t>ams a</a:t>
            </a:r>
            <a:r>
              <a:rPr sz="1000" spc="-12" dirty="0">
                <a:latin typeface="Calibri"/>
                <a:cs typeface="Calibri"/>
              </a:rPr>
              <a:t>r</a:t>
            </a:r>
            <a:r>
              <a:rPr sz="1000" spc="-4" dirty="0">
                <a:latin typeface="Calibri"/>
                <a:cs typeface="Calibri"/>
              </a:rPr>
              <a:t>e: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477"/>
              </a:lnSpc>
              <a:spcBef>
                <a:spcPts val="24"/>
              </a:spcBef>
            </a:pPr>
            <a:endParaRPr sz="500"/>
          </a:p>
          <a:p>
            <a:pPr marL="274763"/>
            <a:r>
              <a:rPr sz="800" spc="-4" dirty="0">
                <a:latin typeface="Calibri"/>
                <a:cs typeface="Calibri"/>
              </a:rPr>
              <a:t>1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53996" y="3500809"/>
            <a:ext cx="155864" cy="1089314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0102"/>
            <a:r>
              <a:rPr sz="800" b="1" dirty="0">
                <a:latin typeface="Calibri"/>
                <a:cs typeface="Calibri"/>
              </a:rPr>
              <a:t>Pe</a:t>
            </a:r>
            <a:r>
              <a:rPr sz="800" b="1" spc="4" dirty="0">
                <a:latin typeface="Calibri"/>
                <a:cs typeface="Calibri"/>
              </a:rPr>
              <a:t>r</a:t>
            </a:r>
            <a:r>
              <a:rPr sz="800" b="1" dirty="0">
                <a:latin typeface="Calibri"/>
                <a:cs typeface="Calibri"/>
              </a:rPr>
              <a:t>cent</a:t>
            </a:r>
            <a:r>
              <a:rPr sz="800" b="1" spc="-8" dirty="0">
                <a:latin typeface="Calibri"/>
                <a:cs typeface="Calibri"/>
              </a:rPr>
              <a:t> </a:t>
            </a:r>
            <a:r>
              <a:rPr sz="800" b="1" spc="-4" dirty="0">
                <a:latin typeface="Calibri"/>
                <a:cs typeface="Calibri"/>
              </a:rPr>
              <a:t>S</a:t>
            </a:r>
            <a:r>
              <a:rPr sz="800" b="1" dirty="0">
                <a:latin typeface="Calibri"/>
                <a:cs typeface="Calibri"/>
              </a:rPr>
              <a:t>t</a:t>
            </a:r>
            <a:r>
              <a:rPr sz="800" b="1" spc="4" dirty="0">
                <a:latin typeface="Calibri"/>
                <a:cs typeface="Calibri"/>
              </a:rPr>
              <a:t>r</a:t>
            </a:r>
            <a:r>
              <a:rPr sz="800" b="1" dirty="0">
                <a:latin typeface="Calibri"/>
                <a:cs typeface="Calibri"/>
              </a:rPr>
              <a:t>on</a:t>
            </a:r>
            <a:r>
              <a:rPr sz="800" b="1" spc="-4" dirty="0">
                <a:latin typeface="Calibri"/>
                <a:cs typeface="Calibri"/>
              </a:rPr>
              <a:t>gl</a:t>
            </a:r>
            <a:r>
              <a:rPr sz="800" b="1" dirty="0">
                <a:latin typeface="Calibri"/>
                <a:cs typeface="Calibri"/>
              </a:rPr>
              <a:t>y</a:t>
            </a:r>
            <a:r>
              <a:rPr sz="800" b="1" spc="4" dirty="0">
                <a:latin typeface="Calibri"/>
                <a:cs typeface="Calibri"/>
              </a:rPr>
              <a:t> </a:t>
            </a:r>
            <a:r>
              <a:rPr sz="800" b="1" spc="-4" dirty="0">
                <a:latin typeface="Calibri"/>
                <a:cs typeface="Calibri"/>
              </a:rPr>
              <a:t>Ag</a:t>
            </a:r>
            <a:r>
              <a:rPr sz="800" b="1" dirty="0">
                <a:latin typeface="Calibri"/>
                <a:cs typeface="Calibri"/>
              </a:rPr>
              <a:t>ree/</a:t>
            </a:r>
            <a:r>
              <a:rPr sz="800" b="1" spc="-4" dirty="0">
                <a:latin typeface="Calibri"/>
                <a:cs typeface="Calibri"/>
              </a:rPr>
              <a:t>Ag</a:t>
            </a:r>
            <a:r>
              <a:rPr sz="800" b="1" dirty="0">
                <a:latin typeface="Calibri"/>
                <a:cs typeface="Calibri"/>
              </a:rPr>
              <a:t>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15637" y="2802428"/>
            <a:ext cx="6217227" cy="3318241"/>
          </a:xfrm>
          <a:custGeom>
            <a:avLst/>
            <a:gdLst/>
            <a:ahLst/>
            <a:cxnLst/>
            <a:rect l="l" t="t" r="r" b="b"/>
            <a:pathLst>
              <a:path w="6838950" h="4866754">
                <a:moveTo>
                  <a:pt x="0" y="4867275"/>
                </a:moveTo>
                <a:lnTo>
                  <a:pt x="6838950" y="4867275"/>
                </a:lnTo>
                <a:lnTo>
                  <a:pt x="6838950" y="520"/>
                </a:lnTo>
              </a:path>
              <a:path w="6838950" h="4866754">
                <a:moveTo>
                  <a:pt x="0" y="520"/>
                </a:moveTo>
                <a:lnTo>
                  <a:pt x="0" y="4867275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cxnSp>
        <p:nvCxnSpPr>
          <p:cNvPr id="148" name="Straight Connector 147"/>
          <p:cNvCxnSpPr/>
          <p:nvPr/>
        </p:nvCxnSpPr>
        <p:spPr>
          <a:xfrm>
            <a:off x="415637" y="2802428"/>
            <a:ext cx="6217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1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66" y="71992"/>
            <a:ext cx="2714105" cy="2634279"/>
          </a:xfrm>
          <a:prstGeom prst="rect">
            <a:avLst/>
          </a:prstGeom>
        </p:spPr>
      </p:pic>
      <p:cxnSp>
        <p:nvCxnSpPr>
          <p:cNvPr id="151" name="Straight Connector 150"/>
          <p:cNvCxnSpPr/>
          <p:nvPr/>
        </p:nvCxnSpPr>
        <p:spPr>
          <a:xfrm flipH="1">
            <a:off x="1985356" y="1143000"/>
            <a:ext cx="42589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1974985" y="1143000"/>
            <a:ext cx="0" cy="15632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2660072" y="1389132"/>
            <a:ext cx="36216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2671947" y="1389131"/>
            <a:ext cx="0" cy="13171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3352649" y="1610591"/>
            <a:ext cx="6385" cy="10956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3355842" y="1610591"/>
            <a:ext cx="29259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4818804" y="2234045"/>
            <a:ext cx="14629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4818804" y="2234046"/>
            <a:ext cx="1595" cy="4722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277090" y="152151"/>
            <a:ext cx="5892972" cy="935217"/>
          </a:xfrm>
          <a:prstGeom prst="rect">
            <a:avLst/>
          </a:prstGeom>
          <a:noFill/>
        </p:spPr>
        <p:txBody>
          <a:bodyPr wrap="square" lIns="72731" tIns="36366" rIns="72731" bIns="36366" rtlCol="0">
            <a:spAutoFit/>
          </a:bodyPr>
          <a:lstStyle/>
          <a:p>
            <a:r>
              <a:rPr lang="en-US" sz="1400" dirty="0" smtClean="0"/>
              <a:t>When it comes to the </a:t>
            </a:r>
            <a:r>
              <a:rPr lang="en-US" sz="1400" u="sng" dirty="0" smtClean="0"/>
              <a:t>strengths</a:t>
            </a:r>
            <a:r>
              <a:rPr lang="en-US" sz="1400" dirty="0" smtClean="0"/>
              <a:t> </a:t>
            </a:r>
            <a:r>
              <a:rPr lang="en-US" sz="1400" dirty="0" smtClean="0"/>
              <a:t>of the NYS school leader prep programs, this shows how responses to question #4 from the survey correspond to </a:t>
            </a:r>
            <a:r>
              <a:rPr lang="en-US" sz="1400" i="1" dirty="0" smtClean="0"/>
              <a:t>Research-Based Policy for Principal Preparation Program Approval and Licensure</a:t>
            </a:r>
            <a:r>
              <a:rPr lang="en-US" sz="1400" dirty="0"/>
              <a:t> </a:t>
            </a:r>
            <a:r>
              <a:rPr lang="en-US" sz="1400" dirty="0" smtClean="0"/>
              <a:t>(2015, </a:t>
            </a:r>
            <a:r>
              <a:rPr lang="en-US" sz="1400" dirty="0" err="1" smtClean="0"/>
              <a:t>pg</a:t>
            </a:r>
            <a:r>
              <a:rPr lang="en-US" sz="1400" dirty="0" smtClean="0"/>
              <a:t> 110).  To find the document, see item #20 of Readings section on web site.</a:t>
            </a:r>
            <a:endParaRPr lang="en-US" sz="1400" dirty="0"/>
          </a:p>
        </p:txBody>
      </p:sp>
      <p:sp>
        <p:nvSpPr>
          <p:cNvPr id="175" name="TextBox 174"/>
          <p:cNvSpPr txBox="1"/>
          <p:nvPr/>
        </p:nvSpPr>
        <p:spPr>
          <a:xfrm>
            <a:off x="6996546" y="3031178"/>
            <a:ext cx="1731818" cy="842884"/>
          </a:xfrm>
          <a:prstGeom prst="rect">
            <a:avLst/>
          </a:prstGeom>
          <a:noFill/>
        </p:spPr>
        <p:txBody>
          <a:bodyPr wrap="square" lIns="72731" tIns="36366" rIns="72731" bIns="36366" rtlCol="0">
            <a:spAutoFit/>
          </a:bodyPr>
          <a:lstStyle/>
          <a:p>
            <a:r>
              <a:rPr lang="en-US" sz="2500" dirty="0"/>
              <a:t>Appraisal of Strengths</a:t>
            </a:r>
          </a:p>
        </p:txBody>
      </p:sp>
    </p:spTree>
    <p:extLst>
      <p:ext uri="{BB962C8B-B14F-4D97-AF65-F5344CB8AC3E}">
        <p14:creationId xmlns:p14="http://schemas.microsoft.com/office/powerpoint/2010/main" val="33296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3081" y="1885950"/>
            <a:ext cx="4749337" cy="0"/>
          </a:xfrm>
          <a:custGeom>
            <a:avLst/>
            <a:gdLst/>
            <a:ahLst/>
            <a:cxnLst/>
            <a:rect l="l" t="t" r="r" b="b"/>
            <a:pathLst>
              <a:path w="5224271">
                <a:moveTo>
                  <a:pt x="0" y="0"/>
                </a:moveTo>
                <a:lnTo>
                  <a:pt x="522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83081" y="1771650"/>
            <a:ext cx="4749337" cy="0"/>
          </a:xfrm>
          <a:custGeom>
            <a:avLst/>
            <a:gdLst/>
            <a:ahLst/>
            <a:cxnLst/>
            <a:rect l="l" t="t" r="r" b="b"/>
            <a:pathLst>
              <a:path w="5224271">
                <a:moveTo>
                  <a:pt x="0" y="0"/>
                </a:moveTo>
                <a:lnTo>
                  <a:pt x="522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3081" y="1657349"/>
            <a:ext cx="4749337" cy="0"/>
          </a:xfrm>
          <a:custGeom>
            <a:avLst/>
            <a:gdLst/>
            <a:ahLst/>
            <a:cxnLst/>
            <a:rect l="l" t="t" r="r" b="b"/>
            <a:pathLst>
              <a:path w="5224271">
                <a:moveTo>
                  <a:pt x="0" y="0"/>
                </a:moveTo>
                <a:lnTo>
                  <a:pt x="522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3081" y="1544089"/>
            <a:ext cx="4749337" cy="0"/>
          </a:xfrm>
          <a:custGeom>
            <a:avLst/>
            <a:gdLst/>
            <a:ahLst/>
            <a:cxnLst/>
            <a:rect l="l" t="t" r="r" b="b"/>
            <a:pathLst>
              <a:path w="5224271">
                <a:moveTo>
                  <a:pt x="0" y="0"/>
                </a:moveTo>
                <a:lnTo>
                  <a:pt x="522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3081" y="1429788"/>
            <a:ext cx="4749337" cy="0"/>
          </a:xfrm>
          <a:custGeom>
            <a:avLst/>
            <a:gdLst/>
            <a:ahLst/>
            <a:cxnLst/>
            <a:rect l="l" t="t" r="r" b="b"/>
            <a:pathLst>
              <a:path w="5224271">
                <a:moveTo>
                  <a:pt x="0" y="0"/>
                </a:moveTo>
                <a:lnTo>
                  <a:pt x="522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3081" y="1315488"/>
            <a:ext cx="4749337" cy="0"/>
          </a:xfrm>
          <a:custGeom>
            <a:avLst/>
            <a:gdLst/>
            <a:ahLst/>
            <a:cxnLst/>
            <a:rect l="l" t="t" r="r" b="b"/>
            <a:pathLst>
              <a:path w="5224271">
                <a:moveTo>
                  <a:pt x="0" y="0"/>
                </a:moveTo>
                <a:lnTo>
                  <a:pt x="522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3081" y="1201189"/>
            <a:ext cx="4749337" cy="0"/>
          </a:xfrm>
          <a:custGeom>
            <a:avLst/>
            <a:gdLst/>
            <a:ahLst/>
            <a:cxnLst/>
            <a:rect l="l" t="t" r="r" b="b"/>
            <a:pathLst>
              <a:path w="5224271">
                <a:moveTo>
                  <a:pt x="0" y="0"/>
                </a:moveTo>
                <a:lnTo>
                  <a:pt x="522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3081" y="1086888"/>
            <a:ext cx="4749337" cy="0"/>
          </a:xfrm>
          <a:custGeom>
            <a:avLst/>
            <a:gdLst/>
            <a:ahLst/>
            <a:cxnLst/>
            <a:rect l="l" t="t" r="r" b="b"/>
            <a:pathLst>
              <a:path w="5224271">
                <a:moveTo>
                  <a:pt x="0" y="0"/>
                </a:moveTo>
                <a:lnTo>
                  <a:pt x="522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3081" y="973628"/>
            <a:ext cx="4749337" cy="0"/>
          </a:xfrm>
          <a:custGeom>
            <a:avLst/>
            <a:gdLst/>
            <a:ahLst/>
            <a:cxnLst/>
            <a:rect l="l" t="t" r="r" b="b"/>
            <a:pathLst>
              <a:path w="5224271">
                <a:moveTo>
                  <a:pt x="0" y="0"/>
                </a:moveTo>
                <a:lnTo>
                  <a:pt x="522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3081" y="859328"/>
            <a:ext cx="4749337" cy="0"/>
          </a:xfrm>
          <a:custGeom>
            <a:avLst/>
            <a:gdLst/>
            <a:ahLst/>
            <a:cxnLst/>
            <a:rect l="l" t="t" r="r" b="b"/>
            <a:pathLst>
              <a:path w="5224271">
                <a:moveTo>
                  <a:pt x="0" y="0"/>
                </a:moveTo>
                <a:lnTo>
                  <a:pt x="52242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7949" y="948689"/>
            <a:ext cx="349135" cy="1057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6822" y="937259"/>
            <a:ext cx="347748" cy="106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04309" y="960119"/>
            <a:ext cx="349135" cy="1046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83182" y="1153390"/>
            <a:ext cx="349135" cy="853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62054" y="1039091"/>
            <a:ext cx="347749" cy="9673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39542" y="1187681"/>
            <a:ext cx="349135" cy="818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18414" y="880109"/>
            <a:ext cx="349135" cy="1126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2586" y="959081"/>
            <a:ext cx="278476" cy="10432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1458" y="947651"/>
            <a:ext cx="278476" cy="10546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0331" y="970511"/>
            <a:ext cx="278476" cy="10318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7818" y="1164821"/>
            <a:ext cx="278476" cy="8375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96690" y="1050520"/>
            <a:ext cx="278476" cy="951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75564" y="1199110"/>
            <a:ext cx="278476" cy="8032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53051" y="890500"/>
            <a:ext cx="278476" cy="11118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83080" y="859328"/>
            <a:ext cx="0" cy="2359775"/>
          </a:xfrm>
          <a:custGeom>
            <a:avLst/>
            <a:gdLst/>
            <a:ahLst/>
            <a:cxnLst/>
            <a:rect l="l" t="t" r="r" b="b"/>
            <a:pathLst>
              <a:path h="3461004">
                <a:moveTo>
                  <a:pt x="0" y="0"/>
                </a:moveTo>
                <a:lnTo>
                  <a:pt x="0" y="346100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83080" y="2000250"/>
            <a:ext cx="4749338" cy="0"/>
          </a:xfrm>
          <a:custGeom>
            <a:avLst/>
            <a:gdLst/>
            <a:ahLst/>
            <a:cxnLst/>
            <a:rect l="l" t="t" r="r" b="b"/>
            <a:pathLst>
              <a:path w="5224272">
                <a:moveTo>
                  <a:pt x="0" y="0"/>
                </a:moveTo>
                <a:lnTo>
                  <a:pt x="522427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61952" y="2000250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39439" y="2000250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8313" y="2000250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7185" y="2000250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74673" y="2000250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53545" y="2000250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32417" y="2000250"/>
            <a:ext cx="0" cy="1218854"/>
          </a:xfrm>
          <a:custGeom>
            <a:avLst/>
            <a:gdLst/>
            <a:ahLst/>
            <a:cxnLst/>
            <a:rect l="l" t="t" r="r" b="b"/>
            <a:pathLst>
              <a:path h="1787652">
                <a:moveTo>
                  <a:pt x="0" y="0"/>
                </a:moveTo>
                <a:lnTo>
                  <a:pt x="0" y="178765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833302" y="2003159"/>
            <a:ext cx="624609" cy="10698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51013" algn="ctr">
              <a:lnSpc>
                <a:spcPct val="101699"/>
              </a:lnSpc>
            </a:pPr>
            <a:r>
              <a:rPr sz="800" spc="-4" dirty="0">
                <a:latin typeface="Calibri"/>
                <a:cs typeface="Calibri"/>
              </a:rPr>
              <a:t>Pr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6" dirty="0">
                <a:latin typeface="Calibri"/>
                <a:cs typeface="Calibri"/>
              </a:rPr>
              <a:t>p</a:t>
            </a:r>
            <a:r>
              <a:rPr sz="800" spc="-4" dirty="0">
                <a:latin typeface="Calibri"/>
                <a:cs typeface="Calibri"/>
              </a:rPr>
              <a:t>aration program could be organized around m</a:t>
            </a:r>
            <a:r>
              <a:rPr sz="800" spc="-8" dirty="0">
                <a:latin typeface="Calibri"/>
                <a:cs typeface="Calibri"/>
              </a:rPr>
              <a:t>os</a:t>
            </a:r>
            <a:r>
              <a:rPr sz="800" spc="-4" dirty="0">
                <a:latin typeface="Calibri"/>
                <a:cs typeface="Calibri"/>
              </a:rPr>
              <a:t>t curr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6" dirty="0">
                <a:latin typeface="Calibri"/>
                <a:cs typeface="Calibri"/>
              </a:rPr>
              <a:t>n</a:t>
            </a:r>
            <a:r>
              <a:rPr sz="800" spc="-4" dirty="0">
                <a:latin typeface="Calibri"/>
                <a:cs typeface="Calibri"/>
              </a:rPr>
              <a:t>t (</a:t>
            </a:r>
            <a:r>
              <a:rPr sz="800" dirty="0">
                <a:latin typeface="Calibri"/>
                <a:cs typeface="Calibri"/>
              </a:rPr>
              <a:t>2</a:t>
            </a:r>
            <a:r>
              <a:rPr sz="800" spc="-4" dirty="0">
                <a:latin typeface="Calibri"/>
                <a:cs typeface="Calibri"/>
              </a:rPr>
              <a:t>015)</a:t>
            </a:r>
            <a:endParaRPr sz="800">
              <a:latin typeface="Calibri"/>
              <a:cs typeface="Calibri"/>
            </a:endParaRPr>
          </a:p>
          <a:p>
            <a:pPr marL="37881" marR="10102" indent="46972">
              <a:lnSpc>
                <a:spcPct val="101000"/>
              </a:lnSpc>
              <a:spcBef>
                <a:spcPts val="8"/>
              </a:spcBef>
            </a:pPr>
            <a:r>
              <a:rPr sz="800" spc="-4" dirty="0">
                <a:latin typeface="Calibri"/>
                <a:cs typeface="Calibri"/>
              </a:rPr>
              <a:t>nation</a:t>
            </a:r>
            <a:r>
              <a:rPr sz="800" spc="-12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l l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a</a:t>
            </a:r>
            <a:r>
              <a:rPr sz="800" spc="-12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</a:t>
            </a:r>
            <a:r>
              <a:rPr sz="800" spc="-8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hip…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18871" y="2056049"/>
            <a:ext cx="564573" cy="9646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1010" algn="ctr">
              <a:lnSpc>
                <a:spcPct val="101800"/>
              </a:lnSpc>
            </a:pPr>
            <a:r>
              <a:rPr sz="800" spc="-8" dirty="0">
                <a:latin typeface="Calibri"/>
                <a:cs typeface="Calibri"/>
              </a:rPr>
              <a:t>B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tt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 data (r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liable </a:t>
            </a:r>
            <a:r>
              <a:rPr sz="800" spc="-8" dirty="0">
                <a:latin typeface="Calibri"/>
                <a:cs typeface="Calibri"/>
              </a:rPr>
              <a:t>&amp;</a:t>
            </a:r>
            <a:r>
              <a:rPr sz="800" spc="-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</a:t>
            </a:r>
            <a:r>
              <a:rPr sz="800" spc="-4" dirty="0">
                <a:latin typeface="Calibri"/>
                <a:cs typeface="Calibri"/>
              </a:rPr>
              <a:t>alid </a:t>
            </a:r>
            <a:r>
              <a:rPr sz="800" dirty="0">
                <a:latin typeface="Calibri"/>
                <a:cs typeface="Calibri"/>
              </a:rPr>
              <a:t>f</a:t>
            </a:r>
            <a:r>
              <a:rPr sz="800" spc="-4" dirty="0">
                <a:latin typeface="Calibri"/>
                <a:cs typeface="Calibri"/>
              </a:rPr>
              <a:t>or its pur</a:t>
            </a:r>
            <a:r>
              <a:rPr sz="800" spc="-16" dirty="0">
                <a:latin typeface="Calibri"/>
                <a:cs typeface="Calibri"/>
              </a:rPr>
              <a:t>p</a:t>
            </a:r>
            <a:r>
              <a:rPr sz="800" spc="-8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) could be a</a:t>
            </a:r>
            <a:r>
              <a:rPr sz="800" dirty="0">
                <a:latin typeface="Calibri"/>
                <a:cs typeface="Calibri"/>
              </a:rPr>
              <a:t>v</a:t>
            </a:r>
            <a:r>
              <a:rPr sz="800" spc="-12" dirty="0">
                <a:latin typeface="Calibri"/>
                <a:cs typeface="Calibri"/>
              </a:rPr>
              <a:t>a</a:t>
            </a:r>
            <a:r>
              <a:rPr sz="800" spc="4" dirty="0">
                <a:latin typeface="Calibri"/>
                <a:cs typeface="Calibri"/>
              </a:rPr>
              <a:t>i</a:t>
            </a:r>
            <a:r>
              <a:rPr sz="800" spc="-4" dirty="0">
                <a:latin typeface="Calibri"/>
                <a:cs typeface="Calibri"/>
              </a:rPr>
              <a:t>la</a:t>
            </a:r>
            <a:r>
              <a:rPr sz="800" spc="-12" dirty="0">
                <a:latin typeface="Calibri"/>
                <a:cs typeface="Calibri"/>
              </a:rPr>
              <a:t>b</a:t>
            </a:r>
            <a:r>
              <a:rPr sz="800" spc="4" dirty="0">
                <a:latin typeface="Calibri"/>
                <a:cs typeface="Calibri"/>
              </a:rPr>
              <a:t>l</a:t>
            </a:r>
            <a:r>
              <a:rPr sz="800" spc="-4" dirty="0">
                <a:latin typeface="Calibri"/>
                <a:cs typeface="Calibri"/>
              </a:rPr>
              <a:t>e to judge program ad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quacy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89086" y="2003159"/>
            <a:ext cx="581314" cy="10698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algn="ctr">
              <a:lnSpc>
                <a:spcPct val="101699"/>
              </a:lnSpc>
            </a:pPr>
            <a:r>
              <a:rPr sz="800" spc="-4" dirty="0">
                <a:latin typeface="Calibri"/>
                <a:cs typeface="Calibri"/>
              </a:rPr>
              <a:t>State o</a:t>
            </a:r>
            <a:r>
              <a:rPr sz="800" dirty="0">
                <a:latin typeface="Calibri"/>
                <a:cs typeface="Calibri"/>
              </a:rPr>
              <a:t>v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ight of l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a</a:t>
            </a:r>
            <a:r>
              <a:rPr sz="800" spc="-12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 </a:t>
            </a:r>
            <a:r>
              <a:rPr sz="800" spc="-16" dirty="0">
                <a:latin typeface="Calibri"/>
                <a:cs typeface="Calibri"/>
              </a:rPr>
              <a:t>p</a:t>
            </a:r>
            <a:r>
              <a:rPr sz="800" spc="-4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" dirty="0">
                <a:latin typeface="Calibri"/>
                <a:cs typeface="Calibri"/>
              </a:rPr>
              <a:t>p</a:t>
            </a:r>
            <a:r>
              <a:rPr sz="800" spc="-4" dirty="0">
                <a:latin typeface="Calibri"/>
                <a:cs typeface="Calibri"/>
              </a:rPr>
              <a:t> programs could include a </a:t>
            </a:r>
            <a:r>
              <a:rPr sz="800" spc="-8" dirty="0">
                <a:latin typeface="Calibri"/>
                <a:cs typeface="Calibri"/>
              </a:rPr>
              <a:t>f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dback cycle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to impro</a:t>
            </a:r>
            <a:r>
              <a:rPr sz="800" spc="-12" dirty="0">
                <a:latin typeface="Calibri"/>
                <a:cs typeface="Calibri"/>
              </a:rPr>
              <a:t>v</a:t>
            </a:r>
            <a:r>
              <a:rPr sz="800" spc="-4" dirty="0">
                <a:latin typeface="Calibri"/>
                <a:cs typeface="Calibri"/>
              </a:rPr>
              <a:t>e practice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75231" y="2056049"/>
            <a:ext cx="565150" cy="9646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505" algn="ctr">
              <a:lnSpc>
                <a:spcPct val="101800"/>
              </a:lnSpc>
            </a:pPr>
            <a:r>
              <a:rPr sz="800" spc="-4" dirty="0">
                <a:latin typeface="Calibri"/>
                <a:cs typeface="Calibri"/>
              </a:rPr>
              <a:t>S</a:t>
            </a:r>
            <a:r>
              <a:rPr sz="800" dirty="0">
                <a:latin typeface="Calibri"/>
                <a:cs typeface="Calibri"/>
              </a:rPr>
              <a:t>c</a:t>
            </a:r>
            <a:r>
              <a:rPr sz="800" spc="-16" dirty="0">
                <a:latin typeface="Calibri"/>
                <a:cs typeface="Calibri"/>
              </a:rPr>
              <a:t>h</a:t>
            </a:r>
            <a:r>
              <a:rPr sz="800" spc="-4" dirty="0">
                <a:latin typeface="Calibri"/>
                <a:cs typeface="Calibri"/>
              </a:rPr>
              <a:t>ool l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a</a:t>
            </a:r>
            <a:r>
              <a:rPr sz="800" spc="-12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 </a:t>
            </a:r>
            <a:r>
              <a:rPr sz="800" spc="-16" dirty="0">
                <a:latin typeface="Calibri"/>
                <a:cs typeface="Calibri"/>
              </a:rPr>
              <a:t>p</a:t>
            </a:r>
            <a:r>
              <a:rPr sz="800" spc="-4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" dirty="0">
                <a:latin typeface="Calibri"/>
                <a:cs typeface="Calibri"/>
              </a:rPr>
              <a:t>p</a:t>
            </a:r>
            <a:r>
              <a:rPr sz="800" spc="-4" dirty="0">
                <a:latin typeface="Calibri"/>
                <a:cs typeface="Calibri"/>
              </a:rPr>
              <a:t> programs could be 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v</a:t>
            </a:r>
            <a:r>
              <a:rPr sz="800" spc="-4" dirty="0">
                <a:latin typeface="Calibri"/>
                <a:cs typeface="Calibri"/>
              </a:rPr>
              <a:t>aluat</a:t>
            </a:r>
            <a:r>
              <a:rPr sz="800" spc="-8" dirty="0">
                <a:latin typeface="Calibri"/>
                <a:cs typeface="Calibri"/>
              </a:rPr>
              <a:t>ed</a:t>
            </a:r>
            <a:r>
              <a:rPr sz="800" spc="-4" dirty="0">
                <a:latin typeface="Calibri"/>
                <a:cs typeface="Calibri"/>
              </a:rPr>
              <a:t> an</a:t>
            </a:r>
            <a:r>
              <a:rPr sz="800" spc="-8" dirty="0">
                <a:latin typeface="Calibri"/>
                <a:cs typeface="Calibri"/>
              </a:rPr>
              <a:t>n</a:t>
            </a:r>
            <a:r>
              <a:rPr sz="800" spc="-16" dirty="0">
                <a:latin typeface="Calibri"/>
                <a:cs typeface="Calibri"/>
              </a:rPr>
              <a:t>u</a:t>
            </a:r>
            <a:r>
              <a:rPr sz="800" spc="-4" dirty="0">
                <a:latin typeface="Calibri"/>
                <a:cs typeface="Calibri"/>
              </a:rPr>
              <a:t>ally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to gauge program ad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quacy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46831" y="2108887"/>
            <a:ext cx="579005" cy="8585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505" algn="ctr">
              <a:lnSpc>
                <a:spcPct val="101699"/>
              </a:lnSpc>
            </a:pPr>
            <a:r>
              <a:rPr sz="800" spc="-4" dirty="0">
                <a:latin typeface="Calibri"/>
                <a:cs typeface="Calibri"/>
              </a:rPr>
              <a:t>Initial </a:t>
            </a:r>
            <a:r>
              <a:rPr sz="800" spc="-8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tate appro</a:t>
            </a:r>
            <a:r>
              <a:rPr sz="800" spc="-12" dirty="0">
                <a:latin typeface="Calibri"/>
                <a:cs typeface="Calibri"/>
              </a:rPr>
              <a:t>v</a:t>
            </a:r>
            <a:r>
              <a:rPr sz="800" spc="-4" dirty="0">
                <a:latin typeface="Calibri"/>
                <a:cs typeface="Calibri"/>
              </a:rPr>
              <a:t>al of l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a</a:t>
            </a:r>
            <a:r>
              <a:rPr sz="800" spc="-12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 pr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paration programs could include a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ite </a:t>
            </a:r>
            <a:r>
              <a:rPr sz="800" dirty="0">
                <a:latin typeface="Calibri"/>
                <a:cs typeface="Calibri"/>
              </a:rPr>
              <a:t>v</a:t>
            </a:r>
            <a:r>
              <a:rPr sz="800" spc="-4" dirty="0">
                <a:latin typeface="Calibri"/>
                <a:cs typeface="Calibri"/>
              </a:rPr>
              <a:t>i</a:t>
            </a:r>
            <a:r>
              <a:rPr sz="800" spc="-12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it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30436" y="2108887"/>
            <a:ext cx="569191" cy="8585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505" algn="ctr">
              <a:lnSpc>
                <a:spcPct val="101699"/>
              </a:lnSpc>
            </a:pPr>
            <a:r>
              <a:rPr sz="800" spc="-4" dirty="0">
                <a:latin typeface="Calibri"/>
                <a:cs typeface="Calibri"/>
              </a:rPr>
              <a:t>St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6" dirty="0">
                <a:latin typeface="Calibri"/>
                <a:cs typeface="Calibri"/>
              </a:rPr>
              <a:t>p</a:t>
            </a:r>
            <a:r>
              <a:rPr sz="800" spc="-4" dirty="0">
                <a:latin typeface="Calibri"/>
                <a:cs typeface="Calibri"/>
              </a:rPr>
              <a:t>s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could be ta</a:t>
            </a:r>
            <a:r>
              <a:rPr sz="800" dirty="0">
                <a:latin typeface="Calibri"/>
                <a:cs typeface="Calibri"/>
              </a:rPr>
              <a:t>k</a:t>
            </a:r>
            <a:r>
              <a:rPr sz="800" spc="-8" dirty="0">
                <a:latin typeface="Calibri"/>
                <a:cs typeface="Calibri"/>
              </a:rPr>
              <a:t>en </a:t>
            </a:r>
            <a:r>
              <a:rPr sz="800" spc="-4" dirty="0">
                <a:latin typeface="Calibri"/>
                <a:cs typeface="Calibri"/>
              </a:rPr>
              <a:t>so </a:t>
            </a:r>
            <a:r>
              <a:rPr sz="800" spc="-8" dirty="0">
                <a:latin typeface="Calibri"/>
                <a:cs typeface="Calibri"/>
              </a:rPr>
              <a:t>f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2" dirty="0">
                <a:latin typeface="Calibri"/>
                <a:cs typeface="Calibri"/>
              </a:rPr>
              <a:t>w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 IH</a:t>
            </a:r>
            <a:r>
              <a:rPr sz="800" spc="-12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s </a:t>
            </a:r>
            <a:r>
              <a:rPr sz="800" spc="-8" dirty="0">
                <a:latin typeface="Calibri"/>
                <a:cs typeface="Calibri"/>
              </a:rPr>
              <a:t>f</a:t>
            </a:r>
            <a:r>
              <a:rPr sz="800" spc="-4" dirty="0">
                <a:latin typeface="Calibri"/>
                <a:cs typeface="Calibri"/>
              </a:rPr>
              <a:t>all </a:t>
            </a:r>
            <a:r>
              <a:rPr sz="800" spc="-8" dirty="0">
                <a:latin typeface="Calibri"/>
                <a:cs typeface="Calibri"/>
              </a:rPr>
              <a:t>b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low the targ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t pass rate of 8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r>
              <a:rPr sz="800" spc="-4" dirty="0">
                <a:latin typeface="Calibri"/>
                <a:cs typeface="Calibri"/>
              </a:rPr>
              <a:t> </a:t>
            </a:r>
            <a:r>
              <a:rPr sz="800" spc="-8" dirty="0">
                <a:latin typeface="Calibri"/>
                <a:cs typeface="Calibri"/>
              </a:rPr>
              <a:t>on </a:t>
            </a:r>
            <a:r>
              <a:rPr sz="800" spc="-4" dirty="0">
                <a:latin typeface="Calibri"/>
                <a:cs typeface="Calibri"/>
              </a:rPr>
              <a:t>SBL</a:t>
            </a:r>
            <a:endParaRPr sz="800">
              <a:latin typeface="Calibri"/>
              <a:cs typeface="Calibri"/>
            </a:endParaRPr>
          </a:p>
          <a:p>
            <a:pPr algn="ctr">
              <a:spcBef>
                <a:spcPts val="16"/>
              </a:spcBef>
            </a:pP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4" dirty="0">
                <a:latin typeface="Calibri"/>
                <a:cs typeface="Calibri"/>
              </a:rPr>
              <a:t>x</a:t>
            </a:r>
            <a:r>
              <a:rPr sz="800" spc="-12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m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89105" y="2056049"/>
            <a:ext cx="608445" cy="9646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algn="ctr">
              <a:lnSpc>
                <a:spcPct val="101800"/>
              </a:lnSpc>
            </a:pPr>
            <a:r>
              <a:rPr sz="800" spc="-4" dirty="0">
                <a:latin typeface="Calibri"/>
                <a:cs typeface="Calibri"/>
              </a:rPr>
              <a:t>St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6" dirty="0">
                <a:latin typeface="Calibri"/>
                <a:cs typeface="Calibri"/>
              </a:rPr>
              <a:t>p</a:t>
            </a:r>
            <a:r>
              <a:rPr sz="800" spc="-4" dirty="0">
                <a:latin typeface="Calibri"/>
                <a:cs typeface="Calibri"/>
              </a:rPr>
              <a:t>s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could be ta</a:t>
            </a:r>
            <a:r>
              <a:rPr sz="800" dirty="0">
                <a:latin typeface="Calibri"/>
                <a:cs typeface="Calibri"/>
              </a:rPr>
              <a:t>k</a:t>
            </a:r>
            <a:r>
              <a:rPr sz="800" spc="-8" dirty="0">
                <a:latin typeface="Calibri"/>
                <a:cs typeface="Calibri"/>
              </a:rPr>
              <a:t>en </a:t>
            </a:r>
            <a:r>
              <a:rPr sz="800" spc="-4" dirty="0">
                <a:latin typeface="Calibri"/>
                <a:cs typeface="Calibri"/>
              </a:rPr>
              <a:t>to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6" dirty="0">
                <a:latin typeface="Calibri"/>
                <a:cs typeface="Calibri"/>
              </a:rPr>
              <a:t>u</a:t>
            </a:r>
            <a:r>
              <a:rPr sz="800" spc="-4" dirty="0">
                <a:latin typeface="Calibri"/>
                <a:cs typeface="Calibri"/>
              </a:rPr>
              <a:t>pport t</a:t>
            </a:r>
            <a:r>
              <a:rPr sz="800" spc="-16" dirty="0">
                <a:latin typeface="Calibri"/>
                <a:cs typeface="Calibri"/>
              </a:rPr>
              <a:t>h</a:t>
            </a:r>
            <a:r>
              <a:rPr sz="800" spc="-4" dirty="0">
                <a:latin typeface="Calibri"/>
                <a:cs typeface="Calibri"/>
              </a:rPr>
              <a:t>e d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v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lopm</a:t>
            </a:r>
            <a:r>
              <a:rPr sz="800" spc="-8" dirty="0">
                <a:latin typeface="Calibri"/>
                <a:cs typeface="Calibri"/>
              </a:rPr>
              <a:t>en</a:t>
            </a:r>
            <a:r>
              <a:rPr sz="800" spc="-4" dirty="0">
                <a:latin typeface="Calibri"/>
                <a:cs typeface="Calibri"/>
              </a:rPr>
              <a:t> t of 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thnical</a:t>
            </a:r>
            <a:r>
              <a:rPr sz="800" spc="4" dirty="0">
                <a:latin typeface="Calibri"/>
                <a:cs typeface="Calibri"/>
              </a:rPr>
              <a:t>l</a:t>
            </a:r>
            <a:r>
              <a:rPr sz="800" spc="-4" dirty="0">
                <a:latin typeface="Calibri"/>
                <a:cs typeface="Calibri"/>
              </a:rPr>
              <a:t>-</a:t>
            </a:r>
            <a:r>
              <a:rPr sz="800" spc="-8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or racial</a:t>
            </a:r>
            <a:r>
              <a:rPr sz="800" spc="4" dirty="0">
                <a:latin typeface="Calibri"/>
                <a:cs typeface="Calibri"/>
              </a:rPr>
              <a:t>l</a:t>
            </a:r>
            <a:r>
              <a:rPr sz="800" spc="-4" dirty="0">
                <a:latin typeface="Calibri"/>
                <a:cs typeface="Calibri"/>
              </a:rPr>
              <a:t>y div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e l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a</a:t>
            </a:r>
            <a:r>
              <a:rPr sz="800" spc="-12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65118" y="911109"/>
            <a:ext cx="223405" cy="11442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9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 algn="ctr">
              <a:spcBef>
                <a:spcPts val="91"/>
              </a:spcBef>
            </a:pPr>
            <a:r>
              <a:rPr sz="800" spc="-4" dirty="0">
                <a:latin typeface="Calibri"/>
                <a:cs typeface="Calibri"/>
              </a:rPr>
              <a:t>8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 algn="ctr">
              <a:spcBef>
                <a:spcPts val="91"/>
              </a:spcBef>
            </a:pPr>
            <a:r>
              <a:rPr sz="800" spc="-4" dirty="0">
                <a:latin typeface="Calibri"/>
                <a:cs typeface="Calibri"/>
              </a:rPr>
              <a:t>7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 algn="ctr">
              <a:spcBef>
                <a:spcPts val="95"/>
              </a:spcBef>
            </a:pPr>
            <a:r>
              <a:rPr sz="800" spc="-4" dirty="0">
                <a:latin typeface="Calibri"/>
                <a:cs typeface="Calibri"/>
              </a:rPr>
              <a:t>6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 algn="ctr">
              <a:spcBef>
                <a:spcPts val="91"/>
              </a:spcBef>
            </a:pPr>
            <a:r>
              <a:rPr sz="800" spc="-4" dirty="0">
                <a:latin typeface="Calibri"/>
                <a:cs typeface="Calibri"/>
              </a:rPr>
              <a:t>5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 algn="ctr">
              <a:spcBef>
                <a:spcPts val="91"/>
              </a:spcBef>
            </a:pPr>
            <a:r>
              <a:rPr sz="800" spc="-4" dirty="0">
                <a:latin typeface="Calibri"/>
                <a:cs typeface="Calibri"/>
              </a:rPr>
              <a:t>4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 algn="ctr">
              <a:spcBef>
                <a:spcPts val="91"/>
              </a:spcBef>
            </a:pPr>
            <a:r>
              <a:rPr sz="800" spc="-4" dirty="0">
                <a:latin typeface="Calibri"/>
                <a:cs typeface="Calibri"/>
              </a:rPr>
              <a:t>3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 algn="ctr">
              <a:spcBef>
                <a:spcPts val="91"/>
              </a:spcBef>
            </a:pPr>
            <a:r>
              <a:rPr sz="800" spc="-4" dirty="0">
                <a:latin typeface="Calibri"/>
                <a:cs typeface="Calibri"/>
              </a:rPr>
              <a:t>2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 algn="ctr">
              <a:spcBef>
                <a:spcPts val="95"/>
              </a:spcBef>
            </a:pPr>
            <a:r>
              <a:rPr sz="800" spc="-4" dirty="0">
                <a:latin typeface="Calibri"/>
                <a:cs typeface="Calibri"/>
              </a:rPr>
              <a:t>1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 marL="50003" algn="ctr">
              <a:spcBef>
                <a:spcPts val="91"/>
              </a:spcBef>
            </a:pPr>
            <a:r>
              <a:rPr sz="800" spc="-12" dirty="0">
                <a:latin typeface="Calibri"/>
                <a:cs typeface="Calibri"/>
              </a:rPr>
              <a:t>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36997" y="488937"/>
            <a:ext cx="4797714" cy="4251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6153" marR="10102" indent="-1646558">
              <a:lnSpc>
                <a:spcPct val="101699"/>
              </a:lnSpc>
            </a:pPr>
            <a:r>
              <a:rPr sz="1000" spc="-8" dirty="0">
                <a:latin typeface="Calibri"/>
                <a:cs typeface="Calibri"/>
              </a:rPr>
              <a:t>Que</a:t>
            </a:r>
            <a:r>
              <a:rPr sz="1000" spc="-12" dirty="0">
                <a:latin typeface="Calibri"/>
                <a:cs typeface="Calibri"/>
              </a:rPr>
              <a:t>s</a:t>
            </a:r>
            <a:r>
              <a:rPr sz="1000" spc="-4" dirty="0">
                <a:latin typeface="Calibri"/>
                <a:cs typeface="Calibri"/>
              </a:rPr>
              <a:t>tion</a:t>
            </a:r>
            <a:r>
              <a:rPr sz="1000" spc="-12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5: </a:t>
            </a:r>
            <a:r>
              <a:rPr sz="1000" dirty="0">
                <a:latin typeface="Calibri"/>
                <a:cs typeface="Calibri"/>
              </a:rPr>
              <a:t>Wi</a:t>
            </a:r>
            <a:r>
              <a:rPr sz="1000" spc="4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hin</a:t>
            </a:r>
            <a:r>
              <a:rPr sz="1000" spc="-12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av</a:t>
            </a:r>
            <a:r>
              <a:rPr sz="1000" dirty="0">
                <a:latin typeface="Calibri"/>
                <a:cs typeface="Calibri"/>
              </a:rPr>
              <a:t>aila</a:t>
            </a:r>
            <a:r>
              <a:rPr sz="1000" spc="4" dirty="0">
                <a:latin typeface="Calibri"/>
                <a:cs typeface="Calibri"/>
              </a:rPr>
              <a:t>b</a:t>
            </a:r>
            <a:r>
              <a:rPr sz="1000" dirty="0">
                <a:latin typeface="Calibri"/>
                <a:cs typeface="Calibri"/>
              </a:rPr>
              <a:t>le</a:t>
            </a:r>
            <a:r>
              <a:rPr sz="1000" spc="-4" dirty="0">
                <a:latin typeface="Calibri"/>
                <a:cs typeface="Calibri"/>
              </a:rPr>
              <a:t> </a:t>
            </a:r>
            <a:r>
              <a:rPr sz="1000" spc="-16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esou</a:t>
            </a:r>
            <a:r>
              <a:rPr sz="1000" spc="-16" dirty="0">
                <a:latin typeface="Calibri"/>
                <a:cs typeface="Calibri"/>
              </a:rPr>
              <a:t>r</a:t>
            </a:r>
            <a:r>
              <a:rPr sz="1000" spc="-8" dirty="0">
                <a:latin typeface="Calibri"/>
                <a:cs typeface="Calibri"/>
              </a:rPr>
              <a:t>c</a:t>
            </a:r>
            <a:r>
              <a:rPr sz="1000" spc="-4" dirty="0">
                <a:latin typeface="Calibri"/>
                <a:cs typeface="Calibri"/>
              </a:rPr>
              <a:t>es,</a:t>
            </a:r>
            <a:r>
              <a:rPr sz="1000" spc="-16" dirty="0">
                <a:latin typeface="Calibri"/>
                <a:cs typeface="Calibri"/>
              </a:rPr>
              <a:t> </a:t>
            </a:r>
            <a:r>
              <a:rPr sz="1000" spc="-8" dirty="0">
                <a:latin typeface="Calibri"/>
                <a:cs typeface="Calibri"/>
              </a:rPr>
              <a:t>a</a:t>
            </a:r>
            <a:r>
              <a:rPr sz="1000" spc="-12" dirty="0">
                <a:latin typeface="Calibri"/>
                <a:cs typeface="Calibri"/>
              </a:rPr>
              <a:t>r</a:t>
            </a:r>
            <a:r>
              <a:rPr sz="1000" spc="-8" dirty="0">
                <a:latin typeface="Calibri"/>
                <a:cs typeface="Calibri"/>
              </a:rPr>
              <a:t>eas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possible</a:t>
            </a:r>
            <a:r>
              <a:rPr sz="1000" spc="-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im</a:t>
            </a:r>
            <a:r>
              <a:rPr sz="1000" spc="4" dirty="0">
                <a:latin typeface="Calibri"/>
                <a:cs typeface="Calibri"/>
              </a:rPr>
              <a:t>p</a:t>
            </a:r>
            <a:r>
              <a:rPr sz="1000" spc="-24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o</a:t>
            </a:r>
            <a:r>
              <a:rPr sz="1000" spc="-20" dirty="0">
                <a:latin typeface="Calibri"/>
                <a:cs typeface="Calibri"/>
              </a:rPr>
              <a:t>v</a:t>
            </a:r>
            <a:r>
              <a:rPr sz="1000" spc="-8" dirty="0">
                <a:latin typeface="Calibri"/>
                <a:cs typeface="Calibri"/>
              </a:rPr>
              <a:t>eme</a:t>
            </a:r>
            <a:r>
              <a:rPr sz="1000" spc="-12" dirty="0">
                <a:latin typeface="Calibri"/>
                <a:cs typeface="Calibri"/>
              </a:rPr>
              <a:t>n</a:t>
            </a:r>
            <a:r>
              <a:rPr sz="1000" spc="-4" dirty="0">
                <a:latin typeface="Calibri"/>
                <a:cs typeface="Calibri"/>
              </a:rPr>
              <a:t>t</a:t>
            </a:r>
            <a:r>
              <a:rPr sz="1000" spc="-2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-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lead</a:t>
            </a:r>
            <a:r>
              <a:rPr sz="1000" spc="-4" dirty="0">
                <a:latin typeface="Calibri"/>
                <a:cs typeface="Calibri"/>
              </a:rPr>
              <a:t>er</a:t>
            </a:r>
            <a:r>
              <a:rPr sz="1000" spc="-12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</a:t>
            </a:r>
            <a:r>
              <a:rPr sz="1000" spc="-16" dirty="0">
                <a:latin typeface="Calibri"/>
                <a:cs typeface="Calibri"/>
              </a:rPr>
              <a:t>r</a:t>
            </a:r>
            <a:r>
              <a:rPr sz="1000" spc="-8" dirty="0">
                <a:latin typeface="Calibri"/>
                <a:cs typeface="Calibri"/>
              </a:rPr>
              <a:t>ep</a:t>
            </a:r>
            <a:r>
              <a:rPr sz="1000" spc="-4" dirty="0">
                <a:latin typeface="Calibri"/>
                <a:cs typeface="Calibri"/>
              </a:rPr>
              <a:t> p</a:t>
            </a:r>
            <a:r>
              <a:rPr sz="1000" spc="-24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o</a:t>
            </a:r>
            <a:r>
              <a:rPr sz="1000" spc="-8" dirty="0">
                <a:latin typeface="Calibri"/>
                <a:cs typeface="Calibri"/>
              </a:rPr>
              <a:t>g</a:t>
            </a:r>
            <a:r>
              <a:rPr sz="1000" spc="-24" dirty="0">
                <a:latin typeface="Calibri"/>
                <a:cs typeface="Calibri"/>
              </a:rPr>
              <a:t>r</a:t>
            </a:r>
            <a:r>
              <a:rPr sz="1000" spc="-8" dirty="0">
                <a:latin typeface="Calibri"/>
                <a:cs typeface="Calibri"/>
              </a:rPr>
              <a:t>ams </a:t>
            </a:r>
            <a:r>
              <a:rPr sz="1000" dirty="0">
                <a:latin typeface="Calibri"/>
                <a:cs typeface="Calibri"/>
              </a:rPr>
              <a:t>i</a:t>
            </a:r>
            <a:r>
              <a:rPr sz="1000" spc="4" dirty="0">
                <a:latin typeface="Calibri"/>
                <a:cs typeface="Calibri"/>
              </a:rPr>
              <a:t>n</a:t>
            </a:r>
            <a:r>
              <a:rPr sz="1000" spc="-8" dirty="0">
                <a:latin typeface="Calibri"/>
                <a:cs typeface="Calibri"/>
              </a:rPr>
              <a:t>c</a:t>
            </a:r>
            <a:r>
              <a:rPr sz="1000" dirty="0">
                <a:latin typeface="Calibri"/>
                <a:cs typeface="Calibri"/>
              </a:rPr>
              <a:t>l</a:t>
            </a:r>
            <a:r>
              <a:rPr sz="1000" spc="4" dirty="0">
                <a:latin typeface="Calibri"/>
                <a:cs typeface="Calibri"/>
              </a:rPr>
              <a:t>u</a:t>
            </a:r>
            <a:r>
              <a:rPr sz="1000" dirty="0">
                <a:latin typeface="Calibri"/>
                <a:cs typeface="Calibri"/>
              </a:rPr>
              <a:t>d</a:t>
            </a:r>
            <a:r>
              <a:rPr sz="1000" spc="-4" dirty="0">
                <a:latin typeface="Calibri"/>
                <a:cs typeface="Calibri"/>
              </a:rPr>
              <a:t>e: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477"/>
              </a:lnSpc>
              <a:spcBef>
                <a:spcPts val="24"/>
              </a:spcBef>
            </a:pPr>
            <a:endParaRPr sz="500"/>
          </a:p>
          <a:p>
            <a:pPr marL="245973"/>
            <a:r>
              <a:rPr sz="800" spc="-4" dirty="0">
                <a:latin typeface="Calibri"/>
                <a:cs typeface="Calibri"/>
              </a:rPr>
              <a:t>1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3996" y="886456"/>
            <a:ext cx="155864" cy="1089314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0102"/>
            <a:r>
              <a:rPr sz="800" b="1" dirty="0">
                <a:latin typeface="Calibri"/>
                <a:cs typeface="Calibri"/>
              </a:rPr>
              <a:t>Pe</a:t>
            </a:r>
            <a:r>
              <a:rPr sz="800" b="1" spc="4" dirty="0">
                <a:latin typeface="Calibri"/>
                <a:cs typeface="Calibri"/>
              </a:rPr>
              <a:t>r</a:t>
            </a:r>
            <a:r>
              <a:rPr sz="800" b="1" dirty="0">
                <a:latin typeface="Calibri"/>
                <a:cs typeface="Calibri"/>
              </a:rPr>
              <a:t>cent</a:t>
            </a:r>
            <a:r>
              <a:rPr sz="800" b="1" spc="-8" dirty="0">
                <a:latin typeface="Calibri"/>
                <a:cs typeface="Calibri"/>
              </a:rPr>
              <a:t> </a:t>
            </a:r>
            <a:r>
              <a:rPr sz="800" b="1" spc="-4" dirty="0">
                <a:latin typeface="Calibri"/>
                <a:cs typeface="Calibri"/>
              </a:rPr>
              <a:t>S</a:t>
            </a:r>
            <a:r>
              <a:rPr sz="800" b="1" dirty="0">
                <a:latin typeface="Calibri"/>
                <a:cs typeface="Calibri"/>
              </a:rPr>
              <a:t>t</a:t>
            </a:r>
            <a:r>
              <a:rPr sz="800" b="1" spc="4" dirty="0">
                <a:latin typeface="Calibri"/>
                <a:cs typeface="Calibri"/>
              </a:rPr>
              <a:t>r</a:t>
            </a:r>
            <a:r>
              <a:rPr sz="800" b="1" dirty="0">
                <a:latin typeface="Calibri"/>
                <a:cs typeface="Calibri"/>
              </a:rPr>
              <a:t>on</a:t>
            </a:r>
            <a:r>
              <a:rPr sz="800" b="1" spc="-4" dirty="0">
                <a:latin typeface="Calibri"/>
                <a:cs typeface="Calibri"/>
              </a:rPr>
              <a:t>gl</a:t>
            </a:r>
            <a:r>
              <a:rPr sz="800" b="1" dirty="0">
                <a:latin typeface="Calibri"/>
                <a:cs typeface="Calibri"/>
              </a:rPr>
              <a:t>y</a:t>
            </a:r>
            <a:r>
              <a:rPr sz="800" b="1" spc="4" dirty="0">
                <a:latin typeface="Calibri"/>
                <a:cs typeface="Calibri"/>
              </a:rPr>
              <a:t> </a:t>
            </a:r>
            <a:r>
              <a:rPr sz="800" b="1" spc="-4" dirty="0">
                <a:latin typeface="Calibri"/>
                <a:cs typeface="Calibri"/>
              </a:rPr>
              <a:t>Ag</a:t>
            </a:r>
            <a:r>
              <a:rPr sz="800" b="1" dirty="0">
                <a:latin typeface="Calibri"/>
                <a:cs typeface="Calibri"/>
              </a:rPr>
              <a:t>ree/</a:t>
            </a:r>
            <a:r>
              <a:rPr sz="800" b="1" spc="-4" dirty="0">
                <a:latin typeface="Calibri"/>
                <a:cs typeface="Calibri"/>
              </a:rPr>
              <a:t>Ag</a:t>
            </a:r>
            <a:r>
              <a:rPr sz="800" b="1" dirty="0">
                <a:latin typeface="Calibri"/>
                <a:cs typeface="Calibri"/>
              </a:rPr>
              <a:t>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15637" y="431222"/>
            <a:ext cx="6243205" cy="2831523"/>
          </a:xfrm>
          <a:custGeom>
            <a:avLst/>
            <a:gdLst/>
            <a:ahLst/>
            <a:cxnLst/>
            <a:rect l="l" t="t" r="r" b="b"/>
            <a:pathLst>
              <a:path w="6867525" h="4152900">
                <a:moveTo>
                  <a:pt x="0" y="4152900"/>
                </a:moveTo>
                <a:lnTo>
                  <a:pt x="6867525" y="4152900"/>
                </a:lnTo>
                <a:lnTo>
                  <a:pt x="6867525" y="0"/>
                </a:lnTo>
                <a:lnTo>
                  <a:pt x="0" y="0"/>
                </a:lnTo>
                <a:lnTo>
                  <a:pt x="0" y="4152900"/>
                </a:lnTo>
                <a:close/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60" y="3688773"/>
            <a:ext cx="2874691" cy="2790142"/>
          </a:xfrm>
          <a:prstGeom prst="rect">
            <a:avLst/>
          </a:prstGeom>
        </p:spPr>
      </p:pic>
      <p:cxnSp>
        <p:nvCxnSpPr>
          <p:cNvPr id="142" name="Straight Connector 141"/>
          <p:cNvCxnSpPr/>
          <p:nvPr/>
        </p:nvCxnSpPr>
        <p:spPr>
          <a:xfrm>
            <a:off x="8312727" y="4675909"/>
            <a:ext cx="4156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8728364" y="2538074"/>
            <a:ext cx="0" cy="21378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 flipV="1">
            <a:off x="6858000" y="2538074"/>
            <a:ext cx="1870364" cy="2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4087091" y="5559136"/>
            <a:ext cx="12884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4087091" y="3606991"/>
            <a:ext cx="0" cy="19521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325091" y="3606991"/>
            <a:ext cx="151193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V="1">
            <a:off x="3338697" y="3377045"/>
            <a:ext cx="0" cy="2299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4837025" y="3377045"/>
            <a:ext cx="0" cy="2299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V="1">
            <a:off x="4087091" y="3365982"/>
            <a:ext cx="0" cy="2299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08191" y="4367917"/>
            <a:ext cx="3070685" cy="2012435"/>
          </a:xfrm>
          <a:prstGeom prst="rect">
            <a:avLst/>
          </a:prstGeom>
          <a:noFill/>
        </p:spPr>
        <p:txBody>
          <a:bodyPr wrap="square" lIns="72731" tIns="36366" rIns="72731" bIns="36366" rtlCol="0">
            <a:spAutoFit/>
          </a:bodyPr>
          <a:lstStyle/>
          <a:p>
            <a:r>
              <a:rPr lang="en-US" sz="1400" dirty="0" smtClean="0"/>
              <a:t>When it comes to </a:t>
            </a:r>
            <a:r>
              <a:rPr lang="en-US" sz="1400" u="sng" dirty="0" smtClean="0"/>
              <a:t>areas of possible improvement</a:t>
            </a:r>
            <a:r>
              <a:rPr lang="en-US" sz="1400" dirty="0" smtClean="0"/>
              <a:t> in the NYS school leader prep programs, this shows how responses to question #5 from the survey correspond to </a:t>
            </a:r>
            <a:r>
              <a:rPr lang="en-US" sz="1400" i="1" dirty="0" smtClean="0"/>
              <a:t>Research-Based Policy for Principal Preparation Program Approval and Licensure</a:t>
            </a:r>
            <a:r>
              <a:rPr lang="en-US" sz="1400" dirty="0"/>
              <a:t> </a:t>
            </a:r>
            <a:r>
              <a:rPr lang="en-US" sz="1400" dirty="0" smtClean="0"/>
              <a:t>(2015, </a:t>
            </a:r>
            <a:r>
              <a:rPr lang="en-US" sz="1400" dirty="0" err="1" smtClean="0"/>
              <a:t>pg</a:t>
            </a:r>
            <a:r>
              <a:rPr lang="en-US" sz="1400" dirty="0" smtClean="0"/>
              <a:t> 110).  To find the document, see item #20 of Readings section on our web site.</a:t>
            </a:r>
            <a:endParaRPr lang="en-US" sz="1400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8312727" y="4831773"/>
            <a:ext cx="4156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8728364" y="4831773"/>
            <a:ext cx="0" cy="16765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3770399" y="6508362"/>
            <a:ext cx="49579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3770399" y="3918858"/>
            <a:ext cx="0" cy="25823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2145606" y="3907724"/>
            <a:ext cx="16247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2121824" y="3388179"/>
            <a:ext cx="0" cy="5195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6846673" y="561409"/>
            <a:ext cx="2178576" cy="842884"/>
          </a:xfrm>
          <a:prstGeom prst="rect">
            <a:avLst/>
          </a:prstGeom>
          <a:noFill/>
        </p:spPr>
        <p:txBody>
          <a:bodyPr wrap="square" lIns="72731" tIns="36366" rIns="72731" bIns="36366" rtlCol="0">
            <a:spAutoFit/>
          </a:bodyPr>
          <a:lstStyle/>
          <a:p>
            <a:r>
              <a:rPr lang="en-US" sz="2500" dirty="0"/>
              <a:t>Appraisal </a:t>
            </a:r>
          </a:p>
          <a:p>
            <a:r>
              <a:rPr lang="en-US" sz="2500" dirty="0"/>
              <a:t>of Weaknesses</a:t>
            </a:r>
          </a:p>
        </p:txBody>
      </p:sp>
    </p:spTree>
    <p:extLst>
      <p:ext uri="{BB962C8B-B14F-4D97-AF65-F5344CB8AC3E}">
        <p14:creationId xmlns:p14="http://schemas.microsoft.com/office/powerpoint/2010/main" val="26089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6426" y="2090650"/>
            <a:ext cx="472439" cy="0"/>
          </a:xfrm>
          <a:custGeom>
            <a:avLst/>
            <a:gdLst/>
            <a:ahLst/>
            <a:cxnLst/>
            <a:rect l="l" t="t" r="r" b="b"/>
            <a:pathLst>
              <a:path w="519683">
                <a:moveTo>
                  <a:pt x="0" y="0"/>
                </a:moveTo>
                <a:lnTo>
                  <a:pt x="5196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61163" y="2090650"/>
            <a:ext cx="944880" cy="0"/>
          </a:xfrm>
          <a:custGeom>
            <a:avLst/>
            <a:gdLst/>
            <a:ahLst/>
            <a:cxnLst/>
            <a:rect l="l" t="t" r="r" b="b"/>
            <a:pathLst>
              <a:path w="1039368">
                <a:moveTo>
                  <a:pt x="0" y="0"/>
                </a:moveTo>
                <a:lnTo>
                  <a:pt x="10393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5901" y="2090651"/>
            <a:ext cx="944880" cy="0"/>
          </a:xfrm>
          <a:custGeom>
            <a:avLst/>
            <a:gdLst/>
            <a:ahLst/>
            <a:cxnLst/>
            <a:rect l="l" t="t" r="r" b="b"/>
            <a:pathLst>
              <a:path w="1039368">
                <a:moveTo>
                  <a:pt x="0" y="0"/>
                </a:moveTo>
                <a:lnTo>
                  <a:pt x="10393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3080" y="2090651"/>
            <a:ext cx="472440" cy="0"/>
          </a:xfrm>
          <a:custGeom>
            <a:avLst/>
            <a:gdLst/>
            <a:ahLst/>
            <a:cxnLst/>
            <a:rect l="l" t="t" r="r" b="b"/>
            <a:pathLst>
              <a:path w="519684">
                <a:moveTo>
                  <a:pt x="0" y="0"/>
                </a:moveTo>
                <a:lnTo>
                  <a:pt x="5196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6426" y="1938943"/>
            <a:ext cx="472439" cy="0"/>
          </a:xfrm>
          <a:custGeom>
            <a:avLst/>
            <a:gdLst/>
            <a:ahLst/>
            <a:cxnLst/>
            <a:rect l="l" t="t" r="r" b="b"/>
            <a:pathLst>
              <a:path w="519683">
                <a:moveTo>
                  <a:pt x="0" y="0"/>
                </a:moveTo>
                <a:lnTo>
                  <a:pt x="5196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1163" y="1938943"/>
            <a:ext cx="944880" cy="0"/>
          </a:xfrm>
          <a:custGeom>
            <a:avLst/>
            <a:gdLst/>
            <a:ahLst/>
            <a:cxnLst/>
            <a:rect l="l" t="t" r="r" b="b"/>
            <a:pathLst>
              <a:path w="1039368">
                <a:moveTo>
                  <a:pt x="0" y="0"/>
                </a:moveTo>
                <a:lnTo>
                  <a:pt x="10393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5901" y="1938943"/>
            <a:ext cx="944880" cy="0"/>
          </a:xfrm>
          <a:custGeom>
            <a:avLst/>
            <a:gdLst/>
            <a:ahLst/>
            <a:cxnLst/>
            <a:rect l="l" t="t" r="r" b="b"/>
            <a:pathLst>
              <a:path w="1039368">
                <a:moveTo>
                  <a:pt x="0" y="0"/>
                </a:moveTo>
                <a:lnTo>
                  <a:pt x="10393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3080" y="1938943"/>
            <a:ext cx="472440" cy="0"/>
          </a:xfrm>
          <a:custGeom>
            <a:avLst/>
            <a:gdLst/>
            <a:ahLst/>
            <a:cxnLst/>
            <a:rect l="l" t="t" r="r" b="b"/>
            <a:pathLst>
              <a:path w="519684">
                <a:moveTo>
                  <a:pt x="0" y="0"/>
                </a:moveTo>
                <a:lnTo>
                  <a:pt x="5196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6426" y="1788275"/>
            <a:ext cx="472439" cy="0"/>
          </a:xfrm>
          <a:custGeom>
            <a:avLst/>
            <a:gdLst/>
            <a:ahLst/>
            <a:cxnLst/>
            <a:rect l="l" t="t" r="r" b="b"/>
            <a:pathLst>
              <a:path w="519683">
                <a:moveTo>
                  <a:pt x="0" y="0"/>
                </a:moveTo>
                <a:lnTo>
                  <a:pt x="5196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1163" y="1788275"/>
            <a:ext cx="944880" cy="0"/>
          </a:xfrm>
          <a:custGeom>
            <a:avLst/>
            <a:gdLst/>
            <a:ahLst/>
            <a:cxnLst/>
            <a:rect l="l" t="t" r="r" b="b"/>
            <a:pathLst>
              <a:path w="1039368">
                <a:moveTo>
                  <a:pt x="0" y="0"/>
                </a:moveTo>
                <a:lnTo>
                  <a:pt x="10393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5901" y="1788275"/>
            <a:ext cx="944880" cy="0"/>
          </a:xfrm>
          <a:custGeom>
            <a:avLst/>
            <a:gdLst/>
            <a:ahLst/>
            <a:cxnLst/>
            <a:rect l="l" t="t" r="r" b="b"/>
            <a:pathLst>
              <a:path w="1039368">
                <a:moveTo>
                  <a:pt x="0" y="0"/>
                </a:moveTo>
                <a:lnTo>
                  <a:pt x="10393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83080" y="1788275"/>
            <a:ext cx="472440" cy="0"/>
          </a:xfrm>
          <a:custGeom>
            <a:avLst/>
            <a:gdLst/>
            <a:ahLst/>
            <a:cxnLst/>
            <a:rect l="l" t="t" r="r" b="b"/>
            <a:pathLst>
              <a:path w="519684">
                <a:moveTo>
                  <a:pt x="0" y="0"/>
                </a:moveTo>
                <a:lnTo>
                  <a:pt x="5196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36426" y="1637607"/>
            <a:ext cx="472439" cy="0"/>
          </a:xfrm>
          <a:custGeom>
            <a:avLst/>
            <a:gdLst/>
            <a:ahLst/>
            <a:cxnLst/>
            <a:rect l="l" t="t" r="r" b="b"/>
            <a:pathLst>
              <a:path w="519683">
                <a:moveTo>
                  <a:pt x="0" y="0"/>
                </a:moveTo>
                <a:lnTo>
                  <a:pt x="5196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61163" y="1637607"/>
            <a:ext cx="944880" cy="0"/>
          </a:xfrm>
          <a:custGeom>
            <a:avLst/>
            <a:gdLst/>
            <a:ahLst/>
            <a:cxnLst/>
            <a:rect l="l" t="t" r="r" b="b"/>
            <a:pathLst>
              <a:path w="1039368">
                <a:moveTo>
                  <a:pt x="0" y="0"/>
                </a:moveTo>
                <a:lnTo>
                  <a:pt x="10393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85901" y="1637607"/>
            <a:ext cx="944880" cy="0"/>
          </a:xfrm>
          <a:custGeom>
            <a:avLst/>
            <a:gdLst/>
            <a:ahLst/>
            <a:cxnLst/>
            <a:rect l="l" t="t" r="r" b="b"/>
            <a:pathLst>
              <a:path w="1039368">
                <a:moveTo>
                  <a:pt x="0" y="0"/>
                </a:moveTo>
                <a:lnTo>
                  <a:pt x="10393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3080" y="1637607"/>
            <a:ext cx="472440" cy="0"/>
          </a:xfrm>
          <a:custGeom>
            <a:avLst/>
            <a:gdLst/>
            <a:ahLst/>
            <a:cxnLst/>
            <a:rect l="l" t="t" r="r" b="b"/>
            <a:pathLst>
              <a:path w="519684">
                <a:moveTo>
                  <a:pt x="0" y="0"/>
                </a:moveTo>
                <a:lnTo>
                  <a:pt x="5196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61163" y="1486939"/>
            <a:ext cx="2047702" cy="0"/>
          </a:xfrm>
          <a:custGeom>
            <a:avLst/>
            <a:gdLst/>
            <a:ahLst/>
            <a:cxnLst/>
            <a:rect l="l" t="t" r="r" b="b"/>
            <a:pathLst>
              <a:path w="2252472">
                <a:moveTo>
                  <a:pt x="0" y="0"/>
                </a:moveTo>
                <a:lnTo>
                  <a:pt x="22524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83080" y="1486939"/>
            <a:ext cx="2047702" cy="0"/>
          </a:xfrm>
          <a:custGeom>
            <a:avLst/>
            <a:gdLst/>
            <a:ahLst/>
            <a:cxnLst/>
            <a:rect l="l" t="t" r="r" b="b"/>
            <a:pathLst>
              <a:path w="2252472">
                <a:moveTo>
                  <a:pt x="0" y="0"/>
                </a:moveTo>
                <a:lnTo>
                  <a:pt x="22524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61163" y="1336270"/>
            <a:ext cx="2047702" cy="0"/>
          </a:xfrm>
          <a:custGeom>
            <a:avLst/>
            <a:gdLst/>
            <a:ahLst/>
            <a:cxnLst/>
            <a:rect l="l" t="t" r="r" b="b"/>
            <a:pathLst>
              <a:path w="2252472">
                <a:moveTo>
                  <a:pt x="0" y="0"/>
                </a:moveTo>
                <a:lnTo>
                  <a:pt x="22524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83080" y="1336270"/>
            <a:ext cx="2047702" cy="0"/>
          </a:xfrm>
          <a:custGeom>
            <a:avLst/>
            <a:gdLst/>
            <a:ahLst/>
            <a:cxnLst/>
            <a:rect l="l" t="t" r="r" b="b"/>
            <a:pathLst>
              <a:path w="2252472">
                <a:moveTo>
                  <a:pt x="0" y="0"/>
                </a:moveTo>
                <a:lnTo>
                  <a:pt x="22524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1163" y="1184564"/>
            <a:ext cx="2047702" cy="0"/>
          </a:xfrm>
          <a:custGeom>
            <a:avLst/>
            <a:gdLst/>
            <a:ahLst/>
            <a:cxnLst/>
            <a:rect l="l" t="t" r="r" b="b"/>
            <a:pathLst>
              <a:path w="2252472">
                <a:moveTo>
                  <a:pt x="0" y="0"/>
                </a:moveTo>
                <a:lnTo>
                  <a:pt x="22524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83080" y="1184564"/>
            <a:ext cx="2047702" cy="0"/>
          </a:xfrm>
          <a:custGeom>
            <a:avLst/>
            <a:gdLst/>
            <a:ahLst/>
            <a:cxnLst/>
            <a:rect l="l" t="t" r="r" b="b"/>
            <a:pathLst>
              <a:path w="2252472">
                <a:moveTo>
                  <a:pt x="0" y="0"/>
                </a:moveTo>
                <a:lnTo>
                  <a:pt x="22524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83080" y="1033895"/>
            <a:ext cx="4725785" cy="0"/>
          </a:xfrm>
          <a:custGeom>
            <a:avLst/>
            <a:gdLst/>
            <a:ahLst/>
            <a:cxnLst/>
            <a:rect l="l" t="t" r="r" b="b"/>
            <a:pathLst>
              <a:path w="5198363">
                <a:moveTo>
                  <a:pt x="0" y="0"/>
                </a:moveTo>
                <a:lnTo>
                  <a:pt x="51983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83080" y="883227"/>
            <a:ext cx="4725785" cy="0"/>
          </a:xfrm>
          <a:custGeom>
            <a:avLst/>
            <a:gdLst/>
            <a:ahLst/>
            <a:cxnLst/>
            <a:rect l="l" t="t" r="r" b="b"/>
            <a:pathLst>
              <a:path w="5198363">
                <a:moveTo>
                  <a:pt x="0" y="0"/>
                </a:moveTo>
                <a:lnTo>
                  <a:pt x="51983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83080" y="732558"/>
            <a:ext cx="4725785" cy="0"/>
          </a:xfrm>
          <a:custGeom>
            <a:avLst/>
            <a:gdLst/>
            <a:ahLst/>
            <a:cxnLst/>
            <a:rect l="l" t="t" r="r" b="b"/>
            <a:pathLst>
              <a:path w="5198363">
                <a:moveTo>
                  <a:pt x="0" y="0"/>
                </a:moveTo>
                <a:lnTo>
                  <a:pt x="51983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55520" y="1501486"/>
            <a:ext cx="630381" cy="739832"/>
          </a:xfrm>
          <a:custGeom>
            <a:avLst/>
            <a:gdLst/>
            <a:ahLst/>
            <a:cxnLst/>
            <a:rect l="l" t="t" r="r" b="b"/>
            <a:pathLst>
              <a:path w="693419" h="1085087">
                <a:moveTo>
                  <a:pt x="693420" y="0"/>
                </a:moveTo>
                <a:lnTo>
                  <a:pt x="0" y="0"/>
                </a:lnTo>
                <a:lnTo>
                  <a:pt x="0" y="1085088"/>
                </a:lnTo>
                <a:lnTo>
                  <a:pt x="693420" y="1085088"/>
                </a:lnTo>
                <a:lnTo>
                  <a:pt x="693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30781" y="1124296"/>
            <a:ext cx="630381" cy="1117023"/>
          </a:xfrm>
          <a:custGeom>
            <a:avLst/>
            <a:gdLst/>
            <a:ahLst/>
            <a:cxnLst/>
            <a:rect l="l" t="t" r="r" b="b"/>
            <a:pathLst>
              <a:path w="693419" h="1638300">
                <a:moveTo>
                  <a:pt x="693419" y="0"/>
                </a:moveTo>
                <a:lnTo>
                  <a:pt x="0" y="0"/>
                </a:lnTo>
                <a:lnTo>
                  <a:pt x="0" y="1638300"/>
                </a:lnTo>
                <a:lnTo>
                  <a:pt x="693419" y="1638300"/>
                </a:lnTo>
                <a:lnTo>
                  <a:pt x="6934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06043" y="1591887"/>
            <a:ext cx="630382" cy="649431"/>
          </a:xfrm>
          <a:custGeom>
            <a:avLst/>
            <a:gdLst/>
            <a:ahLst/>
            <a:cxnLst/>
            <a:rect l="l" t="t" r="r" b="b"/>
            <a:pathLst>
              <a:path w="693420" h="952499">
                <a:moveTo>
                  <a:pt x="693420" y="0"/>
                </a:moveTo>
                <a:lnTo>
                  <a:pt x="0" y="0"/>
                </a:lnTo>
                <a:lnTo>
                  <a:pt x="0" y="952499"/>
                </a:lnTo>
                <a:lnTo>
                  <a:pt x="693420" y="952499"/>
                </a:lnTo>
                <a:lnTo>
                  <a:pt x="693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83080" y="732558"/>
            <a:ext cx="0" cy="1987781"/>
          </a:xfrm>
          <a:custGeom>
            <a:avLst/>
            <a:gdLst/>
            <a:ahLst/>
            <a:cxnLst/>
            <a:rect l="l" t="t" r="r" b="b"/>
            <a:pathLst>
              <a:path h="2915412">
                <a:moveTo>
                  <a:pt x="0" y="0"/>
                </a:moveTo>
                <a:lnTo>
                  <a:pt x="0" y="2915412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83080" y="2241318"/>
            <a:ext cx="4725785" cy="0"/>
          </a:xfrm>
          <a:custGeom>
            <a:avLst/>
            <a:gdLst/>
            <a:ahLst/>
            <a:cxnLst/>
            <a:rect l="l" t="t" r="r" b="b"/>
            <a:pathLst>
              <a:path w="5198364">
                <a:moveTo>
                  <a:pt x="0" y="0"/>
                </a:moveTo>
                <a:lnTo>
                  <a:pt x="51983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58342" y="2241319"/>
            <a:ext cx="0" cy="479020"/>
          </a:xfrm>
          <a:custGeom>
            <a:avLst/>
            <a:gdLst/>
            <a:ahLst/>
            <a:cxnLst/>
            <a:rect l="l" t="t" r="r" b="b"/>
            <a:pathLst>
              <a:path h="702563">
                <a:moveTo>
                  <a:pt x="0" y="0"/>
                </a:moveTo>
                <a:lnTo>
                  <a:pt x="0" y="7025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33604" y="2241319"/>
            <a:ext cx="0" cy="479020"/>
          </a:xfrm>
          <a:custGeom>
            <a:avLst/>
            <a:gdLst/>
            <a:ahLst/>
            <a:cxnLst/>
            <a:rect l="l" t="t" r="r" b="b"/>
            <a:pathLst>
              <a:path h="702563">
                <a:moveTo>
                  <a:pt x="0" y="0"/>
                </a:moveTo>
                <a:lnTo>
                  <a:pt x="0" y="7025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08865" y="2241319"/>
            <a:ext cx="0" cy="479020"/>
          </a:xfrm>
          <a:custGeom>
            <a:avLst/>
            <a:gdLst/>
            <a:ahLst/>
            <a:cxnLst/>
            <a:rect l="l" t="t" r="r" b="b"/>
            <a:pathLst>
              <a:path h="702563">
                <a:moveTo>
                  <a:pt x="0" y="0"/>
                </a:moveTo>
                <a:lnTo>
                  <a:pt x="0" y="7025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069177" y="2351722"/>
            <a:ext cx="1002723" cy="1168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/>
            <a:r>
              <a:rPr sz="800" dirty="0">
                <a:latin typeface="Calibri"/>
                <a:cs typeface="Calibri"/>
              </a:rPr>
              <a:t>T</a:t>
            </a:r>
            <a:r>
              <a:rPr sz="800" spc="-4" dirty="0">
                <a:latin typeface="Calibri"/>
                <a:cs typeface="Calibri"/>
              </a:rPr>
              <a:t>r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nds</a:t>
            </a:r>
            <a:r>
              <a:rPr sz="800" spc="-8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in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t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4" dirty="0">
                <a:latin typeface="Calibri"/>
                <a:cs typeface="Calibri"/>
              </a:rPr>
              <a:t>c</a:t>
            </a:r>
            <a:r>
              <a:rPr sz="800" spc="-16" dirty="0">
                <a:latin typeface="Calibri"/>
                <a:cs typeface="Calibri"/>
              </a:rPr>
              <a:t>h</a:t>
            </a:r>
            <a:r>
              <a:rPr sz="800" spc="-4" dirty="0">
                <a:latin typeface="Calibri"/>
                <a:cs typeface="Calibri"/>
              </a:rPr>
              <a:t>nology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23557" y="2296911"/>
            <a:ext cx="1245755" cy="2251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4052" marR="10102" indent="-193950">
              <a:lnSpc>
                <a:spcPct val="102000"/>
              </a:lnSpc>
            </a:pPr>
            <a:r>
              <a:rPr sz="800" spc="-4" dirty="0">
                <a:latin typeface="Calibri"/>
                <a:cs typeface="Calibri"/>
              </a:rPr>
              <a:t>Chang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s</a:t>
            </a:r>
            <a:r>
              <a:rPr sz="800" spc="-8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in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la</a:t>
            </a:r>
            <a:r>
              <a:rPr sz="800" spc="-12" dirty="0">
                <a:latin typeface="Calibri"/>
                <a:cs typeface="Calibri"/>
              </a:rPr>
              <a:t>w</a:t>
            </a:r>
            <a:r>
              <a:rPr sz="800" spc="-4" dirty="0">
                <a:latin typeface="Calibri"/>
                <a:cs typeface="Calibri"/>
              </a:rPr>
              <a:t>s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the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8" dirty="0">
                <a:latin typeface="Calibri"/>
                <a:cs typeface="Calibri"/>
              </a:rPr>
              <a:t>f</a:t>
            </a:r>
            <a:r>
              <a:rPr sz="800" dirty="0">
                <a:latin typeface="Calibri"/>
                <a:cs typeface="Calibri"/>
              </a:rPr>
              <a:t>f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ct pu</a:t>
            </a:r>
            <a:r>
              <a:rPr sz="800" spc="-16" dirty="0">
                <a:latin typeface="Calibri"/>
                <a:cs typeface="Calibri"/>
              </a:rPr>
              <a:t>b</a:t>
            </a:r>
            <a:r>
              <a:rPr sz="800" spc="4" dirty="0">
                <a:latin typeface="Calibri"/>
                <a:cs typeface="Calibri"/>
              </a:rPr>
              <a:t>l</a:t>
            </a:r>
            <a:r>
              <a:rPr sz="800" spc="-4" dirty="0">
                <a:latin typeface="Calibri"/>
                <a:cs typeface="Calibri"/>
              </a:rPr>
              <a:t>ic 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ducation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11617" y="2244436"/>
            <a:ext cx="1021773" cy="3294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algn="ctr">
              <a:lnSpc>
                <a:spcPct val="101499"/>
              </a:lnSpc>
            </a:pPr>
            <a:r>
              <a:rPr sz="800" spc="-4" dirty="0">
                <a:latin typeface="Calibri"/>
                <a:cs typeface="Calibri"/>
              </a:rPr>
              <a:t>Var</a:t>
            </a:r>
            <a:r>
              <a:rPr sz="800" dirty="0">
                <a:latin typeface="Calibri"/>
                <a:cs typeface="Calibri"/>
              </a:rPr>
              <a:t>y</a:t>
            </a:r>
            <a:r>
              <a:rPr sz="800" spc="-4" dirty="0">
                <a:latin typeface="Calibri"/>
                <a:cs typeface="Calibri"/>
              </a:rPr>
              <a:t>ing d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mograp</a:t>
            </a:r>
            <a:r>
              <a:rPr sz="800" spc="-16" dirty="0">
                <a:latin typeface="Calibri"/>
                <a:cs typeface="Calibri"/>
              </a:rPr>
              <a:t>h</a:t>
            </a:r>
            <a:r>
              <a:rPr sz="800" spc="4" dirty="0">
                <a:latin typeface="Calibri"/>
                <a:cs typeface="Calibri"/>
              </a:rPr>
              <a:t>i</a:t>
            </a:r>
            <a:r>
              <a:rPr sz="800" spc="-4" dirty="0">
                <a:latin typeface="Calibri"/>
                <a:cs typeface="Calibri"/>
              </a:rPr>
              <a:t>c charact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ri</a:t>
            </a:r>
            <a:r>
              <a:rPr sz="800" spc="-12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ti</a:t>
            </a:r>
            <a:r>
              <a:rPr sz="800" spc="4" dirty="0">
                <a:latin typeface="Calibri"/>
                <a:cs typeface="Calibri"/>
              </a:rPr>
              <a:t>c</a:t>
            </a:r>
            <a:r>
              <a:rPr sz="800" spc="-4" dirty="0">
                <a:latin typeface="Calibri"/>
                <a:cs typeface="Calibri"/>
              </a:rPr>
              <a:t>s</a:t>
            </a:r>
            <a:r>
              <a:rPr sz="800" spc="-8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of the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t</a:t>
            </a:r>
            <a:r>
              <a:rPr sz="800" spc="-16" dirty="0">
                <a:latin typeface="Calibri"/>
                <a:cs typeface="Calibri"/>
              </a:rPr>
              <a:t>u</a:t>
            </a:r>
            <a:r>
              <a:rPr sz="800" spc="-8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6" dirty="0">
                <a:latin typeface="Calibri"/>
                <a:cs typeface="Calibri"/>
              </a:rPr>
              <a:t>n</a:t>
            </a:r>
            <a:r>
              <a:rPr sz="800" spc="-4" dirty="0">
                <a:latin typeface="Calibri"/>
                <a:cs typeface="Calibri"/>
              </a:rPr>
              <a:t>t </a:t>
            </a:r>
            <a:r>
              <a:rPr sz="800" spc="-8" dirty="0">
                <a:latin typeface="Calibri"/>
                <a:cs typeface="Calibri"/>
              </a:rPr>
              <a:t>pop</a:t>
            </a:r>
            <a:r>
              <a:rPr sz="800" spc="-16" dirty="0">
                <a:latin typeface="Calibri"/>
                <a:cs typeface="Calibri"/>
              </a:rPr>
              <a:t>u</a:t>
            </a:r>
            <a:r>
              <a:rPr sz="800" spc="4" dirty="0">
                <a:latin typeface="Calibri"/>
                <a:cs typeface="Calibri"/>
              </a:rPr>
              <a:t>l</a:t>
            </a:r>
            <a:r>
              <a:rPr sz="800" spc="-12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t</a:t>
            </a:r>
            <a:r>
              <a:rPr sz="800" spc="4" dirty="0">
                <a:latin typeface="Calibri"/>
                <a:cs typeface="Calibri"/>
              </a:rPr>
              <a:t>i</a:t>
            </a:r>
            <a:r>
              <a:rPr sz="800" spc="-16" dirty="0">
                <a:latin typeface="Calibri"/>
                <a:cs typeface="Calibri"/>
              </a:rPr>
              <a:t>o</a:t>
            </a:r>
            <a:r>
              <a:rPr sz="800" spc="-8" dirty="0"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12371" y="2586297"/>
            <a:ext cx="5896495" cy="0"/>
          </a:xfrm>
          <a:custGeom>
            <a:avLst/>
            <a:gdLst/>
            <a:ahLst/>
            <a:cxnLst/>
            <a:rect l="l" t="t" r="r" b="b"/>
            <a:pathLst>
              <a:path w="6486144">
                <a:moveTo>
                  <a:pt x="0" y="0"/>
                </a:moveTo>
                <a:lnTo>
                  <a:pt x="64861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2371" y="2586296"/>
            <a:ext cx="5896495" cy="134043"/>
          </a:xfrm>
          <a:custGeom>
            <a:avLst/>
            <a:gdLst/>
            <a:ahLst/>
            <a:cxnLst/>
            <a:rect l="l" t="t" r="r" b="b"/>
            <a:pathLst>
              <a:path w="6486144" h="196596">
                <a:moveTo>
                  <a:pt x="0" y="0"/>
                </a:moveTo>
                <a:lnTo>
                  <a:pt x="0" y="196596"/>
                </a:lnTo>
                <a:lnTo>
                  <a:pt x="6486144" y="19659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2549" y="2626821"/>
            <a:ext cx="63731" cy="47798"/>
          </a:xfrm>
          <a:custGeom>
            <a:avLst/>
            <a:gdLst/>
            <a:ahLst/>
            <a:cxnLst/>
            <a:rect l="l" t="t" r="r" b="b"/>
            <a:pathLst>
              <a:path w="70104" h="70103">
                <a:moveTo>
                  <a:pt x="0" y="70103"/>
                </a:moveTo>
                <a:lnTo>
                  <a:pt x="70104" y="70103"/>
                </a:lnTo>
                <a:lnTo>
                  <a:pt x="70104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31612" y="2589241"/>
            <a:ext cx="1032164" cy="1168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/>
            <a:r>
              <a:rPr sz="800" spc="-4" dirty="0">
                <a:latin typeface="Calibri"/>
                <a:cs typeface="Calibri"/>
              </a:rPr>
              <a:t>Strongly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Agr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/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gr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59874" y="2591579"/>
            <a:ext cx="223405" cy="1168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/>
            <a:r>
              <a:rPr sz="800" spc="-4" dirty="0">
                <a:latin typeface="Calibri"/>
                <a:cs typeface="Calibri"/>
              </a:rPr>
              <a:t>4</a:t>
            </a:r>
            <a:r>
              <a:rPr sz="800" dirty="0">
                <a:latin typeface="Calibri"/>
                <a:cs typeface="Calibri"/>
              </a:rPr>
              <a:t>9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35598" y="2591579"/>
            <a:ext cx="223405" cy="1168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/>
            <a:r>
              <a:rPr sz="800" spc="-4" dirty="0">
                <a:latin typeface="Calibri"/>
                <a:cs typeface="Calibri"/>
              </a:rPr>
              <a:t>7</a:t>
            </a:r>
            <a:r>
              <a:rPr sz="800" dirty="0">
                <a:latin typeface="Calibri"/>
                <a:cs typeface="Calibri"/>
              </a:rPr>
              <a:t>4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11207" y="2591579"/>
            <a:ext cx="223405" cy="1168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/>
            <a:r>
              <a:rPr sz="800" spc="-4" dirty="0">
                <a:latin typeface="Calibri"/>
                <a:cs typeface="Calibri"/>
              </a:rPr>
              <a:t>4</a:t>
            </a:r>
            <a:r>
              <a:rPr sz="800" dirty="0">
                <a:latin typeface="Calibri"/>
                <a:cs typeface="Calibri"/>
              </a:rPr>
              <a:t>3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65118" y="820968"/>
            <a:ext cx="223405" cy="14755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9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398"/>
              </a:lnSpc>
              <a:spcBef>
                <a:spcPts val="36"/>
              </a:spcBef>
            </a:pPr>
            <a:endParaRPr sz="4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8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398"/>
              </a:lnSpc>
              <a:spcBef>
                <a:spcPts val="33"/>
              </a:spcBef>
            </a:pPr>
            <a:endParaRPr sz="4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7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398"/>
              </a:lnSpc>
              <a:spcBef>
                <a:spcPts val="33"/>
              </a:spcBef>
            </a:pPr>
            <a:endParaRPr sz="4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6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398"/>
              </a:lnSpc>
              <a:spcBef>
                <a:spcPts val="36"/>
              </a:spcBef>
            </a:pPr>
            <a:endParaRPr sz="4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5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398"/>
              </a:lnSpc>
              <a:spcBef>
                <a:spcPts val="33"/>
              </a:spcBef>
            </a:pPr>
            <a:endParaRPr sz="4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4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398"/>
              </a:lnSpc>
              <a:spcBef>
                <a:spcPts val="33"/>
              </a:spcBef>
            </a:pPr>
            <a:endParaRPr sz="4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3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398"/>
              </a:lnSpc>
              <a:spcBef>
                <a:spcPts val="33"/>
              </a:spcBef>
            </a:pPr>
            <a:endParaRPr sz="4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2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398"/>
              </a:lnSpc>
              <a:spcBef>
                <a:spcPts val="36"/>
              </a:spcBef>
            </a:pPr>
            <a:endParaRPr sz="400"/>
          </a:p>
          <a:p>
            <a:pPr algn="ctr">
              <a:lnSpc>
                <a:spcPct val="100000"/>
              </a:lnSpc>
            </a:pPr>
            <a:r>
              <a:rPr sz="800" spc="-4" dirty="0">
                <a:latin typeface="Calibri"/>
                <a:cs typeface="Calibri"/>
              </a:rPr>
              <a:t>1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  <a:p>
            <a:pPr>
              <a:lnSpc>
                <a:spcPts val="398"/>
              </a:lnSpc>
              <a:spcBef>
                <a:spcPts val="33"/>
              </a:spcBef>
            </a:pPr>
            <a:endParaRPr sz="400"/>
          </a:p>
          <a:p>
            <a:pPr marL="50003" algn="ctr"/>
            <a:r>
              <a:rPr sz="800" spc="-12" dirty="0">
                <a:latin typeface="Calibri"/>
                <a:cs typeface="Calibri"/>
              </a:rPr>
              <a:t>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58356" y="491057"/>
            <a:ext cx="4734214" cy="2961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/>
            <a:r>
              <a:rPr sz="1000" spc="-8" dirty="0">
                <a:latin typeface="Calibri"/>
                <a:cs typeface="Calibri"/>
              </a:rPr>
              <a:t>Que</a:t>
            </a:r>
            <a:r>
              <a:rPr sz="1000" spc="-12" dirty="0">
                <a:latin typeface="Calibri"/>
                <a:cs typeface="Calibri"/>
              </a:rPr>
              <a:t>s</a:t>
            </a:r>
            <a:r>
              <a:rPr sz="1000" spc="-4" dirty="0">
                <a:latin typeface="Calibri"/>
                <a:cs typeface="Calibri"/>
              </a:rPr>
              <a:t>tion</a:t>
            </a:r>
            <a:r>
              <a:rPr sz="1000" spc="-12" dirty="0">
                <a:latin typeface="Calibri"/>
                <a:cs typeface="Calibri"/>
              </a:rPr>
              <a:t> </a:t>
            </a:r>
            <a:r>
              <a:rPr sz="1000" spc="-4" dirty="0">
                <a:latin typeface="Calibri"/>
                <a:cs typeface="Calibri"/>
              </a:rPr>
              <a:t>3: </a:t>
            </a:r>
            <a:r>
              <a:rPr sz="1000" spc="-8" dirty="0">
                <a:latin typeface="Calibri"/>
                <a:cs typeface="Calibri"/>
              </a:rPr>
              <a:t>Leade</a:t>
            </a:r>
            <a:r>
              <a:rPr sz="1000" spc="4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-p</a:t>
            </a:r>
            <a:r>
              <a:rPr sz="1000" spc="-16" dirty="0">
                <a:latin typeface="Calibri"/>
                <a:cs typeface="Calibri"/>
              </a:rPr>
              <a:t>r</a:t>
            </a:r>
            <a:r>
              <a:rPr sz="1000" spc="-8" dirty="0">
                <a:latin typeface="Calibri"/>
                <a:cs typeface="Calibri"/>
              </a:rPr>
              <a:t>e</a:t>
            </a:r>
            <a:r>
              <a:rPr sz="1000" spc="-4" dirty="0">
                <a:latin typeface="Calibri"/>
                <a:cs typeface="Calibri"/>
              </a:rPr>
              <a:t>p</a:t>
            </a:r>
            <a:r>
              <a:rPr sz="1000" spc="-8" dirty="0">
                <a:latin typeface="Calibri"/>
                <a:cs typeface="Calibri"/>
              </a:rPr>
              <a:t>a</a:t>
            </a:r>
            <a:r>
              <a:rPr sz="1000" spc="-24" dirty="0">
                <a:latin typeface="Calibri"/>
                <a:cs typeface="Calibri"/>
              </a:rPr>
              <a:t>r</a:t>
            </a:r>
            <a:r>
              <a:rPr sz="1000" spc="-12" dirty="0">
                <a:latin typeface="Calibri"/>
                <a:cs typeface="Calibri"/>
              </a:rPr>
              <a:t>at</a:t>
            </a:r>
            <a:r>
              <a:rPr sz="1000" dirty="0">
                <a:latin typeface="Calibri"/>
                <a:cs typeface="Calibri"/>
              </a:rPr>
              <a:t>ion</a:t>
            </a:r>
            <a:r>
              <a:rPr sz="1000" spc="-28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</a:t>
            </a:r>
            <a:r>
              <a:rPr sz="1000" spc="-24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o</a:t>
            </a:r>
            <a:r>
              <a:rPr sz="1000" spc="-8" dirty="0">
                <a:latin typeface="Calibri"/>
                <a:cs typeface="Calibri"/>
              </a:rPr>
              <a:t>g</a:t>
            </a:r>
            <a:r>
              <a:rPr sz="1000" spc="-24" dirty="0">
                <a:latin typeface="Calibri"/>
                <a:cs typeface="Calibri"/>
              </a:rPr>
              <a:t>r</a:t>
            </a:r>
            <a:r>
              <a:rPr sz="1000" spc="-8" dirty="0">
                <a:latin typeface="Calibri"/>
                <a:cs typeface="Calibri"/>
              </a:rPr>
              <a:t>ams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-4" dirty="0">
                <a:latin typeface="Calibri"/>
                <a:cs typeface="Calibri"/>
              </a:rPr>
              <a:t> </a:t>
            </a:r>
            <a:r>
              <a:rPr sz="1000" spc="-8" dirty="0">
                <a:latin typeface="Calibri"/>
                <a:cs typeface="Calibri"/>
              </a:rPr>
              <a:t>New </a:t>
            </a:r>
            <a:r>
              <a:rPr sz="1000" spc="-68" dirty="0">
                <a:latin typeface="Calibri"/>
                <a:cs typeface="Calibri"/>
              </a:rPr>
              <a:t>Y</a:t>
            </a:r>
            <a:r>
              <a:rPr sz="1000" dirty="0">
                <a:latin typeface="Calibri"/>
                <a:cs typeface="Calibri"/>
              </a:rPr>
              <a:t>o</a:t>
            </a:r>
            <a:r>
              <a:rPr sz="1000" spc="-4" dirty="0">
                <a:latin typeface="Calibri"/>
                <a:cs typeface="Calibri"/>
              </a:rPr>
              <a:t>rk</a:t>
            </a:r>
            <a:r>
              <a:rPr sz="1000" spc="-12" dirty="0">
                <a:latin typeface="Calibri"/>
                <a:cs typeface="Calibri"/>
              </a:rPr>
              <a:t> </a:t>
            </a:r>
            <a:r>
              <a:rPr sz="1000" spc="-8" dirty="0">
                <a:latin typeface="Calibri"/>
                <a:cs typeface="Calibri"/>
              </a:rPr>
              <a:t>a</a:t>
            </a:r>
            <a:r>
              <a:rPr sz="1000" spc="-12" dirty="0">
                <a:latin typeface="Calibri"/>
                <a:cs typeface="Calibri"/>
              </a:rPr>
              <a:t>r</a:t>
            </a:r>
            <a:r>
              <a:rPr sz="1000" spc="-8" dirty="0">
                <a:latin typeface="Calibri"/>
                <a:cs typeface="Calibri"/>
              </a:rPr>
              <a:t>e</a:t>
            </a:r>
            <a:r>
              <a:rPr sz="1000" spc="-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su</a:t>
            </a:r>
            <a:r>
              <a:rPr sz="1000" spc="-8" dirty="0">
                <a:latin typeface="Calibri"/>
                <a:cs typeface="Calibri"/>
              </a:rPr>
              <a:t>f</a:t>
            </a:r>
            <a:r>
              <a:rPr sz="1000" dirty="0">
                <a:latin typeface="Calibri"/>
                <a:cs typeface="Calibri"/>
              </a:rPr>
              <a:t>fi</a:t>
            </a:r>
            <a:r>
              <a:rPr sz="1000" spc="-4" dirty="0">
                <a:latin typeface="Calibri"/>
                <a:cs typeface="Calibri"/>
              </a:rPr>
              <a:t>c</a:t>
            </a:r>
            <a:r>
              <a:rPr sz="1000" dirty="0">
                <a:latin typeface="Calibri"/>
                <a:cs typeface="Calibri"/>
              </a:rPr>
              <a:t>ie</a:t>
            </a:r>
            <a:r>
              <a:rPr sz="1000" spc="-4" dirty="0">
                <a:latin typeface="Calibri"/>
                <a:cs typeface="Calibri"/>
              </a:rPr>
              <a:t>ntly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6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es</a:t>
            </a:r>
            <a:r>
              <a:rPr sz="1000" spc="4" dirty="0">
                <a:latin typeface="Calibri"/>
                <a:cs typeface="Calibri"/>
              </a:rPr>
              <a:t>p</a:t>
            </a:r>
            <a:r>
              <a:rPr sz="1000" dirty="0">
                <a:latin typeface="Calibri"/>
                <a:cs typeface="Calibri"/>
              </a:rPr>
              <a:t>onsi</a:t>
            </a:r>
            <a:r>
              <a:rPr sz="1000" spc="-12" dirty="0">
                <a:latin typeface="Calibri"/>
                <a:cs typeface="Calibri"/>
              </a:rPr>
              <a:t>v</a:t>
            </a:r>
            <a:r>
              <a:rPr sz="1000" spc="-8" dirty="0">
                <a:latin typeface="Calibri"/>
                <a:cs typeface="Calibri"/>
              </a:rPr>
              <a:t>e</a:t>
            </a:r>
            <a:r>
              <a:rPr sz="1000" spc="-24" dirty="0">
                <a:latin typeface="Calibri"/>
                <a:cs typeface="Calibri"/>
              </a:rPr>
              <a:t> </a:t>
            </a:r>
            <a:r>
              <a:rPr sz="1000" spc="-12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o</a:t>
            </a:r>
            <a:r>
              <a:rPr sz="1000" spc="-4" dirty="0"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477"/>
              </a:lnSpc>
              <a:spcBef>
                <a:spcPts val="21"/>
              </a:spcBef>
            </a:pPr>
            <a:endParaRPr sz="500"/>
          </a:p>
          <a:p>
            <a:pPr marL="227286"/>
            <a:r>
              <a:rPr sz="800" spc="-4" dirty="0">
                <a:latin typeface="Calibri"/>
                <a:cs typeface="Calibri"/>
              </a:rPr>
              <a:t>1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3996" y="943606"/>
            <a:ext cx="155864" cy="1089314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0102"/>
            <a:r>
              <a:rPr sz="800" b="1" dirty="0">
                <a:latin typeface="Calibri"/>
                <a:cs typeface="Calibri"/>
              </a:rPr>
              <a:t>Pe</a:t>
            </a:r>
            <a:r>
              <a:rPr sz="800" b="1" spc="4" dirty="0">
                <a:latin typeface="Calibri"/>
                <a:cs typeface="Calibri"/>
              </a:rPr>
              <a:t>r</a:t>
            </a:r>
            <a:r>
              <a:rPr sz="800" b="1" dirty="0">
                <a:latin typeface="Calibri"/>
                <a:cs typeface="Calibri"/>
              </a:rPr>
              <a:t>cent</a:t>
            </a:r>
            <a:r>
              <a:rPr sz="800" b="1" spc="-8" dirty="0">
                <a:latin typeface="Calibri"/>
                <a:cs typeface="Calibri"/>
              </a:rPr>
              <a:t> </a:t>
            </a:r>
            <a:r>
              <a:rPr sz="800" b="1" spc="-4" dirty="0">
                <a:latin typeface="Calibri"/>
                <a:cs typeface="Calibri"/>
              </a:rPr>
              <a:t>S</a:t>
            </a:r>
            <a:r>
              <a:rPr sz="800" b="1" dirty="0">
                <a:latin typeface="Calibri"/>
                <a:cs typeface="Calibri"/>
              </a:rPr>
              <a:t>t</a:t>
            </a:r>
            <a:r>
              <a:rPr sz="800" b="1" spc="4" dirty="0">
                <a:latin typeface="Calibri"/>
                <a:cs typeface="Calibri"/>
              </a:rPr>
              <a:t>r</a:t>
            </a:r>
            <a:r>
              <a:rPr sz="800" b="1" dirty="0">
                <a:latin typeface="Calibri"/>
                <a:cs typeface="Calibri"/>
              </a:rPr>
              <a:t>on</a:t>
            </a:r>
            <a:r>
              <a:rPr sz="800" b="1" spc="-4" dirty="0">
                <a:latin typeface="Calibri"/>
                <a:cs typeface="Calibri"/>
              </a:rPr>
              <a:t>gl</a:t>
            </a:r>
            <a:r>
              <a:rPr sz="800" b="1" dirty="0">
                <a:latin typeface="Calibri"/>
                <a:cs typeface="Calibri"/>
              </a:rPr>
              <a:t>y</a:t>
            </a:r>
            <a:r>
              <a:rPr sz="800" b="1" spc="4" dirty="0">
                <a:latin typeface="Calibri"/>
                <a:cs typeface="Calibri"/>
              </a:rPr>
              <a:t> </a:t>
            </a:r>
            <a:r>
              <a:rPr sz="800" b="1" spc="-4" dirty="0">
                <a:latin typeface="Calibri"/>
                <a:cs typeface="Calibri"/>
              </a:rPr>
              <a:t>Ag</a:t>
            </a:r>
            <a:r>
              <a:rPr sz="800" b="1" dirty="0">
                <a:latin typeface="Calibri"/>
                <a:cs typeface="Calibri"/>
              </a:rPr>
              <a:t>ree/</a:t>
            </a:r>
            <a:r>
              <a:rPr sz="800" b="1" spc="-4" dirty="0">
                <a:latin typeface="Calibri"/>
                <a:cs typeface="Calibri"/>
              </a:rPr>
              <a:t>Ag</a:t>
            </a:r>
            <a:r>
              <a:rPr sz="800" b="1" dirty="0">
                <a:latin typeface="Calibri"/>
                <a:cs typeface="Calibri"/>
              </a:rPr>
              <a:t>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15637" y="431222"/>
            <a:ext cx="6220690" cy="2332759"/>
          </a:xfrm>
          <a:custGeom>
            <a:avLst/>
            <a:gdLst/>
            <a:ahLst/>
            <a:cxnLst/>
            <a:rect l="l" t="t" r="r" b="b"/>
            <a:pathLst>
              <a:path w="6842759" h="3421380">
                <a:moveTo>
                  <a:pt x="0" y="3421380"/>
                </a:moveTo>
                <a:lnTo>
                  <a:pt x="6842759" y="3421380"/>
                </a:lnTo>
                <a:lnTo>
                  <a:pt x="6842759" y="0"/>
                </a:lnTo>
                <a:lnTo>
                  <a:pt x="0" y="0"/>
                </a:lnTo>
                <a:lnTo>
                  <a:pt x="0" y="3421380"/>
                </a:lnTo>
                <a:close/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 t="2679" r="2311" b="74690"/>
          <a:stretch/>
        </p:blipFill>
        <p:spPr>
          <a:xfrm>
            <a:off x="1576820" y="2909455"/>
            <a:ext cx="7455824" cy="2026227"/>
          </a:xfrm>
          <a:prstGeom prst="rect">
            <a:avLst/>
          </a:prstGeom>
        </p:spPr>
      </p:pic>
      <p:sp>
        <p:nvSpPr>
          <p:cNvPr id="151" name="TextBox 150"/>
          <p:cNvSpPr txBox="1"/>
          <p:nvPr/>
        </p:nvSpPr>
        <p:spPr>
          <a:xfrm>
            <a:off x="4687435" y="5224233"/>
            <a:ext cx="4233507" cy="1227604"/>
          </a:xfrm>
          <a:prstGeom prst="rect">
            <a:avLst/>
          </a:prstGeom>
          <a:noFill/>
        </p:spPr>
        <p:txBody>
          <a:bodyPr wrap="square" lIns="72731" tIns="36366" rIns="72731" bIns="36366" rtlCol="0">
            <a:spAutoFit/>
          </a:bodyPr>
          <a:lstStyle/>
          <a:p>
            <a:r>
              <a:rPr lang="en-US" sz="2500" dirty="0"/>
              <a:t>Appraisal </a:t>
            </a:r>
          </a:p>
          <a:p>
            <a:r>
              <a:rPr lang="en-US" sz="2500" dirty="0"/>
              <a:t>of </a:t>
            </a:r>
          </a:p>
          <a:p>
            <a:r>
              <a:rPr lang="en-US" sz="2500" dirty="0"/>
              <a:t>Opportunities and Threats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35220" y="5287186"/>
            <a:ext cx="4049308" cy="935217"/>
          </a:xfrm>
          <a:prstGeom prst="rect">
            <a:avLst/>
          </a:prstGeom>
          <a:noFill/>
        </p:spPr>
        <p:txBody>
          <a:bodyPr wrap="square" lIns="72731" tIns="36366" rIns="72731" bIns="36366" rtlCol="0">
            <a:spAutoFit/>
          </a:bodyPr>
          <a:lstStyle/>
          <a:p>
            <a:r>
              <a:rPr lang="en-US" sz="1400" dirty="0" smtClean="0"/>
              <a:t>When it comes to the </a:t>
            </a:r>
            <a:r>
              <a:rPr lang="en-US" sz="1400" u="sng" dirty="0" smtClean="0"/>
              <a:t>opportunities and threats</a:t>
            </a:r>
            <a:r>
              <a:rPr lang="en-US" sz="1400" dirty="0" smtClean="0"/>
              <a:t> facing the NYS school leader prep programs, question #3 from the survey highlights three areas of change that affect the learning environment in schools.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9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812877" y="3168188"/>
            <a:ext cx="195348" cy="0"/>
          </a:xfrm>
          <a:custGeom>
            <a:avLst/>
            <a:gdLst/>
            <a:ahLst/>
            <a:cxnLst/>
            <a:rect l="l" t="t" r="r" b="b"/>
            <a:pathLst>
              <a:path w="214883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0326" y="316818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6392" y="316818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3843" y="316818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9909" y="316818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47359" y="3168188"/>
            <a:ext cx="390698" cy="0"/>
          </a:xfrm>
          <a:custGeom>
            <a:avLst/>
            <a:gdLst/>
            <a:ahLst/>
            <a:cxnLst/>
            <a:rect l="l" t="t" r="r" b="b"/>
            <a:pathLst>
              <a:path w="429768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3424" y="316818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39490" y="316818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6941" y="316818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33006" y="316818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75808" y="3168188"/>
            <a:ext cx="196734" cy="0"/>
          </a:xfrm>
          <a:custGeom>
            <a:avLst/>
            <a:gdLst/>
            <a:ahLst/>
            <a:cxnLst/>
            <a:rect l="l" t="t" r="r" b="b"/>
            <a:pathLst>
              <a:path w="216407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12877" y="2907376"/>
            <a:ext cx="195348" cy="0"/>
          </a:xfrm>
          <a:custGeom>
            <a:avLst/>
            <a:gdLst/>
            <a:ahLst/>
            <a:cxnLst/>
            <a:rect l="l" t="t" r="r" b="b"/>
            <a:pathLst>
              <a:path w="214883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60326" y="2907376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6392" y="2907376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53843" y="2907376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9909" y="2907376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7359" y="2907376"/>
            <a:ext cx="390698" cy="0"/>
          </a:xfrm>
          <a:custGeom>
            <a:avLst/>
            <a:gdLst/>
            <a:ahLst/>
            <a:cxnLst/>
            <a:rect l="l" t="t" r="r" b="b"/>
            <a:pathLst>
              <a:path w="429768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93424" y="2907376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39490" y="2907376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86941" y="2907376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33006" y="2907376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75808" y="2907376"/>
            <a:ext cx="196734" cy="0"/>
          </a:xfrm>
          <a:custGeom>
            <a:avLst/>
            <a:gdLst/>
            <a:ahLst/>
            <a:cxnLst/>
            <a:rect l="l" t="t" r="r" b="b"/>
            <a:pathLst>
              <a:path w="216407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12877" y="2646564"/>
            <a:ext cx="195348" cy="0"/>
          </a:xfrm>
          <a:custGeom>
            <a:avLst/>
            <a:gdLst/>
            <a:ahLst/>
            <a:cxnLst/>
            <a:rect l="l" t="t" r="r" b="b"/>
            <a:pathLst>
              <a:path w="214883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60326" y="2646564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06392" y="2646564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53843" y="2646564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99909" y="2646564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47359" y="2646564"/>
            <a:ext cx="390698" cy="0"/>
          </a:xfrm>
          <a:custGeom>
            <a:avLst/>
            <a:gdLst/>
            <a:ahLst/>
            <a:cxnLst/>
            <a:rect l="l" t="t" r="r" b="b"/>
            <a:pathLst>
              <a:path w="429768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93424" y="2646564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39490" y="2646564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86941" y="2646564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33006" y="2646564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75808" y="2646564"/>
            <a:ext cx="196734" cy="0"/>
          </a:xfrm>
          <a:custGeom>
            <a:avLst/>
            <a:gdLst/>
            <a:ahLst/>
            <a:cxnLst/>
            <a:rect l="l" t="t" r="r" b="b"/>
            <a:pathLst>
              <a:path w="216407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12877" y="2385752"/>
            <a:ext cx="195348" cy="0"/>
          </a:xfrm>
          <a:custGeom>
            <a:avLst/>
            <a:gdLst/>
            <a:ahLst/>
            <a:cxnLst/>
            <a:rect l="l" t="t" r="r" b="b"/>
            <a:pathLst>
              <a:path w="214883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60326" y="2385752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06392" y="2385752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53843" y="2385752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99909" y="2385752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47359" y="2385752"/>
            <a:ext cx="390698" cy="0"/>
          </a:xfrm>
          <a:custGeom>
            <a:avLst/>
            <a:gdLst/>
            <a:ahLst/>
            <a:cxnLst/>
            <a:rect l="l" t="t" r="r" b="b"/>
            <a:pathLst>
              <a:path w="429768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93424" y="2385752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39490" y="2385752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86941" y="2385752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33006" y="2385752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75808" y="2385752"/>
            <a:ext cx="196734" cy="0"/>
          </a:xfrm>
          <a:custGeom>
            <a:avLst/>
            <a:gdLst/>
            <a:ahLst/>
            <a:cxnLst/>
            <a:rect l="l" t="t" r="r" b="b"/>
            <a:pathLst>
              <a:path w="216407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12877" y="2124940"/>
            <a:ext cx="195348" cy="0"/>
          </a:xfrm>
          <a:custGeom>
            <a:avLst/>
            <a:gdLst/>
            <a:ahLst/>
            <a:cxnLst/>
            <a:rect l="l" t="t" r="r" b="b"/>
            <a:pathLst>
              <a:path w="214883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60326" y="2124940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06392" y="2124940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53843" y="2124940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99909" y="2124940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47359" y="2124940"/>
            <a:ext cx="390698" cy="0"/>
          </a:xfrm>
          <a:custGeom>
            <a:avLst/>
            <a:gdLst/>
            <a:ahLst/>
            <a:cxnLst/>
            <a:rect l="l" t="t" r="r" b="b"/>
            <a:pathLst>
              <a:path w="429768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93424" y="2124940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39490" y="2124940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86941" y="2124940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33006" y="2124940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75808" y="2124940"/>
            <a:ext cx="196734" cy="0"/>
          </a:xfrm>
          <a:custGeom>
            <a:avLst/>
            <a:gdLst/>
            <a:ahLst/>
            <a:cxnLst/>
            <a:rect l="l" t="t" r="r" b="b"/>
            <a:pathLst>
              <a:path w="216407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12877" y="1864128"/>
            <a:ext cx="195348" cy="0"/>
          </a:xfrm>
          <a:custGeom>
            <a:avLst/>
            <a:gdLst/>
            <a:ahLst/>
            <a:cxnLst/>
            <a:rect l="l" t="t" r="r" b="b"/>
            <a:pathLst>
              <a:path w="214883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60326" y="186412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06392" y="186412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53843" y="186412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99909" y="186412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47359" y="1864128"/>
            <a:ext cx="390698" cy="0"/>
          </a:xfrm>
          <a:custGeom>
            <a:avLst/>
            <a:gdLst/>
            <a:ahLst/>
            <a:cxnLst/>
            <a:rect l="l" t="t" r="r" b="b"/>
            <a:pathLst>
              <a:path w="429768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93424" y="186412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39490" y="186412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86941" y="186412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33006" y="1864128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75808" y="1864128"/>
            <a:ext cx="196734" cy="0"/>
          </a:xfrm>
          <a:custGeom>
            <a:avLst/>
            <a:gdLst/>
            <a:ahLst/>
            <a:cxnLst/>
            <a:rect l="l" t="t" r="r" b="b"/>
            <a:pathLst>
              <a:path w="216407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812877" y="1603317"/>
            <a:ext cx="195348" cy="0"/>
          </a:xfrm>
          <a:custGeom>
            <a:avLst/>
            <a:gdLst/>
            <a:ahLst/>
            <a:cxnLst/>
            <a:rect l="l" t="t" r="r" b="b"/>
            <a:pathLst>
              <a:path w="214883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60326" y="1603317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06392" y="1603317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53843" y="1603317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99909" y="1603317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47359" y="1603317"/>
            <a:ext cx="390698" cy="0"/>
          </a:xfrm>
          <a:custGeom>
            <a:avLst/>
            <a:gdLst/>
            <a:ahLst/>
            <a:cxnLst/>
            <a:rect l="l" t="t" r="r" b="b"/>
            <a:pathLst>
              <a:path w="429768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93424" y="1603317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39490" y="1603317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86941" y="1603317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33006" y="1603317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75808" y="1603317"/>
            <a:ext cx="196734" cy="0"/>
          </a:xfrm>
          <a:custGeom>
            <a:avLst/>
            <a:gdLst/>
            <a:ahLst/>
            <a:cxnLst/>
            <a:rect l="l" t="t" r="r" b="b"/>
            <a:pathLst>
              <a:path w="216407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12877" y="1342505"/>
            <a:ext cx="195348" cy="0"/>
          </a:xfrm>
          <a:custGeom>
            <a:avLst/>
            <a:gdLst/>
            <a:ahLst/>
            <a:cxnLst/>
            <a:rect l="l" t="t" r="r" b="b"/>
            <a:pathLst>
              <a:path w="214883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160326" y="1342505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06392" y="1342505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53843" y="1342505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99909" y="1342505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47359" y="1342505"/>
            <a:ext cx="390698" cy="0"/>
          </a:xfrm>
          <a:custGeom>
            <a:avLst/>
            <a:gdLst/>
            <a:ahLst/>
            <a:cxnLst/>
            <a:rect l="l" t="t" r="r" b="b"/>
            <a:pathLst>
              <a:path w="429768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93424" y="1342505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39490" y="1342505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86941" y="1342505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33006" y="1342505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75808" y="1342505"/>
            <a:ext cx="196734" cy="0"/>
          </a:xfrm>
          <a:custGeom>
            <a:avLst/>
            <a:gdLst/>
            <a:ahLst/>
            <a:cxnLst/>
            <a:rect l="l" t="t" r="r" b="b"/>
            <a:pathLst>
              <a:path w="216407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12877" y="1081693"/>
            <a:ext cx="195348" cy="0"/>
          </a:xfrm>
          <a:custGeom>
            <a:avLst/>
            <a:gdLst/>
            <a:ahLst/>
            <a:cxnLst/>
            <a:rect l="l" t="t" r="r" b="b"/>
            <a:pathLst>
              <a:path w="214883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160326" y="1081693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06392" y="1081693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53843" y="1081693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99909" y="1081693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47359" y="1081693"/>
            <a:ext cx="390698" cy="0"/>
          </a:xfrm>
          <a:custGeom>
            <a:avLst/>
            <a:gdLst/>
            <a:ahLst/>
            <a:cxnLst/>
            <a:rect l="l" t="t" r="r" b="b"/>
            <a:pathLst>
              <a:path w="429768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39490" y="1081693"/>
            <a:ext cx="1046018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6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86941" y="1081693"/>
            <a:ext cx="392084" cy="0"/>
          </a:xfrm>
          <a:custGeom>
            <a:avLst/>
            <a:gdLst/>
            <a:ahLst/>
            <a:cxnLst/>
            <a:rect l="l" t="t" r="r" b="b"/>
            <a:pathLst>
              <a:path w="431292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75807" y="1081693"/>
            <a:ext cx="849284" cy="0"/>
          </a:xfrm>
          <a:custGeom>
            <a:avLst/>
            <a:gdLst/>
            <a:ahLst/>
            <a:cxnLst/>
            <a:rect l="l" t="t" r="r" b="b"/>
            <a:pathLst>
              <a:path w="934212">
                <a:moveTo>
                  <a:pt x="0" y="0"/>
                </a:moveTo>
                <a:lnTo>
                  <a:pt x="93421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75808" y="820882"/>
            <a:ext cx="6532417" cy="0"/>
          </a:xfrm>
          <a:custGeom>
            <a:avLst/>
            <a:gdLst/>
            <a:ahLst/>
            <a:cxnLst/>
            <a:rect l="l" t="t" r="r" b="b"/>
            <a:pathLst>
              <a:path w="7185659">
                <a:moveTo>
                  <a:pt x="0" y="0"/>
                </a:moveTo>
                <a:lnTo>
                  <a:pt x="718565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72541" y="1290550"/>
            <a:ext cx="260465" cy="2138449"/>
          </a:xfrm>
          <a:custGeom>
            <a:avLst/>
            <a:gdLst/>
            <a:ahLst/>
            <a:cxnLst/>
            <a:rect l="l" t="t" r="r" b="b"/>
            <a:pathLst>
              <a:path w="286512" h="3136392">
                <a:moveTo>
                  <a:pt x="286512" y="0"/>
                </a:moveTo>
                <a:lnTo>
                  <a:pt x="0" y="0"/>
                </a:lnTo>
                <a:lnTo>
                  <a:pt x="0" y="3136392"/>
                </a:lnTo>
                <a:lnTo>
                  <a:pt x="286512" y="3136392"/>
                </a:lnTo>
                <a:lnTo>
                  <a:pt x="2865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25091" y="899852"/>
            <a:ext cx="261851" cy="2529147"/>
          </a:xfrm>
          <a:custGeom>
            <a:avLst/>
            <a:gdLst/>
            <a:ahLst/>
            <a:cxnLst/>
            <a:rect l="l" t="t" r="r" b="b"/>
            <a:pathLst>
              <a:path w="288036" h="3709416">
                <a:moveTo>
                  <a:pt x="288035" y="0"/>
                </a:moveTo>
                <a:lnTo>
                  <a:pt x="0" y="0"/>
                </a:lnTo>
                <a:lnTo>
                  <a:pt x="0" y="3709416"/>
                </a:lnTo>
                <a:lnTo>
                  <a:pt x="288035" y="3709416"/>
                </a:lnTo>
                <a:lnTo>
                  <a:pt x="28803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79026" y="899852"/>
            <a:ext cx="260465" cy="2529147"/>
          </a:xfrm>
          <a:custGeom>
            <a:avLst/>
            <a:gdLst/>
            <a:ahLst/>
            <a:cxnLst/>
            <a:rect l="l" t="t" r="r" b="b"/>
            <a:pathLst>
              <a:path w="286512" h="3709416">
                <a:moveTo>
                  <a:pt x="286512" y="0"/>
                </a:moveTo>
                <a:lnTo>
                  <a:pt x="0" y="0"/>
                </a:lnTo>
                <a:lnTo>
                  <a:pt x="0" y="3709416"/>
                </a:lnTo>
                <a:lnTo>
                  <a:pt x="286512" y="3709416"/>
                </a:lnTo>
                <a:lnTo>
                  <a:pt x="2865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31575" y="1081693"/>
            <a:ext cx="261851" cy="2347306"/>
          </a:xfrm>
          <a:custGeom>
            <a:avLst/>
            <a:gdLst/>
            <a:ahLst/>
            <a:cxnLst/>
            <a:rect l="l" t="t" r="r" b="b"/>
            <a:pathLst>
              <a:path w="288036" h="3442716">
                <a:moveTo>
                  <a:pt x="288036" y="0"/>
                </a:moveTo>
                <a:lnTo>
                  <a:pt x="0" y="0"/>
                </a:lnTo>
                <a:lnTo>
                  <a:pt x="0" y="3442716"/>
                </a:lnTo>
                <a:lnTo>
                  <a:pt x="288036" y="3442716"/>
                </a:lnTo>
                <a:lnTo>
                  <a:pt x="2880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85508" y="899852"/>
            <a:ext cx="261851" cy="2529147"/>
          </a:xfrm>
          <a:custGeom>
            <a:avLst/>
            <a:gdLst/>
            <a:ahLst/>
            <a:cxnLst/>
            <a:rect l="l" t="t" r="r" b="b"/>
            <a:pathLst>
              <a:path w="288036" h="3709416">
                <a:moveTo>
                  <a:pt x="288036" y="0"/>
                </a:moveTo>
                <a:lnTo>
                  <a:pt x="0" y="0"/>
                </a:lnTo>
                <a:lnTo>
                  <a:pt x="0" y="3709416"/>
                </a:lnTo>
                <a:lnTo>
                  <a:pt x="288036" y="3709416"/>
                </a:lnTo>
                <a:lnTo>
                  <a:pt x="2880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38058" y="899852"/>
            <a:ext cx="261851" cy="2529147"/>
          </a:xfrm>
          <a:custGeom>
            <a:avLst/>
            <a:gdLst/>
            <a:ahLst/>
            <a:cxnLst/>
            <a:rect l="l" t="t" r="r" b="b"/>
            <a:pathLst>
              <a:path w="288036" h="3709416">
                <a:moveTo>
                  <a:pt x="288036" y="0"/>
                </a:moveTo>
                <a:lnTo>
                  <a:pt x="0" y="0"/>
                </a:lnTo>
                <a:lnTo>
                  <a:pt x="0" y="3709416"/>
                </a:lnTo>
                <a:lnTo>
                  <a:pt x="288036" y="3709416"/>
                </a:lnTo>
                <a:lnTo>
                  <a:pt x="2880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91993" y="873875"/>
            <a:ext cx="261850" cy="2555125"/>
          </a:xfrm>
          <a:custGeom>
            <a:avLst/>
            <a:gdLst/>
            <a:ahLst/>
            <a:cxnLst/>
            <a:rect l="l" t="t" r="r" b="b"/>
            <a:pathLst>
              <a:path w="288035" h="3747516">
                <a:moveTo>
                  <a:pt x="288036" y="0"/>
                </a:moveTo>
                <a:lnTo>
                  <a:pt x="0" y="0"/>
                </a:lnTo>
                <a:lnTo>
                  <a:pt x="0" y="3747516"/>
                </a:lnTo>
                <a:lnTo>
                  <a:pt x="288036" y="3747516"/>
                </a:lnTo>
                <a:lnTo>
                  <a:pt x="2880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45927" y="846860"/>
            <a:ext cx="260465" cy="2582140"/>
          </a:xfrm>
          <a:custGeom>
            <a:avLst/>
            <a:gdLst/>
            <a:ahLst/>
            <a:cxnLst/>
            <a:rect l="l" t="t" r="r" b="b"/>
            <a:pathLst>
              <a:path w="286511" h="3787139">
                <a:moveTo>
                  <a:pt x="286512" y="0"/>
                </a:moveTo>
                <a:lnTo>
                  <a:pt x="0" y="0"/>
                </a:lnTo>
                <a:lnTo>
                  <a:pt x="0" y="3787139"/>
                </a:lnTo>
                <a:lnTo>
                  <a:pt x="286512" y="3787139"/>
                </a:lnTo>
                <a:lnTo>
                  <a:pt x="2865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98476" y="899852"/>
            <a:ext cx="261850" cy="2529147"/>
          </a:xfrm>
          <a:custGeom>
            <a:avLst/>
            <a:gdLst/>
            <a:ahLst/>
            <a:cxnLst/>
            <a:rect l="l" t="t" r="r" b="b"/>
            <a:pathLst>
              <a:path w="288035" h="3709416">
                <a:moveTo>
                  <a:pt x="288036" y="0"/>
                </a:moveTo>
                <a:lnTo>
                  <a:pt x="0" y="0"/>
                </a:lnTo>
                <a:lnTo>
                  <a:pt x="0" y="3709416"/>
                </a:lnTo>
                <a:lnTo>
                  <a:pt x="288036" y="3709416"/>
                </a:lnTo>
                <a:lnTo>
                  <a:pt x="2880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52411" y="873875"/>
            <a:ext cx="260465" cy="2555125"/>
          </a:xfrm>
          <a:custGeom>
            <a:avLst/>
            <a:gdLst/>
            <a:ahLst/>
            <a:cxnLst/>
            <a:rect l="l" t="t" r="r" b="b"/>
            <a:pathLst>
              <a:path w="286512" h="3747516">
                <a:moveTo>
                  <a:pt x="286512" y="0"/>
                </a:moveTo>
                <a:lnTo>
                  <a:pt x="0" y="0"/>
                </a:lnTo>
                <a:lnTo>
                  <a:pt x="0" y="3747516"/>
                </a:lnTo>
                <a:lnTo>
                  <a:pt x="286512" y="3747516"/>
                </a:lnTo>
                <a:lnTo>
                  <a:pt x="2865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75807" y="820882"/>
            <a:ext cx="0" cy="3720985"/>
          </a:xfrm>
          <a:custGeom>
            <a:avLst/>
            <a:gdLst/>
            <a:ahLst/>
            <a:cxnLst/>
            <a:rect l="l" t="t" r="r" b="b"/>
            <a:pathLst>
              <a:path h="5457444">
                <a:moveTo>
                  <a:pt x="0" y="0"/>
                </a:moveTo>
                <a:lnTo>
                  <a:pt x="0" y="54574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475807" y="3429000"/>
            <a:ext cx="6532418" cy="0"/>
          </a:xfrm>
          <a:custGeom>
            <a:avLst/>
            <a:gdLst/>
            <a:ahLst/>
            <a:cxnLst/>
            <a:rect l="l" t="t" r="r" b="b"/>
            <a:pathLst>
              <a:path w="7185660">
                <a:moveTo>
                  <a:pt x="0" y="0"/>
                </a:moveTo>
                <a:lnTo>
                  <a:pt x="718565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129741" y="3429000"/>
            <a:ext cx="0" cy="1112866"/>
          </a:xfrm>
          <a:custGeom>
            <a:avLst/>
            <a:gdLst/>
            <a:ahLst/>
            <a:cxnLst/>
            <a:rect l="l" t="t" r="r" b="b"/>
            <a:pathLst>
              <a:path h="1632203">
                <a:moveTo>
                  <a:pt x="0" y="0"/>
                </a:moveTo>
                <a:lnTo>
                  <a:pt x="0" y="163220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82291" y="3429000"/>
            <a:ext cx="0" cy="1112866"/>
          </a:xfrm>
          <a:custGeom>
            <a:avLst/>
            <a:gdLst/>
            <a:ahLst/>
            <a:cxnLst/>
            <a:rect l="l" t="t" r="r" b="b"/>
            <a:pathLst>
              <a:path h="1632203">
                <a:moveTo>
                  <a:pt x="0" y="0"/>
                </a:moveTo>
                <a:lnTo>
                  <a:pt x="0" y="163220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36225" y="3429000"/>
            <a:ext cx="0" cy="1112866"/>
          </a:xfrm>
          <a:custGeom>
            <a:avLst/>
            <a:gdLst/>
            <a:ahLst/>
            <a:cxnLst/>
            <a:rect l="l" t="t" r="r" b="b"/>
            <a:pathLst>
              <a:path h="1632203">
                <a:moveTo>
                  <a:pt x="0" y="0"/>
                </a:moveTo>
                <a:lnTo>
                  <a:pt x="0" y="163220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88775" y="3429000"/>
            <a:ext cx="0" cy="1112866"/>
          </a:xfrm>
          <a:custGeom>
            <a:avLst/>
            <a:gdLst/>
            <a:ahLst/>
            <a:cxnLst/>
            <a:rect l="l" t="t" r="r" b="b"/>
            <a:pathLst>
              <a:path h="1632203">
                <a:moveTo>
                  <a:pt x="0" y="0"/>
                </a:moveTo>
                <a:lnTo>
                  <a:pt x="0" y="163220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742708" y="3429000"/>
            <a:ext cx="0" cy="1112866"/>
          </a:xfrm>
          <a:custGeom>
            <a:avLst/>
            <a:gdLst/>
            <a:ahLst/>
            <a:cxnLst/>
            <a:rect l="l" t="t" r="r" b="b"/>
            <a:pathLst>
              <a:path h="1632203">
                <a:moveTo>
                  <a:pt x="0" y="0"/>
                </a:moveTo>
                <a:lnTo>
                  <a:pt x="0" y="163220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96643" y="3429000"/>
            <a:ext cx="0" cy="1112866"/>
          </a:xfrm>
          <a:custGeom>
            <a:avLst/>
            <a:gdLst/>
            <a:ahLst/>
            <a:cxnLst/>
            <a:rect l="l" t="t" r="r" b="b"/>
            <a:pathLst>
              <a:path h="1632203">
                <a:moveTo>
                  <a:pt x="0" y="0"/>
                </a:moveTo>
                <a:lnTo>
                  <a:pt x="0" y="163220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049192" y="3429000"/>
            <a:ext cx="0" cy="1112866"/>
          </a:xfrm>
          <a:custGeom>
            <a:avLst/>
            <a:gdLst/>
            <a:ahLst/>
            <a:cxnLst/>
            <a:rect l="l" t="t" r="r" b="b"/>
            <a:pathLst>
              <a:path h="1632203">
                <a:moveTo>
                  <a:pt x="0" y="0"/>
                </a:moveTo>
                <a:lnTo>
                  <a:pt x="0" y="163220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703127" y="3429000"/>
            <a:ext cx="0" cy="1112866"/>
          </a:xfrm>
          <a:custGeom>
            <a:avLst/>
            <a:gdLst/>
            <a:ahLst/>
            <a:cxnLst/>
            <a:rect l="l" t="t" r="r" b="b"/>
            <a:pathLst>
              <a:path h="1632203">
                <a:moveTo>
                  <a:pt x="0" y="0"/>
                </a:moveTo>
                <a:lnTo>
                  <a:pt x="0" y="163220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55675" y="3429000"/>
            <a:ext cx="0" cy="1112866"/>
          </a:xfrm>
          <a:custGeom>
            <a:avLst/>
            <a:gdLst/>
            <a:ahLst/>
            <a:cxnLst/>
            <a:rect l="l" t="t" r="r" b="b"/>
            <a:pathLst>
              <a:path h="1632203">
                <a:moveTo>
                  <a:pt x="0" y="0"/>
                </a:moveTo>
                <a:lnTo>
                  <a:pt x="0" y="163220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006839" y="3429000"/>
            <a:ext cx="0" cy="1112866"/>
          </a:xfrm>
          <a:custGeom>
            <a:avLst/>
            <a:gdLst/>
            <a:ahLst/>
            <a:cxnLst/>
            <a:rect l="l" t="t" r="r" b="b"/>
            <a:pathLst>
              <a:path h="1632203">
                <a:moveTo>
                  <a:pt x="0" y="0"/>
                </a:moveTo>
                <a:lnTo>
                  <a:pt x="0" y="1632203"/>
                </a:lnTo>
              </a:path>
            </a:pathLst>
          </a:custGeom>
          <a:ln w="3175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2549583" y="3431909"/>
            <a:ext cx="506268" cy="8589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1010" algn="ctr">
              <a:lnSpc>
                <a:spcPct val="101699"/>
              </a:lnSpc>
            </a:pPr>
            <a:r>
              <a:rPr sz="800" spc="-4" dirty="0">
                <a:latin typeface="Calibri"/>
                <a:cs typeface="Calibri"/>
              </a:rPr>
              <a:t>Managing </a:t>
            </a:r>
            <a:r>
              <a:rPr sz="800" spc="-8" dirty="0">
                <a:latin typeface="Calibri"/>
                <a:cs typeface="Calibri"/>
              </a:rPr>
              <a:t>f</a:t>
            </a:r>
            <a:r>
              <a:rPr sz="800" spc="-4" dirty="0">
                <a:latin typeface="Calibri"/>
                <a:cs typeface="Calibri"/>
              </a:rPr>
              <a:t>a</a:t>
            </a:r>
            <a:r>
              <a:rPr sz="800" spc="4" dirty="0">
                <a:latin typeface="Calibri"/>
                <a:cs typeface="Calibri"/>
              </a:rPr>
              <a:t>c</a:t>
            </a:r>
            <a:r>
              <a:rPr sz="800" spc="-4" dirty="0">
                <a:latin typeface="Calibri"/>
                <a:cs typeface="Calibri"/>
              </a:rPr>
              <a:t>il</a:t>
            </a:r>
            <a:r>
              <a:rPr sz="800" spc="-8" dirty="0">
                <a:latin typeface="Calibri"/>
                <a:cs typeface="Calibri"/>
              </a:rPr>
              <a:t>i</a:t>
            </a:r>
            <a:r>
              <a:rPr sz="800" spc="-4" dirty="0">
                <a:latin typeface="Calibri"/>
                <a:cs typeface="Calibri"/>
              </a:rPr>
              <a:t>ties an</a:t>
            </a:r>
            <a:r>
              <a:rPr sz="800" spc="-8" dirty="0">
                <a:latin typeface="Calibri"/>
                <a:cs typeface="Calibri"/>
              </a:rPr>
              <a:t>d</a:t>
            </a:r>
            <a:r>
              <a:rPr sz="800" spc="-4" dirty="0">
                <a:latin typeface="Calibri"/>
                <a:cs typeface="Calibri"/>
              </a:rPr>
              <a:t> 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ourc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s in a </a:t>
            </a:r>
            <a:r>
              <a:rPr sz="800" spc="-8" dirty="0">
                <a:latin typeface="Calibri"/>
                <a:cs typeface="Calibri"/>
              </a:rPr>
              <a:t>f</a:t>
            </a:r>
            <a:r>
              <a:rPr sz="800" spc="4" dirty="0">
                <a:latin typeface="Calibri"/>
                <a:cs typeface="Calibri"/>
              </a:rPr>
              <a:t>i</a:t>
            </a:r>
            <a:r>
              <a:rPr sz="800" spc="-8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cal</a:t>
            </a:r>
            <a:r>
              <a:rPr sz="800" spc="4" dirty="0">
                <a:latin typeface="Calibri"/>
                <a:cs typeface="Calibri"/>
              </a:rPr>
              <a:t>l</a:t>
            </a:r>
            <a:r>
              <a:rPr sz="800" spc="-12" dirty="0">
                <a:latin typeface="Calibri"/>
                <a:cs typeface="Calibri"/>
              </a:rPr>
              <a:t>y</a:t>
            </a:r>
            <a:r>
              <a:rPr sz="800" spc="-4" dirty="0">
                <a:latin typeface="Calibri"/>
                <a:cs typeface="Calibri"/>
              </a:rPr>
              <a:t>- 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" dirty="0">
                <a:latin typeface="Calibri"/>
                <a:cs typeface="Calibri"/>
              </a:rPr>
              <a:t>spons</a:t>
            </a:r>
            <a:r>
              <a:rPr sz="800" spc="-4" dirty="0">
                <a:latin typeface="Calibri"/>
                <a:cs typeface="Calibri"/>
              </a:rPr>
              <a:t>ibl e </a:t>
            </a:r>
            <a:r>
              <a:rPr sz="800" dirty="0">
                <a:latin typeface="Calibri"/>
                <a:cs typeface="Calibri"/>
              </a:rPr>
              <a:t>w</a:t>
            </a:r>
            <a:r>
              <a:rPr sz="800" spc="-4" dirty="0">
                <a:latin typeface="Calibri"/>
                <a:cs typeface="Calibri"/>
              </a:rPr>
              <a:t>ay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213562" y="3537533"/>
            <a:ext cx="485486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algn="ctr">
              <a:lnSpc>
                <a:spcPct val="101800"/>
              </a:lnSpc>
            </a:pPr>
            <a:r>
              <a:rPr sz="800" spc="-8" dirty="0">
                <a:latin typeface="Calibri"/>
                <a:cs typeface="Calibri"/>
              </a:rPr>
              <a:t>Kno</a:t>
            </a:r>
            <a:r>
              <a:rPr sz="800" spc="-4" dirty="0">
                <a:latin typeface="Calibri"/>
                <a:cs typeface="Calibri"/>
              </a:rPr>
              <a:t>wl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dg e 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lat</a:t>
            </a:r>
            <a:r>
              <a:rPr sz="800" spc="-8" dirty="0">
                <a:latin typeface="Calibri"/>
                <a:cs typeface="Calibri"/>
              </a:rPr>
              <a:t>ed</a:t>
            </a:r>
            <a:r>
              <a:rPr sz="800" spc="-4" dirty="0">
                <a:latin typeface="Calibri"/>
                <a:cs typeface="Calibri"/>
              </a:rPr>
              <a:t> to sound in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2" dirty="0">
                <a:latin typeface="Calibri"/>
                <a:cs typeface="Calibri"/>
              </a:rPr>
              <a:t>t</a:t>
            </a:r>
            <a:r>
              <a:rPr sz="800" spc="-4" dirty="0">
                <a:latin typeface="Calibri"/>
                <a:cs typeface="Calibri"/>
              </a:rPr>
              <a:t>ru</a:t>
            </a:r>
            <a:r>
              <a:rPr sz="800" spc="4" dirty="0">
                <a:latin typeface="Calibri"/>
                <a:cs typeface="Calibri"/>
              </a:rPr>
              <a:t>c</a:t>
            </a:r>
            <a:r>
              <a:rPr sz="800" spc="-12" dirty="0">
                <a:latin typeface="Calibri"/>
                <a:cs typeface="Calibri"/>
              </a:rPr>
              <a:t>t</a:t>
            </a:r>
            <a:r>
              <a:rPr sz="800" spc="4" dirty="0">
                <a:latin typeface="Calibri"/>
                <a:cs typeface="Calibri"/>
              </a:rPr>
              <a:t>i</a:t>
            </a:r>
            <a:r>
              <a:rPr sz="800" spc="-8" dirty="0">
                <a:latin typeface="Calibri"/>
                <a:cs typeface="Calibri"/>
              </a:rPr>
              <a:t>o</a:t>
            </a:r>
            <a:r>
              <a:rPr sz="800" spc="-4" dirty="0">
                <a:latin typeface="Calibri"/>
                <a:cs typeface="Calibri"/>
              </a:rPr>
              <a:t> nal practice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874885" y="3431909"/>
            <a:ext cx="469900" cy="8589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-1515" algn="ctr">
              <a:lnSpc>
                <a:spcPct val="101699"/>
              </a:lnSpc>
            </a:pPr>
            <a:r>
              <a:rPr sz="800" spc="-4" dirty="0">
                <a:latin typeface="Calibri"/>
                <a:cs typeface="Calibri"/>
              </a:rPr>
              <a:t>Abil</a:t>
            </a:r>
            <a:r>
              <a:rPr sz="800" spc="-8" dirty="0">
                <a:latin typeface="Calibri"/>
                <a:cs typeface="Calibri"/>
              </a:rPr>
              <a:t>i</a:t>
            </a:r>
            <a:r>
              <a:rPr sz="800" spc="-4" dirty="0">
                <a:latin typeface="Calibri"/>
                <a:cs typeface="Calibri"/>
              </a:rPr>
              <a:t>ty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to coach to 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nhance tea</a:t>
            </a:r>
            <a:r>
              <a:rPr sz="800" spc="4" dirty="0">
                <a:latin typeface="Calibri"/>
                <a:cs typeface="Calibri"/>
              </a:rPr>
              <a:t>c</a:t>
            </a:r>
            <a:r>
              <a:rPr sz="800" spc="-16" dirty="0">
                <a:latin typeface="Calibri"/>
                <a:cs typeface="Calibri"/>
              </a:rPr>
              <a:t>h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 in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2" dirty="0">
                <a:latin typeface="Calibri"/>
                <a:cs typeface="Calibri"/>
              </a:rPr>
              <a:t>t</a:t>
            </a:r>
            <a:r>
              <a:rPr sz="800" spc="-4" dirty="0">
                <a:latin typeface="Calibri"/>
                <a:cs typeface="Calibri"/>
              </a:rPr>
              <a:t>ru</a:t>
            </a:r>
            <a:r>
              <a:rPr sz="800" spc="4" dirty="0">
                <a:latin typeface="Calibri"/>
                <a:cs typeface="Calibri"/>
              </a:rPr>
              <a:t>c</a:t>
            </a:r>
            <a:r>
              <a:rPr sz="800" spc="-12" dirty="0">
                <a:latin typeface="Calibri"/>
                <a:cs typeface="Calibri"/>
              </a:rPr>
              <a:t>t</a:t>
            </a:r>
            <a:r>
              <a:rPr sz="800" spc="4" dirty="0">
                <a:latin typeface="Calibri"/>
                <a:cs typeface="Calibri"/>
              </a:rPr>
              <a:t>i</a:t>
            </a:r>
            <a:r>
              <a:rPr sz="800" spc="-8" dirty="0">
                <a:latin typeface="Calibri"/>
                <a:cs typeface="Calibri"/>
              </a:rPr>
              <a:t>o</a:t>
            </a:r>
            <a:r>
              <a:rPr sz="800" spc="-4" dirty="0">
                <a:latin typeface="Calibri"/>
                <a:cs typeface="Calibri"/>
              </a:rPr>
              <a:t> n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6" dirty="0">
                <a:latin typeface="Calibri"/>
                <a:cs typeface="Calibri"/>
              </a:rPr>
              <a:t>n</a:t>
            </a:r>
            <a:r>
              <a:rPr sz="800" spc="-8" dirty="0">
                <a:latin typeface="Calibri"/>
                <a:cs typeface="Calibri"/>
              </a:rPr>
              <a:t>d</a:t>
            </a:r>
            <a:r>
              <a:rPr sz="800" spc="-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t</a:t>
            </a:r>
            <a:r>
              <a:rPr sz="800" spc="-16" dirty="0">
                <a:latin typeface="Calibri"/>
                <a:cs typeface="Calibri"/>
              </a:rPr>
              <a:t>u</a:t>
            </a:r>
            <a:r>
              <a:rPr sz="800" spc="-8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6" dirty="0">
                <a:latin typeface="Calibri"/>
                <a:cs typeface="Calibri"/>
              </a:rPr>
              <a:t>n</a:t>
            </a:r>
            <a:r>
              <a:rPr sz="800" spc="-4" dirty="0">
                <a:latin typeface="Calibri"/>
                <a:cs typeface="Calibri"/>
              </a:rPr>
              <a:t>t l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ar</a:t>
            </a:r>
            <a:r>
              <a:rPr sz="800" spc="-16" dirty="0">
                <a:latin typeface="Calibri"/>
                <a:cs typeface="Calibri"/>
              </a:rPr>
              <a:t>n</a:t>
            </a:r>
            <a:r>
              <a:rPr sz="800" spc="-4" dirty="0">
                <a:latin typeface="Calibri"/>
                <a:cs typeface="Calibri"/>
              </a:rPr>
              <a:t>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520276" y="3431909"/>
            <a:ext cx="485486" cy="8589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algn="ctr">
              <a:lnSpc>
                <a:spcPct val="101699"/>
              </a:lnSpc>
            </a:pPr>
            <a:r>
              <a:rPr sz="800" spc="-8" dirty="0">
                <a:latin typeface="Calibri"/>
                <a:cs typeface="Calibri"/>
              </a:rPr>
              <a:t>Kno</a:t>
            </a:r>
            <a:r>
              <a:rPr sz="800" spc="-4" dirty="0">
                <a:latin typeface="Calibri"/>
                <a:cs typeface="Calibri"/>
              </a:rPr>
              <a:t>wl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dg e of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12" dirty="0">
                <a:latin typeface="Calibri"/>
                <a:cs typeface="Calibri"/>
              </a:rPr>
              <a:t>h</a:t>
            </a:r>
            <a:r>
              <a:rPr sz="800" spc="-8" dirty="0">
                <a:latin typeface="Calibri"/>
                <a:cs typeface="Calibri"/>
              </a:rPr>
              <a:t>ow</a:t>
            </a:r>
            <a:r>
              <a:rPr sz="800" spc="-4" dirty="0">
                <a:latin typeface="Calibri"/>
                <a:cs typeface="Calibri"/>
              </a:rPr>
              <a:t> to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6" dirty="0">
                <a:latin typeface="Calibri"/>
                <a:cs typeface="Calibri"/>
              </a:rPr>
              <a:t>d</a:t>
            </a:r>
            <a:r>
              <a:rPr sz="800" spc="-4" dirty="0">
                <a:latin typeface="Calibri"/>
                <a:cs typeface="Calibri"/>
              </a:rPr>
              <a:t>apt in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2" dirty="0">
                <a:latin typeface="Calibri"/>
                <a:cs typeface="Calibri"/>
              </a:rPr>
              <a:t>t</a:t>
            </a:r>
            <a:r>
              <a:rPr sz="800" spc="-4" dirty="0">
                <a:latin typeface="Calibri"/>
                <a:cs typeface="Calibri"/>
              </a:rPr>
              <a:t>ru</a:t>
            </a:r>
            <a:r>
              <a:rPr sz="800" spc="4" dirty="0">
                <a:latin typeface="Calibri"/>
                <a:cs typeface="Calibri"/>
              </a:rPr>
              <a:t>c</a:t>
            </a:r>
            <a:r>
              <a:rPr sz="800" spc="-12" dirty="0">
                <a:latin typeface="Calibri"/>
                <a:cs typeface="Calibri"/>
              </a:rPr>
              <a:t>t</a:t>
            </a:r>
            <a:r>
              <a:rPr sz="800" spc="4" dirty="0">
                <a:latin typeface="Calibri"/>
                <a:cs typeface="Calibri"/>
              </a:rPr>
              <a:t>i</a:t>
            </a:r>
            <a:r>
              <a:rPr sz="800" spc="-8" dirty="0">
                <a:latin typeface="Calibri"/>
                <a:cs typeface="Calibri"/>
              </a:rPr>
              <a:t>o</a:t>
            </a:r>
            <a:r>
              <a:rPr sz="800" spc="-4" dirty="0">
                <a:latin typeface="Calibri"/>
                <a:cs typeface="Calibri"/>
              </a:rPr>
              <a:t> n so it is culturally 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" dirty="0">
                <a:latin typeface="Calibri"/>
                <a:cs typeface="Calibri"/>
              </a:rPr>
              <a:t>spons</a:t>
            </a:r>
            <a:r>
              <a:rPr sz="800" spc="-4" dirty="0">
                <a:latin typeface="Calibri"/>
                <a:cs typeface="Calibri"/>
              </a:rPr>
              <a:t>iv 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166129" y="3431909"/>
            <a:ext cx="500495" cy="8589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1010" algn="ctr">
              <a:lnSpc>
                <a:spcPct val="101699"/>
              </a:lnSpc>
            </a:pPr>
            <a:r>
              <a:rPr sz="800" spc="-4" dirty="0">
                <a:latin typeface="Calibri"/>
                <a:cs typeface="Calibri"/>
              </a:rPr>
              <a:t>Abil</a:t>
            </a:r>
            <a:r>
              <a:rPr sz="800" spc="-8" dirty="0">
                <a:latin typeface="Calibri"/>
                <a:cs typeface="Calibri"/>
              </a:rPr>
              <a:t>i</a:t>
            </a:r>
            <a:r>
              <a:rPr sz="800" spc="-4" dirty="0">
                <a:latin typeface="Calibri"/>
                <a:cs typeface="Calibri"/>
              </a:rPr>
              <a:t>ty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to 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nga</a:t>
            </a:r>
            <a:r>
              <a:rPr sz="800" spc="4" dirty="0">
                <a:latin typeface="Calibri"/>
                <a:cs typeface="Calibri"/>
              </a:rPr>
              <a:t>g</a:t>
            </a:r>
            <a:r>
              <a:rPr sz="800" spc="-4" dirty="0">
                <a:latin typeface="Calibri"/>
                <a:cs typeface="Calibri"/>
              </a:rPr>
              <a:t>e </a:t>
            </a:r>
            <a:r>
              <a:rPr sz="800" spc="-8" dirty="0">
                <a:latin typeface="Calibri"/>
                <a:cs typeface="Calibri"/>
              </a:rPr>
              <a:t>f</a:t>
            </a:r>
            <a:r>
              <a:rPr sz="800" spc="-4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m</a:t>
            </a:r>
            <a:r>
              <a:rPr sz="800" spc="-4" dirty="0">
                <a:latin typeface="Calibri"/>
                <a:cs typeface="Calibri"/>
              </a:rPr>
              <a:t>il</a:t>
            </a:r>
            <a:r>
              <a:rPr sz="800" spc="-8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s</a:t>
            </a:r>
            <a:r>
              <a:rPr sz="800" spc="-8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in op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n, ongoing, tw</a:t>
            </a:r>
            <a:r>
              <a:rPr sz="800" spc="-16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-</a:t>
            </a:r>
            <a:r>
              <a:rPr sz="800" spc="-4" dirty="0">
                <a:latin typeface="Calibri"/>
                <a:cs typeface="Calibri"/>
              </a:rPr>
              <a:t>w</a:t>
            </a:r>
            <a:r>
              <a:rPr sz="800" spc="-12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y com</a:t>
            </a:r>
            <a:r>
              <a:rPr sz="800" spc="-12" dirty="0">
                <a:latin typeface="Calibri"/>
                <a:cs typeface="Calibri"/>
              </a:rPr>
              <a:t>m</a:t>
            </a:r>
            <a:r>
              <a:rPr sz="800" spc="-4" dirty="0">
                <a:latin typeface="Calibri"/>
                <a:cs typeface="Calibri"/>
              </a:rPr>
              <a:t>uni cation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818678" y="3484644"/>
            <a:ext cx="502805" cy="752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-1010" algn="ctr">
              <a:lnSpc>
                <a:spcPct val="101699"/>
              </a:lnSpc>
            </a:pPr>
            <a:r>
              <a:rPr sz="800" spc="-4" dirty="0">
                <a:latin typeface="Calibri"/>
                <a:cs typeface="Calibri"/>
              </a:rPr>
              <a:t>Managing con</a:t>
            </a:r>
            <a:r>
              <a:rPr sz="800" spc="-8" dirty="0">
                <a:latin typeface="Calibri"/>
                <a:cs typeface="Calibri"/>
              </a:rPr>
              <a:t>f</a:t>
            </a:r>
            <a:r>
              <a:rPr sz="800" spc="4" dirty="0">
                <a:latin typeface="Calibri"/>
                <a:cs typeface="Calibri"/>
              </a:rPr>
              <a:t>l</a:t>
            </a:r>
            <a:r>
              <a:rPr sz="800" spc="-4" dirty="0">
                <a:latin typeface="Calibri"/>
                <a:cs typeface="Calibri"/>
              </a:rPr>
              <a:t>ict in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chool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ttings</a:t>
            </a:r>
            <a:r>
              <a:rPr sz="800" spc="-8" dirty="0">
                <a:latin typeface="Calibri"/>
                <a:cs typeface="Calibri"/>
              </a:rPr>
              <a:t> </a:t>
            </a:r>
            <a:r>
              <a:rPr sz="800" spc="4" dirty="0">
                <a:latin typeface="Calibri"/>
                <a:cs typeface="Calibri"/>
              </a:rPr>
              <a:t>i</a:t>
            </a:r>
            <a:r>
              <a:rPr sz="800" spc="-8" dirty="0">
                <a:latin typeface="Calibri"/>
                <a:cs typeface="Calibri"/>
              </a:rPr>
              <a:t>n</a:t>
            </a:r>
            <a:r>
              <a:rPr sz="800" spc="-4" dirty="0">
                <a:latin typeface="Calibri"/>
                <a:cs typeface="Calibri"/>
              </a:rPr>
              <a:t> a </a:t>
            </a:r>
            <a:r>
              <a:rPr sz="800" spc="-8" dirty="0">
                <a:latin typeface="Calibri"/>
                <a:cs typeface="Calibri"/>
              </a:rPr>
              <a:t>f</a:t>
            </a:r>
            <a:r>
              <a:rPr sz="800" spc="-4" dirty="0">
                <a:latin typeface="Calibri"/>
                <a:cs typeface="Calibri"/>
              </a:rPr>
              <a:t>air an</a:t>
            </a:r>
            <a:r>
              <a:rPr sz="800" spc="-8" dirty="0">
                <a:latin typeface="Calibri"/>
                <a:cs typeface="Calibri"/>
              </a:rPr>
              <a:t>d</a:t>
            </a:r>
            <a:r>
              <a:rPr sz="800" spc="-4" dirty="0">
                <a:latin typeface="Calibri"/>
                <a:cs typeface="Calibri"/>
              </a:rPr>
              <a:t> 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quitable ma</a:t>
            </a:r>
            <a:r>
              <a:rPr sz="800" spc="-12" dirty="0">
                <a:latin typeface="Calibri"/>
                <a:cs typeface="Calibri"/>
              </a:rPr>
              <a:t>n</a:t>
            </a:r>
            <a:r>
              <a:rPr sz="800" spc="-8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475383" y="3431909"/>
            <a:ext cx="496455" cy="8589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algn="ctr">
              <a:lnSpc>
                <a:spcPct val="101699"/>
              </a:lnSpc>
            </a:pPr>
            <a:r>
              <a:rPr sz="800" spc="-8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2" dirty="0">
                <a:latin typeface="Calibri"/>
                <a:cs typeface="Calibri"/>
              </a:rPr>
              <a:t>v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lopin g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chool culture that </a:t>
            </a:r>
            <a:r>
              <a:rPr sz="800" spc="-8" dirty="0">
                <a:latin typeface="Calibri"/>
                <a:cs typeface="Calibri"/>
              </a:rPr>
              <a:t>fo</a:t>
            </a:r>
            <a:r>
              <a:rPr sz="800" spc="4" dirty="0">
                <a:latin typeface="Calibri"/>
                <a:cs typeface="Calibri"/>
              </a:rPr>
              <a:t>c</a:t>
            </a:r>
            <a:r>
              <a:rPr sz="800" spc="-16" dirty="0">
                <a:latin typeface="Calibri"/>
                <a:cs typeface="Calibri"/>
              </a:rPr>
              <a:t>u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s on t</a:t>
            </a:r>
            <a:r>
              <a:rPr sz="800" spc="-16" dirty="0">
                <a:latin typeface="Calibri"/>
                <a:cs typeface="Calibri"/>
              </a:rPr>
              <a:t>h</a:t>
            </a:r>
            <a:r>
              <a:rPr sz="800" spc="-4" dirty="0">
                <a:latin typeface="Calibri"/>
                <a:cs typeface="Calibri"/>
              </a:rPr>
              <a:t>e w</a:t>
            </a:r>
            <a:r>
              <a:rPr sz="800" spc="-16" dirty="0">
                <a:latin typeface="Calibri"/>
                <a:cs typeface="Calibri"/>
              </a:rPr>
              <a:t>h</a:t>
            </a:r>
            <a:r>
              <a:rPr sz="800" spc="-4" dirty="0">
                <a:latin typeface="Calibri"/>
                <a:cs typeface="Calibri"/>
              </a:rPr>
              <a:t>ole child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138786" y="3537533"/>
            <a:ext cx="476250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-505" algn="ctr">
              <a:lnSpc>
                <a:spcPct val="101800"/>
              </a:lnSpc>
            </a:pPr>
            <a:r>
              <a:rPr sz="800" spc="-4" dirty="0">
                <a:latin typeface="Calibri"/>
                <a:cs typeface="Calibri"/>
              </a:rPr>
              <a:t>Act</a:t>
            </a:r>
            <a:r>
              <a:rPr sz="800" spc="4" dirty="0">
                <a:latin typeface="Calibri"/>
                <a:cs typeface="Calibri"/>
              </a:rPr>
              <a:t>i</a:t>
            </a:r>
            <a:r>
              <a:rPr sz="800" spc="-16" dirty="0">
                <a:latin typeface="Calibri"/>
                <a:cs typeface="Calibri"/>
              </a:rPr>
              <a:t>n</a:t>
            </a:r>
            <a:r>
              <a:rPr sz="800" spc="-4" dirty="0">
                <a:latin typeface="Calibri"/>
                <a:cs typeface="Calibri"/>
              </a:rPr>
              <a:t>g with inte</a:t>
            </a:r>
            <a:r>
              <a:rPr sz="800" dirty="0">
                <a:latin typeface="Calibri"/>
                <a:cs typeface="Calibri"/>
              </a:rPr>
              <a:t>g</a:t>
            </a:r>
            <a:r>
              <a:rPr sz="800" spc="-4" dirty="0">
                <a:latin typeface="Calibri"/>
                <a:cs typeface="Calibri"/>
              </a:rPr>
              <a:t>rit</a:t>
            </a:r>
            <a:r>
              <a:rPr sz="800" spc="-8" dirty="0">
                <a:latin typeface="Calibri"/>
                <a:cs typeface="Calibri"/>
              </a:rPr>
              <a:t>y</a:t>
            </a:r>
            <a:r>
              <a:rPr sz="800" spc="-4" dirty="0">
                <a:latin typeface="Calibri"/>
                <a:cs typeface="Calibri"/>
              </a:rPr>
              <a:t>, tr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8" dirty="0">
                <a:latin typeface="Calibri"/>
                <a:cs typeface="Calibri"/>
              </a:rPr>
              <a:t>ns</a:t>
            </a:r>
            <a:r>
              <a:rPr sz="800" spc="-4" dirty="0">
                <a:latin typeface="Calibri"/>
                <a:cs typeface="Calibri"/>
              </a:rPr>
              <a:t>pare ncy,</a:t>
            </a:r>
            <a:r>
              <a:rPr sz="800" spc="-8" dirty="0">
                <a:latin typeface="Calibri"/>
                <a:cs typeface="Calibri"/>
              </a:rPr>
              <a:t> </a:t>
            </a:r>
            <a:r>
              <a:rPr sz="800" spc="-4" dirty="0">
                <a:latin typeface="Calibri"/>
                <a:cs typeface="Calibri"/>
              </a:rPr>
              <a:t>an</a:t>
            </a:r>
            <a:r>
              <a:rPr sz="800" spc="-8" dirty="0">
                <a:latin typeface="Calibri"/>
                <a:cs typeface="Calibri"/>
              </a:rPr>
              <a:t>d</a:t>
            </a:r>
            <a:r>
              <a:rPr sz="800" spc="-4" dirty="0">
                <a:latin typeface="Calibri"/>
                <a:cs typeface="Calibri"/>
              </a:rPr>
              <a:t> </a:t>
            </a:r>
            <a:r>
              <a:rPr sz="800" spc="-8" dirty="0">
                <a:latin typeface="Calibri"/>
                <a:cs typeface="Calibri"/>
              </a:rPr>
              <a:t>f</a:t>
            </a:r>
            <a:r>
              <a:rPr sz="800" spc="-4" dirty="0">
                <a:latin typeface="Calibri"/>
                <a:cs typeface="Calibri"/>
              </a:rPr>
              <a:t>ai</a:t>
            </a:r>
            <a:r>
              <a:rPr sz="800" spc="4" dirty="0">
                <a:latin typeface="Calibri"/>
                <a:cs typeface="Calibri"/>
              </a:rPr>
              <a:t>r</a:t>
            </a:r>
            <a:r>
              <a:rPr sz="800" spc="-16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8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793528" y="3431909"/>
            <a:ext cx="473940" cy="8589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-505" algn="ctr">
              <a:lnSpc>
                <a:spcPct val="101699"/>
              </a:lnSpc>
            </a:pPr>
            <a:r>
              <a:rPr sz="800" spc="-4" dirty="0">
                <a:latin typeface="Calibri"/>
                <a:cs typeface="Calibri"/>
              </a:rPr>
              <a:t>Cr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ating an inclu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i</a:t>
            </a:r>
            <a:r>
              <a:rPr sz="800" spc="-12" dirty="0">
                <a:latin typeface="Calibri"/>
                <a:cs typeface="Calibri"/>
              </a:rPr>
              <a:t>v</a:t>
            </a:r>
            <a:r>
              <a:rPr sz="800" spc="-4" dirty="0">
                <a:latin typeface="Calibri"/>
                <a:cs typeface="Calibri"/>
              </a:rPr>
              <a:t>e an</a:t>
            </a:r>
            <a:r>
              <a:rPr sz="800" spc="-8" dirty="0">
                <a:latin typeface="Calibri"/>
                <a:cs typeface="Calibri"/>
              </a:rPr>
              <a:t>d</a:t>
            </a:r>
            <a:r>
              <a:rPr sz="800" spc="-4" dirty="0">
                <a:latin typeface="Calibri"/>
                <a:cs typeface="Calibri"/>
              </a:rPr>
              <a:t> caring l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ar</a:t>
            </a:r>
            <a:r>
              <a:rPr sz="800" spc="-16" dirty="0">
                <a:latin typeface="Calibri"/>
                <a:cs typeface="Calibri"/>
              </a:rPr>
              <a:t>n</a:t>
            </a:r>
            <a:r>
              <a:rPr sz="800" spc="-4" dirty="0">
                <a:latin typeface="Calibri"/>
                <a:cs typeface="Calibri"/>
              </a:rPr>
              <a:t>ing </a:t>
            </a:r>
            <a:r>
              <a:rPr sz="800" spc="-8" dirty="0">
                <a:latin typeface="Calibri"/>
                <a:cs typeface="Calibri"/>
              </a:rPr>
              <a:t>en</a:t>
            </a:r>
            <a:r>
              <a:rPr sz="800" dirty="0">
                <a:latin typeface="Calibri"/>
                <a:cs typeface="Calibri"/>
              </a:rPr>
              <a:t>v</a:t>
            </a:r>
            <a:r>
              <a:rPr sz="800" spc="-4" dirty="0">
                <a:latin typeface="Calibri"/>
                <a:cs typeface="Calibri"/>
              </a:rPr>
              <a:t>iron</a:t>
            </a:r>
            <a:r>
              <a:rPr sz="800" spc="-8" dirty="0">
                <a:latin typeface="Calibri"/>
                <a:cs typeface="Calibri"/>
              </a:rPr>
              <a:t>m</a:t>
            </a:r>
            <a:r>
              <a:rPr sz="800" spc="-4" dirty="0">
                <a:latin typeface="Calibri"/>
                <a:cs typeface="Calibri"/>
              </a:rPr>
              <a:t> 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nt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437533" y="3484644"/>
            <a:ext cx="492414" cy="752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 marR="10102" indent="505" algn="ctr">
              <a:lnSpc>
                <a:spcPct val="101699"/>
              </a:lnSpc>
            </a:pPr>
            <a:r>
              <a:rPr sz="800" spc="-4" dirty="0">
                <a:latin typeface="Calibri"/>
                <a:cs typeface="Calibri"/>
              </a:rPr>
              <a:t>Promotin g 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6" dirty="0">
                <a:latin typeface="Calibri"/>
                <a:cs typeface="Calibri"/>
              </a:rPr>
              <a:t>q</a:t>
            </a:r>
            <a:r>
              <a:rPr sz="800" spc="-4" dirty="0">
                <a:latin typeface="Calibri"/>
                <a:cs typeface="Calibri"/>
              </a:rPr>
              <a:t>uity of oppor</a:t>
            </a:r>
            <a:r>
              <a:rPr sz="800" spc="-12" dirty="0">
                <a:latin typeface="Calibri"/>
                <a:cs typeface="Calibri"/>
              </a:rPr>
              <a:t>t</a:t>
            </a:r>
            <a:r>
              <a:rPr sz="800" spc="-4" dirty="0">
                <a:latin typeface="Calibri"/>
                <a:cs typeface="Calibri"/>
              </a:rPr>
              <a:t>uni ty </a:t>
            </a:r>
            <a:r>
              <a:rPr sz="800" dirty="0">
                <a:latin typeface="Calibri"/>
                <a:cs typeface="Calibri"/>
              </a:rPr>
              <a:t>f</a:t>
            </a:r>
            <a:r>
              <a:rPr sz="800" spc="-4" dirty="0">
                <a:latin typeface="Calibri"/>
                <a:cs typeface="Calibri"/>
              </a:rPr>
              <a:t>or </a:t>
            </a:r>
            <a:r>
              <a:rPr sz="800" spc="-8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ve</a:t>
            </a:r>
            <a:r>
              <a:rPr sz="800" spc="-4" dirty="0">
                <a:latin typeface="Calibri"/>
                <a:cs typeface="Calibri"/>
              </a:rPr>
              <a:t>ry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4" dirty="0">
                <a:latin typeface="Calibri"/>
                <a:cs typeface="Calibri"/>
              </a:rPr>
              <a:t>t</a:t>
            </a:r>
            <a:r>
              <a:rPr sz="800" spc="-16" dirty="0">
                <a:latin typeface="Calibri"/>
                <a:cs typeface="Calibri"/>
              </a:rPr>
              <a:t>u</a:t>
            </a:r>
            <a:r>
              <a:rPr sz="800" spc="-8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16" dirty="0">
                <a:latin typeface="Calibri"/>
                <a:cs typeface="Calibri"/>
              </a:rPr>
              <a:t>n</a:t>
            </a:r>
            <a:r>
              <a:rPr sz="800" spc="-4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216496" y="3367173"/>
            <a:ext cx="163368" cy="1168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02"/>
            <a:r>
              <a:rPr sz="800" spc="-12" dirty="0">
                <a:latin typeface="Calibri"/>
                <a:cs typeface="Calibri"/>
              </a:rPr>
              <a:t>0%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295400" y="435119"/>
            <a:ext cx="6771985" cy="27652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5497" marR="10102" indent="-2525900">
              <a:lnSpc>
                <a:spcPct val="101800"/>
              </a:lnSpc>
            </a:pPr>
            <a:r>
              <a:rPr sz="900" dirty="0">
                <a:latin typeface="Calibri"/>
                <a:cs typeface="Calibri"/>
              </a:rPr>
              <a:t>Question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10: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How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important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is it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for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leader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preparation</a:t>
            </a:r>
            <a:r>
              <a:rPr sz="900" spc="-12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programs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develop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the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following</a:t>
            </a:r>
            <a:r>
              <a:rPr sz="900" spc="-1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knowledge,</a:t>
            </a:r>
            <a:r>
              <a:rPr sz="900" spc="-2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dispositions,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competencies, or</a:t>
            </a:r>
            <a:r>
              <a:rPr sz="900" spc="-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skills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</a:t>
            </a:r>
            <a:r>
              <a:rPr sz="900" spc="-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leaders?</a:t>
            </a:r>
          </a:p>
          <a:p>
            <a:pPr>
              <a:lnSpc>
                <a:spcPts val="597"/>
              </a:lnSpc>
              <a:spcBef>
                <a:spcPts val="32"/>
              </a:spcBef>
            </a:pPr>
            <a:endParaRPr sz="600" dirty="0"/>
          </a:p>
          <a:p>
            <a:pPr marR="4762895" algn="ctr"/>
            <a:r>
              <a:rPr sz="800" spc="-4" dirty="0">
                <a:latin typeface="Calibri"/>
                <a:cs typeface="Calibri"/>
              </a:rPr>
              <a:t>1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0%</a:t>
            </a:r>
            <a:endParaRPr sz="800" dirty="0">
              <a:latin typeface="Calibri"/>
              <a:cs typeface="Calibri"/>
            </a:endParaRPr>
          </a:p>
          <a:p>
            <a:pPr>
              <a:lnSpc>
                <a:spcPts val="636"/>
              </a:lnSpc>
              <a:spcBef>
                <a:spcPts val="9"/>
              </a:spcBef>
            </a:pPr>
            <a:endParaRPr sz="600" dirty="0"/>
          </a:p>
          <a:p>
            <a:pPr>
              <a:lnSpc>
                <a:spcPts val="795"/>
              </a:lnSpc>
            </a:pPr>
            <a:endParaRPr sz="800" dirty="0"/>
          </a:p>
          <a:p>
            <a:pPr marR="4711377" algn="ctr"/>
            <a:r>
              <a:rPr sz="800" spc="-4" dirty="0">
                <a:latin typeface="Calibri"/>
                <a:cs typeface="Calibri"/>
              </a:rPr>
              <a:t>9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 dirty="0">
              <a:latin typeface="Calibri"/>
              <a:cs typeface="Calibri"/>
            </a:endParaRPr>
          </a:p>
          <a:p>
            <a:pPr>
              <a:lnSpc>
                <a:spcPts val="636"/>
              </a:lnSpc>
              <a:spcBef>
                <a:spcPts val="10"/>
              </a:spcBef>
            </a:pPr>
            <a:endParaRPr sz="600" dirty="0"/>
          </a:p>
          <a:p>
            <a:pPr>
              <a:lnSpc>
                <a:spcPts val="795"/>
              </a:lnSpc>
            </a:pPr>
            <a:endParaRPr sz="800" dirty="0"/>
          </a:p>
          <a:p>
            <a:pPr marR="4711377" algn="ctr"/>
            <a:r>
              <a:rPr sz="800" spc="-4" dirty="0">
                <a:latin typeface="Calibri"/>
                <a:cs typeface="Calibri"/>
              </a:rPr>
              <a:t>8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 dirty="0">
              <a:latin typeface="Calibri"/>
              <a:cs typeface="Calibri"/>
            </a:endParaRPr>
          </a:p>
          <a:p>
            <a:pPr>
              <a:lnSpc>
                <a:spcPts val="636"/>
              </a:lnSpc>
              <a:spcBef>
                <a:spcPts val="9"/>
              </a:spcBef>
            </a:pPr>
            <a:endParaRPr sz="600" dirty="0"/>
          </a:p>
          <a:p>
            <a:pPr>
              <a:lnSpc>
                <a:spcPts val="795"/>
              </a:lnSpc>
            </a:pPr>
            <a:endParaRPr sz="800" dirty="0"/>
          </a:p>
          <a:p>
            <a:pPr marR="4711377" algn="ctr"/>
            <a:r>
              <a:rPr sz="800" spc="-4" dirty="0">
                <a:latin typeface="Calibri"/>
                <a:cs typeface="Calibri"/>
              </a:rPr>
              <a:t>7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 dirty="0">
              <a:latin typeface="Calibri"/>
              <a:cs typeface="Calibri"/>
            </a:endParaRPr>
          </a:p>
          <a:p>
            <a:pPr>
              <a:lnSpc>
                <a:spcPts val="636"/>
              </a:lnSpc>
              <a:spcBef>
                <a:spcPts val="9"/>
              </a:spcBef>
            </a:pPr>
            <a:endParaRPr sz="600" dirty="0"/>
          </a:p>
          <a:p>
            <a:pPr>
              <a:lnSpc>
                <a:spcPts val="795"/>
              </a:lnSpc>
            </a:pPr>
            <a:endParaRPr sz="800" dirty="0"/>
          </a:p>
          <a:p>
            <a:pPr marR="4711377" algn="ctr"/>
            <a:r>
              <a:rPr sz="800" spc="-4" dirty="0">
                <a:latin typeface="Calibri"/>
                <a:cs typeface="Calibri"/>
              </a:rPr>
              <a:t>6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 dirty="0">
              <a:latin typeface="Calibri"/>
              <a:cs typeface="Calibri"/>
            </a:endParaRPr>
          </a:p>
          <a:p>
            <a:pPr>
              <a:lnSpc>
                <a:spcPts val="636"/>
              </a:lnSpc>
              <a:spcBef>
                <a:spcPts val="8"/>
              </a:spcBef>
            </a:pPr>
            <a:endParaRPr sz="600" dirty="0"/>
          </a:p>
          <a:p>
            <a:pPr>
              <a:lnSpc>
                <a:spcPts val="795"/>
              </a:lnSpc>
            </a:pPr>
            <a:endParaRPr sz="800" dirty="0"/>
          </a:p>
          <a:p>
            <a:pPr marR="4711377" algn="ctr"/>
            <a:r>
              <a:rPr sz="800" spc="-4" dirty="0">
                <a:latin typeface="Calibri"/>
                <a:cs typeface="Calibri"/>
              </a:rPr>
              <a:t>5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 dirty="0">
              <a:latin typeface="Calibri"/>
              <a:cs typeface="Calibri"/>
            </a:endParaRPr>
          </a:p>
          <a:p>
            <a:pPr>
              <a:lnSpc>
                <a:spcPts val="636"/>
              </a:lnSpc>
              <a:spcBef>
                <a:spcPts val="9"/>
              </a:spcBef>
            </a:pPr>
            <a:endParaRPr sz="600" dirty="0"/>
          </a:p>
          <a:p>
            <a:pPr>
              <a:lnSpc>
                <a:spcPts val="795"/>
              </a:lnSpc>
            </a:pPr>
            <a:endParaRPr sz="800" dirty="0"/>
          </a:p>
          <a:p>
            <a:pPr marR="4711377" algn="ctr"/>
            <a:r>
              <a:rPr sz="800" spc="-4" dirty="0">
                <a:latin typeface="Calibri"/>
                <a:cs typeface="Calibri"/>
              </a:rPr>
              <a:t>4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 dirty="0">
              <a:latin typeface="Calibri"/>
              <a:cs typeface="Calibri"/>
            </a:endParaRPr>
          </a:p>
          <a:p>
            <a:pPr>
              <a:lnSpc>
                <a:spcPts val="636"/>
              </a:lnSpc>
              <a:spcBef>
                <a:spcPts val="9"/>
              </a:spcBef>
            </a:pPr>
            <a:endParaRPr sz="600" dirty="0"/>
          </a:p>
          <a:p>
            <a:pPr>
              <a:lnSpc>
                <a:spcPts val="795"/>
              </a:lnSpc>
            </a:pPr>
            <a:endParaRPr sz="800" dirty="0"/>
          </a:p>
          <a:p>
            <a:pPr marR="4711377" algn="ctr"/>
            <a:r>
              <a:rPr sz="800" spc="-4" dirty="0">
                <a:latin typeface="Calibri"/>
                <a:cs typeface="Calibri"/>
              </a:rPr>
              <a:t>3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 dirty="0">
              <a:latin typeface="Calibri"/>
              <a:cs typeface="Calibri"/>
            </a:endParaRPr>
          </a:p>
          <a:p>
            <a:pPr>
              <a:lnSpc>
                <a:spcPts val="636"/>
              </a:lnSpc>
              <a:spcBef>
                <a:spcPts val="9"/>
              </a:spcBef>
            </a:pPr>
            <a:endParaRPr sz="600" dirty="0"/>
          </a:p>
          <a:p>
            <a:pPr>
              <a:lnSpc>
                <a:spcPts val="795"/>
              </a:lnSpc>
            </a:pPr>
            <a:endParaRPr sz="800" dirty="0"/>
          </a:p>
          <a:p>
            <a:pPr marR="4711377" algn="ctr"/>
            <a:r>
              <a:rPr sz="800" spc="-4" dirty="0">
                <a:latin typeface="Calibri"/>
                <a:cs typeface="Calibri"/>
              </a:rPr>
              <a:t>2</a:t>
            </a:r>
            <a:r>
              <a:rPr sz="800" dirty="0">
                <a:latin typeface="Calibri"/>
                <a:cs typeface="Calibri"/>
              </a:rPr>
              <a:t>0</a:t>
            </a:r>
            <a:r>
              <a:rPr sz="800" spc="-8" dirty="0">
                <a:latin typeface="Calibri"/>
                <a:cs typeface="Calibri"/>
              </a:rPr>
              <a:t>%</a:t>
            </a:r>
            <a:endParaRPr sz="800" dirty="0">
              <a:latin typeface="Calibri"/>
              <a:cs typeface="Calibri"/>
            </a:endParaRPr>
          </a:p>
          <a:p>
            <a:pPr>
              <a:lnSpc>
                <a:spcPts val="636"/>
              </a:lnSpc>
              <a:spcBef>
                <a:spcPts val="10"/>
              </a:spcBef>
            </a:pPr>
            <a:endParaRPr sz="600" dirty="0"/>
          </a:p>
          <a:p>
            <a:pPr>
              <a:lnSpc>
                <a:spcPts val="795"/>
              </a:lnSpc>
            </a:pPr>
            <a:endParaRPr sz="800" dirty="0"/>
          </a:p>
          <a:p>
            <a:pPr marR="4711377" algn="ctr"/>
            <a:endParaRPr sz="800" dirty="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930032" y="1554392"/>
            <a:ext cx="155864" cy="2179408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0102"/>
            <a:r>
              <a:rPr sz="800" b="1" dirty="0">
                <a:latin typeface="Calibri"/>
                <a:cs typeface="Calibri"/>
              </a:rPr>
              <a:t>Pe</a:t>
            </a:r>
            <a:r>
              <a:rPr sz="800" b="1" spc="4" dirty="0">
                <a:latin typeface="Calibri"/>
                <a:cs typeface="Calibri"/>
              </a:rPr>
              <a:t>r</a:t>
            </a:r>
            <a:r>
              <a:rPr sz="800" b="1" dirty="0">
                <a:latin typeface="Calibri"/>
                <a:cs typeface="Calibri"/>
              </a:rPr>
              <a:t>cent</a:t>
            </a:r>
            <a:r>
              <a:rPr sz="800" b="1" spc="-8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Ve</a:t>
            </a:r>
            <a:r>
              <a:rPr sz="800" b="1" spc="4" dirty="0">
                <a:latin typeface="Calibri"/>
                <a:cs typeface="Calibri"/>
              </a:rPr>
              <a:t>r</a:t>
            </a:r>
            <a:r>
              <a:rPr sz="800" b="1" dirty="0">
                <a:latin typeface="Calibri"/>
                <a:cs typeface="Calibri"/>
              </a:rPr>
              <a:t>y</a:t>
            </a:r>
            <a:r>
              <a:rPr sz="800" b="1" spc="-4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Great Importa</a:t>
            </a:r>
            <a:r>
              <a:rPr sz="800" b="1" spc="4" dirty="0">
                <a:latin typeface="Calibri"/>
                <a:cs typeface="Calibri"/>
              </a:rPr>
              <a:t>n</a:t>
            </a:r>
            <a:r>
              <a:rPr sz="800" b="1" dirty="0">
                <a:latin typeface="Calibri"/>
                <a:cs typeface="Calibri"/>
              </a:rPr>
              <a:t>ce/G</a:t>
            </a:r>
            <a:r>
              <a:rPr sz="800" b="1" spc="4" dirty="0">
                <a:latin typeface="Calibri"/>
                <a:cs typeface="Calibri"/>
              </a:rPr>
              <a:t>r</a:t>
            </a:r>
            <a:r>
              <a:rPr sz="800" b="1" dirty="0">
                <a:latin typeface="Calibri"/>
                <a:cs typeface="Calibri"/>
              </a:rPr>
              <a:t>eat</a:t>
            </a:r>
            <a:r>
              <a:rPr sz="800" b="1" spc="-16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Importa</a:t>
            </a:r>
            <a:r>
              <a:rPr sz="800" b="1" spc="4" dirty="0">
                <a:latin typeface="Calibri"/>
                <a:cs typeface="Calibri"/>
              </a:rPr>
              <a:t>n</a:t>
            </a:r>
            <a:r>
              <a:rPr sz="800" b="1" dirty="0">
                <a:latin typeface="Calibri"/>
                <a:cs typeface="Calibri"/>
              </a:rPr>
              <a:t>ce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82356" y="4800600"/>
            <a:ext cx="8761645" cy="1935490"/>
          </a:xfrm>
          <a:prstGeom prst="rect">
            <a:avLst/>
          </a:prstGeom>
          <a:noFill/>
        </p:spPr>
        <p:txBody>
          <a:bodyPr wrap="square" lIns="72731" tIns="36366" rIns="72731" bIns="36366" rtlCol="0">
            <a:spAutoFit/>
          </a:bodyPr>
          <a:lstStyle/>
          <a:p>
            <a:r>
              <a:rPr lang="en-US" sz="1100" dirty="0"/>
              <a:t>“Professional Standards for Educational Leaders” from the </a:t>
            </a:r>
            <a:r>
              <a:rPr lang="en-US" sz="1100" i="1" dirty="0"/>
              <a:t>National Policy Board for Educational Administration</a:t>
            </a:r>
            <a:r>
              <a:rPr lang="en-US" sz="1100" dirty="0"/>
              <a:t> (CCSSO, 2015)</a:t>
            </a:r>
          </a:p>
          <a:p>
            <a:pPr>
              <a:tabLst>
                <a:tab pos="818228" algn="l"/>
              </a:tabLst>
            </a:pPr>
            <a:r>
              <a:rPr lang="en-US" sz="1100" b="1" dirty="0">
                <a:solidFill>
                  <a:srgbClr val="FF0000"/>
                </a:solidFill>
              </a:rPr>
              <a:t>Standard 1:  </a:t>
            </a:r>
            <a:r>
              <a:rPr lang="en-US" sz="1100" dirty="0"/>
              <a:t>	Advocate for each student and for a child-centered approach (Competency: Stress child-centered equity)</a:t>
            </a:r>
          </a:p>
          <a:p>
            <a:pPr>
              <a:tabLst>
                <a:tab pos="818228" algn="l"/>
              </a:tabLst>
            </a:pPr>
            <a:r>
              <a:rPr lang="en-US" sz="1100" b="1" dirty="0">
                <a:solidFill>
                  <a:srgbClr val="FF0000"/>
                </a:solidFill>
              </a:rPr>
              <a:t>Standard 2:  </a:t>
            </a:r>
            <a:r>
              <a:rPr lang="en-US" sz="1100" dirty="0">
                <a:solidFill>
                  <a:srgbClr val="FF0000"/>
                </a:solidFill>
              </a:rPr>
              <a:t>	</a:t>
            </a:r>
            <a:r>
              <a:rPr lang="en-US" sz="1100" dirty="0"/>
              <a:t>Support professional norms of behavior (Competency:  Promote integrity, fairness, and transparency)</a:t>
            </a:r>
          </a:p>
          <a:p>
            <a:pPr>
              <a:tabLst>
                <a:tab pos="818228" algn="l"/>
              </a:tabLst>
            </a:pPr>
            <a:r>
              <a:rPr lang="en-US" sz="1100" b="1" dirty="0">
                <a:solidFill>
                  <a:srgbClr val="FF0000"/>
                </a:solidFill>
              </a:rPr>
              <a:t>Standard 3:  </a:t>
            </a:r>
            <a:r>
              <a:rPr lang="en-US" sz="1100" dirty="0"/>
              <a:t>	Advance equity of opportunity &amp; culturally responsive practice (Competency: Address misconduct in unbiased way)</a:t>
            </a:r>
          </a:p>
          <a:p>
            <a:pPr>
              <a:tabLst>
                <a:tab pos="818228" algn="l"/>
              </a:tabLst>
            </a:pPr>
            <a:r>
              <a:rPr lang="en-US" sz="1100" b="1" dirty="0">
                <a:solidFill>
                  <a:srgbClr val="FF0000"/>
                </a:solidFill>
              </a:rPr>
              <a:t>Standard 4:  </a:t>
            </a:r>
            <a:r>
              <a:rPr lang="en-US" sz="1100" dirty="0"/>
              <a:t>	Create coherent curriculum, instruction, assessment system (Competency: Apply culturally responsive instruction)</a:t>
            </a:r>
          </a:p>
          <a:p>
            <a:pPr>
              <a:tabLst>
                <a:tab pos="818228" algn="l"/>
              </a:tabLst>
            </a:pPr>
            <a:r>
              <a:rPr lang="en-US" sz="1100" b="1" dirty="0">
                <a:solidFill>
                  <a:srgbClr val="FF0000"/>
                </a:solidFill>
              </a:rPr>
              <a:t>Standard 5:  </a:t>
            </a:r>
            <a:r>
              <a:rPr lang="en-US" sz="1100" dirty="0"/>
              <a:t>	Develop inclusive, caring, &amp; supportive school community (Competency:  Each student is known, accepted, valued)</a:t>
            </a:r>
          </a:p>
          <a:p>
            <a:pPr>
              <a:tabLst>
                <a:tab pos="818228" algn="l"/>
              </a:tabLst>
            </a:pPr>
            <a:r>
              <a:rPr lang="en-US" sz="1100" b="1" dirty="0">
                <a:solidFill>
                  <a:srgbClr val="FF0000"/>
                </a:solidFill>
              </a:rPr>
              <a:t>Standard 6:  </a:t>
            </a:r>
            <a:r>
              <a:rPr lang="en-US" sz="1100" dirty="0"/>
              <a:t>	Develop </a:t>
            </a:r>
            <a:r>
              <a:rPr lang="en-US" sz="1100" dirty="0" err="1"/>
              <a:t>prof’l</a:t>
            </a:r>
            <a:r>
              <a:rPr lang="en-US" sz="1100" dirty="0"/>
              <a:t> capacity of staff (Competency:  Competency:  Differentiate opportunities for learning and growth)</a:t>
            </a:r>
          </a:p>
          <a:p>
            <a:pPr>
              <a:tabLst>
                <a:tab pos="818228" algn="l"/>
              </a:tabLst>
            </a:pPr>
            <a:r>
              <a:rPr lang="en-US" sz="1100" b="1" dirty="0">
                <a:solidFill>
                  <a:srgbClr val="FF0000"/>
                </a:solidFill>
              </a:rPr>
              <a:t>Standard 7:  </a:t>
            </a:r>
            <a:r>
              <a:rPr lang="en-US" sz="1100" dirty="0"/>
              <a:t>	Foster professional community among school staff (Competency:  Promote accountability for each student’s success)</a:t>
            </a:r>
          </a:p>
          <a:p>
            <a:pPr>
              <a:tabLst>
                <a:tab pos="818228" algn="l"/>
              </a:tabLst>
            </a:pPr>
            <a:r>
              <a:rPr lang="en-US" sz="1100" b="1" dirty="0">
                <a:solidFill>
                  <a:srgbClr val="FF0000"/>
                </a:solidFill>
              </a:rPr>
              <a:t>Standard 8:  </a:t>
            </a:r>
            <a:r>
              <a:rPr lang="en-US" sz="1100" dirty="0"/>
              <a:t>	Engage families and community (Competency: Understand, value, and employ community resources)</a:t>
            </a:r>
          </a:p>
          <a:p>
            <a:pPr>
              <a:tabLst>
                <a:tab pos="818228" algn="l"/>
              </a:tabLst>
            </a:pPr>
            <a:r>
              <a:rPr lang="en-US" sz="1100" b="1" dirty="0">
                <a:solidFill>
                  <a:srgbClr val="FF0000"/>
                </a:solidFill>
              </a:rPr>
              <a:t>Standard 9:  </a:t>
            </a:r>
            <a:r>
              <a:rPr lang="en-US" sz="1100" dirty="0"/>
              <a:t>	Manage school operations &amp; resources (Competency:  Be a </a:t>
            </a:r>
            <a:r>
              <a:rPr lang="en-US" sz="1100" dirty="0" smtClean="0"/>
              <a:t>responsible</a:t>
            </a:r>
            <a:r>
              <a:rPr lang="en-US" sz="1100" dirty="0"/>
              <a:t>, ethical, &amp; accountable steward of resources)</a:t>
            </a:r>
          </a:p>
          <a:p>
            <a:pPr>
              <a:tabLst>
                <a:tab pos="818228" algn="l"/>
              </a:tabLst>
            </a:pPr>
            <a:r>
              <a:rPr lang="en-US" sz="1100" b="1" dirty="0">
                <a:solidFill>
                  <a:srgbClr val="FF0000"/>
                </a:solidFill>
              </a:rPr>
              <a:t>Standard 10:  </a:t>
            </a:r>
            <a:r>
              <a:rPr lang="en-US" sz="1100" dirty="0"/>
              <a:t>	Act as an agent of continuous improvement (Competency: Instill mutual commitment/promote teacher leadership)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82356" y="4518102"/>
            <a:ext cx="8627141" cy="258108"/>
          </a:xfrm>
          <a:prstGeom prst="rect">
            <a:avLst/>
          </a:prstGeom>
          <a:noFill/>
        </p:spPr>
        <p:txBody>
          <a:bodyPr wrap="square" lIns="72731" tIns="36366" rIns="72731" bIns="36366" rtlCol="0">
            <a:spAutoFit/>
          </a:bodyPr>
          <a:lstStyle/>
          <a:p>
            <a:pPr>
              <a:tabLst>
                <a:tab pos="2341563" algn="l"/>
                <a:tab pos="2909888" algn="l"/>
                <a:tab pos="3602038" algn="l"/>
                <a:tab pos="4281488" algn="l"/>
                <a:tab pos="4868863" algn="l"/>
                <a:tab pos="5541963" algn="l"/>
                <a:tab pos="6178550" algn="l"/>
                <a:tab pos="6858000" algn="l"/>
                <a:tab pos="7605713" algn="l"/>
                <a:tab pos="8174038" algn="l"/>
              </a:tabLst>
            </a:pPr>
            <a:r>
              <a:rPr lang="en-US" sz="1200" b="1" dirty="0">
                <a:solidFill>
                  <a:srgbClr val="FF0000"/>
                </a:solidFill>
              </a:rPr>
              <a:t>Reference standard # below	9	10	6	4	8	3	7	2	5	1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07819" y="684217"/>
            <a:ext cx="2008676" cy="1242993"/>
          </a:xfrm>
          <a:prstGeom prst="rect">
            <a:avLst/>
          </a:prstGeom>
          <a:noFill/>
        </p:spPr>
        <p:txBody>
          <a:bodyPr wrap="square" lIns="72731" tIns="36366" rIns="72731" bIns="36366" rtlCol="0">
            <a:spAutoFit/>
          </a:bodyPr>
          <a:lstStyle/>
          <a:p>
            <a:r>
              <a:rPr lang="en-US" sz="1900" dirty="0"/>
              <a:t>Need Assessment </a:t>
            </a:r>
          </a:p>
          <a:p>
            <a:r>
              <a:rPr lang="en-US" sz="1900" dirty="0"/>
              <a:t>and</a:t>
            </a:r>
          </a:p>
          <a:p>
            <a:r>
              <a:rPr lang="en-US" sz="1900" dirty="0"/>
              <a:t>Expected Competencies</a:t>
            </a:r>
          </a:p>
        </p:txBody>
      </p:sp>
    </p:spTree>
    <p:extLst>
      <p:ext uri="{BB962C8B-B14F-4D97-AF65-F5344CB8AC3E}">
        <p14:creationId xmlns:p14="http://schemas.microsoft.com/office/powerpoint/2010/main" val="33582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Agenda </a:t>
            </a:r>
            <a:r>
              <a:rPr lang="en-US" sz="4000" dirty="0"/>
              <a:t>I</a:t>
            </a:r>
            <a:r>
              <a:rPr lang="en-US" sz="4000" dirty="0" smtClean="0"/>
              <a:t>tem #1:  </a:t>
            </a:r>
            <a:r>
              <a:rPr lang="en-US" sz="4000" dirty="0" smtClean="0"/>
              <a:t>Greetings</a:t>
            </a:r>
            <a:r>
              <a:rPr lang="en-US" sz="4000" dirty="0" smtClean="0"/>
              <a:t>/Introductions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067800" cy="2819400"/>
          </a:xfrm>
        </p:spPr>
        <p:txBody>
          <a:bodyPr>
            <a:normAutofit fontScale="25000" lnSpcReduction="20000"/>
          </a:bodyPr>
          <a:lstStyle/>
          <a:p>
            <a:r>
              <a:rPr lang="en-US" sz="7600" dirty="0" smtClean="0"/>
              <a:t>Enclosed in your packet is a list of members</a:t>
            </a:r>
          </a:p>
          <a:p>
            <a:pPr marL="0" indent="0">
              <a:buNone/>
            </a:pPr>
            <a:endParaRPr lang="en-US" sz="7600" dirty="0" smtClean="0"/>
          </a:p>
          <a:p>
            <a:r>
              <a:rPr lang="en-US" sz="7600" dirty="0" smtClean="0"/>
              <a:t>Welcome new members Cecilia Golden and Allen Williams</a:t>
            </a:r>
          </a:p>
          <a:p>
            <a:endParaRPr lang="en-US" sz="7600" dirty="0" smtClean="0"/>
          </a:p>
          <a:p>
            <a:r>
              <a:rPr lang="en-US" sz="7600" dirty="0" smtClean="0"/>
              <a:t>What has happened since we last met</a:t>
            </a:r>
          </a:p>
          <a:p>
            <a:pPr lvl="1"/>
            <a:r>
              <a:rPr lang="en-US" sz="7600" dirty="0" smtClean="0"/>
              <a:t>USDOE </a:t>
            </a:r>
            <a:r>
              <a:rPr lang="en-US" sz="7600" dirty="0"/>
              <a:t>released Title IIA guidance </a:t>
            </a:r>
            <a:r>
              <a:rPr lang="en-US" sz="7600" dirty="0" smtClean="0"/>
              <a:t>(Sept 27)</a:t>
            </a:r>
          </a:p>
          <a:p>
            <a:pPr lvl="1"/>
            <a:r>
              <a:rPr lang="en-US" sz="7600" dirty="0" smtClean="0"/>
              <a:t>Decision was made to add meetings &amp; extend meetings to 3 hours each (Sept 30)</a:t>
            </a:r>
            <a:endParaRPr lang="en-US" sz="7600" dirty="0"/>
          </a:p>
          <a:p>
            <a:pPr lvl="1"/>
            <a:r>
              <a:rPr lang="en-US" sz="7600" dirty="0" smtClean="0"/>
              <a:t>An online survey was opened to school board members and educators (Oct 12) </a:t>
            </a:r>
          </a:p>
          <a:p>
            <a:pPr lvl="1"/>
            <a:r>
              <a:rPr lang="en-US" sz="7600" dirty="0" smtClean="0"/>
              <a:t>Advisory Tm member Erika Hunt hosted webinar on </a:t>
            </a:r>
            <a:r>
              <a:rPr lang="en-US" sz="7600" dirty="0" err="1" smtClean="0"/>
              <a:t>yr</a:t>
            </a:r>
            <a:r>
              <a:rPr lang="en-US" sz="7600" dirty="0" smtClean="0"/>
              <a:t>-long internships (Oct 14)</a:t>
            </a:r>
          </a:p>
          <a:p>
            <a:pPr lvl="1"/>
            <a:r>
              <a:rPr lang="en-US" sz="7600" dirty="0" smtClean="0"/>
              <a:t>NYS Board of Regents heard presentation on </a:t>
            </a:r>
            <a:r>
              <a:rPr lang="en-US" sz="7600" i="1" dirty="0" smtClean="0"/>
              <a:t>Every Student Succeed Act (</a:t>
            </a:r>
            <a:r>
              <a:rPr lang="en-US" sz="7600" dirty="0" smtClean="0"/>
              <a:t>Oct 17)</a:t>
            </a:r>
          </a:p>
          <a:p>
            <a:pPr lvl="1"/>
            <a:r>
              <a:rPr lang="en-US" sz="7600" dirty="0" smtClean="0"/>
              <a:t>Wallace published video titled “A Bold Move to Better Prepare Principals” (Oct 18)</a:t>
            </a:r>
            <a:endParaRPr lang="en-US" sz="7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20" y="1858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</a:t>
            </a:r>
            <a:r>
              <a:rPr lang="en-US" sz="4000" dirty="0"/>
              <a:t>I</a:t>
            </a:r>
            <a:r>
              <a:rPr lang="en-US" sz="4000" dirty="0" smtClean="0"/>
              <a:t>tem #4</a:t>
            </a:r>
            <a:r>
              <a:rPr lang="en-US" sz="4000" dirty="0"/>
              <a:t>:  Data by </a:t>
            </a:r>
            <a:r>
              <a:rPr lang="en-US" sz="4000" dirty="0" smtClean="0"/>
              <a:t>source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79" y="1524000"/>
            <a:ext cx="8915400" cy="2438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Working in small groups . . .</a:t>
            </a:r>
            <a:endParaRPr lang="en-US" sz="2000" dirty="0" smtClean="0"/>
          </a:p>
          <a:p>
            <a:r>
              <a:rPr lang="en-US" sz="2000" dirty="0" smtClean="0"/>
              <a:t>Review how the survey was constructed</a:t>
            </a:r>
          </a:p>
          <a:p>
            <a:r>
              <a:rPr lang="en-US" sz="2000" dirty="0" smtClean="0"/>
              <a:t>Turn to your neighbors to form a group of three</a:t>
            </a:r>
          </a:p>
          <a:p>
            <a:r>
              <a:rPr lang="en-US" sz="2000" dirty="0" smtClean="0"/>
              <a:t>Review </a:t>
            </a:r>
            <a:r>
              <a:rPr lang="en-US" sz="2000" dirty="0"/>
              <a:t>the graphs found in Section 8 of your notebook</a:t>
            </a:r>
          </a:p>
          <a:p>
            <a:r>
              <a:rPr lang="en-US" sz="2000" dirty="0"/>
              <a:t>These are the “Preliminary Results from a Field Test of a Survey”</a:t>
            </a:r>
          </a:p>
          <a:p>
            <a:r>
              <a:rPr lang="en-US" sz="2000" dirty="0"/>
              <a:t>Identify noteworthy </a:t>
            </a:r>
            <a:r>
              <a:rPr lang="en-US" sz="2000" dirty="0" smtClean="0"/>
              <a:t>patterns </a:t>
            </a:r>
            <a:endParaRPr lang="en-US" sz="2000" dirty="0"/>
          </a:p>
          <a:p>
            <a:r>
              <a:rPr lang="en-US" sz="2000" dirty="0"/>
              <a:t>Record </a:t>
            </a:r>
            <a:r>
              <a:rPr lang="en-US" sz="2000" dirty="0" smtClean="0"/>
              <a:t>observations that could translate into a recommendation</a:t>
            </a:r>
            <a:endParaRPr lang="en-US" sz="2000" dirty="0" smtClean="0"/>
          </a:p>
          <a:p>
            <a:r>
              <a:rPr lang="en-US" sz="2000" dirty="0" smtClean="0"/>
              <a:t>Record your consensus agreement (and be ready to r</a:t>
            </a:r>
            <a:r>
              <a:rPr lang="en-US" sz="2000" dirty="0" smtClean="0"/>
              <a:t>eport out)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7893" y="5775401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Iterate (but this time focus on the 1-page narrative of themes from focus groups)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4620" y="423916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a whole group . . 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Extract an element common to all (or nearly all small </a:t>
            </a:r>
            <a:r>
              <a:rPr lang="en-US" sz="2000" dirty="0" smtClean="0"/>
              <a:t>groups)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consensus support exists, then make </a:t>
            </a:r>
            <a:r>
              <a:rPr lang="en-US" sz="2000" dirty="0"/>
              <a:t>this </a:t>
            </a:r>
            <a:r>
              <a:rPr lang="en-US" sz="2000" dirty="0" smtClean="0"/>
              <a:t>an Advisory Team recommendation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Reach </a:t>
            </a:r>
            <a:r>
              <a:rPr lang="en-US" sz="2000" dirty="0"/>
              <a:t>as much consensus as we can on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8058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35" y="0"/>
            <a:ext cx="5300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</a:t>
            </a:r>
            <a:r>
              <a:rPr lang="en-US" sz="4000" dirty="0"/>
              <a:t>I</a:t>
            </a:r>
            <a:r>
              <a:rPr lang="en-US" sz="4000" dirty="0" smtClean="0"/>
              <a:t>tem </a:t>
            </a:r>
            <a:r>
              <a:rPr lang="en-US" sz="4000" dirty="0" smtClean="0"/>
              <a:t>#5:  SBL Exam Pass Rates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06952"/>
            <a:ext cx="9067800" cy="3222248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Review </a:t>
            </a:r>
            <a:r>
              <a:rPr lang="en-US" sz="2400" dirty="0"/>
              <a:t>figure titled “Comparison of Pass Rates (current SBL exam vs previous SBL exam), how impact varies by race/ethnicity”</a:t>
            </a:r>
          </a:p>
          <a:p>
            <a:pPr lvl="0"/>
            <a:r>
              <a:rPr lang="en-US" sz="2400" dirty="0"/>
              <a:t>Working as a whole group, identify the possible implications (both for our work and for statewide policy)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all </a:t>
            </a:r>
            <a:r>
              <a:rPr lang="en-US" sz="2400" dirty="0"/>
              <a:t>the question on whether enough support exists to create another consensus recommendation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458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Title II Guidance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85841"/>
            <a:ext cx="8042276" cy="4791159"/>
          </a:xfrm>
        </p:spPr>
        <p:txBody>
          <a:bodyPr>
            <a:noAutofit/>
          </a:bodyPr>
          <a:lstStyle/>
          <a:p>
            <a:r>
              <a:rPr lang="en-US" sz="2000" dirty="0" smtClean="0"/>
              <a:t>Called “</a:t>
            </a:r>
            <a:r>
              <a:rPr lang="en-US" sz="2000" i="1" dirty="0" smtClean="0"/>
              <a:t>Building Systems of Support for Excellent Teaching and Leading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Permits sustaining and expanding current activities</a:t>
            </a:r>
          </a:p>
          <a:p>
            <a:r>
              <a:rPr lang="en-US" sz="2000" dirty="0" smtClean="0"/>
              <a:t>Categories of allowable expenditures</a:t>
            </a:r>
          </a:p>
          <a:p>
            <a:pPr lvl="1"/>
            <a:r>
              <a:rPr lang="en-US" sz="2000" dirty="0" smtClean="0"/>
              <a:t>Principal Prep Academies</a:t>
            </a:r>
          </a:p>
          <a:p>
            <a:pPr lvl="1"/>
            <a:r>
              <a:rPr lang="en-US" sz="2000" dirty="0" smtClean="0"/>
              <a:t>Clinical experiences (residencies)</a:t>
            </a:r>
          </a:p>
          <a:p>
            <a:pPr lvl="1"/>
            <a:r>
              <a:rPr lang="en-US" sz="2000" dirty="0" smtClean="0"/>
              <a:t>Developing standards, certification, licensure</a:t>
            </a:r>
          </a:p>
          <a:p>
            <a:pPr lvl="1"/>
            <a:r>
              <a:rPr lang="en-US" sz="2000" dirty="0" smtClean="0"/>
              <a:t>Induction and mentoring</a:t>
            </a:r>
          </a:p>
          <a:p>
            <a:pPr lvl="1"/>
            <a:r>
              <a:rPr lang="en-US" sz="2000" dirty="0" smtClean="0"/>
              <a:t>Leader evaluation systems</a:t>
            </a:r>
          </a:p>
          <a:p>
            <a:pPr lvl="1"/>
            <a:r>
              <a:rPr lang="en-US" sz="2000" dirty="0" smtClean="0"/>
              <a:t>Principal professional development (including PLCs)</a:t>
            </a:r>
          </a:p>
          <a:p>
            <a:pPr lvl="1"/>
            <a:r>
              <a:rPr lang="en-US" sz="2000" dirty="0" smtClean="0"/>
              <a:t>Principal supervisors</a:t>
            </a:r>
          </a:p>
          <a:p>
            <a:pPr lvl="1"/>
            <a:r>
              <a:rPr lang="en-US" sz="2000" dirty="0" smtClean="0"/>
              <a:t>Principal pipeline</a:t>
            </a:r>
          </a:p>
          <a:p>
            <a:pPr lvl="1"/>
            <a:r>
              <a:rPr lang="en-US" sz="2000" dirty="0" smtClean="0"/>
              <a:t>Retaining leaders in high needs 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0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Agenda </a:t>
            </a:r>
            <a:r>
              <a:rPr lang="en-US" sz="4000" dirty="0"/>
              <a:t>I</a:t>
            </a:r>
            <a:r>
              <a:rPr lang="en-US" sz="4000" dirty="0" smtClean="0"/>
              <a:t>tem </a:t>
            </a:r>
            <a:r>
              <a:rPr lang="en-US" sz="4000" dirty="0" smtClean="0"/>
              <a:t>#6:  Strategy follows vision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06952"/>
            <a:ext cx="9067800" cy="322224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Review results from homework that invited each member to draft beliefs that should ground and inform our work</a:t>
            </a:r>
          </a:p>
          <a:p>
            <a:pPr lvl="0"/>
            <a:r>
              <a:rPr lang="en-US" sz="2400" dirty="0" smtClean="0"/>
              <a:t>Each member receives an envelope with 12 slips of paper</a:t>
            </a:r>
          </a:p>
          <a:p>
            <a:pPr lvl="0"/>
            <a:r>
              <a:rPr lang="en-US" sz="2400" dirty="0" smtClean="0"/>
              <a:t>Working independently, each member ranks </a:t>
            </a:r>
            <a:r>
              <a:rPr lang="en-US" sz="2400" dirty="0"/>
              <a:t>the </a:t>
            </a:r>
            <a:r>
              <a:rPr lang="en-US" sz="2400" dirty="0" smtClean="0"/>
              <a:t>12 beliefs </a:t>
            </a:r>
            <a:endParaRPr lang="en-US" sz="2400" dirty="0"/>
          </a:p>
          <a:p>
            <a:pPr lvl="0"/>
            <a:r>
              <a:rPr lang="en-US" sz="2400" dirty="0"/>
              <a:t>Form a group of 3; compare notes and try to reach as much agreement as possible on a rank-ordered list of beliefs</a:t>
            </a:r>
          </a:p>
          <a:p>
            <a:pPr lvl="0"/>
            <a:r>
              <a:rPr lang="en-US" sz="2400" dirty="0"/>
              <a:t>Record your consensus list on chart paper</a:t>
            </a:r>
          </a:p>
          <a:p>
            <a:pPr lvl="0"/>
            <a:r>
              <a:rPr lang="en-US" sz="2400" dirty="0"/>
              <a:t>Determine if enough support exists </a:t>
            </a:r>
            <a:r>
              <a:rPr lang="en-US" sz="2400" dirty="0" smtClean="0"/>
              <a:t>to reach </a:t>
            </a:r>
            <a:r>
              <a:rPr lang="en-US" sz="2400" dirty="0"/>
              <a:t>consensus </a:t>
            </a:r>
            <a:r>
              <a:rPr lang="en-US" sz="2400" dirty="0" smtClean="0"/>
              <a:t>as a whole Team on </a:t>
            </a:r>
            <a:r>
              <a:rPr lang="en-US" sz="2400" dirty="0"/>
              <a:t>beliefs that inform our work &amp; drive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4120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</a:t>
            </a:r>
            <a:r>
              <a:rPr lang="en-US" sz="4000" dirty="0"/>
              <a:t>I</a:t>
            </a:r>
            <a:r>
              <a:rPr lang="en-US" sz="4000" dirty="0" smtClean="0"/>
              <a:t>tem </a:t>
            </a:r>
            <a:r>
              <a:rPr lang="en-US" sz="4000" dirty="0" smtClean="0"/>
              <a:t>#7:  Theory of 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06952"/>
            <a:ext cx="9067800" cy="322224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400" dirty="0" smtClean="0"/>
              <a:t>Review handout titled “Theory of Action: Samples from States and Districts”</a:t>
            </a:r>
          </a:p>
          <a:p>
            <a:pPr lvl="0"/>
            <a:r>
              <a:rPr lang="en-US" sz="2400" dirty="0" smtClean="0"/>
              <a:t>Consider the belief statements we generated as a team in the previous exercise</a:t>
            </a:r>
          </a:p>
          <a:p>
            <a:pPr lvl="0"/>
            <a:r>
              <a:rPr lang="en-US" sz="2400" dirty="0" smtClean="0"/>
              <a:t>Work </a:t>
            </a:r>
            <a:r>
              <a:rPr lang="en-US" sz="2400" dirty="0"/>
              <a:t>silently and on your </a:t>
            </a:r>
            <a:r>
              <a:rPr lang="en-US" sz="2400" dirty="0" smtClean="0"/>
              <a:t>own to produce an “if this then that statement” that describes how the recommendations that could emerge from our Advisory Team will help enhance school building leadership in NYS.</a:t>
            </a:r>
          </a:p>
          <a:p>
            <a:pPr lvl="0"/>
            <a:r>
              <a:rPr lang="en-US" sz="2400" dirty="0" smtClean="0"/>
              <a:t>Find </a:t>
            </a:r>
            <a:r>
              <a:rPr lang="en-US" sz="2400" dirty="0"/>
              <a:t>two other members with whom you have not worked; make sure each of you have different titles.</a:t>
            </a:r>
          </a:p>
          <a:p>
            <a:pPr lvl="0"/>
            <a:r>
              <a:rPr lang="en-US" sz="2400" dirty="0"/>
              <a:t>Compare notes with 2 others; as a team of 3, strive to reach agreement on a single theory of action. Record it on chart </a:t>
            </a:r>
            <a:r>
              <a:rPr lang="en-US" sz="2400" dirty="0" smtClean="0"/>
              <a:t>paper</a:t>
            </a:r>
          </a:p>
          <a:p>
            <a:pPr lvl="0"/>
            <a:r>
              <a:rPr lang="en-US" sz="2400" dirty="0" smtClean="0"/>
              <a:t>After </a:t>
            </a:r>
            <a:r>
              <a:rPr lang="en-US" sz="2400" dirty="0"/>
              <a:t>each 3-person group reports out, note similarities &amp; differences among &amp; between groups (this topic will be revisited)</a:t>
            </a:r>
          </a:p>
        </p:txBody>
      </p:sp>
    </p:spTree>
    <p:extLst>
      <p:ext uri="{BB962C8B-B14F-4D97-AF65-F5344CB8AC3E}">
        <p14:creationId xmlns:p14="http://schemas.microsoft.com/office/powerpoint/2010/main" val="29260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Agenda Item #8:  Getting organized to produce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8637"/>
            <a:ext cx="8686800" cy="4525963"/>
          </a:xfrm>
        </p:spPr>
        <p:txBody>
          <a:bodyPr/>
          <a:lstStyle/>
          <a:p>
            <a:pPr lvl="0"/>
            <a:r>
              <a:rPr lang="en-US" sz="2800" dirty="0"/>
              <a:t>Rank order </a:t>
            </a:r>
            <a:r>
              <a:rPr lang="en-US" sz="2800" dirty="0" smtClean="0"/>
              <a:t>recommendations </a:t>
            </a:r>
            <a:r>
              <a:rPr lang="en-US" sz="2800" dirty="0"/>
              <a:t>our team has </a:t>
            </a:r>
            <a:r>
              <a:rPr lang="en-US" sz="2800" dirty="0" smtClean="0"/>
              <a:t>generated</a:t>
            </a:r>
          </a:p>
          <a:p>
            <a:pPr lvl="0"/>
            <a:r>
              <a:rPr lang="en-US" sz="2800" dirty="0"/>
              <a:t>D</a:t>
            </a:r>
            <a:r>
              <a:rPr lang="en-US" sz="2800" dirty="0" smtClean="0"/>
              <a:t>ecide </a:t>
            </a:r>
            <a:r>
              <a:rPr lang="en-US" sz="2800" dirty="0"/>
              <a:t>how to organize members into work-groups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Agenda Item #9:  Common Time for Future Meetings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8637"/>
            <a:ext cx="86868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10400" dirty="0" smtClean="0"/>
              <a:t>Schedule for future meetings</a:t>
            </a:r>
            <a:endParaRPr lang="en-US" sz="10400" dirty="0"/>
          </a:p>
          <a:p>
            <a:pPr lvl="1"/>
            <a:r>
              <a:rPr lang="en-US" sz="10400" dirty="0"/>
              <a:t>Nov. 30, 2016</a:t>
            </a:r>
          </a:p>
          <a:p>
            <a:pPr lvl="1"/>
            <a:r>
              <a:rPr lang="en-US" sz="10400" dirty="0"/>
              <a:t>Jan. 25, 2017</a:t>
            </a:r>
          </a:p>
          <a:p>
            <a:pPr lvl="1"/>
            <a:r>
              <a:rPr lang="en-US" sz="10400" dirty="0"/>
              <a:t>Feb. 22, 2017</a:t>
            </a:r>
          </a:p>
          <a:p>
            <a:pPr lvl="1"/>
            <a:r>
              <a:rPr lang="en-US" sz="10400" dirty="0"/>
              <a:t>Mar. 22, 2017</a:t>
            </a:r>
          </a:p>
          <a:p>
            <a:pPr lvl="1"/>
            <a:r>
              <a:rPr lang="en-US" sz="10400" dirty="0"/>
              <a:t>Apr. 12, 2017</a:t>
            </a:r>
          </a:p>
          <a:p>
            <a:pPr lvl="1"/>
            <a:r>
              <a:rPr lang="en-US" sz="10400" dirty="0"/>
              <a:t>May 31, 2017</a:t>
            </a:r>
          </a:p>
          <a:p>
            <a:r>
              <a:rPr lang="en-US" sz="10400" dirty="0" smtClean="0"/>
              <a:t>Proposed common </a:t>
            </a:r>
            <a:r>
              <a:rPr lang="en-US" sz="10400" dirty="0"/>
              <a:t>meeting time for </a:t>
            </a:r>
            <a:r>
              <a:rPr lang="en-US" sz="10400" dirty="0" smtClean="0"/>
              <a:t>remaining </a:t>
            </a:r>
            <a:r>
              <a:rPr lang="en-US" sz="10400" dirty="0"/>
              <a:t>meetings</a:t>
            </a:r>
          </a:p>
          <a:p>
            <a:r>
              <a:rPr lang="en-US" sz="10400" dirty="0" smtClean="0"/>
              <a:t>12:30 pm – </a:t>
            </a:r>
            <a:r>
              <a:rPr lang="en-US" sz="10400" dirty="0"/>
              <a:t>3:30 pm for each </a:t>
            </a:r>
            <a:r>
              <a:rPr lang="en-US" sz="10400" dirty="0" smtClean="0"/>
              <a:t>meeting</a:t>
            </a:r>
          </a:p>
          <a:p>
            <a:endParaRPr lang="en-US" sz="8000" dirty="0"/>
          </a:p>
          <a:p>
            <a:endParaRPr lang="en-US" sz="8000" dirty="0" smtClean="0"/>
          </a:p>
          <a:p>
            <a:pPr marL="0" indent="0">
              <a:buNone/>
            </a:pPr>
            <a:r>
              <a:rPr lang="en-US" sz="14400" dirty="0" smtClean="0"/>
              <a:t>ADJOURN</a:t>
            </a:r>
            <a:endParaRPr lang="en-US" sz="1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14390" r="12293" b="35610"/>
          <a:stretch/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</a:t>
            </a:r>
            <a:r>
              <a:rPr lang="en-US" sz="4000" dirty="0"/>
              <a:t>I</a:t>
            </a:r>
            <a:r>
              <a:rPr lang="en-US" sz="4000" dirty="0" smtClean="0"/>
              <a:t>tem </a:t>
            </a:r>
            <a:r>
              <a:rPr lang="en-US" sz="4000" dirty="0" smtClean="0"/>
              <a:t>#2:  Meeting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9067800" cy="28194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400" dirty="0"/>
              <a:t>Reach consensus on </a:t>
            </a:r>
            <a:r>
              <a:rPr lang="en-US" sz="3400" dirty="0" smtClean="0"/>
              <a:t>homework </a:t>
            </a:r>
            <a:r>
              <a:rPr lang="en-US" sz="3400" dirty="0"/>
              <a:t>task (“If you could have what you </a:t>
            </a:r>
            <a:r>
              <a:rPr lang="en-US" sz="3400" dirty="0" smtClean="0"/>
              <a:t>want</a:t>
            </a:r>
            <a:r>
              <a:rPr lang="en-US" sz="3400" dirty="0"/>
              <a:t> </a:t>
            </a:r>
            <a:r>
              <a:rPr lang="en-US" sz="3400" dirty="0" smtClean="0"/>
              <a:t>. . ?”)</a:t>
            </a:r>
            <a:endParaRPr lang="en-US" sz="3400" dirty="0"/>
          </a:p>
          <a:p>
            <a:pPr lvl="0"/>
            <a:r>
              <a:rPr lang="en-US" sz="3400" dirty="0"/>
              <a:t>Identify insights from data </a:t>
            </a:r>
            <a:r>
              <a:rPr lang="en-US" sz="3400" dirty="0" smtClean="0"/>
              <a:t>(survey </a:t>
            </a:r>
            <a:r>
              <a:rPr lang="en-US" sz="3400" dirty="0"/>
              <a:t>results, </a:t>
            </a:r>
            <a:r>
              <a:rPr lang="en-US" sz="3400" dirty="0" smtClean="0"/>
              <a:t>focus group, pass rate data)</a:t>
            </a:r>
            <a:endParaRPr lang="en-US" sz="3400" dirty="0"/>
          </a:p>
          <a:p>
            <a:pPr lvl="0"/>
            <a:r>
              <a:rPr lang="en-US" sz="3400" dirty="0"/>
              <a:t>Reach consensus on </a:t>
            </a:r>
            <a:r>
              <a:rPr lang="en-US" sz="3400" dirty="0" smtClean="0"/>
              <a:t>beliefs </a:t>
            </a:r>
            <a:r>
              <a:rPr lang="en-US" sz="3400" dirty="0"/>
              <a:t>that will inform </a:t>
            </a:r>
            <a:r>
              <a:rPr lang="en-US" sz="3400" dirty="0" smtClean="0"/>
              <a:t>work </a:t>
            </a:r>
            <a:r>
              <a:rPr lang="en-US" sz="3400" dirty="0"/>
              <a:t>and drive </a:t>
            </a:r>
            <a:r>
              <a:rPr lang="en-US" sz="3400" dirty="0" smtClean="0"/>
              <a:t>recommendations</a:t>
            </a:r>
            <a:endParaRPr lang="en-US" sz="3400" dirty="0"/>
          </a:p>
          <a:p>
            <a:pPr lvl="0"/>
            <a:r>
              <a:rPr lang="en-US" sz="3400" dirty="0"/>
              <a:t>Assemble a theory of action </a:t>
            </a:r>
            <a:r>
              <a:rPr lang="en-US" sz="3400" dirty="0" smtClean="0"/>
              <a:t>telling how recommendations enhance leadership </a:t>
            </a:r>
            <a:endParaRPr lang="en-US" sz="3400" dirty="0"/>
          </a:p>
          <a:p>
            <a:pPr lvl="0"/>
            <a:r>
              <a:rPr lang="en-US" sz="3400" dirty="0"/>
              <a:t>Place </a:t>
            </a:r>
            <a:r>
              <a:rPr lang="en-US" sz="3400" dirty="0" smtClean="0"/>
              <a:t>recommendations </a:t>
            </a:r>
            <a:r>
              <a:rPr lang="en-US" sz="3400" dirty="0"/>
              <a:t>that could </a:t>
            </a:r>
            <a:r>
              <a:rPr lang="en-US" sz="3400" dirty="0" smtClean="0"/>
              <a:t>emerge </a:t>
            </a:r>
            <a:r>
              <a:rPr lang="en-US" sz="3400" dirty="0"/>
              <a:t>from this work into rank order</a:t>
            </a:r>
          </a:p>
          <a:p>
            <a:pPr lvl="0"/>
            <a:r>
              <a:rPr lang="en-US" sz="3400" dirty="0"/>
              <a:t>Decide how to organize into </a:t>
            </a:r>
            <a:r>
              <a:rPr lang="en-US" sz="3400" dirty="0" smtClean="0"/>
              <a:t>working subgroups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 </a:t>
            </a:r>
            <a:r>
              <a:rPr lang="en-US" sz="4000" dirty="0"/>
              <a:t>I</a:t>
            </a:r>
            <a:r>
              <a:rPr lang="en-US" sz="4000" dirty="0" smtClean="0"/>
              <a:t>tem #3:  Platform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763000" cy="2819400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 smtClean="0"/>
              <a:t>Minutes - accept “as is” or suggest needed change</a:t>
            </a:r>
            <a:endParaRPr lang="en-US" sz="8800" dirty="0" smtClean="0"/>
          </a:p>
          <a:p>
            <a:r>
              <a:rPr lang="en-US" sz="8800" dirty="0" smtClean="0"/>
              <a:t>Receive a proposed (and revised) meeting schedule</a:t>
            </a:r>
            <a:endParaRPr lang="en-US" sz="8800" dirty="0" smtClean="0"/>
          </a:p>
          <a:p>
            <a:pPr lvl="1"/>
            <a:r>
              <a:rPr lang="en-US" sz="8800" dirty="0" smtClean="0"/>
              <a:t>Nov. 30, 2016</a:t>
            </a:r>
          </a:p>
          <a:p>
            <a:pPr lvl="1"/>
            <a:r>
              <a:rPr lang="en-US" sz="8800" dirty="0" smtClean="0"/>
              <a:t>Jan. 25, 2017</a:t>
            </a:r>
          </a:p>
          <a:p>
            <a:pPr lvl="1"/>
            <a:r>
              <a:rPr lang="en-US" sz="8800" dirty="0" smtClean="0"/>
              <a:t>Feb. 22, 2017</a:t>
            </a:r>
          </a:p>
          <a:p>
            <a:pPr lvl="1"/>
            <a:r>
              <a:rPr lang="en-US" sz="8800" dirty="0" smtClean="0"/>
              <a:t>Mar. 22, 2017</a:t>
            </a:r>
          </a:p>
          <a:p>
            <a:pPr lvl="1"/>
            <a:r>
              <a:rPr lang="en-US" sz="8800" dirty="0" smtClean="0"/>
              <a:t>Apr. 12, 2017</a:t>
            </a:r>
          </a:p>
          <a:p>
            <a:pPr lvl="1"/>
            <a:r>
              <a:rPr lang="en-US" sz="8800" dirty="0" smtClean="0"/>
              <a:t>May 31, 2017</a:t>
            </a:r>
          </a:p>
          <a:p>
            <a:r>
              <a:rPr lang="en-US" sz="8800" dirty="0" smtClean="0"/>
              <a:t>Now propose to set a common meeting time for all remaining meetings</a:t>
            </a:r>
          </a:p>
          <a:p>
            <a:r>
              <a:rPr lang="en-US" sz="8800" dirty="0" smtClean="0"/>
              <a:t>Propose 12:30 – 3:30 pm for each meeting</a:t>
            </a:r>
          </a:p>
          <a:p>
            <a:r>
              <a:rPr lang="en-US" sz="8800" dirty="0" smtClean="0"/>
              <a:t>We will return to this item for closure the </a:t>
            </a:r>
            <a:r>
              <a:rPr lang="en-US" sz="8800" dirty="0" smtClean="0"/>
              <a:t>end of </a:t>
            </a:r>
            <a:r>
              <a:rPr lang="en-US" sz="8800" dirty="0" smtClean="0"/>
              <a:t>our meeting today</a:t>
            </a:r>
            <a:endParaRPr lang="en-US" sz="8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Review our process to </a:t>
            </a:r>
            <a:r>
              <a:rPr lang="en-US" sz="4000" dirty="0" smtClean="0"/>
              <a:t>reach </a:t>
            </a:r>
            <a:r>
              <a:rPr lang="en-US" sz="4000" dirty="0" smtClean="0"/>
              <a:t>consensus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3124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Fist to Five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 smtClean="0"/>
              <a:t>goal is to </a:t>
            </a:r>
            <a:r>
              <a:rPr lang="en-US" sz="2200" dirty="0" smtClean="0"/>
              <a:t>something </a:t>
            </a:r>
            <a:r>
              <a:rPr lang="en-US" sz="2200" dirty="0" smtClean="0"/>
              <a:t>that every </a:t>
            </a:r>
            <a:r>
              <a:rPr lang="en-US" sz="2200" dirty="0" smtClean="0"/>
              <a:t>member </a:t>
            </a:r>
            <a:r>
              <a:rPr lang="en-US" sz="2200" dirty="0" smtClean="0"/>
              <a:t>can live with and support.</a:t>
            </a:r>
          </a:p>
          <a:p>
            <a:pPr lvl="1"/>
            <a:r>
              <a:rPr lang="en-US" sz="2200" dirty="0" smtClean="0"/>
              <a:t>When co-chairs call a question, members show hands to show support.</a:t>
            </a:r>
          </a:p>
          <a:p>
            <a:pPr lvl="1"/>
            <a:r>
              <a:rPr lang="en-US" sz="2200" dirty="0" smtClean="0"/>
              <a:t>Those who hold up </a:t>
            </a:r>
            <a:r>
              <a:rPr lang="en-US" sz="2200" dirty="0" smtClean="0"/>
              <a:t>3, 4, or 5 </a:t>
            </a:r>
            <a:r>
              <a:rPr lang="en-US" sz="2200" dirty="0" smtClean="0"/>
              <a:t>fingers support the </a:t>
            </a:r>
            <a:r>
              <a:rPr lang="en-US" sz="2200" dirty="0" smtClean="0"/>
              <a:t>option</a:t>
            </a:r>
            <a:endParaRPr lang="en-US" sz="2200" dirty="0" smtClean="0"/>
          </a:p>
          <a:p>
            <a:pPr lvl="1"/>
            <a:r>
              <a:rPr lang="en-US" sz="2200" dirty="0" smtClean="0"/>
              <a:t>2 </a:t>
            </a:r>
            <a:r>
              <a:rPr lang="en-US" sz="2200" dirty="0" smtClean="0"/>
              <a:t>fingers means “I cannot live with it ‘as is’”</a:t>
            </a:r>
          </a:p>
          <a:p>
            <a:pPr lvl="1"/>
            <a:r>
              <a:rPr lang="en-US" sz="2200" dirty="0" smtClean="0"/>
              <a:t>1 finger means “A larger reservation prevents me from supporting it”</a:t>
            </a:r>
          </a:p>
          <a:p>
            <a:pPr lvl="1"/>
            <a:r>
              <a:rPr lang="en-US" sz="2200" dirty="0" smtClean="0"/>
              <a:t>Showing a fist means “I cannot support it, as a matter of conscience.”</a:t>
            </a:r>
          </a:p>
          <a:p>
            <a:pPr lvl="1"/>
            <a:endParaRPr lang="en-US" sz="2200" dirty="0" smtClean="0"/>
          </a:p>
          <a:p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8006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Note:  </a:t>
            </a:r>
            <a:r>
              <a:rPr lang="en-US" sz="2200" dirty="0"/>
              <a:t>O</a:t>
            </a:r>
            <a:r>
              <a:rPr lang="en-US" sz="2200" dirty="0" smtClean="0"/>
              <a:t>ptions </a:t>
            </a:r>
            <a:r>
              <a:rPr lang="en-US" sz="2200" dirty="0" smtClean="0"/>
              <a:t>that </a:t>
            </a:r>
            <a:r>
              <a:rPr lang="en-US" sz="2200" dirty="0" smtClean="0"/>
              <a:t>are </a:t>
            </a:r>
            <a:r>
              <a:rPr lang="en-US" sz="2200" dirty="0" smtClean="0"/>
              <a:t>forwarded </a:t>
            </a:r>
            <a:r>
              <a:rPr lang="en-US" sz="2200" dirty="0" smtClean="0"/>
              <a:t>enjoy </a:t>
            </a:r>
            <a:r>
              <a:rPr lang="en-US" sz="2200" dirty="0" smtClean="0"/>
              <a:t>consensus </a:t>
            </a:r>
            <a:r>
              <a:rPr lang="en-US" sz="2200" dirty="0" smtClean="0"/>
              <a:t>support.  For these, every </a:t>
            </a:r>
            <a:r>
              <a:rPr lang="en-US" sz="2200" dirty="0" smtClean="0"/>
              <a:t>Team member shows 3, 4, or 5 fingers.  Those who show a fist, 1, or 2 fingers will be asked, “What would it take to make this something you can live with and support?”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63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5517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4439" y="434898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5854" y="990600"/>
            <a:ext cx="472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5517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4439" y="434898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5854" y="990600"/>
            <a:ext cx="472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5410200" y="1600200"/>
            <a:ext cx="3581400" cy="4724400"/>
          </a:xfrm>
          <a:prstGeom prst="flowChartAlternateProcess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19200" y="1752600"/>
            <a:ext cx="2209800" cy="1828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2064</Words>
  <Application>Microsoft Office PowerPoint</Application>
  <PresentationFormat>On-screen Show (4:3)</PresentationFormat>
  <Paragraphs>299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Principal Project Advisory Team</vt:lpstr>
      <vt:lpstr>Agenda Item #1:  Greetings/Introductions</vt:lpstr>
      <vt:lpstr>Title II Guidance</vt:lpstr>
      <vt:lpstr>PowerPoint Presentation</vt:lpstr>
      <vt:lpstr>Agenda Item #2:  Meeting Objectives</vt:lpstr>
      <vt:lpstr>Agenda Item #3:  Platform</vt:lpstr>
      <vt:lpstr>Review our process to reach consensus</vt:lpstr>
      <vt:lpstr>PowerPoint Presentation</vt:lpstr>
      <vt:lpstr>PowerPoint Presentation</vt:lpstr>
      <vt:lpstr>Takeaways: “If you could have what you want in a program to prepare school leaders, what would you have?”</vt:lpstr>
      <vt:lpstr>Agenda Item #4:  Old business </vt:lpstr>
      <vt:lpstr>Agenda Item #4: Old Business</vt:lpstr>
      <vt:lpstr>PowerPoint Presentation</vt:lpstr>
      <vt:lpstr>Agenda Item #4: Old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Item #4:  Data by 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Item #5:  SBL Exam Pass Rates</vt:lpstr>
      <vt:lpstr>PowerPoint Presentation</vt:lpstr>
      <vt:lpstr>PowerPoint Presentation</vt:lpstr>
      <vt:lpstr>Agenda Item #6:  Strategy follows vision</vt:lpstr>
      <vt:lpstr>Agenda Item #7:  Theory of Action</vt:lpstr>
      <vt:lpstr>Agenda Item #8:  Getting organized to produce</vt:lpstr>
      <vt:lpstr>Agenda Item #9:  Common Time for Future Meetings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Project Advisory Team</dc:title>
  <dc:creator>Ken Turner</dc:creator>
  <cp:lastModifiedBy>Administrator</cp:lastModifiedBy>
  <cp:revision>68</cp:revision>
  <cp:lastPrinted>2016-10-18T17:59:22Z</cp:lastPrinted>
  <dcterms:created xsi:type="dcterms:W3CDTF">2016-09-21T11:14:55Z</dcterms:created>
  <dcterms:modified xsi:type="dcterms:W3CDTF">2016-10-18T18:09:47Z</dcterms:modified>
</cp:coreProperties>
</file>