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61" r:id="rId3"/>
    <p:sldId id="338" r:id="rId4"/>
    <p:sldId id="371" r:id="rId5"/>
    <p:sldId id="339" r:id="rId6"/>
    <p:sldId id="343" r:id="rId7"/>
    <p:sldId id="372" r:id="rId8"/>
    <p:sldId id="373" r:id="rId9"/>
    <p:sldId id="374" r:id="rId10"/>
    <p:sldId id="375" r:id="rId11"/>
    <p:sldId id="376" r:id="rId12"/>
    <p:sldId id="377" r:id="rId13"/>
    <p:sldId id="378" r:id="rId14"/>
    <p:sldId id="379" r:id="rId15"/>
    <p:sldId id="295" r:id="rId16"/>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1740" y="1290"/>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898102" y="0"/>
            <a:ext cx="2982119" cy="464820"/>
          </a:xfrm>
          <a:prstGeom prst="rect">
            <a:avLst/>
          </a:prstGeom>
        </p:spPr>
        <p:txBody>
          <a:bodyPr vert="horz" lIns="92446" tIns="46223" rIns="92446" bIns="46223" rtlCol="0"/>
          <a:lstStyle>
            <a:lvl1pPr algn="r">
              <a:defRPr sz="1200"/>
            </a:lvl1pPr>
          </a:lstStyle>
          <a:p>
            <a:fld id="{818FD68B-405D-4BCB-8004-12F9B45A01CA}" type="datetimeFigureOut">
              <a:rPr lang="en-US" smtClean="0"/>
              <a:t>1/31/2018</a:t>
            </a:fld>
            <a:endParaRPr lang="en-US"/>
          </a:p>
        </p:txBody>
      </p:sp>
      <p:sp>
        <p:nvSpPr>
          <p:cNvPr id="4" name="Footer Placeholder 3"/>
          <p:cNvSpPr>
            <a:spLocks noGrp="1"/>
          </p:cNvSpPr>
          <p:nvPr>
            <p:ph type="ftr" sz="quarter" idx="2"/>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967"/>
            <a:ext cx="2982119" cy="464820"/>
          </a:xfrm>
          <a:prstGeom prst="rect">
            <a:avLst/>
          </a:prstGeom>
        </p:spPr>
        <p:txBody>
          <a:bodyPr vert="horz" lIns="92446" tIns="46223" rIns="92446" bIns="46223" rtlCol="0" anchor="b"/>
          <a:lstStyle>
            <a:lvl1pPr algn="r">
              <a:defRPr sz="1200"/>
            </a:lvl1pPr>
          </a:lstStyle>
          <a:p>
            <a:fld id="{4202EC1C-DFD9-4560-8F85-EB4029084F92}" type="slidenum">
              <a:rPr lang="en-US" smtClean="0"/>
              <a:t>‹#›</a:t>
            </a:fld>
            <a:endParaRPr lang="en-US"/>
          </a:p>
        </p:txBody>
      </p:sp>
    </p:spTree>
    <p:extLst>
      <p:ext uri="{BB962C8B-B14F-4D97-AF65-F5344CB8AC3E}">
        <p14:creationId xmlns:p14="http://schemas.microsoft.com/office/powerpoint/2010/main" val="29458762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97313" y="0"/>
            <a:ext cx="2982912" cy="465138"/>
          </a:xfrm>
          <a:prstGeom prst="rect">
            <a:avLst/>
          </a:prstGeom>
        </p:spPr>
        <p:txBody>
          <a:bodyPr vert="horz" lIns="91440" tIns="45720" rIns="91440" bIns="45720" rtlCol="0"/>
          <a:lstStyle>
            <a:lvl1pPr algn="r">
              <a:defRPr sz="1200"/>
            </a:lvl1pPr>
          </a:lstStyle>
          <a:p>
            <a:fld id="{863DB79B-2452-4E53-B0F6-0BE10949B3B6}" type="datetimeFigureOut">
              <a:rPr lang="en-US" smtClean="0"/>
              <a:t>1/31/2018</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8975" y="4416425"/>
            <a:ext cx="5505450" cy="41830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2982913"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97313" y="8829675"/>
            <a:ext cx="2982912" cy="465138"/>
          </a:xfrm>
          <a:prstGeom prst="rect">
            <a:avLst/>
          </a:prstGeom>
        </p:spPr>
        <p:txBody>
          <a:bodyPr vert="horz" lIns="91440" tIns="45720" rIns="91440" bIns="45720" rtlCol="0" anchor="b"/>
          <a:lstStyle>
            <a:lvl1pPr algn="r">
              <a:defRPr sz="1200"/>
            </a:lvl1pPr>
          </a:lstStyle>
          <a:p>
            <a:fld id="{69D1F923-31F3-4220-B926-A33DEC16527B}" type="slidenum">
              <a:rPr lang="en-US" smtClean="0"/>
              <a:t>‹#›</a:t>
            </a:fld>
            <a:endParaRPr lang="en-US"/>
          </a:p>
        </p:txBody>
      </p:sp>
    </p:spTree>
    <p:extLst>
      <p:ext uri="{BB962C8B-B14F-4D97-AF65-F5344CB8AC3E}">
        <p14:creationId xmlns:p14="http://schemas.microsoft.com/office/powerpoint/2010/main" val="974236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9967795-583F-41C0-B1FF-969513C71377}" type="datetimeFigureOut">
              <a:rPr lang="en-US" smtClean="0"/>
              <a:t>1/31/2018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3476916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9967795-583F-41C0-B1FF-969513C71377}" type="datetimeFigureOut">
              <a:rPr lang="en-US" smtClean="0"/>
              <a:t>1/31/2018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1184140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9967795-583F-41C0-B1FF-969513C71377}" type="datetimeFigureOut">
              <a:rPr lang="en-US" smtClean="0"/>
              <a:t>1/31/2018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3038171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9967795-583F-41C0-B1FF-969513C71377}" type="datetimeFigureOut">
              <a:rPr lang="en-US" smtClean="0"/>
              <a:t>1/31/2018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1067782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967795-583F-41C0-B1FF-969513C71377}" type="datetimeFigureOut">
              <a:rPr lang="en-US" smtClean="0"/>
              <a:t>1/31/2018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850069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9967795-583F-41C0-B1FF-969513C71377}" type="datetimeFigureOut">
              <a:rPr lang="en-US" smtClean="0"/>
              <a:t>1/31/2018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2480801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9967795-583F-41C0-B1FF-969513C71377}" type="datetimeFigureOut">
              <a:rPr lang="en-US" smtClean="0"/>
              <a:t>1/31/2018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3943957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9967795-583F-41C0-B1FF-969513C71377}" type="datetimeFigureOut">
              <a:rPr lang="en-US" smtClean="0"/>
              <a:t>1/31/2018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3684773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967795-583F-41C0-B1FF-969513C71377}" type="datetimeFigureOut">
              <a:rPr lang="en-US" smtClean="0"/>
              <a:t>1/31/2018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1112817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9967795-583F-41C0-B1FF-969513C71377}" type="datetimeFigureOut">
              <a:rPr lang="en-US" smtClean="0"/>
              <a:t>1/31/2018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2333001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9967795-583F-41C0-B1FF-969513C71377}" type="datetimeFigureOut">
              <a:rPr lang="en-US" smtClean="0"/>
              <a:t>1/31/2018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2423550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967795-583F-41C0-B1FF-969513C71377}" type="datetimeFigureOut">
              <a:rPr lang="en-US" smtClean="0"/>
              <a:t>1/31/2018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D99018-B499-4D43-ACA0-41DC52C25B4D}" type="slidenum">
              <a:rPr lang="en-US" smtClean="0"/>
              <a:t>‹#›</a:t>
            </a:fld>
            <a:endParaRPr lang="en-US" dirty="0"/>
          </a:p>
        </p:txBody>
      </p:sp>
    </p:spTree>
    <p:extLst>
      <p:ext uri="{BB962C8B-B14F-4D97-AF65-F5344CB8AC3E}">
        <p14:creationId xmlns:p14="http://schemas.microsoft.com/office/powerpoint/2010/main" val="21432032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035175"/>
            <a:ext cx="8382000" cy="1470025"/>
          </a:xfrm>
        </p:spPr>
        <p:txBody>
          <a:bodyPr>
            <a:noAutofit/>
          </a:bodyPr>
          <a:lstStyle/>
          <a:p>
            <a:r>
              <a:rPr lang="en-US" sz="4800" b="1" dirty="0"/>
              <a:t>Principal Preparation Project Advisory Team (Phase 2)</a:t>
            </a:r>
          </a:p>
        </p:txBody>
      </p:sp>
      <p:sp>
        <p:nvSpPr>
          <p:cNvPr id="3" name="Subtitle 2"/>
          <p:cNvSpPr>
            <a:spLocks noGrp="1"/>
          </p:cNvSpPr>
          <p:nvPr>
            <p:ph type="subTitle" idx="1"/>
          </p:nvPr>
        </p:nvSpPr>
        <p:spPr>
          <a:xfrm>
            <a:off x="990600" y="4953000"/>
            <a:ext cx="6400800" cy="1066800"/>
          </a:xfrm>
        </p:spPr>
        <p:txBody>
          <a:bodyPr/>
          <a:lstStyle/>
          <a:p>
            <a:r>
              <a:rPr lang="en-US" dirty="0">
                <a:solidFill>
                  <a:schemeClr val="tx1"/>
                </a:solidFill>
              </a:rPr>
              <a:t>January 31, 2018</a:t>
            </a:r>
          </a:p>
        </p:txBody>
      </p:sp>
    </p:spTree>
    <p:extLst>
      <p:ext uri="{BB962C8B-B14F-4D97-AF65-F5344CB8AC3E}">
        <p14:creationId xmlns:p14="http://schemas.microsoft.com/office/powerpoint/2010/main" val="186441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15400" cy="1143000"/>
          </a:xfrm>
        </p:spPr>
        <p:txBody>
          <a:bodyPr>
            <a:noAutofit/>
          </a:bodyPr>
          <a:lstStyle/>
          <a:p>
            <a:r>
              <a:rPr lang="en-US" sz="4000" dirty="0"/>
              <a:t>Agenda Item #8 (continued)</a:t>
            </a:r>
          </a:p>
        </p:txBody>
      </p:sp>
      <p:sp>
        <p:nvSpPr>
          <p:cNvPr id="3" name="Content Placeholder 2"/>
          <p:cNvSpPr>
            <a:spLocks noGrp="1"/>
          </p:cNvSpPr>
          <p:nvPr>
            <p:ph idx="1"/>
          </p:nvPr>
        </p:nvSpPr>
        <p:spPr>
          <a:xfrm>
            <a:off x="76200" y="1600200"/>
            <a:ext cx="9067800" cy="2819400"/>
          </a:xfrm>
        </p:spPr>
        <p:txBody>
          <a:bodyPr>
            <a:noAutofit/>
          </a:bodyPr>
          <a:lstStyle/>
          <a:p>
            <a:pPr marL="1485900" indent="-1485900">
              <a:buNone/>
            </a:pPr>
            <a:r>
              <a:rPr lang="en-US" sz="2800" dirty="0"/>
              <a:t>Context	In other areas, groups are considering if and how to adapt how we gauge candidate knowledge/skill.  Their recommendations will say how far, how fast, and in what way NY should move in new directions (and if it should be similar to or different from how it is being done elsewhere in the country)</a:t>
            </a:r>
          </a:p>
          <a:p>
            <a:pPr marL="1943100" indent="-457200">
              <a:buFontTx/>
              <a:buChar char="-"/>
            </a:pPr>
            <a:r>
              <a:rPr lang="en-US" sz="2800" dirty="0"/>
              <a:t>Micro-credentials</a:t>
            </a:r>
          </a:p>
          <a:p>
            <a:pPr marL="1943100" indent="-457200">
              <a:buFontTx/>
              <a:buChar char="-"/>
            </a:pPr>
            <a:r>
              <a:rPr lang="en-US" sz="2800" dirty="0"/>
              <a:t>Competency-based assessment in lieu of exam</a:t>
            </a:r>
          </a:p>
          <a:p>
            <a:pPr marL="1493838" indent="-7938">
              <a:buNone/>
            </a:pPr>
            <a:endParaRPr lang="en-US" sz="2000" dirty="0"/>
          </a:p>
          <a:p>
            <a:pPr marL="1493838" indent="-1493838">
              <a:buNone/>
            </a:pPr>
            <a:r>
              <a:rPr lang="en-US" sz="2800" dirty="0"/>
              <a:t>Activity	Working for one hour as a small group, produce 1-3 recommendations (place them on chart paper).</a:t>
            </a:r>
          </a:p>
          <a:p>
            <a:endParaRPr lang="en-US" sz="2800" dirty="0"/>
          </a:p>
        </p:txBody>
      </p:sp>
    </p:spTree>
    <p:extLst>
      <p:ext uri="{BB962C8B-B14F-4D97-AF65-F5344CB8AC3E}">
        <p14:creationId xmlns:p14="http://schemas.microsoft.com/office/powerpoint/2010/main" val="22252443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15400" cy="1143000"/>
          </a:xfrm>
        </p:spPr>
        <p:txBody>
          <a:bodyPr>
            <a:noAutofit/>
          </a:bodyPr>
          <a:lstStyle/>
          <a:p>
            <a:r>
              <a:rPr lang="en-US" sz="4000" dirty="0"/>
              <a:t>Agenda Item #9</a:t>
            </a:r>
          </a:p>
        </p:txBody>
      </p:sp>
      <p:sp>
        <p:nvSpPr>
          <p:cNvPr id="3" name="Content Placeholder 2"/>
          <p:cNvSpPr>
            <a:spLocks noGrp="1"/>
          </p:cNvSpPr>
          <p:nvPr>
            <p:ph idx="1"/>
          </p:nvPr>
        </p:nvSpPr>
        <p:spPr>
          <a:xfrm>
            <a:off x="76200" y="1828800"/>
            <a:ext cx="9067800" cy="2819400"/>
          </a:xfrm>
        </p:spPr>
        <p:txBody>
          <a:bodyPr>
            <a:noAutofit/>
          </a:bodyPr>
          <a:lstStyle/>
          <a:p>
            <a:pPr marL="0" indent="0">
              <a:buNone/>
            </a:pPr>
            <a:r>
              <a:rPr lang="en-US" dirty="0"/>
              <a:t>Lunch will take place in one hour (12:25 pm)</a:t>
            </a:r>
          </a:p>
          <a:p>
            <a:pPr marL="0" indent="0">
              <a:buNone/>
            </a:pPr>
            <a:endParaRPr lang="en-US" sz="2000" dirty="0"/>
          </a:p>
          <a:p>
            <a:pPr marL="0" indent="0">
              <a:buNone/>
            </a:pPr>
            <a:r>
              <a:rPr lang="en-US" dirty="0"/>
              <a:t>Treat it as a working lunch</a:t>
            </a:r>
          </a:p>
          <a:p>
            <a:pPr marL="0" indent="0">
              <a:buNone/>
            </a:pPr>
            <a:endParaRPr lang="en-US" sz="2000" dirty="0"/>
          </a:p>
          <a:p>
            <a:pPr marL="0" indent="0">
              <a:buNone/>
            </a:pPr>
            <a:r>
              <a:rPr lang="en-US" dirty="0"/>
              <a:t>Be ready to re-convene as a whole group when a 2-minute video ends</a:t>
            </a:r>
          </a:p>
          <a:p>
            <a:pPr marL="0" indent="0">
              <a:buNone/>
            </a:pPr>
            <a:endParaRPr lang="en-US" sz="1800" dirty="0"/>
          </a:p>
        </p:txBody>
      </p:sp>
    </p:spTree>
    <p:extLst>
      <p:ext uri="{BB962C8B-B14F-4D97-AF65-F5344CB8AC3E}">
        <p14:creationId xmlns:p14="http://schemas.microsoft.com/office/powerpoint/2010/main" val="27729221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15400" cy="1143000"/>
          </a:xfrm>
        </p:spPr>
        <p:txBody>
          <a:bodyPr>
            <a:noAutofit/>
          </a:bodyPr>
          <a:lstStyle/>
          <a:p>
            <a:r>
              <a:rPr lang="en-US" sz="4000" dirty="0"/>
              <a:t>Agenda Item #10</a:t>
            </a:r>
          </a:p>
        </p:txBody>
      </p:sp>
      <p:sp>
        <p:nvSpPr>
          <p:cNvPr id="3" name="Content Placeholder 2"/>
          <p:cNvSpPr>
            <a:spLocks noGrp="1"/>
          </p:cNvSpPr>
          <p:nvPr>
            <p:ph idx="1"/>
          </p:nvPr>
        </p:nvSpPr>
        <p:spPr>
          <a:xfrm>
            <a:off x="76200" y="1600200"/>
            <a:ext cx="9067800" cy="2819400"/>
          </a:xfrm>
        </p:spPr>
        <p:txBody>
          <a:bodyPr>
            <a:noAutofit/>
          </a:bodyPr>
          <a:lstStyle/>
          <a:p>
            <a:pPr marL="0" indent="0">
              <a:buNone/>
            </a:pPr>
            <a:r>
              <a:rPr lang="en-US" dirty="0"/>
              <a:t>Q-Storm Session (12:40 pm)</a:t>
            </a:r>
          </a:p>
          <a:p>
            <a:pPr marL="0" indent="0">
              <a:buNone/>
            </a:pPr>
            <a:endParaRPr lang="en-US" sz="1800" dirty="0"/>
          </a:p>
          <a:p>
            <a:pPr marL="1485900" indent="-1485900">
              <a:buNone/>
            </a:pPr>
            <a:r>
              <a:rPr lang="en-US" sz="2800" dirty="0"/>
              <a:t>Objective	Offer feedback on recommendations to each group</a:t>
            </a:r>
          </a:p>
          <a:p>
            <a:pPr marL="1485900" indent="-1485900">
              <a:buNone/>
            </a:pPr>
            <a:endParaRPr lang="en-US" sz="1800" dirty="0"/>
          </a:p>
          <a:p>
            <a:pPr marL="1485900" indent="-1485900">
              <a:buNone/>
            </a:pPr>
            <a:r>
              <a:rPr lang="en-US" sz="2800" dirty="0"/>
              <a:t>Context	Each small group spends 2 minutes presenting its recommendations (and then 10 minutes collecting whole group feedback in the form of questions)</a:t>
            </a:r>
          </a:p>
          <a:p>
            <a:pPr marL="1943100" indent="-465138">
              <a:buFontTx/>
              <a:buChar char="-"/>
            </a:pPr>
            <a:r>
              <a:rPr lang="en-US" sz="2800" dirty="0"/>
              <a:t>I wonder whether . . . ?</a:t>
            </a:r>
          </a:p>
          <a:p>
            <a:pPr marL="1943100" indent="-465138">
              <a:buFontTx/>
              <a:buChar char="-"/>
            </a:pPr>
            <a:r>
              <a:rPr lang="en-US" sz="2800" dirty="0"/>
              <a:t>Have you considered . . . ?</a:t>
            </a:r>
          </a:p>
          <a:p>
            <a:pPr marL="1943100" indent="-465138">
              <a:buFontTx/>
              <a:buChar char="-"/>
            </a:pPr>
            <a:r>
              <a:rPr lang="en-US" sz="2800" dirty="0"/>
              <a:t>What would it look like if . . . ?</a:t>
            </a:r>
          </a:p>
        </p:txBody>
      </p:sp>
    </p:spTree>
    <p:extLst>
      <p:ext uri="{BB962C8B-B14F-4D97-AF65-F5344CB8AC3E}">
        <p14:creationId xmlns:p14="http://schemas.microsoft.com/office/powerpoint/2010/main" val="3611622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15400" cy="1143000"/>
          </a:xfrm>
        </p:spPr>
        <p:txBody>
          <a:bodyPr>
            <a:noAutofit/>
          </a:bodyPr>
          <a:lstStyle/>
          <a:p>
            <a:r>
              <a:rPr lang="en-US" sz="4000" dirty="0"/>
              <a:t>Agenda Item #11</a:t>
            </a:r>
          </a:p>
        </p:txBody>
      </p:sp>
      <p:sp>
        <p:nvSpPr>
          <p:cNvPr id="3" name="Content Placeholder 2"/>
          <p:cNvSpPr>
            <a:spLocks noGrp="1"/>
          </p:cNvSpPr>
          <p:nvPr>
            <p:ph idx="1"/>
          </p:nvPr>
        </p:nvSpPr>
        <p:spPr>
          <a:xfrm>
            <a:off x="76200" y="1600200"/>
            <a:ext cx="9067800" cy="2819400"/>
          </a:xfrm>
        </p:spPr>
        <p:txBody>
          <a:bodyPr>
            <a:noAutofit/>
          </a:bodyPr>
          <a:lstStyle/>
          <a:p>
            <a:pPr marL="0" indent="0">
              <a:buNone/>
            </a:pPr>
            <a:r>
              <a:rPr lang="en-US" dirty="0"/>
              <a:t>Breakout Sessions, Small Work Groups (1:40 pm)</a:t>
            </a:r>
          </a:p>
          <a:p>
            <a:pPr marL="0" indent="0">
              <a:buNone/>
            </a:pPr>
            <a:endParaRPr lang="en-US" sz="1800" dirty="0"/>
          </a:p>
          <a:p>
            <a:pPr marL="1485900" indent="-1485900">
              <a:buNone/>
            </a:pPr>
            <a:r>
              <a:rPr lang="en-US" sz="2800" dirty="0"/>
              <a:t>Objective	Revise recommendations in light of feedback</a:t>
            </a:r>
          </a:p>
          <a:p>
            <a:pPr marL="1493838" indent="-7938">
              <a:buNone/>
            </a:pPr>
            <a:endParaRPr lang="en-US" sz="2000" dirty="0"/>
          </a:p>
          <a:p>
            <a:pPr marL="1493838" indent="-1493838">
              <a:buNone/>
            </a:pPr>
            <a:r>
              <a:rPr lang="en-US" sz="2800" dirty="0"/>
              <a:t>Activity	Working for one hour as a small group, produce a revised set of preliminary recommendations (place them on chart paper).</a:t>
            </a:r>
          </a:p>
        </p:txBody>
      </p:sp>
    </p:spTree>
    <p:extLst>
      <p:ext uri="{BB962C8B-B14F-4D97-AF65-F5344CB8AC3E}">
        <p14:creationId xmlns:p14="http://schemas.microsoft.com/office/powerpoint/2010/main" val="37095888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15400" cy="1143000"/>
          </a:xfrm>
        </p:spPr>
        <p:txBody>
          <a:bodyPr>
            <a:noAutofit/>
          </a:bodyPr>
          <a:lstStyle/>
          <a:p>
            <a:r>
              <a:rPr lang="en-US" sz="4000" dirty="0"/>
              <a:t>Agenda Item #12</a:t>
            </a:r>
          </a:p>
        </p:txBody>
      </p:sp>
      <p:sp>
        <p:nvSpPr>
          <p:cNvPr id="3" name="Content Placeholder 2"/>
          <p:cNvSpPr>
            <a:spLocks noGrp="1"/>
          </p:cNvSpPr>
          <p:nvPr>
            <p:ph idx="1"/>
          </p:nvPr>
        </p:nvSpPr>
        <p:spPr>
          <a:xfrm>
            <a:off x="76200" y="1600200"/>
            <a:ext cx="9296400" cy="2819400"/>
          </a:xfrm>
        </p:spPr>
        <p:txBody>
          <a:bodyPr>
            <a:noAutofit/>
          </a:bodyPr>
          <a:lstStyle/>
          <a:p>
            <a:pPr marL="0" indent="0">
              <a:buNone/>
            </a:pPr>
            <a:r>
              <a:rPr lang="en-US" dirty="0"/>
              <a:t>Re-convene and re-engage as whole group (12:40pm)</a:t>
            </a:r>
          </a:p>
          <a:p>
            <a:pPr marL="0" indent="0">
              <a:buNone/>
            </a:pPr>
            <a:endParaRPr lang="en-US" sz="1800" dirty="0"/>
          </a:p>
          <a:p>
            <a:pPr marL="1485900" indent="-1485900">
              <a:buNone/>
            </a:pPr>
            <a:r>
              <a:rPr lang="en-US" sz="2800" dirty="0"/>
              <a:t>Objective	Identify &amp; understand changes made by each group</a:t>
            </a:r>
          </a:p>
          <a:p>
            <a:pPr marL="1485900" indent="-1485900">
              <a:buNone/>
            </a:pPr>
            <a:endParaRPr lang="en-US" sz="1800" dirty="0"/>
          </a:p>
          <a:p>
            <a:pPr marL="1485900" indent="-1485900">
              <a:buNone/>
            </a:pPr>
            <a:endParaRPr lang="en-US" sz="2800" dirty="0"/>
          </a:p>
        </p:txBody>
      </p:sp>
    </p:spTree>
    <p:extLst>
      <p:ext uri="{BB962C8B-B14F-4D97-AF65-F5344CB8AC3E}">
        <p14:creationId xmlns:p14="http://schemas.microsoft.com/office/powerpoint/2010/main" val="15034364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915400" cy="1143000"/>
          </a:xfrm>
        </p:spPr>
        <p:txBody>
          <a:bodyPr>
            <a:noAutofit/>
          </a:bodyPr>
          <a:lstStyle/>
          <a:p>
            <a:r>
              <a:rPr lang="en-US" sz="4000" dirty="0"/>
              <a:t>Next Meeting Reminder and Adjourn</a:t>
            </a:r>
          </a:p>
        </p:txBody>
      </p:sp>
      <p:sp>
        <p:nvSpPr>
          <p:cNvPr id="3" name="Content Placeholder 2"/>
          <p:cNvSpPr>
            <a:spLocks noGrp="1"/>
          </p:cNvSpPr>
          <p:nvPr>
            <p:ph idx="1"/>
          </p:nvPr>
        </p:nvSpPr>
        <p:spPr>
          <a:xfrm>
            <a:off x="381000" y="2255837"/>
            <a:ext cx="8686800" cy="3763963"/>
          </a:xfrm>
        </p:spPr>
        <p:txBody>
          <a:bodyPr>
            <a:normAutofit fontScale="47500" lnSpcReduction="20000"/>
          </a:bodyPr>
          <a:lstStyle/>
          <a:p>
            <a:pPr marL="0" indent="0">
              <a:buNone/>
            </a:pPr>
            <a:r>
              <a:rPr lang="en-US" sz="7000" dirty="0"/>
              <a:t>Schedule for future meetings</a:t>
            </a:r>
          </a:p>
          <a:p>
            <a:pPr lvl="1"/>
            <a:r>
              <a:rPr lang="en-US" sz="7000" dirty="0"/>
              <a:t>Feb. 28, 2017</a:t>
            </a:r>
          </a:p>
          <a:p>
            <a:pPr lvl="1"/>
            <a:r>
              <a:rPr lang="en-US" sz="7000" dirty="0"/>
              <a:t>Mar. 21, 2017</a:t>
            </a:r>
          </a:p>
          <a:p>
            <a:pPr marL="0" indent="0">
              <a:buNone/>
            </a:pPr>
            <a:endParaRPr lang="en-US" sz="8000" dirty="0"/>
          </a:p>
          <a:p>
            <a:endParaRPr lang="en-US" sz="8000" dirty="0"/>
          </a:p>
          <a:p>
            <a:pPr marL="0" indent="0">
              <a:buNone/>
            </a:pPr>
            <a:r>
              <a:rPr lang="en-US" sz="14400" dirty="0"/>
              <a:t>ADJOURN</a:t>
            </a:r>
          </a:p>
          <a:p>
            <a:endParaRPr lang="en-US" dirty="0"/>
          </a:p>
        </p:txBody>
      </p:sp>
    </p:spTree>
    <p:extLst>
      <p:ext uri="{BB962C8B-B14F-4D97-AF65-F5344CB8AC3E}">
        <p14:creationId xmlns:p14="http://schemas.microsoft.com/office/powerpoint/2010/main" val="2887725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81000"/>
            <a:ext cx="8915400" cy="1143000"/>
          </a:xfrm>
        </p:spPr>
        <p:txBody>
          <a:bodyPr>
            <a:noAutofit/>
          </a:bodyPr>
          <a:lstStyle/>
          <a:p>
            <a:r>
              <a:rPr lang="en-US" sz="4000" dirty="0"/>
              <a:t>Agenda Item #1</a:t>
            </a:r>
          </a:p>
        </p:txBody>
      </p:sp>
      <p:sp>
        <p:nvSpPr>
          <p:cNvPr id="3" name="Content Placeholder 2"/>
          <p:cNvSpPr>
            <a:spLocks noGrp="1"/>
          </p:cNvSpPr>
          <p:nvPr>
            <p:ph idx="1"/>
          </p:nvPr>
        </p:nvSpPr>
        <p:spPr>
          <a:xfrm>
            <a:off x="228600" y="2133600"/>
            <a:ext cx="8915400" cy="2819400"/>
          </a:xfrm>
        </p:spPr>
        <p:txBody>
          <a:bodyPr>
            <a:noAutofit/>
          </a:bodyPr>
          <a:lstStyle/>
          <a:p>
            <a:pPr marL="0" indent="0">
              <a:buNone/>
            </a:pPr>
            <a:r>
              <a:rPr lang="en-US" sz="3400" dirty="0"/>
              <a:t>Welcome by the Chairs</a:t>
            </a:r>
          </a:p>
          <a:p>
            <a:pPr marL="1028700" indent="-571500">
              <a:buFontTx/>
              <a:buChar char="-"/>
            </a:pPr>
            <a:r>
              <a:rPr lang="en-US" sz="3400" dirty="0"/>
              <a:t>Gladys Cruz</a:t>
            </a:r>
          </a:p>
          <a:p>
            <a:pPr marL="1028700" indent="-571500">
              <a:buFontTx/>
              <a:buChar char="-"/>
            </a:pPr>
            <a:r>
              <a:rPr lang="en-US" sz="3400" dirty="0"/>
              <a:t>Suzanne </a:t>
            </a:r>
            <a:r>
              <a:rPr lang="en-US" sz="3400" dirty="0" err="1"/>
              <a:t>Rosenblith</a:t>
            </a:r>
            <a:endParaRPr lang="en-US" sz="3400" dirty="0"/>
          </a:p>
          <a:p>
            <a:pPr marL="457200" indent="0">
              <a:buNone/>
            </a:pPr>
            <a:endParaRPr lang="en-US" sz="3400" dirty="0"/>
          </a:p>
          <a:p>
            <a:pPr marL="0" indent="0">
              <a:buNone/>
            </a:pPr>
            <a:r>
              <a:rPr lang="en-US" sz="3400" dirty="0"/>
              <a:t>Introductions</a:t>
            </a:r>
          </a:p>
          <a:p>
            <a:endParaRPr lang="en-US" dirty="0"/>
          </a:p>
        </p:txBody>
      </p:sp>
    </p:spTree>
    <p:extLst>
      <p:ext uri="{BB962C8B-B14F-4D97-AF65-F5344CB8AC3E}">
        <p14:creationId xmlns:p14="http://schemas.microsoft.com/office/powerpoint/2010/main" val="971614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81000"/>
            <a:ext cx="8915400" cy="1143000"/>
          </a:xfrm>
        </p:spPr>
        <p:txBody>
          <a:bodyPr>
            <a:noAutofit/>
          </a:bodyPr>
          <a:lstStyle/>
          <a:p>
            <a:r>
              <a:rPr lang="en-US" sz="4000" dirty="0"/>
              <a:t>Agenda Item #2</a:t>
            </a:r>
          </a:p>
        </p:txBody>
      </p:sp>
      <p:sp>
        <p:nvSpPr>
          <p:cNvPr id="3" name="Content Placeholder 2"/>
          <p:cNvSpPr>
            <a:spLocks noGrp="1"/>
          </p:cNvSpPr>
          <p:nvPr>
            <p:ph idx="1"/>
          </p:nvPr>
        </p:nvSpPr>
        <p:spPr>
          <a:xfrm>
            <a:off x="0" y="2133600"/>
            <a:ext cx="9144000" cy="2819400"/>
          </a:xfrm>
        </p:spPr>
        <p:txBody>
          <a:bodyPr>
            <a:noAutofit/>
          </a:bodyPr>
          <a:lstStyle/>
          <a:p>
            <a:pPr marL="0" indent="0">
              <a:buNone/>
            </a:pPr>
            <a:r>
              <a:rPr lang="en-US" sz="3600" dirty="0"/>
              <a:t>Goal</a:t>
            </a:r>
          </a:p>
          <a:p>
            <a:pPr marL="1028700" indent="-571500">
              <a:buFontTx/>
              <a:buChar char="-"/>
            </a:pPr>
            <a:r>
              <a:rPr lang="en-US" dirty="0"/>
              <a:t>Develop 1-3 recommendations for each area</a:t>
            </a:r>
          </a:p>
        </p:txBody>
      </p:sp>
    </p:spTree>
    <p:extLst>
      <p:ext uri="{BB962C8B-B14F-4D97-AF65-F5344CB8AC3E}">
        <p14:creationId xmlns:p14="http://schemas.microsoft.com/office/powerpoint/2010/main" val="124339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81000"/>
            <a:ext cx="8915400" cy="1143000"/>
          </a:xfrm>
        </p:spPr>
        <p:txBody>
          <a:bodyPr>
            <a:noAutofit/>
          </a:bodyPr>
          <a:lstStyle/>
          <a:p>
            <a:r>
              <a:rPr lang="en-US" sz="4000" dirty="0"/>
              <a:t>Agenda Item #3</a:t>
            </a:r>
          </a:p>
        </p:txBody>
      </p:sp>
      <p:sp>
        <p:nvSpPr>
          <p:cNvPr id="3" name="Content Placeholder 2"/>
          <p:cNvSpPr>
            <a:spLocks noGrp="1"/>
          </p:cNvSpPr>
          <p:nvPr>
            <p:ph idx="1"/>
          </p:nvPr>
        </p:nvSpPr>
        <p:spPr>
          <a:xfrm>
            <a:off x="0" y="2133600"/>
            <a:ext cx="9144000" cy="2819400"/>
          </a:xfrm>
        </p:spPr>
        <p:txBody>
          <a:bodyPr>
            <a:noAutofit/>
          </a:bodyPr>
          <a:lstStyle/>
          <a:p>
            <a:pPr marL="457200" indent="0">
              <a:buNone/>
            </a:pPr>
            <a:r>
              <a:rPr lang="en-US" dirty="0"/>
              <a:t>What has transpired since January 17, 2018?</a:t>
            </a:r>
          </a:p>
          <a:p>
            <a:pPr marL="914400" indent="-517525" defTabSz="747713">
              <a:buNone/>
            </a:pPr>
            <a:r>
              <a:rPr lang="en-US" dirty="0"/>
              <a:t>	-	Feds OK NYS </a:t>
            </a:r>
            <a:r>
              <a:rPr lang="en-US" i="1" dirty="0"/>
              <a:t>Every Student Succeeds Act </a:t>
            </a:r>
            <a:r>
              <a:rPr lang="en-US" dirty="0"/>
              <a:t>plan</a:t>
            </a:r>
          </a:p>
          <a:p>
            <a:pPr marL="914400" indent="-517525" defTabSz="747713">
              <a:buNone/>
            </a:pPr>
            <a:r>
              <a:rPr lang="en-US" dirty="0"/>
              <a:t>	-	Calls for 3% of Title IIA $s --&gt; principal prep</a:t>
            </a:r>
          </a:p>
        </p:txBody>
      </p:sp>
    </p:spTree>
    <p:extLst>
      <p:ext uri="{BB962C8B-B14F-4D97-AF65-F5344CB8AC3E}">
        <p14:creationId xmlns:p14="http://schemas.microsoft.com/office/powerpoint/2010/main" val="3097708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81000"/>
            <a:ext cx="8915400" cy="1143000"/>
          </a:xfrm>
        </p:spPr>
        <p:txBody>
          <a:bodyPr>
            <a:noAutofit/>
          </a:bodyPr>
          <a:lstStyle/>
          <a:p>
            <a:r>
              <a:rPr lang="en-US" sz="4200" dirty="0"/>
              <a:t>Agenda Item #4</a:t>
            </a:r>
          </a:p>
        </p:txBody>
      </p:sp>
      <p:sp>
        <p:nvSpPr>
          <p:cNvPr id="3" name="Content Placeholder 2"/>
          <p:cNvSpPr>
            <a:spLocks noGrp="1"/>
          </p:cNvSpPr>
          <p:nvPr>
            <p:ph idx="1"/>
          </p:nvPr>
        </p:nvSpPr>
        <p:spPr>
          <a:xfrm>
            <a:off x="0" y="2133600"/>
            <a:ext cx="9144000" cy="2819400"/>
          </a:xfrm>
        </p:spPr>
        <p:txBody>
          <a:bodyPr>
            <a:normAutofit/>
          </a:bodyPr>
          <a:lstStyle/>
          <a:p>
            <a:pPr marL="517525" indent="0">
              <a:buNone/>
            </a:pPr>
            <a:r>
              <a:rPr lang="en-US" sz="3800" dirty="0"/>
              <a:t>Housekeeping</a:t>
            </a:r>
          </a:p>
          <a:p>
            <a:pPr marL="517525" indent="0">
              <a:buNone/>
            </a:pPr>
            <a:endParaRPr lang="en-US" sz="2000" dirty="0"/>
          </a:p>
          <a:p>
            <a:pPr marL="1089025" indent="-571500">
              <a:buFontTx/>
              <a:buChar char="-"/>
            </a:pPr>
            <a:r>
              <a:rPr lang="en-US" sz="3600" dirty="0"/>
              <a:t>Review minutes </a:t>
            </a:r>
          </a:p>
          <a:p>
            <a:pPr marL="1089025" indent="-571500">
              <a:buFontTx/>
              <a:buChar char="-"/>
            </a:pPr>
            <a:r>
              <a:rPr lang="en-US" sz="3600" dirty="0"/>
              <a:t>Accept (or agree on any needed change)</a:t>
            </a:r>
          </a:p>
          <a:p>
            <a:pPr marL="457200" indent="0">
              <a:buNone/>
            </a:pPr>
            <a:endParaRPr lang="en-US" sz="3600" dirty="0"/>
          </a:p>
          <a:p>
            <a:endParaRPr lang="en-US" dirty="0"/>
          </a:p>
        </p:txBody>
      </p:sp>
    </p:spTree>
    <p:extLst>
      <p:ext uri="{BB962C8B-B14F-4D97-AF65-F5344CB8AC3E}">
        <p14:creationId xmlns:p14="http://schemas.microsoft.com/office/powerpoint/2010/main" val="4021216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15400" cy="1143000"/>
          </a:xfrm>
        </p:spPr>
        <p:txBody>
          <a:bodyPr>
            <a:noAutofit/>
          </a:bodyPr>
          <a:lstStyle/>
          <a:p>
            <a:r>
              <a:rPr lang="en-US" sz="4200" dirty="0"/>
              <a:t>Agenda Item #5</a:t>
            </a:r>
          </a:p>
        </p:txBody>
      </p:sp>
      <p:sp>
        <p:nvSpPr>
          <p:cNvPr id="3" name="Content Placeholder 2"/>
          <p:cNvSpPr>
            <a:spLocks noGrp="1"/>
          </p:cNvSpPr>
          <p:nvPr>
            <p:ph idx="1"/>
          </p:nvPr>
        </p:nvSpPr>
        <p:spPr>
          <a:xfrm>
            <a:off x="76200" y="1600200"/>
            <a:ext cx="9144000" cy="2819400"/>
          </a:xfrm>
        </p:spPr>
        <p:txBody>
          <a:bodyPr>
            <a:noAutofit/>
          </a:bodyPr>
          <a:lstStyle/>
          <a:p>
            <a:pPr marL="0" indent="0">
              <a:buNone/>
            </a:pPr>
            <a:r>
              <a:rPr lang="en-US" sz="3600" dirty="0"/>
              <a:t>Logic Models</a:t>
            </a:r>
          </a:p>
          <a:p>
            <a:pPr marL="0" indent="0">
              <a:buNone/>
            </a:pPr>
            <a:endParaRPr lang="en-US" sz="2800" dirty="0"/>
          </a:p>
          <a:p>
            <a:pPr marL="1722438" indent="-1722438">
              <a:buNone/>
            </a:pPr>
            <a:r>
              <a:rPr lang="en-US" sz="2800" dirty="0"/>
              <a:t>Context  	Recognize that </a:t>
            </a:r>
            <a:r>
              <a:rPr lang="en-US" sz="2800" i="1" dirty="0"/>
              <a:t>ESSA</a:t>
            </a:r>
            <a:r>
              <a:rPr lang="en-US" sz="2800" dirty="0"/>
              <a:t> calls upon states to develop a logic model when using Title $s for principal prep</a:t>
            </a:r>
          </a:p>
          <a:p>
            <a:pPr marL="1722438" indent="-1722438">
              <a:buNone/>
            </a:pPr>
            <a:endParaRPr lang="en-US" sz="2800" dirty="0"/>
          </a:p>
          <a:p>
            <a:pPr marL="1722438" indent="-1722438">
              <a:buNone/>
            </a:pPr>
            <a:r>
              <a:rPr lang="en-US" sz="2800" dirty="0"/>
              <a:t>References	Review RAND doc (folder p. 37, 39, 41, and 43-45)</a:t>
            </a:r>
          </a:p>
          <a:p>
            <a:pPr marL="1722438" indent="-1722438">
              <a:buNone/>
            </a:pPr>
            <a:r>
              <a:rPr lang="en-US" sz="2800" dirty="0"/>
              <a:t>	Review one-page Illinois logic model (folder p. 76)</a:t>
            </a:r>
          </a:p>
          <a:p>
            <a:pPr marL="1722438" indent="-1722438">
              <a:buNone/>
            </a:pPr>
            <a:endParaRPr lang="en-US" sz="2800" dirty="0"/>
          </a:p>
          <a:p>
            <a:pPr marL="1722438" indent="-1722438">
              <a:buNone/>
            </a:pPr>
            <a:r>
              <a:rPr lang="en-US" sz="2800" dirty="0"/>
              <a:t>Proposal	Unless there is objection, bring members a logic model patterned after work by RAND and Illinois</a:t>
            </a:r>
          </a:p>
          <a:p>
            <a:endParaRPr lang="en-US" sz="2800" dirty="0"/>
          </a:p>
        </p:txBody>
      </p:sp>
    </p:spTree>
    <p:extLst>
      <p:ext uri="{BB962C8B-B14F-4D97-AF65-F5344CB8AC3E}">
        <p14:creationId xmlns:p14="http://schemas.microsoft.com/office/powerpoint/2010/main" val="1890398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15400" cy="1143000"/>
          </a:xfrm>
        </p:spPr>
        <p:txBody>
          <a:bodyPr>
            <a:noAutofit/>
          </a:bodyPr>
          <a:lstStyle/>
          <a:p>
            <a:r>
              <a:rPr lang="en-US" sz="4200" dirty="0"/>
              <a:t>Agenda Item #6</a:t>
            </a:r>
          </a:p>
        </p:txBody>
      </p:sp>
      <p:sp>
        <p:nvSpPr>
          <p:cNvPr id="3" name="Content Placeholder 2"/>
          <p:cNvSpPr>
            <a:spLocks noGrp="1"/>
          </p:cNvSpPr>
          <p:nvPr>
            <p:ph idx="1"/>
          </p:nvPr>
        </p:nvSpPr>
        <p:spPr>
          <a:xfrm>
            <a:off x="0" y="1600200"/>
            <a:ext cx="9144000" cy="2819400"/>
          </a:xfrm>
        </p:spPr>
        <p:txBody>
          <a:bodyPr>
            <a:noAutofit/>
          </a:bodyPr>
          <a:lstStyle/>
          <a:p>
            <a:pPr marL="0" indent="0">
              <a:buNone/>
            </a:pPr>
            <a:r>
              <a:rPr lang="en-US" sz="3600" dirty="0"/>
              <a:t>Survey on “First Principles”</a:t>
            </a:r>
          </a:p>
          <a:p>
            <a:pPr marL="0" indent="0">
              <a:buNone/>
            </a:pPr>
            <a:endParaRPr lang="en-US" sz="2800" dirty="0"/>
          </a:p>
          <a:p>
            <a:pPr marL="2165350" indent="-2165350">
              <a:buNone/>
            </a:pPr>
            <a:r>
              <a:rPr lang="en-US" sz="2800" dirty="0"/>
              <a:t>Consideration	What creates unity among recommendations coming from five different areas?</a:t>
            </a:r>
          </a:p>
          <a:p>
            <a:pPr marL="2165350" indent="-2165350">
              <a:buNone/>
            </a:pPr>
            <a:endParaRPr lang="en-US" sz="2800" dirty="0"/>
          </a:p>
          <a:p>
            <a:pPr marL="2165350" indent="-2165350">
              <a:buNone/>
            </a:pPr>
            <a:r>
              <a:rPr lang="en-US" sz="2800" dirty="0"/>
              <a:t>Objective  	Consider whether “first principles” could add coherence to our recommendations</a:t>
            </a:r>
          </a:p>
          <a:p>
            <a:pPr marL="2165350" indent="-2165350">
              <a:buNone/>
            </a:pPr>
            <a:endParaRPr lang="en-US" sz="2800" dirty="0"/>
          </a:p>
          <a:p>
            <a:pPr marL="2165350" indent="-2165350">
              <a:buNone/>
            </a:pPr>
            <a:r>
              <a:rPr lang="en-US" sz="2800" dirty="0"/>
              <a:t>Activity	Review survey (folder p. 22-27 and p. 28-29)</a:t>
            </a:r>
          </a:p>
          <a:p>
            <a:pPr marL="2165350" indent="-2165350">
              <a:buNone/>
            </a:pPr>
            <a:r>
              <a:rPr lang="en-US" sz="2800" dirty="0"/>
              <a:t>		 </a:t>
            </a:r>
          </a:p>
          <a:p>
            <a:pPr marL="0" indent="0">
              <a:buNone/>
            </a:pPr>
            <a:endParaRPr lang="en-US" sz="2800" dirty="0"/>
          </a:p>
        </p:txBody>
      </p:sp>
    </p:spTree>
    <p:extLst>
      <p:ext uri="{BB962C8B-B14F-4D97-AF65-F5344CB8AC3E}">
        <p14:creationId xmlns:p14="http://schemas.microsoft.com/office/powerpoint/2010/main" val="13730399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15400" cy="1143000"/>
          </a:xfrm>
        </p:spPr>
        <p:txBody>
          <a:bodyPr>
            <a:noAutofit/>
          </a:bodyPr>
          <a:lstStyle/>
          <a:p>
            <a:r>
              <a:rPr lang="en-US" sz="4200" dirty="0"/>
              <a:t>Agenda Item #7</a:t>
            </a:r>
          </a:p>
        </p:txBody>
      </p:sp>
      <p:sp>
        <p:nvSpPr>
          <p:cNvPr id="3" name="Content Placeholder 2"/>
          <p:cNvSpPr>
            <a:spLocks noGrp="1"/>
          </p:cNvSpPr>
          <p:nvPr>
            <p:ph idx="1"/>
          </p:nvPr>
        </p:nvSpPr>
        <p:spPr>
          <a:xfrm>
            <a:off x="0" y="1295400"/>
            <a:ext cx="9144000" cy="2819400"/>
          </a:xfrm>
        </p:spPr>
        <p:txBody>
          <a:bodyPr>
            <a:noAutofit/>
          </a:bodyPr>
          <a:lstStyle/>
          <a:p>
            <a:pPr marL="0" indent="0">
              <a:buNone/>
            </a:pPr>
            <a:r>
              <a:rPr lang="en-US" sz="3600" dirty="0"/>
              <a:t>Priming the Pump: Conversation with Terry Orr</a:t>
            </a:r>
          </a:p>
          <a:p>
            <a:pPr marL="0" indent="0">
              <a:buNone/>
            </a:pPr>
            <a:endParaRPr lang="en-US" sz="2000" dirty="0"/>
          </a:p>
          <a:p>
            <a:pPr marL="1479550" indent="-1479550">
              <a:buNone/>
            </a:pPr>
            <a:r>
              <a:rPr lang="en-US" sz="2800" dirty="0"/>
              <a:t>Context	Our predecessors gave Commissioner Elia their findings. Included was an insight (“Standards are important, but enacted competencies matter more”) and a recommendation (“Make initial certification competency-based”).  Our task is to say whether competency-based assessment should replace the school building leader exam (SBL).”</a:t>
            </a:r>
          </a:p>
          <a:p>
            <a:pPr marL="1479550" indent="-1479550">
              <a:buNone/>
            </a:pPr>
            <a:endParaRPr lang="en-US" sz="2000" dirty="0"/>
          </a:p>
          <a:p>
            <a:pPr marL="1479550" indent="-1479550">
              <a:buNone/>
            </a:pPr>
            <a:r>
              <a:rPr lang="en-US" sz="2800" dirty="0"/>
              <a:t>Objective	Understand how MA &amp; CA use competency-based assessment; recognize how that informs our work</a:t>
            </a:r>
          </a:p>
          <a:p>
            <a:pPr marL="2165350" indent="-2165350">
              <a:buNone/>
            </a:pPr>
            <a:r>
              <a:rPr lang="en-US" sz="2800" dirty="0"/>
              <a:t>		 </a:t>
            </a:r>
          </a:p>
          <a:p>
            <a:pPr marL="0" indent="0">
              <a:buNone/>
            </a:pPr>
            <a:endParaRPr lang="en-US" sz="2800" dirty="0"/>
          </a:p>
        </p:txBody>
      </p:sp>
    </p:spTree>
    <p:extLst>
      <p:ext uri="{BB962C8B-B14F-4D97-AF65-F5344CB8AC3E}">
        <p14:creationId xmlns:p14="http://schemas.microsoft.com/office/powerpoint/2010/main" val="1301157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15400" cy="1143000"/>
          </a:xfrm>
        </p:spPr>
        <p:txBody>
          <a:bodyPr>
            <a:noAutofit/>
          </a:bodyPr>
          <a:lstStyle/>
          <a:p>
            <a:r>
              <a:rPr lang="en-US" sz="4000" dirty="0"/>
              <a:t>Agenda Item #8</a:t>
            </a:r>
          </a:p>
        </p:txBody>
      </p:sp>
      <p:sp>
        <p:nvSpPr>
          <p:cNvPr id="3" name="Content Placeholder 2"/>
          <p:cNvSpPr>
            <a:spLocks noGrp="1"/>
          </p:cNvSpPr>
          <p:nvPr>
            <p:ph idx="1"/>
          </p:nvPr>
        </p:nvSpPr>
        <p:spPr>
          <a:xfrm>
            <a:off x="76200" y="1600200"/>
            <a:ext cx="9067800" cy="2819400"/>
          </a:xfrm>
        </p:spPr>
        <p:txBody>
          <a:bodyPr>
            <a:noAutofit/>
          </a:bodyPr>
          <a:lstStyle/>
          <a:p>
            <a:pPr marL="0" indent="0">
              <a:buNone/>
            </a:pPr>
            <a:r>
              <a:rPr lang="en-US" dirty="0"/>
              <a:t>Breakout Sessions, Small Work Groups (11:25 am)</a:t>
            </a:r>
          </a:p>
          <a:p>
            <a:pPr marL="0" indent="0">
              <a:buNone/>
            </a:pPr>
            <a:endParaRPr lang="en-US" sz="1800" dirty="0"/>
          </a:p>
          <a:p>
            <a:pPr marL="1485900" indent="-1485900">
              <a:buNone/>
            </a:pPr>
            <a:r>
              <a:rPr lang="en-US" sz="2800" dirty="0"/>
              <a:t>Objective	Develop 1-3 recommendations in each area </a:t>
            </a:r>
          </a:p>
          <a:p>
            <a:pPr marL="1485900" indent="-1485900">
              <a:buNone/>
            </a:pPr>
            <a:endParaRPr lang="en-US" sz="1800" dirty="0"/>
          </a:p>
          <a:p>
            <a:pPr marL="1485900" indent="-1485900">
              <a:buNone/>
            </a:pPr>
            <a:r>
              <a:rPr lang="en-US" sz="2800" dirty="0"/>
              <a:t>Context	In 3 areas, groups are reviewing a doc.  Their recommendations will say whether the document contains the “right stuff”, whether anything is missing, or whether something should change.</a:t>
            </a:r>
          </a:p>
          <a:p>
            <a:pPr marL="1943100" indent="-465138">
              <a:buFontTx/>
              <a:buChar char="-"/>
            </a:pPr>
            <a:r>
              <a:rPr lang="en-US" sz="2800" dirty="0"/>
              <a:t>Standards for Principal Supervisors</a:t>
            </a:r>
          </a:p>
          <a:p>
            <a:pPr marL="1943100" indent="-465138">
              <a:buFontTx/>
              <a:buChar char="-"/>
            </a:pPr>
            <a:r>
              <a:rPr lang="en-US" sz="2800" dirty="0"/>
              <a:t>National Educational Leadership Prep Standards</a:t>
            </a:r>
          </a:p>
          <a:p>
            <a:pPr marL="1943100" indent="-465138">
              <a:buFontTx/>
              <a:buChar char="-"/>
            </a:pPr>
            <a:r>
              <a:rPr lang="en-US" sz="2800" dirty="0"/>
              <a:t>P20 Partnerships 2-page Concept Paper</a:t>
            </a:r>
          </a:p>
        </p:txBody>
      </p:sp>
    </p:spTree>
    <p:extLst>
      <p:ext uri="{BB962C8B-B14F-4D97-AF65-F5344CB8AC3E}">
        <p14:creationId xmlns:p14="http://schemas.microsoft.com/office/powerpoint/2010/main" val="17669551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1494</TotalTime>
  <Words>214</Words>
  <Application>Microsoft Office PowerPoint</Application>
  <PresentationFormat>On-screen Show (4:3)</PresentationFormat>
  <Paragraphs>92</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Principal Preparation Project Advisory Team (Phase 2)</vt:lpstr>
      <vt:lpstr>Agenda Item #1</vt:lpstr>
      <vt:lpstr>Agenda Item #2</vt:lpstr>
      <vt:lpstr>Agenda Item #3</vt:lpstr>
      <vt:lpstr>Agenda Item #4</vt:lpstr>
      <vt:lpstr>Agenda Item #5</vt:lpstr>
      <vt:lpstr>Agenda Item #6</vt:lpstr>
      <vt:lpstr>Agenda Item #7</vt:lpstr>
      <vt:lpstr>Agenda Item #8</vt:lpstr>
      <vt:lpstr>Agenda Item #8 (continued)</vt:lpstr>
      <vt:lpstr>Agenda Item #9</vt:lpstr>
      <vt:lpstr>Agenda Item #10</vt:lpstr>
      <vt:lpstr>Agenda Item #11</vt:lpstr>
      <vt:lpstr>Agenda Item #12</vt:lpstr>
      <vt:lpstr>Next Meeting Reminder and Adjourn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Principal Project Advisory Team Phase 2 Meeting 2</dc:title>
  <dc:creator>New York State Education Department</dc:creator>
  <cp:lastModifiedBy>Emily Goodenough</cp:lastModifiedBy>
  <cp:revision>194</cp:revision>
  <cp:lastPrinted>2018-01-30T21:44:33Z</cp:lastPrinted>
  <dcterms:created xsi:type="dcterms:W3CDTF">2016-09-21T11:14:55Z</dcterms:created>
  <dcterms:modified xsi:type="dcterms:W3CDTF">2018-01-31T13:59:07Z</dcterms:modified>
</cp:coreProperties>
</file>