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61" r:id="rId3"/>
    <p:sldId id="338" r:id="rId4"/>
    <p:sldId id="339" r:id="rId5"/>
    <p:sldId id="323" r:id="rId6"/>
    <p:sldId id="340" r:id="rId7"/>
    <p:sldId id="341" r:id="rId8"/>
    <p:sldId id="343" r:id="rId9"/>
    <p:sldId id="342" r:id="rId10"/>
    <p:sldId id="324" r:id="rId11"/>
    <p:sldId id="325" r:id="rId12"/>
    <p:sldId id="326" r:id="rId13"/>
    <p:sldId id="327" r:id="rId14"/>
    <p:sldId id="328" r:id="rId15"/>
    <p:sldId id="329" r:id="rId16"/>
    <p:sldId id="330" r:id="rId17"/>
    <p:sldId id="331" r:id="rId18"/>
    <p:sldId id="332" r:id="rId19"/>
    <p:sldId id="344" r:id="rId20"/>
    <p:sldId id="334" r:id="rId21"/>
    <p:sldId id="335" r:id="rId22"/>
    <p:sldId id="336" r:id="rId23"/>
    <p:sldId id="337" r:id="rId24"/>
    <p:sldId id="296" r:id="rId25"/>
    <p:sldId id="353" r:id="rId26"/>
    <p:sldId id="259" r:id="rId27"/>
    <p:sldId id="346" r:id="rId28"/>
    <p:sldId id="348" r:id="rId29"/>
    <p:sldId id="349" r:id="rId30"/>
    <p:sldId id="350" r:id="rId31"/>
    <p:sldId id="351" r:id="rId32"/>
    <p:sldId id="354" r:id="rId33"/>
    <p:sldId id="352" r:id="rId34"/>
    <p:sldId id="356" r:id="rId35"/>
    <p:sldId id="355" r:id="rId36"/>
    <p:sldId id="357" r:id="rId37"/>
    <p:sldId id="358" r:id="rId38"/>
    <p:sldId id="359" r:id="rId39"/>
    <p:sldId id="281" r:id="rId40"/>
    <p:sldId id="360" r:id="rId41"/>
    <p:sldId id="361" r:id="rId42"/>
    <p:sldId id="363" r:id="rId43"/>
    <p:sldId id="364" r:id="rId44"/>
    <p:sldId id="365" r:id="rId45"/>
    <p:sldId id="366" r:id="rId46"/>
    <p:sldId id="367" r:id="rId47"/>
    <p:sldId id="368" r:id="rId48"/>
    <p:sldId id="369" r:id="rId49"/>
    <p:sldId id="370" r:id="rId50"/>
    <p:sldId id="295" r:id="rId5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02" y="5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18FD68B-405D-4BCB-8004-12F9B45A01CA}" type="datetimeFigureOut">
              <a:rPr lang="en-US" smtClean="0"/>
              <a:t>1/19/2018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202EC1C-DFD9-4560-8F85-EB4029084F92}" type="slidenum">
              <a:rPr lang="en-US" smtClean="0"/>
              <a:t>‹#›</a:t>
            </a:fld>
            <a:endParaRPr lang="en-US"/>
          </a:p>
        </p:txBody>
      </p:sp>
    </p:spTree>
    <p:extLst>
      <p:ext uri="{BB962C8B-B14F-4D97-AF65-F5344CB8AC3E}">
        <p14:creationId xmlns:p14="http://schemas.microsoft.com/office/powerpoint/2010/main" val="294587626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16:07.79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8569 4662,'6'0,"12"0,20 0,8 0,-3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1:37.70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3346 862,'-1'3,"-3"1,0 1,0 0,-1 1,0-2,1 1,-1 1,1 1,1 0,-1-1,1 1,1 0,0 0,1 0,-1 0,0-1,0 1,1 0,0 0,0 1,1 1,0-1,0 1,0-1,0 1,0-1,0 1,0-1,1 1,-1-1,0 1,0-1,0 1,0-1,-2-1,0 0,0 0,-1 0,0 0,1 1,0 0,-1-1,-1-2,0 0,1 0,1 1,-1 1,0 1,1 0,-1-1,0-1,0 1,2 0,0 1,0 0,-1-1,1-1,-1 1,-1-2,0 1,-1-1,1-1,-2 3,0 2,-2 1,0 1,0 0,2 0,2-1,1 0,1-1,-1-2,0-1,1 1,0 0,0 0,0 1,1 0,-1 0,-1 1,0-1,1 1,-2-2,1 0,-2 2,-2 10,-4 4,0 1,3-3,1-3,2-3,1-5,0-2,1-1,-1-2,1 0,0 0,0 2,1-1,1 2,-1-1,1 1,-1 1,-1 0,1-1,-1 1,0-2,-1 0,1-1,0 1,0 1,-1 0,1 0,1 0,-2-1,1 0,0 0,0 0,1 0,1 1,-2 0,0 4,-4 7,-1 6,0 1,2-1,2-3,1-4,-1-5,1-4,0-1,1-1,0 0,1 0,-1 1,-1-1,0 1,1 1,-2-1,1 1,0-1,-2-1,2 0,-1 0,0-2,0 1,-1 0,0 1,0-2,0 1,1 1,1 0,1 0,0 1,-1 0,0 1,1 0,-1-1,1 1,-1-2,0 0,0-1,1 1,0 1,-1-2,0 0,0 1,0 0,1 0,-1 0,0-1,0 1,1 0,-2-1,1 0,0 0,-1 0,0-1,1 2,0-1,1 2,-1 0,0 0,0 0,0 1,0-2,-1 0,1 0,-1-2,0 1,1 0,0 0,0 0,-1 0,1 1,-1-2,-1-1,0 1,0-1,2 2,-2 0,2-2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1:42.11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2831 1711,'-1'0,"-1"-1,-2-1,1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2:20.5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2804 2768,'0'-2,"0"-1,0-4,0-1,0-2,0 0,0 0,0 1,0 0,0 0,0 0,0 0,1 2,3 2,0 1,0 0,2 1,0 0,-2-1,0 0,0-1,-1 0,-1-2,-1 0,-1-2,0 1,0-1,0 1,0-1,0 0,0 1,-2 1,0 0,0 0,1 0,0 0,0-1,-1 1,0 1,0-1,1 0,0 0,2-1,1 0,1 1,0 0,0 0,-1 0,0 0,-1-1,-2 1,-1 1,0-1,-1 1,0 1,0-1,1-1,1-1,0 1,1-2,0 1,0-1,0 1,0-1,0 1,0-1,0 0,1 1,-1-1,0 1,1-1,1 1,1 1,1 0,-2 1,2 0,-1 1,0-1,-1-1,-1 0,-1-1,1-1,-1 1,0-1,-1 1,1-1,2 1,-1-1,1 0,0 1,0 1,1 0,-1-1,0-1,-1 0,-1 0,0 0,0 0,0 0,0 0,0 0,0 1,1 1,1 0,0 1,1 0,0 1,0-1,-2-1,1 0,-2-1,1 0,-1-1,-1 1,1-1,0 0,0 1,-1 1,-1 0,-2 2,1 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2:37.59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654 2637,'0'-2,"2"-1,1-1,1-1,-1 0,0-2,0 0,0 1,-1-1,0 0,0 1,0 0,1-1,-2 0,0 0,-1-1,1 0,0-1,1 1,0-1,-1 1,0-1,0 0,-1 1,0-1,0 1,0-1,1 1,1-1,0 1,-1-1,0 1,0-1,-1 1,2 1,0 0,0 1,-1-1,2 1,-1 0,0-1,1-2,0-4,0-1,-2 0,2 0,-1 1,0 0,0 1,0 1,2 1,0 0,0 1,-2 1,0-1,-2 1,2 1,0 1,0-1,-1 0,2 1,-1 0,2 3,-1 3,0 4,-1-1,-1-3,0-3,-1-4,0-2,0 0,0-1,0 0,0 1,0 0,0 0,0 0,0 1,0-1,0 1,0-1,1 2,1 1,0-1,-1 0,2 1,-1 0,1 0,0 1,1 0,0 1,1-1,1 1,0-1,-2-2,-3-3,-1-1,-1-1,0 1,0 1,0 1,1-1,-1 2,1-1,0 1,0-1,0 1,0-1,0 1,0 0,2 1,-1 0,1 0,1 2,0-1,0 0,0 1,2 1,-1 0,1 0,-1 0,1 1,0-1,-2-2,0 2,1-2,-2 0,0-1,-1 0,1 0,1 2,1-1,-1-3,-1-2,1-1,0-1,-1 0,1 1,0 1,0 0,-2 2,0 0,0 1,1 1,0 0,-1 1,2 1,-1-1,0 0,1 0,1-2,-2 1,1 0,0 0,1 0,0 0,-1 0,0 0,0-1,0-1,-2-2,1 0,-2 0,0 1,0 1,0 0,0 0,0 1,0-1,0 1,0 0,1 1,1 0,0 0,-1 0,2 1,-1 1,0-2,2 2,-2-1,1 0,0 1,0-1,0 0,0 1,0 0,-1-2,0 1,0-6,1-12,-1-8,-1-1,0 3,0 3,0 7,1 4,0 3,0 4,-2 0,1 2,-1-1,2 2,0 0,-1 0,2 1,2 0,0 0,2 0,1 0,-1-2,-2 0,-1-1,0 2,-1-1,-1 0,-1 0,1 1,1 0,-2-1,1 1,0-1,1 2,-1-2,1 2,-1-1,1 0,-1-1,-1 0,1 0,0 2,1-2,6-11,3-8,1-2,-1 2,-2 4,-2 5,-4 3,-1 3,-1 3,0 4,0 5,-1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2:44.18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594 1605,'-1'-1,"-2"-2,-1-1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4:09.27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710 2553,'1'0,"4"0,8-3,7-5,8-3,10-1,1 0,-1 3,-5 2,-3 2,-5 3,-4 1,-3 2,-3 1,-2 2,-1 0,-2-1,-2 0,1-2,-1 0,0-1,0 2,0 0,2-1,0 1,2 0,3 1,1-1,2-1,0 2,0-1,-1 0,-2 0,0 0,-3 1,-1-1,0-1,0 0,-2 1,-2 1,1-2,-1 1,1-1,-1 1,3 0,2 1,1 1,2-2,2 2,-1-1,3 0,1-1,-1 0,0 1,-1-1,0-1,-1 0,0 0,-1-1,-1 0,-2 0,1 0,-2-1,1 1,1 0,-1 0,1 0,0 0,0 0,3 0,2 0,-2 0,0 0,0 0,0 0,-1 0,2 0,4 0,2 0,1 0,2 0,-2 0,-1 0,2 0,0 0,2 0,2 0,2 0,-1 0,-1 0,0-1,0-1,-2 0,-2 1,-2 0,-5 0,-2 1,-1-1,-1 0,1-1,-1 0,2 1,0 0,1 0,-2 1,1-2,0 1,-1-1,1 0,0 1,0 1,0-1,-2 1,0 0,1 0,-2 1,-2-1,-1 0,1 0,-1 0,-1 0,2 0,-1 0,-1 0,0 0,0 0,-1 0,0 0,-1 0,1 0,-1 0,0 0,1 0,-1 0,1 0,-4-2,-3 0,-7-1,-6-5,-10-3,-7-2,-10-4,-8-4,-5-2,-4-1,0 0,3 3,2 0,1 2,-1 0,-5 1,-2 0,-1 2,5 2,8 4,8 3,7 1,7 2,5 2,4 1,1 0,2 1,0 1,-6-1,-4 0,-6 1,-2-1,-3 0,0 0,1 0,1 0,4 0,2 0,6 0,2 1,4 1,1 2,0-1,2 0,-1-1,2-1,-1 0,1-1,2 1,6-2,7-2,8-2,11-4,15-2,12-2,8-1,10-2,4 1,4 2,2 0,-2 1,-5 3,-9 1,-10 2,-9 0,-8 2,-8 1,-4 0,-4 0,-4 1,-3-1,-2 0,-1 1,-2-1,-2 0,1 1,-3-1,0 0,1 0,-2 0,-1-1,-3-2,-4 1,-10-3,-10-1,-12-4,-11 0,-14-1,-15 2,-8 2,-7 2,-9 3,-5 3,-1 4,9 1,15 1,16-1,17-1,14-1,11 0,8 0,6-1,5 0,5-1,5 0,6-3,5-1,8-3,11-5,12-4,15-2,13-2,4 1,0 2,-7 2,-12 3,-12 2,-11 4,-8 1,-6 2,-5 1,-5 1,-4 2,-1-2,-3-1,-5 0,-7-2,-10 1,-6-2,-8 0,-7-1,-8 0,-11 1,-10 1,-12 2,-8 1,-1 1,3 1,6 0,12 1,10-1,11 0,11 0,8 1,8-1,7-2,6-1,3-2,5-1,5-1,8-1,12-6,10-5,10-5,10-3,6-2,2 0,0 1,-5 3,-6 5,-7 4,-8 3,-4 3,-9 3,-6 2,-7 1,-12 0,-13 0,-15 1,-18 1,-17 1,-9 1,-1 1,6 4,11 1,10-1,11-1,7-1,7-1,6-1,3-1,2 0,3 0,7-2,4-2,10-1,10-5,13-4,14-7,14-3,6-5,4-2,-6 2,-13 4,-14 4,-14 7,-12 4,-9 2,-7 2,-6 3,-7 1,-13 3,-15 3,-15 4,-11 4,-7 2,-1 0,4 0,8-2,13-4,11-2,10-3,9-1,5-2,6-2,3-2,3-1,1-3,3 0,1 1,4-1,4-6,8-2,7-4,4 0,2 1,-1 1,-4 2,-5 4,-6 2,-5 3,-4 2,-4-1,-3 2,-6 1,-7 0,-9 2,-12 4,-14 5,-11 3,-4 1,1-2,9 0,11-3,12-2,9-2,9-2,10-3,8-3,9-7,13-7,10-4,11-3,7-3,5 0,1-2,-3 2,-8 4,-11 6,-8 3,-10 4,-11 4,-11 5,-14 5,-12 4,-6 4,0 3,3 0,5-3,11-3,15-4,17-9,19-7,19-7,14-5,8-2,4-1,-9 4,-14 5,-14 6,-15 4,-10 3,-8 3,-4 0,-4 0,-3 3,-4 0,-4 3,-4 3,-2 2,-1 2,1-1,1 0,3-2,1 1,1-1,2 1,2 0,4-1,2-2,1-2,2-1,1-2,-1 2,-6 3,-12 7,-18 8,-19 10,-15 6,-6 1,3-2,10-6,12-6,13-6,11-6,9-3,5-1,5-1,1 0,1 0,0 2,1-2,2-1,1-2,1-1,1-1,-3 0,-4 2,-7 1,-10 3,-8 3,-10 2,-12 3,-12 4,-6 2,-4 0,5-1,9-3,12-4,11-4,10-3,8-5,6-6,7-2,3-4,4-1,1 0,0 1,-1 0,-3 1,-1 1,-2 0,0 1,-1-1,-2 2,-1 2,-3 1,-1 0,-2 2,-2 0,1 1,-2 1,0 0,1 0,0 0,1 0,3-1,1-2,3-2,1-2,1-1,1 0,1-1,-1 0,1 1,-4 0,-2 4,-2 6,-2 3,-2 3,0 1,1-1,0 0,1-1,4 1,1 0,4-1,4-2,0 0,-2-2,-1 1,-3 0,-2 0,-2 0,-1 0,1 1,0 2,1 0,1 1,2-1,4-2,3-1,5-2,3-1,1-1,-1 0,-2 1,-3 2,-5 2,-5 3,-6 4,-5 3,-4 4,-1 0,0-1,2-2,3-3,1-4,4-3,2 0,6-1,6-2,8-1,7-3,6-2,2-1,-2-1,-2 1,-6 0,-5 3,-6 2,-8 5,-9 4,-4 6,-4 3,-2 1,1-1,3-3,1-2,5-3,6-5,6-3,7-4,4 0,3-3,2 1,-3-2,-2 1,-3 0,-3 3,-5 5,-8 5,-10 4,-10 6,-8 6,-7 4,-1 0,4-1,5-3,6-7,8-4,10-4,9-5,10-4,11-4,5-4,5-1,0-1,-3 2,-5 0,-6 1,-8 5,-9 7,-12 7,-11 6,-6 7,-5 1,2-1,2-4,4-3,9-6,8-5,10-3,8-3,7-3,7-3,1-1,-4 2,-6 3,-5 3,-4 4,-5 2,-2 1,-2 0,1 0,0 0,1-1,5 1,7 1,6-2,7-1,4-2,2 0,-2-2,-2 0,-3-1,-3 0,-3-1,-2-1,-4 0,-1 0,-1-1,-3 1,-3 1,-3 1,-4 0,-4 0,-2 1,0-1,2-1,6 0,4-2,6-1,2-1,1 0,0 0,-1-1,-3 2,-5 4,-10 5,-10 9,-12 7,-8 8,-4 0,3 0,6-6,9-6,9-4,7-6,10-4,5-3,6-3,3 0,4-1,0 0,1 0,0 1,0-1,-1 1,-2 0,-2 0,-1 0,-3 0,-5 0,-8 0,-7 0,-6 0,-1 0,-1 0,1 0,1-2,1 1,2-1,2-1,2 0,0 0,0 1,0 1,0 1,-1-1,0 1,-1 0,1 1,-1-1,1 0,-1 0,1 0,-1 0,-1 0,-2 0,-3 0,-2 0,0 0,1 0,1 0,2 0,3-2,2 1,0-1,3-1,-1 0,1 0,-2 1,0 1,0 1,-1-1,-1 1,1 0,-1 1,2 0,0 1,0 0,6 1,8 0,11 0,8-2,6 1,3-2,-2 0,-4 0,-4 2,-4 0,-5-1,-4 1,-1-1,-3-1,0 1,0-1,1 0,0 1,1 1,0 0,-1-1,0 0,0 0,1 1,1 0,-1 1,0 0,-1 0,0-1,0-1,0 0,1-1,1 1,3-2,1 1,1 0,0 0,-2 0,-2 0,-2 0,0 0,-1 0,-1 0,0 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4:48.17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804 1712,'-1'0,"-1"0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5:05.04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799 1712,'3'0,"4"0,3 0,2 0,0 2,1 0,2-1,-2 2,3 0,-1 0,1-1,2-1,2 1,2 0,-1 0,2-1,-2 2,0-1,0 0,-1 0,1-1,1-1,3 1,0 0,-1 1,0 1,-1 0,-1 0,0 1,2-1,1 0,2-2,2 1,1 0,0 0,-2 0,-2-1,2 1,1 1,4-1,0-1,0 0,2 0,0-1,-3 0,-2 0,-3 0,0 0,-2 0,-2 0,0 0,-1 0,0 0,2 0,1 0,-1 0,0-2,-1 0,-5 0,-1 1,-3 0,0 0,0 1,-1-2,0 0,1 1,-1-1,1 1,1 1,0-1,1 1,0 0,1 0,0-1,0-1,-1 0,-1 1,1 0,1 0,-1 1,2 1,0 1,0 0,0 1,2 0,-2 0,1-1,-2-1,-1 1,0 0,-1 0,2-1,1 0,1 0,-2-1,-1 0,0 0,1 0,-1 0,0 0,-1 0,-1 0,-1 1,-1 1,-1 0,0-1,-2 0,0 0,-1-1,1 1,-1-1,-3-1,-8 1,-9 2,-5 1,-4 1,0 0,1 2,-2 3,1 0,1 1,0 0,-3 0,-2-1,-1 1,-2-2,0 1,0-2,2 0,4-1,-1 0,2-1,-2 0,-1-1,0 0,-2 0,-2 0,0-1,0 2,3 0,0-1,3-1,-1-1,-1 1,-1-1,-2 0,-4-1,-2 0,-5 0,-2-1,-1 0,2 0,2-1,5 1,5 0,5 0,1-3,2-2,0-1,1 0,0-1,3 1,0 1,0 0,1 0,1 1,2 0,2 2,-1 0,2-1,0 1,-1 1,0 0,-2 1,1 0,0-2,1 0,0 1,0-1,-1 1,-1 1,1-2,-1 0,-1 0,2 1,-1 0,2-1,-2-1,0 2,-1-1,1 0,0-1,-1 1,1 1,0 0,0-1,2-1,0 1,2 0,0-1,0 0,1 2,-2 0,0 0,0 1,0 0,-2 0,0 0,-1 0,3-1,0-1,1 0,-1 0,1 1,-1 1,0-1,1 0,-1-1,-2 0,-1 1,0-2,1 1,0 0,2-1,1 0,0 0,0 2,0-2,-1 0,1 0,1 0,1-2,0 1,-1 0,0 0,-2 1,2-1,0 1,-1 0,2 0,-1 0,0 1,0 2,2 2,6 3,5 1,5 3,2 2,1 0,0-1,-3 0,-2 0,-1-3,-2 0,0 0,1-2,-1 1,0 0,-2 0,-1 0,1 0,3 0,0 0,3 0,2 0,2 0,-1-1,1 1,0 1,0-2,-2 0,0-1,-1-1,1 0,0 0,0 0,1-1,0 1,4 0,4 1,0-1,3 2,3-1,0-1,0 2,-2 0,-2-1,-3-1,-3-1,-2 0,-2-2,0 2,2-1,0 1,1-1,1 2,1-1,0 0,1 0,3-1,4 1,3 0,7 0,2-1,1 0,1 0,-4-1,-1 0,-3 0,-1 0,1 0,1-2,2 0,0-2,0-2,-1 0,-2 1,0-1,-3 0,-2 0,-3 0,-2 2,2-1,1 1,4-1,2 1,-1 1,-2 0,1 0,0-1,-2 0,-2 1,-3 0,-2 0,-1 0,-1 0,-1 0,-2 0,-2-1,0 2,-3-1,-1-1,-2 2,1-1,1-2,0 1,-1 1,-1-1,-1 0,-2 0,0 0,1 1,0 1,0 0,0-1,-2 0,1-1,0 0,-1-1,2 0,-1-1,0 2,1-1,1-1,0 1,0-1,-2 0,-1 1,-1 1,-4 1,-4 1,-2 3,-2 2,-3 3,-1 0,-1 2,0 3,1-1,-1 1,1 0,-1-1,3-1,2-2,0 0,1 0,-2 0,0 0,0 0,1 1,-2-1,0-1,-1 1,-2 0,0 1,-2 0,1-2,1-1,1-1,0-1,2 0,1 0,-3 1,-1 0,-1-1,-2 2,0-1,0 0,1 0,0-1,1 1,1-1,1 0,0 0,1 0,1-1,0 1,0 0,1-1,-2 1,1 0,0 0,0 0,-1 0,-2-1,-1 1,-3 0,-1 0,-2 0,0 0,1-1,0 0,2-1,0 0,-1-1,0 0,0 0,1 0,0-1,0 1,3 0,1 0,2-1,0-1,1 0,0-1,-1 0,-1-1,1 0,1 1,-1 0,0 0,1 0,1 0,1 0,0 0,0 2,0 0,0-1,-2 0,1-2,0 1,1-1,-2 0,0 1,1-1,1 0,0-1,0 0,-1 1,-1 0,0 2,1 1,0 0,1-1,-1 0,-1-1,-1 0,-1-1,-1 0,-1 0,1-1,0 2,0 1,3-1,-1 1,0 0,-1 0,-3 0,-2-1,0 1,0 1,-1 0,3-1,2 0,2 0,1 2,0 1,-1 0,0 1,0-2,-1 1,0 0,0-1,2 0,-1-2,0 1,1-1,3-1,1 0,-1 0,3 0,-1 0,0 0,0 1,-1 1,0-1,1 1,0-1,-2 1,2-1,0-1,0 1,-1-1,-1-1,0-1,0 0,0 1,-1 0,1 2,-1 1,0 0,1 1,-1 0,1 0,-1-1,1-1,-1 0,1 1,-1 0,1 0,-1 1,1 0,-1 0,1 0,-1 0,1 0,-1 2,2 1,2 4,2 1,1 2,1 0,1-2,0 2,1-1,-1 0,0 1,1 1,-1-1,0 0,1-2,1-1,2 0,0-1,1-1,1 0,0-2,1-1,-1 1,0-1,1 1,0 1,1 0,0 1,0 0,-1 0,1 2,1-2,1 1,1-2,0 0,1 0,-2 0,0 1,1 0,-1-1,1 1,0 0,0 0,-3 1,0-2,1 1,0 0,0-1,0 0,1-1,-2 1,1-1,1 1,0-1,2 1,1 0,0 1,0-1,-1-1,2-1,1 1,0-1,2 0,1 0,1-1,3-1,2 0,-1 0,1 0,-1 0,-3 0,-3 0,0 1,2 1,-1 0,2-1,1 0,1 0,5-1,3 1,1-1,3 0,-1-1,-3 1,-2 0,-1 0,0 0,0 0,0 0,-1 0,5 0,3 0,1-1,2-1,-2 0,-3-1,-4 0,2-1,-2 0,-1 1,-1 1,-2 1,-3-1,-2 0,-2 0,-3 0,-5 2,-6 0,-6 4,-5 1,-3 2,-4 0,-4 2,0 0,-2 0,3-1,0 1,3 0,2 0,1-1,0-1,1 0,0-2,0-1,-1-1,0 1,-1-2,0-1,-2 0,-1-1,-1 0,2 0,1 0,1 0,0 0,2 0,1 0,-1-2,0 0,-1 0,2 0,-1-1,-1-1,-1 0,-3-1,-3 0,-3 0,0-1,0 2,3-1,3 0,3 1,2 0,1 1,0 1,0 0,-1 2,0 0,-1-2,-2 1,-1-1,-1 1,0 0,2-1,0 0,2 0,0-1,0 0,0 0,1 0,0 0,1 1,-2 0,-1-1,0 1,0-2,0 1,1-1,-2-2,-1 0,-1-1,0 0,1 1,1-1,0 1,-1 0,2 0,0 1,2-1,0 0,0 1,-1-1,0 2,-1-1,3-1,0 1,1 1,1 2,1 2,3 2,2 3,5 3,2 2,2 2,1-1,0-1,1 1,0-1,-1 1,0-1,-3-1,3-2,5 2,9-1,3 1,5-1,1-2,-2 0,-3-1,-5-1,-4 1,-3-1,-3-1,-2 0,-1 0,-1-1,1 0,0-1,0-1,0 0,1 0,2 0,-1 0,0 0,0 0,-1 0,1 0,1 0,1 0,-1 0,5 0,2 0,2 0,2 0,2 0,1 0,2 0,1 0,0 0,-1 0,-2 0,-2 0,-2 0,-3-2,-2 0,-3 1,-1-1,-3 2,-3 3,-6 2,-8 4,-6 3,-4 0,-5 0,-3-1,-2-1,-3 1,-2 2,-6-1,-8 0,-7-4,-5 2,0-2,-2-1,5-1,5-2,4-2,7-1,7 0,6-1,6-1,6 1,3 0,3-2,1-1,1-1,0 0,-1 0,0 1,2-2,0 2,1-2,0 1,0 0,1-1,1-1,-1 0,0 0,-1 1,1 0,0-1,0-1,-1 1,2 0,-2 2,0 0,0 0,-1 1,0 0,-1 2,3 0,2 1,4 1,5 2,1 3,1 1,1 0,0 2,2 0,1 1,-1-1,2 0,-1-1,-1 0,-1 0,-1-1,0-1,-2-1,1 0,-1-1,0 1,1-1,-1-2,0 2,2-1,0-1,1 0,-1-1,-1-1,1 0,-2 0,1 0,0 0,-1 0,0 0,1 0,-1 0,1 0,-1 0,1 0,-1 0,1 0,-1 0,1 0,-1 0,2 0,0 0,1 0,-1 0,-1 0,2 0,0 0,-1 0,2 0,0 0,3 0,-1 0,0 0,0 0,-1 0,2-2,0 0,-2-1,1 0,1-2,1 1,0 0,4-1,1 1,0-2,-1 0,1-2,-1 0,0 2,-2 0,-1 0,-3 1,-2 1,-2 1,-2 2,-4 3,-5 2,-1 0,-2 3,-3-3,1 2,0 1,-1 0,1 1,0 0,0 0,-1-1,0-1,-1-2,-1 2,1-2,-1 1,1 1,-1-1,1 0,-1 0,1-1,-1-2,0-1,1 0,-1-1,0 1,-6 1,-4-1,0 1,1-1,3-1,2 0,2 1,1-1,1 0,1-1,-1 1,-1 0,1-1,0-1,-2 0,0 1,0 0,-1 0,0 1,1-1,1 1,0-1,1-1,0 0,0 1,1 0,1-1,1 0,-1 0,0 0,0 0,-1-1,0 1,0 1,-1 0,0 0,1 1,-1 0,1 0,-1 0,1 0,-1 0,1 0,-1 0,1 0,-1 0,1 0,-1 2,1 1,1 2,1 2,2-1,0 1,1 0,2 0,0 1,1 0,0 0,1 1,1-1,2 1,0 0,0-2,0-1,1 0,0-1,2-1,0-1,1-1,1-1,-1-1,1 0,0 0,-1 0,0 1,-2 1,1 0,0-1,-1 1,0 1,0-1,1 0,1-1,-1-1,2 1,-1-1,1 0,-1 0,1-1,-1 1,1 0,0 0,-1 0,1 0,-1 0,2 0,0 0,1 0,-1 0,1 0,0 0,-1 0,1 0,-2 0,0 0,0 0,0 0,-1 0,-1-1,-1-1,1 0,0 1,0 0,0-2,-1 1,0-1,1-1,1 2,0-2,0 1,1 0,-1 1,1 1,-2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5:17.20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1143 3580,'3'0,"3"2,1 0,1-1,1 2,0 0,0 0,1-1,2-1,4-1,4 1,6-1,8 0,6 0,4-2,1-1,-2-4,-4 0,-6-1,-5 1,-3 2,-1 1,-3 0,-2 1,-1 0,2 0,0 1,-1 1,-2-2,0 1,-2 0,-1 0,1 2,-1-2,1-1,1 2,1-1,2 1,0-1,0 0,0 0,0 1,-2 0,2 0,0 1,3 0,3-3,5-1,7-1,11-1,8-3,5-1,1 0,-1-1,2-1,0 1,1-1,-4 0,-6 2,-6 2,-10 2,-9 1,-5 3,-4 1,-2 0,2 2,2-1,0 0,0 1,0-1,-1 0,-2 0,0 0,-3 0,-2 0,-2 0,-14-7,-21-4,-20-4,-11-5,-3-1,2 2,4 2,6 1,6 2,4 2,4 2,4 2,3 1,1 2,3 2,0 1,3 1,0-1,1 1,-1-1,1 1,0 0,-1 1,2 0,3-2,7-1,6-2,10-2,15-1,24-3,24-6,23-4,19-6,6 0,-3 1,-18 3,-17 2,-23 6,-19 4,-16 5,-13 1,-10 3,-8 0,-8 0,-5 0,-11 0,-16 1,-17 1,-21 2,-14 3,-5 1,8 2,15-1,20-1,19-1,14-3,12-2,8-2,8-4,7-2,8-8,13-9,14-11,15-10,13-7,9-7,4 0,-9 4,-14 8,-15 10,-13 11,-14 9,-7 5,-7 3,-5 2,-1 0,-2 0,0 1,1-1,-2 1,0 1,-2 1,-7 0,-6 1,-8-2,-11 0,-4 1,-5 2,-1 1,2 0,7 2,7 0,6 0,7 0,5 1,5-4,4-2,10-2,13-6,17-8,16-9,10-5,3-2,-10 4,-12 6,-14 6,-12 5,-10 5,-11 5,-11 1,-13 0,-12 2,-15 2,-13 4,-10 4,-7 7,-4 4,1 3,7 0,15-3,16-4,15-4,13-4,11-6,6-5,10-5,3-2,3-2,2 0,-3 1,0 1,-1 3,-2 1,0 2,-1 3,5-5,6-8,5-4,6-3,2-1,3 3,0 5,-3 3,-2 3,-6 3,-4 2,-4 3,-2 0,-1 0,-2-1,-2 0,-5 1,-8 0,-9 1,-17 3,-16 3,-16 1,-11 0,-5 3,-1-1,4-1,8-3,10-1,12-1,12-2,9 0,7 0,7-2,5-1,3-3,2-1,1-1,8-7,13-9,17-12,19-11,18-7,8-2,3 1,-5 7,-13 8,-17 12,-16 8,-11 9,-11 3,-5 5,-4 0,-2-1,-8 4,-14 5,-17 5,-19 6,-14 2,-5 2,4 0,11-3,15-5,13-4,10-4,11-5,11-5,13-8,22-13,22-10,22-12,13-7,1 1,-12 7,-19 10,-20 11,-19 11,-16 7,-11 6,-7 4,-5 2,-1 3,-4-1,-1 2,-1 0,-1 1,2-2,2 1,4-2,1-1,-5-1,-9 3,-10 4,-3 1,-5 2,-3 3,-3 0,2 2,7 0,10-3,9-4,12-4,13-4,11-8,10-6,13-8,10-6,6-2,-3-1,-4 2,-6 2,-7 3,-6 3,-6 2,-5 2,-5 2,-4 1,-2 2,-3 2,-5 2,-7 2,-9 2,-9 0,-10 2,-11-1,-8 2,0 3,7 1,8-1,12 0,9-3,9 0,4-1,5-2,4-3,6-3,14-7,18-9,21-10,20-8,8-4,-6 3,-14 8,-16 9,-17 7,-15 8,-11 4,-15 6,-11 6,-17 8,-14 7,-9 6,-9 5,2 1,6-3,9-4,11-5,11-5,9-5,9-7,9-4,9-5,8-7,7-7,3-3,0 0,-2 1,-3 3,-4 3,-3 3,-5 2,-4 3,-5 3,-5 1,-5 5,-3 3,-2 1,2 0,2-1,1 0,3-2,0 1,1-1,-1 1,0 1,0 1,1 0,1 0,1-1,1 0,3-1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5:20.90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2065 506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18:23.59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752 1802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5:28.32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2804 450,'-1'0,"-4"0,-4 2,-4 0,-5 1,-2 1,0 0,1 0,2 1,0-1,2 0,0 1,4-1,1 0,1 1,1-1,0 0,0 0,0-1,-1 1,-1 0,-2 2,0 1,1-1,3-2,5-3,3-2,-2-2,-3 1,-4 0,-4 0,-8 2,-4 2,-4 1,-3 1,2 3,1 0,1 1,4 1,-2 0,2 0,0 1,2 0,0 2,0 0,2 0,3-3,2-2,6-5,5-3,8-5,10-2,7-5,5-1,0 0,-2 1,-3 3,-8 3,-7 2,-7 4,-7 3,-6 2,-8 7,-8 5,-5 7,-7 3,-7 4,-8 6,-4 1,-5 1,1 0,7-4,10-7,10-6,10-6,10-5,6-4,10-4,11-4,13-8,12-4,11-8,8-6,2 0,-6 1,-8 3,-9 6,-9 3,-7 5,-6 2,-4 1,0 2,-1 2,2 1,1 1,0 3,-2 1,-2 4,-2 4,-5 3,-10 8,-9 6,-13 11,-8 8,-5 7,-3 4,2 1,5-7,10-11,8-12,10-9,9-9,10-6,10-4,16-3,15-6,10-6,7-5,2 0,-8 1,-10 4,-12 5,-13 7,-9 4,-8 2,-7 3,-9 5,-10 7,-7 6,-8 8,-5 4,0 4,3-4,7-4,7-5,6-6,5-5,6-4,5-4,5-6,5-4,4-3,0-2,-2 1,-5 1,-7 1,-8 6,-12 5,-9 5,-9 5,-2 3,0-2,5-2,5-2,7-3,5-1,5-4,4 0,3-2,1-2,4-3,6-3,7-2,6-3,8-2,5 1,1-1,-4 1,-2 3,-4 1,-3 3,-3 0,-2 2,-3 2,-1 1,-1 3,-2 2,-2 4,-2 2,-2 1,-2 2,-2-1,0-2,1-2,3-3,5-2,8-5,6-4,8-1,6-2,3-3,5 0,-1 2,-4 1,-4 1,-4 4,-5 1,-5 1,-4 1,-5 2,-3 4,-2 4,-1 5,-2 6,-1 9,0 7,1 4,1-2,1-1,3-4,5-5,4-7,1-4,2-5,2-2,2-1,2 1,2 1,0-1,1-2,0 0,1-2,0-1,1 0,-1-1,1 0,0 4,0 8,0 17,2 16,0 13,-4 9,-1 2,-5-1,-2-2,-3-4,-3-5,-4-4,-2-5,-3 0,-1-1,0 1,-1-1,1-1,-2-3,-1-1,1-1,-2-2,-4 3,0-4,1-12,2-18,1-16,2-10,3-7,1-4,1 1,1 2,-1 3,1 2,1 3,0 3,-2 8,-2 10,-7 9,-5 10,-9 8,-4 8,-3 3,-3 3,-2-1,3-3,2-10,4-9,6-8,4-6,4-6,2-5,0-2,1-2,-1-2,-1-3,-1-3,-2-3,-1-1,0 0,1 1,-1 0,1 3,0 2,1 2,2 1,2-1,2-1,3-2,1 0,4-1,1 0,2-1,3 1,2 0,2 2,2 0,1 2,-2 2,0 1,-2 0,1 1,1 1,1 0,0 3,0 2,1 0,2 2,-1 1,-1 1,-3 1,-4-1,-3 2,-2 1,-2 0,-2-1,-2 3,-4 0,-2 0,-4-1,0-2,-1-3,1-1,1-3,4-1,3-2,6-1,4-1,9 0,7-1,12 1,8 0,9-1,7 1,3 0,4 2,-4 1,-7 4,-8 1,-9 0,-9-1,-6-3,-6-1,-4-1,-4-2,0 0,-2 0,-1 1,-5 2,-6 2,-5 0,-11 2,-10 0,-11-1,-9-2,-7 0,-5 1,-3-1,3 2,3 1,8-2,11 0,8-1,8-1,5-1,4-1,2 0,2-1,-2 0,1-1,0 1,2-2,1 0,1 1,4-1,3 1,6 0,6 2,8 1,4 0,5 0,3-1,5-1,-1 1,2-1,-1 0,-3 0,0 0,-5 0,0 0,-2 0,1 0,-1 0,-1 0,-1 0,-1 0,-2 0,2-2,2 0,0-1,1 0,2 0,1 1,0-3,-1 1,1-2,0 1,-1 1,-4 2,-1 0,-4 1,-4 1,0 0,-2 0,-2 1,0-1,-1 0,-1 0,1 0,-1 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5:40.87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2723 442,'0'2,"-2"0,-1 1,-4 2,-3 1,-5 1,-3 0,-4-1,-4 1,-3 1,1-2,1 0,2 1,3-2,4 1,2-2,5 1,2-1,3 1,5-1,6-1,5-1,3-1,5 1,4 0,3 0,2-1,0 0,0-1,1 0,-2 0,-5 0,-4 0,-3 0,-5 2,-6 1,-9 2,-9 2,-12 0,-13 3,-12 1,-9 1,-7 2,-3 1,-4 2,2 1,2 0,2-1,4-1,7-2,8-2,10-2,7-2,7-1,5-1,2-2,4 1,3-2,2 0,1-1,5-1,6-1,7 0,11 0,15-3,15-2,15-4,11-1,8-2,-2-1,-5 3,-9 2,-14 3,-12 2,-11 2,-10 0,-6 2,-6-1,-3 2,-7 2,-11 0,-12 3,-12 3,-11 6,-11 1,-9 4,-4 3,0 0,4-1,10-2,11-1,11-4,10-4,8-4,4-3,5 1,2-1,2 1,-1 1,2-1,5-1,6 0,8-2,7 0,7-1,12-1,10 1,9 0,2 2,2 1,-4 1,-8 0,-12-2,-11-1,-10-2,-7 2,-7 0,-7 4,-9 1,-13 4,-12 6,-14 4,-15 6,-8 3,-8 1,1 1,6-1,11-4,15-6,14-6,13-5,13-4,9-3,11-3,8-1,5 0,7-1,9 0,2-1,1 0,-1-1,-2 2,-5 0,-3 0,-7 1,-4 0,-6 0,-4 1,-7 3,-7 1,-7 3,-5 5,-12 7,-10 5,-8 6,-6 2,1 2,5-4,10-6,8-5,9-7,12-5,12-4,15-3,12-2,13-5,5-2,-2-1,-6 3,-5-1,-8 2,-7 2,-5 1,-4 1,-4 0,-3 1,0 0,-2 1,-1 0,0 2,-1 1,-4 3,-4 3,-7 2,-5 4,-8 3,-3 2,-1-1,1-1,3-3,5-3,5-2,6-1,4-3,7-2,10-3,13 0,10-2,6 0,3-3,-5-2,-5 1,-8 1,-7 1,-8 2,-9 4,-10 7,-11 7,-13 9,-11 7,-7 7,-4 4,1 0,5-6,9-7,10-9,10-3,7 2,5 3,4 10,3 7,5 7,3 4,5 2,4 3,5 1,3 1,7 3,4 4,-1-2,-3-3,-5-5,-7-5,-7-8,-5-6,-4-3,-3-3,-1-3,-2 0,0-1,-1 0,1 0,1 1,0 0,1 2,-1 0,0-1,0 0,-1-1,0-2,0 1,-1 1,-3-1,1-5,-2-5,0-18,2-26,0-23,2-19,0-4,1 6,0 10,3 10,1 12,-1 8,1 6,-2 4,-1 2,0 2,-1-1,0 1,0 0,0 2,0 0,0 0,1-2,1-3,0-1,-1 1,0-2,0 0,-1 1,0 0,0 1,0-3,3-3,1-9,-1-12,0-12,1-12,2-9,2-8,1-4,1 1,1 3,3 1,4 7,-1 6,2 3,2 3,-2-2,1 0,-1 0,-2 6,-4 9,-3 8,-4 10,-3 4,-2 6,-1 4,-2 5,0 3,-1 1,0 3,-1 5,1 20,1 56,-2 16,-5-7,-3-16,-6-20,-3-16,0-15,1-9,2-6,2-4,3-1,2 0,1 0,2-1,5 0,3-2,5-1,5-1,3-1,3-1,1 0,0-2,0 0,-3 0,-1 1,-2 3,-3 0,-3 1,-1 0,-3 0,-1-1,0 0,-3 2,-5-2,-7-1,-4 0,-4 0,-3 0,0 0,2 1,5-1,5 0,5 1,4-1,3 1,3-1,1 1,4-1,3 1,4 0,1-1,4 1,-1 0,-2 2,-6 1,-7 1,-5 2,-11 1,-14 0,-7 1,-2 0,1 1,5-1,6 0,6 0,7-1,4-2,6-2,8-4,9-5,16-9,15-9,13-9,6-2,0 0,-10 6,-13 9,-13 9,-12 5,-10 5,-7 3,-4 2,-3 2,-4 2,0 0,-1-1,1 0,2-2,2-2,3-1,2-1,3-2,5-3,6-2,4-2,1 1,-1 2,-4 0,-6 4,-6 3,-4 2,-6 2,-3 2,-3 1,-1 2,1 1,-1 0,1-1,8-2,11-3,9-5,7-3,4-2,0 1,-3 0,-2 2,-6 1,-9 2,-9 4,-15 4,-14 7,-9 3,-3 1,5-1,8-4,11-4,15-7,20-11,23-13,15-9,14-2,5 2,-6 8,-12 6,-14 8,-13 7,-11 6,-12 5,-13 7,-14 7,-10 8,-10 6,-3 1,2-2,6-3,8-6,10-5,10-4,8-5,17-4,17-7,16-6,13-7,6-3,-3 1,-9 2,-12 5,-12 2,-8 3,-10 4,-9 5,-12 5,-15 7,-12 10,-13 8,-8 9,-3 2,5-2,10-6,9-3,10-6,8-4,7-5,4-4,4-3,1-1,3-1,0-1,1 0,2-2,2-1,3-2,2-1,2 0,1 0,0-1,-1 2,-1 1,-2 3,-2 2,-2 3,-7 6,-5 7,-6 5,-4 4,-4 4,-6 6,-2 2,-1 4,-1 0,5-3,4-8,7-7,6-6,5-6,3-6,2-2,2-5,3-1,1-2,2-1,0-2,1-1,-1 2,-3 1,-1 2,-3 1,-4 3,-3 4,-7 6,-5 3,-1 3,0 0,0-1,4-1,1-3,5-3,2-3,5-4,4-3,4-4,5-3,4-3,7-4,4-4,2-3,2 0,0 0,0 1,-3 1,-3 2,-3 3,-3 0,-2 1,-2 1,-1 0,1-1,-2 1,2 0,-2 1,0 0,-2 2,-1 2,-4 3,-3 4,-6 3,-9 6,-7 4,-9 5,-5 4,-3 2,1-1,5-4,5-3,7-6,4-4,5-3,4-2,4 0,2-2,4-2,5-2,6-1,4 0,4-3,4 0,2-2,2-2,-1-3,-1 1,-5 2,-3 2,-3 1,-3 1,-3 1,-3-1,-1 0,0 1,-1 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6:07.91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2235 1795,'1'-1,"4"-1,4 0,4 1,3 0,2 0,2 1,1 0,-1 0,-2 0,-2 0,-4 0,-1 0,0 0,0 0,-1 0,-1 0,0 0,0 0,-1 0,1 0,-1 0,1 0,-1 0,0 0,0 0,0 0,1 0,-1 0,2 0,1 0,1 0,-1 0,2 0,0 0,-1 0,0 0,1 0,1 0,0 0,1 0,0 0,0 0,0 0,0 0,0 0,0 0,0 0,-2 0,-2 0,0 0,-2 0,0 0,-1 0,0 0,1 0,0 0,1 0,2 0,0 0,-1 0,0 0,-1 0,-1 0,0 0,-1 0,1 0,-1 0,2 0,0 0,1 0,0 0,0 0,0 0,0 0,-2 0,1 0,-2 0,2-2,2 1,2-3,-1 1,2 0,-2 1,1-1,-2 0,1 1,0 1,-2 0,0 0,-1-1,-1 1,-1-1,1 0,-1 1,0 1,1 0,-1 0,0 0,1 0,-1 0,1 0,-1 0,1 0,-1 0,1 0,-1 0,1-1,-1-1,1 0,-1 0,1 1,-1 1,1-1,-1 1,1 0,-1 0,1 0,-1 0,1 0,-2-1,-1-1,0-1,-3-2,1-1,-1-2,-1 0,0 0,-1-1,-1 0,0 0,-2 2,-1 0,-1 1,-1-1,1-1,-1 2,0 0,0 0,0 1,-2 1,0 1,-1 1,0 1,-1 1,0-1,-1 2,0-1,-1 0,1 0,-1 0,-1 0,-1 1,1-1,0 0,-1 0,2-2,1 0,0 0,0 1,-2 0,0 0,-2 1,0 0,0 0,0-2,-3 0,-2-1,-2 0,0 0,0 0,1-1,3 2,2 0,3-1,1 1,1 0,-1-1,0 0,-2 1,-1-2,-2 1,0 1,1 0,-1 1,1 1,-1-1,0 1,-1-1,2-1,2 1,1-1,0 1,1 1,-1-1,0 1,1 0,1 0,0 0,1 0,0-1,1-1,-2 0,0 1,-1 0,2 0,-1 1,0 0,-1 0,0 0,1 0,1 0,0 0,0 0,2 1,-1 1,-1 0,-1 0,-1-1,-1-1,0 1,2-1,-1 0,1 0,1 0,0 0,0 0,1 0,-2 0,0 0,-1 0,2 0,-1 0,0 0,-1 0,-1 0,-1 0,1-2,0 0,0 0,0 1,-1-2,0 1,-1 0,1-1,1 0,2-1,0 0,1 0,0 0,2-1,1 1,1-1,0 1,1 0,1-2,1 0,1-3,0-1,1 0,1 0,0 2,1 1,0-1,1 3,2-1,1 1,1 1,1-2,0 1,1 0,0 1,1-1,2 1,0-1,0 1,-1 1,0 1,-2 0,0-1,0 1,-1 1,0 0,1 0,-1 1,1 0,-1-1,0-1,-1-1,0 0,-2-2,-1 0,0 0,-1-1,0 1,1 0,0 1,1 1,0-1,0 1,3 1,-1 3,-1 5,4-5,5-7,4-6,1-4,-1-2,-2 2,-3 2,-2 2,-1 2,-2 4,-1 1,0 2,2-1,0 1,-1 0,1 2,0 0,-1 1,-1 0,1 0,0 0,-1 0,1 0,-1 0,0 0,1 0,-1 0,1 0,-2 2,-1 0,1-1,0 1,1-1,-1 0,3 0,2 2,0-2,0 1,-1-1,-2 1,-1 0,-1 0,0-1,0 0,1 0,0-1,0 0,1 2,-1-1,1 1,-1 0,1-1,-1-1,1 0,-1 1,1-1,-2 1,-1 1,1 0,0-1,1 0,-1 1,2 0,-1 0,0 0,1-1,0-1,-2 2,-1 0,1 0,0-1,1 0,-1 0,2-1,-1 0,0 0,1 0,1 0,1 0,-2 0,1 0,0 0,-4-2,-3-1,-2-1,-4 1,-3 0,0 0,-2-1,-1-3,-1-3,-1-2,-1 1,2-1,1 2,3 0,1 1,0 0,0 1,0-1,1 1,0 1,0 1,-1 0,1 1,0 1,0 0,1-1,0 0,-2 1,-1 1,1 0,-1 1,0 0,-1 0,-1 1,0 1,-2 0,-2 0,-2 0,-1 0,-1 0,0 0,2 0,2 0,1 0,0 0,0 0,0 0,-1 0,0 0,-1 0,2 0,0 0,2-1,-2-1,0 0,1 1,-1 0,-2-1,0-1,1 1,0 1,0 0,0 0,0 1,1 0,-1 0,0 0,0 0,2 0,-1 0,-2 0,1 0,-2-1,0-1,-1 0,-1 1,-1 0,-2 0,0 1,0 0,1 0,0 1,2 1,2 1,3 2,-1 2,-1 0,1 2,-1 3,-2 2,1 0,1-2,4-5,1-6,2-7,2-3,2-2,2 0,0 0,0-1,0 0,1 1,-1 1,0 0,0 1,0 0,0 1,0-1,2 1,1 1,1 1,1 0,-1 1,1 1,0 0,-1 0,1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6:40.69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2531 620,'-1'0,"-4"0,-2 0,-2 2,-1 0,-3-1,0 2,0 0,2 0,0-1,3 0,1 1,0-1,3 0,5 0,7 0,4 2,7-1,2 0,0-1,0 1,-2-1,0 3,0 1,-2-2,-2 0,-3-2,-3 1,-2-1,-1 2,-1-1,-2 1,1 0,0 1,-2 0,-3 2,-6 0,-5-1,-6 1,-1-2,-2 0,-2 0,2-2,2 1,4-1,3-1,2-1,1 0,0 1,1 0,2 1,1 2,5 0,6-1,3-2,6 0,3-1,2 0,3-1,4-1,1 1,-1 0,-1 0,-3 0,-2 0,-3 0,-4 0,-2 0,-2 0,-1 0,-1 0,0 0,0 0,-1 1,-3 2,1 1,-2 1,0 1,-3 1,-4-1,-4 0,-5 1,-8 0,-5 2,-3 0,-1-1,0-1,1-1,2-1,2-2,1 1,1-1,-1 1,4-1,3 0,5 0,3 0,1-1,1 0,2 0,-1 1,2 0,0 1,-2 0,2 1,-1 0,-1 1,-1-2,2 0,4-2,6 0,7-3,6-1,10 0,7-1,4 0,1-1,-3 0,-3-2,-4 0,-4 1,-2 1,-5 2,-2 1,-1 0,-2 1,-1 0,0 0,-2 1,-1-1,-1 0,0 0,0 0,-2 2,-1 0,0-1,1 1,-1 0,0 1,0-1,1 0,1-1,-1 1,2 0,-1 0,1-1,-2 2,0-1,-1 0,1 0,1-1,0-1,-1 2,-5 0,-6 0,-7 2,-10 1,-9 0,-8 1,-1-2,1 0,0-1,2 2,4-2,2 1,1 0,1 1,1-1,0 0,0 0,2-1,5-1,3 0,4-2,3 0,2 2,2 0,0-1,1 2,0 0,0-1,0 1,0 0,3 0,6-1,4-1,8-1,12 1,15-1,13-2,4 0,3 0,-5 0,-9 1,-7 1,-9-1,-6 1,-6 0,-3 0,-2 0,-1 0,-4 0,0 0,-2 1,0-1,-1 0,0 0,0 0,0 0,0 0,1 0,-1 0,1 0,-1 0,1 0,-1 0,1 0,-1 0,1 0,-1 0,1 0,-1 0,-1 1,-2 2,-1 4,-4 2,-3 2,-3 2,-3 2,-1 1,-2 1,0 0,1 1,0-1,1 0,2-1,2-2,3-2,1-2,3-2,2-3,4-3,3-3,-2-1,0-2,1 1,-1-1,0 0,-1-1,-1 1,1 1,-2 0,1 0,0 0,1 1,0 1,-1-1,1 0,-1 1,1-1,1 1,0 1,0-2,-1-1,0-1,-2-1,0 1,1 0,0 2,2 1,-1 0,0 2,-2 2,-1 4,-3 2,0 1,0 1,-2 4,0 2,-2-1,0 0,-1-1,1-2,1-1,1-2,0-1,0 1,1 0,0 0,1 0,-1-1,0 0,0 0,0-1,0 1,-1-2,-1-1,-2-1,1 0,0 1,1 0,1 1,0 1,1 0,-1 1,2-1,0-1,3-3,1-4,2-2,0-2,2-3,0-3,-2-3,0-3,0 1,0 0,1-1,0 1,0 1,0-1,-1 1,-1 1,-3 2,0-1,0 1,-1 1,-1 0,1 2,1 1,0 2,0 0,0-1,0 2,2 0,1 2,1 0,1 1,-2 3,1 0,0 0,0 0,1-1,-1 1,-1 0,0 0,2 0,-1-1,1 0,-1 0,-1 1,-1 0,1 1,-1 0,2 1,0-1,1 2,-2 0,1 0,-2 1,-1 0,-2 1,0 0,-2 1,0 1,-1-2,-3-1,-1 1,-2 2,-1 2,1 0,0 1,1-1,2-1,0-2,1-1,1 0,0 0,1 1,1-1,-2 1,0 1,1-1,0 0,0 1,0 0,1-1,0 1,0-1,0 1,0-1,0 1,-1-2,-1-2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7:37.15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3282 3037,'-1'0,"-2"0,-4 0,-3 0,-2 0,-1 0,-1 0,-2 0,1 0,1 0,2 0,2 0,0 0,1 0,1 0,-1 0,1 0,0 0,0 0,-1 0,0 0,-2 0,1 0,-2 0,1-2,-1 0,-1 0,2 1,0 0,3-1,0 0,1 0,0 0,0 1,-1 1,0-1,-1 0,-2-1,0 0,-1 1,0 0,0-1,-1 0,0 0,-1 0,1 1,0 1,1-2,3 0,-2 0,1 1,0 0,1 0,0 1,0 0,0 0,-1 0,-1 0,-2 0,0 0,-1 0,0 0,0 0,0 0,2 0,1 0,1 0,0-1,-1-1,-1 0,1 1,0-1,-1 2,0-2,0 0,0 0,0 1,0 0,0 0,1 1,1 0,1-2,0 1,0-1,2-1,2-1,2-2,1-3,1-3,1-4,1-2,-1-2,0 0,1 0,-1 3,0 2,0 2,0 2,0 2,0 1,2-1,2 1,4-1,2-1,1 0,0 0,0 2,-1 1,-2 0,-1 1,-4 2,-4 1,-6 2,-3 0,-5 1,-3 1,-2 0,-2 2,-1 0,-1 1,1-1,3-1,4-1,3 0,2-1,1 1,3-3,1 0,0 0,1-1,0 0,1-1,2-3,5-1,5-3,7-3,7-4,4-3,3-1,2 1,-1 3,-5 2,-6 2,-5 4,-5 2,-3 2,0 1,-2 0,0 1,0-2,0-3,1-3,1-3,1-3,-1 0,1-1,-2-2,-1 0,-2 3,0 1,-3 3,-2 0,-3 1,1 3,-3-1,0 4,-2 1,1 1,0 0,-1 1,3 0,0 0,0-1,0 1,0 1,0 2,4-2,3-9,4-6,0-5,2-3,-1-1,1-1,-1 3,-2 2,1 2,-1 2,0 1,-2 3,0 1,0 1,-1 2,0 0,-2 1,-1 2,-1 2,-1 0,-1 3,-1 1,-1 1,-1 1,-2 0,1 0,1 2,3 1,2-1,0-11,1-13,1-7,1-7,0-3,1 0,0 4,0 4,0 3,0 3,1 4,0 4,1 3,0 2,-1 3,2 2,-1 0,1 2,-2 1,0 5,0 7,-1 9,0 10,0 10,0 5,0 1,0-1,0-2,0-1,0-1,0 3,0-1,0 1,0-3,0-4,0-6,0-6,0-3,1-3,1-1,0-1,-1-2,0-2,2 0,-1-1,0-1,-1 0,-1-1,-3-2,-2-2,-2-4,1-6,1-4,1-8,2-8,5-10,7-12,5-10,4-4,3-2,0 7,-2 8,-1 10,-3 9,-3 8,-1 8,-4 5,-1 2,-2 0,0 2,-2 0,1 0,1 0,1-2,1 1,1-1,-1-1,-1 1,1 1,-1 0,-2 4,-2 6,-6 6,-5 7,-5 9,-3 5,-5 2,2 1,1 0,2-3,4-4,2-7,3-6,3-3,6-6,5-7,4-6,5-5,6-5,4-2,1-1,3 1,-1 3,-1-1,0 1,1 2,0 2,-3 2,-3 1,-4 2,-2 2,-1 0,-3 1,-2 0,-2 0,-1 2,0-1,2 2,0-1,1 0,0 2,-2 1,-4 2,-2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7:45.61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3373 1420,'-2'0,"-1"0,-1 1,1 2,0 3,0 0,-1 2,0 0,-1 3,0-1,1 1,-2-2,1 0,-1 1,0 0,1 1,1 0,1-1,1 0,0-1,0 0,0 0,1-1,-1 1,-1-1,1 2,1 0,0 0,-1 2,0 1,0 0,0 0,0 0,-1 1,1-1,-1 0,0 0,1-2,-1-2,0-1,-1-2,0-1,-2-1,-1-1,-3-1,0-1,-3-1,0 0,-3 0,2-1,-3 1,-1 0,-3-2,-5 0,-7 0,-6 1,-1 0,0-3,1 0,5 0,4 1,4 1,4 1,3 1,3-2,3 0,1 0,4 0,2-3,5 0,6-4,5-2,4-2,2-4,2-2,0 2,-1 1,-1 3,-1 3,-3 2,-1 0,-1 3,-1 0,1-1,0 1,0 0,1-1,-1 0,-1-1,1 0,0 1,0-1,1 1,0 1,-2-1,0 0,-2 1,1 0,-2 0,0 1,2 1,1 0,0-2,2-1,4 1,2-1,-1 0,-1 0,-1 2,-1 1,-2 1,-1 2,-1-1,0 2,-1-1,-1 1,-2 3,-4 3,-4 2,-5 2,-4 1,-1 1,-3 2,-1 3,-6 1,-8 6,-10 4,-10 5,-13 5,-8 1,-6-2,-4-3,0-5,10-8,13-6,16-7,14-5,10-1,7 0,4 0,3 0,0 2,0 2,-2 2,-2 1,-1 1,1 1,1-2,3-2,7 0,6-1,10-3,9-1,6-2,1 0,-2-1,-3 0,-4-1,-4 1,-5 0,-4-2,0 0,-1 0,0-1,0 0,-1-1,0-1,0 0,-1 0,-1-2,1 2,-1 1,1 1,-1 1,0 0,1 0,-1 0,1 1,-1 0,1 0,-1 1,1 0,-1 0,1 0,-1 1,1-1,-1 0,-2 3,-4 5,-6 4,-3 2,-1-1,-1 0,1-2,-1 0,-1-2,0 0,0 0,-1-2,0-2,0-1,1 0,1-2,0 0,1 0,3 1,0 3,0 0,-1 3,0 0,-2-1,2 1,-1-1,2 0,0-1,1 0,0 0,2 0,0 0,-1 1,2 0,-2 0,0 1,1-1,0 1,3-2,3-2,4-1,4-2,5-3,2-1,1-1,1-3,-2 1,-3 1,-3 1,-4 2,-8 4,-11 4,-16 4,-15 3,-8 3,-2 0,5-4,9-1,9-4,10-1,7-1,8 0,5 0,4-1,4 0,3-2,7-1,3-1,7 0,-2-1,-2 0,-3-1,-4 1,-3 0,-3 0,-3 0,-1 0,-1 0,-2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7:55.24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2844 1840,'0'-3,"-2"-2,-1-1,-1 0,1-1,2 1,2 2,2-1,0 0,1 0,1 2,0-1,0 0,0 0,0 1,1 0,0 0,2-1,0 2,0 0,2 0,1-1,0 1,1 1,0 0,-1 1,-1-1,-1 1,0 0,-1 0,1 1,-1-1,0 0,1 0,-1 0,1 0,-1 0,1 0,-1 0,1 0,-1 0,-1 1,0 1,-2 1,-1 2,-1 0,0 0,1 2,-1 0,2 0,-2 2,0-1,-1 1,0-1,-2 1,0 0,0-1,0 1,0-1,0 1,0-1,0 1,0-1,0 1,0-1,0 2,0 1,0-1,-2 0,0-1,0 1,1-2,0 1,0 0,1-1,0 0,0 1,0-1,0 1,-2-1,1 1,-1 1,0 0,1 0,1 0,-1 0,1-1,0 0,0 0,0-1,0 1,1-1,-3 0,0 1,0-1,1 8,-2 12,1 13,0 12,0 4,1 1,0-4,1-5,0-5,0-3,0-5,-1-4,-1-2,0-2,1 0,0-1,-1 2,0 0,0 0,0 0,1-2,1 1,-1 0,1 0,0-1,0-8,0-12,0-7,1-7,-1-2,0-2,0 0,1 0,1 1,0 0,-2 2,-2 0,-3-1,-3-1,-1-4,-3-5,-3-6,-1-4,2 1,2 0,2 1,2 2,1 3,1-2,2 2,-1-1,2 1,-1 1,-2 2,2 1,-1 0,0 1,0 0,0 2,-1 1,2 3,0 2,1 2,0 3,3 4,-1 2,-2 0,-6-1,-3-2,-7-3,-3-2,-1-2,-2-2,-1-2,0-1,3 1,3 1,5 1,3 1,2 0,2 0,1 2,-1 1,1 0,-1 3,0-1,-2 1,-1 0,-1-1,-2 0,0 1,0 0,1 1,1 0,2 2,1-1,0 1,0 1,1-1,-2 1,0 1,0 2,-1 1,-1 0,3 0,1 1,0 0,0 0,0 0,0-1,2 1,2-3,4-1,4-3,5-4,4-3,4-2,3-2,3-3,1 1,-2-1,-1 3,-3 2,-2 2,-4 2,-1 2,-2 2,-1-1,0 1,0 1,-2-2,0-1,1 0,0-1,0 1,1-1,0 1,0-1,1 1,0-1,-1 1,-1 0,0-2,-2 0,0 0,1 0,0 1,1 0,1-1,2 1,-1 0,-2-1,-1 1,0-1,1 1,-1 0,0 1,0 1,-1 0,1 0,-2-1,1-1,1-1,0-2,1 1,1 0,1 2,-2 0,-1 1,1 1,0 0,1 0,0-1,0-1,-1-1,0 1,-2-1,0 1,1 1,0 1,0 0,0 1,0-2,1 1,0 1,0 1,-2 3,-2 3,-1 1,-1 2,-1 0,0 1,0 0,-1 0,1 0,0 0,0 0,0-1,0 1,0-1,0 1,0-1,0 1,0-1,0 1,0-1,0 1,0-1,0 1,0-1,0 1,4 1,6 2,1-2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8:00.96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783 1538,'0'2,"-1"0,-1 1,-1 0,-1 1,2 2,-2-1,0 0,0 1,1-2,-2 2,1 1,1 0,0-1,-2 1,-1-2,-1 1,-1-2,0-1,-1-1,1-1,-1-1,0 0,1 0,0-1,2-2,1 0,1-2,2-1,1-2,0 0,3 1,1 2,1 0,2 1,-2-1,1 2,0-1,-1 0,1 0,-2-1,-1-2,-1 0,1 0,1 1,-2-1,0 0,2-1,-1 0,0 0,-1-1,2 2,0 1,-1-1,0 1,2 1,0 0,-1 0,2-1,-1 0,0 0,2 2,0 1,0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8:04.04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2171 468,'2'0,"1"0,2 0,2 0,1 0,0 0,-1 1,0 1,-1 2,-1-1,1 1,0 0,0 1,0-1,0-1,0 1,-1-1,2-1,-2 1,2 1,-1-1,1 1,0-1,-1 0,0 0,0 1,1 0,1-2,-1 2,2-1,-1 0,0-2,-2 0,-4-1,-4-4,-1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8:05.61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2282 464,'0'1,"1"1,1 2,2-1,-1 1,1 1,0 0,1-1,-1 0,-1 2,1-1,1-1,-1 0,1 0,1 0,0 0,0 0,0 0,1 1,0-1,-1-2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18:34.59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994 1195,'2'0,"1"0,1-2,1 0,0-1,2 0,1 0,0-1,1 1,-2-1,0 0,0 1,0 1,-1-1,0 1,0 0,1 0,1 1,-1 1,2 0,-1 0,1-2,-1 1,1-1,-2-1,-3 0,-6 1,-3 0,-4 1,-2 0,-1 1,1-2,1 0,1-1,2 0,-1-1,1-2,0 0,1-2,-1 2,2-1,2 0,-1 2,1-1,-1 0,-1 0,1 1,-1 0,-1 2,-1 1,-1 0,0 2,0 0,-1 0,2 2,0 0,1 0,-1-1,-1 1,0-2,3 1,3-1,4 0,3 0,2 0,1-1,1 0,0-1,0 0,0 1,0 0,-1-2,-2 1,1 0,0 1,1-2,-1 1,0-2,-1 1,1 0,0 1,1-1,0 1,0-1,0 1,1-1,-1-1,1 0,-1 1,0 0,-2 0,1 0,0 0,0 0,1 1,0 0,-1 0,0-1,0 1,0 1,0-2,1 1,0 0,1-1,-1 0,1-1,-1 0,1 1,-1 1,0 0,-2-1,1 1,0-1,0 0,1 1,0 0,-1 0,0-1,-2 0,0-1,1 1,0 1,1 1,1 0,-1 0,-1-1,1 0,0-1,1 0,0 1,2-1,0 0,2-1,0 0,-1 1,0 0,0 0,0 0,0 1,-1 1,-2 2,-1 1,0 0,0 0,1-3,-1 0,1 0,1-2,-1 0,1 1,-2-2,-1 1,1 1,0 0,1 1,-1 0,0-1,0 0,-2-1,0 0,1-1,0 0,1-1,1 1,-1-1,-1 1,2 0,2 0,-1 1,0 0,1 1,-1-1,0 0,-1-1,1 2,-1-2,1 1,-1-1,1 1,-1 0,1-1,-1 1,1-1,-1 1,1 0,-1 1,1-1,-2-1,-1 0,1-1,0 0,0-1,1 2,-1 0,-1 0,1 1,-1 0,-1 0,1 1,1 0,0 1,1 1,1-2,-1 0,1-1,-1 0,1 0,-1 0,1 0,-2-1,0 0,-1-1,1 1,1 1,0 1,0 1,0-1,4-2,4-2,4-3,0 0,0-1,0 1,-1-1,-2 2,-2 1,-1 0,0 2,-1 1,-2 0,-1 0,0 2,-2 0,1 2,-1-1,-1 0,-1-1,1 0,-2-1,1 1,0-1,-1 0,0 0,1 1,1-2,1 1,-1-1,2 1,-1 0,1-1,-1 1,1 1,1 0,1 1,-1 0,0 1,0 0,-3-1,0-1,0 0,0 0,0-1,1 0,0 0,0 0,1 1,-1 0,1 1,2-3,5-1,3-2,0-1,-1-1,-1 1,-2 1,-3 2,-2 1,-2 0,-1 1,-1 0,1 2,0-1,0-1,1 1,-1 0,-1-1,1 1,0 0,1-1,0 1,0 0,0-1,1 0,-1 1,1 0,-1 1,0-1,-2 0,1 0,0 0,0 1,1-1,0 0,1 0,-1 1,1 0,-1-1,1 0,-1 0,0-1,-2 0,1 1,0-2,0 1,1 0,0-1,-1 0,-2-2,0 1,0 1,1 1,0 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8:28.28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3676 511,'0'-1,"0"-3,0-1,0-1,0-2,0 0,0-1,0 0,0 0,0 0,0 1,0-1,0 0,1 2,2 2,3 2,0 1,2 1,0 1,1 0,-2 2,0 0,0 1,1-2,-2 2,0 0,0-1,1 1,0 0,1-1,1 0,-2 1,-1-1,1 0,-1 1,-1 0,1-1,1 0,0-1,0 1,-1 0,-1 2,0-1,1 1,-1 1,0 0,0 1,0-1,0-2,0 1,1-1,-2 1,1 0,1 0,0 1,2 0,-2 1,0-2,0 1,-3 1,1-1,-1 0,1 0,0 0,0-1,1 1,0 0,0 0,0 0,0 0,-1 0,-1 1,1-1,-1 0,1 0,-1-1,2 1,0-2,0 0,0 0,1 0,3-2,0 2,2-1,1 0,0 0,-2 0,0 2,0 0,-1 1,-1 0,1 2,-1-1,-1 0,0 0,-1-3,1 0,-1 0,0-1,-1 2,0-1,-1 1,1 0,-2 0,0 2,1-1,-1 0,1 0,1-2,-1 1,2-1,-2 1,1 0,-1 0,1 1,1 2,0-2,0 1,0 0,0-3,1 0,-1 0,1-1,-2 1,0 1,0 0,2 0,-1 0,0 0,0 1,-1 0,1 0,0-1,1-1,0 0,1 0,-1 0,0 1,1-2,1 0,0-2,1-1,-1-1,0 1,0-1,0 2,-1-1,1 1,-1 0,1 0,-2 1,-1 1,1 0,-1 1,-1 0,1 1,-1 1,1 0,-2 1,0 0,-1-1,2 1,-1 0,1 0,-1-1,1 1,1 0,0-1,0 1,0 1,1 1,0-2,-1 1,0-2,0-1,1-2,0 1,-3 1,1-1,-2 2,1-1,1-1,2 1,0-1,-1 1,-3 0,-3 0,-3 0,-3-1,-2-1,-3-1,0 2,-1-1,0-1,2 2,0 0,0-1,-1 0,-2 1,-1-1,-3 0,-2 0,-2 0,-2 1,0-1,3-1,0 0,-1 0,1-1,3 0,2 0,3 0,2 0,1 0,0 0,1-1,0 1,0 0,0 0,0 0,0 0,1 2,3 0,3 1,2 2,3 1,2 2,2 0,0 0,1 2,-1 1,0 0,1 0,2 1,0-1,0-2,-1-1,0-1,-2 0,-3 1,-3 0,-5 0,-3-2,-3-1,0-1,-1-3,0 2,1-1,-1-1,1 1,1 0,-1 0,2 1,0 2,2 1,0 2,1 0,1 2,1 0,1 2,1 2,0 1,0 1,2 0,1 3,3 0,0 0,2-1,1-4,-2-1,0-2,-2 3,-1 3,-1 3,0 3,-1 2,0 2,-1-2,-2 0,-6 10,-7 5,-2 1,2-6,1-5,3-7,4-5,2-5,2-3,2-2,0-1,1 1,-1-1,1 1,-1-1,1 1,0 1,1-1,2 1,-1-1,0 1,-1 1,1 0,-1 2,2 0,0 1,-2 1,2-1,-1 0,-1-2,0 0,-1-2,-3-2,-5 0,-2-2,-4 0,-2 0,-4 1,-2 1,-4 3,-3 1,-2 3,-2-1,0 0,2-1,0 0,3 0,3-1,4-2,4-2,5 0,3-1,0-1,2 1,-1-1,0-1,0-1,-1-2,0 0,-1-1,-1 0,0 0,0-1,-1 1,2 0,0 0,-2 0,1 0,-1-2,2 0,-1-1,1 0,0-2,-1 1,0 0,-2-1,-1 1,-5-2,-1 1,-3 0,0 0,0 0,0 1,-1-1,2 1,-3 1,0 1,-3 1,-3 1,-6-1,-5 1,-5 1,-4 2,2 1,5 1,6 0,5-1,5-1,7-2,3 0,3 0,3-1,2 0,2 1,-7 1,-18 2,-17 3,-11-1,-5 3,-4-2,-1 1,-2 2,0 2,3-2,7 0,6 0,7-1,4-3,6-1,6-3,3-1,4 0,4-2,2 1,3 0,0-1,2 1,1 0,1 0,1 0,2 0,0 0,2 0,-1 0,2-2,2-1,2-2,2-2,-1-1,-2 1,-2 1,-2 0,-1 0,-1 2,0 1,1-1,-2 1,1 0,-1-1,1 1,2 0,1 0,0 1,-5 1,-14 2,-10 0,-4 1,1-1,5 0,3-1,5 0,5 0,4-1,2-1,3 0,1-1,1 0,2 1,-1 0,1 1,0 0,0 1,0 0,-1 0,1 0,0 0,-1 0,1 0,-2 0,-1 0,1 0,-2 0,1 0,0 0,1 0,0 0,1 0,0 0,0 0,1 0,0 0,-1 0,1 0,0 0,-1 0,1 0,-1 0,1 0,-2 0,-1 0,1 0,0 0,0 0,0 0,-1 0,1 0,0 0,0 0,1 0,2 2,-3 0,-9-1,-9 1,-2-1,0 0,5-1,5 0,4 0,3 0,3 0,2 0,0 0,0 0,1 0,-1 0,0 0,0 0,-1 0,2-2,5-1,4-2,6-3,6-3,8-6,7-5,7-2,2-1,2-3,4-3,4-4,4-1,5-4,4 0,1-3,2 2,0 3,-3 2,-6 5,-5 7,-9 5,-9 5,-7 5,-8 2,-4 3,-4 1,-1 2,-1 1,-1 0,1 1,1-1,0 1,0-1,0 0,1 2,-1 1,-1 2,0 0,-2 1,-1 2,-2 3,-2 2,-3 2,-4 4,-2 1,0 2,-2-2,3-2,0-1,2-2,2-3,1-1,2-1,2-2,3 1,0-1,-1-3,0-7,-1-6,-1-12,0-11,-1-12,0-15,3-8,1-1,-1 2,1 8,0 6,1 7,0 6,0 5,1 5,-2 3,1 5,0 3,-1 4,0 3,-1 0,-1 2,-2 1,-3 2,0 1,-2-1,-1 0,-1 2,0 0,2-2,0 1,1-1,2-1,-2 1,1-5,3-12,2-9,0-1,1 4,0 4,-2 5,0 4,2 6,-1 1,0 2,-1 0,0-1,-1 1,1-2,-1 0,0 0,0 0,1-1,1 0,0 1,-1-1,0 1,0-1,-1 1,0-1,2 2,0 3,-1 0,2-8,0-7,-1-3,0 1,-1 3,0 2,-1 4,0 1,0 2,2 0,-1 1,3 3,-1 5,0 6,0 4,2 7,3 7,0 9,2 5,3 10,3 14,4 18,2 15,1 13,-2 7,-2 5,0 0,0-2,-2-5,0-2,1-5,-2-10,0-8,-2-7,-3-8,-2-10,-3-8,-2-10,-2-7,-1-3,-1-4,0-1,0-4,-1-2,1-3,-1-3,1-4,0-1,0-1,0-1,-3-3,-3-3,-5-3,-7-4,-13-5,-10-7,-6-1,1-1,6 2,6 3,7 3,5 2,7 1,3 3,2 0,1 2,-1 0,1-1,-1-1,-1 1,1-1,1 3,5 2,3 2,3 1,2 1,0-1,1 0,0-1,0 3,1 0,0 1,-2 1,-1 1,0 1,1 1,0-1,-1 0,0 1,-2-1,1 2,1 1,-2-1,1 1,-1 0,-1 0,0 0,0 0,0 0,0-1,0-2,0 1,0 0,0 0,0 1,1 0,1 0,0-2,0 0,-1-2,1-2,0-2,0 1,-1 0,0 0,0 1,-1 0,2 0,0 0,-1-1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8:32.36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2053 1648,'1'0,"3"0,-1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18:41.44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603 1717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19:26.29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1113 2375,'3'0,"3"0,1 1,1 1,0 0,2 1,-1 0,0 1,-1 0,1-1,0-1,-1-1,2 0,1-1,-1 2,0 0,0-1,-1 0,-1 0,1 0,0-1,-1 0,0 0,1 0,-1 0,1 0,-1 0,1 0,-1 0,1 0,-1 0,1 0,-1 0,1 0,-1 0,1 0,-1 0,1 0,-1 0,1 0,-1 0,1 0,-1 0,1 0,-1 0,1 0,-1 0,1 0,-1 0,1 0,-1 0,1 0,-1 0,1 0,-1 0,1 0,-1 0,1 0,-1 0,1 0,-1 0,1 0,-1 0,1 0,-1 0,1 0,-1 0,1 0,-1 0,1 0,-1 0,0 0,1 0,-1 0,1 0,-1 0,2-1,2-1,1-2,-2 1,0 0,1 1,-1 1,0 0,-1 0,0 1,-1 0,0 1,-1-1,0 0,1 0,-1 0,0 0,1 0,-1 0,1 0,-1 0,1 0,-1 0,1 0,-1 0,1 1,-1 1,1 0,-1 0,1-1,-2 1,-1 0,1 0,0 0,1-1,-1-1,2 0,-1 0,0 2,1 0,0-1,-1 1,1-1,-1-1,1 1,-1-1,1 0,-1 0,1 1,-1 1,1 0,-1-1,1 0,-1 0,1-1,-1 0,1 0,-1 0,1 0,-1 0,1 0,-1 0,1 0,-1 0,1 0,-1 0,1 1,-1 1,1 0,-1 0,1-1,-1-1,1 1,-1-1,1 0,-1 0,1 0,-1 0,1 0,-1 0,1 0,-1-1,1 1,-1 0,1 0,-1 0,1 0,-1 0,1 0,-1 0,1 0,-1 0,0 0,1 0,-1 0,1 0,-1 0,0 2,0 0,0-2,2-2,1 0,0-1,-1 1,0 0,-1 1,0 1,0-1,1 1,0 1,2-1,0 0,-1 0,-1 0,0 0,0 0,-2 0,1 0,-1 0,1 0,-1 0,1 0,-1 0,0 0,1 0,-1 0,1 0,-1 0,1 0,-1 0,1 0,-1 0,1 0,-2 1,-1 1,1 0,0 0,1-1,-1-1,2 1,-1-1,0 0,1 0,0 0,-1 0,1 1,-1 1,1 0,-1-1,2 0,1 0,-1-1,0 0,-1 0,1 2,-2 0,1-1,0 1,-1-1,0-1,1 1,-1-1,4 0,1 0,3 0,-1 0,-1 0,0 0,0-1,-1 1,0 0,-2 0,0 0,0 0,1 0,0 0,-1 0,0 0,0 0,0 0,-1 0,0 0,0 0,-1 0,-1 0,1 0,-1 0,1 0,-1 0,1 0,-1 0,0 0,1 0,-1 0,1 0,-1 0,1 0,-1 0,2 0,1 0,-1 0,0 0,0 0,-1 0,0 0,-1 0,1 0,-1 0,1 0,-1 0,0 0,1 0,-1 0,1 0,-1 0,1 0,-1 0,1 0,-1 0,1-1,-1-1,1 0,-1 1,1 0,-1 0,1 1,-1 0,1 0,-1 0,1 0,-1 0,1 0,-1 0,1 0,-1 0,1 0,-1 0,1 0,-1 0,1 0,-1 0,1 0,-1 0,1 0,-1 0,1 0,-1 0,1 0,-1 0,1 0,-1 0,1 0,1-1,0-1,2-2,0 1,-1 0,1 1,0 1,-1-2,-1 1,0 0,-1 1,0 0,-1 0,1 1,-1 0,0 0,1 0,-1 0,1 0,-1 0,0 0,1 1,-1-1,1 0,-1 0,1 0,-1 1,1 1,-1 0,1-1,-1 0,1 0,-1-1,1 0,-2 2,0 0,-1-1,1 2,1 0,0 0,-2 0,1 0,-1-1,1 0,1-1,-2 1,1 0,-1 0,1 0,1-1,0-1,0 0,0 0,1 0,0 0,-1 0,-1 2,-2 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1:01.19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569 1720,'0'2,"2"0,0 1,1 1,0 0,2 0,-1 1,0-1,2-1,-1 1,1-1,-2 1,0 1,0 1,0 0,1 0,0-1,-1 0,1-1,0 0,2-2,0-1,1 1,0 0,0 1,-2 0,1 0,-1 0,-2 2,0-1,1 0,0 0,-1-1,2 0,-1 0,1 0,0 0,-1 0,1 1,0 0,-1 1,1 0,0-2,-1 1,1-1,-1 1,0 0,-1 0,-1 1,0 0,0 1,1 0,1 1,3 0,-1 1,1-1,0-2,-1 0,-1 1,1 0,-2 1,1-1,-2 0,1-1,-1 0,1-1,0 0,0-1,-1 2,0-1,1 1,1-1,-1 1,1-1,-1 1,-1 0,0 0,0-1,1 0,0 1,0 1,1 1,-1-1,0 1,-2-1,1 0,1-2,-1 0,0 1,-2 1,1 0,0-1,0 0,0 0,2 0,0-1,0 2,0 0,0 1,0 0,-1-1,-1 1,1 0,-1 0,0 2,0-3,0 1,-1 0,1-2,0 1,1-1,-1-1,0 2,0-1,1 0,0 0,-1-1,0 2,-1 0,1 0,1-1,0-1,1 0,-1 0,1 0,0-1,2-1,0 0,1 4,1 2,-1 3,1-1,-2 1,0-2,-2-1,0-2,1-2,-1 0,0 0,0 2,-2 0,-1 2,1 0,1-1,0-1,0 1,0 0,1 0,-1-1,1-1,1 0,-1 0,0 0,1 0,1 0,-1 0,0 0,1 0,-2 1,1 0,0 1,1 0,0 1,1 0,-1 1,-1-1,1 1,-1 0,-2-1,-1 1,0-2,-1 0,2-2,-1 0,1-1,1-1,0 2,-1 3,0 1,0 1,-1 0,0 0,0-1,1 1,1-2,-1 1,0 0,0-2,0-1,0-1,1-1,0 0,-1 0,0 0,-1 1,2-1,-2 1,2-1,-1 1,0 0,1 1,0 2,1-2,-2 1,0-1,-2 1,1 1,1-1,1-1,2-1,-1 0,0 0,-1-1,-1 2,0-2,0 2,-2 0,0 0,0 0,0 0,0 1,1-2,0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1:02.26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1168 1343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1:20.78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2048 268,'2'-1,"5"-1,2 0,1 1,0 0,0 0,0 1,0-1,-3 3,0 0,-2 1,-1 2,-2 2,-1 0,1 0,0-1,1 0,0-1,1-1,0 1,0 1,2 0,0 1,2 1,-2 0,1-1,-2 0,0-2,0 0,-1 1,2 1,0-2,0 1,-2 1,1-2,-2 1,2 0,0 1,1-1,0 0,-1-1,0 0,1-1,-2 0,1 2,0 0,1 1,2 0,-1-2,0-1,0 0,-2 0,-1 2,0-2,-1 1,1 1,1 0,2-2,2-1,1-2,0 0,-1 1,1 0,-3 1,0 0,0-1,0 0,-1 1,0 0,-1 0,0 1,0-1,0 0,0 2,1-1,0 1,-1 0,0 0,0 0,0 0,0 1,1 0,-2 1,1-1,-1 0,1-1,-1 0,-1 1,0-1,0 0,1 0,0-1,0 2,1 0,2 2,0 0,0 0,-1-1,-1 0,1-2,-1 0,2 0,0-2,1-1,-1 0,-1 0,1 0,0 0,-1 0,0 0,1 0,0 0,0-1,1-1,0 2,1 0,-1 0,1 0,0 3,-1-1,1 0,-1 0,1-1,-1 0,1-1,-2 1,-1-1,1 0,0-1,-1 2,0-1,-1 2,0-1,-1 1,1 2,1-1,3 0,0 0,1-1,1-2,0-1,1 0,-1 1,-2-1,0 1,-1 1,0-1,0 2,0 0,0 0,1 2,-2 0,-1 0,1-1,-2-1,1 0,-1 1,-1-2,0 2,1-2,-1 2,0-1,0 0,-1 2,1-1,-1 0,0 0,1 0,0-1,2 0,-1 2,0-1,0 0,0 0,-1 0,-1 0,1 0,2-1,3-1,1-2,1 0,0 0,-1-2,0 1,-1 0,-1 1,-2 1,1 0,0 1,0-1,1 1,-2 0,1 0,0 1,-2 1,1 0,-2 1,0 0,-1-1,0 1,1 0,1 1,1-1,0 0,0-1,0-1,0 0,-2 0,1 2,-2 2,3 2,1 0,1-2,0-2,1-1,0-3,0-1,0-1,-1 2,1-1,0 2,-1 0,-1 1,0 0,-1-1,0 1,-1-1,1 1,1 0,-1 0,0 0,-1 0,0 0,-1 1,1-1,-1 1,0-1,1-1,0 0,1 0,0 0,-1 0,-1 1,-1 2,1-1,4 1,3-1,2-1,1-2,-1 0,-1-2,-1 0,-1 0,-1 0,-1 0,1 0,-1-1,-1 3,-1 0,1-1,0 1,-1 0,-2 2,1 1,-2-1,1 1,0 0,-1 1,0-1,0 0,1 0,-1 0,3-1,1-1,1-1,3 0,0-2,-1 0,1 0,-1 0,-2 0,-1-1,1 3,8 3,4 2,2 1,-2 0,-2-1,-5 1,-3-2,-3-1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7T03:21:27.56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3101 863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863DB79B-2452-4E53-B0F6-0BE10949B3B6}" type="datetimeFigureOut">
              <a:rPr lang="en-US" smtClean="0"/>
              <a:t>1/19/2018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69D1F923-31F3-4220-B926-A33DEC16527B}" type="slidenum">
              <a:rPr lang="en-US" smtClean="0"/>
              <a:t>‹#›</a:t>
            </a:fld>
            <a:endParaRPr lang="en-US"/>
          </a:p>
        </p:txBody>
      </p:sp>
    </p:spTree>
    <p:extLst>
      <p:ext uri="{BB962C8B-B14F-4D97-AF65-F5344CB8AC3E}">
        <p14:creationId xmlns:p14="http://schemas.microsoft.com/office/powerpoint/2010/main" val="974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347691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118414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303817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106778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85006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248080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394395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368477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111281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233300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967795-583F-41C0-B1FF-969513C71377}"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99018-B499-4D43-ACA0-41DC52C25B4D}" type="slidenum">
              <a:rPr lang="en-US" smtClean="0"/>
              <a:t>‹#›</a:t>
            </a:fld>
            <a:endParaRPr lang="en-US" dirty="0"/>
          </a:p>
        </p:txBody>
      </p:sp>
    </p:spTree>
    <p:extLst>
      <p:ext uri="{BB962C8B-B14F-4D97-AF65-F5344CB8AC3E}">
        <p14:creationId xmlns:p14="http://schemas.microsoft.com/office/powerpoint/2010/main" val="242355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67795-583F-41C0-B1FF-969513C71377}" type="datetimeFigureOut">
              <a:rPr lang="en-US" smtClean="0"/>
              <a:t>1/19/2018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99018-B499-4D43-ACA0-41DC52C25B4D}" type="slidenum">
              <a:rPr lang="en-US" smtClean="0"/>
              <a:t>‹#›</a:t>
            </a:fld>
            <a:endParaRPr lang="en-US" dirty="0"/>
          </a:p>
        </p:txBody>
      </p:sp>
    </p:spTree>
    <p:extLst>
      <p:ext uri="{BB962C8B-B14F-4D97-AF65-F5344CB8AC3E}">
        <p14:creationId xmlns:p14="http://schemas.microsoft.com/office/powerpoint/2010/main" val="2143203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image" Target="../media/image22.png"/><Relationship Id="rId21" Type="http://schemas.openxmlformats.org/officeDocument/2006/relationships/customXml" Target="../ink/ink12.xml"/><Relationship Id="rId34" Type="http://schemas.openxmlformats.org/officeDocument/2006/relationships/image" Target="../media/image20.png"/><Relationship Id="rId42" Type="http://schemas.openxmlformats.org/officeDocument/2006/relationships/customXml" Target="../ink/ink23.xml"/><Relationship Id="rId47" Type="http://schemas.openxmlformats.org/officeDocument/2006/relationships/image" Target="../media/image26.png"/><Relationship Id="rId50" Type="http://schemas.openxmlformats.org/officeDocument/2006/relationships/customXml" Target="../ink/ink27.xml"/><Relationship Id="rId55" Type="http://schemas.openxmlformats.org/officeDocument/2006/relationships/image" Target="../media/image30.png"/><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customXml" Target="../ink/ink10.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customXml" Target="../ink/ink21.xml"/><Relationship Id="rId46" Type="http://schemas.openxmlformats.org/officeDocument/2006/relationships/customXml" Target="../ink/ink25.xml"/><Relationship Id="rId2" Type="http://schemas.openxmlformats.org/officeDocument/2006/relationships/customXml" Target="../ink/ink1.xml"/><Relationship Id="rId16" Type="http://schemas.openxmlformats.org/officeDocument/2006/relationships/customXml" Target="../ink/ink9.xml"/><Relationship Id="rId20" Type="http://schemas.openxmlformats.org/officeDocument/2006/relationships/image" Target="../media/image13.png"/><Relationship Id="rId29" Type="http://schemas.openxmlformats.org/officeDocument/2006/relationships/customXml" Target="../ink/ink16.xml"/><Relationship Id="rId41" Type="http://schemas.openxmlformats.org/officeDocument/2006/relationships/image" Target="../media/image23.png"/><Relationship Id="rId54"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image" Target="../media/image21.png"/><Relationship Id="rId40" Type="http://schemas.openxmlformats.org/officeDocument/2006/relationships/customXml" Target="../ink/ink22.xml"/><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31.xml"/><Relationship Id="rId5" Type="http://schemas.openxmlformats.org/officeDocument/2006/relationships/image" Target="../media/image7.png"/><Relationship Id="rId15" Type="http://schemas.openxmlformats.org/officeDocument/2006/relationships/image" Target="../media/image11.png"/><Relationship Id="rId23" Type="http://schemas.openxmlformats.org/officeDocument/2006/relationships/customXml" Target="../ink/ink13.xml"/><Relationship Id="rId28" Type="http://schemas.openxmlformats.org/officeDocument/2006/relationships/image" Target="../media/image17.png"/><Relationship Id="rId36" Type="http://schemas.openxmlformats.org/officeDocument/2006/relationships/customXml" Target="../ink/ink20.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image" Target="../media/image9.png"/><Relationship Id="rId19" Type="http://schemas.openxmlformats.org/officeDocument/2006/relationships/customXml" Target="../ink/ink11.xml"/><Relationship Id="rId31" Type="http://schemas.openxmlformats.org/officeDocument/2006/relationships/customXml" Target="../ink/ink17.xml"/><Relationship Id="rId44" Type="http://schemas.openxmlformats.org/officeDocument/2006/relationships/customXml" Target="../ink/ink24.xml"/><Relationship Id="rId52" Type="http://schemas.openxmlformats.org/officeDocument/2006/relationships/customXml" Target="../ink/ink28.xml"/><Relationship Id="rId4" Type="http://schemas.openxmlformats.org/officeDocument/2006/relationships/customXml" Target="../ink/ink2.xml"/><Relationship Id="rId9" Type="http://schemas.openxmlformats.org/officeDocument/2006/relationships/customXml" Target="../ink/ink5.xml"/><Relationship Id="rId14" Type="http://schemas.openxmlformats.org/officeDocument/2006/relationships/customXml" Target="../ink/ink8.xml"/><Relationship Id="rId22" Type="http://schemas.openxmlformats.org/officeDocument/2006/relationships/image" Target="../media/image14.png"/><Relationship Id="rId27" Type="http://schemas.openxmlformats.org/officeDocument/2006/relationships/customXml" Target="../ink/ink15.xml"/><Relationship Id="rId30" Type="http://schemas.openxmlformats.org/officeDocument/2006/relationships/image" Target="../media/image18.png"/><Relationship Id="rId35" Type="http://schemas.openxmlformats.org/officeDocument/2006/relationships/customXml" Target="../ink/ink19.xml"/><Relationship Id="rId43" Type="http://schemas.openxmlformats.org/officeDocument/2006/relationships/image" Target="../media/image24.png"/><Relationship Id="rId48" Type="http://schemas.openxmlformats.org/officeDocument/2006/relationships/customXml" Target="../ink/ink26.xml"/><Relationship Id="rId56" Type="http://schemas.openxmlformats.org/officeDocument/2006/relationships/customXml" Target="../ink/ink30.xml"/><Relationship Id="rId8" Type="http://schemas.openxmlformats.org/officeDocument/2006/relationships/customXml" Target="../ink/ink4.xml"/><Relationship Id="rId51" Type="http://schemas.openxmlformats.org/officeDocument/2006/relationships/image" Target="../media/image28.png"/><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ysed.gov/schools/principal-project-advisory-team"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35175"/>
            <a:ext cx="8382000" cy="1470025"/>
          </a:xfrm>
        </p:spPr>
        <p:txBody>
          <a:bodyPr>
            <a:noAutofit/>
          </a:bodyPr>
          <a:lstStyle/>
          <a:p>
            <a:r>
              <a:rPr lang="en-US" sz="4800" dirty="0"/>
              <a:t>Principal Preparation Project Advisory Team (Phase 2)</a:t>
            </a:r>
          </a:p>
        </p:txBody>
      </p:sp>
      <p:sp>
        <p:nvSpPr>
          <p:cNvPr id="3" name="Subtitle 2"/>
          <p:cNvSpPr>
            <a:spLocks noGrp="1"/>
          </p:cNvSpPr>
          <p:nvPr>
            <p:ph type="subTitle" idx="1"/>
          </p:nvPr>
        </p:nvSpPr>
        <p:spPr>
          <a:xfrm>
            <a:off x="990600" y="4953000"/>
            <a:ext cx="6400800" cy="1066800"/>
          </a:xfrm>
        </p:spPr>
        <p:txBody>
          <a:bodyPr/>
          <a:lstStyle/>
          <a:p>
            <a:r>
              <a:rPr lang="en-US" dirty="0">
                <a:solidFill>
                  <a:schemeClr val="tx1"/>
                </a:solidFill>
              </a:rPr>
              <a:t>January 17, 2018</a:t>
            </a:r>
          </a:p>
        </p:txBody>
      </p:sp>
    </p:spTree>
    <p:extLst>
      <p:ext uri="{BB962C8B-B14F-4D97-AF65-F5344CB8AC3E}">
        <p14:creationId xmlns:p14="http://schemas.microsoft.com/office/powerpoint/2010/main" val="18644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8840"/>
            <a:ext cx="9144000" cy="6186309"/>
          </a:xfrm>
          <a:prstGeom prst="rect">
            <a:avLst/>
          </a:prstGeom>
        </p:spPr>
        <p:txBody>
          <a:bodyPr wrap="square">
            <a:spAutoFit/>
          </a:bodyPr>
          <a:lstStyle/>
          <a:p>
            <a:pPr algn="ctr"/>
            <a:br>
              <a:rPr lang="en-US" sz="5400" dirty="0">
                <a:latin typeface="Verdana" panose="020B0604030504040204" pitchFamily="34" charset="0"/>
                <a:ea typeface="Verdana" panose="020B0604030504040204" pitchFamily="34" charset="0"/>
                <a:cs typeface="Verdana" panose="020B0604030504040204" pitchFamily="34" charset="0"/>
              </a:rPr>
            </a:br>
            <a:br>
              <a:rPr lang="en-US" sz="3600" dirty="0">
                <a:latin typeface="Verdana" panose="020B0604030504040204" pitchFamily="34" charset="0"/>
                <a:ea typeface="Verdana" panose="020B0604030504040204" pitchFamily="34" charset="0"/>
                <a:cs typeface="Verdana" panose="020B0604030504040204" pitchFamily="34" charset="0"/>
              </a:rPr>
            </a:br>
            <a:br>
              <a:rPr lang="en-US" sz="36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endParaRPr lang="en-US" sz="54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09CC5DCC-A59C-4CDC-84CF-26DE9C349D9C}"/>
              </a:ext>
            </a:extLst>
          </p:cNvPr>
          <p:cNvSpPr/>
          <p:nvPr/>
        </p:nvSpPr>
        <p:spPr>
          <a:xfrm>
            <a:off x="723030" y="838200"/>
            <a:ext cx="7697941" cy="646331"/>
          </a:xfrm>
          <a:prstGeom prst="rect">
            <a:avLst/>
          </a:prstGeom>
        </p:spPr>
        <p:txBody>
          <a:bodyPr wrap="none">
            <a:spAutoFit/>
          </a:bodyPr>
          <a:lstStyle/>
          <a:p>
            <a:pPr algn="ctr"/>
            <a:r>
              <a:rPr lang="en-US" sz="3600" spc="-15" dirty="0">
                <a:latin typeface="Verdana" panose="020B0604030504040204" pitchFamily="34" charset="0"/>
                <a:ea typeface="Verdana" panose="020B0604030504040204" pitchFamily="34" charset="0"/>
                <a:cs typeface="Verdana" panose="020B0604030504040204" pitchFamily="34" charset="0"/>
              </a:rPr>
              <a:t>THE PSYCHOLOGY OF SCARCITY</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686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48880"/>
            <a:ext cx="9144000" cy="1470025"/>
          </a:xfrm>
        </p:spPr>
        <p:txBody>
          <a:bodyPr>
            <a:noAutofit/>
          </a:bodyPr>
          <a:lstStyle/>
          <a:p>
            <a:br>
              <a:rPr lang="en-US" sz="3600" dirty="0"/>
            </a:br>
            <a:r>
              <a:rPr lang="en-US" sz="3600" dirty="0"/>
              <a:t>What happens when plane landings go awry . . .</a:t>
            </a:r>
            <a:br>
              <a:rPr lang="en-US" sz="3600" dirty="0"/>
            </a:br>
            <a:br>
              <a:rPr lang="en-US" sz="3600" dirty="0"/>
            </a:br>
            <a:r>
              <a:rPr lang="en-US" sz="3600" dirty="0"/>
              <a:t>And what the implications are for our work</a:t>
            </a:r>
            <a:br>
              <a:rPr lang="en-US" sz="3600" dirty="0"/>
            </a:br>
            <a:br>
              <a:rPr lang="en-US" sz="3600" dirty="0"/>
            </a:br>
            <a:endParaRPr lang="en-US" sz="3600"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39458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144000" cy="1470025"/>
          </a:xfrm>
        </p:spPr>
        <p:txBody>
          <a:bodyPr>
            <a:noAutofit/>
          </a:bodyPr>
          <a:lstStyle/>
          <a:p>
            <a:br>
              <a:rPr lang="en-US" sz="3000" dirty="0"/>
            </a:br>
            <a:r>
              <a:rPr lang="en-US" sz="2600" dirty="0"/>
              <a:t>In WWII, the U.S. was plagued with unexplained bomber crashes.</a:t>
            </a:r>
            <a:br>
              <a:rPr lang="en-US" sz="2600" dirty="0"/>
            </a:br>
            <a:br>
              <a:rPr lang="en-US" sz="2600" dirty="0"/>
            </a:br>
            <a:r>
              <a:rPr lang="en-US" sz="2600" dirty="0"/>
              <a:t>Often missions ended tragically and at the last possible moment.</a:t>
            </a:r>
            <a:br>
              <a:rPr lang="en-US" sz="2600" dirty="0"/>
            </a:br>
            <a:br>
              <a:rPr lang="en-US" sz="2600" dirty="0"/>
            </a:br>
            <a:r>
              <a:rPr lang="en-US" sz="2600" dirty="0"/>
              <a:t>These involved landings on friendly home airfields located abroad.</a:t>
            </a:r>
            <a:br>
              <a:rPr lang="en-US" sz="2600" dirty="0"/>
            </a:br>
            <a:br>
              <a:rPr lang="en-US" sz="2600" dirty="0"/>
            </a:br>
            <a:r>
              <a:rPr lang="en-US" sz="2600" dirty="0"/>
              <a:t>Inexplicably, pilots retracted the landing gear on touch-down.</a:t>
            </a:r>
            <a:br>
              <a:rPr lang="en-US" sz="3000" dirty="0"/>
            </a:br>
            <a:endParaRPr lang="en-US" sz="3000"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22508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a:bodyPr>
          <a:lstStyle/>
          <a:p>
            <a:r>
              <a:rPr lang="en-US" dirty="0"/>
              <a:t>The question is, why?</a:t>
            </a:r>
          </a:p>
        </p:txBody>
      </p:sp>
      <p:sp>
        <p:nvSpPr>
          <p:cNvPr id="3" name="Content Placeholder 2"/>
          <p:cNvSpPr>
            <a:spLocks noGrp="1"/>
          </p:cNvSpPr>
          <p:nvPr>
            <p:ph idx="1"/>
          </p:nvPr>
        </p:nvSpPr>
        <p:spPr>
          <a:xfrm>
            <a:off x="606896" y="2060848"/>
            <a:ext cx="6629400" cy="4507013"/>
          </a:xfrm>
        </p:spPr>
        <p:txBody>
          <a:bodyPr>
            <a:normAutofit fontScale="92500" lnSpcReduction="20000"/>
          </a:bodyPr>
          <a:lstStyle/>
          <a:p>
            <a:pPr marL="0" indent="0">
              <a:buNone/>
            </a:pPr>
            <a:r>
              <a:rPr lang="en-US" dirty="0"/>
              <a:t>Was it carelessness?</a:t>
            </a:r>
          </a:p>
          <a:p>
            <a:pPr marL="0" indent="0">
              <a:buNone/>
            </a:pPr>
            <a:endParaRPr lang="en-US" dirty="0"/>
          </a:p>
          <a:p>
            <a:pPr marL="0" indent="0">
              <a:buNone/>
            </a:pPr>
            <a:r>
              <a:rPr lang="en-US" dirty="0"/>
              <a:t>. . . training?</a:t>
            </a:r>
          </a:p>
          <a:p>
            <a:pPr marL="0" indent="0">
              <a:buNone/>
            </a:pPr>
            <a:endParaRPr lang="en-US" dirty="0"/>
          </a:p>
          <a:p>
            <a:pPr marL="0" indent="0">
              <a:buNone/>
            </a:pPr>
            <a:r>
              <a:rPr lang="en-US" dirty="0"/>
              <a:t>. . . stress?</a:t>
            </a:r>
          </a:p>
          <a:p>
            <a:pPr marL="0" indent="0">
              <a:buNone/>
            </a:pPr>
            <a:endParaRPr lang="en-US" dirty="0"/>
          </a:p>
          <a:p>
            <a:pPr marL="0" indent="0">
              <a:buNone/>
            </a:pPr>
            <a:r>
              <a:rPr lang="en-US" dirty="0"/>
              <a:t>. . . fatigue?</a:t>
            </a:r>
          </a:p>
          <a:p>
            <a:pPr marL="0" indent="0">
              <a:buNone/>
            </a:pPr>
            <a:endParaRPr lang="en-US" dirty="0"/>
          </a:p>
          <a:p>
            <a:pPr marL="0" indent="0">
              <a:buNone/>
            </a:pPr>
            <a:r>
              <a:rPr lang="en-US" dirty="0"/>
              <a:t>. . . distractions?</a:t>
            </a:r>
          </a:p>
          <a:p>
            <a:pPr marL="0" indent="0">
              <a:buNone/>
            </a:pPr>
            <a:endParaRPr lang="en-US" dirty="0"/>
          </a:p>
        </p:txBody>
      </p:sp>
    </p:spTree>
    <p:extLst>
      <p:ext uri="{BB962C8B-B14F-4D97-AF65-F5344CB8AC3E}">
        <p14:creationId xmlns:p14="http://schemas.microsoft.com/office/powerpoint/2010/main" val="382624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cockpit_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6462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cockpit_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3700"/>
            <a:ext cx="9144000" cy="6069013"/>
          </a:xfrm>
          <a:prstGeom prst="rect">
            <a:avLst/>
          </a:prstGeom>
          <a:noFill/>
          <a:ln>
            <a:noFill/>
          </a:ln>
        </p:spPr>
      </p:pic>
    </p:spTree>
    <p:extLst>
      <p:ext uri="{BB962C8B-B14F-4D97-AF65-F5344CB8AC3E}">
        <p14:creationId xmlns:p14="http://schemas.microsoft.com/office/powerpoint/2010/main" val="252541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cockpit_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00250" y="0"/>
            <a:ext cx="5143500" cy="6858000"/>
          </a:xfrm>
          <a:prstGeom prst="rect">
            <a:avLst/>
          </a:prstGeom>
          <a:noFill/>
          <a:ln>
            <a:noFill/>
          </a:ln>
        </p:spPr>
      </p:pic>
    </p:spTree>
    <p:extLst>
      <p:ext uri="{BB962C8B-B14F-4D97-AF65-F5344CB8AC3E}">
        <p14:creationId xmlns:p14="http://schemas.microsoft.com/office/powerpoint/2010/main" val="108065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flapgea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8120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47800"/>
            <a:ext cx="9144000" cy="5663089"/>
          </a:xfrm>
          <a:prstGeom prst="rect">
            <a:avLst/>
          </a:prstGeom>
          <a:noFill/>
        </p:spPr>
        <p:txBody>
          <a:bodyPr wrap="square" rtlCol="0">
            <a:spAutoFit/>
          </a:bodyPr>
          <a:lstStyle/>
          <a:p>
            <a:r>
              <a:rPr lang="en-US" sz="3000" dirty="0"/>
              <a:t>Ruling out other possibilities, officials finally surmised . . .</a:t>
            </a:r>
          </a:p>
          <a:p>
            <a:endParaRPr lang="en-US" sz="3000" dirty="0"/>
          </a:p>
          <a:p>
            <a:r>
              <a:rPr lang="en-US" sz="3000" dirty="0"/>
              <a:t>While stress and lack of sleep can alter cognitive function,</a:t>
            </a:r>
          </a:p>
          <a:p>
            <a:endParaRPr lang="en-US" sz="3000" dirty="0"/>
          </a:p>
          <a:p>
            <a:r>
              <a:rPr lang="en-US" sz="3000" dirty="0"/>
              <a:t>. . . the accident source may be linked to cockpit design.</a:t>
            </a:r>
          </a:p>
          <a:p>
            <a:endParaRPr lang="en-US" sz="3000" dirty="0"/>
          </a:p>
          <a:p>
            <a:r>
              <a:rPr lang="en-US" sz="3000" dirty="0"/>
              <a:t>With the source understood, solution was easy.  </a:t>
            </a:r>
          </a:p>
          <a:p>
            <a:endParaRPr lang="en-US" sz="3000" dirty="0"/>
          </a:p>
          <a:p>
            <a:r>
              <a:rPr lang="en-US" sz="3000" dirty="0"/>
              <a:t>Small design tweaks reduced error that leads to tragedy</a:t>
            </a:r>
          </a:p>
          <a:p>
            <a:endParaRPr lang="en-US" sz="3000" dirty="0"/>
          </a:p>
          <a:p>
            <a:endParaRPr lang="en-US" sz="3100" dirty="0"/>
          </a:p>
          <a:p>
            <a:endParaRPr lang="en-US" sz="3100" dirty="0"/>
          </a:p>
        </p:txBody>
      </p:sp>
    </p:spTree>
    <p:extLst>
      <p:ext uri="{BB962C8B-B14F-4D97-AF65-F5344CB8AC3E}">
        <p14:creationId xmlns:p14="http://schemas.microsoft.com/office/powerpoint/2010/main" val="7853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A85B-3320-41FD-BB32-C7FABFCE1C26}"/>
              </a:ext>
            </a:extLst>
          </p:cNvPr>
          <p:cNvSpPr>
            <a:spLocks noGrp="1"/>
          </p:cNvSpPr>
          <p:nvPr>
            <p:ph type="title"/>
          </p:nvPr>
        </p:nvSpPr>
        <p:spPr>
          <a:xfrm>
            <a:off x="0" y="914400"/>
            <a:ext cx="9144000" cy="1143000"/>
          </a:xfrm>
        </p:spPr>
        <p:txBody>
          <a:bodyPr>
            <a:normAutofit/>
          </a:bodyPr>
          <a:lstStyle/>
          <a:p>
            <a:r>
              <a:rPr lang="en-US" sz="3600" spc="-15" dirty="0">
                <a:latin typeface="Verdana" panose="020B0604030504040204" pitchFamily="34" charset="0"/>
                <a:ea typeface="Verdana" panose="020B0604030504040204" pitchFamily="34" charset="0"/>
                <a:cs typeface="Verdana" panose="020B0604030504040204" pitchFamily="34" charset="0"/>
              </a:rPr>
              <a:t>WHAT IS THE POSSIBLE TAKE-AWAY?</a:t>
            </a:r>
            <a:endParaRPr lang="en-US" sz="3600" dirty="0"/>
          </a:p>
        </p:txBody>
      </p:sp>
    </p:spTree>
    <p:extLst>
      <p:ext uri="{BB962C8B-B14F-4D97-AF65-F5344CB8AC3E}">
        <p14:creationId xmlns:p14="http://schemas.microsoft.com/office/powerpoint/2010/main" val="58800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1143000"/>
          </a:xfrm>
        </p:spPr>
        <p:txBody>
          <a:bodyPr>
            <a:noAutofit/>
          </a:bodyPr>
          <a:lstStyle/>
          <a:p>
            <a:r>
              <a:rPr lang="en-US" sz="4000" dirty="0"/>
              <a:t>Agenda Item #1</a:t>
            </a:r>
          </a:p>
        </p:txBody>
      </p:sp>
      <p:sp>
        <p:nvSpPr>
          <p:cNvPr id="3" name="Content Placeholder 2"/>
          <p:cNvSpPr>
            <a:spLocks noGrp="1"/>
          </p:cNvSpPr>
          <p:nvPr>
            <p:ph idx="1"/>
          </p:nvPr>
        </p:nvSpPr>
        <p:spPr>
          <a:xfrm>
            <a:off x="0" y="2133600"/>
            <a:ext cx="9144000" cy="2819400"/>
          </a:xfrm>
        </p:spPr>
        <p:txBody>
          <a:bodyPr>
            <a:normAutofit fontScale="77500" lnSpcReduction="20000"/>
          </a:bodyPr>
          <a:lstStyle/>
          <a:p>
            <a:r>
              <a:rPr lang="en-US" sz="3600" dirty="0"/>
              <a:t>Welcome by the Chairs</a:t>
            </a:r>
          </a:p>
          <a:p>
            <a:pPr marL="1028700" indent="-571500">
              <a:buFontTx/>
              <a:buChar char="-"/>
            </a:pPr>
            <a:r>
              <a:rPr lang="en-US" sz="3600" dirty="0"/>
              <a:t>Suzanne </a:t>
            </a:r>
            <a:r>
              <a:rPr lang="en-US" sz="3600" dirty="0" err="1"/>
              <a:t>Rosenblith</a:t>
            </a:r>
            <a:endParaRPr lang="en-US" sz="3600" dirty="0"/>
          </a:p>
          <a:p>
            <a:pPr marL="1028700" indent="-571500">
              <a:buFontTx/>
              <a:buChar char="-"/>
            </a:pPr>
            <a:r>
              <a:rPr lang="en-US" sz="3600" dirty="0"/>
              <a:t>Reginald Landeau, Jr.</a:t>
            </a:r>
          </a:p>
          <a:p>
            <a:pPr marL="1028700" indent="-571500">
              <a:buFontTx/>
              <a:buChar char="-"/>
            </a:pPr>
            <a:r>
              <a:rPr lang="en-US" sz="3600" dirty="0"/>
              <a:t>Gladys Cruz</a:t>
            </a:r>
          </a:p>
          <a:p>
            <a:pPr marL="457200" indent="0">
              <a:buNone/>
            </a:pPr>
            <a:endParaRPr lang="en-US" sz="3600" dirty="0"/>
          </a:p>
          <a:p>
            <a:r>
              <a:rPr lang="en-US" sz="3600" dirty="0"/>
              <a:t>Introductions</a:t>
            </a:r>
          </a:p>
          <a:p>
            <a:endParaRPr lang="en-US" dirty="0"/>
          </a:p>
        </p:txBody>
      </p:sp>
    </p:spTree>
    <p:extLst>
      <p:ext uri="{BB962C8B-B14F-4D97-AF65-F5344CB8AC3E}">
        <p14:creationId xmlns:p14="http://schemas.microsoft.com/office/powerpoint/2010/main" val="971614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6712"/>
            <a:ext cx="8991600" cy="5339923"/>
          </a:xfrm>
          <a:prstGeom prst="rect">
            <a:avLst/>
          </a:prstGeom>
          <a:noFill/>
        </p:spPr>
        <p:txBody>
          <a:bodyPr wrap="square" rtlCol="0">
            <a:spAutoFit/>
          </a:bodyPr>
          <a:lstStyle/>
          <a:p>
            <a:endParaRPr lang="en-US" sz="3100" dirty="0"/>
          </a:p>
          <a:p>
            <a:r>
              <a:rPr lang="en-US" sz="3100" dirty="0"/>
              <a:t>Possibly it is this . . . </a:t>
            </a:r>
          </a:p>
          <a:p>
            <a:endParaRPr lang="en-US" sz="3100" dirty="0"/>
          </a:p>
          <a:p>
            <a:r>
              <a:rPr lang="en-US" sz="3100" dirty="0"/>
              <a:t>To improve things we have tools at our disposal</a:t>
            </a:r>
          </a:p>
          <a:p>
            <a:endParaRPr lang="en-US" sz="3100" dirty="0"/>
          </a:p>
          <a:p>
            <a:r>
              <a:rPr lang="en-US" sz="3100" dirty="0"/>
              <a:t>But be cautious when deciding which tool to use</a:t>
            </a:r>
          </a:p>
          <a:p>
            <a:endParaRPr lang="en-US" sz="3100" dirty="0"/>
          </a:p>
          <a:p>
            <a:r>
              <a:rPr lang="en-US" sz="3100" dirty="0"/>
              <a:t>A hammer can help build a cathedral or tear it down</a:t>
            </a:r>
          </a:p>
          <a:p>
            <a:endParaRPr lang="en-US" sz="3100" dirty="0"/>
          </a:p>
          <a:p>
            <a:r>
              <a:rPr lang="en-US" sz="3100" dirty="0"/>
              <a:t>Focus on the wrong thing can hinder more than help</a:t>
            </a:r>
          </a:p>
          <a:p>
            <a:endParaRPr lang="en-US" sz="3100" dirty="0"/>
          </a:p>
        </p:txBody>
      </p:sp>
    </p:spTree>
    <p:extLst>
      <p:ext uri="{BB962C8B-B14F-4D97-AF65-F5344CB8AC3E}">
        <p14:creationId xmlns:p14="http://schemas.microsoft.com/office/powerpoint/2010/main" val="18196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83707"/>
            <a:ext cx="8991600" cy="3908762"/>
          </a:xfrm>
          <a:prstGeom prst="rect">
            <a:avLst/>
          </a:prstGeom>
          <a:noFill/>
        </p:spPr>
        <p:txBody>
          <a:bodyPr wrap="square" rtlCol="0">
            <a:spAutoFit/>
          </a:bodyPr>
          <a:lstStyle/>
          <a:p>
            <a:endParaRPr lang="en-US" sz="3100" dirty="0"/>
          </a:p>
          <a:p>
            <a:r>
              <a:rPr lang="en-US" sz="3100" dirty="0"/>
              <a:t>Or maybe it is this . . . </a:t>
            </a:r>
          </a:p>
          <a:p>
            <a:endParaRPr lang="en-US" sz="3100" dirty="0"/>
          </a:p>
          <a:p>
            <a:r>
              <a:rPr lang="en-US" sz="3100" dirty="0"/>
              <a:t>Avoid obvious solutions that focus on the wrong thing</a:t>
            </a:r>
          </a:p>
          <a:p>
            <a:endParaRPr lang="en-US" sz="3100" dirty="0"/>
          </a:p>
          <a:p>
            <a:r>
              <a:rPr lang="en-US" sz="3100" dirty="0"/>
              <a:t>Especially if solutions blame those we’re trying to help</a:t>
            </a:r>
          </a:p>
          <a:p>
            <a:endParaRPr lang="en-US" sz="3100" dirty="0"/>
          </a:p>
          <a:p>
            <a:r>
              <a:rPr lang="en-US" sz="3100" dirty="0"/>
              <a:t>Remember, people don’t fail; systems do</a:t>
            </a:r>
          </a:p>
        </p:txBody>
      </p:sp>
    </p:spTree>
    <p:extLst>
      <p:ext uri="{BB962C8B-B14F-4D97-AF65-F5344CB8AC3E}">
        <p14:creationId xmlns:p14="http://schemas.microsoft.com/office/powerpoint/2010/main" val="149496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04664"/>
            <a:ext cx="8991600" cy="6494085"/>
          </a:xfrm>
          <a:prstGeom prst="rect">
            <a:avLst/>
          </a:prstGeom>
          <a:noFill/>
        </p:spPr>
        <p:txBody>
          <a:bodyPr wrap="square" rtlCol="0">
            <a:spAutoFit/>
          </a:bodyPr>
          <a:lstStyle/>
          <a:p>
            <a:endParaRPr lang="en-US" sz="3200" dirty="0"/>
          </a:p>
          <a:p>
            <a:r>
              <a:rPr lang="en-US" sz="3200" dirty="0"/>
              <a:t>Or even possibly this . . . </a:t>
            </a:r>
          </a:p>
          <a:p>
            <a:endParaRPr lang="en-US" sz="3200" dirty="0"/>
          </a:p>
          <a:p>
            <a:r>
              <a:rPr lang="en-US" sz="3200" dirty="0"/>
              <a:t>The “choice architecture” matters.</a:t>
            </a:r>
          </a:p>
          <a:p>
            <a:endParaRPr lang="en-US" sz="3200" dirty="0"/>
          </a:p>
          <a:p>
            <a:r>
              <a:rPr lang="en-US" sz="3200" dirty="0"/>
              <a:t>How choices are presented affects decision-making.</a:t>
            </a:r>
          </a:p>
          <a:p>
            <a:endParaRPr lang="en-US" sz="3200" dirty="0"/>
          </a:p>
          <a:p>
            <a:r>
              <a:rPr lang="en-US" sz="3200" dirty="0"/>
              <a:t>The goal is simple.  </a:t>
            </a:r>
          </a:p>
          <a:p>
            <a:endParaRPr lang="en-US" sz="3200" dirty="0"/>
          </a:p>
          <a:p>
            <a:r>
              <a:rPr lang="en-US" sz="3200" dirty="0"/>
              <a:t>Change choices without reducing freedom to choose.</a:t>
            </a:r>
          </a:p>
          <a:p>
            <a:endParaRPr lang="en-US" sz="3200" dirty="0"/>
          </a:p>
          <a:p>
            <a:r>
              <a:rPr lang="en-US" sz="3200" dirty="0"/>
              <a:t>Make small changes that yield big improvement.</a:t>
            </a:r>
          </a:p>
          <a:p>
            <a:endParaRPr lang="en-US" sz="3200" dirty="0"/>
          </a:p>
        </p:txBody>
      </p:sp>
    </p:spTree>
    <p:extLst>
      <p:ext uri="{BB962C8B-B14F-4D97-AF65-F5344CB8AC3E}">
        <p14:creationId xmlns:p14="http://schemas.microsoft.com/office/powerpoint/2010/main" val="254157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908720"/>
            <a:ext cx="8524180" cy="6319585"/>
          </a:xfrm>
        </p:spPr>
        <p:txBody>
          <a:bodyPr>
            <a:normAutofit/>
          </a:bodyPr>
          <a:lstStyle/>
          <a:p>
            <a:pPr marL="0" indent="0">
              <a:buNone/>
            </a:pPr>
            <a:r>
              <a:rPr lang="en-US" sz="2400" dirty="0"/>
              <a:t>Source:</a:t>
            </a:r>
          </a:p>
          <a:p>
            <a:pPr marL="0" indent="0">
              <a:buNone/>
            </a:pPr>
            <a:endParaRPr lang="en-US" sz="2400" dirty="0"/>
          </a:p>
          <a:p>
            <a:pPr marL="914400" indent="0">
              <a:buNone/>
            </a:pPr>
            <a:r>
              <a:rPr lang="en-US" sz="2400" dirty="0"/>
              <a:t>S. </a:t>
            </a:r>
            <a:r>
              <a:rPr lang="en-US" sz="2400" dirty="0" err="1"/>
              <a:t>Mullainathan</a:t>
            </a:r>
            <a:r>
              <a:rPr lang="en-US" sz="2400" dirty="0"/>
              <a:t> and E. </a:t>
            </a:r>
            <a:r>
              <a:rPr lang="en-US" sz="2400" dirty="0" err="1"/>
              <a:t>Shafir</a:t>
            </a:r>
            <a:r>
              <a:rPr lang="en-US" sz="2400" dirty="0"/>
              <a:t>, </a:t>
            </a:r>
            <a:r>
              <a:rPr lang="en-US" sz="2400" i="1" dirty="0"/>
              <a:t>Scarcity:  The New Science of Having Less and How it Defines our Lives</a:t>
            </a:r>
            <a:r>
              <a:rPr lang="en-US" sz="2400" dirty="0"/>
              <a:t>, 2013, p. 167-169</a:t>
            </a:r>
          </a:p>
          <a:p>
            <a:pPr marL="0" indent="0">
              <a:buNone/>
            </a:pPr>
            <a:endParaRPr lang="en-US" sz="2400" dirty="0"/>
          </a:p>
          <a:p>
            <a:pPr marL="1828800" indent="0">
              <a:spcBef>
                <a:spcPts val="0"/>
              </a:spcBef>
              <a:buNone/>
            </a:pPr>
            <a:r>
              <a:rPr lang="en-US" sz="2400" dirty="0" err="1"/>
              <a:t>Sendhil</a:t>
            </a:r>
            <a:r>
              <a:rPr lang="en-US" sz="2400" dirty="0"/>
              <a:t> Mullainathan</a:t>
            </a:r>
          </a:p>
          <a:p>
            <a:pPr marL="1828800" indent="0">
              <a:spcBef>
                <a:spcPts val="0"/>
              </a:spcBef>
              <a:buNone/>
            </a:pPr>
            <a:r>
              <a:rPr lang="en-US" sz="2400" dirty="0"/>
              <a:t>MacArthur Fellowship recipient</a:t>
            </a:r>
          </a:p>
          <a:p>
            <a:pPr marL="1828800" indent="0">
              <a:spcBef>
                <a:spcPts val="0"/>
              </a:spcBef>
              <a:buNone/>
            </a:pPr>
            <a:r>
              <a:rPr lang="en-US" sz="2400" dirty="0"/>
              <a:t>Professor of Behavioral Economics</a:t>
            </a:r>
          </a:p>
        </p:txBody>
      </p:sp>
    </p:spTree>
    <p:extLst>
      <p:ext uri="{BB962C8B-B14F-4D97-AF65-F5344CB8AC3E}">
        <p14:creationId xmlns:p14="http://schemas.microsoft.com/office/powerpoint/2010/main" val="1585271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4000" dirty="0"/>
              <a:t>Agenda Item #5:  Logic Model </a:t>
            </a:r>
          </a:p>
        </p:txBody>
      </p:sp>
      <p:sp>
        <p:nvSpPr>
          <p:cNvPr id="3" name="Content Placeholder 2"/>
          <p:cNvSpPr>
            <a:spLocks noGrp="1"/>
          </p:cNvSpPr>
          <p:nvPr>
            <p:ph idx="1"/>
          </p:nvPr>
        </p:nvSpPr>
        <p:spPr>
          <a:xfrm>
            <a:off x="76200" y="1676400"/>
            <a:ext cx="9067800" cy="2819400"/>
          </a:xfrm>
        </p:spPr>
        <p:txBody>
          <a:bodyPr>
            <a:noAutofit/>
          </a:bodyPr>
          <a:lstStyle/>
          <a:p>
            <a:pPr lvl="0"/>
            <a:r>
              <a:rPr lang="en-US" sz="2400" dirty="0"/>
              <a:t>Objective:  </a:t>
            </a:r>
          </a:p>
          <a:p>
            <a:pPr marL="0" lvl="0" indent="0">
              <a:buNone/>
              <a:tabLst>
                <a:tab pos="346075" algn="l"/>
              </a:tabLst>
            </a:pPr>
            <a:r>
              <a:rPr lang="en-US" sz="2400" dirty="0"/>
              <a:t>	Understand why we exist, what we do, and how we do it</a:t>
            </a:r>
          </a:p>
          <a:p>
            <a:pPr lvl="0"/>
            <a:endParaRPr lang="en-US" sz="1600" dirty="0"/>
          </a:p>
          <a:p>
            <a:pPr lvl="0"/>
            <a:r>
              <a:rPr lang="en-US" sz="2400" dirty="0"/>
              <a:t>Pitfall:</a:t>
            </a:r>
          </a:p>
          <a:p>
            <a:pPr marL="0" lvl="0" indent="0">
              <a:buNone/>
              <a:tabLst>
                <a:tab pos="346075" algn="l"/>
              </a:tabLst>
            </a:pPr>
            <a:r>
              <a:rPr lang="en-US" sz="2400" dirty="0"/>
              <a:t>	Looking for answers in all the wrong places </a:t>
            </a:r>
          </a:p>
          <a:p>
            <a:pPr marL="0" lvl="0" indent="0">
              <a:buNone/>
            </a:pPr>
            <a:endParaRPr lang="en-US" sz="1600" dirty="0"/>
          </a:p>
          <a:p>
            <a:pPr lvl="0"/>
            <a:r>
              <a:rPr lang="en-US" sz="2400" dirty="0"/>
              <a:t>Three types of “wins”</a:t>
            </a:r>
          </a:p>
          <a:p>
            <a:pPr marL="0" lvl="0" indent="0">
              <a:buNone/>
              <a:tabLst>
                <a:tab pos="346075" algn="l"/>
              </a:tabLst>
            </a:pPr>
            <a:r>
              <a:rPr lang="en-US" sz="2400" dirty="0"/>
              <a:t>	An assist from Charlie Baum (</a:t>
            </a:r>
            <a:r>
              <a:rPr lang="en-US" sz="2400" i="1" dirty="0"/>
              <a:t>Starting Point</a:t>
            </a:r>
            <a:r>
              <a:rPr lang="en-US" sz="2400" dirty="0"/>
              <a:t>)</a:t>
            </a:r>
          </a:p>
          <a:p>
            <a:pPr lvl="0"/>
            <a:endParaRPr lang="en-US" sz="1600" dirty="0"/>
          </a:p>
          <a:p>
            <a:pPr lvl="0"/>
            <a:r>
              <a:rPr lang="en-US" sz="2400" dirty="0"/>
              <a:t>Data by Source display </a:t>
            </a:r>
          </a:p>
          <a:p>
            <a:pPr marL="0" lvl="0" indent="0">
              <a:buNone/>
              <a:tabLst>
                <a:tab pos="346075" algn="l"/>
              </a:tabLst>
            </a:pPr>
            <a:r>
              <a:rPr lang="en-US" sz="2400" dirty="0"/>
              <a:t>	What is the goal?</a:t>
            </a:r>
          </a:p>
          <a:p>
            <a:pPr marL="0" lvl="0" indent="0">
              <a:buNone/>
              <a:tabLst>
                <a:tab pos="346075" algn="l"/>
              </a:tabLst>
            </a:pPr>
            <a:r>
              <a:rPr lang="en-US" sz="2400" dirty="0"/>
              <a:t>	How do we know what we know about this topic?</a:t>
            </a:r>
          </a:p>
          <a:p>
            <a:pPr lvl="0"/>
            <a:endParaRPr lang="en-US" sz="2400" dirty="0"/>
          </a:p>
          <a:p>
            <a:pPr lvl="0"/>
            <a:r>
              <a:rPr lang="en-US" sz="2400" dirty="0"/>
              <a:t>Insight that surfaced</a:t>
            </a:r>
          </a:p>
          <a:p>
            <a:pPr marL="0" lvl="0" indent="0">
              <a:buNone/>
            </a:pPr>
            <a:endParaRPr lang="en-US" sz="2400" dirty="0"/>
          </a:p>
          <a:p>
            <a:pPr lvl="0"/>
            <a:r>
              <a:rPr lang="en-US" sz="2400" dirty="0"/>
              <a:t>Three vignettes (page 53)</a:t>
            </a:r>
          </a:p>
          <a:p>
            <a:pPr lvl="0"/>
            <a:endParaRPr lang="en-US" sz="2400" dirty="0"/>
          </a:p>
          <a:p>
            <a:pPr lvl="0"/>
            <a:r>
              <a:rPr lang="en-US" sz="2400" dirty="0"/>
              <a:t>Toward a logic model</a:t>
            </a:r>
          </a:p>
        </p:txBody>
      </p:sp>
    </p:spTree>
    <p:extLst>
      <p:ext uri="{BB962C8B-B14F-4D97-AF65-F5344CB8AC3E}">
        <p14:creationId xmlns:p14="http://schemas.microsoft.com/office/powerpoint/2010/main" val="211786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A Logic Model:  Review the “placemat”</a:t>
            </a:r>
          </a:p>
        </p:txBody>
      </p:sp>
      <p:pic>
        <p:nvPicPr>
          <p:cNvPr id="3" name="Picture 2">
            <a:extLst>
              <a:ext uri="{FF2B5EF4-FFF2-40B4-BE49-F238E27FC236}">
                <a16:creationId xmlns:a16="http://schemas.microsoft.com/office/drawing/2014/main" id="{1A3C95AD-442E-497C-A78B-7F083F397D03}"/>
              </a:ext>
            </a:extLst>
          </p:cNvPr>
          <p:cNvPicPr>
            <a:picLocks noChangeAspect="1"/>
          </p:cNvPicPr>
          <p:nvPr/>
        </p:nvPicPr>
        <p:blipFill>
          <a:blip r:embed="rId2"/>
          <a:stretch>
            <a:fillRect/>
          </a:stretch>
        </p:blipFill>
        <p:spPr>
          <a:xfrm>
            <a:off x="0" y="1397946"/>
            <a:ext cx="9144000" cy="5551714"/>
          </a:xfrm>
          <a:prstGeom prst="rect">
            <a:avLst/>
          </a:prstGeom>
        </p:spPr>
      </p:pic>
    </p:spTree>
    <p:extLst>
      <p:ext uri="{BB962C8B-B14F-4D97-AF65-F5344CB8AC3E}">
        <p14:creationId xmlns:p14="http://schemas.microsoft.com/office/powerpoint/2010/main" val="831771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sz="4000" dirty="0"/>
              <a:t>Agenda Item #6: How do we achieve consensus</a:t>
            </a:r>
          </a:p>
        </p:txBody>
      </p:sp>
      <p:sp>
        <p:nvSpPr>
          <p:cNvPr id="3" name="Content Placeholder 2"/>
          <p:cNvSpPr>
            <a:spLocks noGrp="1"/>
          </p:cNvSpPr>
          <p:nvPr>
            <p:ph idx="1"/>
          </p:nvPr>
        </p:nvSpPr>
        <p:spPr>
          <a:xfrm>
            <a:off x="0" y="2209800"/>
            <a:ext cx="9144000" cy="2057400"/>
          </a:xfrm>
        </p:spPr>
        <p:txBody>
          <a:bodyPr>
            <a:normAutofit fontScale="85000" lnSpcReduction="20000"/>
          </a:bodyPr>
          <a:lstStyle/>
          <a:p>
            <a:r>
              <a:rPr lang="en-US" sz="3100" dirty="0"/>
              <a:t>At a trial’s outset, the judge wants to seat a jury.</a:t>
            </a:r>
          </a:p>
          <a:p>
            <a:pPr marL="687388">
              <a:buFontTx/>
              <a:buChar char="-"/>
            </a:pPr>
            <a:r>
              <a:rPr lang="en-US" sz="3100" dirty="0"/>
              <a:t>The burden of proof is “beyond a reasonable doubt.”</a:t>
            </a:r>
          </a:p>
          <a:p>
            <a:pPr marL="687388">
              <a:buFontTx/>
              <a:buChar char="-"/>
            </a:pPr>
            <a:r>
              <a:rPr lang="en-US" sz="3100" dirty="0"/>
              <a:t>Thus it matters whether jurors agree to be reasonable.</a:t>
            </a:r>
          </a:p>
          <a:p>
            <a:pPr marL="687388">
              <a:buFontTx/>
              <a:buChar char="-"/>
            </a:pPr>
            <a:r>
              <a:rPr lang="en-US" sz="3100" dirty="0"/>
              <a:t>This is where the judge learns who stays and who goes.</a:t>
            </a:r>
          </a:p>
          <a:p>
            <a:pPr marL="687388">
              <a:buFontTx/>
              <a:buChar char="-"/>
            </a:pPr>
            <a:r>
              <a:rPr lang="en-US" sz="3100" dirty="0"/>
              <a:t>But what does it mean to be reasonable?</a:t>
            </a:r>
          </a:p>
          <a:p>
            <a:pPr marL="687388">
              <a:buFontTx/>
              <a:buChar char="-"/>
            </a:pPr>
            <a:endParaRPr lang="en-US" sz="2800" dirty="0"/>
          </a:p>
          <a:p>
            <a:endParaRPr lang="en-US" dirty="0"/>
          </a:p>
        </p:txBody>
      </p:sp>
    </p:spTree>
    <p:extLst>
      <p:ext uri="{BB962C8B-B14F-4D97-AF65-F5344CB8AC3E}">
        <p14:creationId xmlns:p14="http://schemas.microsoft.com/office/powerpoint/2010/main" val="326316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Imagine we wanted to describe the ideal learning environment</a:t>
            </a:r>
          </a:p>
        </p:txBody>
      </p:sp>
      <p:cxnSp>
        <p:nvCxnSpPr>
          <p:cNvPr id="4" name="Straight Connector 3">
            <a:extLst>
              <a:ext uri="{FF2B5EF4-FFF2-40B4-BE49-F238E27FC236}">
                <a16:creationId xmlns:a16="http://schemas.microsoft.com/office/drawing/2014/main" id="{324D0B71-5609-46CF-AA26-F224CD93F125}"/>
              </a:ext>
            </a:extLst>
          </p:cNvPr>
          <p:cNvCxnSpPr/>
          <p:nvPr/>
        </p:nvCxnSpPr>
        <p:spPr>
          <a:xfrm flipH="1">
            <a:off x="2590800" y="2362200"/>
            <a:ext cx="3810000" cy="2971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24907B-241C-4D92-B09E-AD5526FAD359}"/>
              </a:ext>
            </a:extLst>
          </p:cNvPr>
          <p:cNvCxnSpPr>
            <a:cxnSpLocks/>
          </p:cNvCxnSpPr>
          <p:nvPr/>
        </p:nvCxnSpPr>
        <p:spPr>
          <a:xfrm flipH="1" flipV="1">
            <a:off x="3086100" y="2247900"/>
            <a:ext cx="3467100" cy="33909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9EEBE3-2881-4FD3-81D9-0E2E49614EFA}"/>
              </a:ext>
            </a:extLst>
          </p:cNvPr>
          <p:cNvCxnSpPr>
            <a:cxnSpLocks/>
          </p:cNvCxnSpPr>
          <p:nvPr/>
        </p:nvCxnSpPr>
        <p:spPr>
          <a:xfrm>
            <a:off x="4624253" y="2163536"/>
            <a:ext cx="0" cy="35433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C11060-96FB-4CB9-AF96-82CA2F81012F}"/>
              </a:ext>
            </a:extLst>
          </p:cNvPr>
          <p:cNvCxnSpPr>
            <a:cxnSpLocks/>
          </p:cNvCxnSpPr>
          <p:nvPr/>
        </p:nvCxnSpPr>
        <p:spPr>
          <a:xfrm flipH="1">
            <a:off x="2403566" y="3733800"/>
            <a:ext cx="464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631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Ideal learning environment</a:t>
            </a:r>
          </a:p>
        </p:txBody>
      </p:sp>
      <p:cxnSp>
        <p:nvCxnSpPr>
          <p:cNvPr id="4" name="Straight Connector 3">
            <a:extLst>
              <a:ext uri="{FF2B5EF4-FFF2-40B4-BE49-F238E27FC236}">
                <a16:creationId xmlns:a16="http://schemas.microsoft.com/office/drawing/2014/main" id="{324D0B71-5609-46CF-AA26-F224CD93F125}"/>
              </a:ext>
            </a:extLst>
          </p:cNvPr>
          <p:cNvCxnSpPr/>
          <p:nvPr/>
        </p:nvCxnSpPr>
        <p:spPr>
          <a:xfrm flipH="1">
            <a:off x="2129501" y="2362200"/>
            <a:ext cx="3810000" cy="2971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24907B-241C-4D92-B09E-AD5526FAD359}"/>
              </a:ext>
            </a:extLst>
          </p:cNvPr>
          <p:cNvCxnSpPr>
            <a:cxnSpLocks/>
          </p:cNvCxnSpPr>
          <p:nvPr/>
        </p:nvCxnSpPr>
        <p:spPr>
          <a:xfrm flipH="1" flipV="1">
            <a:off x="2739934" y="2247900"/>
            <a:ext cx="3467100" cy="33909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9EEBE3-2881-4FD3-81D9-0E2E49614EFA}"/>
              </a:ext>
            </a:extLst>
          </p:cNvPr>
          <p:cNvCxnSpPr>
            <a:cxnSpLocks/>
          </p:cNvCxnSpPr>
          <p:nvPr/>
        </p:nvCxnSpPr>
        <p:spPr>
          <a:xfrm>
            <a:off x="4221801" y="2163536"/>
            <a:ext cx="0" cy="35433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C11060-96FB-4CB9-AF96-82CA2F81012F}"/>
              </a:ext>
            </a:extLst>
          </p:cNvPr>
          <p:cNvCxnSpPr>
            <a:cxnSpLocks/>
          </p:cNvCxnSpPr>
          <p:nvPr/>
        </p:nvCxnSpPr>
        <p:spPr>
          <a:xfrm flipH="1">
            <a:off x="2057400" y="3699075"/>
            <a:ext cx="464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657AE-1F91-4292-BC87-4B1FDCE61C68}"/>
              </a:ext>
            </a:extLst>
          </p:cNvPr>
          <p:cNvSpPr txBox="1"/>
          <p:nvPr/>
        </p:nvSpPr>
        <p:spPr>
          <a:xfrm>
            <a:off x="6285256" y="1826616"/>
            <a:ext cx="1828788" cy="461665"/>
          </a:xfrm>
          <a:prstGeom prst="rect">
            <a:avLst/>
          </a:prstGeom>
          <a:noFill/>
        </p:spPr>
        <p:txBody>
          <a:bodyPr wrap="square" rtlCol="0">
            <a:spAutoFit/>
          </a:bodyPr>
          <a:lstStyle/>
          <a:p>
            <a:r>
              <a:rPr lang="en-US" sz="2400" dirty="0"/>
              <a:t>Structured</a:t>
            </a:r>
          </a:p>
        </p:txBody>
      </p:sp>
      <p:sp>
        <p:nvSpPr>
          <p:cNvPr id="8" name="TextBox 7">
            <a:extLst>
              <a:ext uri="{FF2B5EF4-FFF2-40B4-BE49-F238E27FC236}">
                <a16:creationId xmlns:a16="http://schemas.microsoft.com/office/drawing/2014/main" id="{6017A1B5-3419-4A75-98CA-6D3C2EA7F359}"/>
              </a:ext>
            </a:extLst>
          </p:cNvPr>
          <p:cNvSpPr txBox="1"/>
          <p:nvPr/>
        </p:nvSpPr>
        <p:spPr>
          <a:xfrm>
            <a:off x="742132" y="5524812"/>
            <a:ext cx="1943081" cy="461665"/>
          </a:xfrm>
          <a:prstGeom prst="rect">
            <a:avLst/>
          </a:prstGeom>
          <a:noFill/>
        </p:spPr>
        <p:txBody>
          <a:bodyPr wrap="square" rtlCol="0">
            <a:spAutoFit/>
          </a:bodyPr>
          <a:lstStyle/>
          <a:p>
            <a:r>
              <a:rPr lang="en-US" sz="2400" dirty="0"/>
              <a:t>Unstructured</a:t>
            </a:r>
          </a:p>
        </p:txBody>
      </p:sp>
      <p:sp>
        <p:nvSpPr>
          <p:cNvPr id="9" name="TextBox 8">
            <a:extLst>
              <a:ext uri="{FF2B5EF4-FFF2-40B4-BE49-F238E27FC236}">
                <a16:creationId xmlns:a16="http://schemas.microsoft.com/office/drawing/2014/main" id="{9809305A-79F9-4095-B563-A4535F854ECA}"/>
              </a:ext>
            </a:extLst>
          </p:cNvPr>
          <p:cNvSpPr txBox="1"/>
          <p:nvPr/>
        </p:nvSpPr>
        <p:spPr>
          <a:xfrm>
            <a:off x="758978" y="1843385"/>
            <a:ext cx="1943081" cy="461665"/>
          </a:xfrm>
          <a:prstGeom prst="rect">
            <a:avLst/>
          </a:prstGeom>
          <a:noFill/>
        </p:spPr>
        <p:txBody>
          <a:bodyPr wrap="square" rtlCol="0">
            <a:spAutoFit/>
          </a:bodyPr>
          <a:lstStyle/>
          <a:p>
            <a:r>
              <a:rPr lang="en-US" sz="2400" dirty="0"/>
              <a:t>Self-directed</a:t>
            </a:r>
          </a:p>
        </p:txBody>
      </p:sp>
      <p:sp>
        <p:nvSpPr>
          <p:cNvPr id="10" name="TextBox 9">
            <a:extLst>
              <a:ext uri="{FF2B5EF4-FFF2-40B4-BE49-F238E27FC236}">
                <a16:creationId xmlns:a16="http://schemas.microsoft.com/office/drawing/2014/main" id="{7DF0D1E3-775D-41DE-9779-F9EC5EC1EBBE}"/>
              </a:ext>
            </a:extLst>
          </p:cNvPr>
          <p:cNvSpPr txBox="1"/>
          <p:nvPr/>
        </p:nvSpPr>
        <p:spPr>
          <a:xfrm>
            <a:off x="6546448" y="5588298"/>
            <a:ext cx="2445145" cy="461665"/>
          </a:xfrm>
          <a:prstGeom prst="rect">
            <a:avLst/>
          </a:prstGeom>
          <a:noFill/>
        </p:spPr>
        <p:txBody>
          <a:bodyPr wrap="square" rtlCol="0">
            <a:spAutoFit/>
          </a:bodyPr>
          <a:lstStyle/>
          <a:p>
            <a:r>
              <a:rPr lang="en-US" sz="2400" dirty="0"/>
              <a:t>“Other”-directed</a:t>
            </a:r>
          </a:p>
        </p:txBody>
      </p:sp>
      <p:sp>
        <p:nvSpPr>
          <p:cNvPr id="11" name="TextBox 10">
            <a:extLst>
              <a:ext uri="{FF2B5EF4-FFF2-40B4-BE49-F238E27FC236}">
                <a16:creationId xmlns:a16="http://schemas.microsoft.com/office/drawing/2014/main" id="{B9AC090D-4603-4071-BE15-CD9BD566A6A3}"/>
              </a:ext>
            </a:extLst>
          </p:cNvPr>
          <p:cNvSpPr txBox="1"/>
          <p:nvPr/>
        </p:nvSpPr>
        <p:spPr>
          <a:xfrm>
            <a:off x="3581400" y="1445568"/>
            <a:ext cx="1828788" cy="461665"/>
          </a:xfrm>
          <a:prstGeom prst="rect">
            <a:avLst/>
          </a:prstGeom>
          <a:noFill/>
        </p:spPr>
        <p:txBody>
          <a:bodyPr wrap="square" rtlCol="0">
            <a:spAutoFit/>
          </a:bodyPr>
          <a:lstStyle/>
          <a:p>
            <a:r>
              <a:rPr lang="en-US" sz="2400" dirty="0"/>
              <a:t>Didactic</a:t>
            </a:r>
          </a:p>
        </p:txBody>
      </p:sp>
      <p:sp>
        <p:nvSpPr>
          <p:cNvPr id="12" name="TextBox 11">
            <a:extLst>
              <a:ext uri="{FF2B5EF4-FFF2-40B4-BE49-F238E27FC236}">
                <a16:creationId xmlns:a16="http://schemas.microsoft.com/office/drawing/2014/main" id="{694A1CB2-B082-4FB0-A60A-0023CF3DA34A}"/>
              </a:ext>
            </a:extLst>
          </p:cNvPr>
          <p:cNvSpPr txBox="1"/>
          <p:nvPr/>
        </p:nvSpPr>
        <p:spPr>
          <a:xfrm>
            <a:off x="3505200" y="6014612"/>
            <a:ext cx="1828788" cy="461665"/>
          </a:xfrm>
          <a:prstGeom prst="rect">
            <a:avLst/>
          </a:prstGeom>
          <a:noFill/>
        </p:spPr>
        <p:txBody>
          <a:bodyPr wrap="square" rtlCol="0">
            <a:spAutoFit/>
          </a:bodyPr>
          <a:lstStyle/>
          <a:p>
            <a:r>
              <a:rPr lang="en-US" sz="2400" dirty="0"/>
              <a:t>Experiential</a:t>
            </a:r>
          </a:p>
        </p:txBody>
      </p:sp>
      <p:sp>
        <p:nvSpPr>
          <p:cNvPr id="13" name="TextBox 12">
            <a:extLst>
              <a:ext uri="{FF2B5EF4-FFF2-40B4-BE49-F238E27FC236}">
                <a16:creationId xmlns:a16="http://schemas.microsoft.com/office/drawing/2014/main" id="{5D88E45F-D055-4B3A-9DCA-EB297626758D}"/>
              </a:ext>
            </a:extLst>
          </p:cNvPr>
          <p:cNvSpPr txBox="1"/>
          <p:nvPr/>
        </p:nvSpPr>
        <p:spPr>
          <a:xfrm>
            <a:off x="6770884" y="3429000"/>
            <a:ext cx="2543865" cy="461665"/>
          </a:xfrm>
          <a:prstGeom prst="rect">
            <a:avLst/>
          </a:prstGeom>
          <a:noFill/>
        </p:spPr>
        <p:txBody>
          <a:bodyPr wrap="square" rtlCol="0">
            <a:spAutoFit/>
          </a:bodyPr>
          <a:lstStyle/>
          <a:p>
            <a:r>
              <a:rPr lang="en-US" sz="2400" dirty="0"/>
              <a:t>Prescribed paced</a:t>
            </a:r>
          </a:p>
        </p:txBody>
      </p:sp>
      <p:sp>
        <p:nvSpPr>
          <p:cNvPr id="14" name="TextBox 13">
            <a:extLst>
              <a:ext uri="{FF2B5EF4-FFF2-40B4-BE49-F238E27FC236}">
                <a16:creationId xmlns:a16="http://schemas.microsoft.com/office/drawing/2014/main" id="{7F062B66-C1F5-4780-8C7B-001ABD566A3F}"/>
              </a:ext>
            </a:extLst>
          </p:cNvPr>
          <p:cNvSpPr txBox="1"/>
          <p:nvPr/>
        </p:nvSpPr>
        <p:spPr>
          <a:xfrm>
            <a:off x="466141" y="3468242"/>
            <a:ext cx="1828788" cy="461665"/>
          </a:xfrm>
          <a:prstGeom prst="rect">
            <a:avLst/>
          </a:prstGeom>
          <a:noFill/>
        </p:spPr>
        <p:txBody>
          <a:bodyPr wrap="square" rtlCol="0">
            <a:spAutoFit/>
          </a:bodyPr>
          <a:lstStyle/>
          <a:p>
            <a:r>
              <a:rPr lang="en-US" sz="2400" dirty="0"/>
              <a:t>Self-paced</a:t>
            </a:r>
          </a:p>
        </p:txBody>
      </p:sp>
    </p:spTree>
    <p:extLst>
      <p:ext uri="{BB962C8B-B14F-4D97-AF65-F5344CB8AC3E}">
        <p14:creationId xmlns:p14="http://schemas.microsoft.com/office/powerpoint/2010/main" val="3052843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Ideal learning environment</a:t>
            </a:r>
          </a:p>
        </p:txBody>
      </p:sp>
      <p:cxnSp>
        <p:nvCxnSpPr>
          <p:cNvPr id="4" name="Straight Connector 3">
            <a:extLst>
              <a:ext uri="{FF2B5EF4-FFF2-40B4-BE49-F238E27FC236}">
                <a16:creationId xmlns:a16="http://schemas.microsoft.com/office/drawing/2014/main" id="{324D0B71-5609-46CF-AA26-F224CD93F125}"/>
              </a:ext>
            </a:extLst>
          </p:cNvPr>
          <p:cNvCxnSpPr/>
          <p:nvPr/>
        </p:nvCxnSpPr>
        <p:spPr>
          <a:xfrm flipH="1">
            <a:off x="2129501" y="2362200"/>
            <a:ext cx="3810000" cy="2971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24907B-241C-4D92-B09E-AD5526FAD359}"/>
              </a:ext>
            </a:extLst>
          </p:cNvPr>
          <p:cNvCxnSpPr>
            <a:cxnSpLocks/>
          </p:cNvCxnSpPr>
          <p:nvPr/>
        </p:nvCxnSpPr>
        <p:spPr>
          <a:xfrm flipH="1" flipV="1">
            <a:off x="2739934" y="2247900"/>
            <a:ext cx="3467100" cy="33909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9EEBE3-2881-4FD3-81D9-0E2E49614EFA}"/>
              </a:ext>
            </a:extLst>
          </p:cNvPr>
          <p:cNvCxnSpPr>
            <a:cxnSpLocks/>
          </p:cNvCxnSpPr>
          <p:nvPr/>
        </p:nvCxnSpPr>
        <p:spPr>
          <a:xfrm>
            <a:off x="4221801" y="2163536"/>
            <a:ext cx="0" cy="35433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C11060-96FB-4CB9-AF96-82CA2F81012F}"/>
              </a:ext>
            </a:extLst>
          </p:cNvPr>
          <p:cNvCxnSpPr>
            <a:cxnSpLocks/>
          </p:cNvCxnSpPr>
          <p:nvPr/>
        </p:nvCxnSpPr>
        <p:spPr>
          <a:xfrm flipH="1">
            <a:off x="2057400" y="3699075"/>
            <a:ext cx="464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657AE-1F91-4292-BC87-4B1FDCE61C68}"/>
              </a:ext>
            </a:extLst>
          </p:cNvPr>
          <p:cNvSpPr txBox="1"/>
          <p:nvPr/>
        </p:nvSpPr>
        <p:spPr>
          <a:xfrm>
            <a:off x="6285256" y="1826616"/>
            <a:ext cx="1828788" cy="461665"/>
          </a:xfrm>
          <a:prstGeom prst="rect">
            <a:avLst/>
          </a:prstGeom>
          <a:noFill/>
        </p:spPr>
        <p:txBody>
          <a:bodyPr wrap="square" rtlCol="0">
            <a:spAutoFit/>
          </a:bodyPr>
          <a:lstStyle/>
          <a:p>
            <a:r>
              <a:rPr lang="en-US" sz="2400" dirty="0"/>
              <a:t>Structured</a:t>
            </a:r>
          </a:p>
        </p:txBody>
      </p:sp>
      <p:sp>
        <p:nvSpPr>
          <p:cNvPr id="8" name="TextBox 7">
            <a:extLst>
              <a:ext uri="{FF2B5EF4-FFF2-40B4-BE49-F238E27FC236}">
                <a16:creationId xmlns:a16="http://schemas.microsoft.com/office/drawing/2014/main" id="{6017A1B5-3419-4A75-98CA-6D3C2EA7F359}"/>
              </a:ext>
            </a:extLst>
          </p:cNvPr>
          <p:cNvSpPr txBox="1"/>
          <p:nvPr/>
        </p:nvSpPr>
        <p:spPr>
          <a:xfrm>
            <a:off x="742132" y="5524812"/>
            <a:ext cx="1943081" cy="461665"/>
          </a:xfrm>
          <a:prstGeom prst="rect">
            <a:avLst/>
          </a:prstGeom>
          <a:noFill/>
        </p:spPr>
        <p:txBody>
          <a:bodyPr wrap="square" rtlCol="0">
            <a:spAutoFit/>
          </a:bodyPr>
          <a:lstStyle/>
          <a:p>
            <a:r>
              <a:rPr lang="en-US" sz="2400" dirty="0"/>
              <a:t>Unstructured</a:t>
            </a:r>
          </a:p>
        </p:txBody>
      </p:sp>
      <p:sp>
        <p:nvSpPr>
          <p:cNvPr id="9" name="TextBox 8">
            <a:extLst>
              <a:ext uri="{FF2B5EF4-FFF2-40B4-BE49-F238E27FC236}">
                <a16:creationId xmlns:a16="http://schemas.microsoft.com/office/drawing/2014/main" id="{9809305A-79F9-4095-B563-A4535F854ECA}"/>
              </a:ext>
            </a:extLst>
          </p:cNvPr>
          <p:cNvSpPr txBox="1"/>
          <p:nvPr/>
        </p:nvSpPr>
        <p:spPr>
          <a:xfrm>
            <a:off x="758978" y="1843385"/>
            <a:ext cx="1943081" cy="461665"/>
          </a:xfrm>
          <a:prstGeom prst="rect">
            <a:avLst/>
          </a:prstGeom>
          <a:noFill/>
        </p:spPr>
        <p:txBody>
          <a:bodyPr wrap="square" rtlCol="0">
            <a:spAutoFit/>
          </a:bodyPr>
          <a:lstStyle/>
          <a:p>
            <a:r>
              <a:rPr lang="en-US" sz="2400" dirty="0"/>
              <a:t>Self-directed</a:t>
            </a:r>
          </a:p>
        </p:txBody>
      </p:sp>
      <p:sp>
        <p:nvSpPr>
          <p:cNvPr id="10" name="TextBox 9">
            <a:extLst>
              <a:ext uri="{FF2B5EF4-FFF2-40B4-BE49-F238E27FC236}">
                <a16:creationId xmlns:a16="http://schemas.microsoft.com/office/drawing/2014/main" id="{7DF0D1E3-775D-41DE-9779-F9EC5EC1EBBE}"/>
              </a:ext>
            </a:extLst>
          </p:cNvPr>
          <p:cNvSpPr txBox="1"/>
          <p:nvPr/>
        </p:nvSpPr>
        <p:spPr>
          <a:xfrm>
            <a:off x="6546448" y="5588298"/>
            <a:ext cx="2445145" cy="461665"/>
          </a:xfrm>
          <a:prstGeom prst="rect">
            <a:avLst/>
          </a:prstGeom>
          <a:noFill/>
        </p:spPr>
        <p:txBody>
          <a:bodyPr wrap="square" rtlCol="0">
            <a:spAutoFit/>
          </a:bodyPr>
          <a:lstStyle/>
          <a:p>
            <a:r>
              <a:rPr lang="en-US" sz="2400" dirty="0"/>
              <a:t>“Other”-directed</a:t>
            </a:r>
          </a:p>
        </p:txBody>
      </p:sp>
      <p:sp>
        <p:nvSpPr>
          <p:cNvPr id="11" name="TextBox 10">
            <a:extLst>
              <a:ext uri="{FF2B5EF4-FFF2-40B4-BE49-F238E27FC236}">
                <a16:creationId xmlns:a16="http://schemas.microsoft.com/office/drawing/2014/main" id="{B9AC090D-4603-4071-BE15-CD9BD566A6A3}"/>
              </a:ext>
            </a:extLst>
          </p:cNvPr>
          <p:cNvSpPr txBox="1"/>
          <p:nvPr/>
        </p:nvSpPr>
        <p:spPr>
          <a:xfrm>
            <a:off x="3581400" y="1445568"/>
            <a:ext cx="1828788" cy="461665"/>
          </a:xfrm>
          <a:prstGeom prst="rect">
            <a:avLst/>
          </a:prstGeom>
          <a:noFill/>
        </p:spPr>
        <p:txBody>
          <a:bodyPr wrap="square" rtlCol="0">
            <a:spAutoFit/>
          </a:bodyPr>
          <a:lstStyle/>
          <a:p>
            <a:r>
              <a:rPr lang="en-US" sz="2400" dirty="0"/>
              <a:t>Didactic</a:t>
            </a:r>
          </a:p>
        </p:txBody>
      </p:sp>
      <p:sp>
        <p:nvSpPr>
          <p:cNvPr id="12" name="TextBox 11">
            <a:extLst>
              <a:ext uri="{FF2B5EF4-FFF2-40B4-BE49-F238E27FC236}">
                <a16:creationId xmlns:a16="http://schemas.microsoft.com/office/drawing/2014/main" id="{694A1CB2-B082-4FB0-A60A-0023CF3DA34A}"/>
              </a:ext>
            </a:extLst>
          </p:cNvPr>
          <p:cNvSpPr txBox="1"/>
          <p:nvPr/>
        </p:nvSpPr>
        <p:spPr>
          <a:xfrm>
            <a:off x="3505200" y="6014612"/>
            <a:ext cx="1828788" cy="461665"/>
          </a:xfrm>
          <a:prstGeom prst="rect">
            <a:avLst/>
          </a:prstGeom>
          <a:noFill/>
        </p:spPr>
        <p:txBody>
          <a:bodyPr wrap="square" rtlCol="0">
            <a:spAutoFit/>
          </a:bodyPr>
          <a:lstStyle/>
          <a:p>
            <a:r>
              <a:rPr lang="en-US" sz="2400" dirty="0"/>
              <a:t>Experiential</a:t>
            </a:r>
          </a:p>
        </p:txBody>
      </p:sp>
      <p:sp>
        <p:nvSpPr>
          <p:cNvPr id="13" name="TextBox 12">
            <a:extLst>
              <a:ext uri="{FF2B5EF4-FFF2-40B4-BE49-F238E27FC236}">
                <a16:creationId xmlns:a16="http://schemas.microsoft.com/office/drawing/2014/main" id="{5D88E45F-D055-4B3A-9DCA-EB297626758D}"/>
              </a:ext>
            </a:extLst>
          </p:cNvPr>
          <p:cNvSpPr txBox="1"/>
          <p:nvPr/>
        </p:nvSpPr>
        <p:spPr>
          <a:xfrm>
            <a:off x="6735211" y="3392043"/>
            <a:ext cx="2543865" cy="461665"/>
          </a:xfrm>
          <a:prstGeom prst="rect">
            <a:avLst/>
          </a:prstGeom>
          <a:noFill/>
        </p:spPr>
        <p:txBody>
          <a:bodyPr wrap="square" rtlCol="0">
            <a:spAutoFit/>
          </a:bodyPr>
          <a:lstStyle/>
          <a:p>
            <a:r>
              <a:rPr lang="en-US" sz="2400" dirty="0"/>
              <a:t>Prescribed paced</a:t>
            </a:r>
          </a:p>
        </p:txBody>
      </p:sp>
      <p:sp>
        <p:nvSpPr>
          <p:cNvPr id="14" name="TextBox 13">
            <a:extLst>
              <a:ext uri="{FF2B5EF4-FFF2-40B4-BE49-F238E27FC236}">
                <a16:creationId xmlns:a16="http://schemas.microsoft.com/office/drawing/2014/main" id="{7F062B66-C1F5-4780-8C7B-001ABD566A3F}"/>
              </a:ext>
            </a:extLst>
          </p:cNvPr>
          <p:cNvSpPr txBox="1"/>
          <p:nvPr/>
        </p:nvSpPr>
        <p:spPr>
          <a:xfrm>
            <a:off x="466141" y="3468242"/>
            <a:ext cx="1828788" cy="461665"/>
          </a:xfrm>
          <a:prstGeom prst="rect">
            <a:avLst/>
          </a:prstGeom>
          <a:noFill/>
        </p:spPr>
        <p:txBody>
          <a:bodyPr wrap="square" rtlCol="0">
            <a:spAutoFit/>
          </a:bodyPr>
          <a:lstStyle/>
          <a:p>
            <a:r>
              <a:rPr lang="en-US" sz="2400" dirty="0"/>
              <a:t>Self-paced</a:t>
            </a:r>
          </a:p>
        </p:txBody>
      </p:sp>
      <p:sp>
        <p:nvSpPr>
          <p:cNvPr id="15" name="Star: 5 Points 14">
            <a:extLst>
              <a:ext uri="{FF2B5EF4-FFF2-40B4-BE49-F238E27FC236}">
                <a16:creationId xmlns:a16="http://schemas.microsoft.com/office/drawing/2014/main" id="{B4CE430F-F73A-4C1A-8B75-F7F1EA33E22A}"/>
              </a:ext>
            </a:extLst>
          </p:cNvPr>
          <p:cNvSpPr/>
          <p:nvPr/>
        </p:nvSpPr>
        <p:spPr>
          <a:xfrm>
            <a:off x="2780281" y="2140358"/>
            <a:ext cx="13054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2CC2B859-BD54-4D24-BDB6-29B060FF7276}"/>
              </a:ext>
            </a:extLst>
          </p:cNvPr>
          <p:cNvSpPr/>
          <p:nvPr/>
        </p:nvSpPr>
        <p:spPr>
          <a:xfrm>
            <a:off x="5943600" y="5334000"/>
            <a:ext cx="156499" cy="1523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93EAC92F-EC6D-4882-B71D-228265116B15}"/>
              </a:ext>
            </a:extLst>
          </p:cNvPr>
          <p:cNvSpPr/>
          <p:nvPr/>
        </p:nvSpPr>
        <p:spPr>
          <a:xfrm>
            <a:off x="5029200" y="3657600"/>
            <a:ext cx="123704" cy="1157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3EDE2A27-C2E3-421E-8C8D-E2A71C4C0B58}"/>
              </a:ext>
            </a:extLst>
          </p:cNvPr>
          <p:cNvSpPr/>
          <p:nvPr/>
        </p:nvSpPr>
        <p:spPr>
          <a:xfrm>
            <a:off x="3333509" y="3622876"/>
            <a:ext cx="99590" cy="145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CA2FDB2D-351C-4562-B934-0DEC086F9423}"/>
              </a:ext>
            </a:extLst>
          </p:cNvPr>
          <p:cNvSpPr/>
          <p:nvPr/>
        </p:nvSpPr>
        <p:spPr>
          <a:xfrm>
            <a:off x="4191000" y="2590800"/>
            <a:ext cx="99590" cy="145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906939C5-EABE-41E8-9752-38162F1BD71F}"/>
              </a:ext>
            </a:extLst>
          </p:cNvPr>
          <p:cNvSpPr/>
          <p:nvPr/>
        </p:nvSpPr>
        <p:spPr>
          <a:xfrm>
            <a:off x="4191000" y="3816758"/>
            <a:ext cx="99590" cy="145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C3DC7283-2276-4ADA-B10D-7B78110D359A}"/>
              </a:ext>
            </a:extLst>
          </p:cNvPr>
          <p:cNvSpPr/>
          <p:nvPr/>
        </p:nvSpPr>
        <p:spPr>
          <a:xfrm>
            <a:off x="2932681" y="4572000"/>
            <a:ext cx="13054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5DC3C7E2-489D-4AA5-9D10-C39A2B751A03}"/>
              </a:ext>
            </a:extLst>
          </p:cNvPr>
          <p:cNvSpPr/>
          <p:nvPr/>
        </p:nvSpPr>
        <p:spPr>
          <a:xfrm>
            <a:off x="5660660" y="2438400"/>
            <a:ext cx="13054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68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1143000"/>
          </a:xfrm>
        </p:spPr>
        <p:txBody>
          <a:bodyPr>
            <a:noAutofit/>
          </a:bodyPr>
          <a:lstStyle/>
          <a:p>
            <a:r>
              <a:rPr lang="en-US" sz="4000" dirty="0"/>
              <a:t>Agenda Item #2</a:t>
            </a:r>
          </a:p>
        </p:txBody>
      </p:sp>
      <p:sp>
        <p:nvSpPr>
          <p:cNvPr id="3" name="Content Placeholder 2"/>
          <p:cNvSpPr>
            <a:spLocks noGrp="1"/>
          </p:cNvSpPr>
          <p:nvPr>
            <p:ph idx="1"/>
          </p:nvPr>
        </p:nvSpPr>
        <p:spPr>
          <a:xfrm>
            <a:off x="0" y="2133600"/>
            <a:ext cx="9144000" cy="2819400"/>
          </a:xfrm>
        </p:spPr>
        <p:txBody>
          <a:bodyPr>
            <a:normAutofit fontScale="25000" lnSpcReduction="20000"/>
          </a:bodyPr>
          <a:lstStyle/>
          <a:p>
            <a:r>
              <a:rPr lang="en-US" sz="9600" dirty="0"/>
              <a:t>Getting Oriented to the project and the day’s work</a:t>
            </a:r>
          </a:p>
          <a:p>
            <a:pPr marL="1028700" indent="-571500">
              <a:buFontTx/>
              <a:buChar char="-"/>
            </a:pPr>
            <a:r>
              <a:rPr lang="en-US" sz="9600" dirty="0"/>
              <a:t>Reimbursement</a:t>
            </a:r>
          </a:p>
          <a:p>
            <a:pPr marL="1028700" indent="-571500">
              <a:buFontTx/>
              <a:buChar char="-"/>
            </a:pPr>
            <a:r>
              <a:rPr lang="en-US" sz="9600" dirty="0"/>
              <a:t>Travel and schedule meeting time(s)</a:t>
            </a:r>
          </a:p>
          <a:p>
            <a:pPr marL="1028700" indent="-571500">
              <a:buFontTx/>
              <a:buChar char="-"/>
            </a:pPr>
            <a:r>
              <a:rPr lang="en-US" sz="9600" dirty="0"/>
              <a:t>Lunch</a:t>
            </a:r>
          </a:p>
          <a:p>
            <a:pPr marL="1028700" indent="-571500">
              <a:buFontTx/>
              <a:buChar char="-"/>
            </a:pPr>
            <a:r>
              <a:rPr lang="en-US" sz="9600" dirty="0"/>
              <a:t>Email addresses (OK to share within the Team?)</a:t>
            </a:r>
          </a:p>
          <a:p>
            <a:pPr marL="457200" indent="0">
              <a:buNone/>
            </a:pPr>
            <a:endParaRPr lang="en-US" sz="9600" dirty="0"/>
          </a:p>
          <a:p>
            <a:r>
              <a:rPr lang="en-US" sz="9600" dirty="0"/>
              <a:t>Affinity exercise</a:t>
            </a:r>
          </a:p>
          <a:p>
            <a:pPr marL="1031875" indent="-574675">
              <a:buFontTx/>
              <a:buChar char="-"/>
            </a:pPr>
            <a:r>
              <a:rPr lang="en-US" sz="9600" dirty="0"/>
              <a:t>Take one post-it</a:t>
            </a:r>
          </a:p>
          <a:p>
            <a:pPr marL="1031875" indent="-574675">
              <a:buFontTx/>
              <a:buChar char="-"/>
            </a:pPr>
            <a:r>
              <a:rPr lang="en-US" sz="9600" dirty="0"/>
              <a:t>15 words or less</a:t>
            </a:r>
          </a:p>
          <a:p>
            <a:pPr marL="1031875" indent="-574675">
              <a:buFontTx/>
              <a:buChar char="-"/>
            </a:pPr>
            <a:r>
              <a:rPr lang="en-US" sz="9600" dirty="0"/>
              <a:t>What is the single biggest hurdle to achieving results we desire?</a:t>
            </a:r>
          </a:p>
          <a:p>
            <a:pPr marL="1031875" indent="-574675">
              <a:buFontTx/>
              <a:buChar char="-"/>
            </a:pPr>
            <a:r>
              <a:rPr lang="en-US" sz="9600" dirty="0"/>
              <a:t>Post-its collected</a:t>
            </a:r>
          </a:p>
          <a:p>
            <a:endParaRPr lang="en-US" dirty="0"/>
          </a:p>
        </p:txBody>
      </p:sp>
    </p:spTree>
    <p:extLst>
      <p:ext uri="{BB962C8B-B14F-4D97-AF65-F5344CB8AC3E}">
        <p14:creationId xmlns:p14="http://schemas.microsoft.com/office/powerpoint/2010/main" val="124339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 y="251956"/>
            <a:ext cx="9144000" cy="1143000"/>
          </a:xfrm>
        </p:spPr>
        <p:txBody>
          <a:bodyPr>
            <a:normAutofit/>
          </a:bodyPr>
          <a:lstStyle/>
          <a:p>
            <a:r>
              <a:rPr lang="en-US" dirty="0"/>
              <a:t>Ideal learning environment</a:t>
            </a:r>
          </a:p>
        </p:txBody>
      </p:sp>
      <p:cxnSp>
        <p:nvCxnSpPr>
          <p:cNvPr id="4" name="Straight Connector 3">
            <a:extLst>
              <a:ext uri="{FF2B5EF4-FFF2-40B4-BE49-F238E27FC236}">
                <a16:creationId xmlns:a16="http://schemas.microsoft.com/office/drawing/2014/main" id="{324D0B71-5609-46CF-AA26-F224CD93F125}"/>
              </a:ext>
            </a:extLst>
          </p:cNvPr>
          <p:cNvCxnSpPr/>
          <p:nvPr/>
        </p:nvCxnSpPr>
        <p:spPr>
          <a:xfrm flipH="1">
            <a:off x="2129501" y="2362200"/>
            <a:ext cx="3810000" cy="2971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24907B-241C-4D92-B09E-AD5526FAD359}"/>
              </a:ext>
            </a:extLst>
          </p:cNvPr>
          <p:cNvCxnSpPr>
            <a:cxnSpLocks/>
          </p:cNvCxnSpPr>
          <p:nvPr/>
        </p:nvCxnSpPr>
        <p:spPr>
          <a:xfrm flipH="1" flipV="1">
            <a:off x="2739934" y="2247900"/>
            <a:ext cx="3467100" cy="33909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9EEBE3-2881-4FD3-81D9-0E2E49614EFA}"/>
              </a:ext>
            </a:extLst>
          </p:cNvPr>
          <p:cNvCxnSpPr>
            <a:cxnSpLocks/>
          </p:cNvCxnSpPr>
          <p:nvPr/>
        </p:nvCxnSpPr>
        <p:spPr>
          <a:xfrm>
            <a:off x="4221801" y="2163536"/>
            <a:ext cx="0" cy="35433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C11060-96FB-4CB9-AF96-82CA2F81012F}"/>
              </a:ext>
            </a:extLst>
          </p:cNvPr>
          <p:cNvCxnSpPr>
            <a:cxnSpLocks/>
          </p:cNvCxnSpPr>
          <p:nvPr/>
        </p:nvCxnSpPr>
        <p:spPr>
          <a:xfrm flipH="1">
            <a:off x="2057400" y="3699075"/>
            <a:ext cx="464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657AE-1F91-4292-BC87-4B1FDCE61C68}"/>
              </a:ext>
            </a:extLst>
          </p:cNvPr>
          <p:cNvSpPr txBox="1"/>
          <p:nvPr/>
        </p:nvSpPr>
        <p:spPr>
          <a:xfrm>
            <a:off x="6285256" y="1826616"/>
            <a:ext cx="1828788" cy="461665"/>
          </a:xfrm>
          <a:prstGeom prst="rect">
            <a:avLst/>
          </a:prstGeom>
          <a:noFill/>
        </p:spPr>
        <p:txBody>
          <a:bodyPr wrap="square" rtlCol="0">
            <a:spAutoFit/>
          </a:bodyPr>
          <a:lstStyle/>
          <a:p>
            <a:r>
              <a:rPr lang="en-US" sz="2400" dirty="0"/>
              <a:t>Structured</a:t>
            </a:r>
          </a:p>
        </p:txBody>
      </p:sp>
      <p:sp>
        <p:nvSpPr>
          <p:cNvPr id="8" name="TextBox 7">
            <a:extLst>
              <a:ext uri="{FF2B5EF4-FFF2-40B4-BE49-F238E27FC236}">
                <a16:creationId xmlns:a16="http://schemas.microsoft.com/office/drawing/2014/main" id="{6017A1B5-3419-4A75-98CA-6D3C2EA7F359}"/>
              </a:ext>
            </a:extLst>
          </p:cNvPr>
          <p:cNvSpPr txBox="1"/>
          <p:nvPr/>
        </p:nvSpPr>
        <p:spPr>
          <a:xfrm>
            <a:off x="742132" y="5524812"/>
            <a:ext cx="1943081" cy="461665"/>
          </a:xfrm>
          <a:prstGeom prst="rect">
            <a:avLst/>
          </a:prstGeom>
          <a:noFill/>
        </p:spPr>
        <p:txBody>
          <a:bodyPr wrap="square" rtlCol="0">
            <a:spAutoFit/>
          </a:bodyPr>
          <a:lstStyle/>
          <a:p>
            <a:r>
              <a:rPr lang="en-US" sz="2400" dirty="0"/>
              <a:t>Unstructured</a:t>
            </a:r>
          </a:p>
        </p:txBody>
      </p:sp>
      <p:sp>
        <p:nvSpPr>
          <p:cNvPr id="9" name="TextBox 8">
            <a:extLst>
              <a:ext uri="{FF2B5EF4-FFF2-40B4-BE49-F238E27FC236}">
                <a16:creationId xmlns:a16="http://schemas.microsoft.com/office/drawing/2014/main" id="{9809305A-79F9-4095-B563-A4535F854ECA}"/>
              </a:ext>
            </a:extLst>
          </p:cNvPr>
          <p:cNvSpPr txBox="1"/>
          <p:nvPr/>
        </p:nvSpPr>
        <p:spPr>
          <a:xfrm>
            <a:off x="758978" y="1843385"/>
            <a:ext cx="1943081" cy="461665"/>
          </a:xfrm>
          <a:prstGeom prst="rect">
            <a:avLst/>
          </a:prstGeom>
          <a:noFill/>
        </p:spPr>
        <p:txBody>
          <a:bodyPr wrap="square" rtlCol="0">
            <a:spAutoFit/>
          </a:bodyPr>
          <a:lstStyle/>
          <a:p>
            <a:r>
              <a:rPr lang="en-US" sz="2400" dirty="0"/>
              <a:t>Self-directed</a:t>
            </a:r>
          </a:p>
        </p:txBody>
      </p:sp>
      <p:sp>
        <p:nvSpPr>
          <p:cNvPr id="10" name="TextBox 9">
            <a:extLst>
              <a:ext uri="{FF2B5EF4-FFF2-40B4-BE49-F238E27FC236}">
                <a16:creationId xmlns:a16="http://schemas.microsoft.com/office/drawing/2014/main" id="{7DF0D1E3-775D-41DE-9779-F9EC5EC1EBBE}"/>
              </a:ext>
            </a:extLst>
          </p:cNvPr>
          <p:cNvSpPr txBox="1"/>
          <p:nvPr/>
        </p:nvSpPr>
        <p:spPr>
          <a:xfrm>
            <a:off x="6546448" y="5588298"/>
            <a:ext cx="2445145" cy="461665"/>
          </a:xfrm>
          <a:prstGeom prst="rect">
            <a:avLst/>
          </a:prstGeom>
          <a:noFill/>
        </p:spPr>
        <p:txBody>
          <a:bodyPr wrap="square" rtlCol="0">
            <a:spAutoFit/>
          </a:bodyPr>
          <a:lstStyle/>
          <a:p>
            <a:r>
              <a:rPr lang="en-US" sz="2400" dirty="0"/>
              <a:t>“Other”-directed</a:t>
            </a:r>
          </a:p>
        </p:txBody>
      </p:sp>
      <p:sp>
        <p:nvSpPr>
          <p:cNvPr id="11" name="TextBox 10">
            <a:extLst>
              <a:ext uri="{FF2B5EF4-FFF2-40B4-BE49-F238E27FC236}">
                <a16:creationId xmlns:a16="http://schemas.microsoft.com/office/drawing/2014/main" id="{B9AC090D-4603-4071-BE15-CD9BD566A6A3}"/>
              </a:ext>
            </a:extLst>
          </p:cNvPr>
          <p:cNvSpPr txBox="1"/>
          <p:nvPr/>
        </p:nvSpPr>
        <p:spPr>
          <a:xfrm>
            <a:off x="3581400" y="1445568"/>
            <a:ext cx="1828788" cy="461665"/>
          </a:xfrm>
          <a:prstGeom prst="rect">
            <a:avLst/>
          </a:prstGeom>
          <a:noFill/>
        </p:spPr>
        <p:txBody>
          <a:bodyPr wrap="square" rtlCol="0">
            <a:spAutoFit/>
          </a:bodyPr>
          <a:lstStyle/>
          <a:p>
            <a:r>
              <a:rPr lang="en-US" sz="2400" dirty="0"/>
              <a:t>Didactic</a:t>
            </a:r>
          </a:p>
        </p:txBody>
      </p:sp>
      <p:sp>
        <p:nvSpPr>
          <p:cNvPr id="12" name="TextBox 11">
            <a:extLst>
              <a:ext uri="{FF2B5EF4-FFF2-40B4-BE49-F238E27FC236}">
                <a16:creationId xmlns:a16="http://schemas.microsoft.com/office/drawing/2014/main" id="{694A1CB2-B082-4FB0-A60A-0023CF3DA34A}"/>
              </a:ext>
            </a:extLst>
          </p:cNvPr>
          <p:cNvSpPr txBox="1"/>
          <p:nvPr/>
        </p:nvSpPr>
        <p:spPr>
          <a:xfrm>
            <a:off x="3505200" y="6014612"/>
            <a:ext cx="1828788" cy="461665"/>
          </a:xfrm>
          <a:prstGeom prst="rect">
            <a:avLst/>
          </a:prstGeom>
          <a:noFill/>
        </p:spPr>
        <p:txBody>
          <a:bodyPr wrap="square" rtlCol="0">
            <a:spAutoFit/>
          </a:bodyPr>
          <a:lstStyle/>
          <a:p>
            <a:r>
              <a:rPr lang="en-US" sz="2400" dirty="0"/>
              <a:t>Experiential</a:t>
            </a:r>
          </a:p>
        </p:txBody>
      </p:sp>
      <p:sp>
        <p:nvSpPr>
          <p:cNvPr id="13" name="TextBox 12">
            <a:extLst>
              <a:ext uri="{FF2B5EF4-FFF2-40B4-BE49-F238E27FC236}">
                <a16:creationId xmlns:a16="http://schemas.microsoft.com/office/drawing/2014/main" id="{5D88E45F-D055-4B3A-9DCA-EB297626758D}"/>
              </a:ext>
            </a:extLst>
          </p:cNvPr>
          <p:cNvSpPr txBox="1"/>
          <p:nvPr/>
        </p:nvSpPr>
        <p:spPr>
          <a:xfrm>
            <a:off x="6800609" y="3391385"/>
            <a:ext cx="2543865" cy="461665"/>
          </a:xfrm>
          <a:prstGeom prst="rect">
            <a:avLst/>
          </a:prstGeom>
          <a:noFill/>
        </p:spPr>
        <p:txBody>
          <a:bodyPr wrap="square" rtlCol="0">
            <a:spAutoFit/>
          </a:bodyPr>
          <a:lstStyle/>
          <a:p>
            <a:r>
              <a:rPr lang="en-US" sz="2400" dirty="0"/>
              <a:t>Prescribed paced</a:t>
            </a:r>
          </a:p>
        </p:txBody>
      </p:sp>
      <p:sp>
        <p:nvSpPr>
          <p:cNvPr id="14" name="TextBox 13">
            <a:extLst>
              <a:ext uri="{FF2B5EF4-FFF2-40B4-BE49-F238E27FC236}">
                <a16:creationId xmlns:a16="http://schemas.microsoft.com/office/drawing/2014/main" id="{7F062B66-C1F5-4780-8C7B-001ABD566A3F}"/>
              </a:ext>
            </a:extLst>
          </p:cNvPr>
          <p:cNvSpPr txBox="1"/>
          <p:nvPr/>
        </p:nvSpPr>
        <p:spPr>
          <a:xfrm>
            <a:off x="466141" y="3468242"/>
            <a:ext cx="1828788" cy="461665"/>
          </a:xfrm>
          <a:prstGeom prst="rect">
            <a:avLst/>
          </a:prstGeom>
          <a:noFill/>
        </p:spPr>
        <p:txBody>
          <a:bodyPr wrap="square" rtlCol="0">
            <a:spAutoFit/>
          </a:bodyPr>
          <a:lstStyle/>
          <a:p>
            <a:r>
              <a:rPr lang="en-US" sz="2400" dirty="0"/>
              <a:t>Self-paced</a:t>
            </a:r>
          </a:p>
        </p:txBody>
      </p:sp>
      <p:sp>
        <p:nvSpPr>
          <p:cNvPr id="15" name="Star: 5 Points 14">
            <a:extLst>
              <a:ext uri="{FF2B5EF4-FFF2-40B4-BE49-F238E27FC236}">
                <a16:creationId xmlns:a16="http://schemas.microsoft.com/office/drawing/2014/main" id="{B4CE430F-F73A-4C1A-8B75-F7F1EA33E22A}"/>
              </a:ext>
            </a:extLst>
          </p:cNvPr>
          <p:cNvSpPr/>
          <p:nvPr/>
        </p:nvSpPr>
        <p:spPr>
          <a:xfrm>
            <a:off x="2780281" y="2140358"/>
            <a:ext cx="13054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2CC2B859-BD54-4D24-BDB6-29B060FF7276}"/>
              </a:ext>
            </a:extLst>
          </p:cNvPr>
          <p:cNvSpPr/>
          <p:nvPr/>
        </p:nvSpPr>
        <p:spPr>
          <a:xfrm>
            <a:off x="5943600" y="5334000"/>
            <a:ext cx="156499" cy="1523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93EAC92F-EC6D-4882-B71D-228265116B15}"/>
              </a:ext>
            </a:extLst>
          </p:cNvPr>
          <p:cNvSpPr/>
          <p:nvPr/>
        </p:nvSpPr>
        <p:spPr>
          <a:xfrm>
            <a:off x="5029200" y="3657600"/>
            <a:ext cx="123704" cy="1157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3EDE2A27-C2E3-421E-8C8D-E2A71C4C0B58}"/>
              </a:ext>
            </a:extLst>
          </p:cNvPr>
          <p:cNvSpPr/>
          <p:nvPr/>
        </p:nvSpPr>
        <p:spPr>
          <a:xfrm>
            <a:off x="3333509" y="3622876"/>
            <a:ext cx="99590" cy="145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CA2FDB2D-351C-4562-B934-0DEC086F9423}"/>
              </a:ext>
            </a:extLst>
          </p:cNvPr>
          <p:cNvSpPr/>
          <p:nvPr/>
        </p:nvSpPr>
        <p:spPr>
          <a:xfrm>
            <a:off x="4191000" y="2590800"/>
            <a:ext cx="99590" cy="145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906939C5-EABE-41E8-9752-38162F1BD71F}"/>
              </a:ext>
            </a:extLst>
          </p:cNvPr>
          <p:cNvSpPr/>
          <p:nvPr/>
        </p:nvSpPr>
        <p:spPr>
          <a:xfrm>
            <a:off x="4191000" y="3816758"/>
            <a:ext cx="99590" cy="145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C3DC7283-2276-4ADA-B10D-7B78110D359A}"/>
              </a:ext>
            </a:extLst>
          </p:cNvPr>
          <p:cNvSpPr/>
          <p:nvPr/>
        </p:nvSpPr>
        <p:spPr>
          <a:xfrm>
            <a:off x="2932681" y="4572000"/>
            <a:ext cx="13054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5DC3C7E2-489D-4AA5-9D10-C39A2B751A03}"/>
              </a:ext>
            </a:extLst>
          </p:cNvPr>
          <p:cNvSpPr/>
          <p:nvPr/>
        </p:nvSpPr>
        <p:spPr>
          <a:xfrm>
            <a:off x="5660660" y="2438400"/>
            <a:ext cx="13054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9699BE6-B8B2-415B-862D-D7B33414676D}"/>
              </a:ext>
            </a:extLst>
          </p:cNvPr>
          <p:cNvSpPr/>
          <p:nvPr/>
        </p:nvSpPr>
        <p:spPr>
          <a:xfrm rot="2829169">
            <a:off x="2563700" y="2514297"/>
            <a:ext cx="494687" cy="276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3B0D93F0-99C1-4FF1-8383-1A2787D77D57}"/>
              </a:ext>
            </a:extLst>
          </p:cNvPr>
          <p:cNvSpPr/>
          <p:nvPr/>
        </p:nvSpPr>
        <p:spPr>
          <a:xfrm rot="19160891">
            <a:off x="3086165" y="4575079"/>
            <a:ext cx="494687" cy="276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23A9CC1-F031-4986-B790-2262640FD1AF}"/>
              </a:ext>
            </a:extLst>
          </p:cNvPr>
          <p:cNvSpPr/>
          <p:nvPr/>
        </p:nvSpPr>
        <p:spPr>
          <a:xfrm rot="13517727">
            <a:off x="5780181" y="4831479"/>
            <a:ext cx="494687" cy="276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82F8B666-C167-4AD1-B860-75EDEFCC1461}"/>
              </a:ext>
            </a:extLst>
          </p:cNvPr>
          <p:cNvSpPr/>
          <p:nvPr/>
        </p:nvSpPr>
        <p:spPr>
          <a:xfrm rot="8563740">
            <a:off x="5129417" y="2363044"/>
            <a:ext cx="494687" cy="276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6F07B70-08C0-470F-9206-84445C4EA969}"/>
              </a:ext>
            </a:extLst>
          </p:cNvPr>
          <p:cNvSpPr/>
          <p:nvPr/>
        </p:nvSpPr>
        <p:spPr>
          <a:xfrm rot="5400000">
            <a:off x="3786668" y="2812842"/>
            <a:ext cx="494687" cy="276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4198EE8-6BEF-40B8-8099-A4D2EB018D4A}"/>
              </a:ext>
            </a:extLst>
          </p:cNvPr>
          <p:cNvSpPr/>
          <p:nvPr/>
        </p:nvSpPr>
        <p:spPr>
          <a:xfrm>
            <a:off x="3259500" y="3346117"/>
            <a:ext cx="494687" cy="276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15351BFE-114B-4B0C-8AA3-22648448112C}"/>
              </a:ext>
            </a:extLst>
          </p:cNvPr>
          <p:cNvSpPr/>
          <p:nvPr/>
        </p:nvSpPr>
        <p:spPr>
          <a:xfrm rot="10800000">
            <a:off x="4642094" y="3349216"/>
            <a:ext cx="494687" cy="276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36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Ideal learning environment</a:t>
            </a:r>
          </a:p>
        </p:txBody>
      </p:sp>
      <p:cxnSp>
        <p:nvCxnSpPr>
          <p:cNvPr id="4" name="Straight Connector 3">
            <a:extLst>
              <a:ext uri="{FF2B5EF4-FFF2-40B4-BE49-F238E27FC236}">
                <a16:creationId xmlns:a16="http://schemas.microsoft.com/office/drawing/2014/main" id="{324D0B71-5609-46CF-AA26-F224CD93F125}"/>
              </a:ext>
            </a:extLst>
          </p:cNvPr>
          <p:cNvCxnSpPr/>
          <p:nvPr/>
        </p:nvCxnSpPr>
        <p:spPr>
          <a:xfrm flipH="1">
            <a:off x="2129501" y="2362200"/>
            <a:ext cx="3810000" cy="2971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24907B-241C-4D92-B09E-AD5526FAD359}"/>
              </a:ext>
            </a:extLst>
          </p:cNvPr>
          <p:cNvCxnSpPr>
            <a:cxnSpLocks/>
          </p:cNvCxnSpPr>
          <p:nvPr/>
        </p:nvCxnSpPr>
        <p:spPr>
          <a:xfrm flipH="1" flipV="1">
            <a:off x="2762139" y="2283406"/>
            <a:ext cx="3467100" cy="33909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9EEBE3-2881-4FD3-81D9-0E2E49614EFA}"/>
              </a:ext>
            </a:extLst>
          </p:cNvPr>
          <p:cNvCxnSpPr>
            <a:cxnSpLocks/>
          </p:cNvCxnSpPr>
          <p:nvPr/>
        </p:nvCxnSpPr>
        <p:spPr>
          <a:xfrm>
            <a:off x="4221801" y="2163536"/>
            <a:ext cx="0" cy="35433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C11060-96FB-4CB9-AF96-82CA2F81012F}"/>
              </a:ext>
            </a:extLst>
          </p:cNvPr>
          <p:cNvCxnSpPr>
            <a:cxnSpLocks/>
          </p:cNvCxnSpPr>
          <p:nvPr/>
        </p:nvCxnSpPr>
        <p:spPr>
          <a:xfrm flipH="1">
            <a:off x="2057400" y="3699075"/>
            <a:ext cx="464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657AE-1F91-4292-BC87-4B1FDCE61C68}"/>
              </a:ext>
            </a:extLst>
          </p:cNvPr>
          <p:cNvSpPr txBox="1"/>
          <p:nvPr/>
        </p:nvSpPr>
        <p:spPr>
          <a:xfrm>
            <a:off x="6285256" y="1826616"/>
            <a:ext cx="1828788" cy="461665"/>
          </a:xfrm>
          <a:prstGeom prst="rect">
            <a:avLst/>
          </a:prstGeom>
          <a:noFill/>
        </p:spPr>
        <p:txBody>
          <a:bodyPr wrap="square" rtlCol="0">
            <a:spAutoFit/>
          </a:bodyPr>
          <a:lstStyle/>
          <a:p>
            <a:r>
              <a:rPr lang="en-US" sz="2400" dirty="0"/>
              <a:t>Structured</a:t>
            </a:r>
          </a:p>
        </p:txBody>
      </p:sp>
      <p:sp>
        <p:nvSpPr>
          <p:cNvPr id="8" name="TextBox 7">
            <a:extLst>
              <a:ext uri="{FF2B5EF4-FFF2-40B4-BE49-F238E27FC236}">
                <a16:creationId xmlns:a16="http://schemas.microsoft.com/office/drawing/2014/main" id="{6017A1B5-3419-4A75-98CA-6D3C2EA7F359}"/>
              </a:ext>
            </a:extLst>
          </p:cNvPr>
          <p:cNvSpPr txBox="1"/>
          <p:nvPr/>
        </p:nvSpPr>
        <p:spPr>
          <a:xfrm>
            <a:off x="742132" y="5524812"/>
            <a:ext cx="1943081" cy="461665"/>
          </a:xfrm>
          <a:prstGeom prst="rect">
            <a:avLst/>
          </a:prstGeom>
          <a:noFill/>
        </p:spPr>
        <p:txBody>
          <a:bodyPr wrap="square" rtlCol="0">
            <a:spAutoFit/>
          </a:bodyPr>
          <a:lstStyle/>
          <a:p>
            <a:r>
              <a:rPr lang="en-US" sz="2400" dirty="0"/>
              <a:t>Unstructured</a:t>
            </a:r>
          </a:p>
        </p:txBody>
      </p:sp>
      <p:sp>
        <p:nvSpPr>
          <p:cNvPr id="9" name="TextBox 8">
            <a:extLst>
              <a:ext uri="{FF2B5EF4-FFF2-40B4-BE49-F238E27FC236}">
                <a16:creationId xmlns:a16="http://schemas.microsoft.com/office/drawing/2014/main" id="{9809305A-79F9-4095-B563-A4535F854ECA}"/>
              </a:ext>
            </a:extLst>
          </p:cNvPr>
          <p:cNvSpPr txBox="1"/>
          <p:nvPr/>
        </p:nvSpPr>
        <p:spPr>
          <a:xfrm>
            <a:off x="758978" y="1843385"/>
            <a:ext cx="1943081" cy="461665"/>
          </a:xfrm>
          <a:prstGeom prst="rect">
            <a:avLst/>
          </a:prstGeom>
          <a:noFill/>
        </p:spPr>
        <p:txBody>
          <a:bodyPr wrap="square" rtlCol="0">
            <a:spAutoFit/>
          </a:bodyPr>
          <a:lstStyle/>
          <a:p>
            <a:r>
              <a:rPr lang="en-US" sz="2400" dirty="0"/>
              <a:t>Self-directed</a:t>
            </a:r>
          </a:p>
        </p:txBody>
      </p:sp>
      <p:sp>
        <p:nvSpPr>
          <p:cNvPr id="10" name="TextBox 9">
            <a:extLst>
              <a:ext uri="{FF2B5EF4-FFF2-40B4-BE49-F238E27FC236}">
                <a16:creationId xmlns:a16="http://schemas.microsoft.com/office/drawing/2014/main" id="{7DF0D1E3-775D-41DE-9779-F9EC5EC1EBBE}"/>
              </a:ext>
            </a:extLst>
          </p:cNvPr>
          <p:cNvSpPr txBox="1"/>
          <p:nvPr/>
        </p:nvSpPr>
        <p:spPr>
          <a:xfrm>
            <a:off x="6546448" y="5588298"/>
            <a:ext cx="2445145" cy="461665"/>
          </a:xfrm>
          <a:prstGeom prst="rect">
            <a:avLst/>
          </a:prstGeom>
          <a:noFill/>
        </p:spPr>
        <p:txBody>
          <a:bodyPr wrap="square" rtlCol="0">
            <a:spAutoFit/>
          </a:bodyPr>
          <a:lstStyle/>
          <a:p>
            <a:r>
              <a:rPr lang="en-US" sz="2400" dirty="0"/>
              <a:t>“Other”-directed</a:t>
            </a:r>
          </a:p>
        </p:txBody>
      </p:sp>
      <p:sp>
        <p:nvSpPr>
          <p:cNvPr id="11" name="TextBox 10">
            <a:extLst>
              <a:ext uri="{FF2B5EF4-FFF2-40B4-BE49-F238E27FC236}">
                <a16:creationId xmlns:a16="http://schemas.microsoft.com/office/drawing/2014/main" id="{B9AC090D-4603-4071-BE15-CD9BD566A6A3}"/>
              </a:ext>
            </a:extLst>
          </p:cNvPr>
          <p:cNvSpPr txBox="1"/>
          <p:nvPr/>
        </p:nvSpPr>
        <p:spPr>
          <a:xfrm>
            <a:off x="3581400" y="1445568"/>
            <a:ext cx="1828788" cy="461665"/>
          </a:xfrm>
          <a:prstGeom prst="rect">
            <a:avLst/>
          </a:prstGeom>
          <a:noFill/>
        </p:spPr>
        <p:txBody>
          <a:bodyPr wrap="square" rtlCol="0">
            <a:spAutoFit/>
          </a:bodyPr>
          <a:lstStyle/>
          <a:p>
            <a:r>
              <a:rPr lang="en-US" sz="2400" dirty="0"/>
              <a:t>Didactic</a:t>
            </a:r>
          </a:p>
        </p:txBody>
      </p:sp>
      <p:sp>
        <p:nvSpPr>
          <p:cNvPr id="12" name="TextBox 11">
            <a:extLst>
              <a:ext uri="{FF2B5EF4-FFF2-40B4-BE49-F238E27FC236}">
                <a16:creationId xmlns:a16="http://schemas.microsoft.com/office/drawing/2014/main" id="{694A1CB2-B082-4FB0-A60A-0023CF3DA34A}"/>
              </a:ext>
            </a:extLst>
          </p:cNvPr>
          <p:cNvSpPr txBox="1"/>
          <p:nvPr/>
        </p:nvSpPr>
        <p:spPr>
          <a:xfrm>
            <a:off x="3505200" y="6014612"/>
            <a:ext cx="1828788" cy="461665"/>
          </a:xfrm>
          <a:prstGeom prst="rect">
            <a:avLst/>
          </a:prstGeom>
          <a:noFill/>
        </p:spPr>
        <p:txBody>
          <a:bodyPr wrap="square" rtlCol="0">
            <a:spAutoFit/>
          </a:bodyPr>
          <a:lstStyle/>
          <a:p>
            <a:r>
              <a:rPr lang="en-US" sz="2400" dirty="0"/>
              <a:t>Experiential</a:t>
            </a:r>
          </a:p>
        </p:txBody>
      </p:sp>
      <p:sp>
        <p:nvSpPr>
          <p:cNvPr id="13" name="TextBox 12">
            <a:extLst>
              <a:ext uri="{FF2B5EF4-FFF2-40B4-BE49-F238E27FC236}">
                <a16:creationId xmlns:a16="http://schemas.microsoft.com/office/drawing/2014/main" id="{5D88E45F-D055-4B3A-9DCA-EB297626758D}"/>
              </a:ext>
            </a:extLst>
          </p:cNvPr>
          <p:cNvSpPr txBox="1"/>
          <p:nvPr/>
        </p:nvSpPr>
        <p:spPr>
          <a:xfrm>
            <a:off x="6770884" y="3429000"/>
            <a:ext cx="2543865" cy="461665"/>
          </a:xfrm>
          <a:prstGeom prst="rect">
            <a:avLst/>
          </a:prstGeom>
          <a:noFill/>
        </p:spPr>
        <p:txBody>
          <a:bodyPr wrap="square" rtlCol="0">
            <a:spAutoFit/>
          </a:bodyPr>
          <a:lstStyle/>
          <a:p>
            <a:r>
              <a:rPr lang="en-US" sz="2400" dirty="0"/>
              <a:t>Prescribed paced</a:t>
            </a:r>
          </a:p>
        </p:txBody>
      </p:sp>
      <p:sp>
        <p:nvSpPr>
          <p:cNvPr id="14" name="TextBox 13">
            <a:extLst>
              <a:ext uri="{FF2B5EF4-FFF2-40B4-BE49-F238E27FC236}">
                <a16:creationId xmlns:a16="http://schemas.microsoft.com/office/drawing/2014/main" id="{7F062B66-C1F5-4780-8C7B-001ABD566A3F}"/>
              </a:ext>
            </a:extLst>
          </p:cNvPr>
          <p:cNvSpPr txBox="1"/>
          <p:nvPr/>
        </p:nvSpPr>
        <p:spPr>
          <a:xfrm>
            <a:off x="466141" y="3468242"/>
            <a:ext cx="1828788" cy="461665"/>
          </a:xfrm>
          <a:prstGeom prst="rect">
            <a:avLst/>
          </a:prstGeom>
          <a:noFill/>
        </p:spPr>
        <p:txBody>
          <a:bodyPr wrap="square" rtlCol="0">
            <a:spAutoFit/>
          </a:bodyPr>
          <a:lstStyle/>
          <a:p>
            <a:r>
              <a:rPr lang="en-US" sz="2400" dirty="0"/>
              <a:t>Self-paced</a:t>
            </a:r>
          </a:p>
        </p:txBody>
      </p:sp>
      <p:cxnSp>
        <p:nvCxnSpPr>
          <p:cNvPr id="16" name="Straight Connector 15">
            <a:extLst>
              <a:ext uri="{FF2B5EF4-FFF2-40B4-BE49-F238E27FC236}">
                <a16:creationId xmlns:a16="http://schemas.microsoft.com/office/drawing/2014/main" id="{A628CFAD-838A-41EC-B669-6B8A5B1A59A7}"/>
              </a:ext>
            </a:extLst>
          </p:cNvPr>
          <p:cNvCxnSpPr/>
          <p:nvPr/>
        </p:nvCxnSpPr>
        <p:spPr>
          <a:xfrm flipH="1">
            <a:off x="3124200" y="2895600"/>
            <a:ext cx="228600" cy="803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EEE8D2-BCAF-4338-A460-2390F9CB344A}"/>
              </a:ext>
            </a:extLst>
          </p:cNvPr>
          <p:cNvCxnSpPr>
            <a:cxnSpLocks/>
          </p:cNvCxnSpPr>
          <p:nvPr/>
        </p:nvCxnSpPr>
        <p:spPr>
          <a:xfrm>
            <a:off x="3123784" y="3699074"/>
            <a:ext cx="419516" cy="5451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5CAEF9-0C6F-431A-BAA7-43BF7EBCF764}"/>
              </a:ext>
            </a:extLst>
          </p:cNvPr>
          <p:cNvCxnSpPr>
            <a:cxnSpLocks/>
          </p:cNvCxnSpPr>
          <p:nvPr/>
        </p:nvCxnSpPr>
        <p:spPr>
          <a:xfrm flipH="1">
            <a:off x="3543300" y="4232476"/>
            <a:ext cx="670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A1E4C8-E81D-4ACE-ABE7-00AEF76D89B2}"/>
              </a:ext>
            </a:extLst>
          </p:cNvPr>
          <p:cNvCxnSpPr>
            <a:cxnSpLocks/>
          </p:cNvCxnSpPr>
          <p:nvPr/>
        </p:nvCxnSpPr>
        <p:spPr>
          <a:xfrm flipH="1">
            <a:off x="4221801" y="4244203"/>
            <a:ext cx="554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52ECBE-FDDC-48DE-9455-202193563AB2}"/>
              </a:ext>
            </a:extLst>
          </p:cNvPr>
          <p:cNvCxnSpPr>
            <a:cxnSpLocks/>
          </p:cNvCxnSpPr>
          <p:nvPr/>
        </p:nvCxnSpPr>
        <p:spPr>
          <a:xfrm flipH="1">
            <a:off x="4803866" y="3699074"/>
            <a:ext cx="27535" cy="5681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D9D36C-E01E-4FAB-B16B-8F36C1E6AEA7}"/>
              </a:ext>
            </a:extLst>
          </p:cNvPr>
          <p:cNvCxnSpPr>
            <a:cxnSpLocks/>
          </p:cNvCxnSpPr>
          <p:nvPr/>
        </p:nvCxnSpPr>
        <p:spPr>
          <a:xfrm flipH="1">
            <a:off x="4831401" y="3048000"/>
            <a:ext cx="193542" cy="651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E82830-858C-4539-9020-0C92C1CD7E10}"/>
              </a:ext>
            </a:extLst>
          </p:cNvPr>
          <p:cNvCxnSpPr>
            <a:cxnSpLocks/>
          </p:cNvCxnSpPr>
          <p:nvPr/>
        </p:nvCxnSpPr>
        <p:spPr>
          <a:xfrm flipH="1" flipV="1">
            <a:off x="4204956" y="2570063"/>
            <a:ext cx="811204" cy="4608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53834E4-8A36-431D-A059-8222F7B7292B}"/>
              </a:ext>
            </a:extLst>
          </p:cNvPr>
          <p:cNvCxnSpPr>
            <a:cxnSpLocks/>
          </p:cNvCxnSpPr>
          <p:nvPr/>
        </p:nvCxnSpPr>
        <p:spPr>
          <a:xfrm flipH="1">
            <a:off x="3398380" y="2570063"/>
            <a:ext cx="840267" cy="287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BEE5726-456E-4C6F-B039-B336DC381D40}"/>
                  </a:ext>
                </a:extLst>
              </p14:cNvPr>
              <p14:cNvContentPartPr/>
              <p14:nvPr/>
            </p14:nvContentPartPr>
            <p14:xfrm>
              <a:off x="3831114" y="2916802"/>
              <a:ext cx="54720" cy="240"/>
            </p14:xfrm>
          </p:contentPart>
        </mc:Choice>
        <mc:Fallback xmlns="">
          <p:pic>
            <p:nvPicPr>
              <p:cNvPr id="41" name="Ink 40">
                <a:extLst>
                  <a:ext uri="{FF2B5EF4-FFF2-40B4-BE49-F238E27FC236}">
                    <a16:creationId xmlns:a16="http://schemas.microsoft.com/office/drawing/2014/main" id="{1BEE5726-456E-4C6F-B039-B336DC381D40}"/>
                  </a:ext>
                </a:extLst>
              </p:cNvPr>
              <p:cNvPicPr/>
              <p:nvPr/>
            </p:nvPicPr>
            <p:blipFill>
              <a:blip r:embed="rId3"/>
              <a:stretch>
                <a:fillRect/>
              </a:stretch>
            </p:blipFill>
            <p:spPr>
              <a:xfrm>
                <a:off x="3807114" y="2868802"/>
                <a:ext cx="102480" cy="9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6" name="Ink 45">
                <a:extLst>
                  <a:ext uri="{FF2B5EF4-FFF2-40B4-BE49-F238E27FC236}">
                    <a16:creationId xmlns:a16="http://schemas.microsoft.com/office/drawing/2014/main" id="{3E1C83A9-8649-4D60-A9EC-51F1052C6660}"/>
                  </a:ext>
                </a:extLst>
              </p14:cNvPr>
              <p14:cNvContentPartPr/>
              <p14:nvPr/>
            </p14:nvContentPartPr>
            <p14:xfrm>
              <a:off x="3287458" y="3739977"/>
              <a:ext cx="240" cy="240"/>
            </p14:xfrm>
          </p:contentPart>
        </mc:Choice>
        <mc:Fallback xmlns="">
          <p:pic>
            <p:nvPicPr>
              <p:cNvPr id="46" name="Ink 45">
                <a:extLst>
                  <a:ext uri="{FF2B5EF4-FFF2-40B4-BE49-F238E27FC236}">
                    <a16:creationId xmlns:a16="http://schemas.microsoft.com/office/drawing/2014/main" id="{3E1C83A9-8649-4D60-A9EC-51F1052C6660}"/>
                  </a:ext>
                </a:extLst>
              </p:cNvPr>
              <p:cNvPicPr/>
              <p:nvPr/>
            </p:nvPicPr>
            <p:blipFill>
              <a:blip r:embed="rId5"/>
              <a:stretch>
                <a:fillRect/>
              </a:stretch>
            </p:blipFill>
            <p:spPr>
              <a:xfrm>
                <a:off x="3263458" y="3692217"/>
                <a:ext cx="48000" cy="9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 name="Ink 46">
                <a:extLst>
                  <a:ext uri="{FF2B5EF4-FFF2-40B4-BE49-F238E27FC236}">
                    <a16:creationId xmlns:a16="http://schemas.microsoft.com/office/drawing/2014/main" id="{68528505-1EC5-44D1-B740-693D3C234885}"/>
                  </a:ext>
                </a:extLst>
              </p14:cNvPr>
              <p14:cNvContentPartPr/>
              <p14:nvPr/>
            </p14:nvContentPartPr>
            <p14:xfrm>
              <a:off x="3413218" y="2660457"/>
              <a:ext cx="782640" cy="321360"/>
            </p14:xfrm>
          </p:contentPart>
        </mc:Choice>
        <mc:Fallback xmlns="">
          <p:pic>
            <p:nvPicPr>
              <p:cNvPr id="47" name="Ink 46">
                <a:extLst>
                  <a:ext uri="{FF2B5EF4-FFF2-40B4-BE49-F238E27FC236}">
                    <a16:creationId xmlns:a16="http://schemas.microsoft.com/office/drawing/2014/main" id="{68528505-1EC5-44D1-B740-693D3C234885}"/>
                  </a:ext>
                </a:extLst>
              </p:cNvPr>
              <p:cNvPicPr/>
              <p:nvPr/>
            </p:nvPicPr>
            <p:blipFill>
              <a:blip r:embed="rId7"/>
              <a:stretch>
                <a:fillRect/>
              </a:stretch>
            </p:blipFill>
            <p:spPr>
              <a:xfrm>
                <a:off x="3377235" y="2588844"/>
                <a:ext cx="854247" cy="4649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3CB2D01F-8F6E-499E-A649-9D38512764F6}"/>
                  </a:ext>
                </a:extLst>
              </p14:cNvPr>
              <p14:cNvContentPartPr/>
              <p14:nvPr/>
            </p14:nvContentPartPr>
            <p14:xfrm>
              <a:off x="3180418" y="3678777"/>
              <a:ext cx="240" cy="240"/>
            </p14:xfrm>
          </p:contentPart>
        </mc:Choice>
        <mc:Fallback xmlns="">
          <p:pic>
            <p:nvPicPr>
              <p:cNvPr id="48" name="Ink 47">
                <a:extLst>
                  <a:ext uri="{FF2B5EF4-FFF2-40B4-BE49-F238E27FC236}">
                    <a16:creationId xmlns:a16="http://schemas.microsoft.com/office/drawing/2014/main" id="{3CB2D01F-8F6E-499E-A649-9D38512764F6}"/>
                  </a:ext>
                </a:extLst>
              </p:cNvPr>
              <p:cNvPicPr/>
              <p:nvPr/>
            </p:nvPicPr>
            <p:blipFill>
              <a:blip r:embed="rId5"/>
              <a:stretch>
                <a:fillRect/>
              </a:stretch>
            </p:blipFill>
            <p:spPr>
              <a:xfrm>
                <a:off x="3156418" y="3631017"/>
                <a:ext cx="48000" cy="9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0" name="Ink 49">
                <a:extLst>
                  <a:ext uri="{FF2B5EF4-FFF2-40B4-BE49-F238E27FC236}">
                    <a16:creationId xmlns:a16="http://schemas.microsoft.com/office/drawing/2014/main" id="{9727227F-AA57-4BF6-A739-23C4D3BA84BC}"/>
                  </a:ext>
                </a:extLst>
              </p14:cNvPr>
              <p14:cNvContentPartPr/>
              <p14:nvPr/>
            </p14:nvContentPartPr>
            <p14:xfrm>
              <a:off x="3547378" y="4153017"/>
              <a:ext cx="1226160" cy="33840"/>
            </p14:xfrm>
          </p:contentPart>
        </mc:Choice>
        <mc:Fallback xmlns="">
          <p:pic>
            <p:nvPicPr>
              <p:cNvPr id="50" name="Ink 49">
                <a:extLst>
                  <a:ext uri="{FF2B5EF4-FFF2-40B4-BE49-F238E27FC236}">
                    <a16:creationId xmlns:a16="http://schemas.microsoft.com/office/drawing/2014/main" id="{9727227F-AA57-4BF6-A739-23C4D3BA84BC}"/>
                  </a:ext>
                </a:extLst>
              </p:cNvPr>
              <p:cNvPicPr/>
              <p:nvPr/>
            </p:nvPicPr>
            <p:blipFill>
              <a:blip r:embed="rId10"/>
              <a:stretch>
                <a:fillRect/>
              </a:stretch>
            </p:blipFill>
            <p:spPr>
              <a:xfrm>
                <a:off x="3511378" y="4081775"/>
                <a:ext cx="1297800" cy="1759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 name="Ink 55">
                <a:extLst>
                  <a:ext uri="{FF2B5EF4-FFF2-40B4-BE49-F238E27FC236}">
                    <a16:creationId xmlns:a16="http://schemas.microsoft.com/office/drawing/2014/main" id="{632605DE-306B-4DF2-8258-5839D94F4FDC}"/>
                  </a:ext>
                </a:extLst>
              </p14:cNvPr>
              <p14:cNvContentPartPr/>
              <p14:nvPr/>
            </p14:nvContentPartPr>
            <p14:xfrm>
              <a:off x="3155938" y="3681897"/>
              <a:ext cx="374400" cy="439200"/>
            </p14:xfrm>
          </p:contentPart>
        </mc:Choice>
        <mc:Fallback xmlns="">
          <p:pic>
            <p:nvPicPr>
              <p:cNvPr id="56" name="Ink 55">
                <a:extLst>
                  <a:ext uri="{FF2B5EF4-FFF2-40B4-BE49-F238E27FC236}">
                    <a16:creationId xmlns:a16="http://schemas.microsoft.com/office/drawing/2014/main" id="{632605DE-306B-4DF2-8258-5839D94F4FDC}"/>
                  </a:ext>
                </a:extLst>
              </p:cNvPr>
              <p:cNvPicPr/>
              <p:nvPr/>
            </p:nvPicPr>
            <p:blipFill>
              <a:blip r:embed="rId12"/>
              <a:stretch>
                <a:fillRect/>
              </a:stretch>
            </p:blipFill>
            <p:spPr>
              <a:xfrm>
                <a:off x="3119973" y="3609897"/>
                <a:ext cx="445971"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7" name="Ink 56">
                <a:extLst>
                  <a:ext uri="{FF2B5EF4-FFF2-40B4-BE49-F238E27FC236}">
                    <a16:creationId xmlns:a16="http://schemas.microsoft.com/office/drawing/2014/main" id="{FEC9C719-E0BB-42A3-87A6-52BA038356DE}"/>
                  </a:ext>
                </a:extLst>
              </p14:cNvPr>
              <p14:cNvContentPartPr/>
              <p14:nvPr/>
            </p14:nvContentPartPr>
            <p14:xfrm>
              <a:off x="3587218" y="3409737"/>
              <a:ext cx="240" cy="240"/>
            </p14:xfrm>
          </p:contentPart>
        </mc:Choice>
        <mc:Fallback xmlns="">
          <p:pic>
            <p:nvPicPr>
              <p:cNvPr id="57" name="Ink 56">
                <a:extLst>
                  <a:ext uri="{FF2B5EF4-FFF2-40B4-BE49-F238E27FC236}">
                    <a16:creationId xmlns:a16="http://schemas.microsoft.com/office/drawing/2014/main" id="{FEC9C719-E0BB-42A3-87A6-52BA038356DE}"/>
                  </a:ext>
                </a:extLst>
              </p:cNvPr>
              <p:cNvPicPr/>
              <p:nvPr/>
            </p:nvPicPr>
            <p:blipFill>
              <a:blip r:embed="rId5"/>
              <a:stretch>
                <a:fillRect/>
              </a:stretch>
            </p:blipFill>
            <p:spPr>
              <a:xfrm>
                <a:off x="3563218" y="3361977"/>
                <a:ext cx="48000" cy="9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8" name="Ink 57">
                <a:extLst>
                  <a:ext uri="{FF2B5EF4-FFF2-40B4-BE49-F238E27FC236}">
                    <a16:creationId xmlns:a16="http://schemas.microsoft.com/office/drawing/2014/main" id="{0CCB723A-8A66-4E3F-B713-17C2E80B6AFF}"/>
                  </a:ext>
                </a:extLst>
              </p14:cNvPr>
              <p14:cNvContentPartPr/>
              <p14:nvPr/>
            </p14:nvContentPartPr>
            <p14:xfrm>
              <a:off x="4220098" y="2629737"/>
              <a:ext cx="692880" cy="411840"/>
            </p14:xfrm>
          </p:contentPart>
        </mc:Choice>
        <mc:Fallback xmlns="">
          <p:pic>
            <p:nvPicPr>
              <p:cNvPr id="58" name="Ink 57">
                <a:extLst>
                  <a:ext uri="{FF2B5EF4-FFF2-40B4-BE49-F238E27FC236}">
                    <a16:creationId xmlns:a16="http://schemas.microsoft.com/office/drawing/2014/main" id="{0CCB723A-8A66-4E3F-B713-17C2E80B6AFF}"/>
                  </a:ext>
                </a:extLst>
              </p:cNvPr>
              <p:cNvPicPr/>
              <p:nvPr/>
            </p:nvPicPr>
            <p:blipFill>
              <a:blip r:embed="rId15"/>
              <a:stretch>
                <a:fillRect/>
              </a:stretch>
            </p:blipFill>
            <p:spPr>
              <a:xfrm>
                <a:off x="4184483" y="2557737"/>
                <a:ext cx="76447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Ink 58">
                <a:extLst>
                  <a:ext uri="{FF2B5EF4-FFF2-40B4-BE49-F238E27FC236}">
                    <a16:creationId xmlns:a16="http://schemas.microsoft.com/office/drawing/2014/main" id="{50A8E71F-76A5-4F14-B125-9FD3C83B2AD1}"/>
                  </a:ext>
                </a:extLst>
              </p14:cNvPr>
              <p14:cNvContentPartPr/>
              <p14:nvPr/>
            </p14:nvContentPartPr>
            <p14:xfrm>
              <a:off x="4978738" y="3064137"/>
              <a:ext cx="240" cy="240"/>
            </p14:xfrm>
          </p:contentPart>
        </mc:Choice>
        <mc:Fallback xmlns="">
          <p:pic>
            <p:nvPicPr>
              <p:cNvPr id="59" name="Ink 58">
                <a:extLst>
                  <a:ext uri="{FF2B5EF4-FFF2-40B4-BE49-F238E27FC236}">
                    <a16:creationId xmlns:a16="http://schemas.microsoft.com/office/drawing/2014/main" id="{50A8E71F-76A5-4F14-B125-9FD3C83B2AD1}"/>
                  </a:ext>
                </a:extLst>
              </p:cNvPr>
              <p:cNvPicPr/>
              <p:nvPr/>
            </p:nvPicPr>
            <p:blipFill>
              <a:blip r:embed="rId5"/>
              <a:stretch>
                <a:fillRect/>
              </a:stretch>
            </p:blipFill>
            <p:spPr>
              <a:xfrm>
                <a:off x="4954738" y="3016377"/>
                <a:ext cx="48000" cy="9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0" name="Ink 59">
                <a:extLst>
                  <a:ext uri="{FF2B5EF4-FFF2-40B4-BE49-F238E27FC236}">
                    <a16:creationId xmlns:a16="http://schemas.microsoft.com/office/drawing/2014/main" id="{4B2340A6-C1D3-4196-ACC8-395810C59097}"/>
                  </a:ext>
                </a:extLst>
              </p14:cNvPr>
              <p14:cNvContentPartPr/>
              <p14:nvPr/>
            </p14:nvContentPartPr>
            <p14:xfrm>
              <a:off x="4802818" y="3064137"/>
              <a:ext cx="175920" cy="585600"/>
            </p14:xfrm>
          </p:contentPart>
        </mc:Choice>
        <mc:Fallback xmlns="">
          <p:pic>
            <p:nvPicPr>
              <p:cNvPr id="60" name="Ink 59">
                <a:extLst>
                  <a:ext uri="{FF2B5EF4-FFF2-40B4-BE49-F238E27FC236}">
                    <a16:creationId xmlns:a16="http://schemas.microsoft.com/office/drawing/2014/main" id="{4B2340A6-C1D3-4196-ACC8-395810C59097}"/>
                  </a:ext>
                </a:extLst>
              </p:cNvPr>
              <p:cNvPicPr/>
              <p:nvPr/>
            </p:nvPicPr>
            <p:blipFill>
              <a:blip r:embed="rId18"/>
              <a:stretch>
                <a:fillRect/>
              </a:stretch>
            </p:blipFill>
            <p:spPr>
              <a:xfrm>
                <a:off x="4767202" y="2992196"/>
                <a:ext cx="247511" cy="72912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k 60">
                <a:extLst>
                  <a:ext uri="{FF2B5EF4-FFF2-40B4-BE49-F238E27FC236}">
                    <a16:creationId xmlns:a16="http://schemas.microsoft.com/office/drawing/2014/main" id="{610A523C-7083-4B6D-B67E-E01B77889D8A}"/>
                  </a:ext>
                </a:extLst>
              </p14:cNvPr>
              <p14:cNvContentPartPr/>
              <p14:nvPr/>
            </p14:nvContentPartPr>
            <p14:xfrm>
              <a:off x="4776178" y="3670857"/>
              <a:ext cx="3840" cy="2160"/>
            </p14:xfrm>
          </p:contentPart>
        </mc:Choice>
        <mc:Fallback xmlns="">
          <p:pic>
            <p:nvPicPr>
              <p:cNvPr id="61" name="Ink 60">
                <a:extLst>
                  <a:ext uri="{FF2B5EF4-FFF2-40B4-BE49-F238E27FC236}">
                    <a16:creationId xmlns:a16="http://schemas.microsoft.com/office/drawing/2014/main" id="{610A523C-7083-4B6D-B67E-E01B77889D8A}"/>
                  </a:ext>
                </a:extLst>
              </p:cNvPr>
              <p:cNvPicPr/>
              <p:nvPr/>
            </p:nvPicPr>
            <p:blipFill>
              <a:blip r:embed="rId20"/>
              <a:stretch>
                <a:fillRect/>
              </a:stretch>
            </p:blipFill>
            <p:spPr>
              <a:xfrm>
                <a:off x="4752418" y="3623097"/>
                <a:ext cx="51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k 62">
                <a:extLst>
                  <a:ext uri="{FF2B5EF4-FFF2-40B4-BE49-F238E27FC236}">
                    <a16:creationId xmlns:a16="http://schemas.microsoft.com/office/drawing/2014/main" id="{C0882A1D-3E8D-4A08-97C4-5D48994438A6}"/>
                  </a:ext>
                </a:extLst>
              </p14:cNvPr>
              <p14:cNvContentPartPr/>
              <p14:nvPr/>
            </p14:nvContentPartPr>
            <p14:xfrm>
              <a:off x="4764658" y="3790857"/>
              <a:ext cx="30960" cy="322560"/>
            </p14:xfrm>
          </p:contentPart>
        </mc:Choice>
        <mc:Fallback xmlns="">
          <p:pic>
            <p:nvPicPr>
              <p:cNvPr id="63" name="Ink 62">
                <a:extLst>
                  <a:ext uri="{FF2B5EF4-FFF2-40B4-BE49-F238E27FC236}">
                    <a16:creationId xmlns:a16="http://schemas.microsoft.com/office/drawing/2014/main" id="{C0882A1D-3E8D-4A08-97C4-5D48994438A6}"/>
                  </a:ext>
                </a:extLst>
              </p:cNvPr>
              <p:cNvPicPr/>
              <p:nvPr/>
            </p:nvPicPr>
            <p:blipFill>
              <a:blip r:embed="rId22"/>
              <a:stretch>
                <a:fillRect/>
              </a:stretch>
            </p:blipFill>
            <p:spPr>
              <a:xfrm>
                <a:off x="4729072" y="3718857"/>
                <a:ext cx="101777"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 name="Ink 63">
                <a:extLst>
                  <a:ext uri="{FF2B5EF4-FFF2-40B4-BE49-F238E27FC236}">
                    <a16:creationId xmlns:a16="http://schemas.microsoft.com/office/drawing/2014/main" id="{E385CE28-7752-46CB-9F62-3612DE6F5073}"/>
                  </a:ext>
                </a:extLst>
              </p14:cNvPr>
              <p14:cNvContentPartPr/>
              <p14:nvPr/>
            </p14:nvContentPartPr>
            <p14:xfrm>
              <a:off x="3217138" y="2905977"/>
              <a:ext cx="195840" cy="718080"/>
            </p14:xfrm>
          </p:contentPart>
        </mc:Choice>
        <mc:Fallback xmlns="">
          <p:pic>
            <p:nvPicPr>
              <p:cNvPr id="64" name="Ink 63">
                <a:extLst>
                  <a:ext uri="{FF2B5EF4-FFF2-40B4-BE49-F238E27FC236}">
                    <a16:creationId xmlns:a16="http://schemas.microsoft.com/office/drawing/2014/main" id="{E385CE28-7752-46CB-9F62-3612DE6F5073}"/>
                  </a:ext>
                </a:extLst>
              </p:cNvPr>
              <p:cNvPicPr/>
              <p:nvPr/>
            </p:nvPicPr>
            <p:blipFill>
              <a:blip r:embed="rId24"/>
              <a:stretch>
                <a:fillRect/>
              </a:stretch>
            </p:blipFill>
            <p:spPr>
              <a:xfrm>
                <a:off x="3181138" y="2833989"/>
                <a:ext cx="267480" cy="86169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5" name="Ink 64">
                <a:extLst>
                  <a:ext uri="{FF2B5EF4-FFF2-40B4-BE49-F238E27FC236}">
                    <a16:creationId xmlns:a16="http://schemas.microsoft.com/office/drawing/2014/main" id="{A61CE665-5A88-45F2-A79E-9B0239F59DB4}"/>
                  </a:ext>
                </a:extLst>
              </p14:cNvPr>
              <p14:cNvContentPartPr/>
              <p14:nvPr/>
            </p14:nvContentPartPr>
            <p14:xfrm>
              <a:off x="3168178" y="3593337"/>
              <a:ext cx="3360" cy="3360"/>
            </p14:xfrm>
          </p:contentPart>
        </mc:Choice>
        <mc:Fallback xmlns="">
          <p:pic>
            <p:nvPicPr>
              <p:cNvPr id="65" name="Ink 64">
                <a:extLst>
                  <a:ext uri="{FF2B5EF4-FFF2-40B4-BE49-F238E27FC236}">
                    <a16:creationId xmlns:a16="http://schemas.microsoft.com/office/drawing/2014/main" id="{A61CE665-5A88-45F2-A79E-9B0239F59DB4}"/>
                  </a:ext>
                </a:extLst>
              </p:cNvPr>
              <p:cNvPicPr/>
              <p:nvPr/>
            </p:nvPicPr>
            <p:blipFill>
              <a:blip r:embed="rId26"/>
              <a:stretch>
                <a:fillRect/>
              </a:stretch>
            </p:blipFill>
            <p:spPr>
              <a:xfrm>
                <a:off x="3144178" y="3545337"/>
                <a:ext cx="51120" cy="9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8" name="Ink 67">
                <a:extLst>
                  <a:ext uri="{FF2B5EF4-FFF2-40B4-BE49-F238E27FC236}">
                    <a16:creationId xmlns:a16="http://schemas.microsoft.com/office/drawing/2014/main" id="{B466A1A1-616A-4802-AF06-7F08DE9ACF50}"/>
                  </a:ext>
                </a:extLst>
              </p14:cNvPr>
              <p14:cNvContentPartPr/>
              <p14:nvPr/>
            </p14:nvContentPartPr>
            <p14:xfrm>
              <a:off x="3256738" y="2942697"/>
              <a:ext cx="795120" cy="678480"/>
            </p14:xfrm>
          </p:contentPart>
        </mc:Choice>
        <mc:Fallback xmlns="">
          <p:pic>
            <p:nvPicPr>
              <p:cNvPr id="68" name="Ink 67">
                <a:extLst>
                  <a:ext uri="{FF2B5EF4-FFF2-40B4-BE49-F238E27FC236}">
                    <a16:creationId xmlns:a16="http://schemas.microsoft.com/office/drawing/2014/main" id="{B466A1A1-616A-4802-AF06-7F08DE9ACF50}"/>
                  </a:ext>
                </a:extLst>
              </p:cNvPr>
              <p:cNvPicPr/>
              <p:nvPr/>
            </p:nvPicPr>
            <p:blipFill>
              <a:blip r:embed="rId28"/>
              <a:stretch>
                <a:fillRect/>
              </a:stretch>
            </p:blipFill>
            <p:spPr>
              <a:xfrm>
                <a:off x="3221103" y="2871070"/>
                <a:ext cx="866749" cy="8220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Ink 70">
                <a:extLst>
                  <a:ext uri="{FF2B5EF4-FFF2-40B4-BE49-F238E27FC236}">
                    <a16:creationId xmlns:a16="http://schemas.microsoft.com/office/drawing/2014/main" id="{4A45A669-F41E-441A-921F-8335C4738738}"/>
                  </a:ext>
                </a:extLst>
              </p14:cNvPr>
              <p14:cNvContentPartPr/>
              <p14:nvPr/>
            </p14:nvContentPartPr>
            <p14:xfrm>
              <a:off x="3322978" y="3675897"/>
              <a:ext cx="1440" cy="240"/>
            </p14:xfrm>
          </p:contentPart>
        </mc:Choice>
        <mc:Fallback xmlns="">
          <p:pic>
            <p:nvPicPr>
              <p:cNvPr id="71" name="Ink 70">
                <a:extLst>
                  <a:ext uri="{FF2B5EF4-FFF2-40B4-BE49-F238E27FC236}">
                    <a16:creationId xmlns:a16="http://schemas.microsoft.com/office/drawing/2014/main" id="{4A45A669-F41E-441A-921F-8335C4738738}"/>
                  </a:ext>
                </a:extLst>
              </p:cNvPr>
              <p:cNvPicPr/>
              <p:nvPr/>
            </p:nvPicPr>
            <p:blipFill>
              <a:blip r:embed="rId30"/>
              <a:stretch>
                <a:fillRect/>
              </a:stretch>
            </p:blipFill>
            <p:spPr>
              <a:xfrm>
                <a:off x="3298978" y="3627897"/>
                <a:ext cx="49200" cy="9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2" name="Ink 71">
                <a:extLst>
                  <a:ext uri="{FF2B5EF4-FFF2-40B4-BE49-F238E27FC236}">
                    <a16:creationId xmlns:a16="http://schemas.microsoft.com/office/drawing/2014/main" id="{AFCBEEA4-0393-4F1B-83D3-E466022EF367}"/>
                  </a:ext>
                </a:extLst>
              </p14:cNvPr>
              <p14:cNvContentPartPr/>
              <p14:nvPr/>
            </p14:nvContentPartPr>
            <p14:xfrm>
              <a:off x="3321058" y="3675897"/>
              <a:ext cx="845040" cy="336720"/>
            </p14:xfrm>
          </p:contentPart>
        </mc:Choice>
        <mc:Fallback xmlns="">
          <p:pic>
            <p:nvPicPr>
              <p:cNvPr id="72" name="Ink 71">
                <a:extLst>
                  <a:ext uri="{FF2B5EF4-FFF2-40B4-BE49-F238E27FC236}">
                    <a16:creationId xmlns:a16="http://schemas.microsoft.com/office/drawing/2014/main" id="{AFCBEEA4-0393-4F1B-83D3-E466022EF367}"/>
                  </a:ext>
                </a:extLst>
              </p:cNvPr>
              <p:cNvPicPr/>
              <p:nvPr/>
            </p:nvPicPr>
            <p:blipFill>
              <a:blip r:embed="rId32"/>
              <a:stretch>
                <a:fillRect/>
              </a:stretch>
            </p:blipFill>
            <p:spPr>
              <a:xfrm>
                <a:off x="3285068" y="3604025"/>
                <a:ext cx="916660" cy="48010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3" name="Ink 72">
                <a:extLst>
                  <a:ext uri="{FF2B5EF4-FFF2-40B4-BE49-F238E27FC236}">
                    <a16:creationId xmlns:a16="http://schemas.microsoft.com/office/drawing/2014/main" id="{160ACBBD-1D32-4610-9F06-4AF3C10978FB}"/>
                  </a:ext>
                </a:extLst>
              </p14:cNvPr>
              <p14:cNvContentPartPr/>
              <p14:nvPr/>
            </p14:nvContentPartPr>
            <p14:xfrm>
              <a:off x="3568738" y="3089817"/>
              <a:ext cx="805680" cy="971760"/>
            </p14:xfrm>
          </p:contentPart>
        </mc:Choice>
        <mc:Fallback xmlns="">
          <p:pic>
            <p:nvPicPr>
              <p:cNvPr id="73" name="Ink 72">
                <a:extLst>
                  <a:ext uri="{FF2B5EF4-FFF2-40B4-BE49-F238E27FC236}">
                    <a16:creationId xmlns:a16="http://schemas.microsoft.com/office/drawing/2014/main" id="{160ACBBD-1D32-4610-9F06-4AF3C10978FB}"/>
                  </a:ext>
                </a:extLst>
              </p:cNvPr>
              <p:cNvPicPr/>
              <p:nvPr/>
            </p:nvPicPr>
            <p:blipFill>
              <a:blip r:embed="rId34"/>
              <a:stretch>
                <a:fillRect/>
              </a:stretch>
            </p:blipFill>
            <p:spPr>
              <a:xfrm>
                <a:off x="3532738" y="3018195"/>
                <a:ext cx="877320" cy="111536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4" name="Ink 73">
                <a:extLst>
                  <a:ext uri="{FF2B5EF4-FFF2-40B4-BE49-F238E27FC236}">
                    <a16:creationId xmlns:a16="http://schemas.microsoft.com/office/drawing/2014/main" id="{81612009-2B01-4CD9-AD6C-CEA530511478}"/>
                  </a:ext>
                </a:extLst>
              </p14:cNvPr>
              <p14:cNvContentPartPr/>
              <p14:nvPr/>
            </p14:nvContentPartPr>
            <p14:xfrm>
              <a:off x="4232338" y="2807337"/>
              <a:ext cx="240" cy="240"/>
            </p14:xfrm>
          </p:contentPart>
        </mc:Choice>
        <mc:Fallback xmlns="">
          <p:pic>
            <p:nvPicPr>
              <p:cNvPr id="74" name="Ink 73">
                <a:extLst>
                  <a:ext uri="{FF2B5EF4-FFF2-40B4-BE49-F238E27FC236}">
                    <a16:creationId xmlns:a16="http://schemas.microsoft.com/office/drawing/2014/main" id="{81612009-2B01-4CD9-AD6C-CEA530511478}"/>
                  </a:ext>
                </a:extLst>
              </p:cNvPr>
              <p:cNvPicPr/>
              <p:nvPr/>
            </p:nvPicPr>
            <p:blipFill>
              <a:blip r:embed="rId5"/>
              <a:stretch>
                <a:fillRect/>
              </a:stretch>
            </p:blipFill>
            <p:spPr>
              <a:xfrm>
                <a:off x="4208578" y="2759337"/>
                <a:ext cx="48000" cy="9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5" name="Ink 74">
                <a:extLst>
                  <a:ext uri="{FF2B5EF4-FFF2-40B4-BE49-F238E27FC236}">
                    <a16:creationId xmlns:a16="http://schemas.microsoft.com/office/drawing/2014/main" id="{ED7BE1CD-04B6-4CFA-AA64-FF2372C07072}"/>
                  </a:ext>
                </a:extLst>
              </p14:cNvPr>
              <p14:cNvContentPartPr/>
              <p14:nvPr/>
            </p14:nvContentPartPr>
            <p14:xfrm>
              <a:off x="3724258" y="2767497"/>
              <a:ext cx="648960" cy="1291200"/>
            </p14:xfrm>
          </p:contentPart>
        </mc:Choice>
        <mc:Fallback xmlns="">
          <p:pic>
            <p:nvPicPr>
              <p:cNvPr id="75" name="Ink 74">
                <a:extLst>
                  <a:ext uri="{FF2B5EF4-FFF2-40B4-BE49-F238E27FC236}">
                    <a16:creationId xmlns:a16="http://schemas.microsoft.com/office/drawing/2014/main" id="{ED7BE1CD-04B6-4CFA-AA64-FF2372C07072}"/>
                  </a:ext>
                </a:extLst>
              </p:cNvPr>
              <p:cNvPicPr/>
              <p:nvPr/>
            </p:nvPicPr>
            <p:blipFill>
              <a:blip r:embed="rId37"/>
              <a:stretch>
                <a:fillRect/>
              </a:stretch>
            </p:blipFill>
            <p:spPr>
              <a:xfrm>
                <a:off x="3688265" y="2695504"/>
                <a:ext cx="720587" cy="143482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6" name="Ink 75">
                <a:extLst>
                  <a:ext uri="{FF2B5EF4-FFF2-40B4-BE49-F238E27FC236}">
                    <a16:creationId xmlns:a16="http://schemas.microsoft.com/office/drawing/2014/main" id="{083758FD-7E68-4255-A7BD-355A955C0E26}"/>
                  </a:ext>
                </a:extLst>
              </p14:cNvPr>
              <p14:cNvContentPartPr/>
              <p14:nvPr/>
            </p14:nvContentPartPr>
            <p14:xfrm>
              <a:off x="3991138" y="2761497"/>
              <a:ext cx="443280" cy="1128960"/>
            </p14:xfrm>
          </p:contentPart>
        </mc:Choice>
        <mc:Fallback xmlns="">
          <p:pic>
            <p:nvPicPr>
              <p:cNvPr id="76" name="Ink 75">
                <a:extLst>
                  <a:ext uri="{FF2B5EF4-FFF2-40B4-BE49-F238E27FC236}">
                    <a16:creationId xmlns:a16="http://schemas.microsoft.com/office/drawing/2014/main" id="{083758FD-7E68-4255-A7BD-355A955C0E26}"/>
                  </a:ext>
                </a:extLst>
              </p:cNvPr>
              <p:cNvPicPr/>
              <p:nvPr/>
            </p:nvPicPr>
            <p:blipFill>
              <a:blip r:embed="rId39"/>
              <a:stretch>
                <a:fillRect/>
              </a:stretch>
            </p:blipFill>
            <p:spPr>
              <a:xfrm>
                <a:off x="3955517" y="2689497"/>
                <a:ext cx="514881" cy="1272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8" name="Ink 77">
                <a:extLst>
                  <a:ext uri="{FF2B5EF4-FFF2-40B4-BE49-F238E27FC236}">
                    <a16:creationId xmlns:a16="http://schemas.microsoft.com/office/drawing/2014/main" id="{CEADAF4E-C876-486C-9206-27D33C736F02}"/>
                  </a:ext>
                </a:extLst>
              </p14:cNvPr>
              <p14:cNvContentPartPr/>
              <p14:nvPr/>
            </p14:nvContentPartPr>
            <p14:xfrm>
              <a:off x="4323778" y="3095817"/>
              <a:ext cx="490080" cy="320400"/>
            </p14:xfrm>
          </p:contentPart>
        </mc:Choice>
        <mc:Fallback xmlns="">
          <p:pic>
            <p:nvPicPr>
              <p:cNvPr id="78" name="Ink 77">
                <a:extLst>
                  <a:ext uri="{FF2B5EF4-FFF2-40B4-BE49-F238E27FC236}">
                    <a16:creationId xmlns:a16="http://schemas.microsoft.com/office/drawing/2014/main" id="{CEADAF4E-C876-486C-9206-27D33C736F02}"/>
                  </a:ext>
                </a:extLst>
              </p:cNvPr>
              <p:cNvPicPr/>
              <p:nvPr/>
            </p:nvPicPr>
            <p:blipFill>
              <a:blip r:embed="rId41"/>
              <a:stretch>
                <a:fillRect/>
              </a:stretch>
            </p:blipFill>
            <p:spPr>
              <a:xfrm>
                <a:off x="4287822" y="3023817"/>
                <a:ext cx="561632"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0" name="Ink 79">
                <a:extLst>
                  <a:ext uri="{FF2B5EF4-FFF2-40B4-BE49-F238E27FC236}">
                    <a16:creationId xmlns:a16="http://schemas.microsoft.com/office/drawing/2014/main" id="{BDD161E7-E796-4D47-86FA-F1F202962F46}"/>
                  </a:ext>
                </a:extLst>
              </p14:cNvPr>
              <p14:cNvContentPartPr/>
              <p14:nvPr/>
            </p14:nvContentPartPr>
            <p14:xfrm>
              <a:off x="4440898" y="2889897"/>
              <a:ext cx="431520" cy="356400"/>
            </p14:xfrm>
          </p:contentPart>
        </mc:Choice>
        <mc:Fallback xmlns="">
          <p:pic>
            <p:nvPicPr>
              <p:cNvPr id="80" name="Ink 79">
                <a:extLst>
                  <a:ext uri="{FF2B5EF4-FFF2-40B4-BE49-F238E27FC236}">
                    <a16:creationId xmlns:a16="http://schemas.microsoft.com/office/drawing/2014/main" id="{BDD161E7-E796-4D47-86FA-F1F202962F46}"/>
                  </a:ext>
                </a:extLst>
              </p:cNvPr>
              <p:cNvPicPr/>
              <p:nvPr/>
            </p:nvPicPr>
            <p:blipFill>
              <a:blip r:embed="rId43"/>
              <a:stretch>
                <a:fillRect/>
              </a:stretch>
            </p:blipFill>
            <p:spPr>
              <a:xfrm>
                <a:off x="4404908" y="2817970"/>
                <a:ext cx="503140" cy="49989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4" name="Ink 83">
                <a:extLst>
                  <a:ext uri="{FF2B5EF4-FFF2-40B4-BE49-F238E27FC236}">
                    <a16:creationId xmlns:a16="http://schemas.microsoft.com/office/drawing/2014/main" id="{730D9908-90DA-45D1-8B6F-150505D751ED}"/>
                  </a:ext>
                </a:extLst>
              </p14:cNvPr>
              <p14:cNvContentPartPr/>
              <p14:nvPr/>
            </p14:nvContentPartPr>
            <p14:xfrm>
              <a:off x="4322578" y="3498297"/>
              <a:ext cx="393360" cy="566160"/>
            </p14:xfrm>
          </p:contentPart>
        </mc:Choice>
        <mc:Fallback xmlns="">
          <p:pic>
            <p:nvPicPr>
              <p:cNvPr id="84" name="Ink 83">
                <a:extLst>
                  <a:ext uri="{FF2B5EF4-FFF2-40B4-BE49-F238E27FC236}">
                    <a16:creationId xmlns:a16="http://schemas.microsoft.com/office/drawing/2014/main" id="{730D9908-90DA-45D1-8B6F-150505D751ED}"/>
                  </a:ext>
                </a:extLst>
              </p:cNvPr>
              <p:cNvPicPr/>
              <p:nvPr/>
            </p:nvPicPr>
            <p:blipFill>
              <a:blip r:embed="rId45"/>
              <a:stretch>
                <a:fillRect/>
              </a:stretch>
            </p:blipFill>
            <p:spPr>
              <a:xfrm>
                <a:off x="4286589" y="3426358"/>
                <a:ext cx="464978" cy="7096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5" name="Ink 84">
                <a:extLst>
                  <a:ext uri="{FF2B5EF4-FFF2-40B4-BE49-F238E27FC236}">
                    <a16:creationId xmlns:a16="http://schemas.microsoft.com/office/drawing/2014/main" id="{0F95EE80-8CD6-4178-AB57-4D769279E831}"/>
                  </a:ext>
                </a:extLst>
              </p14:cNvPr>
              <p14:cNvContentPartPr/>
              <p14:nvPr/>
            </p14:nvContentPartPr>
            <p14:xfrm>
              <a:off x="4409938" y="3464697"/>
              <a:ext cx="382320" cy="343200"/>
            </p14:xfrm>
          </p:contentPart>
        </mc:Choice>
        <mc:Fallback xmlns="">
          <p:pic>
            <p:nvPicPr>
              <p:cNvPr id="85" name="Ink 84">
                <a:extLst>
                  <a:ext uri="{FF2B5EF4-FFF2-40B4-BE49-F238E27FC236}">
                    <a16:creationId xmlns:a16="http://schemas.microsoft.com/office/drawing/2014/main" id="{0F95EE80-8CD6-4178-AB57-4D769279E831}"/>
                  </a:ext>
                </a:extLst>
              </p:cNvPr>
              <p:cNvPicPr/>
              <p:nvPr/>
            </p:nvPicPr>
            <p:blipFill>
              <a:blip r:embed="rId47"/>
              <a:stretch>
                <a:fillRect/>
              </a:stretch>
            </p:blipFill>
            <p:spPr>
              <a:xfrm>
                <a:off x="4373938" y="3393107"/>
                <a:ext cx="453960" cy="4867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6" name="Ink 85">
                <a:extLst>
                  <a:ext uri="{FF2B5EF4-FFF2-40B4-BE49-F238E27FC236}">
                    <a16:creationId xmlns:a16="http://schemas.microsoft.com/office/drawing/2014/main" id="{B4DE0320-F78A-4849-BC0E-656F1E477E5A}"/>
                  </a:ext>
                </a:extLst>
              </p14:cNvPr>
              <p14:cNvContentPartPr/>
              <p14:nvPr/>
            </p14:nvContentPartPr>
            <p14:xfrm>
              <a:off x="4448578" y="3700137"/>
              <a:ext cx="282960" cy="484320"/>
            </p14:xfrm>
          </p:contentPart>
        </mc:Choice>
        <mc:Fallback xmlns="">
          <p:pic>
            <p:nvPicPr>
              <p:cNvPr id="86" name="Ink 85">
                <a:extLst>
                  <a:ext uri="{FF2B5EF4-FFF2-40B4-BE49-F238E27FC236}">
                    <a16:creationId xmlns:a16="http://schemas.microsoft.com/office/drawing/2014/main" id="{B4DE0320-F78A-4849-BC0E-656F1E477E5A}"/>
                  </a:ext>
                </a:extLst>
              </p:cNvPr>
              <p:cNvPicPr/>
              <p:nvPr/>
            </p:nvPicPr>
            <p:blipFill>
              <a:blip r:embed="rId49"/>
              <a:stretch>
                <a:fillRect/>
              </a:stretch>
            </p:blipFill>
            <p:spPr>
              <a:xfrm>
                <a:off x="4412578" y="3628173"/>
                <a:ext cx="354600" cy="62788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7" name="Ink 86">
                <a:extLst>
                  <a:ext uri="{FF2B5EF4-FFF2-40B4-BE49-F238E27FC236}">
                    <a16:creationId xmlns:a16="http://schemas.microsoft.com/office/drawing/2014/main" id="{0BAE7A4C-DF91-4FFD-BDB9-51887180C5E6}"/>
                  </a:ext>
                </a:extLst>
              </p14:cNvPr>
              <p14:cNvContentPartPr/>
              <p14:nvPr/>
            </p14:nvContentPartPr>
            <p14:xfrm>
              <a:off x="3204418" y="3458697"/>
              <a:ext cx="52800" cy="80160"/>
            </p14:xfrm>
          </p:contentPart>
        </mc:Choice>
        <mc:Fallback xmlns="">
          <p:pic>
            <p:nvPicPr>
              <p:cNvPr id="87" name="Ink 86">
                <a:extLst>
                  <a:ext uri="{FF2B5EF4-FFF2-40B4-BE49-F238E27FC236}">
                    <a16:creationId xmlns:a16="http://schemas.microsoft.com/office/drawing/2014/main" id="{0BAE7A4C-DF91-4FFD-BDB9-51887180C5E6}"/>
                  </a:ext>
                </a:extLst>
              </p:cNvPr>
              <p:cNvPicPr/>
              <p:nvPr/>
            </p:nvPicPr>
            <p:blipFill>
              <a:blip r:embed="rId51"/>
              <a:stretch>
                <a:fillRect/>
              </a:stretch>
            </p:blipFill>
            <p:spPr>
              <a:xfrm>
                <a:off x="3180418" y="3410697"/>
                <a:ext cx="100560" cy="175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8" name="Ink 87">
                <a:extLst>
                  <a:ext uri="{FF2B5EF4-FFF2-40B4-BE49-F238E27FC236}">
                    <a16:creationId xmlns:a16="http://schemas.microsoft.com/office/drawing/2014/main" id="{0D074DBA-AE04-4FC8-95B5-5E62943D847C}"/>
                  </a:ext>
                </a:extLst>
              </p14:cNvPr>
              <p14:cNvContentPartPr/>
              <p14:nvPr/>
            </p14:nvContentPartPr>
            <p14:xfrm>
              <a:off x="4308898" y="2779737"/>
              <a:ext cx="76320" cy="30720"/>
            </p14:xfrm>
          </p:contentPart>
        </mc:Choice>
        <mc:Fallback xmlns="">
          <p:pic>
            <p:nvPicPr>
              <p:cNvPr id="88" name="Ink 87">
                <a:extLst>
                  <a:ext uri="{FF2B5EF4-FFF2-40B4-BE49-F238E27FC236}">
                    <a16:creationId xmlns:a16="http://schemas.microsoft.com/office/drawing/2014/main" id="{0D074DBA-AE04-4FC8-95B5-5E62943D847C}"/>
                  </a:ext>
                </a:extLst>
              </p:cNvPr>
              <p:cNvPicPr/>
              <p:nvPr/>
            </p:nvPicPr>
            <p:blipFill>
              <a:blip r:embed="rId53"/>
              <a:stretch>
                <a:fillRect/>
              </a:stretch>
            </p:blipFill>
            <p:spPr>
              <a:xfrm>
                <a:off x="4284898" y="2731977"/>
                <a:ext cx="124080" cy="126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9" name="Ink 88">
                <a:extLst>
                  <a:ext uri="{FF2B5EF4-FFF2-40B4-BE49-F238E27FC236}">
                    <a16:creationId xmlns:a16="http://schemas.microsoft.com/office/drawing/2014/main" id="{1ECB483F-D326-42F8-81B8-519FED79D396}"/>
                  </a:ext>
                </a:extLst>
              </p14:cNvPr>
              <p14:cNvContentPartPr/>
              <p14:nvPr/>
            </p14:nvContentPartPr>
            <p14:xfrm>
              <a:off x="4388338" y="2776617"/>
              <a:ext cx="33600" cy="29760"/>
            </p14:xfrm>
          </p:contentPart>
        </mc:Choice>
        <mc:Fallback xmlns="">
          <p:pic>
            <p:nvPicPr>
              <p:cNvPr id="89" name="Ink 88">
                <a:extLst>
                  <a:ext uri="{FF2B5EF4-FFF2-40B4-BE49-F238E27FC236}">
                    <a16:creationId xmlns:a16="http://schemas.microsoft.com/office/drawing/2014/main" id="{1ECB483F-D326-42F8-81B8-519FED79D396}"/>
                  </a:ext>
                </a:extLst>
              </p:cNvPr>
              <p:cNvPicPr/>
              <p:nvPr/>
            </p:nvPicPr>
            <p:blipFill>
              <a:blip r:embed="rId55"/>
              <a:stretch>
                <a:fillRect/>
              </a:stretch>
            </p:blipFill>
            <p:spPr>
              <a:xfrm>
                <a:off x="4364578" y="2728857"/>
                <a:ext cx="81360" cy="12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Ink 89">
                <a:extLst>
                  <a:ext uri="{FF2B5EF4-FFF2-40B4-BE49-F238E27FC236}">
                    <a16:creationId xmlns:a16="http://schemas.microsoft.com/office/drawing/2014/main" id="{40A6C1D6-1B8C-46C8-8D8A-665C14BE9DC7}"/>
                  </a:ext>
                </a:extLst>
              </p14:cNvPr>
              <p14:cNvContentPartPr/>
              <p14:nvPr/>
            </p14:nvContentPartPr>
            <p14:xfrm>
              <a:off x="3280978" y="2730297"/>
              <a:ext cx="1432560" cy="1018800"/>
            </p14:xfrm>
          </p:contentPart>
        </mc:Choice>
        <mc:Fallback xmlns="">
          <p:pic>
            <p:nvPicPr>
              <p:cNvPr id="90" name="Ink 89">
                <a:extLst>
                  <a:ext uri="{FF2B5EF4-FFF2-40B4-BE49-F238E27FC236}">
                    <a16:creationId xmlns:a16="http://schemas.microsoft.com/office/drawing/2014/main" id="{40A6C1D6-1B8C-46C8-8D8A-665C14BE9DC7}"/>
                  </a:ext>
                </a:extLst>
              </p:cNvPr>
              <p:cNvPicPr/>
              <p:nvPr/>
            </p:nvPicPr>
            <p:blipFill>
              <a:blip r:embed="rId57"/>
              <a:stretch>
                <a:fillRect/>
              </a:stretch>
            </p:blipFill>
            <p:spPr>
              <a:xfrm>
                <a:off x="3244984" y="2658297"/>
                <a:ext cx="1504188" cy="116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1" name="Ink 90">
                <a:extLst>
                  <a:ext uri="{FF2B5EF4-FFF2-40B4-BE49-F238E27FC236}">
                    <a16:creationId xmlns:a16="http://schemas.microsoft.com/office/drawing/2014/main" id="{63F061F1-B0A1-4D9E-8884-E911AD893894}"/>
                  </a:ext>
                </a:extLst>
              </p14:cNvPr>
              <p14:cNvContentPartPr/>
              <p14:nvPr/>
            </p14:nvContentPartPr>
            <p14:xfrm>
              <a:off x="4223218" y="3630057"/>
              <a:ext cx="3360" cy="240"/>
            </p14:xfrm>
          </p:contentPart>
        </mc:Choice>
        <mc:Fallback xmlns="">
          <p:pic>
            <p:nvPicPr>
              <p:cNvPr id="91" name="Ink 90">
                <a:extLst>
                  <a:ext uri="{FF2B5EF4-FFF2-40B4-BE49-F238E27FC236}">
                    <a16:creationId xmlns:a16="http://schemas.microsoft.com/office/drawing/2014/main" id="{63F061F1-B0A1-4D9E-8884-E911AD893894}"/>
                  </a:ext>
                </a:extLst>
              </p:cNvPr>
              <p:cNvPicPr/>
              <p:nvPr/>
            </p:nvPicPr>
            <p:blipFill>
              <a:blip r:embed="rId30"/>
              <a:stretch>
                <a:fillRect/>
              </a:stretch>
            </p:blipFill>
            <p:spPr>
              <a:xfrm>
                <a:off x="4199458" y="3582057"/>
                <a:ext cx="51120" cy="96000"/>
              </a:xfrm>
              <a:prstGeom prst="rect">
                <a:avLst/>
              </a:prstGeom>
            </p:spPr>
          </p:pic>
        </mc:Fallback>
      </mc:AlternateContent>
    </p:spTree>
    <p:extLst>
      <p:ext uri="{BB962C8B-B14F-4D97-AF65-F5344CB8AC3E}">
        <p14:creationId xmlns:p14="http://schemas.microsoft.com/office/powerpoint/2010/main" val="2521233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Do I agree to be reasonable?</a:t>
            </a:r>
          </a:p>
        </p:txBody>
      </p:sp>
    </p:spTree>
    <p:extLst>
      <p:ext uri="{BB962C8B-B14F-4D97-AF65-F5344CB8AC3E}">
        <p14:creationId xmlns:p14="http://schemas.microsoft.com/office/powerpoint/2010/main" val="58738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1" y="2857500"/>
            <a:ext cx="9144000" cy="1143000"/>
          </a:xfrm>
        </p:spPr>
        <p:txBody>
          <a:bodyPr>
            <a:normAutofit fontScale="90000"/>
          </a:bodyPr>
          <a:lstStyle/>
          <a:p>
            <a:r>
              <a:rPr lang="en-US" dirty="0"/>
              <a:t>Do I agree to subordinate my self-interest so we can achieve together what no one of can achieve alone?</a:t>
            </a:r>
            <a:br>
              <a:rPr lang="en-US" dirty="0"/>
            </a:br>
            <a:br>
              <a:rPr lang="en-US" dirty="0"/>
            </a:br>
            <a:br>
              <a:rPr lang="en-US" dirty="0"/>
            </a:br>
            <a:r>
              <a:rPr lang="en-US" dirty="0"/>
              <a:t>(the aim here is find what you can live with and support, not what you view as ideal)</a:t>
            </a:r>
          </a:p>
        </p:txBody>
      </p:sp>
    </p:spTree>
    <p:extLst>
      <p:ext uri="{BB962C8B-B14F-4D97-AF65-F5344CB8AC3E}">
        <p14:creationId xmlns:p14="http://schemas.microsoft.com/office/powerpoint/2010/main" val="950478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How will we achieve consensus?</a:t>
            </a:r>
            <a:br>
              <a:rPr lang="en-US" dirty="0"/>
            </a:br>
            <a:endParaRPr lang="en-US" dirty="0"/>
          </a:p>
        </p:txBody>
      </p:sp>
      <p:sp>
        <p:nvSpPr>
          <p:cNvPr id="3" name="TextBox 2">
            <a:extLst>
              <a:ext uri="{FF2B5EF4-FFF2-40B4-BE49-F238E27FC236}">
                <a16:creationId xmlns:a16="http://schemas.microsoft.com/office/drawing/2014/main" id="{2972ECEC-0383-473D-B13B-49DBAC66C12B}"/>
              </a:ext>
            </a:extLst>
          </p:cNvPr>
          <p:cNvSpPr txBox="1"/>
          <p:nvPr/>
        </p:nvSpPr>
        <p:spPr>
          <a:xfrm>
            <a:off x="609600" y="2209800"/>
            <a:ext cx="525780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t>Fist to Five (page 52)</a:t>
            </a:r>
          </a:p>
        </p:txBody>
      </p:sp>
    </p:spTree>
    <p:extLst>
      <p:ext uri="{BB962C8B-B14F-4D97-AF65-F5344CB8AC3E}">
        <p14:creationId xmlns:p14="http://schemas.microsoft.com/office/powerpoint/2010/main" val="308460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dirty="0"/>
              <a:t>Agenda Item #7: Why we’re here; what we do</a:t>
            </a:r>
          </a:p>
        </p:txBody>
      </p:sp>
      <p:sp>
        <p:nvSpPr>
          <p:cNvPr id="3" name="Content Placeholder 2"/>
          <p:cNvSpPr>
            <a:spLocks noGrp="1"/>
          </p:cNvSpPr>
          <p:nvPr>
            <p:ph idx="1"/>
          </p:nvPr>
        </p:nvSpPr>
        <p:spPr>
          <a:xfrm>
            <a:off x="24161" y="1219200"/>
            <a:ext cx="9144000" cy="5486400"/>
          </a:xfrm>
        </p:spPr>
        <p:txBody>
          <a:bodyPr>
            <a:normAutofit fontScale="70000" lnSpcReduction="20000"/>
          </a:bodyPr>
          <a:lstStyle/>
          <a:p>
            <a:r>
              <a:rPr lang="en-US" sz="3100" dirty="0"/>
              <a:t>Objective</a:t>
            </a:r>
          </a:p>
          <a:p>
            <a:pPr marL="0" indent="0">
              <a:buNone/>
              <a:tabLst>
                <a:tab pos="339725" algn="l"/>
              </a:tabLst>
            </a:pPr>
            <a:r>
              <a:rPr lang="en-US" sz="3100" dirty="0"/>
              <a:t>	Understand the mission, boundaries, and questions that animate our work</a:t>
            </a:r>
          </a:p>
          <a:p>
            <a:pPr marL="0" indent="0">
              <a:buNone/>
              <a:tabLst>
                <a:tab pos="339725" algn="l"/>
              </a:tabLst>
            </a:pPr>
            <a:endParaRPr lang="en-US" sz="3100" dirty="0"/>
          </a:p>
          <a:p>
            <a:r>
              <a:rPr lang="en-US" sz="3100" dirty="0"/>
              <a:t>Daphne Koller</a:t>
            </a:r>
          </a:p>
          <a:p>
            <a:endParaRPr lang="en-US" sz="3100" dirty="0"/>
          </a:p>
          <a:p>
            <a:r>
              <a:rPr lang="en-US" sz="3100" dirty="0"/>
              <a:t>Four Phases of the Project</a:t>
            </a:r>
          </a:p>
          <a:p>
            <a:pPr marL="0" indent="0">
              <a:buNone/>
            </a:pPr>
            <a:endParaRPr lang="en-US" sz="3100" dirty="0"/>
          </a:p>
          <a:p>
            <a:r>
              <a:rPr lang="en-US" sz="3100" dirty="0"/>
              <a:t>Work-Streams</a:t>
            </a:r>
          </a:p>
          <a:p>
            <a:endParaRPr lang="en-US" sz="3100" dirty="0"/>
          </a:p>
          <a:p>
            <a:r>
              <a:rPr lang="en-US" sz="3100" dirty="0"/>
              <a:t>Goal, Success Criteria, Charge, and Deliverables</a:t>
            </a:r>
          </a:p>
          <a:p>
            <a:endParaRPr lang="en-US" sz="3100" dirty="0"/>
          </a:p>
          <a:p>
            <a:r>
              <a:rPr lang="en-US" sz="3100" dirty="0"/>
              <a:t>Folder contents</a:t>
            </a:r>
          </a:p>
          <a:p>
            <a:endParaRPr lang="en-US" sz="3100" dirty="0"/>
          </a:p>
          <a:p>
            <a:r>
              <a:rPr lang="en-US" sz="3100" dirty="0"/>
              <a:t>Web site  </a:t>
            </a:r>
            <a:r>
              <a:rPr lang="en-US" sz="3100" u="sng" dirty="0">
                <a:hlinkClick r:id="rId3"/>
              </a:rPr>
              <a:t>http://www/nysed.gov/schools/principal-project-advisory-team</a:t>
            </a:r>
            <a:endParaRPr lang="en-US" sz="3100" u="sng" dirty="0"/>
          </a:p>
          <a:p>
            <a:endParaRPr lang="en-US" sz="3100" dirty="0"/>
          </a:p>
          <a:p>
            <a:r>
              <a:rPr lang="en-US" sz="3100" dirty="0"/>
              <a:t>Three thoughts from the 11-stop listening tour (page 37)</a:t>
            </a:r>
          </a:p>
          <a:p>
            <a:pPr marL="687388">
              <a:buFontTx/>
              <a:buChar char="-"/>
            </a:pPr>
            <a:endParaRPr lang="en-US" sz="2800" dirty="0"/>
          </a:p>
          <a:p>
            <a:endParaRPr lang="en-US" dirty="0"/>
          </a:p>
        </p:txBody>
      </p:sp>
      <p:graphicFrame>
        <p:nvGraphicFramePr>
          <p:cNvPr id="5" name="Object 4">
            <a:extLst>
              <a:ext uri="{FF2B5EF4-FFF2-40B4-BE49-F238E27FC236}">
                <a16:creationId xmlns:a16="http://schemas.microsoft.com/office/drawing/2014/main" id="{A6C20FD0-2F91-4423-A480-858E41A13CEC}"/>
              </a:ext>
            </a:extLst>
          </p:cNvPr>
          <p:cNvGraphicFramePr>
            <a:graphicFrameLocks noChangeAspect="1"/>
          </p:cNvGraphicFramePr>
          <p:nvPr>
            <p:extLst>
              <p:ext uri="{D42A27DB-BD31-4B8C-83A1-F6EECF244321}">
                <p14:modId xmlns:p14="http://schemas.microsoft.com/office/powerpoint/2010/main" val="3969811546"/>
              </p:ext>
            </p:extLst>
          </p:nvPr>
        </p:nvGraphicFramePr>
        <p:xfrm>
          <a:off x="2647950" y="2305050"/>
          <a:ext cx="4606925" cy="479425"/>
        </p:xfrm>
        <a:graphic>
          <a:graphicData uri="http://schemas.openxmlformats.org/presentationml/2006/ole">
            <mc:AlternateContent xmlns:mc="http://schemas.openxmlformats.org/markup-compatibility/2006">
              <mc:Choice xmlns:v="urn:schemas-microsoft-com:vml" Requires="v">
                <p:oleObj spid="_x0000_s1038" name="Packager Shell Object" showAsIcon="1" r:id="rId4" imgW="4606200" imgH="478800" progId="Package">
                  <p:link updateAutomatic="1"/>
                </p:oleObj>
              </mc:Choice>
              <mc:Fallback>
                <p:oleObj name="Packager Shell Object" showAsIcon="1" r:id="rId4" imgW="4606200" imgH="478800" progId="Package">
                  <p:link updateAutomatic="1"/>
                  <p:pic>
                    <p:nvPicPr>
                      <p:cNvPr id="0" name=""/>
                      <p:cNvPicPr/>
                      <p:nvPr/>
                    </p:nvPicPr>
                    <p:blipFill>
                      <a:blip r:embed="rId5"/>
                      <a:stretch>
                        <a:fillRect/>
                      </a:stretch>
                    </p:blipFill>
                    <p:spPr>
                      <a:xfrm>
                        <a:off x="2647950" y="2305050"/>
                        <a:ext cx="4606925" cy="479425"/>
                      </a:xfrm>
                      <a:prstGeom prst="rect">
                        <a:avLst/>
                      </a:prstGeom>
                    </p:spPr>
                  </p:pic>
                </p:oleObj>
              </mc:Fallback>
            </mc:AlternateContent>
          </a:graphicData>
        </a:graphic>
      </p:graphicFrame>
    </p:spTree>
    <p:extLst>
      <p:ext uri="{BB962C8B-B14F-4D97-AF65-F5344CB8AC3E}">
        <p14:creationId xmlns:p14="http://schemas.microsoft.com/office/powerpoint/2010/main" val="1988634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98A9-3174-461F-BBB8-210814DE94A1}"/>
              </a:ext>
            </a:extLst>
          </p:cNvPr>
          <p:cNvSpPr>
            <a:spLocks noGrp="1"/>
          </p:cNvSpPr>
          <p:nvPr>
            <p:ph type="title"/>
          </p:nvPr>
        </p:nvSpPr>
        <p:spPr>
          <a:xfrm>
            <a:off x="304800" y="2857500"/>
            <a:ext cx="8763000" cy="1143000"/>
          </a:xfrm>
        </p:spPr>
        <p:txBody>
          <a:bodyPr>
            <a:noAutofit/>
          </a:bodyPr>
          <a:lstStyle/>
          <a:p>
            <a:pPr algn="l"/>
            <a:r>
              <a:rPr lang="en-US" sz="2800" dirty="0"/>
              <a:t>2 things matter; one is prominence, the other is resonance.  </a:t>
            </a:r>
            <a:br>
              <a:rPr lang="en-US" sz="2800" dirty="0"/>
            </a:br>
            <a:br>
              <a:rPr lang="en-US" sz="2800" dirty="0"/>
            </a:br>
            <a:r>
              <a:rPr lang="en-US" sz="2800" dirty="0"/>
              <a:t>For implementation to succeed we need both.  I’ll explain.  The Quality Review is very prominent (that’s good).  But it does not resonate with those in the field (that’s bad).  </a:t>
            </a:r>
            <a:br>
              <a:rPr lang="en-US" sz="2800" dirty="0"/>
            </a:br>
            <a:br>
              <a:rPr lang="en-US" sz="2800" dirty="0"/>
            </a:br>
            <a:r>
              <a:rPr lang="en-US" sz="2800" dirty="0"/>
              <a:t>Prominence means it has a place of importance.  It doesn’t sit on the shelf.  The trick is to make it prominent without contaminating it because it is tied to something that doesn’t really lead to growth and improvement.   </a:t>
            </a:r>
            <a:br>
              <a:rPr lang="en-US" sz="2800" dirty="0"/>
            </a:br>
            <a:br>
              <a:rPr lang="en-US" sz="2800" dirty="0"/>
            </a:br>
            <a:r>
              <a:rPr lang="en-US" sz="2800" dirty="0"/>
              <a:t>So, the challenge for the state and us is to work together to make sure the </a:t>
            </a:r>
            <a:r>
              <a:rPr lang="en-US" sz="2800" i="1" dirty="0"/>
              <a:t>Professional Standards for Educational Leaders</a:t>
            </a:r>
            <a:r>
              <a:rPr lang="en-US" sz="2800" dirty="0"/>
              <a:t> resonate and are prominent . . . in a healthy way.</a:t>
            </a:r>
            <a:br>
              <a:rPr lang="en-US" sz="2800" dirty="0"/>
            </a:br>
            <a:endParaRPr lang="en-US" sz="2800" dirty="0"/>
          </a:p>
        </p:txBody>
      </p:sp>
    </p:spTree>
    <p:extLst>
      <p:ext uri="{BB962C8B-B14F-4D97-AF65-F5344CB8AC3E}">
        <p14:creationId xmlns:p14="http://schemas.microsoft.com/office/powerpoint/2010/main" val="362404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98A9-3174-461F-BBB8-210814DE94A1}"/>
              </a:ext>
            </a:extLst>
          </p:cNvPr>
          <p:cNvSpPr>
            <a:spLocks noGrp="1"/>
          </p:cNvSpPr>
          <p:nvPr>
            <p:ph type="title"/>
          </p:nvPr>
        </p:nvSpPr>
        <p:spPr>
          <a:xfrm>
            <a:off x="304800" y="2857500"/>
            <a:ext cx="8686800" cy="1143000"/>
          </a:xfrm>
        </p:spPr>
        <p:txBody>
          <a:bodyPr>
            <a:noAutofit/>
          </a:bodyPr>
          <a:lstStyle/>
          <a:p>
            <a:pPr lvl="0" algn="l"/>
            <a:r>
              <a:rPr lang="en-US" sz="3400" dirty="0"/>
              <a:t>I think we need standards, not standardization.  </a:t>
            </a:r>
            <a:br>
              <a:rPr lang="en-US" sz="3400" dirty="0"/>
            </a:br>
            <a:br>
              <a:rPr lang="en-US" sz="3400" dirty="0"/>
            </a:br>
            <a:r>
              <a:rPr lang="en-US" sz="3400" dirty="0"/>
              <a:t>If we standardize around one approach a handful of people will fall through the cracks.  </a:t>
            </a:r>
            <a:br>
              <a:rPr lang="en-US" sz="3400" dirty="0"/>
            </a:br>
            <a:br>
              <a:rPr lang="en-US" sz="3400" dirty="0"/>
            </a:br>
            <a:r>
              <a:rPr lang="en-US" sz="3400" dirty="0"/>
              <a:t>The exact form of the (district-university) partnership will reflect the kind of community being served.  </a:t>
            </a:r>
            <a:br>
              <a:rPr lang="en-US" sz="3400" dirty="0"/>
            </a:br>
            <a:br>
              <a:rPr lang="en-US" sz="3400" dirty="0"/>
            </a:br>
            <a:r>
              <a:rPr lang="en-US" sz="3400" dirty="0"/>
              <a:t>What we need is standards but enough flexibility in the system that we’re responsive to the local community’s needs.</a:t>
            </a:r>
          </a:p>
        </p:txBody>
      </p:sp>
    </p:spTree>
    <p:extLst>
      <p:ext uri="{BB962C8B-B14F-4D97-AF65-F5344CB8AC3E}">
        <p14:creationId xmlns:p14="http://schemas.microsoft.com/office/powerpoint/2010/main" val="1166893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98A9-3174-461F-BBB8-210814DE94A1}"/>
              </a:ext>
            </a:extLst>
          </p:cNvPr>
          <p:cNvSpPr>
            <a:spLocks noGrp="1"/>
          </p:cNvSpPr>
          <p:nvPr>
            <p:ph type="title"/>
          </p:nvPr>
        </p:nvSpPr>
        <p:spPr>
          <a:xfrm>
            <a:off x="304800" y="2857500"/>
            <a:ext cx="8686800" cy="1143000"/>
          </a:xfrm>
        </p:spPr>
        <p:txBody>
          <a:bodyPr>
            <a:noAutofit/>
          </a:bodyPr>
          <a:lstStyle/>
          <a:p>
            <a:pPr lvl="0" algn="l"/>
            <a:r>
              <a:rPr lang="en-US" sz="3200" dirty="0"/>
              <a:t>I want to return to standards and standardization.  </a:t>
            </a:r>
            <a:br>
              <a:rPr lang="en-US" sz="3200" dirty="0"/>
            </a:br>
            <a:br>
              <a:rPr lang="en-US" sz="3200" dirty="0"/>
            </a:br>
            <a:r>
              <a:rPr lang="en-US" sz="3200" dirty="0"/>
              <a:t>I ask us to think about and commit to making sure we keep a clear focus on one thing. That is equity.  </a:t>
            </a:r>
            <a:br>
              <a:rPr lang="en-US" sz="3200" dirty="0"/>
            </a:br>
            <a:br>
              <a:rPr lang="en-US" sz="3200" dirty="0"/>
            </a:br>
            <a:r>
              <a:rPr lang="en-US" sz="3200" dirty="0"/>
              <a:t>Through the transition, will or how will these standards and/or standardization impact equity?  </a:t>
            </a:r>
            <a:br>
              <a:rPr lang="en-US" sz="3200" dirty="0"/>
            </a:br>
            <a:br>
              <a:rPr lang="en-US" sz="3200" dirty="0"/>
            </a:br>
            <a:r>
              <a:rPr lang="en-US" sz="3200" dirty="0"/>
              <a:t>It is easy to say implementation matters.  What really matters today is that equity is advanced.</a:t>
            </a:r>
          </a:p>
        </p:txBody>
      </p:sp>
    </p:spTree>
    <p:extLst>
      <p:ext uri="{BB962C8B-B14F-4D97-AF65-F5344CB8AC3E}">
        <p14:creationId xmlns:p14="http://schemas.microsoft.com/office/powerpoint/2010/main" val="1323671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rmAutofit/>
          </a:bodyPr>
          <a:lstStyle/>
          <a:p>
            <a:r>
              <a:rPr lang="en-US" sz="4000" dirty="0"/>
              <a:t>Review our process to reach consensus</a:t>
            </a:r>
          </a:p>
        </p:txBody>
      </p:sp>
      <p:sp>
        <p:nvSpPr>
          <p:cNvPr id="3" name="Content Placeholder 2"/>
          <p:cNvSpPr>
            <a:spLocks noGrp="1"/>
          </p:cNvSpPr>
          <p:nvPr>
            <p:ph idx="1"/>
          </p:nvPr>
        </p:nvSpPr>
        <p:spPr>
          <a:xfrm>
            <a:off x="76200" y="1524000"/>
            <a:ext cx="8991600" cy="3124200"/>
          </a:xfrm>
        </p:spPr>
        <p:txBody>
          <a:bodyPr>
            <a:normAutofit/>
          </a:bodyPr>
          <a:lstStyle/>
          <a:p>
            <a:r>
              <a:rPr lang="en-US" sz="2600" dirty="0"/>
              <a:t>Fist to Five</a:t>
            </a:r>
          </a:p>
          <a:p>
            <a:pPr lvl="1"/>
            <a:r>
              <a:rPr lang="en-US" sz="2200" dirty="0"/>
              <a:t>The goal is to something that every member can live with and support.</a:t>
            </a:r>
          </a:p>
          <a:p>
            <a:pPr lvl="1"/>
            <a:r>
              <a:rPr lang="en-US" sz="2200" dirty="0"/>
              <a:t>When co-chairs call a question, members show hands to show support.</a:t>
            </a:r>
          </a:p>
          <a:p>
            <a:pPr lvl="1"/>
            <a:r>
              <a:rPr lang="en-US" sz="2200" dirty="0"/>
              <a:t>Those who hold up 3, 4, or 5 fingers support the option</a:t>
            </a:r>
          </a:p>
          <a:p>
            <a:pPr lvl="1"/>
            <a:r>
              <a:rPr lang="en-US" sz="2200" dirty="0"/>
              <a:t>2 fingers means “I cannot live with it ‘as is’”</a:t>
            </a:r>
          </a:p>
          <a:p>
            <a:pPr lvl="1"/>
            <a:r>
              <a:rPr lang="en-US" sz="2200" dirty="0"/>
              <a:t>1 finger means “A larger reservation prevents me from supporting it”</a:t>
            </a:r>
          </a:p>
          <a:p>
            <a:pPr lvl="1"/>
            <a:r>
              <a:rPr lang="en-US" sz="2200" dirty="0"/>
              <a:t>Showing a fist means “I cannot support it, as a matter of conscience.”</a:t>
            </a:r>
          </a:p>
          <a:p>
            <a:pPr lvl="1"/>
            <a:endParaRPr lang="en-US" sz="2200" dirty="0"/>
          </a:p>
          <a:p>
            <a:endParaRPr lang="en-US" sz="2600" dirty="0"/>
          </a:p>
          <a:p>
            <a:endParaRPr lang="en-US" dirty="0"/>
          </a:p>
          <a:p>
            <a:endParaRPr lang="en-US" dirty="0"/>
          </a:p>
        </p:txBody>
      </p:sp>
      <p:sp>
        <p:nvSpPr>
          <p:cNvPr id="5" name="TextBox 4"/>
          <p:cNvSpPr txBox="1"/>
          <p:nvPr/>
        </p:nvSpPr>
        <p:spPr>
          <a:xfrm>
            <a:off x="228600" y="4800600"/>
            <a:ext cx="8458200" cy="1446550"/>
          </a:xfrm>
          <a:prstGeom prst="rect">
            <a:avLst/>
          </a:prstGeom>
          <a:noFill/>
        </p:spPr>
        <p:txBody>
          <a:bodyPr wrap="square" rtlCol="0">
            <a:spAutoFit/>
          </a:bodyPr>
          <a:lstStyle/>
          <a:p>
            <a:r>
              <a:rPr lang="en-US" sz="2200" dirty="0"/>
              <a:t>Note:  Options that are forwarded enjoy consensus support.  For these, every Team member shows 3, 4, or 5 fingers.  Those who show a fist, 1, or 2 fingers will be asked, “What would it take to make this something you can live with and support?”</a:t>
            </a:r>
          </a:p>
        </p:txBody>
      </p:sp>
    </p:spTree>
    <p:extLst>
      <p:ext uri="{BB962C8B-B14F-4D97-AF65-F5344CB8AC3E}">
        <p14:creationId xmlns:p14="http://schemas.microsoft.com/office/powerpoint/2010/main" val="351638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1143000"/>
          </a:xfrm>
        </p:spPr>
        <p:txBody>
          <a:bodyPr>
            <a:noAutofit/>
          </a:bodyPr>
          <a:lstStyle/>
          <a:p>
            <a:r>
              <a:rPr lang="en-US" sz="4000" dirty="0"/>
              <a:t>Agenda Item #3</a:t>
            </a:r>
          </a:p>
        </p:txBody>
      </p:sp>
      <p:sp>
        <p:nvSpPr>
          <p:cNvPr id="3" name="Content Placeholder 2"/>
          <p:cNvSpPr>
            <a:spLocks noGrp="1"/>
          </p:cNvSpPr>
          <p:nvPr>
            <p:ph idx="1"/>
          </p:nvPr>
        </p:nvSpPr>
        <p:spPr>
          <a:xfrm>
            <a:off x="0" y="2133600"/>
            <a:ext cx="9144000" cy="2819400"/>
          </a:xfrm>
        </p:spPr>
        <p:txBody>
          <a:bodyPr>
            <a:normAutofit fontScale="92500" lnSpcReduction="10000"/>
          </a:bodyPr>
          <a:lstStyle/>
          <a:p>
            <a:r>
              <a:rPr lang="en-US" sz="3600" dirty="0"/>
              <a:t>Key to our success</a:t>
            </a:r>
          </a:p>
          <a:p>
            <a:r>
              <a:rPr lang="en-US" sz="3600" dirty="0"/>
              <a:t>Turn to neighbors and consider the next slide</a:t>
            </a:r>
          </a:p>
          <a:p>
            <a:r>
              <a:rPr lang="en-US" sz="3600" dirty="0"/>
              <a:t>Discuss whether your views differ and why</a:t>
            </a:r>
          </a:p>
          <a:p>
            <a:r>
              <a:rPr lang="en-US" sz="3600" dirty="0"/>
              <a:t>Be ready to reflect on the “take-away” and implications for our work</a:t>
            </a:r>
          </a:p>
          <a:p>
            <a:pPr marL="457200" indent="0">
              <a:buNone/>
            </a:pPr>
            <a:endParaRPr lang="en-US" sz="3600" dirty="0"/>
          </a:p>
          <a:p>
            <a:endParaRPr lang="en-US" dirty="0"/>
          </a:p>
        </p:txBody>
      </p:sp>
    </p:spTree>
    <p:extLst>
      <p:ext uri="{BB962C8B-B14F-4D97-AF65-F5344CB8AC3E}">
        <p14:creationId xmlns:p14="http://schemas.microsoft.com/office/powerpoint/2010/main" val="4021216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4000" dirty="0"/>
              <a:t>Agenda Item #8: How do we what we do?</a:t>
            </a:r>
          </a:p>
        </p:txBody>
      </p:sp>
      <p:sp>
        <p:nvSpPr>
          <p:cNvPr id="3" name="Content Placeholder 2"/>
          <p:cNvSpPr>
            <a:spLocks noGrp="1"/>
          </p:cNvSpPr>
          <p:nvPr>
            <p:ph idx="1"/>
          </p:nvPr>
        </p:nvSpPr>
        <p:spPr>
          <a:xfrm>
            <a:off x="9293" y="1905000"/>
            <a:ext cx="9144000" cy="4495800"/>
          </a:xfrm>
        </p:spPr>
        <p:txBody>
          <a:bodyPr>
            <a:normAutofit fontScale="92500"/>
          </a:bodyPr>
          <a:lstStyle/>
          <a:p>
            <a:r>
              <a:rPr lang="en-US" sz="3100" dirty="0"/>
              <a:t>Operating agreements</a:t>
            </a:r>
          </a:p>
          <a:p>
            <a:pPr marL="692150" lvl="2" indent="-346075">
              <a:buFontTx/>
              <a:buChar char="-"/>
            </a:pPr>
            <a:r>
              <a:rPr lang="en-US" dirty="0"/>
              <a:t>Approved minutes reflect official account of our work and our meetings.</a:t>
            </a:r>
          </a:p>
          <a:p>
            <a:pPr marL="692150" lvl="2" indent="-346075">
              <a:buFontTx/>
              <a:buChar char="-"/>
            </a:pPr>
            <a:r>
              <a:rPr lang="en-US" dirty="0"/>
              <a:t>Jointly support what we help create.</a:t>
            </a:r>
          </a:p>
          <a:p>
            <a:pPr marL="692150" lvl="2" indent="-346075">
              <a:buFontTx/>
              <a:buChar char="-"/>
            </a:pPr>
            <a:r>
              <a:rPr lang="en-US" dirty="0"/>
              <a:t>Consensus recommendations move forward.</a:t>
            </a:r>
          </a:p>
          <a:p>
            <a:pPr marL="692150" lvl="2" indent="-346075">
              <a:buFontTx/>
              <a:buChar char="-"/>
            </a:pPr>
            <a:r>
              <a:rPr lang="en-US" dirty="0"/>
              <a:t>Reach consensus using an established process.</a:t>
            </a:r>
          </a:p>
          <a:p>
            <a:pPr marL="692150" lvl="2" indent="-346075">
              <a:buFontTx/>
              <a:buChar char="-"/>
            </a:pPr>
            <a:r>
              <a:rPr lang="en-US" dirty="0"/>
              <a:t>Our meetings are held in public but they are not meetings of the public.</a:t>
            </a:r>
          </a:p>
          <a:p>
            <a:pPr marL="692150" lvl="2" indent="-346075">
              <a:buFontTx/>
              <a:buChar char="-"/>
            </a:pPr>
            <a:r>
              <a:rPr lang="en-US" dirty="0"/>
              <a:t>“No stripes”, members and their contributions are valued equally.</a:t>
            </a:r>
          </a:p>
          <a:p>
            <a:pPr marL="692150" lvl="2" indent="-346075">
              <a:buFontTx/>
              <a:buChar char="-"/>
            </a:pPr>
            <a:r>
              <a:rPr lang="en-US" dirty="0"/>
              <a:t>OK to miss 1 meeting (we support decisions made in our absence).</a:t>
            </a:r>
            <a:endParaRPr lang="en-US" sz="3200" dirty="0"/>
          </a:p>
          <a:p>
            <a:endParaRPr lang="en-US" sz="3100" dirty="0"/>
          </a:p>
          <a:p>
            <a:r>
              <a:rPr lang="en-US" sz="3100" dirty="0"/>
              <a:t>Fist to Five</a:t>
            </a:r>
          </a:p>
          <a:p>
            <a:pPr marL="0" lvl="1" indent="0">
              <a:buNone/>
            </a:pPr>
            <a:endParaRPr lang="en-US" sz="3500" dirty="0"/>
          </a:p>
          <a:p>
            <a:pPr marL="687388">
              <a:buFontTx/>
              <a:buChar char="-"/>
            </a:pPr>
            <a:endParaRPr lang="en-US" sz="2800" dirty="0"/>
          </a:p>
          <a:p>
            <a:endParaRPr lang="en-US" dirty="0"/>
          </a:p>
        </p:txBody>
      </p:sp>
    </p:spTree>
    <p:extLst>
      <p:ext uri="{BB962C8B-B14F-4D97-AF65-F5344CB8AC3E}">
        <p14:creationId xmlns:p14="http://schemas.microsoft.com/office/powerpoint/2010/main" val="3013279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4000" dirty="0"/>
              <a:t>Agenda Item #9: Housekeeping</a:t>
            </a:r>
          </a:p>
        </p:txBody>
      </p:sp>
      <p:sp>
        <p:nvSpPr>
          <p:cNvPr id="3" name="Content Placeholder 2"/>
          <p:cNvSpPr>
            <a:spLocks noGrp="1"/>
          </p:cNvSpPr>
          <p:nvPr>
            <p:ph idx="1"/>
          </p:nvPr>
        </p:nvSpPr>
        <p:spPr>
          <a:xfrm>
            <a:off x="44735" y="2209800"/>
            <a:ext cx="9144000" cy="4114800"/>
          </a:xfrm>
        </p:spPr>
        <p:txBody>
          <a:bodyPr>
            <a:normAutofit fontScale="85000" lnSpcReduction="10000"/>
          </a:bodyPr>
          <a:lstStyle/>
          <a:p>
            <a:r>
              <a:rPr lang="en-US" sz="3100" dirty="0"/>
              <a:t>How do we avoid “mission creep?”</a:t>
            </a:r>
          </a:p>
          <a:p>
            <a:pPr marL="803275" lvl="0" indent="-457200">
              <a:buFontTx/>
              <a:buChar char="-"/>
            </a:pPr>
            <a:r>
              <a:rPr lang="en-US" sz="3100" dirty="0"/>
              <a:t>Lock in agreements, record in minutes, post prominently.</a:t>
            </a:r>
          </a:p>
          <a:p>
            <a:pPr marL="803275" lvl="0" indent="-457200">
              <a:buFontTx/>
              <a:buChar char="-"/>
            </a:pPr>
            <a:r>
              <a:rPr lang="en-US" sz="3100" dirty="0"/>
              <a:t>Cross each bridge once (avoid revisiting decided issues).</a:t>
            </a:r>
          </a:p>
          <a:p>
            <a:pPr marL="803275" lvl="0" indent="-457200">
              <a:buFontTx/>
              <a:buChar char="-"/>
            </a:pPr>
            <a:r>
              <a:rPr lang="en-US" sz="3100" dirty="0"/>
              <a:t>Use “Parking Lot” to trap promising ideas beyond our charge</a:t>
            </a:r>
          </a:p>
          <a:p>
            <a:pPr marL="803275" lvl="0" indent="-457200">
              <a:buFontTx/>
              <a:buChar char="-"/>
            </a:pPr>
            <a:r>
              <a:rPr lang="en-US" sz="3100" dirty="0"/>
              <a:t>Avoid trying to cure world hunger</a:t>
            </a:r>
          </a:p>
          <a:p>
            <a:pPr marL="346075" lvl="0" indent="0">
              <a:buNone/>
            </a:pPr>
            <a:endParaRPr lang="en-US" sz="3100" dirty="0"/>
          </a:p>
          <a:p>
            <a:r>
              <a:rPr lang="en-US" sz="3100" dirty="0"/>
              <a:t>Fist to Five</a:t>
            </a:r>
          </a:p>
          <a:p>
            <a:pPr marL="0" lvl="1" indent="0">
              <a:buNone/>
            </a:pPr>
            <a:endParaRPr lang="en-US" sz="3500" dirty="0"/>
          </a:p>
          <a:p>
            <a:pPr marL="687388">
              <a:buFontTx/>
              <a:buChar char="-"/>
            </a:pPr>
            <a:endParaRPr lang="en-US" sz="2800" dirty="0"/>
          </a:p>
          <a:p>
            <a:endParaRPr lang="en-US" dirty="0"/>
          </a:p>
        </p:txBody>
      </p:sp>
    </p:spTree>
    <p:extLst>
      <p:ext uri="{BB962C8B-B14F-4D97-AF65-F5344CB8AC3E}">
        <p14:creationId xmlns:p14="http://schemas.microsoft.com/office/powerpoint/2010/main" val="876696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4000" dirty="0"/>
              <a:t>Agenda Item #10: Working lunch</a:t>
            </a:r>
          </a:p>
        </p:txBody>
      </p:sp>
      <p:sp>
        <p:nvSpPr>
          <p:cNvPr id="3" name="Content Placeholder 2"/>
          <p:cNvSpPr>
            <a:spLocks noGrp="1"/>
          </p:cNvSpPr>
          <p:nvPr>
            <p:ph idx="1"/>
          </p:nvPr>
        </p:nvSpPr>
        <p:spPr>
          <a:xfrm>
            <a:off x="9293" y="1905000"/>
            <a:ext cx="9144000" cy="4495800"/>
          </a:xfrm>
        </p:spPr>
        <p:txBody>
          <a:bodyPr>
            <a:normAutofit/>
          </a:bodyPr>
          <a:lstStyle/>
          <a:p>
            <a:r>
              <a:rPr lang="en-US" sz="3100" dirty="0"/>
              <a:t>Stretch, gather lunch, and visit</a:t>
            </a:r>
          </a:p>
          <a:p>
            <a:endParaRPr lang="en-US" sz="3100" dirty="0"/>
          </a:p>
          <a:p>
            <a:r>
              <a:rPr lang="en-US" sz="3100" dirty="0"/>
              <a:t>Be ready to start in about 30 min.</a:t>
            </a:r>
          </a:p>
          <a:p>
            <a:endParaRPr lang="en-US" sz="3100" dirty="0"/>
          </a:p>
          <a:p>
            <a:r>
              <a:rPr lang="en-US" sz="3100" dirty="0"/>
              <a:t>When the video ends, we’ll re-convene</a:t>
            </a:r>
          </a:p>
          <a:p>
            <a:pPr marL="0" lvl="1" indent="0">
              <a:buNone/>
            </a:pPr>
            <a:endParaRPr lang="en-US" sz="3500" dirty="0"/>
          </a:p>
          <a:p>
            <a:pPr marL="687388">
              <a:buFontTx/>
              <a:buChar char="-"/>
            </a:pPr>
            <a:endParaRPr lang="en-US" sz="2800" dirty="0"/>
          </a:p>
          <a:p>
            <a:endParaRPr lang="en-US" dirty="0"/>
          </a:p>
        </p:txBody>
      </p:sp>
    </p:spTree>
    <p:extLst>
      <p:ext uri="{BB962C8B-B14F-4D97-AF65-F5344CB8AC3E}">
        <p14:creationId xmlns:p14="http://schemas.microsoft.com/office/powerpoint/2010/main" val="311334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Agenda Item #11: Consensus-building</a:t>
            </a:r>
          </a:p>
        </p:txBody>
      </p:sp>
      <p:sp>
        <p:nvSpPr>
          <p:cNvPr id="3" name="Content Placeholder 2"/>
          <p:cNvSpPr>
            <a:spLocks noGrp="1"/>
          </p:cNvSpPr>
          <p:nvPr>
            <p:ph idx="1"/>
          </p:nvPr>
        </p:nvSpPr>
        <p:spPr>
          <a:xfrm>
            <a:off x="44735" y="1143000"/>
            <a:ext cx="9144000" cy="5715000"/>
          </a:xfrm>
        </p:spPr>
        <p:txBody>
          <a:bodyPr>
            <a:normAutofit fontScale="55000" lnSpcReduction="20000"/>
          </a:bodyPr>
          <a:lstStyle/>
          <a:p>
            <a:r>
              <a:rPr lang="en-US" sz="3100" dirty="0"/>
              <a:t>Take out a single Post-it.  </a:t>
            </a:r>
            <a:r>
              <a:rPr lang="en-US" dirty="0"/>
              <a:t>Write the letter that best reflects your answer to the following:</a:t>
            </a:r>
          </a:p>
          <a:p>
            <a:pPr marL="339725" indent="0">
              <a:buNone/>
            </a:pPr>
            <a:r>
              <a:rPr lang="en-US" dirty="0"/>
              <a:t>You’re elected to Congress.  At the newcomer orientation, the facilitator asks you to respond to a one question.  When comes to deciding on an issue, to whom or what will you be loyal?</a:t>
            </a:r>
          </a:p>
          <a:p>
            <a:pPr marL="690563" lvl="1" indent="-344488">
              <a:buFont typeface="+mj-lt"/>
              <a:buAutoNum type="alphaLcPeriod"/>
            </a:pPr>
            <a:r>
              <a:rPr lang="en-US" sz="3300" dirty="0"/>
              <a:t>Those from your district who voted for you</a:t>
            </a:r>
          </a:p>
          <a:p>
            <a:pPr marL="690563" lvl="1" indent="-344488">
              <a:buFont typeface="+mj-lt"/>
              <a:buAutoNum type="alphaLcPeriod"/>
            </a:pPr>
            <a:r>
              <a:rPr lang="en-US" sz="3300" dirty="0"/>
              <a:t>All those from your district who voted, including those who did and did not vote for you</a:t>
            </a:r>
          </a:p>
          <a:p>
            <a:pPr marL="690563" lvl="1" indent="-344488">
              <a:buFont typeface="+mj-lt"/>
              <a:buAutoNum type="alphaLcPeriod"/>
            </a:pPr>
            <a:r>
              <a:rPr lang="en-US" sz="3300" dirty="0"/>
              <a:t>Not just those who voted but everyone in your district with a pulse (even children)</a:t>
            </a:r>
          </a:p>
          <a:p>
            <a:pPr marL="690563" lvl="1" indent="-344488">
              <a:buFont typeface="+mj-lt"/>
              <a:buAutoNum type="alphaLcPeriod"/>
            </a:pPr>
            <a:r>
              <a:rPr lang="en-US" sz="3300" dirty="0"/>
              <a:t>Your own conscience</a:t>
            </a:r>
          </a:p>
          <a:p>
            <a:pPr marL="690563" lvl="1" indent="-344488">
              <a:buFont typeface="+mj-lt"/>
              <a:buAutoNum type="alphaLcPeriod"/>
            </a:pPr>
            <a:r>
              <a:rPr lang="en-US" sz="3300" dirty="0"/>
              <a:t>All of humanity</a:t>
            </a:r>
          </a:p>
          <a:p>
            <a:pPr marL="690563" lvl="1" indent="-344488">
              <a:buFont typeface="+mj-lt"/>
              <a:buAutoNum type="alphaLcPeriod"/>
            </a:pPr>
            <a:r>
              <a:rPr lang="en-US" sz="3300" dirty="0"/>
              <a:t>The planet</a:t>
            </a:r>
          </a:p>
          <a:p>
            <a:pPr marL="690563" lvl="1" indent="-344488">
              <a:buFont typeface="+mj-lt"/>
              <a:buAutoNum type="alphaLcPeriod"/>
            </a:pPr>
            <a:r>
              <a:rPr lang="en-US" sz="3300" dirty="0"/>
              <a:t>Future generations</a:t>
            </a:r>
          </a:p>
          <a:p>
            <a:pPr marL="690563" lvl="1" indent="-344488">
              <a:buFont typeface="+mj-lt"/>
              <a:buAutoNum type="alphaLcPeriod"/>
            </a:pPr>
            <a:r>
              <a:rPr lang="en-US" sz="3300" dirty="0"/>
              <a:t>Something else (name it)</a:t>
            </a:r>
            <a:endParaRPr lang="en-US" sz="3100" dirty="0"/>
          </a:p>
          <a:p>
            <a:r>
              <a:rPr lang="en-US" sz="3300" dirty="0"/>
              <a:t>Collect Post-its.</a:t>
            </a:r>
          </a:p>
          <a:p>
            <a:pPr lvl="0"/>
            <a:r>
              <a:rPr lang="en-US" sz="3300" dirty="0"/>
              <a:t>Members turn to neighbors and compare notes (try to reach as much consensus as you can; be ready to report out)</a:t>
            </a:r>
          </a:p>
          <a:p>
            <a:pPr lvl="0"/>
            <a:r>
              <a:rPr lang="en-US" sz="3300" dirty="0"/>
              <a:t>As a whole group, see how many and which threesomes could reach agreement</a:t>
            </a:r>
          </a:p>
          <a:p>
            <a:pPr lvl="0"/>
            <a:r>
              <a:rPr lang="en-US" sz="3300" dirty="0"/>
              <a:t>In whole group, respond to</a:t>
            </a:r>
          </a:p>
          <a:p>
            <a:pPr marL="690563" lvl="0" indent="-339725">
              <a:buFontTx/>
              <a:buChar char="-"/>
            </a:pPr>
            <a:r>
              <a:rPr lang="en-US" sz="3300" dirty="0"/>
              <a:t>What if anything surprised you?</a:t>
            </a:r>
          </a:p>
          <a:p>
            <a:pPr marL="690563" lvl="0" indent="-339725">
              <a:buFontTx/>
              <a:buChar char="-"/>
            </a:pPr>
            <a:r>
              <a:rPr lang="en-US" sz="3300" dirty="0"/>
              <a:t>If you weren’t surprised, why not?</a:t>
            </a:r>
          </a:p>
          <a:p>
            <a:r>
              <a:rPr lang="en-US" sz="3300" dirty="0"/>
              <a:t>Be ready to reflect on the “take-away”</a:t>
            </a:r>
          </a:p>
          <a:p>
            <a:endParaRPr lang="en-US" dirty="0"/>
          </a:p>
        </p:txBody>
      </p:sp>
    </p:spTree>
    <p:extLst>
      <p:ext uri="{BB962C8B-B14F-4D97-AF65-F5344CB8AC3E}">
        <p14:creationId xmlns:p14="http://schemas.microsoft.com/office/powerpoint/2010/main" val="3883726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More consensus-building</a:t>
            </a:r>
          </a:p>
        </p:txBody>
      </p:sp>
      <p:sp>
        <p:nvSpPr>
          <p:cNvPr id="3" name="Content Placeholder 2"/>
          <p:cNvSpPr>
            <a:spLocks noGrp="1"/>
          </p:cNvSpPr>
          <p:nvPr>
            <p:ph idx="1"/>
          </p:nvPr>
        </p:nvSpPr>
        <p:spPr>
          <a:xfrm>
            <a:off x="44735" y="1143000"/>
            <a:ext cx="9144000" cy="5715000"/>
          </a:xfrm>
        </p:spPr>
        <p:txBody>
          <a:bodyPr>
            <a:normAutofit fontScale="85000" lnSpcReduction="10000"/>
          </a:bodyPr>
          <a:lstStyle/>
          <a:p>
            <a:r>
              <a:rPr lang="en-US" sz="3100" dirty="0"/>
              <a:t>Take out a single blank piece of paper. </a:t>
            </a:r>
          </a:p>
          <a:p>
            <a:r>
              <a:rPr lang="en-US" dirty="0"/>
              <a:t>Draw a large pentagon (flat base, peak pointed upward).  </a:t>
            </a:r>
          </a:p>
          <a:p>
            <a:r>
              <a:rPr lang="en-US" dirty="0"/>
              <a:t>Place each of the following at one of the vertices.  Places a word so its location corresponds to its importance relative to the others.</a:t>
            </a:r>
          </a:p>
          <a:p>
            <a:pPr marL="682625" lvl="0" indent="-285750">
              <a:buNone/>
            </a:pPr>
            <a:r>
              <a:rPr lang="en-US" dirty="0"/>
              <a:t>-	Truth-telling</a:t>
            </a:r>
          </a:p>
          <a:p>
            <a:pPr marL="682625" lvl="0" indent="-285750">
              <a:buNone/>
            </a:pPr>
            <a:r>
              <a:rPr lang="en-US" dirty="0"/>
              <a:t>-	Respect for property</a:t>
            </a:r>
          </a:p>
          <a:p>
            <a:pPr marL="682625" lvl="0" indent="-285750">
              <a:buNone/>
            </a:pPr>
            <a:r>
              <a:rPr lang="en-US" dirty="0"/>
              <a:t>-	Equity</a:t>
            </a:r>
          </a:p>
          <a:p>
            <a:pPr marL="682625" lvl="0" indent="-285750">
              <a:buNone/>
            </a:pPr>
            <a:r>
              <a:rPr lang="en-US" dirty="0"/>
              <a:t>-	Justice</a:t>
            </a:r>
          </a:p>
          <a:p>
            <a:pPr marL="682625" lvl="0" indent="-285750">
              <a:buNone/>
            </a:pPr>
            <a:r>
              <a:rPr lang="en-US" dirty="0"/>
              <a:t>-	Respect for life</a:t>
            </a:r>
          </a:p>
          <a:p>
            <a:pPr lvl="0"/>
            <a:r>
              <a:rPr lang="en-US" dirty="0"/>
              <a:t>Turn to your two neighbors and compare notes (try to reach as much consensus as you can; be ready to report out)</a:t>
            </a:r>
          </a:p>
          <a:p>
            <a:r>
              <a:rPr lang="en-US" dirty="0"/>
              <a:t>Be ready to name a “take-away” &amp; implications for our work</a:t>
            </a:r>
          </a:p>
        </p:txBody>
      </p:sp>
    </p:spTree>
    <p:extLst>
      <p:ext uri="{BB962C8B-B14F-4D97-AF65-F5344CB8AC3E}">
        <p14:creationId xmlns:p14="http://schemas.microsoft.com/office/powerpoint/2010/main" val="2075600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Agenda Item #12: Where do we start?</a:t>
            </a:r>
          </a:p>
        </p:txBody>
      </p:sp>
      <p:sp>
        <p:nvSpPr>
          <p:cNvPr id="3" name="Content Placeholder 2"/>
          <p:cNvSpPr>
            <a:spLocks noGrp="1"/>
          </p:cNvSpPr>
          <p:nvPr>
            <p:ph idx="1"/>
          </p:nvPr>
        </p:nvSpPr>
        <p:spPr>
          <a:xfrm>
            <a:off x="8860" y="1371600"/>
            <a:ext cx="9144000" cy="5334000"/>
          </a:xfrm>
        </p:spPr>
        <p:txBody>
          <a:bodyPr>
            <a:normAutofit fontScale="92500"/>
          </a:bodyPr>
          <a:lstStyle/>
          <a:p>
            <a:r>
              <a:rPr lang="en-US" sz="2800" dirty="0"/>
              <a:t>Return to Affinity Exercise from opening.  Each member used 15 words to describe biggest hurdle to achieving results we desire.</a:t>
            </a:r>
          </a:p>
          <a:p>
            <a:r>
              <a:rPr lang="en-US" sz="2800" dirty="0"/>
              <a:t>Display how results distribute conceptually.</a:t>
            </a:r>
          </a:p>
          <a:p>
            <a:r>
              <a:rPr lang="en-US" sz="2800" dirty="0"/>
              <a:t>Refer to member responses to online </a:t>
            </a:r>
            <a:r>
              <a:rPr lang="en-US" sz="2800" dirty="0" err="1"/>
              <a:t>MonkeySurvey</a:t>
            </a:r>
            <a:r>
              <a:rPr lang="en-US" sz="2800" dirty="0"/>
              <a:t> (page 10)</a:t>
            </a:r>
          </a:p>
          <a:p>
            <a:r>
              <a:rPr lang="en-US" sz="2800" dirty="0"/>
              <a:t>This richness of ideas reflect the range of opinion in our team.  </a:t>
            </a:r>
          </a:p>
          <a:p>
            <a:r>
              <a:rPr lang="en-US" sz="2800" dirty="0"/>
              <a:t>The question is, Where do we begin?  How do we sort it out?</a:t>
            </a:r>
          </a:p>
          <a:p>
            <a:r>
              <a:rPr lang="en-US" sz="2800" dirty="0"/>
              <a:t>How do we make sense of it in a way that leads to high ground?</a:t>
            </a:r>
          </a:p>
          <a:p>
            <a:r>
              <a:rPr lang="en-US" sz="2800" dirty="0"/>
              <a:t>Distribute </a:t>
            </a:r>
            <a:r>
              <a:rPr lang="en-US" sz="2800" dirty="0" err="1"/>
              <a:t>MonkeySurvey</a:t>
            </a:r>
            <a:r>
              <a:rPr lang="en-US" sz="2800" dirty="0"/>
              <a:t> responses that have been classified</a:t>
            </a:r>
          </a:p>
          <a:p>
            <a:r>
              <a:rPr lang="en-US" sz="2800" dirty="0"/>
              <a:t>Describe who Bob Terry was, what he did, and the framework.</a:t>
            </a:r>
          </a:p>
          <a:p>
            <a:endParaRPr lang="en-US" dirty="0"/>
          </a:p>
        </p:txBody>
      </p:sp>
    </p:spTree>
    <p:extLst>
      <p:ext uri="{BB962C8B-B14F-4D97-AF65-F5344CB8AC3E}">
        <p14:creationId xmlns:p14="http://schemas.microsoft.com/office/powerpoint/2010/main" val="48651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Agenda Item #13: Ladder on the right wall?</a:t>
            </a:r>
          </a:p>
        </p:txBody>
      </p:sp>
      <p:sp>
        <p:nvSpPr>
          <p:cNvPr id="3" name="Content Placeholder 2"/>
          <p:cNvSpPr>
            <a:spLocks noGrp="1"/>
          </p:cNvSpPr>
          <p:nvPr>
            <p:ph idx="1"/>
          </p:nvPr>
        </p:nvSpPr>
        <p:spPr>
          <a:xfrm>
            <a:off x="228600" y="1371600"/>
            <a:ext cx="8924260" cy="5334000"/>
          </a:xfrm>
        </p:spPr>
        <p:txBody>
          <a:bodyPr>
            <a:normAutofit/>
          </a:bodyPr>
          <a:lstStyle/>
          <a:p>
            <a:pPr marL="287338" lvl="1">
              <a:buFont typeface="Arial" panose="020B0604020202020204" pitchFamily="34" charset="0"/>
              <a:buChar char="•"/>
            </a:pPr>
            <a:r>
              <a:rPr lang="en-US" sz="2700" dirty="0"/>
              <a:t>Work on your own</a:t>
            </a:r>
          </a:p>
          <a:p>
            <a:pPr marL="287338" lvl="1">
              <a:buFont typeface="Arial" panose="020B0604020202020204" pitchFamily="34" charset="0"/>
              <a:buChar char="•"/>
            </a:pPr>
            <a:r>
              <a:rPr lang="en-US" sz="2700" dirty="0"/>
              <a:t>Review 2 areas (principal supervisors &amp; competency based)</a:t>
            </a:r>
          </a:p>
          <a:p>
            <a:pPr marL="287338" lvl="1">
              <a:buFont typeface="Arial" panose="020B0604020202020204" pitchFamily="34" charset="0"/>
              <a:buChar char="•"/>
            </a:pPr>
            <a:r>
              <a:rPr lang="en-US" sz="2700" dirty="0"/>
              <a:t>Categorize entries using mission/power/structure/resource</a:t>
            </a:r>
          </a:p>
          <a:p>
            <a:pPr marL="287338" lvl="1">
              <a:buFont typeface="Arial" panose="020B0604020202020204" pitchFamily="34" charset="0"/>
              <a:buChar char="•"/>
            </a:pPr>
            <a:r>
              <a:rPr lang="en-US" sz="2700" dirty="0"/>
              <a:t>Turn to neighbors to form a group of three.  Compare notes.  Try to reach as much agreement as you can.</a:t>
            </a:r>
          </a:p>
          <a:p>
            <a:pPr marL="287338" lvl="1">
              <a:buFont typeface="Arial" panose="020B0604020202020204" pitchFamily="34" charset="0"/>
              <a:buChar char="•"/>
            </a:pPr>
            <a:r>
              <a:rPr lang="en-US" sz="2700" dirty="0"/>
              <a:t>Each group of three joins with another group of three.  Compare notes.  Reach as much agreement as possible</a:t>
            </a:r>
          </a:p>
          <a:p>
            <a:pPr marL="287338" lvl="1">
              <a:buFont typeface="Arial" panose="020B0604020202020204" pitchFamily="34" charset="0"/>
              <a:buChar char="•"/>
            </a:pPr>
            <a:r>
              <a:rPr lang="en-US" sz="2700" dirty="0"/>
              <a:t>Place on chart paper the entries for each of the two areas that are a related to mission.  </a:t>
            </a:r>
          </a:p>
          <a:p>
            <a:pPr marL="287338" lvl="1">
              <a:buFont typeface="Arial" panose="020B0604020202020204" pitchFamily="34" charset="0"/>
              <a:buChar char="•"/>
            </a:pPr>
            <a:r>
              <a:rPr lang="en-US" sz="2700" dirty="0"/>
              <a:t>Be ready to report out</a:t>
            </a:r>
          </a:p>
          <a:p>
            <a:pPr marL="0" indent="0">
              <a:buNone/>
            </a:pPr>
            <a:endParaRPr lang="en-US" sz="2700" dirty="0"/>
          </a:p>
          <a:p>
            <a:endParaRPr lang="en-US" dirty="0"/>
          </a:p>
        </p:txBody>
      </p:sp>
    </p:spTree>
    <p:extLst>
      <p:ext uri="{BB962C8B-B14F-4D97-AF65-F5344CB8AC3E}">
        <p14:creationId xmlns:p14="http://schemas.microsoft.com/office/powerpoint/2010/main" val="3610735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3800" dirty="0"/>
              <a:t>Agenda Item #14: Moving into small groups</a:t>
            </a:r>
          </a:p>
        </p:txBody>
      </p:sp>
      <p:sp>
        <p:nvSpPr>
          <p:cNvPr id="3" name="Content Placeholder 2"/>
          <p:cNvSpPr>
            <a:spLocks noGrp="1"/>
          </p:cNvSpPr>
          <p:nvPr>
            <p:ph idx="1"/>
          </p:nvPr>
        </p:nvSpPr>
        <p:spPr>
          <a:xfrm>
            <a:off x="9293" y="1676400"/>
            <a:ext cx="9144000" cy="5105400"/>
          </a:xfrm>
        </p:spPr>
        <p:txBody>
          <a:bodyPr>
            <a:normAutofit fontScale="55000" lnSpcReduction="20000"/>
          </a:bodyPr>
          <a:lstStyle/>
          <a:p>
            <a:r>
              <a:rPr lang="en-US" sz="3100" dirty="0"/>
              <a:t>Form 5 small work groups, each focused on aspect of our charge</a:t>
            </a:r>
          </a:p>
          <a:p>
            <a:r>
              <a:rPr lang="en-US" sz="3100" dirty="0"/>
              <a:t>Distribute reading material for each small group</a:t>
            </a:r>
          </a:p>
          <a:p>
            <a:r>
              <a:rPr lang="en-US" sz="3100" dirty="0"/>
              <a:t>Identify the most obvious/important policy implications (in the form of a question)</a:t>
            </a:r>
          </a:p>
          <a:p>
            <a:r>
              <a:rPr lang="en-US" sz="3100" dirty="0"/>
              <a:t>As an example, for competency-based it may be:</a:t>
            </a:r>
            <a:endParaRPr lang="en-US" dirty="0"/>
          </a:p>
          <a:p>
            <a:pPr marL="690563" lvl="1" indent="-350838"/>
            <a:r>
              <a:rPr lang="en-US" dirty="0"/>
              <a:t>How will we know changes that are made improve performance of individuals, institutions, and system?</a:t>
            </a:r>
            <a:endParaRPr lang="en-US" sz="3200" dirty="0"/>
          </a:p>
          <a:p>
            <a:pPr marL="690563" lvl="1" indent="-350838"/>
            <a:r>
              <a:rPr lang="en-US" dirty="0"/>
              <a:t>How will comparability of judgments across person, institution, and year be achieved?</a:t>
            </a:r>
            <a:endParaRPr lang="en-US" sz="3200" dirty="0"/>
          </a:p>
          <a:p>
            <a:pPr marL="690563" lvl="1" indent="-350838"/>
            <a:r>
              <a:rPr lang="en-US" dirty="0"/>
              <a:t>How do we stay legal (IHEs must be accredited) while transitioning to a different set of requirements?</a:t>
            </a:r>
            <a:endParaRPr lang="en-US" sz="3200" dirty="0"/>
          </a:p>
          <a:p>
            <a:pPr marL="690563" lvl="1" indent="-350838"/>
            <a:r>
              <a:rPr lang="en-US" dirty="0"/>
              <a:t>How will we support growth of </a:t>
            </a:r>
            <a:r>
              <a:rPr lang="en-US" dirty="0" err="1"/>
              <a:t>ppl</a:t>
            </a:r>
            <a:r>
              <a:rPr lang="en-US" dirty="0"/>
              <a:t> &amp; institutions yet make defensible judgments re quality &amp; adequacy?</a:t>
            </a:r>
            <a:endParaRPr lang="en-US" sz="3200" dirty="0"/>
          </a:p>
          <a:p>
            <a:pPr marL="690563" lvl="1" indent="-350838"/>
            <a:r>
              <a:rPr lang="en-US" dirty="0"/>
              <a:t>Within existing resources how can incentives be used to multiple impact and accelerate improvement?</a:t>
            </a:r>
            <a:endParaRPr lang="en-US" sz="3200" dirty="0"/>
          </a:p>
          <a:p>
            <a:pPr marL="690563" lvl="1" indent="-350838"/>
            <a:r>
              <a:rPr lang="en-US" dirty="0"/>
              <a:t>How do we decide which changes we propose are uniformly expected across NY and which will be flexible?</a:t>
            </a:r>
            <a:endParaRPr lang="en-US" sz="3100" dirty="0"/>
          </a:p>
          <a:p>
            <a:r>
              <a:rPr lang="en-US" sz="3500" dirty="0"/>
              <a:t>Record questions on chart paper</a:t>
            </a:r>
          </a:p>
          <a:p>
            <a:r>
              <a:rPr lang="en-US" sz="3500" dirty="0"/>
              <a:t>Discuss (a) options for next steps; (b) help you want from your Phase 2 teammates; (c) how you want to proceed at the next meeting.</a:t>
            </a:r>
          </a:p>
          <a:p>
            <a:r>
              <a:rPr lang="en-US" sz="3500" dirty="0"/>
              <a:t>Be ready to report out to the whole group</a:t>
            </a:r>
          </a:p>
          <a:p>
            <a:pPr marL="687388">
              <a:buFontTx/>
              <a:buChar char="-"/>
            </a:pPr>
            <a:endParaRPr lang="en-US" sz="2800" dirty="0"/>
          </a:p>
          <a:p>
            <a:endParaRPr lang="en-US" dirty="0"/>
          </a:p>
        </p:txBody>
      </p:sp>
    </p:spTree>
    <p:extLst>
      <p:ext uri="{BB962C8B-B14F-4D97-AF65-F5344CB8AC3E}">
        <p14:creationId xmlns:p14="http://schemas.microsoft.com/office/powerpoint/2010/main" val="2070381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dirty="0"/>
              <a:t>Agenda Item #15: Reconvene as whole group</a:t>
            </a:r>
          </a:p>
        </p:txBody>
      </p:sp>
      <p:sp>
        <p:nvSpPr>
          <p:cNvPr id="3" name="Content Placeholder 2"/>
          <p:cNvSpPr>
            <a:spLocks noGrp="1"/>
          </p:cNvSpPr>
          <p:nvPr>
            <p:ph idx="1"/>
          </p:nvPr>
        </p:nvSpPr>
        <p:spPr>
          <a:xfrm>
            <a:off x="228600" y="1371600"/>
            <a:ext cx="8924260" cy="5334000"/>
          </a:xfrm>
        </p:spPr>
        <p:txBody>
          <a:bodyPr>
            <a:normAutofit/>
          </a:bodyPr>
          <a:lstStyle/>
          <a:p>
            <a:pPr marL="287338" lvl="1">
              <a:buFont typeface="Arial" panose="020B0604020202020204" pitchFamily="34" charset="0"/>
              <a:buChar char="•"/>
            </a:pPr>
            <a:r>
              <a:rPr lang="en-US" sz="2700" dirty="0"/>
              <a:t>Each group report out</a:t>
            </a:r>
          </a:p>
          <a:p>
            <a:endParaRPr lang="en-US" dirty="0"/>
          </a:p>
        </p:txBody>
      </p:sp>
    </p:spTree>
    <p:extLst>
      <p:ext uri="{BB962C8B-B14F-4D97-AF65-F5344CB8AC3E}">
        <p14:creationId xmlns:p14="http://schemas.microsoft.com/office/powerpoint/2010/main" val="202653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Agenda Item #16: Evaluate the meeting</a:t>
            </a:r>
          </a:p>
        </p:txBody>
      </p:sp>
    </p:spTree>
    <p:extLst>
      <p:ext uri="{BB962C8B-B14F-4D97-AF65-F5344CB8AC3E}">
        <p14:creationId xmlns:p14="http://schemas.microsoft.com/office/powerpoint/2010/main" val="329153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8" y="2708920"/>
            <a:ext cx="9144000" cy="1595967"/>
          </a:xfrm>
        </p:spPr>
        <p:txBody>
          <a:bodyPr>
            <a:noAutofit/>
          </a:bodyPr>
          <a:lstStyle/>
          <a:p>
            <a:pPr algn="l"/>
            <a:r>
              <a:rPr lang="en-US" sz="2700" dirty="0">
                <a:latin typeface="Verdana" panose="020B0604030504040204" pitchFamily="34" charset="0"/>
                <a:ea typeface="Verdana" panose="020B0604030504040204" pitchFamily="34" charset="0"/>
                <a:cs typeface="Verdana" panose="020B0604030504040204" pitchFamily="34" charset="0"/>
              </a:rPr>
              <a:t>People are poor because they make bad decisions.</a:t>
            </a:r>
            <a:br>
              <a:rPr lang="en-US" sz="2700" dirty="0">
                <a:latin typeface="Verdana" panose="020B0604030504040204" pitchFamily="34" charset="0"/>
                <a:ea typeface="Verdana" panose="020B0604030504040204" pitchFamily="34" charset="0"/>
                <a:cs typeface="Verdana" panose="020B0604030504040204" pitchFamily="34" charset="0"/>
              </a:rPr>
            </a:br>
            <a:br>
              <a:rPr lang="en-US" sz="2700" dirty="0">
                <a:latin typeface="Verdana" panose="020B0604030504040204" pitchFamily="34" charset="0"/>
                <a:ea typeface="Verdana" panose="020B0604030504040204" pitchFamily="34" charset="0"/>
                <a:cs typeface="Verdana" panose="020B0604030504040204" pitchFamily="34" charset="0"/>
              </a:rPr>
            </a:br>
            <a:br>
              <a:rPr lang="en-US" sz="2700" dirty="0">
                <a:latin typeface="Verdana" panose="020B0604030504040204" pitchFamily="34" charset="0"/>
                <a:ea typeface="Verdana" panose="020B0604030504040204" pitchFamily="34" charset="0"/>
                <a:cs typeface="Verdana" panose="020B0604030504040204" pitchFamily="34" charset="0"/>
              </a:rPr>
            </a:br>
            <a:r>
              <a:rPr lang="en-US" sz="2700" dirty="0">
                <a:latin typeface="Verdana" panose="020B0604030504040204" pitchFamily="34" charset="0"/>
                <a:ea typeface="Verdana" panose="020B0604030504040204" pitchFamily="34" charset="0"/>
                <a:cs typeface="Verdana" panose="020B0604030504040204" pitchFamily="34" charset="0"/>
              </a:rPr>
              <a:t>People make bad decisions because they are poor.</a:t>
            </a:r>
          </a:p>
        </p:txBody>
      </p:sp>
      <p:sp>
        <p:nvSpPr>
          <p:cNvPr id="3" name="Rectangle 2"/>
          <p:cNvSpPr/>
          <p:nvPr/>
        </p:nvSpPr>
        <p:spPr>
          <a:xfrm>
            <a:off x="782837" y="914400"/>
            <a:ext cx="7376186" cy="646331"/>
          </a:xfrm>
          <a:prstGeom prst="rect">
            <a:avLst/>
          </a:prstGeom>
        </p:spPr>
        <p:txBody>
          <a:bodyPr wrap="none">
            <a:spAutoFit/>
          </a:bodyPr>
          <a:lstStyle/>
          <a:p>
            <a:pPr algn="ctr"/>
            <a:r>
              <a:rPr lang="en-US" sz="3600" spc="-15" dirty="0">
                <a:latin typeface="Verdana" panose="020B0604030504040204" pitchFamily="34" charset="0"/>
                <a:ea typeface="Verdana" panose="020B0604030504040204" pitchFamily="34" charset="0"/>
                <a:cs typeface="Verdana" panose="020B0604030504040204" pitchFamily="34" charset="0"/>
              </a:rPr>
              <a:t>WHICH IS MORE LIKELY TRUE?</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0588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4000" dirty="0"/>
              <a:t>Next Meeting Reminder and Adjourn</a:t>
            </a:r>
          </a:p>
        </p:txBody>
      </p:sp>
      <p:sp>
        <p:nvSpPr>
          <p:cNvPr id="3" name="Content Placeholder 2"/>
          <p:cNvSpPr>
            <a:spLocks noGrp="1"/>
          </p:cNvSpPr>
          <p:nvPr>
            <p:ph idx="1"/>
          </p:nvPr>
        </p:nvSpPr>
        <p:spPr>
          <a:xfrm>
            <a:off x="381000" y="2255837"/>
            <a:ext cx="8686800" cy="3763963"/>
          </a:xfrm>
        </p:spPr>
        <p:txBody>
          <a:bodyPr>
            <a:normAutofit fontScale="32500" lnSpcReduction="20000"/>
          </a:bodyPr>
          <a:lstStyle/>
          <a:p>
            <a:r>
              <a:rPr lang="en-US" sz="8600" dirty="0"/>
              <a:t>Schedule for future meetings</a:t>
            </a:r>
          </a:p>
          <a:p>
            <a:pPr lvl="1"/>
            <a:r>
              <a:rPr lang="en-US" sz="8600" dirty="0"/>
              <a:t>Jan. 31, 2017</a:t>
            </a:r>
          </a:p>
          <a:p>
            <a:pPr lvl="1"/>
            <a:r>
              <a:rPr lang="en-US" sz="8600" dirty="0"/>
              <a:t>Feb. 28, 2017</a:t>
            </a:r>
          </a:p>
          <a:p>
            <a:pPr lvl="1"/>
            <a:r>
              <a:rPr lang="en-US" sz="8600" dirty="0"/>
              <a:t>Mar. 21, 2017</a:t>
            </a:r>
          </a:p>
          <a:p>
            <a:pPr marL="0" indent="0">
              <a:buNone/>
            </a:pPr>
            <a:endParaRPr lang="en-US" sz="8000" dirty="0"/>
          </a:p>
          <a:p>
            <a:endParaRPr lang="en-US" sz="8000" dirty="0"/>
          </a:p>
          <a:p>
            <a:pPr marL="0" indent="0">
              <a:buNone/>
            </a:pPr>
            <a:r>
              <a:rPr lang="en-US" sz="14400" dirty="0"/>
              <a:t>ADJOURN</a:t>
            </a:r>
          </a:p>
          <a:p>
            <a:endParaRPr lang="en-US" dirty="0"/>
          </a:p>
        </p:txBody>
      </p:sp>
    </p:spTree>
    <p:extLst>
      <p:ext uri="{BB962C8B-B14F-4D97-AF65-F5344CB8AC3E}">
        <p14:creationId xmlns:p14="http://schemas.microsoft.com/office/powerpoint/2010/main" val="288772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A85B-3320-41FD-BB32-C7FABFCE1C26}"/>
              </a:ext>
            </a:extLst>
          </p:cNvPr>
          <p:cNvSpPr>
            <a:spLocks noGrp="1"/>
          </p:cNvSpPr>
          <p:nvPr>
            <p:ph type="title"/>
          </p:nvPr>
        </p:nvSpPr>
        <p:spPr>
          <a:xfrm>
            <a:off x="0" y="914400"/>
            <a:ext cx="9144000" cy="1143000"/>
          </a:xfrm>
        </p:spPr>
        <p:txBody>
          <a:bodyPr>
            <a:normAutofit/>
          </a:bodyPr>
          <a:lstStyle/>
          <a:p>
            <a:r>
              <a:rPr lang="en-US" sz="3600" spc="-15" dirty="0">
                <a:latin typeface="Verdana" panose="020B0604030504040204" pitchFamily="34" charset="0"/>
                <a:ea typeface="Verdana" panose="020B0604030504040204" pitchFamily="34" charset="0"/>
                <a:cs typeface="Verdana" panose="020B0604030504040204" pitchFamily="34" charset="0"/>
              </a:rPr>
              <a:t>WHAT IS THE POSSIBLE TAKE-AWAY?</a:t>
            </a:r>
            <a:endParaRPr lang="en-US" sz="3600" dirty="0"/>
          </a:p>
        </p:txBody>
      </p:sp>
    </p:spTree>
    <p:extLst>
      <p:ext uri="{BB962C8B-B14F-4D97-AF65-F5344CB8AC3E}">
        <p14:creationId xmlns:p14="http://schemas.microsoft.com/office/powerpoint/2010/main" val="100324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6712"/>
            <a:ext cx="8991600" cy="5816977"/>
          </a:xfrm>
          <a:prstGeom prst="rect">
            <a:avLst/>
          </a:prstGeom>
          <a:noFill/>
        </p:spPr>
        <p:txBody>
          <a:bodyPr wrap="square" rtlCol="0">
            <a:spAutoFit/>
          </a:bodyPr>
          <a:lstStyle/>
          <a:p>
            <a:endParaRPr lang="en-US" sz="3100" dirty="0"/>
          </a:p>
          <a:p>
            <a:r>
              <a:rPr lang="en-US" sz="3100" dirty="0"/>
              <a:t>Possibly it is this . . . </a:t>
            </a:r>
          </a:p>
          <a:p>
            <a:endParaRPr lang="en-US" sz="3100" dirty="0"/>
          </a:p>
          <a:p>
            <a:r>
              <a:rPr lang="en-US" sz="3100" dirty="0"/>
              <a:t>NYU professor Kwame Anthony Appiah puts it this way.</a:t>
            </a:r>
          </a:p>
          <a:p>
            <a:endParaRPr lang="en-US" sz="3100" dirty="0"/>
          </a:p>
          <a:p>
            <a:r>
              <a:rPr lang="en-US" sz="3100" dirty="0"/>
              <a:t>We must hold 2 ideas in our head at the same time.  We are all alike.  We are all different.</a:t>
            </a:r>
          </a:p>
          <a:p>
            <a:endParaRPr lang="en-US" sz="3100" dirty="0"/>
          </a:p>
          <a:p>
            <a:r>
              <a:rPr lang="en-US" sz="3100" dirty="0"/>
              <a:t>Viewpoints may differ.  The challenge is to see beyond differences to identify what we all believe in and value.</a:t>
            </a:r>
          </a:p>
          <a:p>
            <a:endParaRPr lang="en-US" sz="3100" dirty="0"/>
          </a:p>
          <a:p>
            <a:endParaRPr lang="en-US" sz="3100" dirty="0"/>
          </a:p>
        </p:txBody>
      </p:sp>
    </p:spTree>
    <p:extLst>
      <p:ext uri="{BB962C8B-B14F-4D97-AF65-F5344CB8AC3E}">
        <p14:creationId xmlns:p14="http://schemas.microsoft.com/office/powerpoint/2010/main" val="217700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1143000"/>
          </a:xfrm>
        </p:spPr>
        <p:txBody>
          <a:bodyPr>
            <a:noAutofit/>
          </a:bodyPr>
          <a:lstStyle/>
          <a:p>
            <a:r>
              <a:rPr lang="en-US" sz="4000" dirty="0"/>
              <a:t>Agenda Item #4</a:t>
            </a:r>
          </a:p>
        </p:txBody>
      </p:sp>
      <p:sp>
        <p:nvSpPr>
          <p:cNvPr id="3" name="Content Placeholder 2"/>
          <p:cNvSpPr>
            <a:spLocks noGrp="1"/>
          </p:cNvSpPr>
          <p:nvPr>
            <p:ph idx="1"/>
          </p:nvPr>
        </p:nvSpPr>
        <p:spPr>
          <a:xfrm>
            <a:off x="0" y="2133600"/>
            <a:ext cx="9144000" cy="2819400"/>
          </a:xfrm>
        </p:spPr>
        <p:txBody>
          <a:bodyPr>
            <a:noAutofit/>
          </a:bodyPr>
          <a:lstStyle/>
          <a:p>
            <a:r>
              <a:rPr lang="en-US" sz="2800" dirty="0"/>
              <a:t>What can the psychology of scarcity teach us about the challenge that the Commissioner has given us?</a:t>
            </a:r>
          </a:p>
          <a:p>
            <a:endParaRPr lang="en-US" sz="2800" dirty="0"/>
          </a:p>
        </p:txBody>
      </p:sp>
    </p:spTree>
    <p:extLst>
      <p:ext uri="{BB962C8B-B14F-4D97-AF65-F5344CB8AC3E}">
        <p14:creationId xmlns:p14="http://schemas.microsoft.com/office/powerpoint/2010/main" val="189039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4953000"/>
          </a:xfrm>
        </p:spPr>
        <p:txBody>
          <a:bodyPr>
            <a:noAutofit/>
          </a:bodyPr>
          <a:lstStyle/>
          <a:p>
            <a:r>
              <a:rPr lang="en-US" sz="2800" dirty="0"/>
              <a:t>Poverty (&amp; chicken or the egg) is from </a:t>
            </a:r>
            <a:r>
              <a:rPr lang="en-US" sz="2800" dirty="0" err="1"/>
              <a:t>Sendhil</a:t>
            </a:r>
            <a:r>
              <a:rPr lang="en-US" sz="2800" dirty="0"/>
              <a:t> Mullainathan</a:t>
            </a:r>
          </a:p>
          <a:p>
            <a:endParaRPr lang="en-US" sz="2800" dirty="0"/>
          </a:p>
          <a:p>
            <a:r>
              <a:rPr lang="en-US" sz="2800" dirty="0"/>
              <a:t>A behavioral economist, Mullainathan focuses on choice.</a:t>
            </a:r>
          </a:p>
          <a:p>
            <a:pPr marL="0" indent="0">
              <a:buNone/>
            </a:pPr>
            <a:endParaRPr lang="en-US" sz="2800" dirty="0"/>
          </a:p>
          <a:p>
            <a:r>
              <a:rPr lang="en-US" sz="2800" dirty="0"/>
              <a:t>USAFA uses something in pilot training (Gen. Alan </a:t>
            </a:r>
            <a:r>
              <a:rPr lang="en-US" sz="2800" dirty="0" err="1"/>
              <a:t>Klayton</a:t>
            </a:r>
            <a:r>
              <a:rPr lang="en-US" sz="2800" dirty="0"/>
              <a:t>)  </a:t>
            </a:r>
          </a:p>
          <a:p>
            <a:endParaRPr lang="en-US" sz="2800" dirty="0"/>
          </a:p>
          <a:p>
            <a:r>
              <a:rPr lang="en-US" sz="2800" dirty="0"/>
              <a:t>“Obstacles don’t define the path.  Our response does.”</a:t>
            </a:r>
          </a:p>
          <a:p>
            <a:endParaRPr lang="en-US" sz="2800" dirty="0"/>
          </a:p>
          <a:p>
            <a:r>
              <a:rPr lang="en-US" sz="2800" dirty="0"/>
              <a:t>Mullainathan explores other phenomena (runway crashes)</a:t>
            </a:r>
          </a:p>
          <a:p>
            <a:pPr marL="457200" indent="0">
              <a:buNone/>
            </a:pPr>
            <a:endParaRPr lang="en-US" sz="2800" dirty="0"/>
          </a:p>
          <a:p>
            <a:endParaRPr lang="en-US" sz="2800" dirty="0"/>
          </a:p>
        </p:txBody>
      </p:sp>
    </p:spTree>
    <p:extLst>
      <p:ext uri="{BB962C8B-B14F-4D97-AF65-F5344CB8AC3E}">
        <p14:creationId xmlns:p14="http://schemas.microsoft.com/office/powerpoint/2010/main" val="306602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1806</Words>
  <Application>Microsoft Office PowerPoint</Application>
  <PresentationFormat>On-screen Show (4:3)</PresentationFormat>
  <Paragraphs>309</Paragraphs>
  <Slides>50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1</vt:i4>
      </vt:variant>
      <vt:variant>
        <vt:lpstr>Slide Titles</vt:lpstr>
      </vt:variant>
      <vt:variant>
        <vt:i4>50</vt:i4>
      </vt:variant>
    </vt:vector>
  </HeadingPairs>
  <TitlesOfParts>
    <vt:vector size="55" baseType="lpstr">
      <vt:lpstr>Arial</vt:lpstr>
      <vt:lpstr>Calibri</vt:lpstr>
      <vt:lpstr>Verdana</vt:lpstr>
      <vt:lpstr>Office Theme</vt:lpstr>
      <vt:lpstr>???</vt:lpstr>
      <vt:lpstr>Principal Preparation Project Advisory Team (Phase 2)</vt:lpstr>
      <vt:lpstr>Agenda Item #1</vt:lpstr>
      <vt:lpstr>Agenda Item #2</vt:lpstr>
      <vt:lpstr>Agenda Item #3</vt:lpstr>
      <vt:lpstr>People are poor because they make bad decisions.   People make bad decisions because they are poor.</vt:lpstr>
      <vt:lpstr>WHAT IS THE POSSIBLE TAKE-AWAY?</vt:lpstr>
      <vt:lpstr>PowerPoint Presentation</vt:lpstr>
      <vt:lpstr>Agenda Item #4</vt:lpstr>
      <vt:lpstr>PowerPoint Presentation</vt:lpstr>
      <vt:lpstr>PowerPoint Presentation</vt:lpstr>
      <vt:lpstr> What happens when plane landings go awry . . .  And what the implications are for our work  </vt:lpstr>
      <vt:lpstr> In WWII, the U.S. was plagued with unexplained bomber crashes.  Often missions ended tragically and at the last possible moment.  These involved landings on friendly home airfields located abroad.  Inexplicably, pilots retracted the landing gear on touch-down. </vt:lpstr>
      <vt:lpstr>The question is, why?</vt:lpstr>
      <vt:lpstr>PowerPoint Presentation</vt:lpstr>
      <vt:lpstr>PowerPoint Presentation</vt:lpstr>
      <vt:lpstr>PowerPoint Presentation</vt:lpstr>
      <vt:lpstr>PowerPoint Presentation</vt:lpstr>
      <vt:lpstr>PowerPoint Presentation</vt:lpstr>
      <vt:lpstr>WHAT IS THE POSSIBLE TAKE-AWAY?</vt:lpstr>
      <vt:lpstr>PowerPoint Presentation</vt:lpstr>
      <vt:lpstr>PowerPoint Presentation</vt:lpstr>
      <vt:lpstr>PowerPoint Presentation</vt:lpstr>
      <vt:lpstr>PowerPoint Presentation</vt:lpstr>
      <vt:lpstr>Agenda Item #5:  Logic Model </vt:lpstr>
      <vt:lpstr>A Logic Model:  Review the “placemat”</vt:lpstr>
      <vt:lpstr>Agenda Item #6: How do we achieve consensus</vt:lpstr>
      <vt:lpstr>Imagine we wanted to describe the ideal learning environment</vt:lpstr>
      <vt:lpstr>Ideal learning environment</vt:lpstr>
      <vt:lpstr>Ideal learning environment</vt:lpstr>
      <vt:lpstr>Ideal learning environment</vt:lpstr>
      <vt:lpstr>Ideal learning environment</vt:lpstr>
      <vt:lpstr>Do I agree to be reasonable?</vt:lpstr>
      <vt:lpstr>Do I agree to subordinate my self-interest so we can achieve together what no one of can achieve alone?   (the aim here is find what you can live with and support, not what you view as ideal)</vt:lpstr>
      <vt:lpstr>How will we achieve consensus? </vt:lpstr>
      <vt:lpstr>Agenda Item #7: Why we’re here; what we do</vt:lpstr>
      <vt:lpstr>2 things matter; one is prominence, the other is resonance.    For implementation to succeed we need both.  I’ll explain.  The Quality Review is very prominent (that’s good).  But it does not resonate with those in the field (that’s bad).    Prominence means it has a place of importance.  It doesn’t sit on the shelf.  The trick is to make it prominent without contaminating it because it is tied to something that doesn’t really lead to growth and improvement.     So, the challenge for the state and us is to work together to make sure the Professional Standards for Educational Leaders resonate and are prominent . . . in a healthy way. </vt:lpstr>
      <vt:lpstr>I think we need standards, not standardization.    If we standardize around one approach a handful of people will fall through the cracks.    The exact form of the (district-university) partnership will reflect the kind of community being served.    What we need is standards but enough flexibility in the system that we’re responsive to the local community’s needs.</vt:lpstr>
      <vt:lpstr>I want to return to standards and standardization.    I ask us to think about and commit to making sure we keep a clear focus on one thing. That is equity.    Through the transition, will or how will these standards and/or standardization impact equity?    It is easy to say implementation matters.  What really matters today is that equity is advanced.</vt:lpstr>
      <vt:lpstr>Review our process to reach consensus</vt:lpstr>
      <vt:lpstr>Agenda Item #8: How do we what we do?</vt:lpstr>
      <vt:lpstr>Agenda Item #9: Housekeeping</vt:lpstr>
      <vt:lpstr>Agenda Item #10: Working lunch</vt:lpstr>
      <vt:lpstr>Agenda Item #11: Consensus-building</vt:lpstr>
      <vt:lpstr>More consensus-building</vt:lpstr>
      <vt:lpstr>Agenda Item #12: Where do we start?</vt:lpstr>
      <vt:lpstr>Agenda Item #13: Ladder on the right wall?</vt:lpstr>
      <vt:lpstr>Agenda Item #14: Moving into small groups</vt:lpstr>
      <vt:lpstr>Agenda Item #15: Reconvene as whole group</vt:lpstr>
      <vt:lpstr>Agenda Item #16: Evaluate the meeting</vt:lpstr>
      <vt:lpstr>Next Meeting Reminder and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Preparation Project Advisory Team (Phase 2)</dc:title>
  <dc:creator>New York State Education Department</dc:creator>
  <cp:lastModifiedBy>Emily Goodenough</cp:lastModifiedBy>
  <cp:revision>150</cp:revision>
  <cp:lastPrinted>2018-01-17T05:07:31Z</cp:lastPrinted>
  <dcterms:created xsi:type="dcterms:W3CDTF">2016-09-21T11:14:55Z</dcterms:created>
  <dcterms:modified xsi:type="dcterms:W3CDTF">2018-01-19T16:19:01Z</dcterms:modified>
</cp:coreProperties>
</file>