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18"/>
  </p:notesMasterIdLst>
  <p:handoutMasterIdLst>
    <p:handoutMasterId r:id="rId1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81813" cy="9296400"/>
  <p:embeddedFontLst>
    <p:embeddedFont>
      <p:font typeface="Stardos Stencil" panose="020B0604020202020204" charset="0"/>
      <p:regular r:id="rId20"/>
      <p:bold r:id="rId21"/>
    </p:embeddedFont>
    <p:embeddedFont>
      <p:font typeface="Cambria" panose="02040503050406030204" pitchFamily="18" charset="0"/>
      <p:regular r:id="rId22"/>
      <p:bold r:id="rId23"/>
      <p:italic r:id="rId24"/>
      <p:boldItalic r:id="rId25"/>
    </p:embeddedFont>
    <p:embeddedFont>
      <p:font typeface="Trebuchet MS" panose="020B0603020202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20" d="100"/>
          <a:sy n="120" d="100"/>
        </p:scale>
        <p:origin x="-456" y="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9F004365-0692-4BDA-BF9A-AB5443F0CC1B}" type="datetimeFigureOut">
              <a:rPr lang="en-US" smtClean="0"/>
              <a:t>1/23/2017</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728FE810-4585-44BB-A73D-9F54A23BC84D}" type="slidenum">
              <a:rPr lang="en-US" smtClean="0"/>
              <a:t>‹#›</a:t>
            </a:fld>
            <a:endParaRPr lang="en-US"/>
          </a:p>
        </p:txBody>
      </p:sp>
    </p:spTree>
    <p:extLst>
      <p:ext uri="{BB962C8B-B14F-4D97-AF65-F5344CB8AC3E}">
        <p14:creationId xmlns:p14="http://schemas.microsoft.com/office/powerpoint/2010/main" val="2059358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8182" y="4415790"/>
            <a:ext cx="5505449" cy="4183380"/>
          </a:xfrm>
          <a:prstGeom prst="rect">
            <a:avLst/>
          </a:prstGeom>
          <a:noFill/>
          <a:ln>
            <a:noFill/>
          </a:ln>
        </p:spPr>
        <p:txBody>
          <a:bodyPr lIns="92431" tIns="92431" rIns="92431" bIns="92431"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35331706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 name="Shape 32"/>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8182" y="4415790"/>
            <a:ext cx="5505450" cy="4183380"/>
          </a:xfrm>
          <a:prstGeom prst="rect">
            <a:avLst/>
          </a:prstGeom>
        </p:spPr>
        <p:txBody>
          <a:bodyPr lIns="92431" tIns="92431" rIns="92431" bIns="92431"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8182" y="4415790"/>
            <a:ext cx="5505450" cy="4183380"/>
          </a:xfrm>
          <a:prstGeom prst="rect">
            <a:avLst/>
          </a:prstGeom>
        </p:spPr>
        <p:txBody>
          <a:bodyPr lIns="92431" tIns="92431" rIns="92431" bIns="92431"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8182" y="4415790"/>
            <a:ext cx="5505450" cy="4183380"/>
          </a:xfrm>
          <a:prstGeom prst="rect">
            <a:avLst/>
          </a:prstGeom>
        </p:spPr>
        <p:txBody>
          <a:bodyPr lIns="92431" tIns="92431" rIns="92431" bIns="92431"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8182" y="4415790"/>
            <a:ext cx="5505450" cy="4183380"/>
          </a:xfrm>
          <a:prstGeom prst="rect">
            <a:avLst/>
          </a:prstGeom>
        </p:spPr>
        <p:txBody>
          <a:bodyPr lIns="92431" tIns="92431" rIns="92431" bIns="92431"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8182" y="4415790"/>
            <a:ext cx="5505450" cy="4183380"/>
          </a:xfrm>
          <a:prstGeom prst="rect">
            <a:avLst/>
          </a:prstGeom>
        </p:spPr>
        <p:txBody>
          <a:bodyPr lIns="92431" tIns="92431" rIns="92431" bIns="92431"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pPr marL="462229" indent="-346672">
              <a:spcBef>
                <a:spcPts val="607"/>
              </a:spcBef>
              <a:buClr>
                <a:schemeClr val="dk1"/>
              </a:buClr>
              <a:buSzPct val="100000"/>
            </a:pPr>
            <a:r>
              <a:rPr lang="en" sz="1800">
                <a:solidFill>
                  <a:schemeClr val="dk1"/>
                </a:solidFill>
              </a:rPr>
              <a:t>Cambridge Faculty Association</a:t>
            </a:r>
          </a:p>
          <a:p>
            <a:pPr marL="462229" indent="-346672">
              <a:spcBef>
                <a:spcPts val="607"/>
              </a:spcBef>
              <a:buClr>
                <a:schemeClr val="dk1"/>
              </a:buClr>
              <a:buSzPct val="100000"/>
            </a:pPr>
            <a:r>
              <a:rPr lang="en" sz="1800">
                <a:solidFill>
                  <a:schemeClr val="dk1"/>
                </a:solidFill>
              </a:rPr>
              <a:t>Hudson Falls Teachers Association</a:t>
            </a:r>
          </a:p>
          <a:p>
            <a:pPr marL="462229" indent="-346672">
              <a:spcBef>
                <a:spcPts val="607"/>
              </a:spcBef>
              <a:buClr>
                <a:schemeClr val="dk1"/>
              </a:buClr>
              <a:buSzPct val="100000"/>
            </a:pPr>
            <a:r>
              <a:rPr lang="en" sz="1800">
                <a:solidFill>
                  <a:schemeClr val="dk1"/>
                </a:solidFill>
              </a:rPr>
              <a:t>Southern Adirondack BOCES Education Association</a:t>
            </a:r>
          </a:p>
          <a:p>
            <a:pPr marL="462229" indent="-346672">
              <a:spcBef>
                <a:spcPts val="607"/>
              </a:spcBef>
              <a:buClr>
                <a:schemeClr val="dk1"/>
              </a:buClr>
              <a:buSzPct val="100000"/>
            </a:pPr>
            <a:r>
              <a:rPr lang="en" sz="1800">
                <a:solidFill>
                  <a:schemeClr val="dk1"/>
                </a:solidFill>
              </a:rPr>
              <a:t>Cambridge Central School District, Hudson Falls Central School District, WSWHE BOCES</a:t>
            </a:r>
          </a:p>
          <a:p>
            <a:pPr marL="462229" indent="-346672">
              <a:spcBef>
                <a:spcPts val="607"/>
              </a:spcBef>
              <a:buClr>
                <a:schemeClr val="dk1"/>
              </a:buClr>
              <a:buSzPct val="100000"/>
            </a:pPr>
            <a:r>
              <a:rPr lang="en" sz="1800">
                <a:solidFill>
                  <a:schemeClr val="dk1"/>
                </a:solidFill>
              </a:rPr>
              <a:t>SUNY Plattsburgh @ Queensbury</a:t>
            </a:r>
          </a:p>
          <a:p>
            <a:pPr marL="462229" indent="-346672">
              <a:spcBef>
                <a:spcPts val="607"/>
              </a:spcBef>
              <a:buClr>
                <a:schemeClr val="dk1"/>
              </a:buClr>
              <a:buSzPct val="100000"/>
            </a:pPr>
            <a:r>
              <a:rPr lang="en" sz="1800">
                <a:solidFill>
                  <a:schemeClr val="dk1"/>
                </a:solidFill>
              </a:rPr>
              <a:t>New York State United Teachers (NYSUT)</a:t>
            </a:r>
          </a:p>
          <a:p>
            <a:pPr marL="462229" indent="-346672">
              <a:spcBef>
                <a:spcPts val="607"/>
              </a:spcBef>
              <a:buClr>
                <a:schemeClr val="dk1"/>
              </a:buClr>
              <a:buSzPct val="100000"/>
            </a:pPr>
            <a:r>
              <a:rPr lang="en" sz="1800">
                <a:solidFill>
                  <a:schemeClr val="dk1"/>
                </a:solidFill>
              </a:rPr>
              <a:t>National Board Council of New York (NBCNY)</a:t>
            </a:r>
          </a:p>
          <a:p>
            <a:pPr marL="462229" indent="-346672">
              <a:spcBef>
                <a:spcPts val="607"/>
              </a:spcBef>
              <a:buClr>
                <a:schemeClr val="dk1"/>
              </a:buClr>
              <a:buSzPct val="100000"/>
            </a:pPr>
            <a:r>
              <a:rPr lang="en" sz="1800">
                <a:solidFill>
                  <a:schemeClr val="dk1"/>
                </a:solidFill>
              </a:rPr>
              <a:t>New York State Education Department</a:t>
            </a:r>
          </a:p>
          <a:p>
            <a:pPr marL="462229" indent="-346672">
              <a:spcBef>
                <a:spcPts val="607"/>
              </a:spcBef>
              <a:buClr>
                <a:schemeClr val="dk1"/>
              </a:buClr>
              <a:buSzPct val="100000"/>
            </a:pPr>
            <a:r>
              <a:rPr lang="en" sz="1800">
                <a:solidFill>
                  <a:schemeClr val="dk1"/>
                </a:solidFill>
              </a:rPr>
              <a:t>Greater Capital Region Teacher Center</a:t>
            </a:r>
          </a:p>
          <a:p>
            <a:pPr marL="462229" indent="-346672">
              <a:spcBef>
                <a:spcPts val="607"/>
              </a:spcBef>
              <a:buClr>
                <a:schemeClr val="dk1"/>
              </a:buClr>
              <a:buSzPct val="100000"/>
            </a:pPr>
            <a:r>
              <a:rPr lang="en" sz="1800">
                <a:solidFill>
                  <a:schemeClr val="dk1"/>
                </a:solidFill>
              </a:rPr>
              <a:t>Capital Area School Development Association</a:t>
            </a:r>
          </a:p>
          <a:p>
            <a:pPr marL="462229" indent="-346672">
              <a:spcBef>
                <a:spcPts val="607"/>
              </a:spcBef>
              <a:buClr>
                <a:schemeClr val="dk1"/>
              </a:buClr>
              <a:buSzPct val="100000"/>
            </a:pPr>
            <a:r>
              <a:rPr lang="en" sz="1800">
                <a:solidFill>
                  <a:schemeClr val="dk1"/>
                </a:solidFill>
              </a:rPr>
              <a:t>National Board for Professional Teaching Standards</a:t>
            </a:r>
          </a:p>
          <a:p>
            <a:pPr marL="462229" indent="-346672">
              <a:spcBef>
                <a:spcPts val="607"/>
              </a:spcBef>
              <a:buClr>
                <a:schemeClr val="dk1"/>
              </a:buClr>
              <a:buSzPct val="100000"/>
            </a:pPr>
            <a:r>
              <a:rPr lang="en" sz="1800">
                <a:solidFill>
                  <a:schemeClr val="dk1"/>
                </a:solidFill>
              </a:rPr>
              <a:t>Adelphi University</a:t>
            </a:r>
          </a:p>
          <a:p>
            <a:pPr marL="462229" indent="-346672">
              <a:spcBef>
                <a:spcPts val="607"/>
              </a:spcBef>
              <a:buClr>
                <a:schemeClr val="dk1"/>
              </a:buClr>
              <a:buSzPct val="100000"/>
            </a:pPr>
            <a:r>
              <a:rPr lang="en" sz="1800">
                <a:solidFill>
                  <a:schemeClr val="dk1"/>
                </a:solidFill>
              </a:rPr>
              <a:t>National Education Association Center for Great Public Schools</a:t>
            </a:r>
          </a:p>
          <a:p>
            <a:pPr>
              <a:spcBef>
                <a:spcPts val="607"/>
              </a:spcBef>
              <a:buClr>
                <a:schemeClr val="dk1"/>
              </a:buClr>
              <a:buSzPct val="91666"/>
            </a:pPr>
            <a:endParaRPr sz="1200">
              <a:solidFill>
                <a:schemeClr val="dk1"/>
              </a:solidFill>
            </a:endParaRP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pPr>
              <a:buClr>
                <a:schemeClr val="dk1"/>
              </a:buClr>
              <a:buSzPct val="78571"/>
            </a:pPr>
            <a:r>
              <a:rPr lang="en" sz="1400">
                <a:solidFill>
                  <a:schemeClr val="dk1"/>
                </a:solidFill>
              </a:rPr>
              <a:t>We started with a Planning Grant and brought all these partners together to identify the problem and develop a change idea.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r>
              <a:rPr lang="en"/>
              <a:t>Add retention statistics</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r>
              <a:rPr lang="en"/>
              <a:t>We discovered our candidates felt they were way ahead of their peers when preparing for the edTPA because they had the opportunity to know their students, plan accordingly, and not lose valuable time transitioning to a new class, teacher, and system.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r>
              <a:rPr lang="en"/>
              <a:t>Honors the complexity of teaching</a:t>
            </a:r>
          </a:p>
          <a:p>
            <a:r>
              <a:rPr lang="en"/>
              <a:t>statistics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8182" y="4415790"/>
            <a:ext cx="5505450" cy="4183380"/>
          </a:xfrm>
          <a:prstGeom prst="rect">
            <a:avLst/>
          </a:prstGeom>
        </p:spPr>
        <p:txBody>
          <a:bodyPr lIns="92431" tIns="92431" rIns="92431" bIns="92431"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8182" y="4415790"/>
            <a:ext cx="5505450" cy="4183380"/>
          </a:xfrm>
          <a:prstGeom prst="rect">
            <a:avLst/>
          </a:prstGeom>
        </p:spPr>
        <p:txBody>
          <a:bodyPr lIns="92431" tIns="92431" rIns="92431" bIns="92431"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subTitle" idx="1"/>
          </p:nvPr>
        </p:nvSpPr>
        <p:spPr>
          <a:xfrm>
            <a:off x="685800" y="2840053"/>
            <a:ext cx="7772400" cy="784799"/>
          </a:xfrm>
          <a:prstGeom prst="rect">
            <a:avLst/>
          </a:prstGeom>
        </p:spPr>
        <p:txBody>
          <a:bodyPr lIns="91425" tIns="91425" rIns="91425" bIns="91425" anchor="t" anchorCtr="0"/>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3000">
                <a:solidFill>
                  <a:schemeClr val="dk2"/>
                </a:solidFill>
              </a:defRPr>
            </a:lvl2pPr>
            <a:lvl3pPr lvl="2" algn="ctr">
              <a:spcBef>
                <a:spcPts val="0"/>
              </a:spcBef>
              <a:buClr>
                <a:schemeClr val="dk2"/>
              </a:buClr>
              <a:buSzPct val="100000"/>
              <a:buNone/>
              <a:defRPr sz="3000">
                <a:solidFill>
                  <a:schemeClr val="dk2"/>
                </a:solidFill>
              </a:defRPr>
            </a:lvl3pPr>
            <a:lvl4pPr lvl="3" algn="ctr">
              <a:spcBef>
                <a:spcPts val="0"/>
              </a:spcBef>
              <a:buClr>
                <a:schemeClr val="dk2"/>
              </a:buClr>
              <a:buSzPct val="100000"/>
              <a:buNone/>
              <a:defRPr sz="3000">
                <a:solidFill>
                  <a:schemeClr val="dk2"/>
                </a:solidFill>
              </a:defRPr>
            </a:lvl4pPr>
            <a:lvl5pPr lvl="4" algn="ctr">
              <a:spcBef>
                <a:spcPts val="0"/>
              </a:spcBef>
              <a:buClr>
                <a:schemeClr val="dk2"/>
              </a:buClr>
              <a:buSzPct val="100000"/>
              <a:buNone/>
              <a:defRPr sz="3000">
                <a:solidFill>
                  <a:schemeClr val="dk2"/>
                </a:solidFill>
              </a:defRPr>
            </a:lvl5pPr>
            <a:lvl6pPr lvl="5" algn="ctr">
              <a:spcBef>
                <a:spcPts val="0"/>
              </a:spcBef>
              <a:buClr>
                <a:schemeClr val="dk2"/>
              </a:buClr>
              <a:buSzPct val="100000"/>
              <a:buNone/>
              <a:defRPr sz="3000">
                <a:solidFill>
                  <a:schemeClr val="dk2"/>
                </a:solidFill>
              </a:defRPr>
            </a:lvl6pPr>
            <a:lvl7pPr lvl="6" algn="ctr">
              <a:spcBef>
                <a:spcPts val="0"/>
              </a:spcBef>
              <a:buClr>
                <a:schemeClr val="dk2"/>
              </a:buClr>
              <a:buSzPct val="100000"/>
              <a:buNone/>
              <a:defRPr sz="3000">
                <a:solidFill>
                  <a:schemeClr val="dk2"/>
                </a:solidFill>
              </a:defRPr>
            </a:lvl7pPr>
            <a:lvl8pPr lvl="7" algn="ctr">
              <a:spcBef>
                <a:spcPts val="0"/>
              </a:spcBef>
              <a:buClr>
                <a:schemeClr val="dk2"/>
              </a:buClr>
              <a:buSzPct val="100000"/>
              <a:buNone/>
              <a:defRPr sz="3000">
                <a:solidFill>
                  <a:schemeClr val="dk2"/>
                </a:solidFill>
              </a:defRPr>
            </a:lvl8pPr>
            <a:lvl9pPr lvl="8"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ctrTitle"/>
          </p:nvPr>
        </p:nvSpPr>
        <p:spPr>
          <a:xfrm>
            <a:off x="685800" y="1583342"/>
            <a:ext cx="7772400" cy="1159799"/>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2" name="Shape 12"/>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5978"/>
            <a:ext cx="82296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 name="Shape 15"/>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6" name="Shape 16"/>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57200" y="1200150"/>
            <a:ext cx="3994500" cy="3725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2"/>
          </p:nvPr>
        </p:nvSpPr>
        <p:spPr>
          <a:xfrm>
            <a:off x="4692273" y="1200150"/>
            <a:ext cx="3994500" cy="3725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05978"/>
            <a:ext cx="82296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lvl="0" algn="ctr">
              <a:spcBef>
                <a:spcPts val="0"/>
              </a:spcBef>
              <a:buClr>
                <a:schemeClr val="dk1"/>
              </a:buClr>
              <a:buSzPct val="100000"/>
              <a:buNone/>
              <a:defRPr sz="1800">
                <a:solidFill>
                  <a:schemeClr val="dk1"/>
                </a:solidFill>
              </a:defRPr>
            </a:lvl1pPr>
          </a:lstStyle>
          <a:p>
            <a:endParaRPr/>
          </a:p>
        </p:txBody>
      </p:sp>
      <p:sp>
        <p:nvSpPr>
          <p:cNvPr id="27" name="Shape 27"/>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30000">
              <a:schemeClr val="lt1"/>
            </a:gs>
            <a:gs pos="100000">
              <a:schemeClr val="lt2"/>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lvl="0">
              <a:spcBef>
                <a:spcPts val="0"/>
              </a:spcBef>
              <a:buClr>
                <a:schemeClr val="dk1"/>
              </a:buClr>
              <a:buSzPct val="100000"/>
              <a:buNone/>
              <a:defRPr sz="3600" b="1">
                <a:solidFill>
                  <a:schemeClr val="dk1"/>
                </a:solidFil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endParaRPr/>
          </a:p>
        </p:txBody>
      </p:sp>
      <p:sp>
        <p:nvSpPr>
          <p:cNvPr id="7" name="Shape 7"/>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lvl="0">
              <a:spcBef>
                <a:spcPts val="600"/>
              </a:spcBef>
              <a:buSzPct val="100000"/>
              <a:defRPr sz="3000"/>
            </a:lvl1pPr>
            <a:lvl2pPr lvl="1">
              <a:spcBef>
                <a:spcPts val="480"/>
              </a:spcBef>
              <a:buSzPct val="100000"/>
              <a:defRPr sz="2400"/>
            </a:lvl2pPr>
            <a:lvl3pPr lvl="2">
              <a:spcBef>
                <a:spcPts val="480"/>
              </a:spcBef>
              <a:buSzPct val="100000"/>
              <a:defRPr sz="2400"/>
            </a:lvl3pPr>
            <a:lvl4pPr lvl="3">
              <a:spcBef>
                <a:spcPts val="360"/>
              </a:spcBef>
              <a:buSzPct val="100000"/>
              <a:defRPr sz="1800"/>
            </a:lvl4pPr>
            <a:lvl5pPr lvl="4">
              <a:spcBef>
                <a:spcPts val="360"/>
              </a:spcBef>
              <a:buSzPct val="100000"/>
              <a:defRPr sz="1800"/>
            </a:lvl5pPr>
            <a:lvl6pPr lvl="5">
              <a:spcBef>
                <a:spcPts val="360"/>
              </a:spcBef>
              <a:buSzPct val="100000"/>
              <a:defRPr sz="1800"/>
            </a:lvl6pPr>
            <a:lvl7pPr lvl="6">
              <a:spcBef>
                <a:spcPts val="360"/>
              </a:spcBef>
              <a:buSzPct val="100000"/>
              <a:defRPr sz="1800"/>
            </a:lvl7pPr>
            <a:lvl8pPr lvl="7">
              <a:spcBef>
                <a:spcPts val="360"/>
              </a:spcBef>
              <a:buSzPct val="100000"/>
              <a:defRPr sz="1800"/>
            </a:lvl8pPr>
            <a:lvl9pPr lvl="8">
              <a:spcBef>
                <a:spcPts val="360"/>
              </a:spcBef>
              <a:buSzPct val="100000"/>
              <a:defRPr sz="1800"/>
            </a:lvl9pPr>
          </a:lstStyle>
          <a:p>
            <a:endParaRPr/>
          </a:p>
        </p:txBody>
      </p:sp>
      <p:sp>
        <p:nvSpPr>
          <p:cNvPr id="8" name="Shape 8"/>
          <p:cNvSpPr txBox="1">
            <a:spLocks noGrp="1"/>
          </p:cNvSpPr>
          <p:nvPr>
            <p:ph type="sldNum" idx="12"/>
          </p:nvPr>
        </p:nvSpPr>
        <p:spPr>
          <a:xfrm>
            <a:off x="8556791" y="4749850"/>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image" Target="../media/image31.png"/><Relationship Id="rId7" Type="http://schemas.openxmlformats.org/officeDocument/2006/relationships/image" Target="../media/image2.png"/><Relationship Id="rId12"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jpg"/><Relationship Id="rId11" Type="http://schemas.openxmlformats.org/officeDocument/2006/relationships/image" Target="../media/image16.png"/><Relationship Id="rId5" Type="http://schemas.openxmlformats.org/officeDocument/2006/relationships/image" Target="../media/image4.jpg"/><Relationship Id="rId10" Type="http://schemas.openxmlformats.org/officeDocument/2006/relationships/image" Target="../media/image17.jp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3.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12.jp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Shape 34"/>
          <p:cNvSpPr txBox="1">
            <a:spLocks noGrp="1"/>
          </p:cNvSpPr>
          <p:nvPr>
            <p:ph type="subTitle" idx="1"/>
          </p:nvPr>
        </p:nvSpPr>
        <p:spPr>
          <a:xfrm>
            <a:off x="248025" y="3184550"/>
            <a:ext cx="8690700" cy="843000"/>
          </a:xfrm>
          <a:prstGeom prst="rect">
            <a:avLst/>
          </a:prstGeom>
        </p:spPr>
        <p:txBody>
          <a:bodyPr lIns="91425" tIns="91425" rIns="91425" bIns="91425" anchor="t" anchorCtr="0">
            <a:noAutofit/>
          </a:bodyPr>
          <a:lstStyle/>
          <a:p>
            <a:pPr lvl="0">
              <a:spcBef>
                <a:spcPts val="0"/>
              </a:spcBef>
              <a:buNone/>
            </a:pPr>
            <a:r>
              <a:rPr lang="en" sz="1400" i="1">
                <a:solidFill>
                  <a:schemeClr val="dk1"/>
                </a:solidFill>
              </a:rPr>
              <a:t>This program is made possible through funding by an NEA Center for Great Public Schools grant.</a:t>
            </a:r>
          </a:p>
          <a:p>
            <a:pPr lvl="0">
              <a:spcBef>
                <a:spcPts val="0"/>
              </a:spcBef>
              <a:buNone/>
            </a:pPr>
            <a:r>
              <a:rPr lang="en" sz="1400"/>
              <a:t>Award:  November 2016</a:t>
            </a:r>
          </a:p>
        </p:txBody>
      </p:sp>
      <p:pic>
        <p:nvPicPr>
          <p:cNvPr id="35" name="Shape 35" descr="CFA LOGO.png"/>
          <p:cNvPicPr preferRelativeResize="0"/>
          <p:nvPr/>
        </p:nvPicPr>
        <p:blipFill>
          <a:blip r:embed="rId3">
            <a:alphaModFix/>
          </a:blip>
          <a:stretch>
            <a:fillRect/>
          </a:stretch>
        </p:blipFill>
        <p:spPr>
          <a:xfrm>
            <a:off x="3847349" y="3657575"/>
            <a:ext cx="1767425" cy="1368701"/>
          </a:xfrm>
          <a:prstGeom prst="rect">
            <a:avLst/>
          </a:prstGeom>
          <a:noFill/>
          <a:ln>
            <a:noFill/>
          </a:ln>
        </p:spPr>
      </p:pic>
      <p:sp>
        <p:nvSpPr>
          <p:cNvPr id="36" name="Shape 36"/>
          <p:cNvSpPr txBox="1">
            <a:spLocks noGrp="1"/>
          </p:cNvSpPr>
          <p:nvPr>
            <p:ph type="subTitle" idx="1"/>
          </p:nvPr>
        </p:nvSpPr>
        <p:spPr>
          <a:xfrm>
            <a:off x="139950" y="205725"/>
            <a:ext cx="8864100" cy="1673100"/>
          </a:xfrm>
          <a:prstGeom prst="rect">
            <a:avLst/>
          </a:prstGeom>
        </p:spPr>
        <p:txBody>
          <a:bodyPr lIns="91425" tIns="91425" rIns="91425" bIns="91425" anchor="t" anchorCtr="0">
            <a:noAutofit/>
          </a:bodyPr>
          <a:lstStyle/>
          <a:p>
            <a:pPr lvl="0">
              <a:spcBef>
                <a:spcPts val="0"/>
              </a:spcBef>
              <a:buNone/>
            </a:pPr>
            <a:r>
              <a:rPr lang="en" sz="1600">
                <a:solidFill>
                  <a:srgbClr val="666666"/>
                </a:solidFill>
                <a:latin typeface="Cambria"/>
                <a:ea typeface="Cambria"/>
                <a:cs typeface="Cambria"/>
                <a:sym typeface="Cambria"/>
              </a:rPr>
              <a:t>Cambridge Faculty Association, </a:t>
            </a:r>
          </a:p>
          <a:p>
            <a:pPr lvl="0" rtl="0">
              <a:spcBef>
                <a:spcPts val="0"/>
              </a:spcBef>
              <a:buNone/>
            </a:pPr>
            <a:r>
              <a:rPr lang="en" sz="1600">
                <a:solidFill>
                  <a:srgbClr val="666666"/>
                </a:solidFill>
                <a:latin typeface="Cambria"/>
                <a:ea typeface="Cambria"/>
                <a:cs typeface="Cambria"/>
                <a:sym typeface="Cambria"/>
              </a:rPr>
              <a:t>Hudson Falls Teachers Association, and </a:t>
            </a:r>
          </a:p>
          <a:p>
            <a:pPr lvl="0" rtl="0">
              <a:spcBef>
                <a:spcPts val="0"/>
              </a:spcBef>
              <a:buNone/>
            </a:pPr>
            <a:r>
              <a:rPr lang="en" sz="1600">
                <a:solidFill>
                  <a:srgbClr val="666666"/>
                </a:solidFill>
                <a:latin typeface="Cambria"/>
                <a:ea typeface="Cambria"/>
                <a:cs typeface="Cambria"/>
                <a:sym typeface="Cambria"/>
              </a:rPr>
              <a:t>Southern Adirondack Board of Cooperative Educational Services (BOCES) Education Association</a:t>
            </a:r>
          </a:p>
          <a:p>
            <a:pPr lvl="0" rtl="0">
              <a:spcBef>
                <a:spcPts val="0"/>
              </a:spcBef>
              <a:buNone/>
            </a:pPr>
            <a:r>
              <a:rPr lang="en" sz="1600" i="1">
                <a:solidFill>
                  <a:srgbClr val="666666"/>
                </a:solidFill>
                <a:latin typeface="Cambria"/>
                <a:ea typeface="Cambria"/>
                <a:cs typeface="Cambria"/>
                <a:sym typeface="Cambria"/>
              </a:rPr>
              <a:t>in Partnership with</a:t>
            </a:r>
            <a:r>
              <a:rPr lang="en" sz="1600">
                <a:solidFill>
                  <a:srgbClr val="666666"/>
                </a:solidFill>
                <a:latin typeface="Cambria"/>
                <a:ea typeface="Cambria"/>
                <a:cs typeface="Cambria"/>
                <a:sym typeface="Cambria"/>
              </a:rPr>
              <a:t>:</a:t>
            </a:r>
          </a:p>
          <a:p>
            <a:pPr lvl="0" rtl="0">
              <a:spcBef>
                <a:spcPts val="0"/>
              </a:spcBef>
              <a:buClr>
                <a:schemeClr val="dk1"/>
              </a:buClr>
              <a:buSzPct val="68750"/>
              <a:buFont typeface="Arial"/>
              <a:buNone/>
            </a:pPr>
            <a:r>
              <a:rPr lang="en" sz="1600">
                <a:solidFill>
                  <a:srgbClr val="666666"/>
                </a:solidFill>
                <a:latin typeface="Cambria"/>
                <a:ea typeface="Cambria"/>
                <a:cs typeface="Cambria"/>
                <a:sym typeface="Cambria"/>
              </a:rPr>
              <a:t>SUNY Plattsburgh @ Queensbury, the Cambridge Central School District, Hudson Falls Central School District, and WSWHE BOCES</a:t>
            </a:r>
          </a:p>
        </p:txBody>
      </p:sp>
      <p:pic>
        <p:nvPicPr>
          <p:cNvPr id="37" name="Shape 37" descr="BOCES LOGO.png"/>
          <p:cNvPicPr preferRelativeResize="0"/>
          <p:nvPr/>
        </p:nvPicPr>
        <p:blipFill>
          <a:blip r:embed="rId4">
            <a:alphaModFix/>
          </a:blip>
          <a:stretch>
            <a:fillRect/>
          </a:stretch>
        </p:blipFill>
        <p:spPr>
          <a:xfrm>
            <a:off x="145649" y="3713374"/>
            <a:ext cx="1671218" cy="1368700"/>
          </a:xfrm>
          <a:prstGeom prst="rect">
            <a:avLst/>
          </a:prstGeom>
          <a:noFill/>
          <a:ln>
            <a:noFill/>
          </a:ln>
        </p:spPr>
      </p:pic>
      <p:pic>
        <p:nvPicPr>
          <p:cNvPr id="38" name="Shape 38" descr="imgres.jpg"/>
          <p:cNvPicPr preferRelativeResize="0"/>
          <p:nvPr/>
        </p:nvPicPr>
        <p:blipFill>
          <a:blip r:embed="rId5">
            <a:alphaModFix/>
          </a:blip>
          <a:stretch>
            <a:fillRect/>
          </a:stretch>
        </p:blipFill>
        <p:spPr>
          <a:xfrm>
            <a:off x="7510225" y="3657569"/>
            <a:ext cx="1368675" cy="1368705"/>
          </a:xfrm>
          <a:prstGeom prst="rect">
            <a:avLst/>
          </a:prstGeom>
          <a:noFill/>
          <a:ln>
            <a:noFill/>
          </a:ln>
        </p:spPr>
      </p:pic>
      <p:pic>
        <p:nvPicPr>
          <p:cNvPr id="39" name="Shape 39" descr="10836576l.jpg"/>
          <p:cNvPicPr preferRelativeResize="0"/>
          <p:nvPr/>
        </p:nvPicPr>
        <p:blipFill>
          <a:blip r:embed="rId6">
            <a:alphaModFix/>
          </a:blip>
          <a:stretch>
            <a:fillRect/>
          </a:stretch>
        </p:blipFill>
        <p:spPr>
          <a:xfrm>
            <a:off x="5878154" y="3657577"/>
            <a:ext cx="1368670" cy="1368699"/>
          </a:xfrm>
          <a:prstGeom prst="rect">
            <a:avLst/>
          </a:prstGeom>
          <a:noFill/>
          <a:ln>
            <a:noFill/>
          </a:ln>
        </p:spPr>
      </p:pic>
      <p:sp>
        <p:nvSpPr>
          <p:cNvPr id="40" name="Shape 40"/>
          <p:cNvSpPr/>
          <p:nvPr/>
        </p:nvSpPr>
        <p:spPr>
          <a:xfrm>
            <a:off x="205124" y="1878825"/>
            <a:ext cx="8733746" cy="1192074"/>
          </a:xfrm>
          <a:prstGeom prst="rect">
            <a:avLst/>
          </a:prstGeom>
        </p:spPr>
        <p:txBody>
          <a:bodyPr>
            <a:prstTxWarp prst="textPlain">
              <a:avLst/>
            </a:prstTxWarp>
          </a:bodyPr>
          <a:lstStyle/>
          <a:p>
            <a:pPr lvl="0" algn="ctr"/>
            <a:r>
              <a:rPr b="0" i="0">
                <a:ln w="19050" cap="flat" cmpd="sng">
                  <a:solidFill>
                    <a:srgbClr val="76A5AF"/>
                  </a:solidFill>
                  <a:prstDash val="solid"/>
                  <a:round/>
                  <a:headEnd type="none" w="med" len="med"/>
                  <a:tailEnd type="none" w="med" len="med"/>
                </a:ln>
                <a:solidFill>
                  <a:srgbClr val="0000FF"/>
                </a:solidFill>
                <a:latin typeface="Arial"/>
              </a:rPr>
              <a:t>The Classroom Academy:</a:t>
            </a:r>
            <a:br>
              <a:rPr b="0" i="0">
                <a:ln w="19050" cap="flat" cmpd="sng">
                  <a:solidFill>
                    <a:srgbClr val="76A5AF"/>
                  </a:solidFill>
                  <a:prstDash val="solid"/>
                  <a:round/>
                  <a:headEnd type="none" w="med" len="med"/>
                  <a:tailEnd type="none" w="med" len="med"/>
                </a:ln>
                <a:solidFill>
                  <a:srgbClr val="0000FF"/>
                </a:solidFill>
                <a:latin typeface="Arial"/>
              </a:rPr>
            </a:br>
            <a:r>
              <a:rPr b="0" i="0">
                <a:ln w="19050" cap="flat" cmpd="sng">
                  <a:solidFill>
                    <a:srgbClr val="76A5AF"/>
                  </a:solidFill>
                  <a:prstDash val="solid"/>
                  <a:round/>
                  <a:headEnd type="none" w="med" len="med"/>
                  <a:tailEnd type="none" w="med" len="med"/>
                </a:ln>
                <a:solidFill>
                  <a:srgbClr val="0000FF"/>
                </a:solidFill>
                <a:latin typeface="Arial"/>
              </a:rPr>
              <a:t>A Residency Model for Teacher Preparation</a:t>
            </a:r>
          </a:p>
        </p:txBody>
      </p:sp>
      <p:pic>
        <p:nvPicPr>
          <p:cNvPr id="41" name="Shape 41" descr="ccs logo 2.png"/>
          <p:cNvPicPr preferRelativeResize="0"/>
          <p:nvPr/>
        </p:nvPicPr>
        <p:blipFill rotWithShape="1">
          <a:blip r:embed="rId7">
            <a:alphaModFix/>
          </a:blip>
          <a:srcRect t="32910" r="26841" b="33272"/>
          <a:stretch/>
        </p:blipFill>
        <p:spPr>
          <a:xfrm>
            <a:off x="0" y="0"/>
            <a:ext cx="2563998" cy="790075"/>
          </a:xfrm>
          <a:prstGeom prst="rect">
            <a:avLst/>
          </a:prstGeom>
          <a:noFill/>
          <a:ln>
            <a:noFill/>
          </a:ln>
        </p:spPr>
      </p:pic>
      <p:pic>
        <p:nvPicPr>
          <p:cNvPr id="42" name="Shape 42" descr="HFTA LOGO.png"/>
          <p:cNvPicPr preferRelativeResize="0"/>
          <p:nvPr/>
        </p:nvPicPr>
        <p:blipFill>
          <a:blip r:embed="rId8">
            <a:alphaModFix/>
          </a:blip>
          <a:stretch>
            <a:fillRect/>
          </a:stretch>
        </p:blipFill>
        <p:spPr>
          <a:xfrm>
            <a:off x="1902388" y="3788479"/>
            <a:ext cx="1859424" cy="12935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290325" y="490650"/>
            <a:ext cx="2816700" cy="1617000"/>
          </a:xfrm>
          <a:prstGeom prst="rect">
            <a:avLst/>
          </a:prstGeom>
        </p:spPr>
        <p:txBody>
          <a:bodyPr lIns="91425" tIns="91425" rIns="91425" bIns="91425" anchor="b" anchorCtr="0">
            <a:noAutofit/>
          </a:bodyPr>
          <a:lstStyle/>
          <a:p>
            <a:pPr lvl="0" rtl="0">
              <a:spcBef>
                <a:spcPts val="0"/>
              </a:spcBef>
              <a:buNone/>
            </a:pPr>
            <a:r>
              <a:rPr lang="en"/>
              <a:t>Identifying the “How”</a:t>
            </a:r>
          </a:p>
        </p:txBody>
      </p:sp>
      <p:pic>
        <p:nvPicPr>
          <p:cNvPr id="143" name="Shape 143"/>
          <p:cNvPicPr preferRelativeResize="0"/>
          <p:nvPr/>
        </p:nvPicPr>
        <p:blipFill rotWithShape="1">
          <a:blip r:embed="rId3">
            <a:alphaModFix/>
          </a:blip>
          <a:srcRect l="35930" t="12595" b="3931"/>
          <a:stretch/>
        </p:blipFill>
        <p:spPr>
          <a:xfrm>
            <a:off x="3617350" y="0"/>
            <a:ext cx="5263992" cy="5143500"/>
          </a:xfrm>
          <a:prstGeom prst="rect">
            <a:avLst/>
          </a:prstGeom>
          <a:noFill/>
          <a:ln>
            <a:noFill/>
          </a:ln>
        </p:spPr>
      </p:pic>
      <p:pic>
        <p:nvPicPr>
          <p:cNvPr id="144" name="Shape 144" descr="CFA LOGO.png"/>
          <p:cNvPicPr preferRelativeResize="0"/>
          <p:nvPr/>
        </p:nvPicPr>
        <p:blipFill>
          <a:blip r:embed="rId4">
            <a:alphaModFix/>
          </a:blip>
          <a:stretch>
            <a:fillRect/>
          </a:stretch>
        </p:blipFill>
        <p:spPr>
          <a:xfrm>
            <a:off x="87200" y="4233023"/>
            <a:ext cx="1108925" cy="858749"/>
          </a:xfrm>
          <a:prstGeom prst="rect">
            <a:avLst/>
          </a:prstGeom>
          <a:noFill/>
          <a:ln>
            <a:noFill/>
          </a:ln>
        </p:spPr>
      </p:pic>
      <p:pic>
        <p:nvPicPr>
          <p:cNvPr id="145" name="Shape 145" descr="BOCES LOGO.png"/>
          <p:cNvPicPr preferRelativeResize="0"/>
          <p:nvPr/>
        </p:nvPicPr>
        <p:blipFill>
          <a:blip r:embed="rId5">
            <a:alphaModFix/>
          </a:blip>
          <a:stretch>
            <a:fillRect/>
          </a:stretch>
        </p:blipFill>
        <p:spPr>
          <a:xfrm>
            <a:off x="1318962" y="4233024"/>
            <a:ext cx="1048545" cy="858750"/>
          </a:xfrm>
          <a:prstGeom prst="rect">
            <a:avLst/>
          </a:prstGeom>
          <a:noFill/>
          <a:ln>
            <a:noFill/>
          </a:ln>
        </p:spPr>
      </p:pic>
      <p:pic>
        <p:nvPicPr>
          <p:cNvPr id="146" name="Shape 146" descr="HFTA LOGO.png"/>
          <p:cNvPicPr preferRelativeResize="0"/>
          <p:nvPr/>
        </p:nvPicPr>
        <p:blipFill>
          <a:blip r:embed="rId6">
            <a:alphaModFix/>
          </a:blip>
          <a:stretch>
            <a:fillRect/>
          </a:stretch>
        </p:blipFill>
        <p:spPr>
          <a:xfrm>
            <a:off x="2441925" y="4233025"/>
            <a:ext cx="1234373" cy="858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Shape 151"/>
          <p:cNvPicPr preferRelativeResize="0"/>
          <p:nvPr/>
        </p:nvPicPr>
        <p:blipFill>
          <a:blip r:embed="rId3">
            <a:alphaModFix/>
          </a:blip>
          <a:stretch>
            <a:fillRect/>
          </a:stretch>
        </p:blipFill>
        <p:spPr>
          <a:xfrm>
            <a:off x="1143000" y="0"/>
            <a:ext cx="6858000" cy="5143500"/>
          </a:xfrm>
          <a:prstGeom prst="rect">
            <a:avLst/>
          </a:prstGeom>
          <a:noFill/>
          <a:ln>
            <a:noFill/>
          </a:ln>
        </p:spPr>
      </p:pic>
      <p:pic>
        <p:nvPicPr>
          <p:cNvPr id="152" name="Shape 152" descr="CFA LOGO.png"/>
          <p:cNvPicPr preferRelativeResize="0"/>
          <p:nvPr/>
        </p:nvPicPr>
        <p:blipFill>
          <a:blip r:embed="rId4">
            <a:alphaModFix/>
          </a:blip>
          <a:stretch>
            <a:fillRect/>
          </a:stretch>
        </p:blipFill>
        <p:spPr>
          <a:xfrm>
            <a:off x="102300" y="2336173"/>
            <a:ext cx="1108925" cy="858749"/>
          </a:xfrm>
          <a:prstGeom prst="rect">
            <a:avLst/>
          </a:prstGeom>
          <a:noFill/>
          <a:ln>
            <a:noFill/>
          </a:ln>
        </p:spPr>
      </p:pic>
      <p:sp>
        <p:nvSpPr>
          <p:cNvPr id="153" name="Shape 153"/>
          <p:cNvSpPr txBox="1"/>
          <p:nvPr/>
        </p:nvSpPr>
        <p:spPr>
          <a:xfrm rot="-1566638">
            <a:off x="1402307" y="1382759"/>
            <a:ext cx="1657783" cy="548883"/>
          </a:xfrm>
          <a:prstGeom prst="rect">
            <a:avLst/>
          </a:prstGeom>
          <a:noFill/>
          <a:ln>
            <a:noFill/>
          </a:ln>
        </p:spPr>
        <p:txBody>
          <a:bodyPr lIns="91425" tIns="91425" rIns="91425" bIns="91425" anchor="t" anchorCtr="0">
            <a:noAutofit/>
          </a:bodyPr>
          <a:lstStyle/>
          <a:p>
            <a:pPr lvl="0">
              <a:spcBef>
                <a:spcPts val="0"/>
              </a:spcBef>
              <a:buNone/>
            </a:pPr>
            <a:r>
              <a:rPr lang="en" sz="3600">
                <a:solidFill>
                  <a:srgbClr val="CC0000"/>
                </a:solidFill>
                <a:latin typeface="Stardos Stencil"/>
                <a:ea typeface="Stardos Stencil"/>
                <a:cs typeface="Stardos Stencil"/>
                <a:sym typeface="Stardos Stencil"/>
              </a:rPr>
              <a:t>DRAFT</a:t>
            </a:r>
          </a:p>
        </p:txBody>
      </p:sp>
      <p:sp>
        <p:nvSpPr>
          <p:cNvPr id="154" name="Shape 154"/>
          <p:cNvSpPr txBox="1"/>
          <p:nvPr/>
        </p:nvSpPr>
        <p:spPr>
          <a:xfrm rot="-1566638">
            <a:off x="7487782" y="3531733"/>
            <a:ext cx="1657783" cy="548883"/>
          </a:xfrm>
          <a:prstGeom prst="rect">
            <a:avLst/>
          </a:prstGeom>
          <a:noFill/>
          <a:ln>
            <a:noFill/>
          </a:ln>
        </p:spPr>
        <p:txBody>
          <a:bodyPr lIns="91425" tIns="91425" rIns="91425" bIns="91425" anchor="t" anchorCtr="0">
            <a:noAutofit/>
          </a:bodyPr>
          <a:lstStyle/>
          <a:p>
            <a:pPr lvl="0" rtl="0">
              <a:spcBef>
                <a:spcPts val="0"/>
              </a:spcBef>
              <a:buNone/>
            </a:pPr>
            <a:r>
              <a:rPr lang="en" sz="3600">
                <a:solidFill>
                  <a:srgbClr val="CC0000"/>
                </a:solidFill>
                <a:latin typeface="Stardos Stencil"/>
                <a:ea typeface="Stardos Stencil"/>
                <a:cs typeface="Stardos Stencil"/>
                <a:sym typeface="Stardos Stencil"/>
              </a:rPr>
              <a:t>DRAFT</a:t>
            </a:r>
          </a:p>
        </p:txBody>
      </p:sp>
      <p:sp>
        <p:nvSpPr>
          <p:cNvPr id="155" name="Shape 155"/>
          <p:cNvSpPr txBox="1"/>
          <p:nvPr/>
        </p:nvSpPr>
        <p:spPr>
          <a:xfrm rot="-622">
            <a:off x="6327482" y="1136245"/>
            <a:ext cx="1657800" cy="549000"/>
          </a:xfrm>
          <a:prstGeom prst="rect">
            <a:avLst/>
          </a:prstGeom>
          <a:noFill/>
          <a:ln>
            <a:noFill/>
          </a:ln>
        </p:spPr>
        <p:txBody>
          <a:bodyPr lIns="91425" tIns="91425" rIns="91425" bIns="91425" anchor="t" anchorCtr="0">
            <a:noAutofit/>
          </a:bodyPr>
          <a:lstStyle/>
          <a:p>
            <a:pPr lvl="0" rtl="0">
              <a:spcBef>
                <a:spcPts val="0"/>
              </a:spcBef>
              <a:buNone/>
            </a:pPr>
            <a:r>
              <a:rPr lang="en" sz="3600">
                <a:solidFill>
                  <a:srgbClr val="CC0000"/>
                </a:solidFill>
                <a:latin typeface="Stardos Stencil"/>
                <a:ea typeface="Stardos Stencil"/>
                <a:cs typeface="Stardos Stencil"/>
                <a:sym typeface="Stardos Stencil"/>
              </a:rPr>
              <a:t>DRAFT</a:t>
            </a:r>
          </a:p>
        </p:txBody>
      </p:sp>
      <p:pic>
        <p:nvPicPr>
          <p:cNvPr id="156" name="Shape 156" descr="BOCES LOGO.png"/>
          <p:cNvPicPr preferRelativeResize="0"/>
          <p:nvPr/>
        </p:nvPicPr>
        <p:blipFill>
          <a:blip r:embed="rId5">
            <a:alphaModFix/>
          </a:blip>
          <a:stretch>
            <a:fillRect/>
          </a:stretch>
        </p:blipFill>
        <p:spPr>
          <a:xfrm>
            <a:off x="102300" y="3277025"/>
            <a:ext cx="1108925" cy="908218"/>
          </a:xfrm>
          <a:prstGeom prst="rect">
            <a:avLst/>
          </a:prstGeom>
          <a:noFill/>
          <a:ln>
            <a:noFill/>
          </a:ln>
        </p:spPr>
      </p:pic>
      <p:pic>
        <p:nvPicPr>
          <p:cNvPr id="157" name="Shape 157" descr="HFTA LOGO.png"/>
          <p:cNvPicPr preferRelativeResize="0"/>
          <p:nvPr/>
        </p:nvPicPr>
        <p:blipFill>
          <a:blip r:embed="rId6">
            <a:alphaModFix/>
          </a:blip>
          <a:stretch>
            <a:fillRect/>
          </a:stretch>
        </p:blipFill>
        <p:spPr>
          <a:xfrm>
            <a:off x="102300" y="4287575"/>
            <a:ext cx="1108925" cy="771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descr="BOCES LOGO.png"/>
          <p:cNvPicPr preferRelativeResize="0"/>
          <p:nvPr/>
        </p:nvPicPr>
        <p:blipFill>
          <a:blip r:embed="rId3">
            <a:alphaModFix/>
          </a:blip>
          <a:stretch>
            <a:fillRect/>
          </a:stretch>
        </p:blipFill>
        <p:spPr>
          <a:xfrm>
            <a:off x="107337" y="3107599"/>
            <a:ext cx="1048545" cy="858750"/>
          </a:xfrm>
          <a:prstGeom prst="rect">
            <a:avLst/>
          </a:prstGeom>
          <a:noFill/>
          <a:ln>
            <a:noFill/>
          </a:ln>
        </p:spPr>
      </p:pic>
      <p:pic>
        <p:nvPicPr>
          <p:cNvPr id="163" name="Shape 163" descr="HFTA LOGO.png"/>
          <p:cNvPicPr preferRelativeResize="0"/>
          <p:nvPr/>
        </p:nvPicPr>
        <p:blipFill>
          <a:blip r:embed="rId4">
            <a:alphaModFix/>
          </a:blip>
          <a:stretch>
            <a:fillRect/>
          </a:stretch>
        </p:blipFill>
        <p:spPr>
          <a:xfrm>
            <a:off x="107350" y="4130700"/>
            <a:ext cx="1234373" cy="858750"/>
          </a:xfrm>
          <a:prstGeom prst="rect">
            <a:avLst/>
          </a:prstGeom>
          <a:noFill/>
          <a:ln>
            <a:noFill/>
          </a:ln>
        </p:spPr>
      </p:pic>
      <p:pic>
        <p:nvPicPr>
          <p:cNvPr id="164" name="Shape 164" descr="CFA LOGO.png"/>
          <p:cNvPicPr preferRelativeResize="0"/>
          <p:nvPr/>
        </p:nvPicPr>
        <p:blipFill>
          <a:blip r:embed="rId5">
            <a:alphaModFix/>
          </a:blip>
          <a:stretch>
            <a:fillRect/>
          </a:stretch>
        </p:blipFill>
        <p:spPr>
          <a:xfrm>
            <a:off x="170075" y="2084498"/>
            <a:ext cx="1108925" cy="858749"/>
          </a:xfrm>
          <a:prstGeom prst="rect">
            <a:avLst/>
          </a:prstGeom>
          <a:noFill/>
          <a:ln>
            <a:noFill/>
          </a:ln>
        </p:spPr>
      </p:pic>
      <p:pic>
        <p:nvPicPr>
          <p:cNvPr id="165" name="Shape 165"/>
          <p:cNvPicPr preferRelativeResize="0"/>
          <p:nvPr/>
        </p:nvPicPr>
        <p:blipFill>
          <a:blip r:embed="rId6">
            <a:alphaModFix/>
          </a:blip>
          <a:stretch>
            <a:fillRect/>
          </a:stretch>
        </p:blipFill>
        <p:spPr>
          <a:xfrm>
            <a:off x="1720700" y="0"/>
            <a:ext cx="6858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Shape 170" descr="BOCES LOGO.png"/>
          <p:cNvPicPr preferRelativeResize="0"/>
          <p:nvPr/>
        </p:nvPicPr>
        <p:blipFill>
          <a:blip r:embed="rId3">
            <a:alphaModFix/>
          </a:blip>
          <a:stretch>
            <a:fillRect/>
          </a:stretch>
        </p:blipFill>
        <p:spPr>
          <a:xfrm>
            <a:off x="54037" y="3209899"/>
            <a:ext cx="1048545" cy="858750"/>
          </a:xfrm>
          <a:prstGeom prst="rect">
            <a:avLst/>
          </a:prstGeom>
          <a:noFill/>
          <a:ln>
            <a:noFill/>
          </a:ln>
        </p:spPr>
      </p:pic>
      <p:pic>
        <p:nvPicPr>
          <p:cNvPr id="171" name="Shape 171" descr="HFTA LOGO.png"/>
          <p:cNvPicPr preferRelativeResize="0"/>
          <p:nvPr/>
        </p:nvPicPr>
        <p:blipFill>
          <a:blip r:embed="rId4">
            <a:alphaModFix/>
          </a:blip>
          <a:stretch>
            <a:fillRect/>
          </a:stretch>
        </p:blipFill>
        <p:spPr>
          <a:xfrm>
            <a:off x="54050" y="4205125"/>
            <a:ext cx="1234373" cy="858750"/>
          </a:xfrm>
          <a:prstGeom prst="rect">
            <a:avLst/>
          </a:prstGeom>
          <a:noFill/>
          <a:ln>
            <a:noFill/>
          </a:ln>
        </p:spPr>
      </p:pic>
      <p:pic>
        <p:nvPicPr>
          <p:cNvPr id="172" name="Shape 172" descr="CFA LOGO.png"/>
          <p:cNvPicPr preferRelativeResize="0"/>
          <p:nvPr/>
        </p:nvPicPr>
        <p:blipFill>
          <a:blip r:embed="rId5">
            <a:alphaModFix/>
          </a:blip>
          <a:stretch>
            <a:fillRect/>
          </a:stretch>
        </p:blipFill>
        <p:spPr>
          <a:xfrm>
            <a:off x="54050" y="2251898"/>
            <a:ext cx="1108925" cy="858749"/>
          </a:xfrm>
          <a:prstGeom prst="rect">
            <a:avLst/>
          </a:prstGeom>
          <a:noFill/>
          <a:ln>
            <a:noFill/>
          </a:ln>
        </p:spPr>
      </p:pic>
      <p:pic>
        <p:nvPicPr>
          <p:cNvPr id="173" name="Shape 173"/>
          <p:cNvPicPr preferRelativeResize="0"/>
          <p:nvPr/>
        </p:nvPicPr>
        <p:blipFill>
          <a:blip r:embed="rId6">
            <a:alphaModFix/>
          </a:blip>
          <a:stretch>
            <a:fillRect/>
          </a:stretch>
        </p:blipFill>
        <p:spPr>
          <a:xfrm>
            <a:off x="1613075" y="0"/>
            <a:ext cx="6858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descr="BOCES LOGO.png"/>
          <p:cNvPicPr preferRelativeResize="0"/>
          <p:nvPr/>
        </p:nvPicPr>
        <p:blipFill>
          <a:blip r:embed="rId3">
            <a:alphaModFix/>
          </a:blip>
          <a:stretch>
            <a:fillRect/>
          </a:stretch>
        </p:blipFill>
        <p:spPr>
          <a:xfrm>
            <a:off x="137712" y="3135499"/>
            <a:ext cx="1048545" cy="858750"/>
          </a:xfrm>
          <a:prstGeom prst="rect">
            <a:avLst/>
          </a:prstGeom>
          <a:noFill/>
          <a:ln>
            <a:noFill/>
          </a:ln>
        </p:spPr>
      </p:pic>
      <p:pic>
        <p:nvPicPr>
          <p:cNvPr id="179" name="Shape 179" descr="HFTA LOGO.png"/>
          <p:cNvPicPr preferRelativeResize="0"/>
          <p:nvPr/>
        </p:nvPicPr>
        <p:blipFill>
          <a:blip r:embed="rId4">
            <a:alphaModFix/>
          </a:blip>
          <a:stretch>
            <a:fillRect/>
          </a:stretch>
        </p:blipFill>
        <p:spPr>
          <a:xfrm>
            <a:off x="137725" y="4084200"/>
            <a:ext cx="1234373" cy="858750"/>
          </a:xfrm>
          <a:prstGeom prst="rect">
            <a:avLst/>
          </a:prstGeom>
          <a:noFill/>
          <a:ln>
            <a:noFill/>
          </a:ln>
        </p:spPr>
      </p:pic>
      <p:pic>
        <p:nvPicPr>
          <p:cNvPr id="180" name="Shape 180" descr="CFA LOGO.png"/>
          <p:cNvPicPr preferRelativeResize="0"/>
          <p:nvPr/>
        </p:nvPicPr>
        <p:blipFill>
          <a:blip r:embed="rId5">
            <a:alphaModFix/>
          </a:blip>
          <a:stretch>
            <a:fillRect/>
          </a:stretch>
        </p:blipFill>
        <p:spPr>
          <a:xfrm>
            <a:off x="137725" y="2142373"/>
            <a:ext cx="1108925" cy="858749"/>
          </a:xfrm>
          <a:prstGeom prst="rect">
            <a:avLst/>
          </a:prstGeom>
          <a:noFill/>
          <a:ln>
            <a:noFill/>
          </a:ln>
        </p:spPr>
      </p:pic>
      <p:pic>
        <p:nvPicPr>
          <p:cNvPr id="181" name="Shape 181"/>
          <p:cNvPicPr preferRelativeResize="0"/>
          <p:nvPr/>
        </p:nvPicPr>
        <p:blipFill rotWithShape="1">
          <a:blip r:embed="rId6">
            <a:alphaModFix/>
          </a:blip>
          <a:srcRect t="2799"/>
          <a:stretch/>
        </p:blipFill>
        <p:spPr>
          <a:xfrm>
            <a:off x="1809400" y="65450"/>
            <a:ext cx="6858000" cy="4999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722375" y="3431650"/>
            <a:ext cx="5013300" cy="857400"/>
          </a:xfrm>
          <a:prstGeom prst="rect">
            <a:avLst/>
          </a:prstGeom>
        </p:spPr>
        <p:txBody>
          <a:bodyPr lIns="91425" tIns="91425" rIns="91425" bIns="91425" anchor="b" anchorCtr="0">
            <a:noAutofit/>
          </a:bodyPr>
          <a:lstStyle/>
          <a:p>
            <a:pPr lvl="0" algn="ctr">
              <a:spcBef>
                <a:spcPts val="0"/>
              </a:spcBef>
              <a:buNone/>
            </a:pPr>
            <a:r>
              <a:rPr lang="en"/>
              <a:t>SUSTAINABILITY</a:t>
            </a:r>
          </a:p>
        </p:txBody>
      </p:sp>
      <p:sp>
        <p:nvSpPr>
          <p:cNvPr id="187" name="Shape 187"/>
          <p:cNvSpPr txBox="1">
            <a:spLocks noGrp="1"/>
          </p:cNvSpPr>
          <p:nvPr>
            <p:ph type="body" idx="1"/>
          </p:nvPr>
        </p:nvSpPr>
        <p:spPr>
          <a:xfrm>
            <a:off x="392100" y="28475"/>
            <a:ext cx="8229600" cy="3570300"/>
          </a:xfrm>
          <a:prstGeom prst="rect">
            <a:avLst/>
          </a:prstGeom>
        </p:spPr>
        <p:txBody>
          <a:bodyPr lIns="91425" tIns="91425" rIns="91425" bIns="91425" anchor="t" anchorCtr="0">
            <a:noAutofit/>
          </a:bodyPr>
          <a:lstStyle/>
          <a:p>
            <a:pPr lvl="0">
              <a:spcBef>
                <a:spcPts val="0"/>
              </a:spcBef>
              <a:buNone/>
            </a:pPr>
            <a:r>
              <a:rPr lang="en" sz="2400"/>
              <a:t>The Clinically Rich models developed, by IHEs, under RTTT, disappeared with the funding.</a:t>
            </a:r>
          </a:p>
          <a:p>
            <a:pPr lvl="0">
              <a:spcBef>
                <a:spcPts val="0"/>
              </a:spcBef>
              <a:buNone/>
            </a:pPr>
            <a:endParaRPr sz="1000"/>
          </a:p>
          <a:p>
            <a:pPr lvl="0">
              <a:spcBef>
                <a:spcPts val="0"/>
              </a:spcBef>
              <a:buNone/>
            </a:pPr>
            <a:r>
              <a:rPr lang="en" sz="2400"/>
              <a:t>So to build in sustainability, without grant funding, we have worked with our BOCES partner to submit a Contract for Shared Services on the P-12 side.  This CoSer will allow districts to develop a revenue stream through the BOCES reimbursement model to provide a revenue stream to</a:t>
            </a:r>
          </a:p>
          <a:p>
            <a:pPr lvl="0">
              <a:spcBef>
                <a:spcPts val="0"/>
              </a:spcBef>
              <a:buNone/>
            </a:pPr>
            <a:r>
              <a:rPr lang="en" sz="2400"/>
              <a:t>continue the program.</a:t>
            </a:r>
          </a:p>
        </p:txBody>
      </p:sp>
      <p:pic>
        <p:nvPicPr>
          <p:cNvPr id="188" name="Shape 188"/>
          <p:cNvPicPr preferRelativeResize="0"/>
          <p:nvPr/>
        </p:nvPicPr>
        <p:blipFill>
          <a:blip r:embed="rId3">
            <a:alphaModFix/>
          </a:blip>
          <a:stretch>
            <a:fillRect/>
          </a:stretch>
        </p:blipFill>
        <p:spPr>
          <a:xfrm>
            <a:off x="5445600" y="2288725"/>
            <a:ext cx="3810000" cy="3143250"/>
          </a:xfrm>
          <a:prstGeom prst="rect">
            <a:avLst/>
          </a:prstGeom>
          <a:noFill/>
          <a:ln>
            <a:noFill/>
          </a:ln>
        </p:spPr>
      </p:pic>
      <p:pic>
        <p:nvPicPr>
          <p:cNvPr id="189" name="Shape 189" descr="CFA LOGO.png"/>
          <p:cNvPicPr preferRelativeResize="0"/>
          <p:nvPr/>
        </p:nvPicPr>
        <p:blipFill>
          <a:blip r:embed="rId4">
            <a:alphaModFix/>
          </a:blip>
          <a:stretch>
            <a:fillRect/>
          </a:stretch>
        </p:blipFill>
        <p:spPr>
          <a:xfrm>
            <a:off x="87200" y="4233023"/>
            <a:ext cx="1108925" cy="858749"/>
          </a:xfrm>
          <a:prstGeom prst="rect">
            <a:avLst/>
          </a:prstGeom>
          <a:noFill/>
          <a:ln>
            <a:noFill/>
          </a:ln>
        </p:spPr>
      </p:pic>
      <p:pic>
        <p:nvPicPr>
          <p:cNvPr id="190" name="Shape 190" descr="BOCES LOGO.png"/>
          <p:cNvPicPr preferRelativeResize="0"/>
          <p:nvPr/>
        </p:nvPicPr>
        <p:blipFill>
          <a:blip r:embed="rId5">
            <a:alphaModFix/>
          </a:blip>
          <a:stretch>
            <a:fillRect/>
          </a:stretch>
        </p:blipFill>
        <p:spPr>
          <a:xfrm>
            <a:off x="1318962" y="4233024"/>
            <a:ext cx="1048545" cy="858750"/>
          </a:xfrm>
          <a:prstGeom prst="rect">
            <a:avLst/>
          </a:prstGeom>
          <a:noFill/>
          <a:ln>
            <a:noFill/>
          </a:ln>
        </p:spPr>
      </p:pic>
      <p:pic>
        <p:nvPicPr>
          <p:cNvPr id="191" name="Shape 191" descr="HFTA LOGO.png"/>
          <p:cNvPicPr preferRelativeResize="0"/>
          <p:nvPr/>
        </p:nvPicPr>
        <p:blipFill>
          <a:blip r:embed="rId6">
            <a:alphaModFix/>
          </a:blip>
          <a:stretch>
            <a:fillRect/>
          </a:stretch>
        </p:blipFill>
        <p:spPr>
          <a:xfrm>
            <a:off x="2441925" y="4233025"/>
            <a:ext cx="1234373" cy="858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3721175" y="97125"/>
            <a:ext cx="5472600" cy="4231500"/>
          </a:xfrm>
          <a:prstGeom prst="rect">
            <a:avLst/>
          </a:prstGeom>
        </p:spPr>
        <p:txBody>
          <a:bodyPr lIns="91425" tIns="91425" rIns="91425" bIns="91425" anchor="t" anchorCtr="0">
            <a:noAutofit/>
          </a:bodyPr>
          <a:lstStyle/>
          <a:p>
            <a:pPr lvl="0" algn="ctr" rtl="0">
              <a:spcBef>
                <a:spcPts val="0"/>
              </a:spcBef>
              <a:buNone/>
            </a:pPr>
            <a:r>
              <a:rPr lang="en" sz="3600" b="1" i="1">
                <a:solidFill>
                  <a:srgbClr val="1155CC"/>
                </a:solidFill>
                <a:latin typeface="Trebuchet MS"/>
                <a:ea typeface="Trebuchet MS"/>
                <a:cs typeface="Trebuchet MS"/>
                <a:sym typeface="Trebuchet MS"/>
              </a:rPr>
              <a:t>ELEVATING </a:t>
            </a:r>
          </a:p>
          <a:p>
            <a:pPr lvl="0" algn="ctr" rtl="0">
              <a:spcBef>
                <a:spcPts val="0"/>
              </a:spcBef>
              <a:buNone/>
            </a:pPr>
            <a:r>
              <a:rPr lang="en" sz="3600" b="1" i="1">
                <a:solidFill>
                  <a:srgbClr val="1155CC"/>
                </a:solidFill>
                <a:latin typeface="Trebuchet MS"/>
                <a:ea typeface="Trebuchet MS"/>
                <a:cs typeface="Trebuchet MS"/>
                <a:sym typeface="Trebuchet MS"/>
              </a:rPr>
              <a:t>THE PROFESSION</a:t>
            </a:r>
            <a:r>
              <a:rPr lang="en" sz="3600" b="1" i="1">
                <a:latin typeface="Trebuchet MS"/>
                <a:ea typeface="Trebuchet MS"/>
                <a:cs typeface="Trebuchet MS"/>
                <a:sym typeface="Trebuchet MS"/>
              </a:rPr>
              <a:t> </a:t>
            </a:r>
          </a:p>
          <a:p>
            <a:pPr lvl="0" algn="ctr">
              <a:spcBef>
                <a:spcPts val="0"/>
              </a:spcBef>
              <a:buNone/>
            </a:pPr>
            <a:r>
              <a:rPr lang="en" sz="3600" b="1" i="1">
                <a:latin typeface="Trebuchet MS"/>
                <a:ea typeface="Trebuchet MS"/>
                <a:cs typeface="Trebuchet MS"/>
                <a:sym typeface="Trebuchet MS"/>
              </a:rPr>
              <a:t>through partnership and innovation.</a:t>
            </a:r>
          </a:p>
        </p:txBody>
      </p:sp>
      <p:pic>
        <p:nvPicPr>
          <p:cNvPr id="197" name="Shape 197"/>
          <p:cNvPicPr preferRelativeResize="0"/>
          <p:nvPr/>
        </p:nvPicPr>
        <p:blipFill rotWithShape="1">
          <a:blip r:embed="rId3">
            <a:alphaModFix/>
          </a:blip>
          <a:srcRect l="2786" r="2417" b="8983"/>
          <a:stretch/>
        </p:blipFill>
        <p:spPr>
          <a:xfrm>
            <a:off x="0" y="271225"/>
            <a:ext cx="4510022" cy="4329950"/>
          </a:xfrm>
          <a:prstGeom prst="rect">
            <a:avLst/>
          </a:prstGeom>
          <a:noFill/>
          <a:ln>
            <a:noFill/>
          </a:ln>
        </p:spPr>
      </p:pic>
      <p:pic>
        <p:nvPicPr>
          <p:cNvPr id="198" name="Shape 198" descr="CFA LOGO.png"/>
          <p:cNvPicPr preferRelativeResize="0"/>
          <p:nvPr/>
        </p:nvPicPr>
        <p:blipFill>
          <a:blip r:embed="rId4">
            <a:alphaModFix/>
          </a:blip>
          <a:stretch>
            <a:fillRect/>
          </a:stretch>
        </p:blipFill>
        <p:spPr>
          <a:xfrm>
            <a:off x="4192975" y="2671466"/>
            <a:ext cx="1139775" cy="882624"/>
          </a:xfrm>
          <a:prstGeom prst="rect">
            <a:avLst/>
          </a:prstGeom>
          <a:noFill/>
          <a:ln>
            <a:noFill/>
          </a:ln>
        </p:spPr>
      </p:pic>
      <p:pic>
        <p:nvPicPr>
          <p:cNvPr id="199" name="Shape 199" descr="10836576l.jpg"/>
          <p:cNvPicPr preferRelativeResize="0"/>
          <p:nvPr/>
        </p:nvPicPr>
        <p:blipFill>
          <a:blip r:embed="rId5">
            <a:alphaModFix/>
          </a:blip>
          <a:stretch>
            <a:fillRect/>
          </a:stretch>
        </p:blipFill>
        <p:spPr>
          <a:xfrm>
            <a:off x="7056425" y="4116902"/>
            <a:ext cx="954349" cy="954370"/>
          </a:xfrm>
          <a:prstGeom prst="rect">
            <a:avLst/>
          </a:prstGeom>
          <a:noFill/>
          <a:ln>
            <a:noFill/>
          </a:ln>
        </p:spPr>
      </p:pic>
      <p:pic>
        <p:nvPicPr>
          <p:cNvPr id="200" name="Shape 200" descr="imgres.jpg"/>
          <p:cNvPicPr preferRelativeResize="0"/>
          <p:nvPr/>
        </p:nvPicPr>
        <p:blipFill>
          <a:blip r:embed="rId6">
            <a:alphaModFix/>
          </a:blip>
          <a:stretch>
            <a:fillRect/>
          </a:stretch>
        </p:blipFill>
        <p:spPr>
          <a:xfrm>
            <a:off x="8083224" y="4116900"/>
            <a:ext cx="954349" cy="954375"/>
          </a:xfrm>
          <a:prstGeom prst="rect">
            <a:avLst/>
          </a:prstGeom>
          <a:noFill/>
          <a:ln>
            <a:noFill/>
          </a:ln>
        </p:spPr>
      </p:pic>
      <p:pic>
        <p:nvPicPr>
          <p:cNvPr id="201" name="Shape 201" descr="BOCES LOGO.png"/>
          <p:cNvPicPr preferRelativeResize="0"/>
          <p:nvPr/>
        </p:nvPicPr>
        <p:blipFill>
          <a:blip r:embed="rId7">
            <a:alphaModFix/>
          </a:blip>
          <a:stretch>
            <a:fillRect/>
          </a:stretch>
        </p:blipFill>
        <p:spPr>
          <a:xfrm>
            <a:off x="5747362" y="2671475"/>
            <a:ext cx="1077724" cy="882624"/>
          </a:xfrm>
          <a:prstGeom prst="rect">
            <a:avLst/>
          </a:prstGeom>
          <a:noFill/>
          <a:ln>
            <a:noFill/>
          </a:ln>
        </p:spPr>
      </p:pic>
      <p:pic>
        <p:nvPicPr>
          <p:cNvPr id="202" name="Shape 202" descr="ccs logo 2.png"/>
          <p:cNvPicPr preferRelativeResize="0"/>
          <p:nvPr/>
        </p:nvPicPr>
        <p:blipFill rotWithShape="1">
          <a:blip r:embed="rId8">
            <a:alphaModFix/>
          </a:blip>
          <a:srcRect t="32910" r="26841" b="33272"/>
          <a:stretch/>
        </p:blipFill>
        <p:spPr>
          <a:xfrm>
            <a:off x="4119625" y="4152775"/>
            <a:ext cx="2864345" cy="882623"/>
          </a:xfrm>
          <a:prstGeom prst="rect">
            <a:avLst/>
          </a:prstGeom>
          <a:noFill/>
          <a:ln>
            <a:noFill/>
          </a:ln>
        </p:spPr>
      </p:pic>
      <p:pic>
        <p:nvPicPr>
          <p:cNvPr id="203" name="Shape 203" descr="HFTA LOGO.png"/>
          <p:cNvPicPr preferRelativeResize="0"/>
          <p:nvPr/>
        </p:nvPicPr>
        <p:blipFill>
          <a:blip r:embed="rId9">
            <a:alphaModFix/>
          </a:blip>
          <a:stretch>
            <a:fillRect/>
          </a:stretch>
        </p:blipFill>
        <p:spPr>
          <a:xfrm>
            <a:off x="7239700" y="2683400"/>
            <a:ext cx="1234373" cy="858750"/>
          </a:xfrm>
          <a:prstGeom prst="rect">
            <a:avLst/>
          </a:prstGeom>
          <a:noFill/>
          <a:ln>
            <a:noFill/>
          </a:ln>
        </p:spPr>
      </p:pic>
      <p:pic>
        <p:nvPicPr>
          <p:cNvPr id="204" name="Shape 204"/>
          <p:cNvPicPr preferRelativeResize="0"/>
          <p:nvPr/>
        </p:nvPicPr>
        <p:blipFill>
          <a:blip r:embed="rId10">
            <a:alphaModFix/>
          </a:blip>
          <a:stretch>
            <a:fillRect/>
          </a:stretch>
        </p:blipFill>
        <p:spPr>
          <a:xfrm>
            <a:off x="3305074" y="4328617"/>
            <a:ext cx="742100" cy="706783"/>
          </a:xfrm>
          <a:prstGeom prst="rect">
            <a:avLst/>
          </a:prstGeom>
          <a:noFill/>
          <a:ln>
            <a:noFill/>
          </a:ln>
        </p:spPr>
      </p:pic>
      <p:pic>
        <p:nvPicPr>
          <p:cNvPr id="205" name="Shape 205"/>
          <p:cNvPicPr preferRelativeResize="0"/>
          <p:nvPr/>
        </p:nvPicPr>
        <p:blipFill>
          <a:blip r:embed="rId11">
            <a:alphaModFix/>
          </a:blip>
          <a:stretch>
            <a:fillRect/>
          </a:stretch>
        </p:blipFill>
        <p:spPr>
          <a:xfrm>
            <a:off x="2092849" y="4431374"/>
            <a:ext cx="1139775" cy="604028"/>
          </a:xfrm>
          <a:prstGeom prst="rect">
            <a:avLst/>
          </a:prstGeom>
          <a:noFill/>
          <a:ln>
            <a:noFill/>
          </a:ln>
        </p:spPr>
      </p:pic>
      <p:pic>
        <p:nvPicPr>
          <p:cNvPr id="206" name="Shape 206"/>
          <p:cNvPicPr preferRelativeResize="0"/>
          <p:nvPr/>
        </p:nvPicPr>
        <p:blipFill rotWithShape="1">
          <a:blip r:embed="rId12">
            <a:alphaModFix/>
          </a:blip>
          <a:srcRect/>
          <a:stretch/>
        </p:blipFill>
        <p:spPr>
          <a:xfrm>
            <a:off x="207800" y="4285349"/>
            <a:ext cx="1812600" cy="706800"/>
          </a:xfrm>
          <a:prstGeom prst="rect">
            <a:avLst/>
          </a:prstGeom>
          <a:noFill/>
          <a:ln>
            <a:noFill/>
          </a:ln>
        </p:spPr>
      </p:pic>
      <p:pic>
        <p:nvPicPr>
          <p:cNvPr id="207" name="Shape 207"/>
          <p:cNvPicPr preferRelativeResize="0"/>
          <p:nvPr/>
        </p:nvPicPr>
        <p:blipFill>
          <a:blip r:embed="rId13">
            <a:alphaModFix/>
          </a:blip>
          <a:stretch>
            <a:fillRect/>
          </a:stretch>
        </p:blipFill>
        <p:spPr>
          <a:xfrm>
            <a:off x="4592700" y="3612600"/>
            <a:ext cx="2381052" cy="6040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7" name="Shape 47" descr="group_stick_figures_standing_together_pc_1600_clr_1590.png"/>
          <p:cNvPicPr preferRelativeResize="0"/>
          <p:nvPr/>
        </p:nvPicPr>
        <p:blipFill rotWithShape="1">
          <a:blip r:embed="rId3">
            <a:alphaModFix amt="37000"/>
          </a:blip>
          <a:srcRect l="11900" t="769" r="15000" b="18186"/>
          <a:stretch/>
        </p:blipFill>
        <p:spPr>
          <a:xfrm flipH="1">
            <a:off x="5792598" y="1592325"/>
            <a:ext cx="2834352" cy="1640700"/>
          </a:xfrm>
          <a:prstGeom prst="rect">
            <a:avLst/>
          </a:prstGeom>
          <a:noFill/>
          <a:ln>
            <a:noFill/>
          </a:ln>
        </p:spPr>
      </p:pic>
      <p:sp>
        <p:nvSpPr>
          <p:cNvPr id="48" name="Shape 48"/>
          <p:cNvSpPr txBox="1">
            <a:spLocks noGrp="1"/>
          </p:cNvSpPr>
          <p:nvPr>
            <p:ph type="ctrTitle"/>
          </p:nvPr>
        </p:nvSpPr>
        <p:spPr>
          <a:xfrm>
            <a:off x="854550" y="102297"/>
            <a:ext cx="7772400" cy="821100"/>
          </a:xfrm>
          <a:prstGeom prst="rect">
            <a:avLst/>
          </a:prstGeom>
        </p:spPr>
        <p:txBody>
          <a:bodyPr lIns="91425" tIns="91425" rIns="91425" bIns="91425" anchor="b" anchorCtr="0">
            <a:noAutofit/>
          </a:bodyPr>
          <a:lstStyle/>
          <a:p>
            <a:pPr lvl="0">
              <a:spcBef>
                <a:spcPts val="0"/>
              </a:spcBef>
              <a:buNone/>
            </a:pPr>
            <a:r>
              <a:rPr lang="en"/>
              <a:t>In the next decade,</a:t>
            </a:r>
          </a:p>
        </p:txBody>
      </p:sp>
      <p:sp>
        <p:nvSpPr>
          <p:cNvPr id="49" name="Shape 49"/>
          <p:cNvSpPr txBox="1"/>
          <p:nvPr/>
        </p:nvSpPr>
        <p:spPr>
          <a:xfrm>
            <a:off x="3819100" y="4464625"/>
            <a:ext cx="5291700" cy="684000"/>
          </a:xfrm>
          <a:prstGeom prst="rect">
            <a:avLst/>
          </a:prstGeom>
          <a:noFill/>
          <a:ln>
            <a:noFill/>
          </a:ln>
        </p:spPr>
        <p:txBody>
          <a:bodyPr lIns="91425" tIns="91425" rIns="91425" bIns="91425" anchor="t" anchorCtr="0">
            <a:noAutofit/>
          </a:bodyPr>
          <a:lstStyle/>
          <a:p>
            <a:pPr lvl="0" algn="r" rtl="0">
              <a:spcBef>
                <a:spcPts val="0"/>
              </a:spcBef>
              <a:buNone/>
            </a:pPr>
            <a:r>
              <a:rPr lang="en" sz="1200">
                <a:solidFill>
                  <a:srgbClr val="999999"/>
                </a:solidFill>
              </a:rPr>
              <a:t>-Jenny DeMonte, PhD.</a:t>
            </a:r>
          </a:p>
          <a:p>
            <a:pPr lvl="0" algn="r" rtl="0">
              <a:spcBef>
                <a:spcPts val="0"/>
              </a:spcBef>
              <a:buNone/>
            </a:pPr>
            <a:r>
              <a:rPr lang="en" sz="1200" i="1">
                <a:solidFill>
                  <a:srgbClr val="999999"/>
                </a:solidFill>
              </a:rPr>
              <a:t>“A Million New Teachers are Coming, Will They be Ready to Teach?” </a:t>
            </a:r>
          </a:p>
          <a:p>
            <a:pPr lvl="0" algn="r">
              <a:spcBef>
                <a:spcPts val="0"/>
              </a:spcBef>
              <a:buNone/>
            </a:pPr>
            <a:r>
              <a:rPr lang="en" sz="1200">
                <a:solidFill>
                  <a:srgbClr val="999999"/>
                </a:solidFill>
              </a:rPr>
              <a:t>Ed. Policy Center at American Institutes for Research, 2015.</a:t>
            </a:r>
          </a:p>
        </p:txBody>
      </p:sp>
      <p:pic>
        <p:nvPicPr>
          <p:cNvPr id="50" name="Shape 50" descr="CFA LOGO.png"/>
          <p:cNvPicPr preferRelativeResize="0"/>
          <p:nvPr/>
        </p:nvPicPr>
        <p:blipFill>
          <a:blip r:embed="rId4">
            <a:alphaModFix/>
          </a:blip>
          <a:stretch>
            <a:fillRect/>
          </a:stretch>
        </p:blipFill>
        <p:spPr>
          <a:xfrm>
            <a:off x="87200" y="4233023"/>
            <a:ext cx="1108924" cy="858749"/>
          </a:xfrm>
          <a:prstGeom prst="rect">
            <a:avLst/>
          </a:prstGeom>
          <a:noFill/>
          <a:ln>
            <a:noFill/>
          </a:ln>
        </p:spPr>
      </p:pic>
      <p:pic>
        <p:nvPicPr>
          <p:cNvPr id="51" name="Shape 51" descr="group_stick_figures_standing_together_pc_1600_clr_1590.png"/>
          <p:cNvPicPr preferRelativeResize="0"/>
          <p:nvPr/>
        </p:nvPicPr>
        <p:blipFill rotWithShape="1">
          <a:blip r:embed="rId3">
            <a:alphaModFix amt="50000"/>
          </a:blip>
          <a:srcRect l="11900" t="769" r="15000" b="18186"/>
          <a:stretch/>
        </p:blipFill>
        <p:spPr>
          <a:xfrm>
            <a:off x="0" y="1662400"/>
            <a:ext cx="2959776" cy="1640700"/>
          </a:xfrm>
          <a:prstGeom prst="rect">
            <a:avLst/>
          </a:prstGeom>
          <a:noFill/>
          <a:ln>
            <a:noFill/>
          </a:ln>
        </p:spPr>
      </p:pic>
      <p:pic>
        <p:nvPicPr>
          <p:cNvPr id="52" name="Shape 52" descr="group_stick_figures_standing_together_pc_1600_clr_1590.png"/>
          <p:cNvPicPr preferRelativeResize="0"/>
          <p:nvPr/>
        </p:nvPicPr>
        <p:blipFill rotWithShape="1">
          <a:blip r:embed="rId3">
            <a:alphaModFix/>
          </a:blip>
          <a:srcRect l="11900" t="769" r="15000" b="18186"/>
          <a:stretch/>
        </p:blipFill>
        <p:spPr>
          <a:xfrm>
            <a:off x="363350" y="2335050"/>
            <a:ext cx="2959775" cy="1640700"/>
          </a:xfrm>
          <a:prstGeom prst="rect">
            <a:avLst/>
          </a:prstGeom>
          <a:noFill/>
          <a:ln>
            <a:noFill/>
          </a:ln>
        </p:spPr>
      </p:pic>
      <p:pic>
        <p:nvPicPr>
          <p:cNvPr id="53" name="Shape 53" descr="leader_of_the_pack_pc_1600_clr_1593 (4).png"/>
          <p:cNvPicPr preferRelativeResize="0"/>
          <p:nvPr/>
        </p:nvPicPr>
        <p:blipFill rotWithShape="1">
          <a:blip r:embed="rId5">
            <a:alphaModFix/>
          </a:blip>
          <a:srcRect l="10542" t="5659" r="10549" b="19180"/>
          <a:stretch/>
        </p:blipFill>
        <p:spPr>
          <a:xfrm>
            <a:off x="2741600" y="1412262"/>
            <a:ext cx="3660800" cy="2563475"/>
          </a:xfrm>
          <a:prstGeom prst="rect">
            <a:avLst/>
          </a:prstGeom>
          <a:noFill/>
          <a:ln>
            <a:noFill/>
          </a:ln>
        </p:spPr>
      </p:pic>
      <p:pic>
        <p:nvPicPr>
          <p:cNvPr id="54" name="Shape 54" descr="group_stick_figures_standing_together_pc_1600_clr_1590.png"/>
          <p:cNvPicPr preferRelativeResize="0"/>
          <p:nvPr/>
        </p:nvPicPr>
        <p:blipFill rotWithShape="1">
          <a:blip r:embed="rId3">
            <a:alphaModFix/>
          </a:blip>
          <a:srcRect l="11900" t="769" r="15000" b="18186"/>
          <a:stretch/>
        </p:blipFill>
        <p:spPr>
          <a:xfrm>
            <a:off x="6151025" y="2299075"/>
            <a:ext cx="2959775" cy="1640700"/>
          </a:xfrm>
          <a:prstGeom prst="rect">
            <a:avLst/>
          </a:prstGeom>
          <a:noFill/>
          <a:ln>
            <a:noFill/>
          </a:ln>
        </p:spPr>
      </p:pic>
      <p:pic>
        <p:nvPicPr>
          <p:cNvPr id="55" name="Shape 55" descr="group_stick_figures_standing_together_pc_1600_clr_1590.png"/>
          <p:cNvPicPr preferRelativeResize="0"/>
          <p:nvPr/>
        </p:nvPicPr>
        <p:blipFill rotWithShape="1">
          <a:blip r:embed="rId3">
            <a:alphaModFix/>
          </a:blip>
          <a:srcRect l="11900" t="769" r="15000" b="18186"/>
          <a:stretch/>
        </p:blipFill>
        <p:spPr>
          <a:xfrm flipH="1">
            <a:off x="2169312" y="2498375"/>
            <a:ext cx="2650100" cy="1640700"/>
          </a:xfrm>
          <a:prstGeom prst="rect">
            <a:avLst/>
          </a:prstGeom>
          <a:noFill/>
          <a:ln>
            <a:noFill/>
          </a:ln>
        </p:spPr>
      </p:pic>
      <p:sp>
        <p:nvSpPr>
          <p:cNvPr id="56" name="Shape 56"/>
          <p:cNvSpPr txBox="1">
            <a:spLocks noGrp="1"/>
          </p:cNvSpPr>
          <p:nvPr>
            <p:ph type="subTitle" idx="1"/>
          </p:nvPr>
        </p:nvSpPr>
        <p:spPr>
          <a:xfrm>
            <a:off x="309525" y="758125"/>
            <a:ext cx="8682300" cy="1016100"/>
          </a:xfrm>
          <a:prstGeom prst="rect">
            <a:avLst/>
          </a:prstGeom>
        </p:spPr>
        <p:txBody>
          <a:bodyPr lIns="91425" tIns="91425" rIns="91425" bIns="91425" anchor="t" anchorCtr="0">
            <a:noAutofit/>
          </a:bodyPr>
          <a:lstStyle/>
          <a:p>
            <a:pPr lvl="0">
              <a:spcBef>
                <a:spcPts val="0"/>
              </a:spcBef>
              <a:buNone/>
            </a:pPr>
            <a:r>
              <a:rPr lang="en"/>
              <a:t>conservative estimates say the U.S. will hire more than 1.5 million new teachers in our schools.</a:t>
            </a:r>
          </a:p>
        </p:txBody>
      </p:sp>
      <p:pic>
        <p:nvPicPr>
          <p:cNvPr id="57" name="Shape 57" descr="BOCES LOGO.png"/>
          <p:cNvPicPr preferRelativeResize="0"/>
          <p:nvPr/>
        </p:nvPicPr>
        <p:blipFill>
          <a:blip r:embed="rId6">
            <a:alphaModFix/>
          </a:blip>
          <a:stretch>
            <a:fillRect/>
          </a:stretch>
        </p:blipFill>
        <p:spPr>
          <a:xfrm>
            <a:off x="1318962" y="4233024"/>
            <a:ext cx="1048545" cy="858750"/>
          </a:xfrm>
          <a:prstGeom prst="rect">
            <a:avLst/>
          </a:prstGeom>
          <a:noFill/>
          <a:ln>
            <a:noFill/>
          </a:ln>
        </p:spPr>
      </p:pic>
      <p:pic>
        <p:nvPicPr>
          <p:cNvPr id="58" name="Shape 58" descr="HFTA LOGO.png"/>
          <p:cNvPicPr preferRelativeResize="0"/>
          <p:nvPr/>
        </p:nvPicPr>
        <p:blipFill>
          <a:blip r:embed="rId7">
            <a:alphaModFix/>
          </a:blip>
          <a:stretch>
            <a:fillRect/>
          </a:stretch>
        </p:blipFill>
        <p:spPr>
          <a:xfrm>
            <a:off x="2441925" y="4233025"/>
            <a:ext cx="1234373" cy="858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343487" y="170250"/>
            <a:ext cx="6263400" cy="433200"/>
          </a:xfrm>
          <a:prstGeom prst="rect">
            <a:avLst/>
          </a:prstGeom>
        </p:spPr>
        <p:txBody>
          <a:bodyPr lIns="91425" tIns="91425" rIns="91425" bIns="91425" anchor="b" anchorCtr="0">
            <a:noAutofit/>
          </a:bodyPr>
          <a:lstStyle/>
          <a:p>
            <a:pPr lvl="0" algn="ctr">
              <a:spcBef>
                <a:spcPts val="0"/>
              </a:spcBef>
              <a:buNone/>
            </a:pPr>
            <a:r>
              <a:rPr lang="en" sz="3000"/>
              <a:t>The Importance of Partnership</a:t>
            </a:r>
          </a:p>
        </p:txBody>
      </p:sp>
      <p:pic>
        <p:nvPicPr>
          <p:cNvPr id="64" name="Shape 64" descr="CFA LOGO.png"/>
          <p:cNvPicPr preferRelativeResize="0"/>
          <p:nvPr/>
        </p:nvPicPr>
        <p:blipFill>
          <a:blip r:embed="rId3">
            <a:alphaModFix/>
          </a:blip>
          <a:stretch>
            <a:fillRect/>
          </a:stretch>
        </p:blipFill>
        <p:spPr>
          <a:xfrm>
            <a:off x="102025" y="528898"/>
            <a:ext cx="1108925" cy="858749"/>
          </a:xfrm>
          <a:prstGeom prst="rect">
            <a:avLst/>
          </a:prstGeom>
          <a:noFill/>
          <a:ln>
            <a:noFill/>
          </a:ln>
        </p:spPr>
      </p:pic>
      <p:pic>
        <p:nvPicPr>
          <p:cNvPr id="65" name="Shape 65" descr="BOCES LOGO.png"/>
          <p:cNvPicPr preferRelativeResize="0"/>
          <p:nvPr/>
        </p:nvPicPr>
        <p:blipFill>
          <a:blip r:embed="rId4">
            <a:alphaModFix/>
          </a:blip>
          <a:stretch>
            <a:fillRect/>
          </a:stretch>
        </p:blipFill>
        <p:spPr>
          <a:xfrm>
            <a:off x="1323091" y="528900"/>
            <a:ext cx="1048560" cy="858750"/>
          </a:xfrm>
          <a:prstGeom prst="rect">
            <a:avLst/>
          </a:prstGeom>
          <a:noFill/>
          <a:ln>
            <a:noFill/>
          </a:ln>
        </p:spPr>
      </p:pic>
      <p:pic>
        <p:nvPicPr>
          <p:cNvPr id="66" name="Shape 66" descr="HFTA LOGO.png"/>
          <p:cNvPicPr preferRelativeResize="0"/>
          <p:nvPr/>
        </p:nvPicPr>
        <p:blipFill>
          <a:blip r:embed="rId5">
            <a:alphaModFix/>
          </a:blip>
          <a:stretch>
            <a:fillRect/>
          </a:stretch>
        </p:blipFill>
        <p:spPr>
          <a:xfrm>
            <a:off x="2576475" y="603450"/>
            <a:ext cx="1234373" cy="858750"/>
          </a:xfrm>
          <a:prstGeom prst="rect">
            <a:avLst/>
          </a:prstGeom>
          <a:noFill/>
          <a:ln>
            <a:noFill/>
          </a:ln>
        </p:spPr>
      </p:pic>
      <p:pic>
        <p:nvPicPr>
          <p:cNvPr id="67" name="Shape 67" descr="10836576l.jpg"/>
          <p:cNvPicPr preferRelativeResize="0"/>
          <p:nvPr/>
        </p:nvPicPr>
        <p:blipFill>
          <a:blip r:embed="rId6">
            <a:alphaModFix/>
          </a:blip>
          <a:stretch>
            <a:fillRect/>
          </a:stretch>
        </p:blipFill>
        <p:spPr>
          <a:xfrm>
            <a:off x="4032550" y="798428"/>
            <a:ext cx="1048549" cy="1048570"/>
          </a:xfrm>
          <a:prstGeom prst="rect">
            <a:avLst/>
          </a:prstGeom>
          <a:noFill/>
          <a:ln>
            <a:noFill/>
          </a:ln>
        </p:spPr>
      </p:pic>
      <p:pic>
        <p:nvPicPr>
          <p:cNvPr id="68" name="Shape 68" descr="imgres.jpg"/>
          <p:cNvPicPr preferRelativeResize="0"/>
          <p:nvPr/>
        </p:nvPicPr>
        <p:blipFill>
          <a:blip r:embed="rId7">
            <a:alphaModFix/>
          </a:blip>
          <a:stretch>
            <a:fillRect/>
          </a:stretch>
        </p:blipFill>
        <p:spPr>
          <a:xfrm>
            <a:off x="4115837" y="4101441"/>
            <a:ext cx="946050" cy="946071"/>
          </a:xfrm>
          <a:prstGeom prst="rect">
            <a:avLst/>
          </a:prstGeom>
          <a:noFill/>
          <a:ln>
            <a:noFill/>
          </a:ln>
        </p:spPr>
      </p:pic>
      <p:pic>
        <p:nvPicPr>
          <p:cNvPr id="69" name="Shape 69"/>
          <p:cNvPicPr preferRelativeResize="0"/>
          <p:nvPr/>
        </p:nvPicPr>
        <p:blipFill>
          <a:blip r:embed="rId8">
            <a:alphaModFix/>
          </a:blip>
          <a:stretch>
            <a:fillRect/>
          </a:stretch>
        </p:blipFill>
        <p:spPr>
          <a:xfrm>
            <a:off x="108374" y="1448424"/>
            <a:ext cx="3116624" cy="790625"/>
          </a:xfrm>
          <a:prstGeom prst="rect">
            <a:avLst/>
          </a:prstGeom>
          <a:noFill/>
          <a:ln>
            <a:noFill/>
          </a:ln>
        </p:spPr>
      </p:pic>
      <p:pic>
        <p:nvPicPr>
          <p:cNvPr id="70" name="Shape 70"/>
          <p:cNvPicPr preferRelativeResize="0"/>
          <p:nvPr/>
        </p:nvPicPr>
        <p:blipFill rotWithShape="1">
          <a:blip r:embed="rId9">
            <a:alphaModFix/>
          </a:blip>
          <a:srcRect/>
          <a:stretch/>
        </p:blipFill>
        <p:spPr>
          <a:xfrm>
            <a:off x="230575" y="3320699"/>
            <a:ext cx="3447600" cy="790200"/>
          </a:xfrm>
          <a:prstGeom prst="rect">
            <a:avLst/>
          </a:prstGeom>
          <a:noFill/>
          <a:ln>
            <a:noFill/>
          </a:ln>
        </p:spPr>
      </p:pic>
      <p:pic>
        <p:nvPicPr>
          <p:cNvPr id="71" name="Shape 71"/>
          <p:cNvPicPr preferRelativeResize="0"/>
          <p:nvPr/>
        </p:nvPicPr>
        <p:blipFill rotWithShape="1">
          <a:blip r:embed="rId10">
            <a:alphaModFix/>
          </a:blip>
          <a:srcRect/>
          <a:stretch/>
        </p:blipFill>
        <p:spPr>
          <a:xfrm>
            <a:off x="230575" y="2239049"/>
            <a:ext cx="2202000" cy="858600"/>
          </a:xfrm>
          <a:prstGeom prst="rect">
            <a:avLst/>
          </a:prstGeom>
          <a:noFill/>
          <a:ln>
            <a:noFill/>
          </a:ln>
        </p:spPr>
      </p:pic>
      <p:pic>
        <p:nvPicPr>
          <p:cNvPr id="72" name="Shape 72"/>
          <p:cNvPicPr preferRelativeResize="0"/>
          <p:nvPr/>
        </p:nvPicPr>
        <p:blipFill rotWithShape="1">
          <a:blip r:embed="rId11">
            <a:alphaModFix/>
          </a:blip>
          <a:srcRect t="6742"/>
          <a:stretch/>
        </p:blipFill>
        <p:spPr>
          <a:xfrm>
            <a:off x="4058786" y="2041976"/>
            <a:ext cx="1108924" cy="1059548"/>
          </a:xfrm>
          <a:prstGeom prst="rect">
            <a:avLst/>
          </a:prstGeom>
          <a:noFill/>
          <a:ln>
            <a:noFill/>
          </a:ln>
        </p:spPr>
      </p:pic>
      <p:pic>
        <p:nvPicPr>
          <p:cNvPr id="73" name="Shape 73"/>
          <p:cNvPicPr preferRelativeResize="0"/>
          <p:nvPr/>
        </p:nvPicPr>
        <p:blipFill>
          <a:blip r:embed="rId12">
            <a:alphaModFix/>
          </a:blip>
          <a:stretch>
            <a:fillRect/>
          </a:stretch>
        </p:blipFill>
        <p:spPr>
          <a:xfrm>
            <a:off x="230575" y="4179375"/>
            <a:ext cx="3658333" cy="790200"/>
          </a:xfrm>
          <a:prstGeom prst="rect">
            <a:avLst/>
          </a:prstGeom>
          <a:noFill/>
          <a:ln>
            <a:noFill/>
          </a:ln>
        </p:spPr>
      </p:pic>
      <p:pic>
        <p:nvPicPr>
          <p:cNvPr id="74" name="Shape 74"/>
          <p:cNvPicPr preferRelativeResize="0"/>
          <p:nvPr/>
        </p:nvPicPr>
        <p:blipFill>
          <a:blip r:embed="rId13">
            <a:alphaModFix/>
          </a:blip>
          <a:stretch>
            <a:fillRect/>
          </a:stretch>
        </p:blipFill>
        <p:spPr>
          <a:xfrm>
            <a:off x="7175800" y="4401099"/>
            <a:ext cx="1805948" cy="548650"/>
          </a:xfrm>
          <a:prstGeom prst="rect">
            <a:avLst/>
          </a:prstGeom>
          <a:noFill/>
          <a:ln>
            <a:noFill/>
          </a:ln>
        </p:spPr>
      </p:pic>
      <p:pic>
        <p:nvPicPr>
          <p:cNvPr id="75" name="Shape 75"/>
          <p:cNvPicPr preferRelativeResize="0"/>
          <p:nvPr/>
        </p:nvPicPr>
        <p:blipFill>
          <a:blip r:embed="rId14">
            <a:alphaModFix/>
          </a:blip>
          <a:stretch>
            <a:fillRect/>
          </a:stretch>
        </p:blipFill>
        <p:spPr>
          <a:xfrm>
            <a:off x="5288849" y="4429949"/>
            <a:ext cx="1740849" cy="597675"/>
          </a:xfrm>
          <a:prstGeom prst="rect">
            <a:avLst/>
          </a:prstGeom>
          <a:noFill/>
          <a:ln>
            <a:noFill/>
          </a:ln>
        </p:spPr>
      </p:pic>
      <p:pic>
        <p:nvPicPr>
          <p:cNvPr id="76" name="Shape 76"/>
          <p:cNvPicPr preferRelativeResize="0"/>
          <p:nvPr/>
        </p:nvPicPr>
        <p:blipFill>
          <a:blip r:embed="rId15">
            <a:alphaModFix/>
          </a:blip>
          <a:stretch>
            <a:fillRect/>
          </a:stretch>
        </p:blipFill>
        <p:spPr>
          <a:xfrm>
            <a:off x="2558246" y="2342996"/>
            <a:ext cx="1491875" cy="790625"/>
          </a:xfrm>
          <a:prstGeom prst="rect">
            <a:avLst/>
          </a:prstGeom>
          <a:noFill/>
          <a:ln>
            <a:noFill/>
          </a:ln>
        </p:spPr>
      </p:pic>
      <p:pic>
        <p:nvPicPr>
          <p:cNvPr id="77" name="Shape 77"/>
          <p:cNvPicPr preferRelativeResize="0"/>
          <p:nvPr/>
        </p:nvPicPr>
        <p:blipFill>
          <a:blip r:embed="rId16">
            <a:alphaModFix/>
          </a:blip>
          <a:stretch>
            <a:fillRect/>
          </a:stretch>
        </p:blipFill>
        <p:spPr>
          <a:xfrm>
            <a:off x="4140226" y="3097647"/>
            <a:ext cx="946050" cy="901028"/>
          </a:xfrm>
          <a:prstGeom prst="rect">
            <a:avLst/>
          </a:prstGeom>
          <a:noFill/>
          <a:ln>
            <a:noFill/>
          </a:ln>
        </p:spPr>
      </p:pic>
      <p:pic>
        <p:nvPicPr>
          <p:cNvPr id="78" name="Shape 78"/>
          <p:cNvPicPr preferRelativeResize="0"/>
          <p:nvPr/>
        </p:nvPicPr>
        <p:blipFill rotWithShape="1">
          <a:blip r:embed="rId17">
            <a:alphaModFix/>
          </a:blip>
          <a:srcRect l="12108" r="10868" b="7166"/>
          <a:stretch/>
        </p:blipFill>
        <p:spPr>
          <a:xfrm>
            <a:off x="5176375" y="603450"/>
            <a:ext cx="4088923" cy="3463300"/>
          </a:xfrm>
          <a:prstGeom prst="rect">
            <a:avLst/>
          </a:prstGeom>
          <a:noFill/>
          <a:ln>
            <a:noFill/>
          </a:ln>
        </p:spPr>
      </p:pic>
      <p:sp>
        <p:nvSpPr>
          <p:cNvPr id="79" name="Shape 79"/>
          <p:cNvSpPr txBox="1"/>
          <p:nvPr/>
        </p:nvSpPr>
        <p:spPr>
          <a:xfrm rot="-591185">
            <a:off x="6846819" y="1680185"/>
            <a:ext cx="1041360" cy="1312430"/>
          </a:xfrm>
          <a:prstGeom prst="rect">
            <a:avLst/>
          </a:prstGeom>
          <a:noFill/>
          <a:ln>
            <a:noFill/>
          </a:ln>
        </p:spPr>
        <p:txBody>
          <a:bodyPr lIns="91425" tIns="91425" rIns="91425" bIns="91425" anchor="t" anchorCtr="0">
            <a:noAutofit/>
          </a:bodyPr>
          <a:lstStyle/>
          <a:p>
            <a:pPr lvl="0" rtl="0">
              <a:spcBef>
                <a:spcPts val="0"/>
              </a:spcBef>
              <a:buNone/>
            </a:pPr>
            <a:r>
              <a:rPr lang="en" sz="1200"/>
              <a:t>Teacher </a:t>
            </a:r>
          </a:p>
          <a:p>
            <a:pPr lvl="0" rtl="0">
              <a:spcBef>
                <a:spcPts val="0"/>
              </a:spcBef>
              <a:buNone/>
            </a:pPr>
            <a:endParaRPr sz="1200"/>
          </a:p>
          <a:p>
            <a:pPr lvl="0">
              <a:spcBef>
                <a:spcPts val="0"/>
              </a:spcBef>
              <a:buNone/>
            </a:pPr>
            <a:r>
              <a:rPr lang="en" sz="1200"/>
              <a:t>Preparation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CFA LOGO.png"/>
          <p:cNvPicPr preferRelativeResize="0"/>
          <p:nvPr/>
        </p:nvPicPr>
        <p:blipFill>
          <a:blip r:embed="rId3">
            <a:alphaModFix/>
          </a:blip>
          <a:stretch>
            <a:fillRect/>
          </a:stretch>
        </p:blipFill>
        <p:spPr>
          <a:xfrm>
            <a:off x="87200" y="1415873"/>
            <a:ext cx="1108925" cy="858749"/>
          </a:xfrm>
          <a:prstGeom prst="rect">
            <a:avLst/>
          </a:prstGeom>
          <a:noFill/>
          <a:ln>
            <a:noFill/>
          </a:ln>
        </p:spPr>
      </p:pic>
      <p:pic>
        <p:nvPicPr>
          <p:cNvPr id="85" name="Shape 85" descr="BOCES LOGO.png"/>
          <p:cNvPicPr preferRelativeResize="0"/>
          <p:nvPr/>
        </p:nvPicPr>
        <p:blipFill>
          <a:blip r:embed="rId4">
            <a:alphaModFix/>
          </a:blip>
          <a:stretch>
            <a:fillRect/>
          </a:stretch>
        </p:blipFill>
        <p:spPr>
          <a:xfrm>
            <a:off x="87187" y="2407274"/>
            <a:ext cx="1048545" cy="858750"/>
          </a:xfrm>
          <a:prstGeom prst="rect">
            <a:avLst/>
          </a:prstGeom>
          <a:noFill/>
          <a:ln>
            <a:noFill/>
          </a:ln>
        </p:spPr>
      </p:pic>
      <p:pic>
        <p:nvPicPr>
          <p:cNvPr id="86" name="Shape 86"/>
          <p:cNvPicPr preferRelativeResize="0"/>
          <p:nvPr/>
        </p:nvPicPr>
        <p:blipFill>
          <a:blip r:embed="rId5">
            <a:alphaModFix/>
          </a:blip>
          <a:stretch>
            <a:fillRect/>
          </a:stretch>
        </p:blipFill>
        <p:spPr>
          <a:xfrm>
            <a:off x="1671109" y="0"/>
            <a:ext cx="6915630" cy="5143499"/>
          </a:xfrm>
          <a:prstGeom prst="rect">
            <a:avLst/>
          </a:prstGeom>
          <a:noFill/>
          <a:ln>
            <a:noFill/>
          </a:ln>
        </p:spPr>
      </p:pic>
      <p:pic>
        <p:nvPicPr>
          <p:cNvPr id="87" name="Shape 87" descr="HFTA LOGO.png"/>
          <p:cNvPicPr preferRelativeResize="0"/>
          <p:nvPr/>
        </p:nvPicPr>
        <p:blipFill>
          <a:blip r:embed="rId6">
            <a:alphaModFix/>
          </a:blip>
          <a:stretch>
            <a:fillRect/>
          </a:stretch>
        </p:blipFill>
        <p:spPr>
          <a:xfrm>
            <a:off x="87200" y="3460225"/>
            <a:ext cx="1234373" cy="858750"/>
          </a:xfrm>
          <a:prstGeom prst="rect">
            <a:avLst/>
          </a:prstGeom>
          <a:noFill/>
          <a:ln>
            <a:noFill/>
          </a:ln>
        </p:spPr>
      </p:pic>
      <p:sp>
        <p:nvSpPr>
          <p:cNvPr id="88" name="Shape 88"/>
          <p:cNvSpPr txBox="1"/>
          <p:nvPr/>
        </p:nvSpPr>
        <p:spPr>
          <a:xfrm>
            <a:off x="1671100" y="678975"/>
            <a:ext cx="6073500" cy="5676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137578"/>
            <a:ext cx="8229600" cy="857400"/>
          </a:xfrm>
          <a:prstGeom prst="rect">
            <a:avLst/>
          </a:prstGeom>
        </p:spPr>
        <p:txBody>
          <a:bodyPr lIns="91425" tIns="91425" rIns="91425" bIns="91425" anchor="b" anchorCtr="0">
            <a:noAutofit/>
          </a:bodyPr>
          <a:lstStyle/>
          <a:p>
            <a:pPr lvl="0">
              <a:spcBef>
                <a:spcPts val="0"/>
              </a:spcBef>
              <a:buNone/>
            </a:pPr>
            <a:r>
              <a:rPr lang="en"/>
              <a:t>Current student teacher model</a:t>
            </a:r>
          </a:p>
        </p:txBody>
      </p:sp>
      <p:pic>
        <p:nvPicPr>
          <p:cNvPr id="94" name="Shape 94" descr="CFA LOGO.png"/>
          <p:cNvPicPr preferRelativeResize="0"/>
          <p:nvPr/>
        </p:nvPicPr>
        <p:blipFill>
          <a:blip r:embed="rId3">
            <a:alphaModFix/>
          </a:blip>
          <a:stretch>
            <a:fillRect/>
          </a:stretch>
        </p:blipFill>
        <p:spPr>
          <a:xfrm>
            <a:off x="87200" y="4233023"/>
            <a:ext cx="1108924" cy="858749"/>
          </a:xfrm>
          <a:prstGeom prst="rect">
            <a:avLst/>
          </a:prstGeom>
          <a:noFill/>
          <a:ln>
            <a:noFill/>
          </a:ln>
        </p:spPr>
      </p:pic>
      <p:sp>
        <p:nvSpPr>
          <p:cNvPr id="95" name="Shape 95"/>
          <p:cNvSpPr/>
          <p:nvPr/>
        </p:nvSpPr>
        <p:spPr>
          <a:xfrm>
            <a:off x="4185225" y="2963275"/>
            <a:ext cx="4808099" cy="2051100"/>
          </a:xfrm>
          <a:prstGeom prst="wedgeRectCallout">
            <a:avLst>
              <a:gd name="adj1" fmla="val -58109"/>
              <a:gd name="adj2" fmla="val -32034"/>
            </a:avLst>
          </a:prstGeom>
          <a:solidFill>
            <a:srgbClr val="F4CCCC"/>
          </a:solidFill>
          <a:ln w="19050"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The problem with this model is it does not allow our teacher candidates to fully address the 7 NYS Teaching Standards or honor the complexity of teaching.</a:t>
            </a:r>
          </a:p>
          <a:p>
            <a:pPr marL="457200" lvl="0" indent="-304800" rtl="0">
              <a:spcBef>
                <a:spcPts val="600"/>
              </a:spcBef>
              <a:buClr>
                <a:schemeClr val="dk1"/>
              </a:buClr>
              <a:buSzPct val="100000"/>
            </a:pPr>
            <a:r>
              <a:rPr lang="en" sz="1200">
                <a:solidFill>
                  <a:schemeClr val="dk1"/>
                </a:solidFill>
              </a:rPr>
              <a:t>Knowledge of Students and Student Learning Knowledge of Content and Instructional Planning </a:t>
            </a:r>
          </a:p>
          <a:p>
            <a:pPr marL="457200" lvl="0" indent="-304800" rtl="0">
              <a:spcBef>
                <a:spcPts val="600"/>
              </a:spcBef>
              <a:buClr>
                <a:schemeClr val="dk1"/>
              </a:buClr>
              <a:buSzPct val="100000"/>
            </a:pPr>
            <a:r>
              <a:rPr lang="en" sz="1200">
                <a:solidFill>
                  <a:schemeClr val="dk1"/>
                </a:solidFill>
              </a:rPr>
              <a:t>Instructional Practice </a:t>
            </a:r>
          </a:p>
          <a:p>
            <a:pPr marL="457200" lvl="0" indent="-304800" rtl="0">
              <a:spcBef>
                <a:spcPts val="600"/>
              </a:spcBef>
              <a:buClr>
                <a:schemeClr val="dk1"/>
              </a:buClr>
              <a:buSzPct val="100000"/>
            </a:pPr>
            <a:r>
              <a:rPr lang="en" sz="1200">
                <a:solidFill>
                  <a:schemeClr val="dk1"/>
                </a:solidFill>
              </a:rPr>
              <a:t>Learning Environment </a:t>
            </a:r>
          </a:p>
          <a:p>
            <a:pPr marL="457200" lvl="0" indent="-304800" rtl="0">
              <a:spcBef>
                <a:spcPts val="600"/>
              </a:spcBef>
              <a:buClr>
                <a:schemeClr val="dk1"/>
              </a:buClr>
              <a:buSzPct val="100000"/>
            </a:pPr>
            <a:r>
              <a:rPr lang="en" sz="1200">
                <a:solidFill>
                  <a:schemeClr val="dk1"/>
                </a:solidFill>
              </a:rPr>
              <a:t>Assessment for Student Learning</a:t>
            </a:r>
          </a:p>
          <a:p>
            <a:pPr marL="457200" lvl="0" indent="-304800" rtl="0">
              <a:spcBef>
                <a:spcPts val="600"/>
              </a:spcBef>
              <a:buClr>
                <a:schemeClr val="dk1"/>
              </a:buClr>
              <a:buSzPct val="100000"/>
            </a:pPr>
            <a:r>
              <a:rPr lang="en" sz="1200">
                <a:solidFill>
                  <a:schemeClr val="dk1"/>
                </a:solidFill>
              </a:rPr>
              <a:t>Professional Responsibilities and Collaboration</a:t>
            </a:r>
          </a:p>
          <a:p>
            <a:pPr marL="457200" lvl="0" indent="-304800" rtl="0">
              <a:spcBef>
                <a:spcPts val="600"/>
              </a:spcBef>
              <a:buClr>
                <a:schemeClr val="dk1"/>
              </a:buClr>
              <a:buSzPct val="100000"/>
            </a:pPr>
            <a:r>
              <a:rPr lang="en" sz="1200">
                <a:solidFill>
                  <a:schemeClr val="dk1"/>
                </a:solidFill>
              </a:rPr>
              <a:t>Professional Growth</a:t>
            </a:r>
          </a:p>
        </p:txBody>
      </p:sp>
      <p:pic>
        <p:nvPicPr>
          <p:cNvPr id="96" name="Shape 96" descr="Teacher Prep (1).png"/>
          <p:cNvPicPr preferRelativeResize="0"/>
          <p:nvPr/>
        </p:nvPicPr>
        <p:blipFill rotWithShape="1">
          <a:blip r:embed="rId4">
            <a:alphaModFix/>
          </a:blip>
          <a:srcRect t="20760" b="39362"/>
          <a:stretch/>
        </p:blipFill>
        <p:spPr>
          <a:xfrm>
            <a:off x="1143000" y="994974"/>
            <a:ext cx="6858000" cy="2051099"/>
          </a:xfrm>
          <a:prstGeom prst="rect">
            <a:avLst/>
          </a:prstGeom>
          <a:noFill/>
          <a:ln>
            <a:noFill/>
          </a:ln>
        </p:spPr>
      </p:pic>
      <p:sp>
        <p:nvSpPr>
          <p:cNvPr id="97" name="Shape 97"/>
          <p:cNvSpPr/>
          <p:nvPr/>
        </p:nvSpPr>
        <p:spPr>
          <a:xfrm>
            <a:off x="1903825" y="2779975"/>
            <a:ext cx="1953599" cy="903899"/>
          </a:xfrm>
          <a:prstGeom prst="wedgeRectCallout">
            <a:avLst>
              <a:gd name="adj1" fmla="val 77579"/>
              <a:gd name="adj2" fmla="val -135552"/>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a:p>
            <a:pPr lvl="0" rtl="0">
              <a:spcBef>
                <a:spcPts val="0"/>
              </a:spcBef>
              <a:buNone/>
            </a:pPr>
            <a:r>
              <a:rPr lang="en"/>
              <a:t>Most colleges in NYS require two, eight week student teaching placements.</a:t>
            </a:r>
          </a:p>
          <a:p>
            <a:pPr lvl="0">
              <a:spcBef>
                <a:spcPts val="0"/>
              </a:spcBef>
              <a:buNone/>
            </a:pPr>
            <a:endParaRPr/>
          </a:p>
        </p:txBody>
      </p:sp>
      <p:sp>
        <p:nvSpPr>
          <p:cNvPr id="98" name="Shape 98"/>
          <p:cNvSpPr/>
          <p:nvPr/>
        </p:nvSpPr>
        <p:spPr>
          <a:xfrm>
            <a:off x="7280200" y="425600"/>
            <a:ext cx="1752600" cy="1164299"/>
          </a:xfrm>
          <a:prstGeom prst="wedgeRectCallout">
            <a:avLst>
              <a:gd name="adj1" fmla="val -202832"/>
              <a:gd name="adj2" fmla="val 26920"/>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a:solidFill>
                  <a:schemeClr val="dk1"/>
                </a:solidFill>
              </a:rPr>
              <a:t>This also, limits retake opportunities for the edTPA (an assessment portfolio)</a:t>
            </a:r>
          </a:p>
        </p:txBody>
      </p:sp>
      <p:pic>
        <p:nvPicPr>
          <p:cNvPr id="99" name="Shape 99" descr="BOCES LOGO.png"/>
          <p:cNvPicPr preferRelativeResize="0"/>
          <p:nvPr/>
        </p:nvPicPr>
        <p:blipFill>
          <a:blip r:embed="rId5">
            <a:alphaModFix/>
          </a:blip>
          <a:stretch>
            <a:fillRect/>
          </a:stretch>
        </p:blipFill>
        <p:spPr>
          <a:xfrm>
            <a:off x="1326725" y="4233700"/>
            <a:ext cx="1046912" cy="857399"/>
          </a:xfrm>
          <a:prstGeom prst="rect">
            <a:avLst/>
          </a:prstGeom>
          <a:noFill/>
          <a:ln>
            <a:noFill/>
          </a:ln>
        </p:spPr>
      </p:pic>
      <p:pic>
        <p:nvPicPr>
          <p:cNvPr id="100" name="Shape 100" descr="HFTA LOGO.png"/>
          <p:cNvPicPr preferRelativeResize="0"/>
          <p:nvPr/>
        </p:nvPicPr>
        <p:blipFill>
          <a:blip r:embed="rId6">
            <a:alphaModFix/>
          </a:blip>
          <a:stretch>
            <a:fillRect/>
          </a:stretch>
        </p:blipFill>
        <p:spPr>
          <a:xfrm>
            <a:off x="2441925" y="4233025"/>
            <a:ext cx="1234373" cy="858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89328"/>
            <a:ext cx="8229600" cy="857400"/>
          </a:xfrm>
          <a:prstGeom prst="rect">
            <a:avLst/>
          </a:prstGeom>
        </p:spPr>
        <p:txBody>
          <a:bodyPr lIns="91425" tIns="91425" rIns="91425" bIns="91425" anchor="b" anchorCtr="0">
            <a:noAutofit/>
          </a:bodyPr>
          <a:lstStyle/>
          <a:p>
            <a:pPr lvl="0">
              <a:spcBef>
                <a:spcPts val="0"/>
              </a:spcBef>
              <a:buNone/>
            </a:pPr>
            <a:r>
              <a:rPr lang="en"/>
              <a:t>Previously under the STLE grants, </a:t>
            </a:r>
          </a:p>
        </p:txBody>
      </p:sp>
      <p:sp>
        <p:nvSpPr>
          <p:cNvPr id="106" name="Shape 106"/>
          <p:cNvSpPr txBox="1">
            <a:spLocks noGrp="1"/>
          </p:cNvSpPr>
          <p:nvPr>
            <p:ph type="body" idx="1"/>
          </p:nvPr>
        </p:nvSpPr>
        <p:spPr>
          <a:xfrm>
            <a:off x="3642900" y="946725"/>
            <a:ext cx="5501100" cy="1740300"/>
          </a:xfrm>
          <a:prstGeom prst="rect">
            <a:avLst/>
          </a:prstGeom>
        </p:spPr>
        <p:txBody>
          <a:bodyPr lIns="91425" tIns="91425" rIns="91425" bIns="91425" anchor="t" anchorCtr="0">
            <a:noAutofit/>
          </a:bodyPr>
          <a:lstStyle/>
          <a:p>
            <a:pPr lvl="0" rtl="0">
              <a:spcBef>
                <a:spcPts val="0"/>
              </a:spcBef>
              <a:buNone/>
            </a:pPr>
            <a:r>
              <a:rPr lang="en" sz="2400"/>
              <a:t>Cambridge co-wrote and piloted a waiver with SUNY Plattsburgh to place teacher candidates in one, 16 week placement.</a:t>
            </a:r>
          </a:p>
          <a:p>
            <a:pPr lvl="0" rtl="0">
              <a:spcBef>
                <a:spcPts val="0"/>
              </a:spcBef>
              <a:buNone/>
            </a:pPr>
            <a:endParaRPr sz="1000"/>
          </a:p>
          <a:p>
            <a:pPr marL="1828800" lvl="0" indent="0" algn="l" rtl="0">
              <a:spcBef>
                <a:spcPts val="0"/>
              </a:spcBef>
              <a:buNone/>
            </a:pPr>
            <a:endParaRPr sz="2400"/>
          </a:p>
          <a:p>
            <a:pPr lvl="0" rtl="0">
              <a:spcBef>
                <a:spcPts val="0"/>
              </a:spcBef>
              <a:buNone/>
            </a:pPr>
            <a:endParaRPr/>
          </a:p>
          <a:p>
            <a:pPr lvl="0">
              <a:spcBef>
                <a:spcPts val="0"/>
              </a:spcBef>
              <a:buNone/>
            </a:pPr>
            <a:endParaRPr/>
          </a:p>
        </p:txBody>
      </p:sp>
      <p:pic>
        <p:nvPicPr>
          <p:cNvPr id="107" name="Shape 107" descr="10836576l.jpg"/>
          <p:cNvPicPr preferRelativeResize="0"/>
          <p:nvPr/>
        </p:nvPicPr>
        <p:blipFill>
          <a:blip r:embed="rId3">
            <a:alphaModFix/>
          </a:blip>
          <a:stretch>
            <a:fillRect/>
          </a:stretch>
        </p:blipFill>
        <p:spPr>
          <a:xfrm>
            <a:off x="279125" y="946725"/>
            <a:ext cx="3468274" cy="3468274"/>
          </a:xfrm>
          <a:prstGeom prst="rect">
            <a:avLst/>
          </a:prstGeom>
          <a:noFill/>
          <a:ln>
            <a:noFill/>
          </a:ln>
        </p:spPr>
      </p:pic>
      <p:pic>
        <p:nvPicPr>
          <p:cNvPr id="108" name="Shape 108" descr="magnify_desk_calendar_month_view_1600_clr_3878 (1).png"/>
          <p:cNvPicPr preferRelativeResize="0"/>
          <p:nvPr/>
        </p:nvPicPr>
        <p:blipFill rotWithShape="1">
          <a:blip r:embed="rId4">
            <a:alphaModFix/>
          </a:blip>
          <a:srcRect l="15055" r="8362" b="7817"/>
          <a:stretch/>
        </p:blipFill>
        <p:spPr>
          <a:xfrm>
            <a:off x="2617975" y="2454275"/>
            <a:ext cx="3518547" cy="2647400"/>
          </a:xfrm>
          <a:prstGeom prst="rect">
            <a:avLst/>
          </a:prstGeom>
          <a:noFill/>
          <a:ln>
            <a:noFill/>
          </a:ln>
        </p:spPr>
      </p:pic>
      <p:sp>
        <p:nvSpPr>
          <p:cNvPr id="109" name="Shape 109"/>
          <p:cNvSpPr txBox="1">
            <a:spLocks noGrp="1"/>
          </p:cNvSpPr>
          <p:nvPr>
            <p:ph type="body" idx="1"/>
          </p:nvPr>
        </p:nvSpPr>
        <p:spPr>
          <a:xfrm>
            <a:off x="6182100" y="2502000"/>
            <a:ext cx="2737200" cy="1860300"/>
          </a:xfrm>
          <a:prstGeom prst="rect">
            <a:avLst/>
          </a:prstGeom>
        </p:spPr>
        <p:txBody>
          <a:bodyPr lIns="91425" tIns="91425" rIns="91425" bIns="91425" anchor="t" anchorCtr="0">
            <a:noAutofit/>
          </a:bodyPr>
          <a:lstStyle/>
          <a:p>
            <a:pPr lvl="0" rtl="0">
              <a:spcBef>
                <a:spcPts val="0"/>
              </a:spcBef>
              <a:buNone/>
            </a:pPr>
            <a:r>
              <a:rPr lang="en" sz="2400"/>
              <a:t>This new program builds on that learning &amp; positive feedback from teacher candidates.</a:t>
            </a:r>
          </a:p>
          <a:p>
            <a:pPr lvl="0" rtl="0">
              <a:spcBef>
                <a:spcPts val="0"/>
              </a:spcBef>
              <a:buNone/>
            </a:pPr>
            <a:endParaRPr sz="1000"/>
          </a:p>
          <a:p>
            <a:pPr marL="1828800" lvl="0" indent="0" algn="l" rtl="0">
              <a:spcBef>
                <a:spcPts val="0"/>
              </a:spcBef>
              <a:buNone/>
            </a:pPr>
            <a:endParaRPr sz="2400"/>
          </a:p>
          <a:p>
            <a:pPr lvl="0" rtl="0">
              <a:spcBef>
                <a:spcPts val="0"/>
              </a:spcBef>
              <a:buNone/>
            </a:pPr>
            <a:endParaRPr/>
          </a:p>
          <a:p>
            <a:pPr lvl="0" rtl="0">
              <a:spcBef>
                <a:spcPts val="0"/>
              </a:spcBef>
              <a:buNone/>
            </a:pPr>
            <a:endParaRPr/>
          </a:p>
        </p:txBody>
      </p:sp>
      <p:pic>
        <p:nvPicPr>
          <p:cNvPr id="110" name="Shape 110" descr="BOCES LOGO.png"/>
          <p:cNvPicPr preferRelativeResize="0"/>
          <p:nvPr/>
        </p:nvPicPr>
        <p:blipFill>
          <a:blip r:embed="rId5">
            <a:alphaModFix/>
          </a:blip>
          <a:stretch>
            <a:fillRect/>
          </a:stretch>
        </p:blipFill>
        <p:spPr>
          <a:xfrm>
            <a:off x="1318962" y="4233024"/>
            <a:ext cx="1048545" cy="858750"/>
          </a:xfrm>
          <a:prstGeom prst="rect">
            <a:avLst/>
          </a:prstGeom>
          <a:noFill/>
          <a:ln>
            <a:noFill/>
          </a:ln>
        </p:spPr>
      </p:pic>
      <p:pic>
        <p:nvPicPr>
          <p:cNvPr id="111" name="Shape 111" descr="HFTA LOGO.png"/>
          <p:cNvPicPr preferRelativeResize="0"/>
          <p:nvPr/>
        </p:nvPicPr>
        <p:blipFill>
          <a:blip r:embed="rId6">
            <a:alphaModFix/>
          </a:blip>
          <a:stretch>
            <a:fillRect/>
          </a:stretch>
        </p:blipFill>
        <p:spPr>
          <a:xfrm>
            <a:off x="2441925" y="4233025"/>
            <a:ext cx="1234373" cy="858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rotWithShape="1">
          <a:blip r:embed="rId3">
            <a:alphaModFix amt="22000"/>
          </a:blip>
          <a:srcRect l="12895" r="9276"/>
          <a:stretch/>
        </p:blipFill>
        <p:spPr>
          <a:xfrm>
            <a:off x="118625" y="71725"/>
            <a:ext cx="3500747" cy="4498200"/>
          </a:xfrm>
          <a:prstGeom prst="rect">
            <a:avLst/>
          </a:prstGeom>
          <a:noFill/>
          <a:ln>
            <a:noFill/>
          </a:ln>
        </p:spPr>
      </p:pic>
      <p:pic>
        <p:nvPicPr>
          <p:cNvPr id="117" name="Shape 117" descr="CFA LOGO.png"/>
          <p:cNvPicPr preferRelativeResize="0"/>
          <p:nvPr/>
        </p:nvPicPr>
        <p:blipFill>
          <a:blip r:embed="rId4">
            <a:alphaModFix/>
          </a:blip>
          <a:stretch>
            <a:fillRect/>
          </a:stretch>
        </p:blipFill>
        <p:spPr>
          <a:xfrm>
            <a:off x="87200" y="4233023"/>
            <a:ext cx="1108924" cy="858749"/>
          </a:xfrm>
          <a:prstGeom prst="rect">
            <a:avLst/>
          </a:prstGeom>
          <a:noFill/>
          <a:ln>
            <a:noFill/>
          </a:ln>
        </p:spPr>
      </p:pic>
      <p:pic>
        <p:nvPicPr>
          <p:cNvPr id="118" name="Shape 118" descr="BOCES LOGO.png"/>
          <p:cNvPicPr preferRelativeResize="0"/>
          <p:nvPr/>
        </p:nvPicPr>
        <p:blipFill>
          <a:blip r:embed="rId5">
            <a:alphaModFix/>
          </a:blip>
          <a:stretch>
            <a:fillRect/>
          </a:stretch>
        </p:blipFill>
        <p:spPr>
          <a:xfrm>
            <a:off x="1318962" y="4233024"/>
            <a:ext cx="1048545" cy="858750"/>
          </a:xfrm>
          <a:prstGeom prst="rect">
            <a:avLst/>
          </a:prstGeom>
          <a:noFill/>
          <a:ln>
            <a:noFill/>
          </a:ln>
        </p:spPr>
      </p:pic>
      <p:pic>
        <p:nvPicPr>
          <p:cNvPr id="119" name="Shape 119" descr="HFTA LOGO.png"/>
          <p:cNvPicPr preferRelativeResize="0"/>
          <p:nvPr/>
        </p:nvPicPr>
        <p:blipFill>
          <a:blip r:embed="rId6">
            <a:alphaModFix/>
          </a:blip>
          <a:stretch>
            <a:fillRect/>
          </a:stretch>
        </p:blipFill>
        <p:spPr>
          <a:xfrm>
            <a:off x="2441925" y="4233025"/>
            <a:ext cx="1234373" cy="858750"/>
          </a:xfrm>
          <a:prstGeom prst="rect">
            <a:avLst/>
          </a:prstGeom>
          <a:noFill/>
          <a:ln>
            <a:noFill/>
          </a:ln>
        </p:spPr>
      </p:pic>
      <p:sp>
        <p:nvSpPr>
          <p:cNvPr id="120" name="Shape 120"/>
          <p:cNvSpPr txBox="1"/>
          <p:nvPr/>
        </p:nvSpPr>
        <p:spPr>
          <a:xfrm>
            <a:off x="3540625" y="71725"/>
            <a:ext cx="5418600" cy="4585500"/>
          </a:xfrm>
          <a:prstGeom prst="rect">
            <a:avLst/>
          </a:prstGeom>
          <a:noFill/>
          <a:ln>
            <a:noFill/>
          </a:ln>
        </p:spPr>
        <p:txBody>
          <a:bodyPr lIns="91425" tIns="91425" rIns="91425" bIns="91425" anchor="t" anchorCtr="0">
            <a:noAutofit/>
          </a:bodyPr>
          <a:lstStyle/>
          <a:p>
            <a:pPr lvl="0">
              <a:spcBef>
                <a:spcPts val="0"/>
              </a:spcBef>
              <a:buClr>
                <a:schemeClr val="dk1"/>
              </a:buClr>
              <a:buFont typeface="Arial"/>
              <a:buNone/>
            </a:pPr>
            <a:endParaRPr/>
          </a:p>
          <a:p>
            <a:pPr lvl="0">
              <a:spcBef>
                <a:spcPts val="0"/>
              </a:spcBef>
              <a:buNone/>
            </a:pPr>
            <a:r>
              <a:rPr lang="en" sz="1800">
                <a:solidFill>
                  <a:schemeClr val="dk1"/>
                </a:solidFill>
              </a:rPr>
              <a:t>Teaching is a complex act. Danielson (1996) estimates that a teacher makes more than 3,000 nontrivial decisions every day. No list can capture the extraordinary subtlety involved in making instant decisions about which student to call on, how to frame an impromptu question, or how to respond to an interruption. The late Madeline Hunter compared teaching to surgery, “where you think fast on your feet and do the best you can with the information you have. You must be very skilled, very knowledgeable, and exquisitely well trained, because neither the teacher nor the surgeon can say, ‘Everybody sit still until I figure out what in the heck we're gonna do next’” (Goldberg, 1990, p. 43).</a:t>
            </a:r>
          </a:p>
        </p:txBody>
      </p:sp>
      <p:sp>
        <p:nvSpPr>
          <p:cNvPr id="121" name="Shape 121"/>
          <p:cNvSpPr txBox="1"/>
          <p:nvPr/>
        </p:nvSpPr>
        <p:spPr>
          <a:xfrm>
            <a:off x="5498100" y="4439700"/>
            <a:ext cx="3645900" cy="7038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 sz="1200">
                <a:solidFill>
                  <a:srgbClr val="393939"/>
                </a:solidFill>
              </a:rPr>
              <a:t>Goldberg, Mark F.  “Ch 26 The Qualities of Great Teachers”.  </a:t>
            </a:r>
            <a:r>
              <a:rPr lang="en" sz="1200" i="1">
                <a:solidFill>
                  <a:srgbClr val="393939"/>
                </a:solidFill>
              </a:rPr>
              <a:t>Keeping Good Teachers,</a:t>
            </a:r>
            <a:r>
              <a:rPr lang="en" sz="1200" b="1" i="1">
                <a:solidFill>
                  <a:srgbClr val="393939"/>
                </a:solidFill>
              </a:rPr>
              <a:t> </a:t>
            </a:r>
            <a:r>
              <a:rPr lang="en" sz="1200" i="1">
                <a:solidFill>
                  <a:schemeClr val="dk1"/>
                </a:solidFill>
              </a:rPr>
              <a:t>Editor: Marge Scherer</a:t>
            </a:r>
            <a:r>
              <a:rPr lang="en" sz="1200">
                <a:solidFill>
                  <a:schemeClr val="dk1"/>
                </a:solidFill>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29600" y="88200"/>
            <a:ext cx="3083100" cy="857400"/>
          </a:xfrm>
          <a:prstGeom prst="rect">
            <a:avLst/>
          </a:prstGeom>
        </p:spPr>
        <p:txBody>
          <a:bodyPr lIns="91425" tIns="91425" rIns="91425" bIns="91425" anchor="b" anchorCtr="0">
            <a:noAutofit/>
          </a:bodyPr>
          <a:lstStyle/>
          <a:p>
            <a:pPr lvl="0">
              <a:spcBef>
                <a:spcPts val="0"/>
              </a:spcBef>
              <a:buNone/>
            </a:pPr>
            <a:r>
              <a:rPr lang="en"/>
              <a:t>The Problem </a:t>
            </a:r>
          </a:p>
        </p:txBody>
      </p:sp>
      <p:pic>
        <p:nvPicPr>
          <p:cNvPr id="127" name="Shape 127"/>
          <p:cNvPicPr preferRelativeResize="0"/>
          <p:nvPr/>
        </p:nvPicPr>
        <p:blipFill>
          <a:blip r:embed="rId3">
            <a:alphaModFix/>
          </a:blip>
          <a:stretch>
            <a:fillRect/>
          </a:stretch>
        </p:blipFill>
        <p:spPr>
          <a:xfrm>
            <a:off x="1863550" y="265700"/>
            <a:ext cx="4268075" cy="4877800"/>
          </a:xfrm>
          <a:prstGeom prst="rect">
            <a:avLst/>
          </a:prstGeom>
          <a:noFill/>
          <a:ln>
            <a:noFill/>
          </a:ln>
        </p:spPr>
      </p:pic>
      <p:sp>
        <p:nvSpPr>
          <p:cNvPr id="128" name="Shape 128"/>
          <p:cNvSpPr txBox="1">
            <a:spLocks noGrp="1"/>
          </p:cNvSpPr>
          <p:nvPr>
            <p:ph type="title"/>
          </p:nvPr>
        </p:nvSpPr>
        <p:spPr>
          <a:xfrm>
            <a:off x="3524900" y="3985225"/>
            <a:ext cx="5109900" cy="922500"/>
          </a:xfrm>
          <a:prstGeom prst="rect">
            <a:avLst/>
          </a:prstGeom>
        </p:spPr>
        <p:txBody>
          <a:bodyPr lIns="91425" tIns="91425" rIns="91425" bIns="91425" anchor="ctr" anchorCtr="0">
            <a:noAutofit/>
          </a:bodyPr>
          <a:lstStyle/>
          <a:p>
            <a:pPr lvl="0">
              <a:spcBef>
                <a:spcPts val="0"/>
              </a:spcBef>
              <a:buNone/>
            </a:pPr>
            <a:endParaRPr/>
          </a:p>
          <a:p>
            <a:pPr lvl="0">
              <a:spcBef>
                <a:spcPts val="0"/>
              </a:spcBef>
              <a:buNone/>
            </a:pPr>
            <a:r>
              <a:rPr lang="en"/>
              <a:t>We are Trying to Solve</a:t>
            </a:r>
          </a:p>
          <a:p>
            <a:pPr lvl="0" rtl="0">
              <a:spcBef>
                <a:spcPts val="0"/>
              </a:spcBef>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p:nvPr/>
        </p:nvSpPr>
        <p:spPr>
          <a:xfrm>
            <a:off x="3831775" y="83400"/>
            <a:ext cx="4996200" cy="4976700"/>
          </a:xfrm>
          <a:prstGeom prst="roundRect">
            <a:avLst>
              <a:gd name="adj" fmla="val 16667"/>
            </a:avLst>
          </a:prstGeom>
          <a:solidFill>
            <a:srgbClr val="FFF2CC"/>
          </a:solidFill>
          <a:ln w="28575" cap="flat" cmpd="sng">
            <a:solidFill>
              <a:srgbClr val="1C4587"/>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2200" b="1"/>
              <a:t>Positively impact student experience and performance by:</a:t>
            </a:r>
          </a:p>
          <a:p>
            <a:pPr lvl="0" rtl="0">
              <a:spcBef>
                <a:spcPts val="0"/>
              </a:spcBef>
              <a:buNone/>
            </a:pPr>
            <a:r>
              <a:rPr lang="en" sz="2200" b="1"/>
              <a:t>Increasing the number of clinically-rich hours teacher candidates will spend in classrooms in three partner districts, under the attendance of a high quality master/attending teacher, from 16 weeks to 40 weeks in 2017-18, and 80 weeks in 2018-19 with an increase of 100% of participating regions and schools in 2019-2020.</a:t>
            </a:r>
          </a:p>
        </p:txBody>
      </p:sp>
      <p:pic>
        <p:nvPicPr>
          <p:cNvPr id="134" name="Shape 134"/>
          <p:cNvPicPr preferRelativeResize="0"/>
          <p:nvPr/>
        </p:nvPicPr>
        <p:blipFill>
          <a:blip r:embed="rId3">
            <a:alphaModFix/>
          </a:blip>
          <a:stretch>
            <a:fillRect/>
          </a:stretch>
        </p:blipFill>
        <p:spPr>
          <a:xfrm>
            <a:off x="0" y="654887"/>
            <a:ext cx="3882875" cy="3882875"/>
          </a:xfrm>
          <a:prstGeom prst="rect">
            <a:avLst/>
          </a:prstGeom>
          <a:noFill/>
          <a:ln>
            <a:noFill/>
          </a:ln>
        </p:spPr>
      </p:pic>
      <p:pic>
        <p:nvPicPr>
          <p:cNvPr id="135" name="Shape 135" descr="CFA LOGO.png"/>
          <p:cNvPicPr preferRelativeResize="0"/>
          <p:nvPr/>
        </p:nvPicPr>
        <p:blipFill>
          <a:blip r:embed="rId4">
            <a:alphaModFix/>
          </a:blip>
          <a:stretch>
            <a:fillRect/>
          </a:stretch>
        </p:blipFill>
        <p:spPr>
          <a:xfrm>
            <a:off x="87200" y="4233023"/>
            <a:ext cx="1108925" cy="858749"/>
          </a:xfrm>
          <a:prstGeom prst="rect">
            <a:avLst/>
          </a:prstGeom>
          <a:noFill/>
          <a:ln>
            <a:noFill/>
          </a:ln>
        </p:spPr>
      </p:pic>
      <p:pic>
        <p:nvPicPr>
          <p:cNvPr id="136" name="Shape 136" descr="BOCES LOGO.png"/>
          <p:cNvPicPr preferRelativeResize="0"/>
          <p:nvPr/>
        </p:nvPicPr>
        <p:blipFill>
          <a:blip r:embed="rId5">
            <a:alphaModFix/>
          </a:blip>
          <a:stretch>
            <a:fillRect/>
          </a:stretch>
        </p:blipFill>
        <p:spPr>
          <a:xfrm>
            <a:off x="1318962" y="4233024"/>
            <a:ext cx="1048545" cy="858750"/>
          </a:xfrm>
          <a:prstGeom prst="rect">
            <a:avLst/>
          </a:prstGeom>
          <a:noFill/>
          <a:ln>
            <a:noFill/>
          </a:ln>
        </p:spPr>
      </p:pic>
      <p:pic>
        <p:nvPicPr>
          <p:cNvPr id="137" name="Shape 137" descr="HFTA LOGO.png"/>
          <p:cNvPicPr preferRelativeResize="0"/>
          <p:nvPr/>
        </p:nvPicPr>
        <p:blipFill>
          <a:blip r:embed="rId6">
            <a:alphaModFix/>
          </a:blip>
          <a:stretch>
            <a:fillRect/>
          </a:stretch>
        </p:blipFill>
        <p:spPr>
          <a:xfrm>
            <a:off x="2441925" y="4233025"/>
            <a:ext cx="1234373" cy="858750"/>
          </a:xfrm>
          <a:prstGeom prst="rect">
            <a:avLst/>
          </a:prstGeom>
          <a:noFill/>
          <a:ln>
            <a:noFill/>
          </a:ln>
        </p:spPr>
      </p:pic>
    </p:spTree>
  </p:cSld>
  <p:clrMapOvr>
    <a:masterClrMapping/>
  </p:clrMapOvr>
</p:sld>
</file>

<file path=ppt/theme/theme1.xml><?xml version="1.0" encoding="utf-8"?>
<a:theme xmlns:a="http://schemas.openxmlformats.org/drawingml/2006/main" name="light-gradien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729</Words>
  <Application>Microsoft Office PowerPoint</Application>
  <PresentationFormat>On-screen Show (16:9)</PresentationFormat>
  <Paragraphs>73</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Stardos Stencil</vt:lpstr>
      <vt:lpstr>Cambria</vt:lpstr>
      <vt:lpstr>Trebuchet MS</vt:lpstr>
      <vt:lpstr>light-gradient</vt:lpstr>
      <vt:lpstr>PowerPoint Presentation</vt:lpstr>
      <vt:lpstr>In the next decade,</vt:lpstr>
      <vt:lpstr>The Importance of Partnership</vt:lpstr>
      <vt:lpstr>PowerPoint Presentation</vt:lpstr>
      <vt:lpstr>Current student teacher model</vt:lpstr>
      <vt:lpstr>Previously under the STLE grants, </vt:lpstr>
      <vt:lpstr>PowerPoint Presentation</vt:lpstr>
      <vt:lpstr>The Problem </vt:lpstr>
      <vt:lpstr>PowerPoint Presentation</vt:lpstr>
      <vt:lpstr>Identifying the “How”</vt:lpstr>
      <vt:lpstr>PowerPoint Presentation</vt:lpstr>
      <vt:lpstr>PowerPoint Presentation</vt:lpstr>
      <vt:lpstr>PowerPoint Presentation</vt:lpstr>
      <vt:lpstr>PowerPoint Presentation</vt:lpstr>
      <vt:lpstr>SUSTAINABILITY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Kenneth Turner</dc:creator>
  <cp:lastModifiedBy>Kenneth Turner</cp:lastModifiedBy>
  <cp:revision>1</cp:revision>
  <cp:lastPrinted>2017-01-23T14:37:46Z</cp:lastPrinted>
  <dcterms:modified xsi:type="dcterms:W3CDTF">2017-01-23T14:40:51Z</dcterms:modified>
</cp:coreProperties>
</file>