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9" r:id="rId5"/>
    <p:sldId id="260" r:id="rId6"/>
    <p:sldId id="266" r:id="rId7"/>
    <p:sldId id="262" r:id="rId8"/>
    <p:sldId id="263" r:id="rId9"/>
    <p:sldId id="271" r:id="rId10"/>
    <p:sldId id="267" r:id="rId11"/>
    <p:sldId id="268" r:id="rId12"/>
    <p:sldId id="269" r:id="rId13"/>
    <p:sldId id="270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4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7795-583F-41C0-B1FF-969513C71377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916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7795-583F-41C0-B1FF-969513C71377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140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7795-583F-41C0-B1FF-969513C71377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171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7795-583F-41C0-B1FF-969513C71377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782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7795-583F-41C0-B1FF-969513C71377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069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7795-583F-41C0-B1FF-969513C71377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801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7795-583F-41C0-B1FF-969513C71377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957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7795-583F-41C0-B1FF-969513C71377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773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7795-583F-41C0-B1FF-969513C71377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817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7795-583F-41C0-B1FF-969513C71377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001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7795-583F-41C0-B1FF-969513C71377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55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67795-583F-41C0-B1FF-969513C71377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203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035175"/>
            <a:ext cx="8382000" cy="1470025"/>
          </a:xfrm>
        </p:spPr>
        <p:txBody>
          <a:bodyPr>
            <a:noAutofit/>
          </a:bodyPr>
          <a:lstStyle/>
          <a:p>
            <a:r>
              <a:rPr lang="en-US" sz="4800" dirty="0" smtClean="0"/>
              <a:t>Principal Project Advisory Team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953000"/>
            <a:ext cx="6400800" cy="10668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September 21, 2016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4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What can we learn from “Start Point” exercise?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76400"/>
            <a:ext cx="8991600" cy="40386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Each comment can be classified into one of four categories</a:t>
            </a:r>
          </a:p>
          <a:p>
            <a:pPr lvl="1"/>
            <a:r>
              <a:rPr lang="en-US" sz="2200" dirty="0" smtClean="0"/>
              <a:t>Mission: What business are we in?</a:t>
            </a:r>
          </a:p>
          <a:p>
            <a:pPr lvl="1"/>
            <a:r>
              <a:rPr lang="en-US" sz="2200" dirty="0" smtClean="0"/>
              <a:t>Power: Who decides and how?</a:t>
            </a:r>
          </a:p>
          <a:p>
            <a:pPr lvl="1"/>
            <a:r>
              <a:rPr lang="en-US" sz="2200" dirty="0" smtClean="0"/>
              <a:t>Structure: What roles, schedules, and rules guide action?</a:t>
            </a:r>
          </a:p>
          <a:p>
            <a:pPr lvl="1"/>
            <a:r>
              <a:rPr lang="en-US" sz="2200" dirty="0" smtClean="0"/>
              <a:t>Resource: What are the requirements of people, time, money, &amp; tools?</a:t>
            </a:r>
          </a:p>
          <a:p>
            <a:r>
              <a:rPr lang="en-US" sz="2600" dirty="0" smtClean="0"/>
              <a:t>Conversations can tend to dwell on lower levels (resources)</a:t>
            </a:r>
          </a:p>
          <a:p>
            <a:r>
              <a:rPr lang="en-US" sz="2600" dirty="0" smtClean="0"/>
              <a:t>To avoid headwinds, instead focus </a:t>
            </a:r>
            <a:r>
              <a:rPr lang="en-US" sz="2600" dirty="0" err="1" smtClean="0"/>
              <a:t>convo</a:t>
            </a:r>
            <a:r>
              <a:rPr lang="en-US" sz="2600" dirty="0" smtClean="0"/>
              <a:t> on top level (mission)</a:t>
            </a:r>
          </a:p>
          <a:p>
            <a:r>
              <a:rPr lang="en-US" sz="2600" dirty="0" smtClean="0"/>
              <a:t>Progress will be difficult until agreement is reached on mission</a:t>
            </a:r>
          </a:p>
          <a:p>
            <a:r>
              <a:rPr lang="en-US" sz="2600" dirty="0" smtClean="0"/>
              <a:t>Once there is agreement on mission, other things all into place</a:t>
            </a:r>
          </a:p>
          <a:p>
            <a:pPr lvl="1"/>
            <a:endParaRPr lang="en-US" sz="2200" dirty="0" smtClean="0"/>
          </a:p>
          <a:p>
            <a:endParaRPr lang="en-US" sz="2600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12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Getting the Ladder on the Right Wall</a:t>
            </a:r>
            <a:br>
              <a:rPr lang="en-US" sz="4000" dirty="0" smtClean="0"/>
            </a:br>
            <a:r>
              <a:rPr lang="en-US" sz="4000" dirty="0" smtClean="0"/>
              <a:t>What problem are we trying to solve?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133600"/>
            <a:ext cx="8991600" cy="2057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Turn to your neighbors to form a group of three</a:t>
            </a:r>
          </a:p>
          <a:p>
            <a:r>
              <a:rPr lang="en-US" sz="2400" dirty="0" smtClean="0"/>
              <a:t>Consider slides 6-8 from the Sept. 12, 2016 Board presentation</a:t>
            </a:r>
          </a:p>
          <a:p>
            <a:r>
              <a:rPr lang="en-US" sz="2400" dirty="0"/>
              <a:t>D</a:t>
            </a:r>
            <a:r>
              <a:rPr lang="en-US" sz="2400" dirty="0" smtClean="0"/>
              <a:t>escribe what, if anything, is missing from the problem statement</a:t>
            </a:r>
          </a:p>
          <a:p>
            <a:r>
              <a:rPr lang="en-US" sz="2400" dirty="0" smtClean="0"/>
              <a:t>If you identify something (and agree to it) record it on chart paper</a:t>
            </a:r>
          </a:p>
          <a:p>
            <a:pPr lvl="1"/>
            <a:endParaRPr lang="en-US" sz="2200" dirty="0" smtClean="0"/>
          </a:p>
          <a:p>
            <a:endParaRPr lang="en-US" sz="2600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47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>
            <a:noAutofit/>
          </a:bodyPr>
          <a:lstStyle/>
          <a:p>
            <a:r>
              <a:rPr lang="en-US" sz="2900" dirty="0" smtClean="0"/>
              <a:t>Takeaways: “If you could have what you want in a program to prepare school leaders, what would you have?”</a:t>
            </a:r>
            <a:endParaRPr lang="en-US" sz="2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81200"/>
            <a:ext cx="9067800" cy="4038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Work individually and silently</a:t>
            </a:r>
          </a:p>
          <a:p>
            <a:r>
              <a:rPr lang="en-US" sz="2400" dirty="0" smtClean="0"/>
              <a:t>Review the table of member responses to the homework prompt</a:t>
            </a:r>
          </a:p>
          <a:p>
            <a:r>
              <a:rPr lang="en-US" sz="2400" dirty="0"/>
              <a:t>I</a:t>
            </a:r>
            <a:r>
              <a:rPr lang="en-US" sz="2400" dirty="0" smtClean="0"/>
              <a:t>dentify two important “takeaways” from the homework</a:t>
            </a:r>
          </a:p>
          <a:p>
            <a:r>
              <a:rPr lang="en-US" sz="2400" dirty="0" smtClean="0"/>
              <a:t>Turn to your two neighbors to form a group of three</a:t>
            </a:r>
          </a:p>
          <a:p>
            <a:r>
              <a:rPr lang="en-US" sz="2400" dirty="0" smtClean="0"/>
              <a:t>Compare notes on your “takeaways”</a:t>
            </a:r>
          </a:p>
          <a:p>
            <a:r>
              <a:rPr lang="en-US" sz="2400" dirty="0" smtClean="0"/>
              <a:t>Reach as much consensus as you can on rank ordering of takeaways</a:t>
            </a:r>
          </a:p>
          <a:p>
            <a:r>
              <a:rPr lang="en-US" sz="2400" dirty="0" smtClean="0"/>
              <a:t>Write the consensus list on chart paper and place it on the wall</a:t>
            </a:r>
          </a:p>
          <a:p>
            <a:r>
              <a:rPr lang="en-US" sz="2400" dirty="0" smtClean="0"/>
              <a:t>Be ready as a team to report out</a:t>
            </a:r>
          </a:p>
          <a:p>
            <a:endParaRPr lang="en-US" sz="2600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68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Data by Source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81200"/>
            <a:ext cx="9067800" cy="4038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Turn to your two neighbors to form a group of three</a:t>
            </a:r>
          </a:p>
          <a:p>
            <a:r>
              <a:rPr lang="en-US" sz="2400" dirty="0" smtClean="0"/>
              <a:t>Review the graphs found in Section 8 of your notebook</a:t>
            </a:r>
          </a:p>
          <a:p>
            <a:r>
              <a:rPr lang="en-US" sz="2400" dirty="0" smtClean="0"/>
              <a:t>These are the “Preliminary Results from a Field Test of a Survey”</a:t>
            </a:r>
          </a:p>
          <a:p>
            <a:r>
              <a:rPr lang="en-US" sz="2400" dirty="0" smtClean="0"/>
              <a:t>Identify patterns that are interesting, surprising, or noteworthy</a:t>
            </a:r>
          </a:p>
          <a:p>
            <a:r>
              <a:rPr lang="en-US" sz="2400" dirty="0" smtClean="0"/>
              <a:t>Record at least one observation worthy of conversation (8 ½” x 11”) </a:t>
            </a:r>
          </a:p>
          <a:p>
            <a:r>
              <a:rPr lang="en-US" sz="2400" dirty="0" smtClean="0"/>
              <a:t>Be ready to summarize your team’s observations during whole group</a:t>
            </a:r>
          </a:p>
          <a:p>
            <a:endParaRPr lang="en-US" sz="2600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35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Agenda </a:t>
            </a:r>
            <a:r>
              <a:rPr lang="en-US" sz="4000" dirty="0"/>
              <a:t>I</a:t>
            </a:r>
            <a:r>
              <a:rPr lang="en-US" sz="4000" dirty="0" smtClean="0"/>
              <a:t>tem #7:  Save the Date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806952"/>
            <a:ext cx="9067800" cy="322224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If needed, shall we identify a couple future meeting dates now (in the event that we find later that we want to convene to wrap it up)?</a:t>
            </a:r>
          </a:p>
        </p:txBody>
      </p:sp>
    </p:spTree>
    <p:extLst>
      <p:ext uri="{BB962C8B-B14F-4D97-AF65-F5344CB8AC3E}">
        <p14:creationId xmlns:p14="http://schemas.microsoft.com/office/powerpoint/2010/main" val="394585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Agenda </a:t>
            </a:r>
            <a:r>
              <a:rPr lang="en-US" sz="4000" dirty="0"/>
              <a:t>I</a:t>
            </a:r>
            <a:r>
              <a:rPr lang="en-US" sz="4000" dirty="0" smtClean="0"/>
              <a:t>tem #8:  Adjourn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2605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89154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>Agenda </a:t>
            </a:r>
            <a:r>
              <a:rPr lang="en-US" sz="4000" dirty="0"/>
              <a:t>I</a:t>
            </a:r>
            <a:r>
              <a:rPr lang="en-US" sz="4000" dirty="0" smtClean="0"/>
              <a:t>tem #1:  Welcome/Introductions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438400"/>
            <a:ext cx="8458200" cy="2819400"/>
          </a:xfrm>
        </p:spPr>
        <p:txBody>
          <a:bodyPr>
            <a:normAutofit/>
          </a:bodyPr>
          <a:lstStyle/>
          <a:p>
            <a:r>
              <a:rPr lang="en-US" dirty="0" smtClean="0"/>
              <a:t>Name</a:t>
            </a:r>
          </a:p>
          <a:p>
            <a:r>
              <a:rPr lang="en-US" dirty="0" smtClean="0"/>
              <a:t>Organization</a:t>
            </a:r>
          </a:p>
          <a:p>
            <a:r>
              <a:rPr lang="en-US" dirty="0" smtClean="0"/>
              <a:t>Role or title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61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Agenda </a:t>
            </a:r>
            <a:r>
              <a:rPr lang="en-US" sz="4000" dirty="0"/>
              <a:t>I</a:t>
            </a:r>
            <a:r>
              <a:rPr lang="en-US" sz="4000" dirty="0" smtClean="0"/>
              <a:t>tem #2:  </a:t>
            </a:r>
            <a:r>
              <a:rPr lang="en-US" sz="4000" dirty="0"/>
              <a:t>Start Point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590800"/>
            <a:ext cx="8991600" cy="2819400"/>
          </a:xfrm>
        </p:spPr>
        <p:txBody>
          <a:bodyPr>
            <a:normAutofit/>
          </a:bodyPr>
          <a:lstStyle/>
          <a:p>
            <a:r>
              <a:rPr lang="en-US" sz="2700" dirty="0" smtClean="0"/>
              <a:t>Take a single post-it</a:t>
            </a:r>
          </a:p>
          <a:p>
            <a:r>
              <a:rPr lang="en-US" sz="2700" dirty="0" smtClean="0"/>
              <a:t>List most important issue/concern you have about the work</a:t>
            </a:r>
          </a:p>
          <a:p>
            <a:r>
              <a:rPr lang="en-US" sz="2700" dirty="0" smtClean="0"/>
              <a:t>Keep it anonymous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77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Agenda </a:t>
            </a:r>
            <a:r>
              <a:rPr lang="en-US" sz="4000" dirty="0"/>
              <a:t>I</a:t>
            </a:r>
            <a:r>
              <a:rPr lang="en-US" sz="4000" dirty="0" smtClean="0"/>
              <a:t>tem #3:  Platform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2200"/>
            <a:ext cx="8458200" cy="2819400"/>
          </a:xfrm>
        </p:spPr>
        <p:txBody>
          <a:bodyPr>
            <a:normAutofit/>
          </a:bodyPr>
          <a:lstStyle/>
          <a:p>
            <a:r>
              <a:rPr lang="en-US" dirty="0" smtClean="0"/>
              <a:t>Charge, deliverable, and success criteria</a:t>
            </a:r>
          </a:p>
          <a:p>
            <a:r>
              <a:rPr lang="en-US" dirty="0" smtClean="0"/>
              <a:t>Starting assumptions</a:t>
            </a:r>
          </a:p>
          <a:p>
            <a:pPr lvl="1"/>
            <a:r>
              <a:rPr lang="en-US" dirty="0" smtClean="0"/>
              <a:t>Only consensus recommendations emerge</a:t>
            </a:r>
          </a:p>
          <a:p>
            <a:pPr lvl="1"/>
            <a:r>
              <a:rPr lang="en-US" dirty="0" smtClean="0"/>
              <a:t>To do this work well, the team needs relevant data</a:t>
            </a:r>
          </a:p>
          <a:p>
            <a:pPr lvl="1"/>
            <a:r>
              <a:rPr lang="en-US" dirty="0" smtClean="0"/>
              <a:t>Handle sensitive data appropriately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5634335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Note:  Unless Team concludes otherwise, this will guide our work.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6316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Agenda </a:t>
            </a:r>
            <a:r>
              <a:rPr lang="en-US" sz="4000" dirty="0"/>
              <a:t>I</a:t>
            </a:r>
            <a:r>
              <a:rPr lang="en-US" sz="4000" dirty="0" smtClean="0"/>
              <a:t>tem #4:  Norms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6952"/>
            <a:ext cx="8686800" cy="3908048"/>
          </a:xfrm>
        </p:spPr>
        <p:txBody>
          <a:bodyPr>
            <a:normAutofit/>
          </a:bodyPr>
          <a:lstStyle/>
          <a:p>
            <a:r>
              <a:rPr lang="en-US" sz="2600" dirty="0" smtClean="0"/>
              <a:t>Minutes reflect official account</a:t>
            </a:r>
          </a:p>
          <a:p>
            <a:r>
              <a:rPr lang="en-US" sz="2600" dirty="0" smtClean="0"/>
              <a:t>Jointly support what we help create</a:t>
            </a:r>
          </a:p>
          <a:p>
            <a:r>
              <a:rPr lang="en-US" sz="2600" dirty="0" smtClean="0"/>
              <a:t>Reach consensus using an established process</a:t>
            </a:r>
          </a:p>
          <a:p>
            <a:r>
              <a:rPr lang="en-US" sz="2600" dirty="0" smtClean="0"/>
              <a:t>Meetings are held in public but are not meetings of the public, i.e., the conversation is solely among Team members</a:t>
            </a:r>
          </a:p>
          <a:p>
            <a:r>
              <a:rPr lang="en-US" sz="2600" dirty="0" smtClean="0"/>
              <a:t>“No stripes” - members and contributions valued equally</a:t>
            </a:r>
          </a:p>
          <a:p>
            <a:r>
              <a:rPr lang="en-US" sz="2600" dirty="0" smtClean="0"/>
              <a:t>To responsibly handle sensitive material, disclose if &amp; when results are preliminary (forgo non-disclosure statements)</a:t>
            </a:r>
          </a:p>
          <a:p>
            <a:endParaRPr lang="en-US" sz="2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6019800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Note:  Unless Team concludes otherwise, this will guide our work.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6724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What process do we use to reach consensus?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8991600" cy="4038600"/>
          </a:xfrm>
        </p:spPr>
        <p:txBody>
          <a:bodyPr>
            <a:normAutofit lnSpcReduction="10000"/>
          </a:bodyPr>
          <a:lstStyle/>
          <a:p>
            <a:r>
              <a:rPr lang="en-US" sz="2600" dirty="0" smtClean="0"/>
              <a:t>Fist to Five</a:t>
            </a:r>
          </a:p>
          <a:p>
            <a:pPr lvl="1"/>
            <a:r>
              <a:rPr lang="en-US" sz="2200" dirty="0" smtClean="0"/>
              <a:t>When considering an option, the goal is to find something that every </a:t>
            </a:r>
            <a:r>
              <a:rPr lang="en-US" sz="2200" dirty="0"/>
              <a:t>Team </a:t>
            </a:r>
            <a:r>
              <a:rPr lang="en-US" sz="2200" dirty="0" smtClean="0"/>
              <a:t>member can live with and support.</a:t>
            </a:r>
          </a:p>
          <a:p>
            <a:pPr lvl="1"/>
            <a:r>
              <a:rPr lang="en-US" sz="2200" dirty="0" smtClean="0"/>
              <a:t>When co-chairs call a question, members show hands to show support.</a:t>
            </a:r>
          </a:p>
          <a:p>
            <a:pPr lvl="1"/>
            <a:r>
              <a:rPr lang="en-US" sz="2200" dirty="0" smtClean="0"/>
              <a:t>Those who hold up 5 fingers support the option enthusiastically</a:t>
            </a:r>
          </a:p>
          <a:p>
            <a:pPr lvl="1"/>
            <a:r>
              <a:rPr lang="en-US" sz="2200" dirty="0" smtClean="0"/>
              <a:t>Those showing 4 fingers indicate the option is good but not perfect</a:t>
            </a:r>
          </a:p>
          <a:p>
            <a:pPr lvl="1"/>
            <a:r>
              <a:rPr lang="en-US" sz="2200" dirty="0" smtClean="0"/>
              <a:t>3 fingers means “it may not be ideal but I can live with it &amp; support it”</a:t>
            </a:r>
          </a:p>
          <a:p>
            <a:pPr lvl="1"/>
            <a:r>
              <a:rPr lang="en-US" sz="2200" dirty="0" smtClean="0"/>
              <a:t>2 fingers means “I cannot live with it ‘as is’”</a:t>
            </a:r>
          </a:p>
          <a:p>
            <a:pPr lvl="1"/>
            <a:r>
              <a:rPr lang="en-US" sz="2200" dirty="0" smtClean="0"/>
              <a:t>1 finger means “A larger reservation prevents me from supporting it”</a:t>
            </a:r>
          </a:p>
          <a:p>
            <a:pPr lvl="1"/>
            <a:r>
              <a:rPr lang="en-US" sz="2200" dirty="0" smtClean="0"/>
              <a:t>Showing a fist means “I cannot support it, as a matter of conscience.”</a:t>
            </a:r>
          </a:p>
          <a:p>
            <a:pPr lvl="1"/>
            <a:endParaRPr lang="en-US" sz="2200" dirty="0" smtClean="0"/>
          </a:p>
          <a:p>
            <a:endParaRPr lang="en-US" sz="2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5411450"/>
            <a:ext cx="8458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Note:  The options that survive and are forwarded as enjoying consensus support are those for which every Team member shows 3, 4, or 5 fingers.  Those who show a fist, 1, or 2 fingers will be asked, “What would it take to make this something you can live with and support?”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2101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Agenda </a:t>
            </a:r>
            <a:r>
              <a:rPr lang="en-US" sz="4000" dirty="0"/>
              <a:t>I</a:t>
            </a:r>
            <a:r>
              <a:rPr lang="en-US" sz="4000" dirty="0" smtClean="0"/>
              <a:t>tem #5:  Housekeeping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806952"/>
            <a:ext cx="9067800" cy="3222248"/>
          </a:xfrm>
        </p:spPr>
        <p:txBody>
          <a:bodyPr>
            <a:normAutofit fontScale="92500"/>
          </a:bodyPr>
          <a:lstStyle/>
          <a:p>
            <a:r>
              <a:rPr lang="en-US" sz="2600" dirty="0" smtClean="0"/>
              <a:t>Notebook contents</a:t>
            </a:r>
          </a:p>
          <a:p>
            <a:r>
              <a:rPr lang="en-US" sz="2600" dirty="0" smtClean="0"/>
              <a:t>http://www.nysed.gov/schools/principal-project-advisory-team</a:t>
            </a:r>
          </a:p>
          <a:p>
            <a:r>
              <a:rPr lang="en-US" sz="2600" dirty="0" smtClean="0"/>
              <a:t>How do we stem “mission creep?”</a:t>
            </a:r>
          </a:p>
          <a:p>
            <a:pPr lvl="1"/>
            <a:r>
              <a:rPr lang="en-US" sz="2200" dirty="0" smtClean="0"/>
              <a:t>Lock in agreements, record them in minutes, and post them prominently</a:t>
            </a:r>
          </a:p>
          <a:p>
            <a:pPr lvl="1"/>
            <a:r>
              <a:rPr lang="en-US" sz="2200" dirty="0" smtClean="0"/>
              <a:t>Avoid revisiting decided issues; so cross each proverbial bridge once.</a:t>
            </a:r>
          </a:p>
          <a:p>
            <a:pPr lvl="1"/>
            <a:r>
              <a:rPr lang="en-US" sz="2200" dirty="0" smtClean="0"/>
              <a:t>Use a “Parking Lot” to record promising ideas that are beyond our charge</a:t>
            </a:r>
          </a:p>
          <a:p>
            <a:pPr lvl="1"/>
            <a:r>
              <a:rPr lang="en-US" sz="2200" dirty="0" smtClean="0"/>
              <a:t>Avoid trying to cure world hunger, refrain from prescriptions beyond charge</a:t>
            </a:r>
            <a:endParaRPr lang="en-US" sz="26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28600" y="5181600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Note:  Unless Team concludes otherwise, this will guide our work.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1982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Agenda </a:t>
            </a:r>
            <a:r>
              <a:rPr lang="en-US" sz="4000" dirty="0"/>
              <a:t>I</a:t>
            </a:r>
            <a:r>
              <a:rPr lang="en-US" sz="4000" dirty="0" smtClean="0"/>
              <a:t>tem #6:  Team Workouts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883152"/>
            <a:ext cx="9067800" cy="322224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To achieve as a team, do we agree to be reasonable and flexibly?</a:t>
            </a:r>
          </a:p>
          <a:p>
            <a:r>
              <a:rPr lang="en-US" sz="2400" dirty="0" smtClean="0"/>
              <a:t>Review results from the “Start Point” opening exercise</a:t>
            </a:r>
          </a:p>
          <a:p>
            <a:r>
              <a:rPr lang="en-US" sz="2400" dirty="0" smtClean="0"/>
              <a:t>Ladder on the right wall; what is the problem we are trying to solve?</a:t>
            </a:r>
          </a:p>
          <a:p>
            <a:r>
              <a:rPr lang="en-US" sz="2400" dirty="0" smtClean="0"/>
              <a:t>Takeaways from “if you could have what you want in a program . . ?”</a:t>
            </a:r>
          </a:p>
          <a:p>
            <a:r>
              <a:rPr lang="en-US" sz="2400" dirty="0" smtClean="0"/>
              <a:t>Data by source: as a 3-some, review findings from graphed surveys</a:t>
            </a:r>
          </a:p>
        </p:txBody>
      </p:sp>
    </p:spTree>
    <p:extLst>
      <p:ext uri="{BB962C8B-B14F-4D97-AF65-F5344CB8AC3E}">
        <p14:creationId xmlns:p14="http://schemas.microsoft.com/office/powerpoint/2010/main" val="325395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To achieve as a team, do we agree to be reasonable and flexible?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819400"/>
            <a:ext cx="8458200" cy="106680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200"/>
              </a:spcBef>
            </a:pPr>
            <a:r>
              <a:rPr lang="en-US" sz="3000" dirty="0" smtClean="0"/>
              <a:t>Does each of us agree to subordinate self-interest so we achieve our objective and accomplish as a team what no one of can alone</a:t>
            </a:r>
            <a:r>
              <a:rPr lang="en-US" sz="3000" dirty="0"/>
              <a:t>?</a:t>
            </a:r>
            <a:endParaRPr lang="en-US" sz="3000" dirty="0" smtClean="0"/>
          </a:p>
          <a:p>
            <a:endParaRPr lang="en-US" sz="2600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49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943</Words>
  <Application>Microsoft Office PowerPoint</Application>
  <PresentationFormat>On-screen Show (4:3)</PresentationFormat>
  <Paragraphs>97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Principal Project Advisory Team</vt:lpstr>
      <vt:lpstr>Agenda Item #1:  Welcome/Introductions</vt:lpstr>
      <vt:lpstr>Agenda Item #2:  Start Point </vt:lpstr>
      <vt:lpstr>Agenda Item #3:  Platform</vt:lpstr>
      <vt:lpstr>Agenda Item #4:  Norms</vt:lpstr>
      <vt:lpstr>What process do we use to reach consensus?</vt:lpstr>
      <vt:lpstr>Agenda Item #5:  Housekeeping</vt:lpstr>
      <vt:lpstr>Agenda Item #6:  Team Workouts</vt:lpstr>
      <vt:lpstr>To achieve as a team, do we agree to be reasonable and flexible?</vt:lpstr>
      <vt:lpstr>What can we learn from “Start Point” exercise?</vt:lpstr>
      <vt:lpstr>Getting the Ladder on the Right Wall What problem are we trying to solve?</vt:lpstr>
      <vt:lpstr>Takeaways: “If you could have what you want in a program to prepare school leaders, what would you have?”</vt:lpstr>
      <vt:lpstr>Data by Source</vt:lpstr>
      <vt:lpstr>Agenda Item #7:  Save the Date</vt:lpstr>
      <vt:lpstr>Agenda Item #8:  Adjourn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Principal Project Advisory Team</dc:title>
  <dc:creator>Ken Turner</dc:creator>
  <cp:lastModifiedBy>Administrator</cp:lastModifiedBy>
  <cp:revision>22</cp:revision>
  <dcterms:created xsi:type="dcterms:W3CDTF">2016-09-21T11:14:55Z</dcterms:created>
  <dcterms:modified xsi:type="dcterms:W3CDTF">2016-09-21T21:01:54Z</dcterms:modified>
</cp:coreProperties>
</file>