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6" r:id="rId2"/>
    <p:sldId id="261" r:id="rId3"/>
    <p:sldId id="346" r:id="rId4"/>
    <p:sldId id="339" r:id="rId5"/>
    <p:sldId id="343" r:id="rId6"/>
    <p:sldId id="342" r:id="rId7"/>
    <p:sldId id="345" r:id="rId8"/>
    <p:sldId id="341" r:id="rId9"/>
    <p:sldId id="259" r:id="rId10"/>
    <p:sldId id="326" r:id="rId11"/>
    <p:sldId id="348" r:id="rId12"/>
    <p:sldId id="347" r:id="rId13"/>
    <p:sldId id="349" r:id="rId14"/>
    <p:sldId id="350" r:id="rId15"/>
    <p:sldId id="281" r:id="rId16"/>
    <p:sldId id="340" r:id="rId17"/>
    <p:sldId id="309" r:id="rId18"/>
    <p:sldId id="324" r:id="rId19"/>
    <p:sldId id="325" r:id="rId20"/>
    <p:sldId id="338" r:id="rId21"/>
    <p:sldId id="334" r:id="rId22"/>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15620"/>
    <p:restoredTop sz="94660"/>
  </p:normalViewPr>
  <p:slideViewPr>
    <p:cSldViewPr>
      <p:cViewPr>
        <p:scale>
          <a:sx n="95" d="100"/>
          <a:sy n="95" d="100"/>
        </p:scale>
        <p:origin x="-1920" y="-72"/>
      </p:cViewPr>
      <p:guideLst>
        <p:guide orient="horz" pos="2160"/>
        <p:guide pos="2880"/>
      </p:guideLst>
    </p:cSldViewPr>
  </p:slideViewPr>
  <p:notesTextViewPr>
    <p:cViewPr>
      <p:scale>
        <a:sx n="1" d="1"/>
        <a:sy n="1" d="1"/>
      </p:scale>
      <p:origin x="0" y="0"/>
    </p:cViewPr>
  </p:notesTextViewPr>
  <p:sorterViewPr>
    <p:cViewPr>
      <p:scale>
        <a:sx n="150" d="100"/>
        <a:sy n="150" d="100"/>
      </p:scale>
      <p:origin x="0" y="6912"/>
    </p:cViewPr>
  </p:sorterViewPr>
  <p:notesViewPr>
    <p:cSldViewPr>
      <p:cViewPr varScale="1">
        <p:scale>
          <a:sx n="65" d="100"/>
          <a:sy n="65" d="100"/>
        </p:scale>
        <p:origin x="-3270" y="-114"/>
      </p:cViewPr>
      <p:guideLst>
        <p:guide orient="horz" pos="2928"/>
        <p:guide pos="216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lIns="92446" tIns="46223" rIns="92446" bIns="46223" rtlCol="0"/>
          <a:lstStyle>
            <a:lvl1pPr algn="r">
              <a:defRPr sz="1200"/>
            </a:lvl1pPr>
          </a:lstStyle>
          <a:p>
            <a:fld id="{818FD68B-405D-4BCB-8004-12F9B45A01CA}" type="datetimeFigureOut">
              <a:rPr lang="en-US" smtClean="0"/>
              <a:t>5/1/2017</a:t>
            </a:fld>
            <a:endParaRPr lang="en-US"/>
          </a:p>
        </p:txBody>
      </p:sp>
      <p:sp>
        <p:nvSpPr>
          <p:cNvPr id="4" name="Footer Placeholder 3"/>
          <p:cNvSpPr>
            <a:spLocks noGrp="1"/>
          </p:cNvSpPr>
          <p:nvPr>
            <p:ph type="ftr" sz="quarter" idx="2"/>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446" tIns="46223" rIns="92446" bIns="46223" rtlCol="0" anchor="b"/>
          <a:lstStyle>
            <a:lvl1pPr algn="r">
              <a:defRPr sz="1200"/>
            </a:lvl1pPr>
          </a:lstStyle>
          <a:p>
            <a:fld id="{4202EC1C-DFD9-4560-8F85-EB4029084F92}" type="slidenum">
              <a:rPr lang="en-US" smtClean="0"/>
              <a:t>‹#›</a:t>
            </a:fld>
            <a:endParaRPr lang="en-US"/>
          </a:p>
        </p:txBody>
      </p:sp>
    </p:spTree>
    <p:extLst>
      <p:ext uri="{BB962C8B-B14F-4D97-AF65-F5344CB8AC3E}">
        <p14:creationId xmlns:p14="http://schemas.microsoft.com/office/powerpoint/2010/main" val="29458762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7313" y="0"/>
            <a:ext cx="2982912" cy="465138"/>
          </a:xfrm>
          <a:prstGeom prst="rect">
            <a:avLst/>
          </a:prstGeom>
        </p:spPr>
        <p:txBody>
          <a:bodyPr vert="horz" lIns="91440" tIns="45720" rIns="91440" bIns="45720" rtlCol="0"/>
          <a:lstStyle>
            <a:lvl1pPr algn="r">
              <a:defRPr sz="1200"/>
            </a:lvl1pPr>
          </a:lstStyle>
          <a:p>
            <a:fld id="{863DB79B-2452-4E53-B0F6-0BE10949B3B6}" type="datetimeFigureOut">
              <a:rPr lang="en-US" smtClean="0"/>
              <a:t>5/1/2017</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975" y="4416425"/>
            <a:ext cx="55054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82913"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7313" y="8829675"/>
            <a:ext cx="2982912" cy="465138"/>
          </a:xfrm>
          <a:prstGeom prst="rect">
            <a:avLst/>
          </a:prstGeom>
        </p:spPr>
        <p:txBody>
          <a:bodyPr vert="horz" lIns="91440" tIns="45720" rIns="91440" bIns="45720" rtlCol="0" anchor="b"/>
          <a:lstStyle>
            <a:lvl1pPr algn="r">
              <a:defRPr sz="1200"/>
            </a:lvl1pPr>
          </a:lstStyle>
          <a:p>
            <a:fld id="{69D1F923-31F3-4220-B926-A33DEC16527B}" type="slidenum">
              <a:rPr lang="en-US" smtClean="0"/>
              <a:t>‹#›</a:t>
            </a:fld>
            <a:endParaRPr lang="en-US"/>
          </a:p>
        </p:txBody>
      </p:sp>
    </p:spTree>
    <p:extLst>
      <p:ext uri="{BB962C8B-B14F-4D97-AF65-F5344CB8AC3E}">
        <p14:creationId xmlns:p14="http://schemas.microsoft.com/office/powerpoint/2010/main" val="974236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D1F923-31F3-4220-B926-A33DEC16527B}" type="slidenum">
              <a:rPr lang="en-US" smtClean="0"/>
              <a:t>3</a:t>
            </a:fld>
            <a:endParaRPr lang="en-US"/>
          </a:p>
        </p:txBody>
      </p:sp>
    </p:spTree>
    <p:extLst>
      <p:ext uri="{BB962C8B-B14F-4D97-AF65-F5344CB8AC3E}">
        <p14:creationId xmlns:p14="http://schemas.microsoft.com/office/powerpoint/2010/main" val="42696086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D1F923-31F3-4220-B926-A33DEC16527B}" type="slidenum">
              <a:rPr lang="en-US" smtClean="0"/>
              <a:t>6</a:t>
            </a:fld>
            <a:endParaRPr lang="en-US"/>
          </a:p>
        </p:txBody>
      </p:sp>
    </p:spTree>
    <p:extLst>
      <p:ext uri="{BB962C8B-B14F-4D97-AF65-F5344CB8AC3E}">
        <p14:creationId xmlns:p14="http://schemas.microsoft.com/office/powerpoint/2010/main" val="424477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9967795-583F-41C0-B1FF-969513C71377}" type="datetimeFigureOut">
              <a:rPr lang="en-US" smtClean="0"/>
              <a:t>5/1/2017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BD99018-B499-4D43-ACA0-41DC52C25B4D}" type="slidenum">
              <a:rPr lang="en-US" smtClean="0"/>
              <a:t>‹#›</a:t>
            </a:fld>
            <a:endParaRPr lang="en-US" dirty="0"/>
          </a:p>
        </p:txBody>
      </p:sp>
    </p:spTree>
    <p:extLst>
      <p:ext uri="{BB962C8B-B14F-4D97-AF65-F5344CB8AC3E}">
        <p14:creationId xmlns:p14="http://schemas.microsoft.com/office/powerpoint/2010/main" val="3476916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967795-583F-41C0-B1FF-969513C71377}" type="datetimeFigureOut">
              <a:rPr lang="en-US" smtClean="0"/>
              <a:t>5/1/2017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BD99018-B499-4D43-ACA0-41DC52C25B4D}" type="slidenum">
              <a:rPr lang="en-US" smtClean="0"/>
              <a:t>‹#›</a:t>
            </a:fld>
            <a:endParaRPr lang="en-US" dirty="0"/>
          </a:p>
        </p:txBody>
      </p:sp>
    </p:spTree>
    <p:extLst>
      <p:ext uri="{BB962C8B-B14F-4D97-AF65-F5344CB8AC3E}">
        <p14:creationId xmlns:p14="http://schemas.microsoft.com/office/powerpoint/2010/main" val="1184140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967795-583F-41C0-B1FF-969513C71377}" type="datetimeFigureOut">
              <a:rPr lang="en-US" smtClean="0"/>
              <a:t>5/1/2017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BD99018-B499-4D43-ACA0-41DC52C25B4D}" type="slidenum">
              <a:rPr lang="en-US" smtClean="0"/>
              <a:t>‹#›</a:t>
            </a:fld>
            <a:endParaRPr lang="en-US" dirty="0"/>
          </a:p>
        </p:txBody>
      </p:sp>
    </p:spTree>
    <p:extLst>
      <p:ext uri="{BB962C8B-B14F-4D97-AF65-F5344CB8AC3E}">
        <p14:creationId xmlns:p14="http://schemas.microsoft.com/office/powerpoint/2010/main" val="3038171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967795-583F-41C0-B1FF-969513C71377}" type="datetimeFigureOut">
              <a:rPr lang="en-US" smtClean="0"/>
              <a:t>5/1/2017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BD99018-B499-4D43-ACA0-41DC52C25B4D}" type="slidenum">
              <a:rPr lang="en-US" smtClean="0"/>
              <a:t>‹#›</a:t>
            </a:fld>
            <a:endParaRPr lang="en-US" dirty="0"/>
          </a:p>
        </p:txBody>
      </p:sp>
    </p:spTree>
    <p:extLst>
      <p:ext uri="{BB962C8B-B14F-4D97-AF65-F5344CB8AC3E}">
        <p14:creationId xmlns:p14="http://schemas.microsoft.com/office/powerpoint/2010/main" val="1067782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967795-583F-41C0-B1FF-969513C71377}" type="datetimeFigureOut">
              <a:rPr lang="en-US" smtClean="0"/>
              <a:t>5/1/2017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BD99018-B499-4D43-ACA0-41DC52C25B4D}" type="slidenum">
              <a:rPr lang="en-US" smtClean="0"/>
              <a:t>‹#›</a:t>
            </a:fld>
            <a:endParaRPr lang="en-US" dirty="0"/>
          </a:p>
        </p:txBody>
      </p:sp>
    </p:spTree>
    <p:extLst>
      <p:ext uri="{BB962C8B-B14F-4D97-AF65-F5344CB8AC3E}">
        <p14:creationId xmlns:p14="http://schemas.microsoft.com/office/powerpoint/2010/main" val="850069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9967795-583F-41C0-B1FF-969513C71377}" type="datetimeFigureOut">
              <a:rPr lang="en-US" smtClean="0"/>
              <a:t>5/1/2017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BD99018-B499-4D43-ACA0-41DC52C25B4D}" type="slidenum">
              <a:rPr lang="en-US" smtClean="0"/>
              <a:t>‹#›</a:t>
            </a:fld>
            <a:endParaRPr lang="en-US" dirty="0"/>
          </a:p>
        </p:txBody>
      </p:sp>
    </p:spTree>
    <p:extLst>
      <p:ext uri="{BB962C8B-B14F-4D97-AF65-F5344CB8AC3E}">
        <p14:creationId xmlns:p14="http://schemas.microsoft.com/office/powerpoint/2010/main" val="2480801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9967795-583F-41C0-B1FF-969513C71377}" type="datetimeFigureOut">
              <a:rPr lang="en-US" smtClean="0"/>
              <a:t>5/1/2017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BD99018-B499-4D43-ACA0-41DC52C25B4D}" type="slidenum">
              <a:rPr lang="en-US" smtClean="0"/>
              <a:t>‹#›</a:t>
            </a:fld>
            <a:endParaRPr lang="en-US" dirty="0"/>
          </a:p>
        </p:txBody>
      </p:sp>
    </p:spTree>
    <p:extLst>
      <p:ext uri="{BB962C8B-B14F-4D97-AF65-F5344CB8AC3E}">
        <p14:creationId xmlns:p14="http://schemas.microsoft.com/office/powerpoint/2010/main" val="3943957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9967795-583F-41C0-B1FF-969513C71377}" type="datetimeFigureOut">
              <a:rPr lang="en-US" smtClean="0"/>
              <a:t>5/1/2017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BD99018-B499-4D43-ACA0-41DC52C25B4D}" type="slidenum">
              <a:rPr lang="en-US" smtClean="0"/>
              <a:t>‹#›</a:t>
            </a:fld>
            <a:endParaRPr lang="en-US" dirty="0"/>
          </a:p>
        </p:txBody>
      </p:sp>
    </p:spTree>
    <p:extLst>
      <p:ext uri="{BB962C8B-B14F-4D97-AF65-F5344CB8AC3E}">
        <p14:creationId xmlns:p14="http://schemas.microsoft.com/office/powerpoint/2010/main" val="3684773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967795-583F-41C0-B1FF-969513C71377}" type="datetimeFigureOut">
              <a:rPr lang="en-US" smtClean="0"/>
              <a:t>5/1/2017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BD99018-B499-4D43-ACA0-41DC52C25B4D}" type="slidenum">
              <a:rPr lang="en-US" smtClean="0"/>
              <a:t>‹#›</a:t>
            </a:fld>
            <a:endParaRPr lang="en-US" dirty="0"/>
          </a:p>
        </p:txBody>
      </p:sp>
    </p:spTree>
    <p:extLst>
      <p:ext uri="{BB962C8B-B14F-4D97-AF65-F5344CB8AC3E}">
        <p14:creationId xmlns:p14="http://schemas.microsoft.com/office/powerpoint/2010/main" val="1112817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967795-583F-41C0-B1FF-969513C71377}" type="datetimeFigureOut">
              <a:rPr lang="en-US" smtClean="0"/>
              <a:t>5/1/2017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BD99018-B499-4D43-ACA0-41DC52C25B4D}" type="slidenum">
              <a:rPr lang="en-US" smtClean="0"/>
              <a:t>‹#›</a:t>
            </a:fld>
            <a:endParaRPr lang="en-US" dirty="0"/>
          </a:p>
        </p:txBody>
      </p:sp>
    </p:spTree>
    <p:extLst>
      <p:ext uri="{BB962C8B-B14F-4D97-AF65-F5344CB8AC3E}">
        <p14:creationId xmlns:p14="http://schemas.microsoft.com/office/powerpoint/2010/main" val="2333001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967795-583F-41C0-B1FF-969513C71377}" type="datetimeFigureOut">
              <a:rPr lang="en-US" smtClean="0"/>
              <a:t>5/1/2017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BD99018-B499-4D43-ACA0-41DC52C25B4D}" type="slidenum">
              <a:rPr lang="en-US" smtClean="0"/>
              <a:t>‹#›</a:t>
            </a:fld>
            <a:endParaRPr lang="en-US" dirty="0"/>
          </a:p>
        </p:txBody>
      </p:sp>
    </p:spTree>
    <p:extLst>
      <p:ext uri="{BB962C8B-B14F-4D97-AF65-F5344CB8AC3E}">
        <p14:creationId xmlns:p14="http://schemas.microsoft.com/office/powerpoint/2010/main" val="2423550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967795-583F-41C0-B1FF-969513C71377}" type="datetimeFigureOut">
              <a:rPr lang="en-US" smtClean="0"/>
              <a:t>5/1/2017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D99018-B499-4D43-ACA0-41DC52C25B4D}" type="slidenum">
              <a:rPr lang="en-US" smtClean="0"/>
              <a:t>‹#›</a:t>
            </a:fld>
            <a:endParaRPr lang="en-US" dirty="0"/>
          </a:p>
        </p:txBody>
      </p:sp>
    </p:spTree>
    <p:extLst>
      <p:ext uri="{BB962C8B-B14F-4D97-AF65-F5344CB8AC3E}">
        <p14:creationId xmlns:p14="http://schemas.microsoft.com/office/powerpoint/2010/main" val="21432032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035175"/>
            <a:ext cx="8382000" cy="1470025"/>
          </a:xfrm>
        </p:spPr>
        <p:txBody>
          <a:bodyPr>
            <a:noAutofit/>
          </a:bodyPr>
          <a:lstStyle/>
          <a:p>
            <a:r>
              <a:rPr lang="en-US" sz="4800" dirty="0" smtClean="0"/>
              <a:t>Principal Project Advisory Team</a:t>
            </a:r>
            <a:endParaRPr lang="en-US" sz="4800" dirty="0"/>
          </a:p>
        </p:txBody>
      </p:sp>
      <p:sp>
        <p:nvSpPr>
          <p:cNvPr id="3" name="Subtitle 2"/>
          <p:cNvSpPr>
            <a:spLocks noGrp="1"/>
          </p:cNvSpPr>
          <p:nvPr>
            <p:ph type="subTitle" idx="1"/>
          </p:nvPr>
        </p:nvSpPr>
        <p:spPr>
          <a:xfrm>
            <a:off x="990600" y="4953000"/>
            <a:ext cx="6400800" cy="1066800"/>
          </a:xfrm>
        </p:spPr>
        <p:txBody>
          <a:bodyPr/>
          <a:lstStyle/>
          <a:p>
            <a:r>
              <a:rPr lang="en-US" dirty="0" smtClean="0">
                <a:solidFill>
                  <a:schemeClr val="tx1"/>
                </a:solidFill>
              </a:rPr>
              <a:t>May 1, 2017</a:t>
            </a:r>
            <a:endParaRPr lang="en-US" dirty="0">
              <a:solidFill>
                <a:schemeClr val="tx1"/>
              </a:solidFill>
            </a:endParaRPr>
          </a:p>
        </p:txBody>
      </p:sp>
    </p:spTree>
    <p:extLst>
      <p:ext uri="{BB962C8B-B14F-4D97-AF65-F5344CB8AC3E}">
        <p14:creationId xmlns:p14="http://schemas.microsoft.com/office/powerpoint/2010/main" val="1864413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sz="3400" dirty="0" smtClean="0"/>
              <a:t>Agenda Item 4:  Graphs Showing Belief Statements</a:t>
            </a:r>
            <a:endParaRPr lang="en-US" sz="3400" dirty="0"/>
          </a:p>
        </p:txBody>
      </p:sp>
      <p:sp>
        <p:nvSpPr>
          <p:cNvPr id="3" name="Content Placeholder 2"/>
          <p:cNvSpPr>
            <a:spLocks noGrp="1"/>
          </p:cNvSpPr>
          <p:nvPr>
            <p:ph idx="1"/>
          </p:nvPr>
        </p:nvSpPr>
        <p:spPr>
          <a:xfrm>
            <a:off x="76200" y="914400"/>
            <a:ext cx="9067800" cy="2819400"/>
          </a:xfrm>
        </p:spPr>
        <p:txBody>
          <a:bodyPr>
            <a:noAutofit/>
          </a:bodyPr>
          <a:lstStyle/>
          <a:p>
            <a:pPr marL="0" lvl="0" indent="0">
              <a:buNone/>
            </a:pPr>
            <a:endParaRPr lang="en-US" sz="1400" dirty="0"/>
          </a:p>
          <a:p>
            <a:pPr marL="0" lvl="0" indent="0">
              <a:buNone/>
            </a:pPr>
            <a:r>
              <a:rPr lang="en-US" sz="2000" dirty="0" smtClean="0"/>
              <a:t>Seven beliefs have been approved by consensus</a:t>
            </a:r>
          </a:p>
          <a:p>
            <a:pPr lvl="0">
              <a:buFontTx/>
              <a:buChar char="-"/>
            </a:pPr>
            <a:r>
              <a:rPr lang="en-US" sz="2000" dirty="0" smtClean="0"/>
              <a:t>Purpose</a:t>
            </a:r>
          </a:p>
          <a:p>
            <a:pPr lvl="0">
              <a:buFontTx/>
              <a:buChar char="-"/>
            </a:pPr>
            <a:r>
              <a:rPr lang="en-US" sz="2000" dirty="0" smtClean="0"/>
              <a:t>Instruction</a:t>
            </a:r>
          </a:p>
          <a:p>
            <a:pPr lvl="0">
              <a:buFontTx/>
              <a:buChar char="-"/>
            </a:pPr>
            <a:r>
              <a:rPr lang="en-US" sz="2000" dirty="0" smtClean="0"/>
              <a:t>Shared Decision-Making and Shared Leadership</a:t>
            </a:r>
          </a:p>
          <a:p>
            <a:pPr lvl="0">
              <a:buFontTx/>
              <a:buChar char="-"/>
            </a:pPr>
            <a:r>
              <a:rPr lang="en-US" sz="2000" dirty="0" smtClean="0"/>
              <a:t>Continuous Improvement &amp; Change Management</a:t>
            </a:r>
          </a:p>
          <a:p>
            <a:pPr lvl="0">
              <a:buFontTx/>
              <a:buChar char="-"/>
            </a:pPr>
            <a:r>
              <a:rPr lang="en-US" sz="2000" dirty="0" smtClean="0"/>
              <a:t>Equity</a:t>
            </a:r>
          </a:p>
          <a:p>
            <a:pPr lvl="0">
              <a:buFontTx/>
              <a:buChar char="-"/>
            </a:pPr>
            <a:r>
              <a:rPr lang="en-US" sz="2000" dirty="0" smtClean="0"/>
              <a:t>Value Diversity</a:t>
            </a:r>
          </a:p>
          <a:p>
            <a:pPr>
              <a:buFontTx/>
              <a:buChar char="-"/>
            </a:pPr>
            <a:r>
              <a:rPr lang="en-US" sz="2000" dirty="0"/>
              <a:t>Collaborative Partnership</a:t>
            </a:r>
          </a:p>
          <a:p>
            <a:pPr marL="0" lvl="0" indent="0">
              <a:buNone/>
            </a:pPr>
            <a:endParaRPr lang="en-US" sz="2000" dirty="0"/>
          </a:p>
          <a:p>
            <a:pPr marL="0" lvl="0" indent="0">
              <a:buNone/>
            </a:pPr>
            <a:r>
              <a:rPr lang="en-US" sz="2000" dirty="0" smtClean="0"/>
              <a:t>Five beliefs are still under consideration</a:t>
            </a:r>
          </a:p>
          <a:p>
            <a:pPr>
              <a:buFontTx/>
              <a:buChar char="-"/>
            </a:pPr>
            <a:r>
              <a:rPr lang="en-US" sz="2000" dirty="0" smtClean="0"/>
              <a:t>Innovation</a:t>
            </a:r>
          </a:p>
          <a:p>
            <a:pPr>
              <a:buFontTx/>
              <a:buChar char="-"/>
            </a:pPr>
            <a:r>
              <a:rPr lang="en-US" sz="2000" dirty="0" smtClean="0"/>
              <a:t>Reflective Practice</a:t>
            </a:r>
          </a:p>
          <a:p>
            <a:pPr>
              <a:buFontTx/>
              <a:buChar char="-"/>
            </a:pPr>
            <a:r>
              <a:rPr lang="en-US" sz="2000" dirty="0" smtClean="0"/>
              <a:t>Shared Responsibility for Feedback</a:t>
            </a:r>
          </a:p>
          <a:p>
            <a:pPr>
              <a:buFontTx/>
              <a:buChar char="-"/>
            </a:pPr>
            <a:r>
              <a:rPr lang="en-US" sz="2000" dirty="0" smtClean="0"/>
              <a:t>Skillful Practice Under Authentic Conditions</a:t>
            </a:r>
          </a:p>
          <a:p>
            <a:pPr>
              <a:buFontTx/>
              <a:buChar char="-"/>
            </a:pPr>
            <a:r>
              <a:rPr lang="en-US" sz="2000" dirty="0" smtClean="0"/>
              <a:t>Program Admission</a:t>
            </a:r>
            <a:endParaRPr lang="en-US" sz="2000" dirty="0"/>
          </a:p>
          <a:p>
            <a:pPr marL="0" lvl="0" indent="0">
              <a:buNone/>
            </a:pPr>
            <a:endParaRPr lang="en-US" sz="2000" dirty="0"/>
          </a:p>
          <a:p>
            <a:pPr lvl="0">
              <a:buFontTx/>
              <a:buChar char="-"/>
            </a:pPr>
            <a:endParaRPr lang="en-US" sz="1400" dirty="0" smtClean="0"/>
          </a:p>
        </p:txBody>
      </p:sp>
      <p:sp>
        <p:nvSpPr>
          <p:cNvPr id="4" name="TextBox 3"/>
          <p:cNvSpPr txBox="1"/>
          <p:nvPr/>
        </p:nvSpPr>
        <p:spPr>
          <a:xfrm>
            <a:off x="6096000" y="2743200"/>
            <a:ext cx="2819400" cy="3693319"/>
          </a:xfrm>
          <a:prstGeom prst="rect">
            <a:avLst/>
          </a:prstGeom>
          <a:noFill/>
        </p:spPr>
        <p:txBody>
          <a:bodyPr wrap="square" rtlCol="0">
            <a:spAutoFit/>
          </a:bodyPr>
          <a:lstStyle/>
          <a:p>
            <a:r>
              <a:rPr lang="en-US" dirty="0" smtClean="0"/>
              <a:t>Figure 1 shows level of agreement with a statement, “These are an important foundation for principal certification.” (235 respondents)</a:t>
            </a:r>
          </a:p>
          <a:p>
            <a:endParaRPr lang="en-US" dirty="0" smtClean="0"/>
          </a:p>
          <a:p>
            <a:endParaRPr lang="en-US" dirty="0"/>
          </a:p>
          <a:p>
            <a:r>
              <a:rPr lang="en-US" dirty="0" smtClean="0"/>
              <a:t>Figure 2 shows level of agreement with a statement, “I support these in concept.” (235 respondents)</a:t>
            </a:r>
            <a:endParaRPr lang="en-US" dirty="0"/>
          </a:p>
        </p:txBody>
      </p:sp>
      <p:sp>
        <p:nvSpPr>
          <p:cNvPr id="5" name="Rectangle 4"/>
          <p:cNvSpPr/>
          <p:nvPr/>
        </p:nvSpPr>
        <p:spPr>
          <a:xfrm>
            <a:off x="5943600" y="2590800"/>
            <a:ext cx="3048000" cy="403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710585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77259"/>
          </a:xfrm>
          <a:prstGeom prst="rect">
            <a:avLst/>
          </a:prstGeom>
        </p:spPr>
      </p:pic>
    </p:spTree>
    <p:extLst>
      <p:ext uri="{BB962C8B-B14F-4D97-AF65-F5344CB8AC3E}">
        <p14:creationId xmlns:p14="http://schemas.microsoft.com/office/powerpoint/2010/main" val="2224128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08" y="152400"/>
            <a:ext cx="9146908" cy="6705600"/>
          </a:xfrm>
          <a:prstGeom prst="rect">
            <a:avLst/>
          </a:prstGeom>
        </p:spPr>
      </p:pic>
    </p:spTree>
    <p:extLst>
      <p:ext uri="{BB962C8B-B14F-4D97-AF65-F5344CB8AC3E}">
        <p14:creationId xmlns:p14="http://schemas.microsoft.com/office/powerpoint/2010/main" val="13728301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sz="3000" dirty="0" smtClean="0"/>
              <a:t>Agenda Item 4:  Graphs concerning Recommendations</a:t>
            </a:r>
            <a:endParaRPr lang="en-US" sz="3000" dirty="0"/>
          </a:p>
        </p:txBody>
      </p:sp>
      <p:sp>
        <p:nvSpPr>
          <p:cNvPr id="3" name="Content Placeholder 2"/>
          <p:cNvSpPr>
            <a:spLocks noGrp="1"/>
          </p:cNvSpPr>
          <p:nvPr>
            <p:ph idx="1"/>
          </p:nvPr>
        </p:nvSpPr>
        <p:spPr>
          <a:xfrm>
            <a:off x="76200" y="1295400"/>
            <a:ext cx="9067800" cy="2819400"/>
          </a:xfrm>
        </p:spPr>
        <p:txBody>
          <a:bodyPr>
            <a:noAutofit/>
          </a:bodyPr>
          <a:lstStyle/>
          <a:p>
            <a:pPr marL="0" lvl="0" indent="0">
              <a:buNone/>
            </a:pPr>
            <a:endParaRPr lang="en-US" sz="1400" dirty="0"/>
          </a:p>
          <a:p>
            <a:pPr marL="0" lvl="0" indent="0">
              <a:buNone/>
            </a:pPr>
            <a:r>
              <a:rPr lang="en-US" sz="2000" dirty="0" smtClean="0"/>
              <a:t>Graphs 3-13 show level of support for draft recommendations (235 respondents)</a:t>
            </a:r>
          </a:p>
          <a:p>
            <a:pPr marL="0" lvl="0" indent="0">
              <a:buNone/>
            </a:pPr>
            <a:endParaRPr lang="en-US" sz="2000" dirty="0"/>
          </a:p>
          <a:p>
            <a:pPr marL="0" lvl="0" indent="0">
              <a:buNone/>
            </a:pPr>
            <a:r>
              <a:rPr lang="en-US" sz="2000" dirty="0" smtClean="0"/>
              <a:t>For each draft recommendation, three questions were posed</a:t>
            </a:r>
          </a:p>
          <a:p>
            <a:pPr>
              <a:buFontTx/>
              <a:buChar char="-"/>
            </a:pPr>
            <a:r>
              <a:rPr lang="en-US" sz="2000" dirty="0" smtClean="0"/>
              <a:t>Of what importance is this recommendation?</a:t>
            </a:r>
          </a:p>
          <a:p>
            <a:pPr>
              <a:buFontTx/>
              <a:buChar char="-"/>
            </a:pPr>
            <a:r>
              <a:rPr lang="en-US" sz="2000" dirty="0" smtClean="0"/>
              <a:t>Of what value is this to the initial certification of principals?</a:t>
            </a:r>
          </a:p>
          <a:p>
            <a:pPr>
              <a:buFontTx/>
              <a:buChar char="-"/>
            </a:pPr>
            <a:r>
              <a:rPr lang="en-US" sz="2000" dirty="0" smtClean="0"/>
              <a:t>Which best describes your support for this recommendation?</a:t>
            </a:r>
          </a:p>
          <a:p>
            <a:pPr marL="0" lvl="0" indent="0">
              <a:buNone/>
            </a:pPr>
            <a:endParaRPr lang="en-US" sz="2000" dirty="0" smtClean="0"/>
          </a:p>
          <a:p>
            <a:pPr marL="0" lvl="0" indent="0">
              <a:buNone/>
            </a:pPr>
            <a:endParaRPr lang="en-US" sz="2000" dirty="0"/>
          </a:p>
          <a:p>
            <a:pPr marL="0" lvl="0" indent="0">
              <a:buNone/>
            </a:pPr>
            <a:r>
              <a:rPr lang="en-US" sz="2000" dirty="0" smtClean="0"/>
              <a:t>Choices available to the respondents included:</a:t>
            </a:r>
          </a:p>
          <a:p>
            <a:pPr lvl="0">
              <a:buFontTx/>
              <a:buChar char="-"/>
            </a:pPr>
            <a:r>
              <a:rPr lang="en-US" sz="2000" dirty="0" smtClean="0"/>
              <a:t>None</a:t>
            </a:r>
          </a:p>
          <a:p>
            <a:pPr lvl="0">
              <a:buFontTx/>
              <a:buChar char="-"/>
            </a:pPr>
            <a:r>
              <a:rPr lang="en-US" sz="2000" dirty="0" smtClean="0"/>
              <a:t>Little</a:t>
            </a:r>
          </a:p>
          <a:p>
            <a:pPr lvl="0">
              <a:buFontTx/>
              <a:buChar char="-"/>
            </a:pPr>
            <a:r>
              <a:rPr lang="en-US" sz="2000" dirty="0" smtClean="0"/>
              <a:t>Moderate</a:t>
            </a:r>
          </a:p>
          <a:p>
            <a:pPr lvl="0">
              <a:buFontTx/>
              <a:buChar char="-"/>
            </a:pPr>
            <a:r>
              <a:rPr lang="en-US" sz="2000" dirty="0" smtClean="0"/>
              <a:t>Great</a:t>
            </a:r>
            <a:endParaRPr lang="en-US" sz="2000" dirty="0"/>
          </a:p>
          <a:p>
            <a:pPr lvl="0">
              <a:buFontTx/>
              <a:buChar char="-"/>
            </a:pPr>
            <a:endParaRPr lang="en-US" sz="1400" dirty="0" smtClean="0"/>
          </a:p>
        </p:txBody>
      </p:sp>
    </p:spTree>
    <p:extLst>
      <p:ext uri="{BB962C8B-B14F-4D97-AF65-F5344CB8AC3E}">
        <p14:creationId xmlns:p14="http://schemas.microsoft.com/office/powerpoint/2010/main" val="30881555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sz="3000" dirty="0" smtClean="0"/>
              <a:t>Agenda Item </a:t>
            </a:r>
            <a:r>
              <a:rPr lang="en-US" sz="3000" dirty="0"/>
              <a:t>5</a:t>
            </a:r>
            <a:r>
              <a:rPr lang="en-US" sz="3000" dirty="0" smtClean="0"/>
              <a:t>:  Fab 5 Delivers on Belief Statements</a:t>
            </a:r>
            <a:endParaRPr lang="en-US" sz="3000" dirty="0"/>
          </a:p>
        </p:txBody>
      </p:sp>
      <p:sp>
        <p:nvSpPr>
          <p:cNvPr id="3" name="Content Placeholder 2"/>
          <p:cNvSpPr>
            <a:spLocks noGrp="1"/>
          </p:cNvSpPr>
          <p:nvPr>
            <p:ph idx="1"/>
          </p:nvPr>
        </p:nvSpPr>
        <p:spPr>
          <a:xfrm>
            <a:off x="76200" y="1295400"/>
            <a:ext cx="9067800" cy="2819400"/>
          </a:xfrm>
        </p:spPr>
        <p:txBody>
          <a:bodyPr>
            <a:noAutofit/>
          </a:bodyPr>
          <a:lstStyle/>
          <a:p>
            <a:pPr marL="0" lvl="0" indent="0">
              <a:buNone/>
            </a:pPr>
            <a:endParaRPr lang="en-US" sz="2800" dirty="0"/>
          </a:p>
          <a:p>
            <a:pPr marL="0" lvl="0" indent="0">
              <a:buNone/>
            </a:pPr>
            <a:r>
              <a:rPr lang="en-US" sz="2800" dirty="0" smtClean="0"/>
              <a:t>Shout out to the Fab 5</a:t>
            </a:r>
            <a:endParaRPr lang="en-US" sz="2800" dirty="0" smtClean="0"/>
          </a:p>
          <a:p>
            <a:pPr>
              <a:buFontTx/>
              <a:buChar char="-"/>
            </a:pPr>
            <a:r>
              <a:rPr lang="en-US" sz="2800" dirty="0" smtClean="0"/>
              <a:t>John Blowers (P12-Higher Ed Partnership)</a:t>
            </a:r>
          </a:p>
          <a:p>
            <a:pPr>
              <a:buFontTx/>
              <a:buChar char="-"/>
            </a:pPr>
            <a:r>
              <a:rPr lang="en-US" sz="2800" dirty="0" smtClean="0"/>
              <a:t>Lynn Lisy-Macan (Authentic Experiences &amp; the Internship)</a:t>
            </a:r>
          </a:p>
          <a:p>
            <a:pPr>
              <a:buFontTx/>
              <a:buChar char="-"/>
            </a:pPr>
            <a:r>
              <a:rPr lang="en-US" sz="2800" dirty="0" smtClean="0"/>
              <a:t>Grace Barrett (Professional Learning and Ongoing Support)</a:t>
            </a:r>
          </a:p>
          <a:p>
            <a:pPr>
              <a:buFontTx/>
              <a:buChar char="-"/>
            </a:pPr>
            <a:r>
              <a:rPr lang="en-US" sz="2800" dirty="0" smtClean="0"/>
              <a:t>Kathleen Feeley (Diversity)</a:t>
            </a:r>
          </a:p>
          <a:p>
            <a:pPr>
              <a:buFontTx/>
              <a:buChar char="-"/>
            </a:pPr>
            <a:r>
              <a:rPr lang="en-US" sz="2800" dirty="0" smtClean="0"/>
              <a:t>Larry Woodbridge (Standards)</a:t>
            </a:r>
            <a:endParaRPr lang="en-US" sz="2800" dirty="0" smtClean="0"/>
          </a:p>
          <a:p>
            <a:pPr marL="0" lvl="0" indent="0">
              <a:buNone/>
            </a:pPr>
            <a:endParaRPr lang="en-US" sz="2800" dirty="0"/>
          </a:p>
          <a:p>
            <a:pPr marL="0" lvl="0" indent="0">
              <a:buNone/>
            </a:pPr>
            <a:r>
              <a:rPr lang="en-US" sz="2800" dirty="0" smtClean="0"/>
              <a:t>A brief word about the process (Kathleen Feeley)</a:t>
            </a:r>
            <a:endParaRPr lang="en-US" sz="2800" dirty="0" smtClean="0"/>
          </a:p>
          <a:p>
            <a:pPr lvl="0">
              <a:buFontTx/>
              <a:buChar char="-"/>
            </a:pPr>
            <a:endParaRPr lang="en-US" sz="2800" dirty="0" smtClean="0"/>
          </a:p>
        </p:txBody>
      </p:sp>
    </p:spTree>
    <p:extLst>
      <p:ext uri="{BB962C8B-B14F-4D97-AF65-F5344CB8AC3E}">
        <p14:creationId xmlns:p14="http://schemas.microsoft.com/office/powerpoint/2010/main" val="25662930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763000" cy="1143000"/>
          </a:xfrm>
        </p:spPr>
        <p:txBody>
          <a:bodyPr>
            <a:normAutofit/>
          </a:bodyPr>
          <a:lstStyle/>
          <a:p>
            <a:r>
              <a:rPr lang="en-US" sz="4000" dirty="0" smtClean="0"/>
              <a:t>Review our process to reach consensus</a:t>
            </a:r>
            <a:endParaRPr lang="en-US" sz="4000" dirty="0"/>
          </a:p>
        </p:txBody>
      </p:sp>
      <p:sp>
        <p:nvSpPr>
          <p:cNvPr id="3" name="Content Placeholder 2"/>
          <p:cNvSpPr>
            <a:spLocks noGrp="1"/>
          </p:cNvSpPr>
          <p:nvPr>
            <p:ph idx="1"/>
          </p:nvPr>
        </p:nvSpPr>
        <p:spPr>
          <a:xfrm>
            <a:off x="76200" y="1524000"/>
            <a:ext cx="8991600" cy="3124200"/>
          </a:xfrm>
        </p:spPr>
        <p:txBody>
          <a:bodyPr>
            <a:normAutofit/>
          </a:bodyPr>
          <a:lstStyle/>
          <a:p>
            <a:r>
              <a:rPr lang="en-US" sz="2600" dirty="0" smtClean="0"/>
              <a:t>Fist to Five</a:t>
            </a:r>
          </a:p>
          <a:p>
            <a:pPr lvl="1"/>
            <a:r>
              <a:rPr lang="en-US" sz="2200" dirty="0" smtClean="0"/>
              <a:t>The goal is to something that every member can live with and support.</a:t>
            </a:r>
          </a:p>
          <a:p>
            <a:pPr lvl="1"/>
            <a:r>
              <a:rPr lang="en-US" sz="2200" dirty="0" smtClean="0"/>
              <a:t>When co-chairs call a question, members show hands to show support.</a:t>
            </a:r>
          </a:p>
          <a:p>
            <a:pPr lvl="1"/>
            <a:r>
              <a:rPr lang="en-US" sz="2200" dirty="0" smtClean="0"/>
              <a:t>Those who hold up 3, 4, or 5 fingers support the option</a:t>
            </a:r>
          </a:p>
          <a:p>
            <a:pPr lvl="1"/>
            <a:r>
              <a:rPr lang="en-US" sz="2200" dirty="0" smtClean="0"/>
              <a:t>2 fingers means “I cannot live with it ‘as is’”</a:t>
            </a:r>
          </a:p>
          <a:p>
            <a:pPr lvl="1"/>
            <a:r>
              <a:rPr lang="en-US" sz="2200" dirty="0" smtClean="0"/>
              <a:t>1 finger means “A larger reservation prevents me from supporting it”</a:t>
            </a:r>
          </a:p>
          <a:p>
            <a:pPr lvl="1"/>
            <a:r>
              <a:rPr lang="en-US" sz="2200" dirty="0" smtClean="0"/>
              <a:t>Showing a fist means “I cannot support it, as a matter of conscience.”</a:t>
            </a:r>
          </a:p>
          <a:p>
            <a:pPr lvl="1"/>
            <a:endParaRPr lang="en-US" sz="2200" dirty="0" smtClean="0"/>
          </a:p>
          <a:p>
            <a:endParaRPr lang="en-US" sz="2600" dirty="0" smtClean="0"/>
          </a:p>
          <a:p>
            <a:endParaRPr lang="en-US" dirty="0" smtClean="0"/>
          </a:p>
          <a:p>
            <a:endParaRPr lang="en-US" dirty="0"/>
          </a:p>
        </p:txBody>
      </p:sp>
      <p:sp>
        <p:nvSpPr>
          <p:cNvPr id="5" name="TextBox 4"/>
          <p:cNvSpPr txBox="1"/>
          <p:nvPr/>
        </p:nvSpPr>
        <p:spPr>
          <a:xfrm>
            <a:off x="228600" y="4800600"/>
            <a:ext cx="8458200" cy="1446550"/>
          </a:xfrm>
          <a:prstGeom prst="rect">
            <a:avLst/>
          </a:prstGeom>
          <a:noFill/>
        </p:spPr>
        <p:txBody>
          <a:bodyPr wrap="square" rtlCol="0">
            <a:spAutoFit/>
          </a:bodyPr>
          <a:lstStyle/>
          <a:p>
            <a:r>
              <a:rPr lang="en-US" sz="2200" dirty="0" smtClean="0"/>
              <a:t>Note:  </a:t>
            </a:r>
            <a:r>
              <a:rPr lang="en-US" sz="2200" dirty="0"/>
              <a:t>O</a:t>
            </a:r>
            <a:r>
              <a:rPr lang="en-US" sz="2200" dirty="0" smtClean="0"/>
              <a:t>ptions that are forwarded enjoy consensus support.  For these, every Team member shows 3, 4, or 5 fingers.  Those who show a fist, 1, or 2 fingers will be asked, “What would it take to make this something you can live with and support?”</a:t>
            </a:r>
            <a:endParaRPr lang="en-US" sz="2200" dirty="0"/>
          </a:p>
        </p:txBody>
      </p:sp>
    </p:spTree>
    <p:extLst>
      <p:ext uri="{BB962C8B-B14F-4D97-AF65-F5344CB8AC3E}">
        <p14:creationId xmlns:p14="http://schemas.microsoft.com/office/powerpoint/2010/main" val="35163895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smtClean="0"/>
              <a:t>Call the question on revised beliefs</a:t>
            </a:r>
            <a:endParaRPr lang="en-US" dirty="0"/>
          </a:p>
        </p:txBody>
      </p:sp>
      <p:sp>
        <p:nvSpPr>
          <p:cNvPr id="3" name="Content Placeholder 2"/>
          <p:cNvSpPr>
            <a:spLocks noGrp="1"/>
          </p:cNvSpPr>
          <p:nvPr>
            <p:ph idx="1"/>
          </p:nvPr>
        </p:nvSpPr>
        <p:spPr>
          <a:xfrm>
            <a:off x="0" y="2971800"/>
            <a:ext cx="9124741" cy="1143000"/>
          </a:xfrm>
        </p:spPr>
        <p:txBody>
          <a:bodyPr>
            <a:normAutofit/>
          </a:bodyPr>
          <a:lstStyle/>
          <a:p>
            <a:pPr marL="0" indent="0" algn="ctr">
              <a:buNone/>
            </a:pPr>
            <a:r>
              <a:rPr lang="en-US" sz="3000" dirty="0" smtClean="0"/>
              <a:t>Team members indicate level of support for each belief</a:t>
            </a:r>
          </a:p>
          <a:p>
            <a:pPr marL="0" indent="0" algn="ctr">
              <a:buNone/>
            </a:pPr>
            <a:endParaRPr lang="en-US" sz="3000" dirty="0" smtClean="0"/>
          </a:p>
        </p:txBody>
      </p:sp>
    </p:spTree>
    <p:extLst>
      <p:ext uri="{BB962C8B-B14F-4D97-AF65-F5344CB8AC3E}">
        <p14:creationId xmlns:p14="http://schemas.microsoft.com/office/powerpoint/2010/main" val="683922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1143000"/>
          </a:xfrm>
        </p:spPr>
        <p:txBody>
          <a:bodyPr>
            <a:normAutofit fontScale="90000"/>
          </a:bodyPr>
          <a:lstStyle/>
          <a:p>
            <a:r>
              <a:rPr lang="en-US" sz="3400" dirty="0" smtClean="0"/>
              <a:t>Agenda Item </a:t>
            </a:r>
            <a:r>
              <a:rPr lang="en-US" sz="3400" dirty="0" smtClean="0"/>
              <a:t>6:  Gauging Reaction of Advisory Team Colleagues to Breakout Team Recommendations</a:t>
            </a:r>
            <a:endParaRPr lang="en-US" sz="3400" dirty="0"/>
          </a:p>
        </p:txBody>
      </p:sp>
      <p:sp>
        <p:nvSpPr>
          <p:cNvPr id="3" name="Content Placeholder 2"/>
          <p:cNvSpPr>
            <a:spLocks noGrp="1"/>
          </p:cNvSpPr>
          <p:nvPr>
            <p:ph idx="1"/>
          </p:nvPr>
        </p:nvSpPr>
        <p:spPr>
          <a:xfrm>
            <a:off x="152400" y="2362200"/>
            <a:ext cx="9220200" cy="2819400"/>
          </a:xfrm>
        </p:spPr>
        <p:txBody>
          <a:bodyPr>
            <a:normAutofit fontScale="40000" lnSpcReduction="20000"/>
          </a:bodyPr>
          <a:lstStyle/>
          <a:p>
            <a:pPr marL="0" lvl="0" indent="0">
              <a:buNone/>
            </a:pPr>
            <a:r>
              <a:rPr lang="en-US" sz="6300" dirty="0" smtClean="0"/>
              <a:t>Turn to the last item in your folder</a:t>
            </a:r>
          </a:p>
          <a:p>
            <a:pPr marL="0" lvl="0" indent="0">
              <a:buNone/>
            </a:pPr>
            <a:endParaRPr lang="en-US" sz="5500" dirty="0" smtClean="0"/>
          </a:p>
          <a:p>
            <a:pPr lvl="0">
              <a:buFontTx/>
              <a:buChar char="-"/>
            </a:pPr>
            <a:r>
              <a:rPr lang="en-US" sz="6300" dirty="0" smtClean="0"/>
              <a:t>Authentic Experiences (96% Agree or Strongly Agree)</a:t>
            </a:r>
          </a:p>
          <a:p>
            <a:pPr lvl="0">
              <a:buFontTx/>
              <a:buChar char="-"/>
            </a:pPr>
            <a:r>
              <a:rPr lang="en-US" sz="6300" dirty="0" smtClean="0"/>
              <a:t>Standards (91% Agree or Strongly Agree)</a:t>
            </a:r>
          </a:p>
          <a:p>
            <a:pPr>
              <a:buFontTx/>
              <a:buChar char="-"/>
            </a:pPr>
            <a:r>
              <a:rPr lang="en-US" sz="6300" dirty="0" smtClean="0"/>
              <a:t>Diversity (91</a:t>
            </a:r>
            <a:r>
              <a:rPr lang="en-US" sz="6300" dirty="0" smtClean="0"/>
              <a:t>% Agree or Strongly Agree)</a:t>
            </a:r>
          </a:p>
          <a:p>
            <a:pPr lvl="0">
              <a:buFontTx/>
              <a:buChar char="-"/>
            </a:pPr>
            <a:r>
              <a:rPr lang="en-US" sz="6300" dirty="0" smtClean="0"/>
              <a:t>P12-Higher Education Partnership (87</a:t>
            </a:r>
            <a:r>
              <a:rPr lang="en-US" sz="6300" dirty="0" smtClean="0"/>
              <a:t>% Agree or Strongly Agree)</a:t>
            </a:r>
          </a:p>
          <a:p>
            <a:pPr lvl="0">
              <a:buFontTx/>
              <a:buChar char="-"/>
            </a:pPr>
            <a:r>
              <a:rPr lang="en-US" sz="6300" dirty="0" err="1" smtClean="0"/>
              <a:t>Prof’l</a:t>
            </a:r>
            <a:r>
              <a:rPr lang="en-US" sz="6300" dirty="0" smtClean="0"/>
              <a:t> Learning/Ongoing Support (78% Agree or Strongly Agree)</a:t>
            </a:r>
          </a:p>
          <a:p>
            <a:pPr marL="0" indent="0">
              <a:buNone/>
            </a:pPr>
            <a:r>
              <a:rPr lang="en-US" sz="2800" dirty="0" smtClean="0"/>
              <a:t> </a:t>
            </a:r>
            <a:endParaRPr lang="en-US" sz="2800" dirty="0"/>
          </a:p>
        </p:txBody>
      </p:sp>
    </p:spTree>
    <p:extLst>
      <p:ext uri="{BB962C8B-B14F-4D97-AF65-F5344CB8AC3E}">
        <p14:creationId xmlns:p14="http://schemas.microsoft.com/office/powerpoint/2010/main" val="38316201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1143000"/>
          </a:xfrm>
        </p:spPr>
        <p:txBody>
          <a:bodyPr>
            <a:normAutofit/>
          </a:bodyPr>
          <a:lstStyle/>
          <a:p>
            <a:r>
              <a:rPr lang="en-US" dirty="0" smtClean="0"/>
              <a:t>Agenda Item </a:t>
            </a:r>
            <a:r>
              <a:rPr lang="en-US" dirty="0" smtClean="0"/>
              <a:t>7:  Discrepancy Check</a:t>
            </a:r>
            <a:endParaRPr lang="en-US" dirty="0"/>
          </a:p>
        </p:txBody>
      </p:sp>
      <p:sp>
        <p:nvSpPr>
          <p:cNvPr id="3" name="Content Placeholder 2"/>
          <p:cNvSpPr>
            <a:spLocks noGrp="1"/>
          </p:cNvSpPr>
          <p:nvPr>
            <p:ph idx="1"/>
          </p:nvPr>
        </p:nvSpPr>
        <p:spPr>
          <a:xfrm>
            <a:off x="0" y="2209800"/>
            <a:ext cx="9144000" cy="2819400"/>
          </a:xfrm>
        </p:spPr>
        <p:txBody>
          <a:bodyPr>
            <a:noAutofit/>
          </a:bodyPr>
          <a:lstStyle/>
          <a:p>
            <a:pPr marL="0" lvl="0" indent="0">
              <a:buNone/>
            </a:pPr>
            <a:r>
              <a:rPr lang="en-US" sz="2600" dirty="0" smtClean="0"/>
              <a:t>Compare March 22 draft to May 1 merged draft</a:t>
            </a:r>
            <a:endParaRPr lang="en-US" sz="2600" dirty="0"/>
          </a:p>
          <a:p>
            <a:pPr lvl="0">
              <a:buFontTx/>
              <a:buChar char="-"/>
            </a:pPr>
            <a:r>
              <a:rPr lang="en-US" sz="2600" dirty="0" smtClean="0"/>
              <a:t>Re-arrange your chairs so you can confer as a breakout group</a:t>
            </a:r>
          </a:p>
          <a:p>
            <a:pPr lvl="0">
              <a:buFontTx/>
              <a:buChar char="-"/>
            </a:pPr>
            <a:r>
              <a:rPr lang="en-US" sz="2600" dirty="0" smtClean="0"/>
              <a:t>Compare </a:t>
            </a:r>
            <a:r>
              <a:rPr lang="en-US" sz="2600" dirty="0" smtClean="0"/>
              <a:t>2 </a:t>
            </a:r>
            <a:r>
              <a:rPr lang="en-US" sz="2600" dirty="0" smtClean="0"/>
              <a:t>documents (note </a:t>
            </a:r>
            <a:r>
              <a:rPr lang="en-US" sz="2600" dirty="0" smtClean="0"/>
              <a:t>big </a:t>
            </a:r>
            <a:r>
              <a:rPr lang="en-US" sz="2600" dirty="0" smtClean="0"/>
              <a:t>discrepancies on chart paper)</a:t>
            </a:r>
          </a:p>
          <a:p>
            <a:pPr lvl="0">
              <a:buFontTx/>
              <a:buChar char="-"/>
            </a:pPr>
            <a:r>
              <a:rPr lang="en-US" sz="2600" dirty="0" smtClean="0"/>
              <a:t>Decide if adjustment needed (if so, record it on chart paper)</a:t>
            </a:r>
            <a:endParaRPr lang="en-US" sz="2600" dirty="0" smtClean="0"/>
          </a:p>
          <a:p>
            <a:pPr lvl="0">
              <a:buFontTx/>
              <a:buChar char="-"/>
            </a:pPr>
            <a:r>
              <a:rPr lang="en-US" sz="2600" dirty="0" smtClean="0"/>
              <a:t>Be ready to report out</a:t>
            </a:r>
            <a:endParaRPr lang="en-US" sz="2600" dirty="0"/>
          </a:p>
          <a:p>
            <a:pPr marL="0" indent="0">
              <a:buNone/>
            </a:pPr>
            <a:r>
              <a:rPr lang="en-US" sz="2600" dirty="0"/>
              <a:t> </a:t>
            </a:r>
          </a:p>
        </p:txBody>
      </p:sp>
    </p:spTree>
    <p:extLst>
      <p:ext uri="{BB962C8B-B14F-4D97-AF65-F5344CB8AC3E}">
        <p14:creationId xmlns:p14="http://schemas.microsoft.com/office/powerpoint/2010/main" val="24748813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1143000"/>
          </a:xfrm>
        </p:spPr>
        <p:txBody>
          <a:bodyPr>
            <a:normAutofit/>
          </a:bodyPr>
          <a:lstStyle/>
          <a:p>
            <a:r>
              <a:rPr lang="en-US" sz="3400" dirty="0" smtClean="0"/>
              <a:t>Agenda Item </a:t>
            </a:r>
            <a:r>
              <a:rPr lang="en-US" sz="3400" dirty="0" smtClean="0"/>
              <a:t>8:  Closing in on Recommendations</a:t>
            </a:r>
            <a:endParaRPr lang="en-US" sz="3400" dirty="0"/>
          </a:p>
        </p:txBody>
      </p:sp>
      <p:sp>
        <p:nvSpPr>
          <p:cNvPr id="3" name="Content Placeholder 2"/>
          <p:cNvSpPr>
            <a:spLocks noGrp="1"/>
          </p:cNvSpPr>
          <p:nvPr>
            <p:ph idx="1"/>
          </p:nvPr>
        </p:nvSpPr>
        <p:spPr>
          <a:xfrm>
            <a:off x="76200" y="2286000"/>
            <a:ext cx="9067800" cy="2819400"/>
          </a:xfrm>
        </p:spPr>
        <p:txBody>
          <a:bodyPr>
            <a:noAutofit/>
          </a:bodyPr>
          <a:lstStyle/>
          <a:p>
            <a:pPr marL="0" lvl="0" indent="0">
              <a:buNone/>
            </a:pPr>
            <a:endParaRPr lang="en-US" sz="2500" dirty="0"/>
          </a:p>
          <a:p>
            <a:pPr marL="0" lvl="0" indent="0">
              <a:buNone/>
            </a:pPr>
            <a:r>
              <a:rPr lang="en-US" sz="2500" dirty="0" smtClean="0"/>
              <a:t>Reform as a whole group </a:t>
            </a:r>
            <a:endParaRPr lang="en-US" sz="2500" dirty="0"/>
          </a:p>
          <a:p>
            <a:pPr marL="0" lvl="0" indent="0">
              <a:buNone/>
            </a:pPr>
            <a:endParaRPr lang="en-US" sz="2500" dirty="0" smtClean="0"/>
          </a:p>
          <a:p>
            <a:pPr marL="0" lvl="0" indent="0">
              <a:buNone/>
            </a:pPr>
            <a:r>
              <a:rPr lang="en-US" sz="2500" dirty="0" smtClean="0"/>
              <a:t>Fist to Five</a:t>
            </a:r>
          </a:p>
          <a:p>
            <a:pPr marL="0" lvl="0" indent="0">
              <a:buNone/>
            </a:pPr>
            <a:endParaRPr lang="en-US" sz="2500" dirty="0"/>
          </a:p>
          <a:p>
            <a:pPr marL="0" lvl="0" indent="0">
              <a:buNone/>
            </a:pPr>
            <a:r>
              <a:rPr lang="en-US" sz="2500" dirty="0" smtClean="0"/>
              <a:t>Whole group discussion</a:t>
            </a:r>
            <a:endParaRPr lang="en-US" sz="2500" dirty="0" smtClean="0"/>
          </a:p>
        </p:txBody>
      </p:sp>
    </p:spTree>
    <p:extLst>
      <p:ext uri="{BB962C8B-B14F-4D97-AF65-F5344CB8AC3E}">
        <p14:creationId xmlns:p14="http://schemas.microsoft.com/office/powerpoint/2010/main" val="2553311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42" y="381000"/>
            <a:ext cx="9067800" cy="1143000"/>
          </a:xfrm>
        </p:spPr>
        <p:txBody>
          <a:bodyPr>
            <a:noAutofit/>
          </a:bodyPr>
          <a:lstStyle/>
          <a:p>
            <a:r>
              <a:rPr lang="en-US" sz="4200" dirty="0" smtClean="0"/>
              <a:t>Agenda </a:t>
            </a:r>
            <a:r>
              <a:rPr lang="en-US" sz="4200" dirty="0"/>
              <a:t>I</a:t>
            </a:r>
            <a:r>
              <a:rPr lang="en-US" sz="4200" dirty="0" smtClean="0"/>
              <a:t>tem #1: </a:t>
            </a:r>
            <a:r>
              <a:rPr lang="en-US" sz="4200" dirty="0" smtClean="0"/>
              <a:t>Welcome &amp; Objectives</a:t>
            </a:r>
            <a:endParaRPr lang="en-US" sz="4200" dirty="0"/>
          </a:p>
        </p:txBody>
      </p:sp>
      <p:sp>
        <p:nvSpPr>
          <p:cNvPr id="3" name="Content Placeholder 2"/>
          <p:cNvSpPr>
            <a:spLocks noGrp="1"/>
          </p:cNvSpPr>
          <p:nvPr>
            <p:ph idx="1"/>
          </p:nvPr>
        </p:nvSpPr>
        <p:spPr>
          <a:xfrm>
            <a:off x="0" y="2514600"/>
            <a:ext cx="9144000" cy="2819400"/>
          </a:xfrm>
        </p:spPr>
        <p:txBody>
          <a:bodyPr>
            <a:normAutofit fontScale="25000" lnSpcReduction="20000"/>
          </a:bodyPr>
          <a:lstStyle/>
          <a:p>
            <a:pPr marL="0" indent="0">
              <a:buNone/>
            </a:pPr>
            <a:r>
              <a:rPr lang="en-US" sz="7600" dirty="0" smtClean="0"/>
              <a:t>Meeting objectives</a:t>
            </a:r>
          </a:p>
          <a:p>
            <a:pPr marL="285750" lvl="1"/>
            <a:r>
              <a:rPr lang="en-US" sz="7200" dirty="0" smtClean="0"/>
              <a:t>Understand what has happened since we last met</a:t>
            </a:r>
          </a:p>
          <a:p>
            <a:pPr marL="285750" lvl="1"/>
            <a:r>
              <a:rPr lang="en-US" sz="7200" dirty="0" smtClean="0"/>
              <a:t>Recognize </a:t>
            </a:r>
            <a:r>
              <a:rPr lang="en-US" sz="7200" dirty="0"/>
              <a:t>feedback we received from focus groups and surveys occurring </a:t>
            </a:r>
            <a:r>
              <a:rPr lang="en-US" sz="7200" dirty="0" smtClean="0"/>
              <a:t>March </a:t>
            </a:r>
            <a:r>
              <a:rPr lang="en-US" sz="7200" dirty="0"/>
              <a:t>3 - </a:t>
            </a:r>
            <a:r>
              <a:rPr lang="en-US" sz="7200" dirty="0" smtClean="0"/>
              <a:t>April </a:t>
            </a:r>
            <a:r>
              <a:rPr lang="en-US" sz="7200" dirty="0"/>
              <a:t>10</a:t>
            </a:r>
          </a:p>
          <a:p>
            <a:pPr marL="285750" lvl="1"/>
            <a:r>
              <a:rPr lang="en-US" sz="7200" dirty="0"/>
              <a:t>Consider </a:t>
            </a:r>
            <a:r>
              <a:rPr lang="en-US" sz="7200" dirty="0" smtClean="0"/>
              <a:t>Deans’ view of </a:t>
            </a:r>
            <a:r>
              <a:rPr lang="en-US" sz="7200" i="1" dirty="0" smtClean="0"/>
              <a:t>Professional </a:t>
            </a:r>
            <a:r>
              <a:rPr lang="en-US" sz="7200" i="1" dirty="0"/>
              <a:t>Standards for Educational Leaders </a:t>
            </a:r>
            <a:r>
              <a:rPr lang="en-US" sz="7200" dirty="0"/>
              <a:t>(online </a:t>
            </a:r>
            <a:r>
              <a:rPr lang="en-US" sz="7200" dirty="0" smtClean="0"/>
              <a:t>survey)</a:t>
            </a:r>
            <a:endParaRPr lang="en-US" sz="7200" dirty="0"/>
          </a:p>
          <a:p>
            <a:pPr marL="285750" lvl="1"/>
            <a:r>
              <a:rPr lang="en-US" sz="7200" dirty="0"/>
              <a:t>Decide whether to approve additional beliefs based on “Fab 5” revisions</a:t>
            </a:r>
          </a:p>
          <a:p>
            <a:pPr marL="285750" lvl="1"/>
            <a:r>
              <a:rPr lang="en-US" sz="7200" dirty="0"/>
              <a:t>Review online survey results showing </a:t>
            </a:r>
            <a:r>
              <a:rPr lang="en-US" sz="7200" dirty="0" err="1" smtClean="0"/>
              <a:t>Adv</a:t>
            </a:r>
            <a:r>
              <a:rPr lang="en-US" sz="7200" dirty="0" smtClean="0"/>
              <a:t> Tm reaction </a:t>
            </a:r>
            <a:r>
              <a:rPr lang="en-US" sz="7200" dirty="0"/>
              <a:t>to </a:t>
            </a:r>
            <a:r>
              <a:rPr lang="en-US" sz="7200" dirty="0" smtClean="0"/>
              <a:t>breakout group </a:t>
            </a:r>
            <a:r>
              <a:rPr lang="en-US" sz="7200" dirty="0"/>
              <a:t>recommendations</a:t>
            </a:r>
          </a:p>
          <a:p>
            <a:pPr marL="285750" lvl="1"/>
            <a:r>
              <a:rPr lang="en-US" sz="7200" dirty="0"/>
              <a:t>Compare </a:t>
            </a:r>
            <a:r>
              <a:rPr lang="en-US" sz="7200" u="sng" dirty="0"/>
              <a:t>March 22 draft </a:t>
            </a:r>
            <a:r>
              <a:rPr lang="en-US" sz="7200" dirty="0" smtClean="0"/>
              <a:t>of </a:t>
            </a:r>
            <a:r>
              <a:rPr lang="en-US" sz="7200" dirty="0"/>
              <a:t>breakout </a:t>
            </a:r>
            <a:r>
              <a:rPr lang="en-US" sz="7200" dirty="0" smtClean="0"/>
              <a:t>group recommendations to </a:t>
            </a:r>
            <a:r>
              <a:rPr lang="en-US" sz="7200" dirty="0"/>
              <a:t>consolidated</a:t>
            </a:r>
            <a:r>
              <a:rPr lang="en-US" sz="7200" dirty="0" smtClean="0"/>
              <a:t> </a:t>
            </a:r>
            <a:r>
              <a:rPr lang="en-US" sz="7200" u="sng" dirty="0"/>
              <a:t>May 1 </a:t>
            </a:r>
            <a:r>
              <a:rPr lang="en-US" sz="7200" u="sng" dirty="0" smtClean="0"/>
              <a:t>draft</a:t>
            </a:r>
          </a:p>
          <a:p>
            <a:pPr marL="285750" lvl="1"/>
            <a:r>
              <a:rPr lang="en-US" sz="7200" dirty="0" smtClean="0"/>
              <a:t>Decide </a:t>
            </a:r>
            <a:r>
              <a:rPr lang="en-US" sz="7200" dirty="0"/>
              <a:t>if discrepancies exist between </a:t>
            </a:r>
            <a:r>
              <a:rPr lang="en-US" sz="7200" u="sng" dirty="0"/>
              <a:t>March 22 draft </a:t>
            </a:r>
            <a:r>
              <a:rPr lang="en-US" sz="7200" dirty="0"/>
              <a:t>and </a:t>
            </a:r>
            <a:r>
              <a:rPr lang="en-US" sz="7200" u="sng" dirty="0"/>
              <a:t>May 1 draft</a:t>
            </a:r>
            <a:r>
              <a:rPr lang="en-US" sz="7200" dirty="0"/>
              <a:t>; </a:t>
            </a:r>
            <a:r>
              <a:rPr lang="en-US" sz="7200" dirty="0" smtClean="0"/>
              <a:t>if so reconcile </a:t>
            </a:r>
            <a:r>
              <a:rPr lang="en-US" sz="7200" dirty="0"/>
              <a:t>them </a:t>
            </a:r>
          </a:p>
          <a:p>
            <a:pPr marL="285750" lvl="1"/>
            <a:r>
              <a:rPr lang="en-US" sz="7200" dirty="0"/>
              <a:t>Use “Fist to Five” to identify how </a:t>
            </a:r>
            <a:r>
              <a:rPr lang="en-US" sz="7200" dirty="0" smtClean="0"/>
              <a:t>many/which </a:t>
            </a:r>
            <a:r>
              <a:rPr lang="en-US" sz="7200" dirty="0"/>
              <a:t>recommendations enjoy consensus </a:t>
            </a:r>
            <a:r>
              <a:rPr lang="en-US" sz="7200" dirty="0" smtClean="0"/>
              <a:t>support</a:t>
            </a:r>
          </a:p>
          <a:p>
            <a:pPr marL="285750" lvl="1"/>
            <a:r>
              <a:rPr lang="en-US" sz="7200" dirty="0" smtClean="0"/>
              <a:t>Understand </a:t>
            </a:r>
            <a:r>
              <a:rPr lang="en-US" sz="7200" dirty="0"/>
              <a:t>plans in place to gather stakeholder feedback (May 2 – May 15)</a:t>
            </a:r>
          </a:p>
          <a:p>
            <a:pPr marL="285750" lvl="1"/>
            <a:r>
              <a:rPr lang="en-US" sz="7200" dirty="0"/>
              <a:t>Confirm (or </a:t>
            </a:r>
            <a:r>
              <a:rPr lang="en-US" sz="7200" dirty="0" smtClean="0"/>
              <a:t>adjust as needed) process to </a:t>
            </a:r>
            <a:r>
              <a:rPr lang="en-US" sz="7200" dirty="0"/>
              <a:t>reach consensus recommendations </a:t>
            </a:r>
            <a:r>
              <a:rPr lang="en-US" sz="7200" dirty="0" smtClean="0"/>
              <a:t>May </a:t>
            </a:r>
            <a:r>
              <a:rPr lang="en-US" sz="7200" dirty="0"/>
              <a:t>31, 2017</a:t>
            </a:r>
          </a:p>
          <a:p>
            <a:pPr marL="285750" lvl="1"/>
            <a:r>
              <a:rPr lang="en-US" sz="7200" dirty="0"/>
              <a:t>E</a:t>
            </a:r>
            <a:r>
              <a:rPr lang="en-US" sz="7200" dirty="0" smtClean="0"/>
              <a:t>ither </a:t>
            </a:r>
            <a:r>
              <a:rPr lang="en-US" sz="7200" dirty="0"/>
              <a:t>accept “as is” or </a:t>
            </a:r>
            <a:r>
              <a:rPr lang="en-US" sz="7200" dirty="0" smtClean="0"/>
              <a:t>make needed change </a:t>
            </a:r>
            <a:r>
              <a:rPr lang="en-US" sz="7200" dirty="0"/>
              <a:t>to </a:t>
            </a:r>
            <a:r>
              <a:rPr lang="en-US" sz="7200" dirty="0" smtClean="0"/>
              <a:t>the minutes </a:t>
            </a:r>
            <a:r>
              <a:rPr lang="en-US" sz="7200" dirty="0"/>
              <a:t>from meeting #5 (</a:t>
            </a:r>
            <a:r>
              <a:rPr lang="en-US" sz="7200" dirty="0" smtClean="0"/>
              <a:t>Mar 22, 2017)</a:t>
            </a:r>
            <a:endParaRPr lang="en-US" sz="7200" dirty="0"/>
          </a:p>
          <a:p>
            <a:pPr marL="0" lvl="0" indent="0">
              <a:buNone/>
            </a:pPr>
            <a:endParaRPr lang="en-US" sz="11200" dirty="0"/>
          </a:p>
          <a:p>
            <a:pPr marL="0" indent="0">
              <a:buNone/>
            </a:pPr>
            <a:endParaRPr lang="en-US" dirty="0" smtClean="0"/>
          </a:p>
          <a:p>
            <a:endParaRPr lang="en-US" dirty="0"/>
          </a:p>
        </p:txBody>
      </p:sp>
    </p:spTree>
    <p:extLst>
      <p:ext uri="{BB962C8B-B14F-4D97-AF65-F5344CB8AC3E}">
        <p14:creationId xmlns:p14="http://schemas.microsoft.com/office/powerpoint/2010/main" val="9716140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Agenda Item </a:t>
            </a:r>
            <a:r>
              <a:rPr lang="en-US" sz="4000" dirty="0" smtClean="0"/>
              <a:t>9: Process going forward</a:t>
            </a:r>
            <a:endParaRPr lang="en-US" sz="4000" dirty="0"/>
          </a:p>
        </p:txBody>
      </p:sp>
      <p:sp>
        <p:nvSpPr>
          <p:cNvPr id="3" name="Content Placeholder 2"/>
          <p:cNvSpPr>
            <a:spLocks noGrp="1"/>
          </p:cNvSpPr>
          <p:nvPr>
            <p:ph idx="1"/>
          </p:nvPr>
        </p:nvSpPr>
        <p:spPr>
          <a:xfrm>
            <a:off x="1674" y="2332037"/>
            <a:ext cx="9142326" cy="4525963"/>
          </a:xfrm>
        </p:spPr>
        <p:txBody>
          <a:bodyPr/>
          <a:lstStyle/>
          <a:p>
            <a:pPr marL="0" indent="0">
              <a:buNone/>
            </a:pPr>
            <a:r>
              <a:rPr lang="en-US" sz="2400" dirty="0" smtClean="0"/>
              <a:t>Unless the Advisory Team reaches a different understanding today, then on May 31, 2017, we move point by point through recommendations and use Fist to Five to identify those embraced by consensus</a:t>
            </a:r>
            <a:endParaRPr lang="en-US" sz="2400" dirty="0" smtClean="0"/>
          </a:p>
          <a:p>
            <a:pPr>
              <a:buFontTx/>
              <a:buChar char="-"/>
            </a:pPr>
            <a:r>
              <a:rPr lang="en-US" sz="2400" dirty="0" smtClean="0"/>
              <a:t>We move ahead with those recommendations agreed upon by consensus of those participating on May 31, 2017</a:t>
            </a:r>
            <a:r>
              <a:rPr lang="en-US" sz="2400" dirty="0" smtClean="0"/>
              <a:t> </a:t>
            </a:r>
          </a:p>
          <a:p>
            <a:pPr>
              <a:buFontTx/>
              <a:buChar char="-"/>
            </a:pPr>
            <a:r>
              <a:rPr lang="en-US" sz="2400" dirty="0" smtClean="0"/>
              <a:t>We forward recommendations verbatim</a:t>
            </a:r>
          </a:p>
          <a:p>
            <a:pPr>
              <a:buFontTx/>
              <a:buChar char="-"/>
            </a:pPr>
            <a:r>
              <a:rPr lang="en-US" sz="2400" dirty="0"/>
              <a:t>E</a:t>
            </a:r>
            <a:r>
              <a:rPr lang="en-US" sz="2400" dirty="0" smtClean="0"/>
              <a:t>xplanatory language will be added to describe the process used</a:t>
            </a:r>
            <a:endParaRPr lang="en-US" sz="2400" dirty="0" smtClean="0"/>
          </a:p>
          <a:p>
            <a:pPr marL="0" indent="0">
              <a:buNone/>
            </a:pPr>
            <a:endParaRPr lang="en-US" dirty="0"/>
          </a:p>
        </p:txBody>
      </p:sp>
    </p:spTree>
    <p:extLst>
      <p:ext uri="{BB962C8B-B14F-4D97-AF65-F5344CB8AC3E}">
        <p14:creationId xmlns:p14="http://schemas.microsoft.com/office/powerpoint/2010/main" val="16937449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9050"/>
            <a:ext cx="8915400" cy="1143000"/>
          </a:xfrm>
        </p:spPr>
        <p:txBody>
          <a:bodyPr>
            <a:noAutofit/>
          </a:bodyPr>
          <a:lstStyle/>
          <a:p>
            <a:r>
              <a:rPr lang="en-US" sz="4000" dirty="0" smtClean="0"/>
              <a:t>Next Meeting Reminder &amp; Adjourn</a:t>
            </a:r>
            <a:endParaRPr lang="en-US" sz="4000" dirty="0"/>
          </a:p>
        </p:txBody>
      </p:sp>
      <p:sp>
        <p:nvSpPr>
          <p:cNvPr id="3" name="Content Placeholder 2"/>
          <p:cNvSpPr>
            <a:spLocks noGrp="1"/>
          </p:cNvSpPr>
          <p:nvPr>
            <p:ph idx="1"/>
          </p:nvPr>
        </p:nvSpPr>
        <p:spPr>
          <a:xfrm>
            <a:off x="381000" y="1646237"/>
            <a:ext cx="8534400" cy="4525963"/>
          </a:xfrm>
        </p:spPr>
        <p:txBody>
          <a:bodyPr>
            <a:normAutofit fontScale="62500" lnSpcReduction="20000"/>
          </a:bodyPr>
          <a:lstStyle/>
          <a:p>
            <a:pPr marL="0" indent="0">
              <a:buNone/>
            </a:pPr>
            <a:r>
              <a:rPr lang="en-US" sz="5100" dirty="0" smtClean="0"/>
              <a:t>Schedule for final meeting (11:30 am - 2:30 pm)</a:t>
            </a:r>
            <a:endParaRPr lang="en-US" sz="5100" dirty="0"/>
          </a:p>
          <a:p>
            <a:pPr marL="457200" lvl="1" indent="0">
              <a:buNone/>
            </a:pPr>
            <a:endParaRPr lang="en-US" sz="5100" dirty="0" smtClean="0"/>
          </a:p>
          <a:p>
            <a:pPr lvl="1"/>
            <a:r>
              <a:rPr lang="en-US" sz="5100" dirty="0" smtClean="0"/>
              <a:t> May </a:t>
            </a:r>
            <a:r>
              <a:rPr lang="en-US" sz="5100" dirty="0"/>
              <a:t>31, </a:t>
            </a:r>
            <a:r>
              <a:rPr lang="en-US" sz="5100" dirty="0" smtClean="0"/>
              <a:t>2017 (approve entire set of recommendations)</a:t>
            </a:r>
            <a:endParaRPr lang="en-US" sz="5100" dirty="0"/>
          </a:p>
          <a:p>
            <a:pPr marL="0" indent="0">
              <a:buNone/>
            </a:pPr>
            <a:endParaRPr lang="en-US" sz="8000" dirty="0"/>
          </a:p>
          <a:p>
            <a:endParaRPr lang="en-US" sz="8000" dirty="0" smtClean="0"/>
          </a:p>
          <a:p>
            <a:pPr marL="0" indent="0">
              <a:buNone/>
            </a:pPr>
            <a:r>
              <a:rPr lang="en-US" sz="6400" dirty="0" smtClean="0"/>
              <a:t>ADJOURN</a:t>
            </a:r>
            <a:endParaRPr lang="en-US" sz="6400" dirty="0"/>
          </a:p>
          <a:p>
            <a:endParaRPr lang="en-US" dirty="0"/>
          </a:p>
        </p:txBody>
      </p:sp>
    </p:spTree>
    <p:extLst>
      <p:ext uri="{BB962C8B-B14F-4D97-AF65-F5344CB8AC3E}">
        <p14:creationId xmlns:p14="http://schemas.microsoft.com/office/powerpoint/2010/main" val="38482837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0"/>
            <a:ext cx="8915400" cy="1143000"/>
          </a:xfrm>
        </p:spPr>
        <p:txBody>
          <a:bodyPr>
            <a:noAutofit/>
          </a:bodyPr>
          <a:lstStyle/>
          <a:p>
            <a:r>
              <a:rPr lang="en-US" dirty="0" smtClean="0"/>
              <a:t>Our Aim for Today</a:t>
            </a:r>
            <a:r>
              <a:rPr lang="en-US" sz="3200" dirty="0" smtClean="0"/>
              <a:t/>
            </a:r>
            <a:br>
              <a:rPr lang="en-US" sz="3200" dirty="0" smtClean="0"/>
            </a:br>
            <a:r>
              <a:rPr lang="en-US" sz="3200" dirty="0" smtClean="0"/>
              <a:t/>
            </a:r>
            <a:br>
              <a:rPr lang="en-US" sz="3200" dirty="0" smtClean="0"/>
            </a:br>
            <a:r>
              <a:rPr lang="en-US" sz="3200" dirty="0"/>
              <a:t/>
            </a:r>
            <a:br>
              <a:rPr lang="en-US" sz="3200" dirty="0"/>
            </a:br>
            <a:r>
              <a:rPr lang="en-US" sz="3200" dirty="0" smtClean="0"/>
              <a:t>Agenda </a:t>
            </a:r>
            <a:r>
              <a:rPr lang="en-US" sz="3200" dirty="0"/>
              <a:t>I</a:t>
            </a:r>
            <a:r>
              <a:rPr lang="en-US" sz="3200" dirty="0" smtClean="0"/>
              <a:t>tem #2:  </a:t>
            </a:r>
            <a:r>
              <a:rPr lang="en-US" sz="3200" dirty="0" smtClean="0"/>
              <a:t>Identify </a:t>
            </a:r>
            <a:r>
              <a:rPr lang="en-US" sz="3200" dirty="0" smtClean="0"/>
              <a:t>recommendations that have the potential to enhance principal preparation</a:t>
            </a:r>
            <a:endParaRPr lang="en-US" sz="3200" dirty="0"/>
          </a:p>
        </p:txBody>
      </p:sp>
    </p:spTree>
    <p:extLst>
      <p:ext uri="{BB962C8B-B14F-4D97-AF65-F5344CB8AC3E}">
        <p14:creationId xmlns:p14="http://schemas.microsoft.com/office/powerpoint/2010/main" val="8787380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dirty="0" smtClean="0">
                <a:latin typeface="+mn-lt"/>
              </a:rPr>
              <a:t>Setting the tone</a:t>
            </a:r>
            <a:endParaRPr lang="en-US" dirty="0">
              <a:latin typeface="+mn-lt"/>
            </a:endParaRPr>
          </a:p>
        </p:txBody>
      </p:sp>
      <p:sp>
        <p:nvSpPr>
          <p:cNvPr id="3" name="Content Placeholder 2"/>
          <p:cNvSpPr>
            <a:spLocks noGrp="1"/>
          </p:cNvSpPr>
          <p:nvPr>
            <p:ph idx="1"/>
          </p:nvPr>
        </p:nvSpPr>
        <p:spPr>
          <a:xfrm>
            <a:off x="152400" y="2332037"/>
            <a:ext cx="8991600" cy="4525963"/>
          </a:xfrm>
        </p:spPr>
        <p:txBody>
          <a:bodyPr>
            <a:normAutofit/>
          </a:bodyPr>
          <a:lstStyle/>
          <a:p>
            <a:pPr>
              <a:buFontTx/>
              <a:buChar char="-"/>
            </a:pPr>
            <a:r>
              <a:rPr lang="en-US" sz="2800" dirty="0" smtClean="0"/>
              <a:t>On March 22, emphasis began to shift from “me” to “we”</a:t>
            </a:r>
          </a:p>
          <a:p>
            <a:pPr>
              <a:buFontTx/>
              <a:buChar char="-"/>
            </a:pPr>
            <a:r>
              <a:rPr lang="en-US" sz="2800" dirty="0" smtClean="0"/>
              <a:t>That </a:t>
            </a:r>
            <a:r>
              <a:rPr lang="en-US" sz="2800" dirty="0" smtClean="0"/>
              <a:t>continues today</a:t>
            </a:r>
            <a:endParaRPr lang="en-US" sz="2800" dirty="0" smtClean="0"/>
          </a:p>
          <a:p>
            <a:pPr>
              <a:buFontTx/>
              <a:buChar char="-"/>
            </a:pPr>
            <a:r>
              <a:rPr lang="en-US" sz="2800" dirty="0"/>
              <a:t>W</a:t>
            </a:r>
            <a:r>
              <a:rPr lang="en-US" sz="2800" dirty="0" smtClean="0"/>
              <a:t>e </a:t>
            </a:r>
            <a:r>
              <a:rPr lang="en-US" sz="2800" dirty="0" smtClean="0"/>
              <a:t>take another step</a:t>
            </a:r>
          </a:p>
          <a:p>
            <a:pPr>
              <a:buFontTx/>
              <a:buChar char="-"/>
            </a:pPr>
            <a:r>
              <a:rPr lang="en-US" sz="2800" dirty="0" smtClean="0"/>
              <a:t>We merge breakout group recommendations into 1 draft</a:t>
            </a:r>
          </a:p>
          <a:p>
            <a:endParaRPr lang="en-US" sz="2800" dirty="0" smtClean="0"/>
          </a:p>
          <a:p>
            <a:pPr marL="0" indent="0">
              <a:buNone/>
            </a:pPr>
            <a:r>
              <a:rPr lang="en-US" sz="2800" dirty="0"/>
              <a:t>	</a:t>
            </a:r>
          </a:p>
        </p:txBody>
      </p:sp>
    </p:spTree>
    <p:extLst>
      <p:ext uri="{BB962C8B-B14F-4D97-AF65-F5344CB8AC3E}">
        <p14:creationId xmlns:p14="http://schemas.microsoft.com/office/powerpoint/2010/main" val="1598468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82673db-4c88-4556-aad8-7b3cd2e8cc4a@namprd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9763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1143000"/>
          </a:xfrm>
        </p:spPr>
        <p:txBody>
          <a:bodyPr>
            <a:noAutofit/>
          </a:bodyPr>
          <a:lstStyle/>
          <a:p>
            <a:r>
              <a:rPr lang="en-US" dirty="0" smtClean="0"/>
              <a:t>Keys to today</a:t>
            </a:r>
            <a:endParaRPr lang="en-US" dirty="0"/>
          </a:p>
        </p:txBody>
      </p:sp>
      <p:sp>
        <p:nvSpPr>
          <p:cNvPr id="3" name="Content Placeholder 2"/>
          <p:cNvSpPr>
            <a:spLocks noGrp="1"/>
          </p:cNvSpPr>
          <p:nvPr>
            <p:ph idx="1"/>
          </p:nvPr>
        </p:nvSpPr>
        <p:spPr>
          <a:xfrm>
            <a:off x="152400" y="2590800"/>
            <a:ext cx="9067800" cy="2819400"/>
          </a:xfrm>
        </p:spPr>
        <p:txBody>
          <a:bodyPr>
            <a:noAutofit/>
          </a:bodyPr>
          <a:lstStyle/>
          <a:p>
            <a:pPr marL="0" indent="0">
              <a:spcBef>
                <a:spcPts val="0"/>
              </a:spcBef>
              <a:buNone/>
            </a:pPr>
            <a:r>
              <a:rPr lang="en-US" sz="2800" dirty="0" smtClean="0"/>
              <a:t>Be open-minded</a:t>
            </a:r>
          </a:p>
          <a:p>
            <a:pPr marL="0" indent="0">
              <a:spcBef>
                <a:spcPts val="0"/>
              </a:spcBef>
              <a:buNone/>
            </a:pPr>
            <a:r>
              <a:rPr lang="en-US" sz="2800" dirty="0"/>
              <a:t>	</a:t>
            </a:r>
            <a:r>
              <a:rPr lang="en-US" sz="2800" dirty="0" smtClean="0"/>
              <a:t>But not so open-minded that our brains fall out</a:t>
            </a:r>
          </a:p>
          <a:p>
            <a:pPr marL="0" indent="0">
              <a:spcBef>
                <a:spcPts val="0"/>
              </a:spcBef>
              <a:buNone/>
            </a:pPr>
            <a:endParaRPr lang="en-US" sz="2800" dirty="0"/>
          </a:p>
          <a:p>
            <a:pPr marL="0" indent="0">
              <a:spcBef>
                <a:spcPts val="0"/>
              </a:spcBef>
              <a:buNone/>
            </a:pPr>
            <a:r>
              <a:rPr lang="en-US" sz="2800" dirty="0" smtClean="0"/>
              <a:t>Seek to understand before advocating</a:t>
            </a:r>
          </a:p>
          <a:p>
            <a:pPr marL="0" indent="0">
              <a:spcBef>
                <a:spcPts val="0"/>
              </a:spcBef>
              <a:buNone/>
            </a:pPr>
            <a:endParaRPr lang="en-US" sz="2800" dirty="0" smtClean="0"/>
          </a:p>
          <a:p>
            <a:pPr marL="0" indent="0">
              <a:spcBef>
                <a:spcPts val="0"/>
              </a:spcBef>
              <a:buNone/>
            </a:pPr>
            <a:r>
              <a:rPr lang="en-US" sz="2800" dirty="0"/>
              <a:t>L</a:t>
            </a:r>
            <a:r>
              <a:rPr lang="en-US" sz="2800" dirty="0" smtClean="0"/>
              <a:t>ive </a:t>
            </a:r>
            <a:r>
              <a:rPr lang="en-US" sz="2800" dirty="0" smtClean="0"/>
              <a:t>up to agreements we made to ourselves 8 months ago</a:t>
            </a:r>
          </a:p>
          <a:p>
            <a:pPr marL="0" indent="0">
              <a:spcBef>
                <a:spcPts val="0"/>
              </a:spcBef>
              <a:buNone/>
            </a:pPr>
            <a:endParaRPr lang="en-US" sz="2400" dirty="0" smtClean="0"/>
          </a:p>
        </p:txBody>
      </p:sp>
    </p:spTree>
    <p:extLst>
      <p:ext uri="{BB962C8B-B14F-4D97-AF65-F5344CB8AC3E}">
        <p14:creationId xmlns:p14="http://schemas.microsoft.com/office/powerpoint/2010/main" val="42595362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27536"/>
            <a:ext cx="9144000" cy="1143000"/>
          </a:xfrm>
        </p:spPr>
        <p:txBody>
          <a:bodyPr>
            <a:normAutofit/>
          </a:bodyPr>
          <a:lstStyle/>
          <a:p>
            <a:r>
              <a:rPr lang="en-US" dirty="0" smtClean="0"/>
              <a:t>More specifically . . . </a:t>
            </a:r>
            <a:endParaRPr lang="en-US" dirty="0"/>
          </a:p>
        </p:txBody>
      </p:sp>
      <p:sp>
        <p:nvSpPr>
          <p:cNvPr id="3" name="Content Placeholder 2"/>
          <p:cNvSpPr>
            <a:spLocks noGrp="1"/>
          </p:cNvSpPr>
          <p:nvPr>
            <p:ph idx="1"/>
          </p:nvPr>
        </p:nvSpPr>
        <p:spPr>
          <a:xfrm>
            <a:off x="92112" y="2057400"/>
            <a:ext cx="9144000" cy="2819400"/>
          </a:xfrm>
        </p:spPr>
        <p:txBody>
          <a:bodyPr>
            <a:noAutofit/>
          </a:bodyPr>
          <a:lstStyle/>
          <a:p>
            <a:pPr marL="0" indent="0">
              <a:spcBef>
                <a:spcPts val="0"/>
              </a:spcBef>
              <a:buNone/>
            </a:pPr>
            <a:r>
              <a:rPr lang="en-US" sz="2200" dirty="0" smtClean="0"/>
              <a:t>On Sept. 22, 2016 we all considered </a:t>
            </a:r>
            <a:r>
              <a:rPr lang="en-US" sz="2200" dirty="0" smtClean="0"/>
              <a:t>were invited to answer a single </a:t>
            </a:r>
            <a:r>
              <a:rPr lang="en-US" sz="2200" dirty="0" smtClean="0"/>
              <a:t>question:</a:t>
            </a:r>
          </a:p>
          <a:p>
            <a:pPr marL="0" indent="0">
              <a:spcBef>
                <a:spcPts val="0"/>
              </a:spcBef>
              <a:buNone/>
            </a:pPr>
            <a:endParaRPr lang="en-US" sz="2200" dirty="0" smtClean="0"/>
          </a:p>
          <a:p>
            <a:pPr marL="0" lvl="0" indent="0">
              <a:spcBef>
                <a:spcPts val="0"/>
              </a:spcBef>
              <a:buNone/>
            </a:pPr>
            <a:r>
              <a:rPr lang="en-US" sz="2200" dirty="0" smtClean="0"/>
              <a:t>“To </a:t>
            </a:r>
            <a:r>
              <a:rPr lang="en-US" sz="2200" dirty="0"/>
              <a:t>achieve more </a:t>
            </a:r>
            <a:r>
              <a:rPr lang="en-US" sz="2200" dirty="0" smtClean="0"/>
              <a:t>than </a:t>
            </a:r>
            <a:r>
              <a:rPr lang="en-US" sz="2200" dirty="0"/>
              <a:t>anyone can </a:t>
            </a:r>
            <a:r>
              <a:rPr lang="en-US" sz="2200" dirty="0" smtClean="0"/>
              <a:t>alone </a:t>
            </a:r>
            <a:r>
              <a:rPr lang="en-US" sz="2200" dirty="0"/>
              <a:t>do we </a:t>
            </a:r>
            <a:r>
              <a:rPr lang="en-US" sz="2200" dirty="0" smtClean="0"/>
              <a:t>each agree </a:t>
            </a:r>
            <a:r>
              <a:rPr lang="en-US" sz="2200" dirty="0"/>
              <a:t>to be </a:t>
            </a:r>
            <a:r>
              <a:rPr lang="en-US" sz="2200" dirty="0" smtClean="0"/>
              <a:t>reasonable?”</a:t>
            </a:r>
            <a:endParaRPr lang="en-US" sz="2200" dirty="0"/>
          </a:p>
          <a:p>
            <a:pPr marL="0" indent="0">
              <a:spcBef>
                <a:spcPts val="0"/>
              </a:spcBef>
              <a:buNone/>
            </a:pPr>
            <a:endParaRPr lang="en-US" sz="2200" dirty="0" smtClean="0"/>
          </a:p>
          <a:p>
            <a:pPr marL="0" indent="0">
              <a:spcBef>
                <a:spcPts val="0"/>
              </a:spcBef>
              <a:buNone/>
            </a:pPr>
            <a:r>
              <a:rPr lang="en-US" sz="2200" dirty="0" smtClean="0"/>
              <a:t>Each of us agreed.</a:t>
            </a:r>
          </a:p>
          <a:p>
            <a:pPr marL="0" indent="0">
              <a:spcBef>
                <a:spcPts val="0"/>
              </a:spcBef>
              <a:buNone/>
            </a:pPr>
            <a:endParaRPr lang="en-US" sz="2200" dirty="0"/>
          </a:p>
          <a:p>
            <a:pPr marL="0" indent="0">
              <a:spcBef>
                <a:spcPts val="0"/>
              </a:spcBef>
              <a:buNone/>
            </a:pPr>
            <a:r>
              <a:rPr lang="en-US" sz="2200" dirty="0" smtClean="0"/>
              <a:t>As a team, we approved norms.</a:t>
            </a:r>
          </a:p>
          <a:p>
            <a:pPr marL="342900" lvl="2" indent="-342900">
              <a:spcBef>
                <a:spcPts val="0"/>
              </a:spcBef>
              <a:buFontTx/>
              <a:buChar char="-"/>
            </a:pPr>
            <a:r>
              <a:rPr lang="en-US" sz="2200" dirty="0" smtClean="0"/>
              <a:t>Forward </a:t>
            </a:r>
            <a:r>
              <a:rPr lang="en-US" sz="2200" dirty="0"/>
              <a:t>recommendations that we reach by </a:t>
            </a:r>
            <a:r>
              <a:rPr lang="en-US" sz="2200" dirty="0" smtClean="0"/>
              <a:t>consensus</a:t>
            </a:r>
          </a:p>
          <a:p>
            <a:pPr marL="342900" lvl="2" indent="-342900">
              <a:spcBef>
                <a:spcPts val="0"/>
              </a:spcBef>
              <a:buFontTx/>
              <a:buChar char="-"/>
            </a:pPr>
            <a:r>
              <a:rPr lang="en-US" sz="2200" dirty="0" smtClean="0"/>
              <a:t>Show </a:t>
            </a:r>
            <a:r>
              <a:rPr lang="en-US" sz="2200" dirty="0"/>
              <a:t>we’re reasonable by accepting and supporting proposals we can live with </a:t>
            </a:r>
            <a:r>
              <a:rPr lang="en-US" sz="2200" dirty="0" smtClean="0"/>
              <a:t>and </a:t>
            </a:r>
            <a:r>
              <a:rPr lang="en-US" sz="2200" dirty="0"/>
              <a:t>not just those that are </a:t>
            </a:r>
            <a:r>
              <a:rPr lang="en-US" sz="2200" dirty="0" smtClean="0"/>
              <a:t>ideal (i.e., be flexible in our thinking)</a:t>
            </a:r>
          </a:p>
          <a:p>
            <a:pPr marL="342900" lvl="2" indent="-342900">
              <a:spcBef>
                <a:spcPts val="0"/>
              </a:spcBef>
              <a:buFontTx/>
              <a:buChar char="-"/>
            </a:pPr>
            <a:r>
              <a:rPr lang="en-US" sz="2200" dirty="0" smtClean="0"/>
              <a:t>If </a:t>
            </a:r>
            <a:r>
              <a:rPr lang="en-US" sz="2200" dirty="0"/>
              <a:t>initially -- as a matter of conscience -- we can’t support a proposal, </a:t>
            </a:r>
            <a:r>
              <a:rPr lang="en-US" sz="2200" dirty="0" smtClean="0"/>
              <a:t>we agree to state </a:t>
            </a:r>
            <a:r>
              <a:rPr lang="en-US" sz="2200" dirty="0"/>
              <a:t>what would make it something we do </a:t>
            </a:r>
            <a:r>
              <a:rPr lang="en-US" sz="2200" dirty="0" smtClean="0"/>
              <a:t>support</a:t>
            </a:r>
            <a:endParaRPr lang="en-US" sz="2200" dirty="0"/>
          </a:p>
        </p:txBody>
      </p:sp>
    </p:spTree>
    <p:extLst>
      <p:ext uri="{BB962C8B-B14F-4D97-AF65-F5344CB8AC3E}">
        <p14:creationId xmlns:p14="http://schemas.microsoft.com/office/powerpoint/2010/main" val="9406834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81000"/>
            <a:ext cx="8915400" cy="1143000"/>
          </a:xfrm>
        </p:spPr>
        <p:txBody>
          <a:bodyPr>
            <a:noAutofit/>
          </a:bodyPr>
          <a:lstStyle/>
          <a:p>
            <a:r>
              <a:rPr lang="en-US" sz="3200" dirty="0" smtClean="0"/>
              <a:t>Agenda </a:t>
            </a:r>
            <a:r>
              <a:rPr lang="en-US" sz="3200" dirty="0"/>
              <a:t>I</a:t>
            </a:r>
            <a:r>
              <a:rPr lang="en-US" sz="3200" dirty="0" smtClean="0"/>
              <a:t>tem #3:  What Happened Since we Last Met</a:t>
            </a:r>
            <a:endParaRPr lang="en-US" sz="3200" dirty="0"/>
          </a:p>
        </p:txBody>
      </p:sp>
      <p:sp>
        <p:nvSpPr>
          <p:cNvPr id="3" name="Content Placeholder 2"/>
          <p:cNvSpPr>
            <a:spLocks noGrp="1"/>
          </p:cNvSpPr>
          <p:nvPr>
            <p:ph idx="1"/>
          </p:nvPr>
        </p:nvSpPr>
        <p:spPr>
          <a:xfrm>
            <a:off x="46056" y="2133600"/>
            <a:ext cx="9144000" cy="2819400"/>
          </a:xfrm>
        </p:spPr>
        <p:txBody>
          <a:bodyPr>
            <a:noAutofit/>
          </a:bodyPr>
          <a:lstStyle/>
          <a:p>
            <a:pPr marL="0" indent="0">
              <a:spcBef>
                <a:spcPts val="0"/>
              </a:spcBef>
              <a:buNone/>
            </a:pPr>
            <a:r>
              <a:rPr lang="en-US" sz="2000" dirty="0" smtClean="0"/>
              <a:t>What has happened since we last met</a:t>
            </a:r>
          </a:p>
          <a:p>
            <a:pPr marL="285750" lvl="1">
              <a:spcBef>
                <a:spcPts val="0"/>
              </a:spcBef>
            </a:pPr>
            <a:r>
              <a:rPr lang="en-US" sz="2000" dirty="0" smtClean="0"/>
              <a:t>NYSED is expected to invite public comment on NYS draft ESSA plan </a:t>
            </a:r>
            <a:r>
              <a:rPr lang="en-US" sz="2000" dirty="0"/>
              <a:t>(next week) </a:t>
            </a:r>
            <a:endParaRPr lang="en-US" sz="2000" dirty="0" smtClean="0"/>
          </a:p>
          <a:p>
            <a:pPr marL="285750" lvl="1">
              <a:spcBef>
                <a:spcPts val="0"/>
              </a:spcBef>
            </a:pPr>
            <a:r>
              <a:rPr lang="en-US" sz="2000" dirty="0" smtClean="0"/>
              <a:t>High-concept </a:t>
            </a:r>
            <a:r>
              <a:rPr lang="en-US" sz="2000" dirty="0"/>
              <a:t>paper </a:t>
            </a:r>
            <a:r>
              <a:rPr lang="en-US" sz="2000" dirty="0" smtClean="0"/>
              <a:t>submitted on our behalf </a:t>
            </a:r>
            <a:r>
              <a:rPr lang="en-US" sz="2000" dirty="0"/>
              <a:t>is </a:t>
            </a:r>
            <a:r>
              <a:rPr lang="en-US" sz="2000" dirty="0" smtClean="0"/>
              <a:t>included </a:t>
            </a:r>
            <a:r>
              <a:rPr lang="en-US" sz="2000" dirty="0"/>
              <a:t>in </a:t>
            </a:r>
            <a:r>
              <a:rPr lang="en-US" sz="2000" dirty="0" smtClean="0"/>
              <a:t>draft </a:t>
            </a:r>
            <a:r>
              <a:rPr lang="en-US" sz="2000" dirty="0"/>
              <a:t>ESSA plan for </a:t>
            </a:r>
            <a:r>
              <a:rPr lang="en-US" sz="2000" dirty="0" smtClean="0"/>
              <a:t>NYS</a:t>
            </a:r>
          </a:p>
          <a:p>
            <a:pPr marL="285750" lvl="1">
              <a:spcBef>
                <a:spcPts val="0"/>
              </a:spcBef>
            </a:pPr>
            <a:r>
              <a:rPr lang="en-US" sz="2000" dirty="0" smtClean="0"/>
              <a:t>The last of 22 focus groups occurred in the Bronx, Queensbury, and Yonkers</a:t>
            </a:r>
            <a:endParaRPr lang="en-US" sz="2000" dirty="0"/>
          </a:p>
          <a:p>
            <a:pPr marL="285750" lvl="1">
              <a:spcBef>
                <a:spcPts val="0"/>
              </a:spcBef>
            </a:pPr>
            <a:r>
              <a:rPr lang="en-US" sz="2000" dirty="0"/>
              <a:t>235 individuals responded to a paper and pencil survey conducted Mar-April, 2017</a:t>
            </a:r>
          </a:p>
          <a:p>
            <a:pPr marL="285750" lvl="1">
              <a:spcBef>
                <a:spcPts val="0"/>
              </a:spcBef>
            </a:pPr>
            <a:r>
              <a:rPr lang="en-US" sz="2000" dirty="0" smtClean="0"/>
              <a:t>Ed School deans </a:t>
            </a:r>
            <a:r>
              <a:rPr lang="en-US" sz="2000" dirty="0"/>
              <a:t>completed </a:t>
            </a:r>
            <a:r>
              <a:rPr lang="en-US" sz="2000" dirty="0" smtClean="0"/>
              <a:t>a survey </a:t>
            </a:r>
            <a:r>
              <a:rPr lang="en-US" sz="2000" dirty="0"/>
              <a:t>related to </a:t>
            </a:r>
            <a:r>
              <a:rPr lang="en-US" sz="2000" i="1" dirty="0" err="1" smtClean="0"/>
              <a:t>Prof’l</a:t>
            </a:r>
            <a:r>
              <a:rPr lang="en-US" sz="2000" i="1" dirty="0" smtClean="0"/>
              <a:t> </a:t>
            </a:r>
            <a:r>
              <a:rPr lang="en-US" sz="2000" i="1" dirty="0"/>
              <a:t>Standards for </a:t>
            </a:r>
            <a:r>
              <a:rPr lang="en-US" sz="2000" i="1" dirty="0" err="1" smtClean="0"/>
              <a:t>Educ’l</a:t>
            </a:r>
            <a:r>
              <a:rPr lang="en-US" sz="2000" i="1" dirty="0" smtClean="0"/>
              <a:t> </a:t>
            </a:r>
            <a:r>
              <a:rPr lang="en-US" sz="2000" i="1" dirty="0"/>
              <a:t>Leaders</a:t>
            </a:r>
            <a:endParaRPr lang="en-US" sz="2000" dirty="0"/>
          </a:p>
          <a:p>
            <a:pPr marL="285750" lvl="1">
              <a:spcBef>
                <a:spcPts val="0"/>
              </a:spcBef>
            </a:pPr>
            <a:r>
              <a:rPr lang="en-US" sz="2000" dirty="0"/>
              <a:t>Alignment studies </a:t>
            </a:r>
            <a:r>
              <a:rPr lang="en-US" sz="2000" dirty="0" smtClean="0"/>
              <a:t>done gauging </a:t>
            </a:r>
            <a:r>
              <a:rPr lang="en-US" sz="2000" dirty="0"/>
              <a:t>whether SBL exam covers content/skills from </a:t>
            </a:r>
            <a:r>
              <a:rPr lang="en-US" sz="2000" i="1" dirty="0" smtClean="0"/>
              <a:t>PSELs</a:t>
            </a:r>
            <a:endParaRPr lang="en-US" sz="2000" dirty="0"/>
          </a:p>
          <a:p>
            <a:pPr marL="285750" lvl="1">
              <a:spcBef>
                <a:spcPts val="0"/>
              </a:spcBef>
            </a:pPr>
            <a:r>
              <a:rPr lang="en-US" sz="2000" i="1" dirty="0" smtClean="0"/>
              <a:t>Metropolitan Council for Educational Administration Programs </a:t>
            </a:r>
            <a:r>
              <a:rPr lang="en-US" sz="2000" dirty="0" smtClean="0"/>
              <a:t>provided </a:t>
            </a:r>
            <a:r>
              <a:rPr lang="en-US" sz="2000" dirty="0" smtClean="0"/>
              <a:t>input</a:t>
            </a:r>
          </a:p>
          <a:p>
            <a:pPr marL="285750" lvl="1">
              <a:spcBef>
                <a:spcPts val="0"/>
              </a:spcBef>
            </a:pPr>
            <a:r>
              <a:rPr lang="en-US" sz="2000" dirty="0" smtClean="0"/>
              <a:t>Advisory Team member Michelle Young has indicated that NELP recommendations (related to standards for programs to prepare school building leaders) will be sent to CAEP this summer and should be ready for use January 2018</a:t>
            </a:r>
            <a:endParaRPr lang="en-US" sz="2000" dirty="0" smtClean="0"/>
          </a:p>
          <a:p>
            <a:pPr marL="285750" lvl="1">
              <a:spcBef>
                <a:spcPts val="0"/>
              </a:spcBef>
            </a:pPr>
            <a:r>
              <a:rPr lang="en-US" sz="2000" dirty="0" smtClean="0"/>
              <a:t>Presentation is due to be made on this topic to NYS Board of Regents May 8, 2017</a:t>
            </a:r>
          </a:p>
          <a:p>
            <a:pPr marL="285750" lvl="1">
              <a:spcBef>
                <a:spcPts val="0"/>
              </a:spcBef>
            </a:pPr>
            <a:endParaRPr lang="en-US" sz="2000" dirty="0" smtClean="0"/>
          </a:p>
          <a:p>
            <a:pPr marL="0" indent="0">
              <a:spcBef>
                <a:spcPts val="0"/>
              </a:spcBef>
              <a:buNone/>
            </a:pPr>
            <a:endParaRPr lang="en-US" sz="2000" dirty="0" smtClean="0"/>
          </a:p>
          <a:p>
            <a:pPr>
              <a:spcBef>
                <a:spcPts val="0"/>
              </a:spcBef>
            </a:pPr>
            <a:endParaRPr lang="en-US" sz="2000" dirty="0"/>
          </a:p>
        </p:txBody>
      </p:sp>
    </p:spTree>
    <p:extLst>
      <p:ext uri="{BB962C8B-B14F-4D97-AF65-F5344CB8AC3E}">
        <p14:creationId xmlns:p14="http://schemas.microsoft.com/office/powerpoint/2010/main" val="11199262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1143000"/>
          </a:xfrm>
        </p:spPr>
        <p:txBody>
          <a:bodyPr>
            <a:normAutofit/>
          </a:bodyPr>
          <a:lstStyle/>
          <a:p>
            <a:r>
              <a:rPr lang="en-US" sz="3200" dirty="0" smtClean="0"/>
              <a:t>Housekeeping</a:t>
            </a:r>
            <a:endParaRPr lang="en-US" sz="3200" dirty="0"/>
          </a:p>
        </p:txBody>
      </p:sp>
      <p:sp>
        <p:nvSpPr>
          <p:cNvPr id="3" name="Content Placeholder 2"/>
          <p:cNvSpPr>
            <a:spLocks noGrp="1"/>
          </p:cNvSpPr>
          <p:nvPr>
            <p:ph idx="1"/>
          </p:nvPr>
        </p:nvSpPr>
        <p:spPr>
          <a:xfrm>
            <a:off x="457200" y="2209800"/>
            <a:ext cx="8686800" cy="1752600"/>
          </a:xfrm>
        </p:spPr>
        <p:txBody>
          <a:bodyPr>
            <a:normAutofit/>
          </a:bodyPr>
          <a:lstStyle/>
          <a:p>
            <a:pPr marL="0" indent="0">
              <a:buNone/>
            </a:pPr>
            <a:r>
              <a:rPr lang="en-US" sz="2800" dirty="0"/>
              <a:t>A</a:t>
            </a:r>
            <a:r>
              <a:rPr lang="en-US" sz="2800" dirty="0" smtClean="0"/>
              <a:t>ccept “as is” or suggest needed changes to:</a:t>
            </a:r>
          </a:p>
          <a:p>
            <a:pPr>
              <a:buFontTx/>
              <a:buChar char="-"/>
            </a:pPr>
            <a:r>
              <a:rPr lang="en-US" sz="2800" dirty="0" smtClean="0"/>
              <a:t>Minutes from fifth Advisory Team meeting (Mar. 22)</a:t>
            </a:r>
          </a:p>
          <a:p>
            <a:pPr>
              <a:buFontTx/>
              <a:buChar char="-"/>
            </a:pPr>
            <a:r>
              <a:rPr lang="en-US" sz="2800" dirty="0" smtClean="0"/>
              <a:t>Agreements reached &amp; Transcription of Notes (Mar. 22)</a:t>
            </a:r>
          </a:p>
          <a:p>
            <a:endParaRPr lang="en-US" dirty="0"/>
          </a:p>
        </p:txBody>
      </p:sp>
    </p:spTree>
    <p:extLst>
      <p:ext uri="{BB962C8B-B14F-4D97-AF65-F5344CB8AC3E}">
        <p14:creationId xmlns:p14="http://schemas.microsoft.com/office/powerpoint/2010/main" val="32631616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1278</TotalTime>
  <Words>1172</Words>
  <Application>Microsoft Office PowerPoint</Application>
  <PresentationFormat>On-screen Show (4:3)</PresentationFormat>
  <Paragraphs>154</Paragraphs>
  <Slides>21</Slides>
  <Notes>2</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Principal Project Advisory Team</vt:lpstr>
      <vt:lpstr>Agenda Item #1: Welcome &amp; Objectives</vt:lpstr>
      <vt:lpstr>Our Aim for Today   Agenda Item #2:  Identify recommendations that have the potential to enhance principal preparation</vt:lpstr>
      <vt:lpstr>Setting the tone</vt:lpstr>
      <vt:lpstr>PowerPoint Presentation</vt:lpstr>
      <vt:lpstr>Keys to today</vt:lpstr>
      <vt:lpstr>More specifically . . . </vt:lpstr>
      <vt:lpstr>Agenda Item #3:  What Happened Since we Last Met</vt:lpstr>
      <vt:lpstr>Housekeeping</vt:lpstr>
      <vt:lpstr>Agenda Item 4:  Graphs Showing Belief Statements</vt:lpstr>
      <vt:lpstr>PowerPoint Presentation</vt:lpstr>
      <vt:lpstr>PowerPoint Presentation</vt:lpstr>
      <vt:lpstr>Agenda Item 4:  Graphs concerning Recommendations</vt:lpstr>
      <vt:lpstr>Agenda Item 5:  Fab 5 Delivers on Belief Statements</vt:lpstr>
      <vt:lpstr>Review our process to reach consensus</vt:lpstr>
      <vt:lpstr>Call the question on revised beliefs</vt:lpstr>
      <vt:lpstr>Agenda Item 6:  Gauging Reaction of Advisory Team Colleagues to Breakout Team Recommendations</vt:lpstr>
      <vt:lpstr>Agenda Item 7:  Discrepancy Check</vt:lpstr>
      <vt:lpstr>Agenda Item 8:  Closing in on Recommendations</vt:lpstr>
      <vt:lpstr>Agenda Item 9: Process going forward</vt:lpstr>
      <vt:lpstr>Next Meeting Reminder &amp; Adjourn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Principal Project Advisory Team</dc:title>
  <dc:creator>Ken Turner</dc:creator>
  <cp:lastModifiedBy>Kenneth Turner</cp:lastModifiedBy>
  <cp:revision>170</cp:revision>
  <cp:lastPrinted>2017-03-22T13:43:38Z</cp:lastPrinted>
  <dcterms:created xsi:type="dcterms:W3CDTF">2016-09-21T11:14:55Z</dcterms:created>
  <dcterms:modified xsi:type="dcterms:W3CDTF">2017-05-01T13:13:16Z</dcterms:modified>
</cp:coreProperties>
</file>