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339" r:id="rId3"/>
    <p:sldId id="261" r:id="rId4"/>
    <p:sldId id="259" r:id="rId5"/>
    <p:sldId id="296" r:id="rId6"/>
    <p:sldId id="326" r:id="rId7"/>
    <p:sldId id="281" r:id="rId8"/>
    <p:sldId id="340" r:id="rId9"/>
    <p:sldId id="309" r:id="rId10"/>
    <p:sldId id="324" r:id="rId11"/>
    <p:sldId id="325" r:id="rId12"/>
    <p:sldId id="338" r:id="rId13"/>
    <p:sldId id="334" r:id="rId14"/>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4" autoAdjust="0"/>
    <p:restoredTop sz="94660"/>
  </p:normalViewPr>
  <p:slideViewPr>
    <p:cSldViewPr>
      <p:cViewPr>
        <p:scale>
          <a:sx n="95" d="100"/>
          <a:sy n="95" d="100"/>
        </p:scale>
        <p:origin x="-354" y="-444"/>
      </p:cViewPr>
      <p:guideLst>
        <p:guide orient="horz" pos="2160"/>
        <p:guide pos="2880"/>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818FD68B-405D-4BCB-8004-12F9B45A01CA}" type="datetimeFigureOut">
              <a:rPr lang="en-US" smtClean="0"/>
              <a:t>3/23/2017</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4202EC1C-DFD9-4560-8F85-EB4029084F92}" type="slidenum">
              <a:rPr lang="en-US" smtClean="0"/>
              <a:t>‹#›</a:t>
            </a:fld>
            <a:endParaRPr lang="en-US"/>
          </a:p>
        </p:txBody>
      </p:sp>
    </p:spTree>
    <p:extLst>
      <p:ext uri="{BB962C8B-B14F-4D97-AF65-F5344CB8AC3E}">
        <p14:creationId xmlns:p14="http://schemas.microsoft.com/office/powerpoint/2010/main" val="2945876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863DB79B-2452-4E53-B0F6-0BE10949B3B6}" type="datetimeFigureOut">
              <a:rPr lang="en-US" smtClean="0"/>
              <a:t>3/23/2017</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69D1F923-31F3-4220-B926-A33DEC16527B}" type="slidenum">
              <a:rPr lang="en-US" smtClean="0"/>
              <a:t>‹#›</a:t>
            </a:fld>
            <a:endParaRPr lang="en-US"/>
          </a:p>
        </p:txBody>
      </p:sp>
    </p:spTree>
    <p:extLst>
      <p:ext uri="{BB962C8B-B14F-4D97-AF65-F5344CB8AC3E}">
        <p14:creationId xmlns:p14="http://schemas.microsoft.com/office/powerpoint/2010/main" val="97423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47691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184140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03817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067782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850069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480801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943957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3684773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111281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33300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67795-583F-41C0-B1FF-969513C71377}" type="datetimeFigureOut">
              <a:rPr lang="en-US" smtClean="0"/>
              <a:t>3/23/2017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D99018-B499-4D43-ACA0-41DC52C25B4D}" type="slidenum">
              <a:rPr lang="en-US" smtClean="0"/>
              <a:t>‹#›</a:t>
            </a:fld>
            <a:endParaRPr lang="en-US" dirty="0"/>
          </a:p>
        </p:txBody>
      </p:sp>
    </p:spTree>
    <p:extLst>
      <p:ext uri="{BB962C8B-B14F-4D97-AF65-F5344CB8AC3E}">
        <p14:creationId xmlns:p14="http://schemas.microsoft.com/office/powerpoint/2010/main" val="242355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67795-583F-41C0-B1FF-969513C71377}" type="datetimeFigureOut">
              <a:rPr lang="en-US" smtClean="0"/>
              <a:t>3/23/2017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D99018-B499-4D43-ACA0-41DC52C25B4D}" type="slidenum">
              <a:rPr lang="en-US" smtClean="0"/>
              <a:t>‹#›</a:t>
            </a:fld>
            <a:endParaRPr lang="en-US" dirty="0"/>
          </a:p>
        </p:txBody>
      </p:sp>
    </p:spTree>
    <p:extLst>
      <p:ext uri="{BB962C8B-B14F-4D97-AF65-F5344CB8AC3E}">
        <p14:creationId xmlns:p14="http://schemas.microsoft.com/office/powerpoint/2010/main" val="2143203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035175"/>
            <a:ext cx="8382000" cy="1470025"/>
          </a:xfrm>
        </p:spPr>
        <p:txBody>
          <a:bodyPr>
            <a:noAutofit/>
          </a:bodyPr>
          <a:lstStyle/>
          <a:p>
            <a:r>
              <a:rPr lang="en-US" sz="4800" dirty="0" smtClean="0"/>
              <a:t>Principal Project Advisory Team</a:t>
            </a:r>
            <a:endParaRPr lang="en-US" sz="4800" dirty="0"/>
          </a:p>
        </p:txBody>
      </p:sp>
      <p:sp>
        <p:nvSpPr>
          <p:cNvPr id="3" name="Subtitle 2"/>
          <p:cNvSpPr>
            <a:spLocks noGrp="1"/>
          </p:cNvSpPr>
          <p:nvPr>
            <p:ph type="subTitle" idx="1"/>
          </p:nvPr>
        </p:nvSpPr>
        <p:spPr>
          <a:xfrm>
            <a:off x="990600" y="4953000"/>
            <a:ext cx="6400800" cy="1066800"/>
          </a:xfrm>
        </p:spPr>
        <p:txBody>
          <a:bodyPr/>
          <a:lstStyle/>
          <a:p>
            <a:r>
              <a:rPr lang="en-US" dirty="0" smtClean="0">
                <a:solidFill>
                  <a:schemeClr val="tx1"/>
                </a:solidFill>
              </a:rPr>
              <a:t>March 22, 2017</a:t>
            </a:r>
            <a:endParaRPr lang="en-US" dirty="0">
              <a:solidFill>
                <a:schemeClr val="tx1"/>
              </a:solidFill>
            </a:endParaRPr>
          </a:p>
        </p:txBody>
      </p:sp>
    </p:spTree>
    <p:extLst>
      <p:ext uri="{BB962C8B-B14F-4D97-AF65-F5344CB8AC3E}">
        <p14:creationId xmlns:p14="http://schemas.microsoft.com/office/powerpoint/2010/main" val="186441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400" dirty="0" smtClean="0"/>
              <a:t>Agenda Item 4:  Competency-Based Approaches</a:t>
            </a:r>
            <a:endParaRPr lang="en-US" sz="3400" dirty="0"/>
          </a:p>
        </p:txBody>
      </p:sp>
      <p:sp>
        <p:nvSpPr>
          <p:cNvPr id="3" name="Content Placeholder 2"/>
          <p:cNvSpPr>
            <a:spLocks noGrp="1"/>
          </p:cNvSpPr>
          <p:nvPr>
            <p:ph idx="1"/>
          </p:nvPr>
        </p:nvSpPr>
        <p:spPr>
          <a:xfrm>
            <a:off x="0" y="1676400"/>
            <a:ext cx="9144000" cy="2819400"/>
          </a:xfrm>
        </p:spPr>
        <p:txBody>
          <a:bodyPr>
            <a:noAutofit/>
          </a:bodyPr>
          <a:lstStyle/>
          <a:p>
            <a:pPr marL="0" lvl="0" indent="0">
              <a:buNone/>
            </a:pPr>
            <a:r>
              <a:rPr lang="en-US" sz="2300" dirty="0" smtClean="0"/>
              <a:t>Setting the Tone for our Conversation - Opening Remarks</a:t>
            </a:r>
          </a:p>
          <a:p>
            <a:pPr marL="0" lvl="0" indent="0">
              <a:buNone/>
            </a:pPr>
            <a:endParaRPr lang="en-US" sz="1200" dirty="0"/>
          </a:p>
          <a:p>
            <a:pPr lvl="0">
              <a:buFontTx/>
              <a:buChar char="-"/>
            </a:pPr>
            <a:r>
              <a:rPr lang="en-US" sz="2300" dirty="0" smtClean="0"/>
              <a:t>Opening Remarks from Co-Chairs that creates context for conversation</a:t>
            </a:r>
          </a:p>
          <a:p>
            <a:pPr lvl="0">
              <a:buFontTx/>
              <a:buChar char="-"/>
            </a:pPr>
            <a:r>
              <a:rPr lang="en-US" sz="2300" dirty="0" smtClean="0"/>
              <a:t>History and legislation related to competency-based in NYS</a:t>
            </a:r>
          </a:p>
          <a:p>
            <a:pPr lvl="0">
              <a:buFontTx/>
              <a:buChar char="-"/>
            </a:pPr>
            <a:r>
              <a:rPr lang="en-US" sz="2300" dirty="0" smtClean="0"/>
              <a:t>Review focus group feedback graphs (“straw man” recommendations)</a:t>
            </a:r>
          </a:p>
          <a:p>
            <a:pPr lvl="0">
              <a:buFontTx/>
              <a:buChar char="-"/>
            </a:pPr>
            <a:r>
              <a:rPr lang="en-US" sz="2300" dirty="0" smtClean="0"/>
              <a:t>Warm-up activity using Post-It notes</a:t>
            </a:r>
          </a:p>
          <a:p>
            <a:pPr marL="0" lvl="0" indent="0">
              <a:buNone/>
            </a:pPr>
            <a:r>
              <a:rPr lang="en-US" sz="2300" dirty="0"/>
              <a:t> </a:t>
            </a:r>
            <a:r>
              <a:rPr lang="en-US" sz="2300" dirty="0" smtClean="0"/>
              <a:t>     -  Take 5 post-its and number them from 1 to 5</a:t>
            </a:r>
          </a:p>
          <a:p>
            <a:pPr marL="0" lvl="0" indent="0">
              <a:buNone/>
            </a:pPr>
            <a:r>
              <a:rPr lang="en-US" sz="2300" dirty="0"/>
              <a:t> </a:t>
            </a:r>
            <a:r>
              <a:rPr lang="en-US" sz="2300" dirty="0" smtClean="0"/>
              <a:t>     -  On post-it #1, write SD, D, A, or SA in response to the first prompt </a:t>
            </a:r>
          </a:p>
          <a:p>
            <a:pPr marL="0" lvl="0" indent="0">
              <a:buNone/>
            </a:pPr>
            <a:r>
              <a:rPr lang="en-US" sz="2300" dirty="0" smtClean="0"/>
              <a:t>      -  On post-it #2, </a:t>
            </a:r>
            <a:r>
              <a:rPr lang="en-US" sz="2300" dirty="0"/>
              <a:t>write SD, D, A, or SA in response to the </a:t>
            </a:r>
            <a:r>
              <a:rPr lang="en-US" sz="2300" dirty="0" smtClean="0"/>
              <a:t>second prompt</a:t>
            </a:r>
          </a:p>
          <a:p>
            <a:pPr marL="0" lvl="0" indent="0">
              <a:buNone/>
            </a:pPr>
            <a:r>
              <a:rPr lang="en-US" sz="2300" dirty="0"/>
              <a:t> </a:t>
            </a:r>
            <a:r>
              <a:rPr lang="en-US" sz="2300" dirty="0" smtClean="0"/>
              <a:t>     -  </a:t>
            </a:r>
            <a:r>
              <a:rPr lang="en-US" sz="2300" dirty="0" err="1" smtClean="0"/>
              <a:t>Etc</a:t>
            </a:r>
            <a:r>
              <a:rPr lang="en-US" sz="2300" dirty="0" smtClean="0"/>
              <a:t> </a:t>
            </a:r>
          </a:p>
          <a:p>
            <a:pPr lvl="0">
              <a:buFontTx/>
              <a:buChar char="-"/>
            </a:pPr>
            <a:r>
              <a:rPr lang="en-US" sz="2300" dirty="0" smtClean="0"/>
              <a:t>Breakout groups compare results from Post-It activity</a:t>
            </a:r>
          </a:p>
          <a:p>
            <a:pPr lvl="0">
              <a:buFontTx/>
              <a:buChar char="-"/>
            </a:pPr>
            <a:r>
              <a:rPr lang="en-US" sz="2300" dirty="0" smtClean="0"/>
              <a:t>Whole group discussion led by Co-Chairs and Facilitator </a:t>
            </a:r>
            <a:endParaRPr lang="en-US" sz="2300" dirty="0"/>
          </a:p>
          <a:p>
            <a:pPr marL="0" indent="0">
              <a:buNone/>
            </a:pPr>
            <a:r>
              <a:rPr lang="en-US" sz="2500" dirty="0"/>
              <a:t> </a:t>
            </a:r>
          </a:p>
        </p:txBody>
      </p:sp>
    </p:spTree>
    <p:extLst>
      <p:ext uri="{BB962C8B-B14F-4D97-AF65-F5344CB8AC3E}">
        <p14:creationId xmlns:p14="http://schemas.microsoft.com/office/powerpoint/2010/main" val="2474881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400" dirty="0" smtClean="0"/>
              <a:t>Agenda Item 5:  Breakout Group Meetings</a:t>
            </a:r>
            <a:endParaRPr lang="en-US" sz="3400" dirty="0"/>
          </a:p>
        </p:txBody>
      </p:sp>
      <p:sp>
        <p:nvSpPr>
          <p:cNvPr id="3" name="Content Placeholder 2"/>
          <p:cNvSpPr>
            <a:spLocks noGrp="1"/>
          </p:cNvSpPr>
          <p:nvPr>
            <p:ph idx="1"/>
          </p:nvPr>
        </p:nvSpPr>
        <p:spPr>
          <a:xfrm>
            <a:off x="76200" y="2286000"/>
            <a:ext cx="9067800" cy="2819400"/>
          </a:xfrm>
        </p:spPr>
        <p:txBody>
          <a:bodyPr>
            <a:noAutofit/>
          </a:bodyPr>
          <a:lstStyle/>
          <a:p>
            <a:pPr marL="0" lvl="0" indent="0">
              <a:buNone/>
            </a:pPr>
            <a:r>
              <a:rPr lang="en-US" sz="2500" dirty="0" smtClean="0"/>
              <a:t>Warmup using Post-it Activity</a:t>
            </a:r>
          </a:p>
          <a:p>
            <a:pPr marL="0" lvl="0" indent="0">
              <a:buNone/>
            </a:pPr>
            <a:endParaRPr lang="en-US" sz="2500" dirty="0"/>
          </a:p>
          <a:p>
            <a:pPr marL="0" lvl="0" indent="0">
              <a:buNone/>
            </a:pPr>
            <a:r>
              <a:rPr lang="en-US" sz="2500" dirty="0" smtClean="0"/>
              <a:t>Each group records consensus recommendations on chart paper</a:t>
            </a:r>
          </a:p>
        </p:txBody>
      </p:sp>
    </p:spTree>
    <p:extLst>
      <p:ext uri="{BB962C8B-B14F-4D97-AF65-F5344CB8AC3E}">
        <p14:creationId xmlns:p14="http://schemas.microsoft.com/office/powerpoint/2010/main" val="255331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Agenda Item 6</a:t>
            </a:r>
            <a:endParaRPr lang="en-US" sz="4000" dirty="0"/>
          </a:p>
        </p:txBody>
      </p:sp>
      <p:sp>
        <p:nvSpPr>
          <p:cNvPr id="3" name="Content Placeholder 2"/>
          <p:cNvSpPr>
            <a:spLocks noGrp="1"/>
          </p:cNvSpPr>
          <p:nvPr>
            <p:ph idx="1"/>
          </p:nvPr>
        </p:nvSpPr>
        <p:spPr>
          <a:xfrm>
            <a:off x="1674" y="1600200"/>
            <a:ext cx="9142326" cy="4525963"/>
          </a:xfrm>
        </p:spPr>
        <p:txBody>
          <a:bodyPr/>
          <a:lstStyle/>
          <a:p>
            <a:pPr marL="0" indent="0">
              <a:buNone/>
            </a:pPr>
            <a:r>
              <a:rPr lang="en-US" sz="2400" dirty="0" smtClean="0"/>
              <a:t>The following process will be used for all 5 breakout groups</a:t>
            </a:r>
          </a:p>
          <a:p>
            <a:pPr>
              <a:buFontTx/>
              <a:buChar char="-"/>
            </a:pPr>
            <a:r>
              <a:rPr lang="en-US" sz="2400" dirty="0" smtClean="0"/>
              <a:t>The breakout group leader has 5-minutes to present (hard stop) </a:t>
            </a:r>
          </a:p>
          <a:p>
            <a:pPr>
              <a:buFontTx/>
              <a:buChar char="-"/>
            </a:pPr>
            <a:r>
              <a:rPr lang="en-US" sz="2400" dirty="0" smtClean="0"/>
              <a:t>The breakout </a:t>
            </a:r>
            <a:r>
              <a:rPr lang="en-US" sz="2400" dirty="0"/>
              <a:t>group leader </a:t>
            </a:r>
            <a:r>
              <a:rPr lang="en-US" sz="2400" dirty="0" smtClean="0"/>
              <a:t>fields 3-minutes of Q&amp;A </a:t>
            </a:r>
          </a:p>
          <a:p>
            <a:pPr>
              <a:buFontTx/>
              <a:buChar char="-"/>
            </a:pPr>
            <a:r>
              <a:rPr lang="en-US" sz="2400" dirty="0" smtClean="0"/>
              <a:t>Then each Advisory Team member takes 4 Post-Its</a:t>
            </a:r>
          </a:p>
          <a:p>
            <a:pPr>
              <a:buFontTx/>
              <a:buChar char="-"/>
            </a:pPr>
            <a:r>
              <a:rPr lang="en-US" sz="2400" dirty="0" smtClean="0"/>
              <a:t>Each member numbers the Post-Its “1, “2”, “3, and “4”</a:t>
            </a:r>
          </a:p>
          <a:p>
            <a:pPr>
              <a:buFontTx/>
              <a:buChar char="-"/>
            </a:pPr>
            <a:r>
              <a:rPr lang="en-US" sz="2400" dirty="0" smtClean="0"/>
              <a:t>On Post-It 1 signal importance (1 = unimportant to 4 = vitally imp)</a:t>
            </a:r>
          </a:p>
          <a:p>
            <a:pPr>
              <a:buFontTx/>
              <a:buChar char="-"/>
            </a:pPr>
            <a:r>
              <a:rPr lang="en-US" sz="2400" dirty="0" smtClean="0"/>
              <a:t>On Post-it 2, signal support (1 = not supportive to 4 = strongly)</a:t>
            </a:r>
          </a:p>
          <a:p>
            <a:pPr>
              <a:buFontTx/>
              <a:buChar char="-"/>
            </a:pPr>
            <a:r>
              <a:rPr lang="en-US" sz="2400" dirty="0" smtClean="0"/>
              <a:t>On Post-It 3 show if compatible with competency based (SD, D, A, SA)</a:t>
            </a:r>
          </a:p>
          <a:p>
            <a:pPr>
              <a:buFontTx/>
              <a:buChar char="-"/>
            </a:pPr>
            <a:r>
              <a:rPr lang="en-US" sz="2400" dirty="0" smtClean="0"/>
              <a:t>On Post-It 4, tell what would need to change to have your support</a:t>
            </a:r>
          </a:p>
          <a:p>
            <a:endParaRPr lang="en-US" dirty="0"/>
          </a:p>
        </p:txBody>
      </p:sp>
    </p:spTree>
    <p:extLst>
      <p:ext uri="{BB962C8B-B14F-4D97-AF65-F5344CB8AC3E}">
        <p14:creationId xmlns:p14="http://schemas.microsoft.com/office/powerpoint/2010/main" val="1693744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9050"/>
            <a:ext cx="8915400" cy="1143000"/>
          </a:xfrm>
        </p:spPr>
        <p:txBody>
          <a:bodyPr>
            <a:noAutofit/>
          </a:bodyPr>
          <a:lstStyle/>
          <a:p>
            <a:r>
              <a:rPr lang="en-US" sz="3200" dirty="0" smtClean="0"/>
              <a:t>Next Meeting Reminder &amp; Adjourn</a:t>
            </a:r>
            <a:endParaRPr lang="en-US" sz="3200" dirty="0"/>
          </a:p>
        </p:txBody>
      </p:sp>
      <p:sp>
        <p:nvSpPr>
          <p:cNvPr id="3" name="Content Placeholder 2"/>
          <p:cNvSpPr>
            <a:spLocks noGrp="1"/>
          </p:cNvSpPr>
          <p:nvPr>
            <p:ph idx="1"/>
          </p:nvPr>
        </p:nvSpPr>
        <p:spPr>
          <a:xfrm>
            <a:off x="76200" y="1646237"/>
            <a:ext cx="8915400" cy="4525963"/>
          </a:xfrm>
        </p:spPr>
        <p:txBody>
          <a:bodyPr>
            <a:normAutofit fontScale="25000" lnSpcReduction="20000"/>
          </a:bodyPr>
          <a:lstStyle/>
          <a:p>
            <a:pPr marL="0" indent="0">
              <a:buNone/>
            </a:pPr>
            <a:r>
              <a:rPr lang="en-US" sz="11200" dirty="0" smtClean="0"/>
              <a:t>Schedule for future meetings (11:30 am - 2:30 pm)</a:t>
            </a:r>
            <a:endParaRPr lang="en-US" sz="11200" dirty="0"/>
          </a:p>
          <a:p>
            <a:pPr lvl="1"/>
            <a:endParaRPr lang="en-US" sz="5600" dirty="0" smtClean="0"/>
          </a:p>
          <a:p>
            <a:pPr lvl="1"/>
            <a:r>
              <a:rPr lang="en-US" sz="11200" dirty="0" smtClean="0"/>
              <a:t>Feb</a:t>
            </a:r>
            <a:r>
              <a:rPr lang="en-US" sz="11200" dirty="0"/>
              <a:t>. 22, </a:t>
            </a:r>
            <a:r>
              <a:rPr lang="en-US" sz="11200" dirty="0" smtClean="0"/>
              <a:t>2017 (each breakout group presents draft recommendations to whole group for feedback)</a:t>
            </a:r>
          </a:p>
          <a:p>
            <a:pPr lvl="1"/>
            <a:endParaRPr lang="en-US" sz="5600" dirty="0"/>
          </a:p>
          <a:p>
            <a:pPr lvl="1"/>
            <a:r>
              <a:rPr lang="en-US" sz="11200" dirty="0"/>
              <a:t>Mar. 22, </a:t>
            </a:r>
            <a:r>
              <a:rPr lang="en-US" sz="11200" dirty="0" smtClean="0"/>
              <a:t>2017 (finalize draft recommendations)</a:t>
            </a:r>
            <a:endParaRPr lang="en-US" sz="11200" dirty="0"/>
          </a:p>
          <a:p>
            <a:pPr lvl="1"/>
            <a:endParaRPr lang="en-US" sz="5600" dirty="0" smtClean="0"/>
          </a:p>
          <a:p>
            <a:pPr lvl="1"/>
            <a:r>
              <a:rPr lang="en-US" sz="11200" dirty="0" smtClean="0"/>
              <a:t>May 1, </a:t>
            </a:r>
            <a:r>
              <a:rPr lang="en-US" sz="11200" dirty="0"/>
              <a:t>2017 </a:t>
            </a:r>
            <a:r>
              <a:rPr lang="en-US" sz="11200" dirty="0" smtClean="0"/>
              <a:t>(lock in consensus language)</a:t>
            </a:r>
            <a:endParaRPr lang="en-US" sz="11200" dirty="0"/>
          </a:p>
          <a:p>
            <a:pPr lvl="1"/>
            <a:endParaRPr lang="en-US" sz="5600" dirty="0" smtClean="0"/>
          </a:p>
          <a:p>
            <a:pPr lvl="1"/>
            <a:r>
              <a:rPr lang="en-US" sz="11200" dirty="0" smtClean="0"/>
              <a:t>May </a:t>
            </a:r>
            <a:r>
              <a:rPr lang="en-US" sz="11200" dirty="0"/>
              <a:t>31, </a:t>
            </a:r>
            <a:r>
              <a:rPr lang="en-US" sz="11200" dirty="0" smtClean="0"/>
              <a:t>2017 (approve entire set of recommendations)</a:t>
            </a:r>
            <a:endParaRPr lang="en-US" sz="11200" dirty="0"/>
          </a:p>
          <a:p>
            <a:pPr marL="0" indent="0">
              <a:buNone/>
            </a:pPr>
            <a:endParaRPr lang="en-US" sz="8000" dirty="0"/>
          </a:p>
          <a:p>
            <a:endParaRPr lang="en-US" sz="8000" dirty="0" smtClean="0"/>
          </a:p>
          <a:p>
            <a:pPr marL="0" indent="0">
              <a:buNone/>
            </a:pPr>
            <a:r>
              <a:rPr lang="en-US" sz="14400" dirty="0" smtClean="0"/>
              <a:t>ADJOURN</a:t>
            </a:r>
            <a:endParaRPr lang="en-US" sz="14400" dirty="0"/>
          </a:p>
          <a:p>
            <a:endParaRPr lang="en-US" dirty="0"/>
          </a:p>
        </p:txBody>
      </p:sp>
    </p:spTree>
    <p:extLst>
      <p:ext uri="{BB962C8B-B14F-4D97-AF65-F5344CB8AC3E}">
        <p14:creationId xmlns:p14="http://schemas.microsoft.com/office/powerpoint/2010/main" val="3848283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Welcome and Introductions</a:t>
            </a:r>
            <a:endParaRPr lang="en-US" sz="4000" dirty="0"/>
          </a:p>
        </p:txBody>
      </p:sp>
      <p:sp>
        <p:nvSpPr>
          <p:cNvPr id="3" name="Content Placeholder 2"/>
          <p:cNvSpPr>
            <a:spLocks noGrp="1"/>
          </p:cNvSpPr>
          <p:nvPr>
            <p:ph idx="1"/>
          </p:nvPr>
        </p:nvSpPr>
        <p:spPr>
          <a:xfrm>
            <a:off x="152400" y="1600200"/>
            <a:ext cx="8991600" cy="4525963"/>
          </a:xfrm>
        </p:spPr>
        <p:txBody>
          <a:bodyPr/>
          <a:lstStyle/>
          <a:p>
            <a:r>
              <a:rPr lang="en-US" dirty="0" smtClean="0"/>
              <a:t>Welcome Tracey Johnson </a:t>
            </a:r>
          </a:p>
          <a:p>
            <a:pPr marL="0" indent="0">
              <a:buNone/>
            </a:pPr>
            <a:r>
              <a:rPr lang="en-US" dirty="0"/>
              <a:t>	</a:t>
            </a:r>
            <a:r>
              <a:rPr lang="en-US" dirty="0" smtClean="0"/>
              <a:t>NYSED Liaison (Commissioner appointee)</a:t>
            </a:r>
          </a:p>
          <a:p>
            <a:pPr marL="0" indent="0">
              <a:buNone/>
            </a:pPr>
            <a:r>
              <a:rPr lang="en-US" dirty="0"/>
              <a:t>	</a:t>
            </a:r>
            <a:r>
              <a:rPr lang="en-US" dirty="0" smtClean="0"/>
              <a:t>Summit Coordinator, K16 Initiatives and Access</a:t>
            </a:r>
          </a:p>
          <a:p>
            <a:pPr marL="0" indent="0">
              <a:buNone/>
            </a:pPr>
            <a:r>
              <a:rPr lang="en-US" dirty="0"/>
              <a:t>	</a:t>
            </a:r>
            <a:r>
              <a:rPr lang="en-US" dirty="0" smtClean="0"/>
              <a:t>Replaces Cheryl Atkinson (moved from NYSED)</a:t>
            </a:r>
            <a:endParaRPr lang="en-US" dirty="0"/>
          </a:p>
        </p:txBody>
      </p:sp>
    </p:spTree>
    <p:extLst>
      <p:ext uri="{BB962C8B-B14F-4D97-AF65-F5344CB8AC3E}">
        <p14:creationId xmlns:p14="http://schemas.microsoft.com/office/powerpoint/2010/main" val="1598468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1143000"/>
          </a:xfrm>
        </p:spPr>
        <p:txBody>
          <a:bodyPr>
            <a:noAutofit/>
          </a:bodyPr>
          <a:lstStyle/>
          <a:p>
            <a:r>
              <a:rPr lang="en-US" sz="4000" dirty="0" smtClean="0"/>
              <a:t>Agenda </a:t>
            </a:r>
            <a:r>
              <a:rPr lang="en-US" sz="4000" dirty="0"/>
              <a:t>I</a:t>
            </a:r>
            <a:r>
              <a:rPr lang="en-US" sz="4000" dirty="0" smtClean="0"/>
              <a:t>tem #1:  Greetings/Introductions</a:t>
            </a:r>
            <a:endParaRPr lang="en-US" sz="4000" dirty="0"/>
          </a:p>
        </p:txBody>
      </p:sp>
      <p:sp>
        <p:nvSpPr>
          <p:cNvPr id="3" name="Content Placeholder 2"/>
          <p:cNvSpPr>
            <a:spLocks noGrp="1"/>
          </p:cNvSpPr>
          <p:nvPr>
            <p:ph idx="1"/>
          </p:nvPr>
        </p:nvSpPr>
        <p:spPr>
          <a:xfrm>
            <a:off x="0" y="2133600"/>
            <a:ext cx="9144000" cy="2819400"/>
          </a:xfrm>
        </p:spPr>
        <p:txBody>
          <a:bodyPr>
            <a:normAutofit fontScale="25000" lnSpcReduction="20000"/>
          </a:bodyPr>
          <a:lstStyle/>
          <a:p>
            <a:r>
              <a:rPr lang="en-US" sz="7600" dirty="0" smtClean="0"/>
              <a:t>Meeting objectives</a:t>
            </a:r>
          </a:p>
          <a:p>
            <a:pPr lvl="1">
              <a:buFont typeface="Calibri" panose="020F0502020204030204" pitchFamily="34" charset="0"/>
              <a:buChar char="─"/>
            </a:pPr>
            <a:r>
              <a:rPr lang="en-US" sz="7600" dirty="0" smtClean="0"/>
              <a:t>Reach </a:t>
            </a:r>
            <a:r>
              <a:rPr lang="en-US" sz="7600" dirty="0"/>
              <a:t>consensus on </a:t>
            </a:r>
            <a:r>
              <a:rPr lang="en-US" sz="7600" dirty="0" smtClean="0"/>
              <a:t>whether to expand collection of belief </a:t>
            </a:r>
            <a:r>
              <a:rPr lang="en-US" sz="7600" dirty="0"/>
              <a:t>statements </a:t>
            </a:r>
          </a:p>
          <a:p>
            <a:pPr lvl="1">
              <a:buFont typeface="Calibri" panose="020F0502020204030204" pitchFamily="34" charset="0"/>
              <a:buChar char="─"/>
            </a:pPr>
            <a:r>
              <a:rPr lang="en-US" sz="7600" dirty="0" smtClean="0"/>
              <a:t>Recognize efforts of NYCDOE schools to prepare school building leaders</a:t>
            </a:r>
          </a:p>
          <a:p>
            <a:pPr lvl="1">
              <a:buFont typeface="Calibri" panose="020F0502020204030204" pitchFamily="34" charset="0"/>
              <a:buChar char="─"/>
            </a:pPr>
            <a:r>
              <a:rPr lang="en-US" sz="7600" dirty="0" smtClean="0"/>
              <a:t>Identify merits of a competency-based approach; weigh if can be unifying principle</a:t>
            </a:r>
          </a:p>
          <a:p>
            <a:pPr lvl="1">
              <a:buFont typeface="Calibri" panose="020F0502020204030204" pitchFamily="34" charset="0"/>
              <a:buChar char="─"/>
            </a:pPr>
            <a:r>
              <a:rPr lang="en-US" sz="7600" dirty="0" smtClean="0"/>
              <a:t>Give feedback on recommendations emerging from each of the 5 breakout groups</a:t>
            </a:r>
            <a:endParaRPr lang="en-US" sz="7600" dirty="0"/>
          </a:p>
          <a:p>
            <a:pPr lvl="1">
              <a:buFont typeface="Calibri" panose="020F0502020204030204" pitchFamily="34" charset="0"/>
              <a:buChar char="─"/>
            </a:pPr>
            <a:r>
              <a:rPr lang="en-US" sz="7600" dirty="0" smtClean="0"/>
              <a:t>Review and either accept “as is” or agree on any needed changes to Jan 25 minutes </a:t>
            </a:r>
          </a:p>
          <a:p>
            <a:pPr marL="0" indent="0">
              <a:buNone/>
            </a:pPr>
            <a:endParaRPr lang="en-US" sz="7600" dirty="0" smtClean="0"/>
          </a:p>
          <a:p>
            <a:r>
              <a:rPr lang="en-US" sz="7600" dirty="0" smtClean="0"/>
              <a:t>Those participating via WebEx are in a group titled “Professional Learning and Support”</a:t>
            </a:r>
          </a:p>
          <a:p>
            <a:pPr marL="0" indent="0">
              <a:buNone/>
            </a:pPr>
            <a:endParaRPr lang="en-US" sz="7600" dirty="0" smtClean="0"/>
          </a:p>
          <a:p>
            <a:r>
              <a:rPr lang="en-US" sz="7600" dirty="0" smtClean="0"/>
              <a:t>What has happened since we last met</a:t>
            </a:r>
          </a:p>
          <a:p>
            <a:pPr lvl="1"/>
            <a:r>
              <a:rPr lang="en-US" sz="7600" dirty="0" smtClean="0"/>
              <a:t>14 of 22 focus groups completed </a:t>
            </a:r>
            <a:r>
              <a:rPr lang="en-US" sz="7600" dirty="0"/>
              <a:t>(</a:t>
            </a:r>
            <a:r>
              <a:rPr lang="en-US" sz="7600" dirty="0" smtClean="0"/>
              <a:t>Mar. 3 – 22); all 22 will be completed by Apr. 10 </a:t>
            </a:r>
            <a:endParaRPr lang="en-US" sz="7600" dirty="0"/>
          </a:p>
          <a:p>
            <a:pPr lvl="1"/>
            <a:r>
              <a:rPr lang="en-US" sz="7600" dirty="0" smtClean="0"/>
              <a:t>Ed School deans invited to offer feedback on </a:t>
            </a:r>
            <a:r>
              <a:rPr lang="en-US" sz="7600" i="1" dirty="0" err="1" smtClean="0"/>
              <a:t>Prof’l</a:t>
            </a:r>
            <a:r>
              <a:rPr lang="en-US" sz="7600" i="1" dirty="0" smtClean="0"/>
              <a:t> Standards for </a:t>
            </a:r>
            <a:r>
              <a:rPr lang="en-US" sz="7600" i="1" dirty="0" err="1" smtClean="0"/>
              <a:t>Educ’l</a:t>
            </a:r>
            <a:r>
              <a:rPr lang="en-US" sz="7600" i="1" dirty="0" smtClean="0"/>
              <a:t> Leaders</a:t>
            </a:r>
          </a:p>
          <a:p>
            <a:pPr lvl="1"/>
            <a:r>
              <a:rPr lang="en-US" sz="7600" dirty="0" smtClean="0"/>
              <a:t>NYS Regents will meet Mar. 27 to consider ESSA </a:t>
            </a:r>
            <a:r>
              <a:rPr lang="en-US" sz="7600" dirty="0"/>
              <a:t>Think Tank </a:t>
            </a:r>
            <a:r>
              <a:rPr lang="en-US" sz="7600" dirty="0" smtClean="0"/>
              <a:t>“High-Concept Papers”</a:t>
            </a:r>
          </a:p>
          <a:p>
            <a:pPr lvl="1"/>
            <a:r>
              <a:rPr lang="en-US" sz="7600" dirty="0" smtClean="0"/>
              <a:t>MCEAP plans to meet Apr. 7, 2017 to offer feedback on emerging recommendations</a:t>
            </a:r>
            <a:endParaRPr lang="en-US" sz="7600" dirty="0"/>
          </a:p>
          <a:p>
            <a:pPr lvl="1"/>
            <a:r>
              <a:rPr lang="en-US" sz="7600" dirty="0" smtClean="0"/>
              <a:t>Congress rolls back all ESSA rules except state assessment &amp; innovative assessment</a:t>
            </a:r>
          </a:p>
          <a:p>
            <a:pPr lvl="1"/>
            <a:r>
              <a:rPr lang="en-US" sz="7600" dirty="0" err="1" smtClean="0"/>
              <a:t>Prez</a:t>
            </a:r>
            <a:r>
              <a:rPr lang="en-US" sz="7600" dirty="0" smtClean="0"/>
              <a:t> “skinny” budget cuts 14% of USDOE; adds $250M choice) &amp; $168M (charters)</a:t>
            </a:r>
            <a:endParaRPr lang="en-US" sz="7600" dirty="0"/>
          </a:p>
          <a:p>
            <a:pPr marL="0" indent="0">
              <a:buNone/>
            </a:pPr>
            <a:endParaRPr lang="en-US" dirty="0" smtClean="0"/>
          </a:p>
          <a:p>
            <a:endParaRPr lang="en-US" dirty="0"/>
          </a:p>
        </p:txBody>
      </p:sp>
    </p:spTree>
    <p:extLst>
      <p:ext uri="{BB962C8B-B14F-4D97-AF65-F5344CB8AC3E}">
        <p14:creationId xmlns:p14="http://schemas.microsoft.com/office/powerpoint/2010/main" val="971614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200" dirty="0" smtClean="0"/>
              <a:t>Housekeeping</a:t>
            </a:r>
            <a:endParaRPr lang="en-US" sz="3200" dirty="0"/>
          </a:p>
        </p:txBody>
      </p:sp>
      <p:sp>
        <p:nvSpPr>
          <p:cNvPr id="3" name="Content Placeholder 2"/>
          <p:cNvSpPr>
            <a:spLocks noGrp="1"/>
          </p:cNvSpPr>
          <p:nvPr>
            <p:ph idx="1"/>
          </p:nvPr>
        </p:nvSpPr>
        <p:spPr>
          <a:xfrm>
            <a:off x="457200" y="2209800"/>
            <a:ext cx="8686800" cy="1752600"/>
          </a:xfrm>
        </p:spPr>
        <p:txBody>
          <a:bodyPr>
            <a:normAutofit/>
          </a:bodyPr>
          <a:lstStyle/>
          <a:p>
            <a:pPr marL="0" indent="0">
              <a:buNone/>
            </a:pPr>
            <a:r>
              <a:rPr lang="en-US" sz="2800" dirty="0"/>
              <a:t>A</a:t>
            </a:r>
            <a:r>
              <a:rPr lang="en-US" sz="2800" dirty="0" smtClean="0"/>
              <a:t>ccept “as is” or suggest needed changes to:</a:t>
            </a:r>
          </a:p>
          <a:p>
            <a:pPr>
              <a:buFontTx/>
              <a:buChar char="-"/>
            </a:pPr>
            <a:r>
              <a:rPr lang="en-US" sz="2800" dirty="0" smtClean="0"/>
              <a:t>Minutes from third Advisory Team meeting (Jan. 25)</a:t>
            </a:r>
          </a:p>
          <a:p>
            <a:pPr>
              <a:buFontTx/>
              <a:buChar char="-"/>
            </a:pPr>
            <a:r>
              <a:rPr lang="en-US" sz="2800" dirty="0" smtClean="0"/>
              <a:t>Agreements reached &amp; Transcription of Notes (Jan. 25)</a:t>
            </a:r>
          </a:p>
          <a:p>
            <a:endParaRPr lang="en-US" dirty="0"/>
          </a:p>
        </p:txBody>
      </p:sp>
    </p:spTree>
    <p:extLst>
      <p:ext uri="{BB962C8B-B14F-4D97-AF65-F5344CB8AC3E}">
        <p14:creationId xmlns:p14="http://schemas.microsoft.com/office/powerpoint/2010/main" val="3263161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fontScale="90000"/>
          </a:bodyPr>
          <a:lstStyle/>
          <a:p>
            <a:r>
              <a:rPr lang="en-US" sz="4000" dirty="0" smtClean="0"/>
              <a:t>Setting the table for our discussion</a:t>
            </a:r>
            <a:br>
              <a:rPr lang="en-US" sz="4000" dirty="0" smtClean="0"/>
            </a:br>
            <a:r>
              <a:rPr lang="en-US" sz="4000" dirty="0" smtClean="0"/>
              <a:t>How do we move from “me” to “we”</a:t>
            </a:r>
            <a:endParaRPr lang="en-US" sz="4000" dirty="0"/>
          </a:p>
        </p:txBody>
      </p:sp>
      <p:sp>
        <p:nvSpPr>
          <p:cNvPr id="3" name="Content Placeholder 2"/>
          <p:cNvSpPr>
            <a:spLocks noGrp="1"/>
          </p:cNvSpPr>
          <p:nvPr>
            <p:ph idx="1"/>
          </p:nvPr>
        </p:nvSpPr>
        <p:spPr>
          <a:xfrm>
            <a:off x="152400" y="2209800"/>
            <a:ext cx="9067800" cy="2819400"/>
          </a:xfrm>
        </p:spPr>
        <p:txBody>
          <a:bodyPr>
            <a:noAutofit/>
          </a:bodyPr>
          <a:lstStyle/>
          <a:p>
            <a:pPr marL="0" indent="0">
              <a:buNone/>
            </a:pPr>
            <a:r>
              <a:rPr lang="en-US" sz="2400" dirty="0"/>
              <a:t>Opening Remarks from Co-Chairs</a:t>
            </a:r>
          </a:p>
          <a:p>
            <a:r>
              <a:rPr lang="en-US" sz="2400" dirty="0" smtClean="0"/>
              <a:t>All of us bring our best ideas</a:t>
            </a:r>
          </a:p>
          <a:p>
            <a:r>
              <a:rPr lang="en-US" sz="2400" dirty="0"/>
              <a:t>A</a:t>
            </a:r>
            <a:r>
              <a:rPr lang="en-US" sz="2400" dirty="0" smtClean="0"/>
              <a:t>dd dash of input from  others (focus groups, Ed School deans, etc.)</a:t>
            </a:r>
          </a:p>
          <a:p>
            <a:r>
              <a:rPr lang="en-US" sz="2400" dirty="0" smtClean="0"/>
              <a:t>Weigh options as a group</a:t>
            </a:r>
          </a:p>
          <a:p>
            <a:r>
              <a:rPr lang="en-US" sz="2400" dirty="0" smtClean="0"/>
              <a:t>Act corporately; ideas enjoying our consensus support move forward</a:t>
            </a:r>
          </a:p>
          <a:p>
            <a:r>
              <a:rPr lang="en-US" sz="2400" dirty="0" smtClean="0"/>
              <a:t>Goal:  identify what we can live with, not what we may call “ideal”</a:t>
            </a:r>
          </a:p>
          <a:p>
            <a:endParaRPr lang="en-US" sz="1400" dirty="0" smtClean="0"/>
          </a:p>
          <a:p>
            <a:endParaRPr lang="en-US" sz="1400" dirty="0" smtClean="0"/>
          </a:p>
          <a:p>
            <a:pPr marL="0" indent="0">
              <a:buNone/>
            </a:pPr>
            <a:r>
              <a:rPr lang="en-US" sz="2400" dirty="0" smtClean="0"/>
              <a:t>Quick flyover on the preliminary focus group results (Facilitator)</a:t>
            </a:r>
          </a:p>
          <a:p>
            <a:pPr lvl="0"/>
            <a:r>
              <a:rPr lang="en-US" sz="2400" dirty="0" smtClean="0"/>
              <a:t>Review 2 graphs showing reactions to proposed Belief Statements</a:t>
            </a:r>
          </a:p>
        </p:txBody>
      </p:sp>
    </p:spTree>
    <p:extLst>
      <p:ext uri="{BB962C8B-B14F-4D97-AF65-F5344CB8AC3E}">
        <p14:creationId xmlns:p14="http://schemas.microsoft.com/office/powerpoint/2010/main" val="211786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400" dirty="0" smtClean="0"/>
              <a:t>Agenda Item 2:  Graphs Showing Belief Statements</a:t>
            </a:r>
            <a:endParaRPr lang="en-US" sz="3400" dirty="0"/>
          </a:p>
        </p:txBody>
      </p:sp>
      <p:sp>
        <p:nvSpPr>
          <p:cNvPr id="3" name="Content Placeholder 2"/>
          <p:cNvSpPr>
            <a:spLocks noGrp="1"/>
          </p:cNvSpPr>
          <p:nvPr>
            <p:ph idx="1"/>
          </p:nvPr>
        </p:nvSpPr>
        <p:spPr>
          <a:xfrm>
            <a:off x="76200" y="914400"/>
            <a:ext cx="9067800" cy="2819400"/>
          </a:xfrm>
        </p:spPr>
        <p:txBody>
          <a:bodyPr>
            <a:noAutofit/>
          </a:bodyPr>
          <a:lstStyle/>
          <a:p>
            <a:pPr marL="0" lvl="0" indent="0">
              <a:buNone/>
            </a:pPr>
            <a:endParaRPr lang="en-US" sz="1400" dirty="0"/>
          </a:p>
          <a:p>
            <a:pPr marL="0" lvl="0" indent="0">
              <a:buNone/>
            </a:pPr>
            <a:r>
              <a:rPr lang="en-US" sz="2000" dirty="0" smtClean="0"/>
              <a:t>Six beliefs have been approved by consensus</a:t>
            </a:r>
          </a:p>
          <a:p>
            <a:pPr lvl="0">
              <a:buFontTx/>
              <a:buChar char="-"/>
            </a:pPr>
            <a:r>
              <a:rPr lang="en-US" sz="2000" dirty="0" smtClean="0"/>
              <a:t>Purpose</a:t>
            </a:r>
          </a:p>
          <a:p>
            <a:pPr lvl="0">
              <a:buFontTx/>
              <a:buChar char="-"/>
            </a:pPr>
            <a:r>
              <a:rPr lang="en-US" sz="2000" dirty="0" smtClean="0"/>
              <a:t>Instruction</a:t>
            </a:r>
          </a:p>
          <a:p>
            <a:pPr lvl="0">
              <a:buFontTx/>
              <a:buChar char="-"/>
            </a:pPr>
            <a:r>
              <a:rPr lang="en-US" sz="2000" dirty="0" smtClean="0"/>
              <a:t>Shared Decision-Making and Shared Leadership</a:t>
            </a:r>
          </a:p>
          <a:p>
            <a:pPr lvl="0">
              <a:buFontTx/>
              <a:buChar char="-"/>
            </a:pPr>
            <a:r>
              <a:rPr lang="en-US" sz="2000" dirty="0" smtClean="0"/>
              <a:t>Continuous Improvement and Change Management</a:t>
            </a:r>
          </a:p>
          <a:p>
            <a:pPr lvl="0">
              <a:buFontTx/>
              <a:buChar char="-"/>
            </a:pPr>
            <a:r>
              <a:rPr lang="en-US" sz="2000" dirty="0" smtClean="0"/>
              <a:t>Equity</a:t>
            </a:r>
          </a:p>
          <a:p>
            <a:pPr lvl="0">
              <a:buFontTx/>
              <a:buChar char="-"/>
            </a:pPr>
            <a:r>
              <a:rPr lang="en-US" sz="2000" dirty="0" smtClean="0"/>
              <a:t>Value Diversity</a:t>
            </a:r>
          </a:p>
          <a:p>
            <a:pPr lvl="0">
              <a:buFontTx/>
              <a:buChar char="-"/>
            </a:pPr>
            <a:endParaRPr lang="en-US" sz="2000" dirty="0"/>
          </a:p>
          <a:p>
            <a:pPr marL="0" lvl="0" indent="0">
              <a:buNone/>
            </a:pPr>
            <a:r>
              <a:rPr lang="en-US" sz="2000" dirty="0" smtClean="0"/>
              <a:t>Six beliefs are still under consideration</a:t>
            </a:r>
          </a:p>
          <a:p>
            <a:pPr>
              <a:buFontTx/>
              <a:buChar char="-"/>
            </a:pPr>
            <a:r>
              <a:rPr lang="en-US" sz="2000" dirty="0" smtClean="0"/>
              <a:t>Collaborative Partnership</a:t>
            </a:r>
          </a:p>
          <a:p>
            <a:pPr>
              <a:buFontTx/>
              <a:buChar char="-"/>
            </a:pPr>
            <a:r>
              <a:rPr lang="en-US" sz="2000" dirty="0" smtClean="0"/>
              <a:t>Innovation</a:t>
            </a:r>
          </a:p>
          <a:p>
            <a:pPr>
              <a:buFontTx/>
              <a:buChar char="-"/>
            </a:pPr>
            <a:r>
              <a:rPr lang="en-US" sz="2000" dirty="0" smtClean="0"/>
              <a:t>Reflective Practice</a:t>
            </a:r>
          </a:p>
          <a:p>
            <a:pPr>
              <a:buFontTx/>
              <a:buChar char="-"/>
            </a:pPr>
            <a:r>
              <a:rPr lang="en-US" sz="2000" dirty="0" smtClean="0"/>
              <a:t>Shared Responsibility for Feedback</a:t>
            </a:r>
          </a:p>
          <a:p>
            <a:pPr>
              <a:buFontTx/>
              <a:buChar char="-"/>
            </a:pPr>
            <a:r>
              <a:rPr lang="en-US" sz="2000" dirty="0" smtClean="0"/>
              <a:t>Skillful Practice Under Authentic Conditions</a:t>
            </a:r>
          </a:p>
          <a:p>
            <a:pPr>
              <a:buFontTx/>
              <a:buChar char="-"/>
            </a:pPr>
            <a:r>
              <a:rPr lang="en-US" sz="2000" dirty="0" smtClean="0"/>
              <a:t>Program Admission</a:t>
            </a:r>
            <a:endParaRPr lang="en-US" sz="2000" dirty="0"/>
          </a:p>
          <a:p>
            <a:pPr marL="0" lvl="0" indent="0">
              <a:buNone/>
            </a:pPr>
            <a:endParaRPr lang="en-US" sz="2000" dirty="0"/>
          </a:p>
          <a:p>
            <a:pPr lvl="0">
              <a:buFontTx/>
              <a:buChar char="-"/>
            </a:pPr>
            <a:endParaRPr lang="en-US" sz="1400" dirty="0" smtClean="0"/>
          </a:p>
        </p:txBody>
      </p:sp>
    </p:spTree>
    <p:extLst>
      <p:ext uri="{BB962C8B-B14F-4D97-AF65-F5344CB8AC3E}">
        <p14:creationId xmlns:p14="http://schemas.microsoft.com/office/powerpoint/2010/main" val="2171058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1143000"/>
          </a:xfrm>
        </p:spPr>
        <p:txBody>
          <a:bodyPr>
            <a:normAutofit/>
          </a:bodyPr>
          <a:lstStyle/>
          <a:p>
            <a:r>
              <a:rPr lang="en-US" sz="4000" dirty="0" smtClean="0"/>
              <a:t>Review our process to reach consensus</a:t>
            </a:r>
            <a:endParaRPr lang="en-US" sz="4000" dirty="0"/>
          </a:p>
        </p:txBody>
      </p:sp>
      <p:sp>
        <p:nvSpPr>
          <p:cNvPr id="3" name="Content Placeholder 2"/>
          <p:cNvSpPr>
            <a:spLocks noGrp="1"/>
          </p:cNvSpPr>
          <p:nvPr>
            <p:ph idx="1"/>
          </p:nvPr>
        </p:nvSpPr>
        <p:spPr>
          <a:xfrm>
            <a:off x="76200" y="1524000"/>
            <a:ext cx="8991600" cy="3124200"/>
          </a:xfrm>
        </p:spPr>
        <p:txBody>
          <a:bodyPr>
            <a:normAutofit/>
          </a:bodyPr>
          <a:lstStyle/>
          <a:p>
            <a:r>
              <a:rPr lang="en-US" sz="2600" dirty="0" smtClean="0"/>
              <a:t>Fist to Five</a:t>
            </a:r>
          </a:p>
          <a:p>
            <a:pPr lvl="1"/>
            <a:r>
              <a:rPr lang="en-US" sz="2200" dirty="0" smtClean="0"/>
              <a:t>The goal is to something that every member can live with and support.</a:t>
            </a:r>
          </a:p>
          <a:p>
            <a:pPr lvl="1"/>
            <a:r>
              <a:rPr lang="en-US" sz="2200" dirty="0" smtClean="0"/>
              <a:t>When co-chairs call a question, members show hands to show support.</a:t>
            </a:r>
          </a:p>
          <a:p>
            <a:pPr lvl="1"/>
            <a:r>
              <a:rPr lang="en-US" sz="2200" dirty="0" smtClean="0"/>
              <a:t>Those who hold up 3, 4, or 5 fingers support the option</a:t>
            </a:r>
          </a:p>
          <a:p>
            <a:pPr lvl="1"/>
            <a:r>
              <a:rPr lang="en-US" sz="2200" dirty="0" smtClean="0"/>
              <a:t>2 fingers means “I cannot live with it ‘as is’”</a:t>
            </a:r>
          </a:p>
          <a:p>
            <a:pPr lvl="1"/>
            <a:r>
              <a:rPr lang="en-US" sz="2200" dirty="0" smtClean="0"/>
              <a:t>1 finger means “A larger reservation prevents me from supporting it”</a:t>
            </a:r>
          </a:p>
          <a:p>
            <a:pPr lvl="1"/>
            <a:r>
              <a:rPr lang="en-US" sz="2200" dirty="0" smtClean="0"/>
              <a:t>Showing a fist means “I cannot support it, as a matter of conscience.”</a:t>
            </a:r>
          </a:p>
          <a:p>
            <a:pPr lvl="1"/>
            <a:endParaRPr lang="en-US" sz="2200" dirty="0" smtClean="0"/>
          </a:p>
          <a:p>
            <a:endParaRPr lang="en-US" sz="2600" dirty="0" smtClean="0"/>
          </a:p>
          <a:p>
            <a:endParaRPr lang="en-US" dirty="0" smtClean="0"/>
          </a:p>
          <a:p>
            <a:endParaRPr lang="en-US" dirty="0"/>
          </a:p>
        </p:txBody>
      </p:sp>
      <p:sp>
        <p:nvSpPr>
          <p:cNvPr id="5" name="TextBox 4"/>
          <p:cNvSpPr txBox="1"/>
          <p:nvPr/>
        </p:nvSpPr>
        <p:spPr>
          <a:xfrm>
            <a:off x="228600" y="4800600"/>
            <a:ext cx="8458200" cy="1446550"/>
          </a:xfrm>
          <a:prstGeom prst="rect">
            <a:avLst/>
          </a:prstGeom>
          <a:noFill/>
        </p:spPr>
        <p:txBody>
          <a:bodyPr wrap="square" rtlCol="0">
            <a:spAutoFit/>
          </a:bodyPr>
          <a:lstStyle/>
          <a:p>
            <a:r>
              <a:rPr lang="en-US" sz="2200" dirty="0" smtClean="0"/>
              <a:t>Note:  </a:t>
            </a:r>
            <a:r>
              <a:rPr lang="en-US" sz="2200" dirty="0"/>
              <a:t>O</a:t>
            </a:r>
            <a:r>
              <a:rPr lang="en-US" sz="2200" dirty="0" smtClean="0"/>
              <a:t>ptions that are forwarded enjoy consensus support.  For these, every Team member shows 3, 4, or 5 fingers.  Those who show a fist, 1, or 2 fingers will be asked, “What would it take to make this something you can live with and support?”</a:t>
            </a:r>
            <a:endParaRPr lang="en-US" sz="2200" dirty="0"/>
          </a:p>
        </p:txBody>
      </p:sp>
    </p:spTree>
    <p:extLst>
      <p:ext uri="{BB962C8B-B14F-4D97-AF65-F5344CB8AC3E}">
        <p14:creationId xmlns:p14="http://schemas.microsoft.com/office/powerpoint/2010/main" val="3516389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Consideration</a:t>
            </a:r>
            <a:endParaRPr lang="en-US" dirty="0"/>
          </a:p>
        </p:txBody>
      </p:sp>
      <p:sp>
        <p:nvSpPr>
          <p:cNvPr id="3" name="Content Placeholder 2"/>
          <p:cNvSpPr>
            <a:spLocks noGrp="1"/>
          </p:cNvSpPr>
          <p:nvPr>
            <p:ph idx="1"/>
          </p:nvPr>
        </p:nvSpPr>
        <p:spPr>
          <a:xfrm>
            <a:off x="304800" y="1600200"/>
            <a:ext cx="8763000" cy="4525963"/>
          </a:xfrm>
        </p:spPr>
        <p:txBody>
          <a:bodyPr>
            <a:normAutofit lnSpcReduction="10000"/>
          </a:bodyPr>
          <a:lstStyle/>
          <a:p>
            <a:r>
              <a:rPr lang="en-US" sz="2600" dirty="0" smtClean="0"/>
              <a:t>Given </a:t>
            </a:r>
            <a:r>
              <a:rPr lang="en-US" sz="2600" dirty="0"/>
              <a:t>focus </a:t>
            </a:r>
            <a:r>
              <a:rPr lang="en-US" sz="2600" dirty="0" smtClean="0"/>
              <a:t>group feedback, we propose a process to reach closure:</a:t>
            </a:r>
          </a:p>
          <a:p>
            <a:pPr marL="919162" indent="-457200">
              <a:buFontTx/>
              <a:buChar char="-"/>
            </a:pPr>
            <a:r>
              <a:rPr lang="en-US" sz="2600" dirty="0" smtClean="0"/>
              <a:t>At the end of our meeting today, any beliefs still awaiting approval will be taken up by a small working group (that includes one member from each breakout group).</a:t>
            </a:r>
          </a:p>
          <a:p>
            <a:pPr marL="919162" indent="-457200">
              <a:buFontTx/>
              <a:buChar char="-"/>
            </a:pPr>
            <a:r>
              <a:rPr lang="en-US" sz="2600" dirty="0" smtClean="0"/>
              <a:t>Between now and our next meeting on May 1, this “gang of 5” agrees to produce language that all 5 can support.</a:t>
            </a:r>
          </a:p>
          <a:p>
            <a:pPr marL="919162" indent="-457200">
              <a:buFontTx/>
              <a:buChar char="-"/>
            </a:pPr>
            <a:r>
              <a:rPr lang="en-US" sz="2600" dirty="0" smtClean="0"/>
              <a:t>In turn, the rest of us give our colleague from our breakout group our “proxy”.  In advance of seeing what the “gang of 5” produces, we agree to lend our support to what is produced (in advance of seeing it).</a:t>
            </a:r>
            <a:endParaRPr lang="en-US" sz="2600" dirty="0"/>
          </a:p>
        </p:txBody>
      </p:sp>
    </p:spTree>
    <p:extLst>
      <p:ext uri="{BB962C8B-B14F-4D97-AF65-F5344CB8AC3E}">
        <p14:creationId xmlns:p14="http://schemas.microsoft.com/office/powerpoint/2010/main" val="68392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400" dirty="0" smtClean="0"/>
              <a:t>Agenda Item 3</a:t>
            </a:r>
            <a:endParaRPr lang="en-US" sz="3400" dirty="0"/>
          </a:p>
        </p:txBody>
      </p:sp>
      <p:sp>
        <p:nvSpPr>
          <p:cNvPr id="3" name="Content Placeholder 2"/>
          <p:cNvSpPr>
            <a:spLocks noGrp="1"/>
          </p:cNvSpPr>
          <p:nvPr>
            <p:ph idx="1"/>
          </p:nvPr>
        </p:nvSpPr>
        <p:spPr>
          <a:xfrm>
            <a:off x="76200" y="2133600"/>
            <a:ext cx="9067800" cy="2819400"/>
          </a:xfrm>
        </p:spPr>
        <p:txBody>
          <a:bodyPr>
            <a:normAutofit fontScale="25000" lnSpcReduction="20000"/>
          </a:bodyPr>
          <a:lstStyle/>
          <a:p>
            <a:pPr marL="0" lvl="0" indent="0">
              <a:buNone/>
            </a:pPr>
            <a:r>
              <a:rPr lang="en-US" sz="10400" dirty="0" smtClean="0"/>
              <a:t>Flyover on Efforts in NYC to Prepare School Building Leaders</a:t>
            </a:r>
          </a:p>
          <a:p>
            <a:pPr marL="0" lvl="0" indent="0">
              <a:buNone/>
            </a:pPr>
            <a:endParaRPr lang="en-US" sz="10400" dirty="0"/>
          </a:p>
          <a:p>
            <a:pPr lvl="0">
              <a:buFontTx/>
              <a:buChar char="-"/>
            </a:pPr>
            <a:r>
              <a:rPr lang="en-US" sz="10400" dirty="0" smtClean="0"/>
              <a:t>Presentation by Larry Woodbridge </a:t>
            </a:r>
          </a:p>
          <a:p>
            <a:pPr marL="0" lvl="0" indent="0">
              <a:buNone/>
            </a:pPr>
            <a:r>
              <a:rPr lang="en-US" sz="10400" dirty="0"/>
              <a:t>	</a:t>
            </a:r>
            <a:r>
              <a:rPr lang="en-US" sz="10400" dirty="0" smtClean="0"/>
              <a:t>Executive Director</a:t>
            </a:r>
          </a:p>
          <a:p>
            <a:pPr marL="0" lvl="0" indent="0">
              <a:buNone/>
            </a:pPr>
            <a:r>
              <a:rPr lang="en-US" sz="10400" dirty="0"/>
              <a:t>	</a:t>
            </a:r>
            <a:r>
              <a:rPr lang="en-US" sz="10400" i="1" dirty="0" smtClean="0"/>
              <a:t>Leaders in Education Apprentice Programs </a:t>
            </a:r>
            <a:r>
              <a:rPr lang="en-US" sz="10400" dirty="0" smtClean="0"/>
              <a:t>in NYC</a:t>
            </a:r>
          </a:p>
          <a:p>
            <a:pPr marL="0" lvl="0" indent="0">
              <a:buNone/>
            </a:pPr>
            <a:endParaRPr lang="en-US" sz="10400" dirty="0" smtClean="0"/>
          </a:p>
          <a:p>
            <a:pPr marL="0" indent="0">
              <a:buNone/>
            </a:pPr>
            <a:r>
              <a:rPr lang="en-US" sz="2400" dirty="0"/>
              <a:t> </a:t>
            </a:r>
          </a:p>
        </p:txBody>
      </p:sp>
    </p:spTree>
    <p:extLst>
      <p:ext uri="{BB962C8B-B14F-4D97-AF65-F5344CB8AC3E}">
        <p14:creationId xmlns:p14="http://schemas.microsoft.com/office/powerpoint/2010/main" val="3831620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1113</TotalTime>
  <Words>994</Words>
  <Application>Microsoft Office PowerPoint</Application>
  <PresentationFormat>On-screen Show (4:3)</PresentationFormat>
  <Paragraphs>121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Principal Project Advisory Team</vt:lpstr>
      <vt:lpstr>Welcome and Introductions</vt:lpstr>
      <vt:lpstr>Agenda Item #1:  Greetings/Introductions</vt:lpstr>
      <vt:lpstr>Housekeeping</vt:lpstr>
      <vt:lpstr>Setting the table for our discussion How do we move from “me” to “we”</vt:lpstr>
      <vt:lpstr>Agenda Item 2:  Graphs Showing Belief Statements</vt:lpstr>
      <vt:lpstr>Review our process to reach consensus</vt:lpstr>
      <vt:lpstr>For Consideration</vt:lpstr>
      <vt:lpstr>Agenda Item 3</vt:lpstr>
      <vt:lpstr>Agenda Item 4:  Competency-Based Approaches</vt:lpstr>
      <vt:lpstr>Agenda Item 5:  Breakout Group Meetings</vt:lpstr>
      <vt:lpstr>Agenda Item 6</vt:lpstr>
      <vt:lpstr>Next Meeting Reminder &amp; Adjourn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Project Advisory Team</dc:title>
  <dc:creator>Ken Turner</dc:creator>
  <cp:lastModifiedBy>Administrator</cp:lastModifiedBy>
  <cp:revision>144</cp:revision>
  <cp:lastPrinted>2017-03-22T13:43:38Z</cp:lastPrinted>
  <dcterms:created xsi:type="dcterms:W3CDTF">2016-09-21T11:14:55Z</dcterms:created>
  <dcterms:modified xsi:type="dcterms:W3CDTF">2017-03-23T15:17:06Z</dcterms:modified>
</cp:coreProperties>
</file>