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61" r:id="rId3"/>
    <p:sldId id="323" r:id="rId4"/>
    <p:sldId id="296" r:id="rId5"/>
    <p:sldId id="259" r:id="rId6"/>
    <p:sldId id="309" r:id="rId7"/>
    <p:sldId id="324" r:id="rId8"/>
    <p:sldId id="325" r:id="rId9"/>
    <p:sldId id="326" r:id="rId10"/>
    <p:sldId id="338" r:id="rId11"/>
    <p:sldId id="337" r:id="rId12"/>
    <p:sldId id="336" r:id="rId13"/>
    <p:sldId id="327" r:id="rId14"/>
    <p:sldId id="281" r:id="rId15"/>
    <p:sldId id="328" r:id="rId16"/>
    <p:sldId id="329" r:id="rId17"/>
    <p:sldId id="330" r:id="rId18"/>
    <p:sldId id="331" r:id="rId19"/>
    <p:sldId id="332" r:id="rId20"/>
    <p:sldId id="333" r:id="rId21"/>
    <p:sldId id="334" r:id="rId22"/>
  </p:sldIdLst>
  <p:sldSz cx="9144000" cy="6858000" type="screen4x3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06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06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818FD68B-405D-4BCB-8004-12F9B45A01CA}" type="datetimeFigureOut">
              <a:rPr lang="en-US" smtClean="0"/>
              <a:t>1/23/2017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4202EC1C-DFD9-4560-8F85-EB4029084F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8762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7313" y="0"/>
            <a:ext cx="2982912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3DB79B-2452-4E53-B0F6-0BE10949B3B6}" type="datetimeFigureOut">
              <a:rPr lang="en-US" smtClean="0"/>
              <a:t>1/23/2017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416425"/>
            <a:ext cx="55054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2982913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7313" y="8829675"/>
            <a:ext cx="2982912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D1F923-31F3-4220-B926-A33DEC1652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236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67795-583F-41C0-B1FF-969513C71377}" type="datetimeFigureOut">
              <a:rPr lang="en-US" smtClean="0"/>
              <a:t>1/23/2017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99018-B499-4D43-ACA0-41DC52C25B4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6916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67795-583F-41C0-B1FF-969513C71377}" type="datetimeFigureOut">
              <a:rPr lang="en-US" smtClean="0"/>
              <a:t>1/23/2017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99018-B499-4D43-ACA0-41DC52C25B4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4140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67795-583F-41C0-B1FF-969513C71377}" type="datetimeFigureOut">
              <a:rPr lang="en-US" smtClean="0"/>
              <a:t>1/23/2017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99018-B499-4D43-ACA0-41DC52C25B4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8171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67795-583F-41C0-B1FF-969513C71377}" type="datetimeFigureOut">
              <a:rPr lang="en-US" smtClean="0"/>
              <a:t>1/23/2017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99018-B499-4D43-ACA0-41DC52C25B4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7782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67795-583F-41C0-B1FF-969513C71377}" type="datetimeFigureOut">
              <a:rPr lang="en-US" smtClean="0"/>
              <a:t>1/23/2017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99018-B499-4D43-ACA0-41DC52C25B4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0069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67795-583F-41C0-B1FF-969513C71377}" type="datetimeFigureOut">
              <a:rPr lang="en-US" smtClean="0"/>
              <a:t>1/23/2017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99018-B499-4D43-ACA0-41DC52C25B4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0801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67795-583F-41C0-B1FF-969513C71377}" type="datetimeFigureOut">
              <a:rPr lang="en-US" smtClean="0"/>
              <a:t>1/23/2017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99018-B499-4D43-ACA0-41DC52C25B4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3957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67795-583F-41C0-B1FF-969513C71377}" type="datetimeFigureOut">
              <a:rPr lang="en-US" smtClean="0"/>
              <a:t>1/23/2017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99018-B499-4D43-ACA0-41DC52C25B4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47732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67795-583F-41C0-B1FF-969513C71377}" type="datetimeFigureOut">
              <a:rPr lang="en-US" smtClean="0"/>
              <a:t>1/23/2017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99018-B499-4D43-ACA0-41DC52C25B4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2817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67795-583F-41C0-B1FF-969513C71377}" type="datetimeFigureOut">
              <a:rPr lang="en-US" smtClean="0"/>
              <a:t>1/23/2017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99018-B499-4D43-ACA0-41DC52C25B4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3001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67795-583F-41C0-B1FF-969513C71377}" type="datetimeFigureOut">
              <a:rPr lang="en-US" smtClean="0"/>
              <a:t>1/23/2017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99018-B499-4D43-ACA0-41DC52C25B4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3550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967795-583F-41C0-B1FF-969513C71377}" type="datetimeFigureOut">
              <a:rPr lang="en-US" smtClean="0"/>
              <a:t>1/23/2017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D99018-B499-4D43-ACA0-41DC52C25B4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3203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2035175"/>
            <a:ext cx="8382000" cy="1470025"/>
          </a:xfrm>
        </p:spPr>
        <p:txBody>
          <a:bodyPr>
            <a:noAutofit/>
          </a:bodyPr>
          <a:lstStyle/>
          <a:p>
            <a:r>
              <a:rPr lang="en-US" sz="4800" dirty="0" smtClean="0"/>
              <a:t>Principal Project Advisory Team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4953000"/>
            <a:ext cx="6400800" cy="10668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January 25, 2017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441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Aim 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991600" cy="4525963"/>
          </a:xfrm>
        </p:spPr>
        <p:txBody>
          <a:bodyPr/>
          <a:lstStyle/>
          <a:p>
            <a:pPr>
              <a:buFontTx/>
              <a:buChar char="-"/>
            </a:pPr>
            <a:r>
              <a:rPr lang="en-US" dirty="0" smtClean="0"/>
              <a:t>Focus on beliefs enjoying the greatest support</a:t>
            </a:r>
          </a:p>
          <a:p>
            <a:pPr>
              <a:buFontTx/>
              <a:buChar char="-"/>
            </a:pPr>
            <a:r>
              <a:rPr lang="en-US" dirty="0" smtClean="0"/>
              <a:t>“Call the question” on which we can accept </a:t>
            </a:r>
          </a:p>
          <a:p>
            <a:pPr>
              <a:buFontTx/>
              <a:buChar char="-"/>
            </a:pPr>
            <a:r>
              <a:rPr lang="en-US" dirty="0" smtClean="0"/>
              <a:t>Strive in future meetings to bring back revised language for remaining six beliefs (for consideration)</a:t>
            </a:r>
          </a:p>
          <a:p>
            <a:pPr>
              <a:buFontTx/>
              <a:buChar char="-"/>
            </a:pPr>
            <a:r>
              <a:rPr lang="en-US" dirty="0" smtClean="0"/>
              <a:t>Continue until we find we have a set that is fully supported beliefs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37449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00764" cy="6829064"/>
          </a:xfrm>
        </p:spPr>
      </p:pic>
    </p:spTree>
    <p:extLst>
      <p:ext uri="{BB962C8B-B14F-4D97-AF65-F5344CB8AC3E}">
        <p14:creationId xmlns:p14="http://schemas.microsoft.com/office/powerpoint/2010/main" val="24017490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308540" cy="6858000"/>
          </a:xfrm>
        </p:spPr>
      </p:pic>
    </p:spTree>
    <p:extLst>
      <p:ext uri="{BB962C8B-B14F-4D97-AF65-F5344CB8AC3E}">
        <p14:creationId xmlns:p14="http://schemas.microsoft.com/office/powerpoint/2010/main" val="33297914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76200"/>
            <a:ext cx="9144000" cy="1143000"/>
          </a:xfrm>
        </p:spPr>
        <p:txBody>
          <a:bodyPr>
            <a:normAutofit/>
          </a:bodyPr>
          <a:lstStyle/>
          <a:p>
            <a:pPr lvl="0"/>
            <a:r>
              <a:rPr lang="en-US" sz="3600" dirty="0"/>
              <a:t>Agenda Item #2:  Old </a:t>
            </a:r>
            <a:r>
              <a:rPr lang="en-US" sz="3600" dirty="0" smtClean="0"/>
              <a:t>Busin</a:t>
            </a:r>
            <a:r>
              <a:rPr lang="en-US" sz="3400" dirty="0" smtClean="0"/>
              <a:t>ess </a:t>
            </a:r>
            <a:endParaRPr 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295400"/>
            <a:ext cx="9067800" cy="281940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2800" dirty="0" smtClean="0"/>
              <a:t>Review the Bidding</a:t>
            </a:r>
          </a:p>
          <a:p>
            <a:pPr>
              <a:buFontTx/>
              <a:buChar char="-"/>
            </a:pPr>
            <a:r>
              <a:rPr lang="en-US" sz="2800" dirty="0" smtClean="0"/>
              <a:t>We started by asking one question about principal prep</a:t>
            </a:r>
          </a:p>
          <a:p>
            <a:pPr>
              <a:buFontTx/>
              <a:buChar char="-"/>
            </a:pPr>
            <a:r>
              <a:rPr lang="en-US" sz="2800" dirty="0" smtClean="0"/>
              <a:t>“If you could have what you want, what would you have?”</a:t>
            </a:r>
          </a:p>
          <a:p>
            <a:pPr>
              <a:buFontTx/>
              <a:buChar char="-"/>
            </a:pPr>
            <a:r>
              <a:rPr lang="en-US" sz="2800" dirty="0"/>
              <a:t>T</a:t>
            </a:r>
            <a:r>
              <a:rPr lang="en-US" sz="2800" dirty="0" smtClean="0"/>
              <a:t>hemes that emerged were framed as belief statements</a:t>
            </a:r>
          </a:p>
          <a:p>
            <a:pPr>
              <a:buFontTx/>
              <a:buChar char="-"/>
            </a:pPr>
            <a:r>
              <a:rPr lang="en-US" sz="2800" dirty="0" smtClean="0"/>
              <a:t>Our </a:t>
            </a:r>
            <a:r>
              <a:rPr lang="en-US" sz="2800" dirty="0"/>
              <a:t>aim </a:t>
            </a:r>
            <a:r>
              <a:rPr lang="en-US" sz="2800" dirty="0" smtClean="0"/>
              <a:t>is </a:t>
            </a:r>
            <a:r>
              <a:rPr lang="en-US" sz="2800" dirty="0"/>
              <a:t>to </a:t>
            </a:r>
            <a:r>
              <a:rPr lang="en-US" sz="2800" dirty="0" smtClean="0"/>
              <a:t>identify where we have consensus on </a:t>
            </a:r>
            <a:r>
              <a:rPr lang="en-US" sz="2800" dirty="0"/>
              <a:t>beliefs</a:t>
            </a:r>
            <a:r>
              <a:rPr lang="en-US" sz="2800" dirty="0" smtClean="0"/>
              <a:t>.</a:t>
            </a:r>
          </a:p>
          <a:p>
            <a:pPr>
              <a:buFontTx/>
              <a:buChar char="-"/>
            </a:pPr>
            <a:r>
              <a:rPr lang="en-US" sz="2800" dirty="0"/>
              <a:t> </a:t>
            </a:r>
            <a:r>
              <a:rPr lang="en-US" sz="2800" dirty="0" smtClean="0"/>
              <a:t>So </a:t>
            </a:r>
            <a:r>
              <a:rPr lang="en-US" sz="2800" dirty="0"/>
              <a:t>it helps to approach each </a:t>
            </a:r>
            <a:r>
              <a:rPr lang="en-US" sz="2800" dirty="0" smtClean="0"/>
              <a:t>statement </a:t>
            </a:r>
            <a:r>
              <a:rPr lang="en-US" sz="2800" dirty="0"/>
              <a:t>with one </a:t>
            </a:r>
            <a:r>
              <a:rPr lang="en-US" sz="2800" dirty="0" smtClean="0"/>
              <a:t>thought.</a:t>
            </a:r>
          </a:p>
          <a:p>
            <a:pPr>
              <a:buFontTx/>
              <a:buChar char="-"/>
            </a:pPr>
            <a:r>
              <a:rPr lang="en-US" sz="2800" dirty="0" smtClean="0"/>
              <a:t>“</a:t>
            </a:r>
            <a:r>
              <a:rPr lang="en-US" sz="2800" dirty="0"/>
              <a:t>Can I live with (and support) the revised language?” </a:t>
            </a:r>
          </a:p>
          <a:p>
            <a:pPr marL="0" lvl="0" indent="0">
              <a:buNone/>
            </a:pPr>
            <a:endParaRPr lang="en-US" sz="1600" dirty="0" smtClean="0"/>
          </a:p>
          <a:p>
            <a:pPr marL="0" indent="0">
              <a:buNone/>
            </a:pPr>
            <a:r>
              <a:rPr lang="en-US" sz="2800" dirty="0"/>
              <a:t>Turn to </a:t>
            </a:r>
            <a:r>
              <a:rPr lang="en-US" sz="2800" dirty="0" smtClean="0"/>
              <a:t>your neighbors within your breakout group.</a:t>
            </a:r>
            <a:endParaRPr lang="en-US" sz="2800" dirty="0"/>
          </a:p>
          <a:p>
            <a:pPr lvl="0">
              <a:buFontTx/>
              <a:buChar char="-"/>
            </a:pPr>
            <a:r>
              <a:rPr lang="en-US" sz="2500" dirty="0" smtClean="0"/>
              <a:t>Consider if you can agree today to accept these four beliefs “as is”</a:t>
            </a:r>
            <a:endParaRPr lang="en-US" sz="2500" dirty="0" smtClean="0"/>
          </a:p>
          <a:p>
            <a:pPr lvl="0">
              <a:buFontTx/>
              <a:buChar char="-"/>
            </a:pPr>
            <a:r>
              <a:rPr lang="en-US" sz="2500" dirty="0" smtClean="0"/>
              <a:t>Be ready to use “Fist to Five” to show your support</a:t>
            </a:r>
          </a:p>
        </p:txBody>
      </p:sp>
    </p:spTree>
    <p:extLst>
      <p:ext uri="{BB962C8B-B14F-4D97-AF65-F5344CB8AC3E}">
        <p14:creationId xmlns:p14="http://schemas.microsoft.com/office/powerpoint/2010/main" val="2202215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04800"/>
            <a:ext cx="8763000" cy="11430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Review our process to reach consensus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524000"/>
            <a:ext cx="8991600" cy="3124200"/>
          </a:xfrm>
        </p:spPr>
        <p:txBody>
          <a:bodyPr>
            <a:normAutofit/>
          </a:bodyPr>
          <a:lstStyle/>
          <a:p>
            <a:r>
              <a:rPr lang="en-US" sz="2600" dirty="0" smtClean="0"/>
              <a:t>Fist to Five</a:t>
            </a:r>
          </a:p>
          <a:p>
            <a:pPr lvl="1"/>
            <a:r>
              <a:rPr lang="en-US" sz="2200" dirty="0" smtClean="0"/>
              <a:t>The goal is to something that every member can live with and support.</a:t>
            </a:r>
          </a:p>
          <a:p>
            <a:pPr lvl="1"/>
            <a:r>
              <a:rPr lang="en-US" sz="2200" dirty="0" smtClean="0"/>
              <a:t>When co-chairs call a question, members show hands to show support.</a:t>
            </a:r>
          </a:p>
          <a:p>
            <a:pPr lvl="1"/>
            <a:r>
              <a:rPr lang="en-US" sz="2200" dirty="0" smtClean="0"/>
              <a:t>Those who hold up 3, 4, or 5 fingers support the option</a:t>
            </a:r>
          </a:p>
          <a:p>
            <a:pPr lvl="1"/>
            <a:r>
              <a:rPr lang="en-US" sz="2200" dirty="0" smtClean="0"/>
              <a:t>2 fingers means “I cannot live with it ‘as is’”</a:t>
            </a:r>
          </a:p>
          <a:p>
            <a:pPr lvl="1"/>
            <a:r>
              <a:rPr lang="en-US" sz="2200" dirty="0" smtClean="0"/>
              <a:t>1 finger means “A larger reservation prevents me from supporting it”</a:t>
            </a:r>
          </a:p>
          <a:p>
            <a:pPr lvl="1"/>
            <a:r>
              <a:rPr lang="en-US" sz="2200" dirty="0" smtClean="0"/>
              <a:t>Showing a fist means “I cannot support it, as a matter of conscience.”</a:t>
            </a:r>
          </a:p>
          <a:p>
            <a:pPr lvl="1"/>
            <a:endParaRPr lang="en-US" sz="2200" dirty="0" smtClean="0"/>
          </a:p>
          <a:p>
            <a:endParaRPr lang="en-US" sz="2600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28600" y="4800600"/>
            <a:ext cx="84582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Note:  </a:t>
            </a:r>
            <a:r>
              <a:rPr lang="en-US" sz="2200" dirty="0"/>
              <a:t>O</a:t>
            </a:r>
            <a:r>
              <a:rPr lang="en-US" sz="2200" dirty="0" smtClean="0"/>
              <a:t>ptions that are forwarded enjoy consensus support.  For these, every Team member shows 3, 4, or 5 fingers.  Those who show a fist, 1, or 2 fingers will be asked, “What would it take to make this something you can live with and support?”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516389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57200"/>
            <a:ext cx="9144000" cy="1143000"/>
          </a:xfrm>
        </p:spPr>
        <p:txBody>
          <a:bodyPr>
            <a:normAutofit/>
          </a:bodyPr>
          <a:lstStyle/>
          <a:p>
            <a:r>
              <a:rPr lang="en-US" sz="3400" dirty="0" smtClean="0"/>
              <a:t>Packet Item #9:  Table Comparing States on PSELs</a:t>
            </a:r>
            <a:endParaRPr 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2286000"/>
            <a:ext cx="9067800" cy="281940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2500" dirty="0" smtClean="0"/>
              <a:t>According to this limited survey, thus far 6 states have modified their leadership standards to conform with the 2015 Professional Standards for Educational Leaders.</a:t>
            </a:r>
          </a:p>
          <a:p>
            <a:pPr marL="0" lvl="0" indent="0">
              <a:buNone/>
            </a:pPr>
            <a:endParaRPr lang="en-US" sz="2500" dirty="0"/>
          </a:p>
          <a:p>
            <a:pPr marL="0" lvl="0" indent="0">
              <a:buNone/>
            </a:pPr>
            <a:r>
              <a:rPr lang="en-US" sz="2500" dirty="0" smtClean="0"/>
              <a:t>In addition to NYS, another 12 states plan to undertake the kind of review we are currently conducting (this includes Iowa).</a:t>
            </a:r>
            <a:endParaRPr lang="en-US" sz="2500" dirty="0" smtClean="0"/>
          </a:p>
        </p:txBody>
      </p:sp>
    </p:spTree>
    <p:extLst>
      <p:ext uri="{BB962C8B-B14F-4D97-AF65-F5344CB8AC3E}">
        <p14:creationId xmlns:p14="http://schemas.microsoft.com/office/powerpoint/2010/main" val="2202215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57200"/>
            <a:ext cx="9144000" cy="1143000"/>
          </a:xfrm>
        </p:spPr>
        <p:txBody>
          <a:bodyPr>
            <a:normAutofit/>
          </a:bodyPr>
          <a:lstStyle/>
          <a:p>
            <a:r>
              <a:rPr lang="en-US" sz="3400" dirty="0" smtClean="0"/>
              <a:t>Packet Item #10:  High Concept Paper</a:t>
            </a:r>
            <a:endParaRPr 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2286000"/>
            <a:ext cx="9067800" cy="281940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2500" dirty="0" smtClean="0"/>
              <a:t>This </a:t>
            </a:r>
            <a:r>
              <a:rPr lang="en-US" sz="2500" dirty="0" smtClean="0"/>
              <a:t>document captures several of the ideas we are considering.  </a:t>
            </a:r>
          </a:p>
          <a:p>
            <a:pPr marL="0" lvl="0" indent="0">
              <a:buNone/>
            </a:pPr>
            <a:endParaRPr lang="en-US" sz="2500" dirty="0"/>
          </a:p>
          <a:p>
            <a:pPr marL="0" lvl="0" indent="0">
              <a:buNone/>
            </a:pPr>
            <a:r>
              <a:rPr lang="en-US" sz="2500" dirty="0" smtClean="0"/>
              <a:t>It has received approval from a sub-group of the ESSA Think Tank and will be considered by the full Think Tank later this week.</a:t>
            </a:r>
          </a:p>
          <a:p>
            <a:pPr marL="0" lvl="0" indent="0">
              <a:buNone/>
            </a:pPr>
            <a:endParaRPr lang="en-US" sz="2500" dirty="0"/>
          </a:p>
          <a:p>
            <a:pPr marL="0" indent="0">
              <a:buNone/>
            </a:pPr>
            <a:r>
              <a:rPr lang="en-US" sz="2500" dirty="0" smtClean="0"/>
              <a:t>If embraced by the Think Tank, </a:t>
            </a:r>
            <a:r>
              <a:rPr lang="en-US" sz="2500" dirty="0"/>
              <a:t>t</a:t>
            </a:r>
            <a:r>
              <a:rPr lang="en-US" sz="2500" dirty="0" smtClean="0"/>
              <a:t>he </a:t>
            </a:r>
            <a:r>
              <a:rPr lang="en-US" sz="2500" dirty="0"/>
              <a:t>paper </a:t>
            </a:r>
            <a:r>
              <a:rPr lang="en-US" sz="2500" dirty="0" smtClean="0"/>
              <a:t>will make </a:t>
            </a:r>
            <a:r>
              <a:rPr lang="en-US" sz="2500" dirty="0"/>
              <a:t>its way to the NYS Board of Regents.</a:t>
            </a:r>
          </a:p>
          <a:p>
            <a:pPr marL="0" lvl="0" indent="0">
              <a:buNone/>
            </a:pPr>
            <a:endParaRPr lang="en-US" sz="2500" dirty="0" smtClean="0"/>
          </a:p>
        </p:txBody>
      </p:sp>
    </p:spTree>
    <p:extLst>
      <p:ext uri="{BB962C8B-B14F-4D97-AF65-F5344CB8AC3E}">
        <p14:creationId xmlns:p14="http://schemas.microsoft.com/office/powerpoint/2010/main" val="1905558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381000"/>
            <a:ext cx="8915400" cy="1143000"/>
          </a:xfrm>
        </p:spPr>
        <p:txBody>
          <a:bodyPr>
            <a:noAutofit/>
          </a:bodyPr>
          <a:lstStyle/>
          <a:p>
            <a:r>
              <a:rPr lang="en-US" sz="4000" dirty="0" smtClean="0"/>
              <a:t>Agenda </a:t>
            </a:r>
            <a:r>
              <a:rPr lang="en-US" sz="4000" dirty="0"/>
              <a:t>I</a:t>
            </a:r>
            <a:r>
              <a:rPr lang="en-US" sz="4000" dirty="0" smtClean="0"/>
              <a:t>tem </a:t>
            </a:r>
            <a:r>
              <a:rPr lang="en-US" sz="4000" dirty="0" smtClean="0"/>
              <a:t>#3:  Update on Nat’l Efforts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133600"/>
            <a:ext cx="9144000" cy="2819400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sz="2400" dirty="0" smtClean="0"/>
              <a:t>Welcome Michelle Young</a:t>
            </a:r>
          </a:p>
          <a:p>
            <a:pPr marL="0" indent="0">
              <a:buNone/>
              <a:tabLst>
                <a:tab pos="400050" algn="l"/>
              </a:tabLst>
            </a:pPr>
            <a:r>
              <a:rPr lang="en-US" sz="2400" dirty="0" smtClean="0"/>
              <a:t>	Advisory Team member</a:t>
            </a:r>
          </a:p>
          <a:p>
            <a:pPr marL="0" indent="0">
              <a:buNone/>
              <a:tabLst>
                <a:tab pos="400050" algn="l"/>
              </a:tabLst>
            </a:pPr>
            <a:r>
              <a:rPr lang="en-US" sz="2400" dirty="0"/>
              <a:t>	</a:t>
            </a:r>
            <a:r>
              <a:rPr lang="en-US" sz="2400" dirty="0" smtClean="0"/>
              <a:t>Exec</a:t>
            </a:r>
            <a:r>
              <a:rPr lang="en-US" sz="2400" dirty="0" smtClean="0"/>
              <a:t>utive</a:t>
            </a:r>
            <a:r>
              <a:rPr lang="en-US" sz="2400" dirty="0" smtClean="0"/>
              <a:t> Director, University Council for Educational Administration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603856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81000"/>
            <a:ext cx="9067800" cy="1143000"/>
          </a:xfrm>
        </p:spPr>
        <p:txBody>
          <a:bodyPr>
            <a:noAutofit/>
          </a:bodyPr>
          <a:lstStyle/>
          <a:p>
            <a:r>
              <a:rPr lang="en-US" sz="3000" dirty="0" smtClean="0"/>
              <a:t>Agenda </a:t>
            </a:r>
            <a:r>
              <a:rPr lang="en-US" sz="3000" dirty="0"/>
              <a:t>I</a:t>
            </a:r>
            <a:r>
              <a:rPr lang="en-US" sz="3000" dirty="0" smtClean="0"/>
              <a:t>tem </a:t>
            </a:r>
            <a:r>
              <a:rPr lang="en-US" sz="3000" dirty="0" smtClean="0"/>
              <a:t>#4:  Expanding the universe of possibility. . . 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133600"/>
            <a:ext cx="9144000" cy="2819400"/>
          </a:xfrm>
        </p:spPr>
        <p:txBody>
          <a:bodyPr>
            <a:noAutofit/>
          </a:bodyPr>
          <a:lstStyle/>
          <a:p>
            <a:pPr>
              <a:buFontTx/>
              <a:buChar char="-"/>
            </a:pPr>
            <a:r>
              <a:rPr lang="en-US" sz="2300" dirty="0" smtClean="0"/>
              <a:t>You have 3 minutes for this part of the b</a:t>
            </a:r>
            <a:r>
              <a:rPr lang="en-US" sz="2300" dirty="0" smtClean="0"/>
              <a:t>rainstorming activity</a:t>
            </a:r>
          </a:p>
          <a:p>
            <a:pPr>
              <a:buFontTx/>
              <a:buChar char="-"/>
            </a:pPr>
            <a:r>
              <a:rPr lang="en-US" sz="2300" dirty="0" smtClean="0"/>
              <a:t>Take a post-it</a:t>
            </a:r>
          </a:p>
          <a:p>
            <a:pPr>
              <a:buFontTx/>
              <a:buChar char="-"/>
            </a:pPr>
            <a:r>
              <a:rPr lang="en-US" sz="2300" dirty="0" smtClean="0"/>
              <a:t>Work silently and on your own</a:t>
            </a:r>
          </a:p>
          <a:p>
            <a:pPr>
              <a:buFontTx/>
              <a:buChar char="-"/>
            </a:pPr>
            <a:r>
              <a:rPr lang="en-US" sz="2300" dirty="0" smtClean="0"/>
              <a:t>Answer the question,</a:t>
            </a:r>
          </a:p>
          <a:p>
            <a:pPr>
              <a:buFontTx/>
              <a:buChar char="-"/>
            </a:pPr>
            <a:r>
              <a:rPr lang="en-US" sz="2300" dirty="0" smtClean="0"/>
              <a:t>What </a:t>
            </a:r>
            <a:r>
              <a:rPr lang="en-US" sz="2300" dirty="0"/>
              <a:t>is the boldest possible way to improve </a:t>
            </a:r>
            <a:r>
              <a:rPr lang="en-US" sz="2300" dirty="0" smtClean="0"/>
              <a:t>school leader preparation?</a:t>
            </a:r>
          </a:p>
          <a:p>
            <a:pPr marL="0" indent="0">
              <a:buNone/>
            </a:pPr>
            <a:endParaRPr lang="en-US" sz="2300" dirty="0"/>
          </a:p>
          <a:p>
            <a:pPr>
              <a:buFontTx/>
              <a:buChar char="-"/>
            </a:pPr>
            <a:r>
              <a:rPr lang="en-US" sz="2300" dirty="0" smtClean="0"/>
              <a:t>Record as many possible “bold ways” as you can (one idea per post-it)</a:t>
            </a:r>
          </a:p>
          <a:p>
            <a:pPr>
              <a:buFontTx/>
              <a:buChar char="-"/>
            </a:pPr>
            <a:r>
              <a:rPr lang="en-US" sz="2300" dirty="0" smtClean="0"/>
              <a:t>Turn to your neighbors and compare notes</a:t>
            </a:r>
          </a:p>
          <a:p>
            <a:pPr>
              <a:buFontTx/>
              <a:buChar char="-"/>
            </a:pPr>
            <a:r>
              <a:rPr lang="en-US" sz="2300" dirty="0" smtClean="0"/>
              <a:t>Be ready to report out on at least one bold way</a:t>
            </a:r>
          </a:p>
        </p:txBody>
      </p:sp>
    </p:spTree>
    <p:extLst>
      <p:ext uri="{BB962C8B-B14F-4D97-AF65-F5344CB8AC3E}">
        <p14:creationId xmlns:p14="http://schemas.microsoft.com/office/powerpoint/2010/main" val="1532042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381000"/>
            <a:ext cx="8915400" cy="1143000"/>
          </a:xfrm>
        </p:spPr>
        <p:txBody>
          <a:bodyPr>
            <a:noAutofit/>
          </a:bodyPr>
          <a:lstStyle/>
          <a:p>
            <a:r>
              <a:rPr lang="en-US" sz="4000" dirty="0" smtClean="0"/>
              <a:t>Agenda </a:t>
            </a:r>
            <a:r>
              <a:rPr lang="en-US" sz="4000" dirty="0"/>
              <a:t>I</a:t>
            </a:r>
            <a:r>
              <a:rPr lang="en-US" sz="4000" dirty="0" smtClean="0"/>
              <a:t>tem </a:t>
            </a:r>
            <a:r>
              <a:rPr lang="en-US" sz="4000" dirty="0" smtClean="0"/>
              <a:t>#5:  Learn </a:t>
            </a:r>
            <a:r>
              <a:rPr lang="en-US" sz="4000" dirty="0"/>
              <a:t>W</a:t>
            </a:r>
            <a:r>
              <a:rPr lang="en-US" sz="4000" dirty="0" smtClean="0"/>
              <a:t>hat Works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133600"/>
            <a:ext cx="9144000" cy="2819400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dirty="0" smtClean="0"/>
              <a:t>Welcome each of our presenters</a:t>
            </a:r>
            <a:endParaRPr lang="en-US" dirty="0"/>
          </a:p>
          <a:p>
            <a:pPr>
              <a:buFontTx/>
              <a:buChar char="-"/>
            </a:pPr>
            <a:r>
              <a:rPr lang="en-US" dirty="0" smtClean="0"/>
              <a:t>15 minutes per presentation (includes any Q&amp;A)</a:t>
            </a:r>
          </a:p>
        </p:txBody>
      </p:sp>
    </p:spTree>
    <p:extLst>
      <p:ext uri="{BB962C8B-B14F-4D97-AF65-F5344CB8AC3E}">
        <p14:creationId xmlns:p14="http://schemas.microsoft.com/office/powerpoint/2010/main" val="2822648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381000"/>
            <a:ext cx="8915400" cy="1143000"/>
          </a:xfrm>
        </p:spPr>
        <p:txBody>
          <a:bodyPr>
            <a:noAutofit/>
          </a:bodyPr>
          <a:lstStyle/>
          <a:p>
            <a:r>
              <a:rPr lang="en-US" sz="4000" dirty="0" smtClean="0"/>
              <a:t>Agenda </a:t>
            </a:r>
            <a:r>
              <a:rPr lang="en-US" sz="4000" dirty="0"/>
              <a:t>I</a:t>
            </a:r>
            <a:r>
              <a:rPr lang="en-US" sz="4000" dirty="0" smtClean="0"/>
              <a:t>tem #1:  Greetings/Introductions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133600"/>
            <a:ext cx="9144000" cy="2819400"/>
          </a:xfrm>
        </p:spPr>
        <p:txBody>
          <a:bodyPr>
            <a:normAutofit fontScale="25000" lnSpcReduction="20000"/>
          </a:bodyPr>
          <a:lstStyle/>
          <a:p>
            <a:r>
              <a:rPr lang="en-US" sz="7600" dirty="0" smtClean="0"/>
              <a:t>Meeting objectives</a:t>
            </a:r>
            <a:endParaRPr lang="en-US" sz="7600" dirty="0" smtClean="0"/>
          </a:p>
          <a:p>
            <a:pPr lvl="1">
              <a:buFont typeface="Calibri" panose="020F0502020204030204" pitchFamily="34" charset="0"/>
              <a:buChar char="─"/>
            </a:pPr>
            <a:r>
              <a:rPr lang="en-US" sz="7600" dirty="0" smtClean="0"/>
              <a:t>Reach </a:t>
            </a:r>
            <a:r>
              <a:rPr lang="en-US" sz="7600" dirty="0"/>
              <a:t>consensus on belief statements </a:t>
            </a:r>
            <a:endParaRPr lang="en-US" sz="7600" dirty="0"/>
          </a:p>
          <a:p>
            <a:pPr lvl="1">
              <a:buFont typeface="Calibri" panose="020F0502020204030204" pitchFamily="34" charset="0"/>
              <a:buChar char="─"/>
            </a:pPr>
            <a:r>
              <a:rPr lang="en-US" sz="7600" dirty="0" smtClean="0"/>
              <a:t>Identify efforts </a:t>
            </a:r>
            <a:r>
              <a:rPr lang="en-US" sz="7600" dirty="0"/>
              <a:t>to create </a:t>
            </a:r>
            <a:r>
              <a:rPr lang="en-US" sz="7600" dirty="0" err="1" smtClean="0"/>
              <a:t>nat’l</a:t>
            </a:r>
            <a:r>
              <a:rPr lang="en-US" sz="7600" dirty="0" smtClean="0"/>
              <a:t> standards </a:t>
            </a:r>
            <a:r>
              <a:rPr lang="en-US" sz="7600" dirty="0"/>
              <a:t>for </a:t>
            </a:r>
            <a:r>
              <a:rPr lang="en-US" sz="7600" dirty="0" smtClean="0"/>
              <a:t>programs that prepare building leaders</a:t>
            </a:r>
          </a:p>
          <a:p>
            <a:pPr lvl="1">
              <a:buFont typeface="Calibri" panose="020F0502020204030204" pitchFamily="34" charset="0"/>
              <a:buChar char="─"/>
            </a:pPr>
            <a:r>
              <a:rPr lang="en-US" sz="7600" dirty="0" smtClean="0"/>
              <a:t>Learn what is working well nationally and in NYS related to educator preparation</a:t>
            </a:r>
            <a:endParaRPr lang="en-US" sz="7600" dirty="0"/>
          </a:p>
          <a:p>
            <a:pPr lvl="1">
              <a:buFont typeface="Calibri" panose="020F0502020204030204" pitchFamily="34" charset="0"/>
              <a:buChar char="─"/>
            </a:pPr>
            <a:r>
              <a:rPr lang="en-US" sz="7600" dirty="0" smtClean="0"/>
              <a:t>Refine the recommendations that are emerging in our five breakout group areas</a:t>
            </a:r>
            <a:endParaRPr lang="en-US" sz="7600" dirty="0" smtClean="0"/>
          </a:p>
          <a:p>
            <a:pPr marL="0" indent="0">
              <a:buNone/>
            </a:pPr>
            <a:endParaRPr lang="en-US" sz="7600" dirty="0" smtClean="0"/>
          </a:p>
          <a:p>
            <a:r>
              <a:rPr lang="en-US" sz="7600" dirty="0" smtClean="0"/>
              <a:t>Those participating via WebEx are in </a:t>
            </a:r>
            <a:r>
              <a:rPr lang="en-US" sz="7600" dirty="0" smtClean="0"/>
              <a:t>a group </a:t>
            </a:r>
            <a:r>
              <a:rPr lang="en-US" sz="7600" dirty="0" smtClean="0"/>
              <a:t>titled “Professional Learning and Support”</a:t>
            </a:r>
          </a:p>
          <a:p>
            <a:pPr marL="0" indent="0">
              <a:buNone/>
            </a:pPr>
            <a:endParaRPr lang="en-US" sz="7600" dirty="0" smtClean="0"/>
          </a:p>
          <a:p>
            <a:r>
              <a:rPr lang="en-US" sz="7600" dirty="0" smtClean="0"/>
              <a:t>What has happened since we last met</a:t>
            </a:r>
          </a:p>
          <a:p>
            <a:pPr lvl="1"/>
            <a:r>
              <a:rPr lang="en-US" sz="7600" dirty="0"/>
              <a:t>Advisory Team completed online Monkey-Survey on beliefs (Jan. 10 - 18)</a:t>
            </a:r>
          </a:p>
          <a:p>
            <a:pPr lvl="1"/>
            <a:r>
              <a:rPr lang="en-US" sz="7600" dirty="0"/>
              <a:t>Subgroup of the ESSA Think Tank approved our “High-Concept Paper” (Jan. 17)</a:t>
            </a:r>
          </a:p>
          <a:p>
            <a:pPr lvl="1"/>
            <a:r>
              <a:rPr lang="en-US" sz="7600" dirty="0"/>
              <a:t>US DoE forgoes to issue new rules on “supplement vs supplant” (Jan. 18)</a:t>
            </a:r>
          </a:p>
          <a:p>
            <a:pPr lvl="1"/>
            <a:r>
              <a:rPr lang="en-US" sz="7600" dirty="0"/>
              <a:t>US DoE places 60-day hold on regulations related to ESSA accountability (Jan. 20)</a:t>
            </a:r>
          </a:p>
          <a:p>
            <a:pPr lvl="1"/>
            <a:r>
              <a:rPr lang="en-US" sz="7600" dirty="0" smtClean="0"/>
              <a:t>Survey </a:t>
            </a:r>
            <a:r>
              <a:rPr lang="en-US" sz="7600" dirty="0"/>
              <a:t>of Regents </a:t>
            </a:r>
            <a:r>
              <a:rPr lang="en-US" sz="7600" dirty="0" smtClean="0"/>
              <a:t>underway on </a:t>
            </a:r>
            <a:r>
              <a:rPr lang="en-US" sz="7600" dirty="0" smtClean="0"/>
              <a:t>2015 </a:t>
            </a:r>
            <a:r>
              <a:rPr lang="en-US" sz="7600" i="1" dirty="0" err="1" smtClean="0"/>
              <a:t>Prof’l</a:t>
            </a:r>
            <a:r>
              <a:rPr lang="en-US" sz="7600" i="1" dirty="0" smtClean="0"/>
              <a:t> </a:t>
            </a:r>
            <a:r>
              <a:rPr lang="en-US" sz="7600" i="1" dirty="0" smtClean="0"/>
              <a:t>Standards for </a:t>
            </a:r>
            <a:r>
              <a:rPr lang="en-US" sz="7600" i="1" dirty="0" err="1" smtClean="0"/>
              <a:t>Educ’l</a:t>
            </a:r>
            <a:r>
              <a:rPr lang="en-US" sz="7600" i="1" dirty="0" smtClean="0"/>
              <a:t> Leaders </a:t>
            </a:r>
            <a:r>
              <a:rPr lang="en-US" sz="7600" dirty="0" smtClean="0"/>
              <a:t>(</a:t>
            </a:r>
            <a:r>
              <a:rPr lang="en-US" sz="7600" dirty="0" err="1" smtClean="0"/>
              <a:t>til</a:t>
            </a:r>
            <a:r>
              <a:rPr lang="en-US" sz="7600" dirty="0" smtClean="0"/>
              <a:t> </a:t>
            </a:r>
            <a:r>
              <a:rPr lang="en-US" sz="7600" dirty="0" smtClean="0"/>
              <a:t>Feb. 10</a:t>
            </a:r>
            <a:r>
              <a:rPr lang="en-US" sz="7600" dirty="0" smtClean="0"/>
              <a:t>) </a:t>
            </a:r>
            <a:endParaRPr lang="en-US" sz="7600" dirty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1614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81000"/>
            <a:ext cx="9144000" cy="1143000"/>
          </a:xfrm>
        </p:spPr>
        <p:txBody>
          <a:bodyPr>
            <a:noAutofit/>
          </a:bodyPr>
          <a:lstStyle/>
          <a:p>
            <a:r>
              <a:rPr lang="en-US" sz="4000" dirty="0" smtClean="0"/>
              <a:t>Agenda </a:t>
            </a:r>
            <a:r>
              <a:rPr lang="en-US" sz="4000" dirty="0"/>
              <a:t>I</a:t>
            </a:r>
            <a:r>
              <a:rPr lang="en-US" sz="4000" dirty="0" smtClean="0"/>
              <a:t>tem </a:t>
            </a:r>
            <a:r>
              <a:rPr lang="en-US" sz="4000" dirty="0" smtClean="0"/>
              <a:t>#6:  Breakout Group Meetings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133600"/>
            <a:ext cx="9144000" cy="2819400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sz="3000" dirty="0" smtClean="0"/>
              <a:t>Convene in breakout groups</a:t>
            </a:r>
            <a:endParaRPr lang="en-US" sz="3000" dirty="0"/>
          </a:p>
          <a:p>
            <a:pPr>
              <a:buFontTx/>
              <a:buChar char="-"/>
            </a:pPr>
            <a:r>
              <a:rPr lang="en-US" sz="3000" dirty="0" smtClean="0"/>
              <a:t>Record any consensus findings</a:t>
            </a:r>
          </a:p>
          <a:p>
            <a:pPr>
              <a:buFontTx/>
              <a:buChar char="-"/>
            </a:pPr>
            <a:r>
              <a:rPr lang="en-US" sz="3000" dirty="0" smtClean="0"/>
              <a:t>Group leader be ready to report out (60 sec summary)</a:t>
            </a:r>
          </a:p>
        </p:txBody>
      </p:sp>
    </p:spTree>
    <p:extLst>
      <p:ext uri="{BB962C8B-B14F-4D97-AF65-F5344CB8AC3E}">
        <p14:creationId xmlns:p14="http://schemas.microsoft.com/office/powerpoint/2010/main" val="1874188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50"/>
            <a:ext cx="8915400" cy="1143000"/>
          </a:xfrm>
        </p:spPr>
        <p:txBody>
          <a:bodyPr>
            <a:noAutofit/>
          </a:bodyPr>
          <a:lstStyle/>
          <a:p>
            <a:r>
              <a:rPr lang="en-US" sz="3200" dirty="0" smtClean="0"/>
              <a:t>Next </a:t>
            </a:r>
            <a:r>
              <a:rPr lang="en-US" sz="3200" dirty="0" smtClean="0"/>
              <a:t>Meeting Reminder &amp; Adjourn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46237"/>
            <a:ext cx="8686800" cy="4525963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11200" dirty="0" smtClean="0"/>
              <a:t>Schedule for future </a:t>
            </a:r>
            <a:r>
              <a:rPr lang="en-US" sz="11200" dirty="0" smtClean="0"/>
              <a:t>meetings (11:30 am - 2:30 pm)</a:t>
            </a:r>
            <a:endParaRPr lang="en-US" sz="11200" dirty="0"/>
          </a:p>
          <a:p>
            <a:pPr lvl="1"/>
            <a:endParaRPr lang="en-US" sz="5600" dirty="0" smtClean="0"/>
          </a:p>
          <a:p>
            <a:pPr lvl="1"/>
            <a:r>
              <a:rPr lang="en-US" sz="11200" dirty="0" smtClean="0"/>
              <a:t>Feb</a:t>
            </a:r>
            <a:r>
              <a:rPr lang="en-US" sz="11200" dirty="0"/>
              <a:t>. 22, </a:t>
            </a:r>
            <a:r>
              <a:rPr lang="en-US" sz="11200" dirty="0" smtClean="0"/>
              <a:t>2017 (each breakout group </a:t>
            </a:r>
            <a:r>
              <a:rPr lang="en-US" sz="11200" dirty="0" smtClean="0"/>
              <a:t>presents draft recommendations to </a:t>
            </a:r>
            <a:r>
              <a:rPr lang="en-US" sz="11200" dirty="0" smtClean="0"/>
              <a:t>whole group for feedback)</a:t>
            </a:r>
          </a:p>
          <a:p>
            <a:pPr lvl="1"/>
            <a:endParaRPr lang="en-US" sz="5600" dirty="0"/>
          </a:p>
          <a:p>
            <a:pPr lvl="1"/>
            <a:r>
              <a:rPr lang="en-US" sz="11200" dirty="0"/>
              <a:t>Mar. 22, </a:t>
            </a:r>
            <a:r>
              <a:rPr lang="en-US" sz="11200" dirty="0" smtClean="0"/>
              <a:t>2017 (finalize draft recommendations)</a:t>
            </a:r>
            <a:endParaRPr lang="en-US" sz="11200" dirty="0"/>
          </a:p>
          <a:p>
            <a:pPr lvl="1"/>
            <a:endParaRPr lang="en-US" sz="5600" dirty="0" smtClean="0"/>
          </a:p>
          <a:p>
            <a:pPr lvl="1"/>
            <a:r>
              <a:rPr lang="en-US" sz="11200" dirty="0" smtClean="0"/>
              <a:t>Apr</a:t>
            </a:r>
            <a:r>
              <a:rPr lang="en-US" sz="11200" dirty="0"/>
              <a:t>. 12, 2017</a:t>
            </a:r>
          </a:p>
          <a:p>
            <a:pPr lvl="1"/>
            <a:endParaRPr lang="en-US" sz="5600" dirty="0" smtClean="0"/>
          </a:p>
          <a:p>
            <a:pPr lvl="1"/>
            <a:r>
              <a:rPr lang="en-US" sz="11200" dirty="0" smtClean="0"/>
              <a:t>May </a:t>
            </a:r>
            <a:r>
              <a:rPr lang="en-US" sz="11200" dirty="0"/>
              <a:t>31, 2017</a:t>
            </a:r>
          </a:p>
          <a:p>
            <a:pPr marL="0" indent="0">
              <a:buNone/>
            </a:pPr>
            <a:endParaRPr lang="en-US" sz="8000" dirty="0"/>
          </a:p>
          <a:p>
            <a:endParaRPr lang="en-US" sz="8000" dirty="0" smtClean="0"/>
          </a:p>
          <a:p>
            <a:pPr marL="0" indent="0">
              <a:buNone/>
            </a:pPr>
            <a:r>
              <a:rPr lang="en-US" sz="14400" dirty="0" smtClean="0"/>
              <a:t>ADJOURN</a:t>
            </a:r>
            <a:endParaRPr lang="en-US" sz="14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283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Contents of Your Packet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30400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57200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sz="4000" dirty="0" smtClean="0"/>
              <a:t>Packet Item </a:t>
            </a:r>
            <a:r>
              <a:rPr lang="en-US" sz="4000" dirty="0" smtClean="0"/>
              <a:t>#2:  </a:t>
            </a:r>
            <a:r>
              <a:rPr lang="en-US" sz="4000" dirty="0"/>
              <a:t>Mann Gulch </a:t>
            </a:r>
            <a:r>
              <a:rPr lang="en-US" sz="4000" dirty="0" smtClean="0"/>
              <a:t>and “Escape Fire”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2133600"/>
            <a:ext cx="9067800" cy="2819400"/>
          </a:xfrm>
        </p:spPr>
        <p:txBody>
          <a:bodyPr>
            <a:normAutofit/>
          </a:bodyPr>
          <a:lstStyle/>
          <a:p>
            <a:pPr lvl="0"/>
            <a:r>
              <a:rPr lang="en-US" sz="2400" dirty="0" smtClean="0"/>
              <a:t>1-min video tells </a:t>
            </a:r>
            <a:r>
              <a:rPr lang="en-US" sz="2400" dirty="0" smtClean="0"/>
              <a:t>how an out-of-control forest fire led to a tragic loss</a:t>
            </a:r>
            <a:endParaRPr lang="en-US" sz="2400" dirty="0" smtClean="0"/>
          </a:p>
          <a:p>
            <a:pPr lvl="0"/>
            <a:r>
              <a:rPr lang="en-US" sz="2400" dirty="0" smtClean="0"/>
              <a:t>1-min f</a:t>
            </a:r>
            <a:r>
              <a:rPr lang="en-US" sz="2400" dirty="0" smtClean="0"/>
              <a:t>ollow up video describes the implications for health care</a:t>
            </a:r>
          </a:p>
          <a:p>
            <a:pPr lvl="0"/>
            <a:r>
              <a:rPr lang="en-US" sz="2400" dirty="0" smtClean="0"/>
              <a:t>The clips set the tone for brainstorming session later in the meeting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1786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57200"/>
            <a:ext cx="9144000" cy="1143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Packet </a:t>
            </a:r>
            <a:r>
              <a:rPr lang="en-US" sz="3200" dirty="0" smtClean="0"/>
              <a:t>Item #4: Nov. 30</a:t>
            </a:r>
            <a:r>
              <a:rPr lang="en-US" sz="3200" baseline="30000" dirty="0" smtClean="0"/>
              <a:t>th</a:t>
            </a:r>
            <a:r>
              <a:rPr lang="en-US" sz="3200" dirty="0" smtClean="0"/>
              <a:t> Attendance, Minutes, Notes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686800" cy="1752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A</a:t>
            </a:r>
            <a:r>
              <a:rPr lang="en-US" sz="2800" dirty="0" smtClean="0"/>
              <a:t>ccept “as is” or suggest needed changes to:</a:t>
            </a:r>
          </a:p>
          <a:p>
            <a:pPr>
              <a:buFontTx/>
              <a:buChar char="-"/>
            </a:pPr>
            <a:r>
              <a:rPr lang="en-US" sz="2800" dirty="0" smtClean="0"/>
              <a:t>Minutes from </a:t>
            </a:r>
            <a:r>
              <a:rPr lang="en-US" sz="2800" dirty="0" smtClean="0"/>
              <a:t>third </a:t>
            </a:r>
            <a:r>
              <a:rPr lang="en-US" sz="2800" dirty="0" smtClean="0"/>
              <a:t>Advisory </a:t>
            </a:r>
            <a:r>
              <a:rPr lang="en-US" sz="2800" dirty="0" smtClean="0"/>
              <a:t>Team meeting </a:t>
            </a:r>
            <a:r>
              <a:rPr lang="en-US" sz="2800" dirty="0" smtClean="0"/>
              <a:t>(</a:t>
            </a:r>
            <a:r>
              <a:rPr lang="en-US" sz="2800" dirty="0" smtClean="0"/>
              <a:t>Nov 30</a:t>
            </a:r>
            <a:r>
              <a:rPr lang="en-US" sz="2800" dirty="0" smtClean="0"/>
              <a:t>)</a:t>
            </a:r>
            <a:endParaRPr lang="en-US" sz="2800" dirty="0" smtClean="0"/>
          </a:p>
          <a:p>
            <a:pPr>
              <a:buFontTx/>
              <a:buChar char="-"/>
            </a:pPr>
            <a:r>
              <a:rPr lang="en-US" sz="2800" dirty="0" smtClean="0"/>
              <a:t>Agreements reached &amp; Transcription of Notes </a:t>
            </a:r>
            <a:r>
              <a:rPr lang="en-US" sz="2800" dirty="0" smtClean="0"/>
              <a:t>(</a:t>
            </a:r>
            <a:r>
              <a:rPr lang="en-US" sz="2800" dirty="0" smtClean="0"/>
              <a:t>Nov 30</a:t>
            </a:r>
            <a:r>
              <a:rPr lang="en-US" sz="2800" dirty="0" smtClean="0"/>
              <a:t>)</a:t>
            </a:r>
            <a:endParaRPr lang="en-US" sz="28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161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57200"/>
            <a:ext cx="9144000" cy="1143000"/>
          </a:xfrm>
        </p:spPr>
        <p:txBody>
          <a:bodyPr>
            <a:normAutofit/>
          </a:bodyPr>
          <a:lstStyle/>
          <a:p>
            <a:r>
              <a:rPr lang="en-US" sz="3400" dirty="0" smtClean="0"/>
              <a:t>Packet Item #5:  Organization of Breakout Groups</a:t>
            </a:r>
            <a:endParaRPr 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2133600"/>
            <a:ext cx="9067800" cy="2819400"/>
          </a:xfrm>
        </p:spPr>
        <p:txBody>
          <a:bodyPr>
            <a:normAutofit fontScale="25000" lnSpcReduction="20000"/>
          </a:bodyPr>
          <a:lstStyle/>
          <a:p>
            <a:pPr marL="0" lvl="0" indent="0">
              <a:buNone/>
            </a:pPr>
            <a:r>
              <a:rPr lang="en-US" sz="10400" dirty="0" smtClean="0"/>
              <a:t>Revised to:</a:t>
            </a:r>
          </a:p>
          <a:p>
            <a:pPr marL="0" lvl="0" indent="0">
              <a:buNone/>
            </a:pPr>
            <a:endParaRPr lang="en-US" sz="10400" dirty="0"/>
          </a:p>
          <a:p>
            <a:pPr lvl="0">
              <a:buFontTx/>
              <a:buChar char="-"/>
            </a:pPr>
            <a:r>
              <a:rPr lang="en-US" sz="10400" dirty="0" smtClean="0"/>
              <a:t>I</a:t>
            </a:r>
            <a:r>
              <a:rPr lang="en-US" sz="10400" dirty="0" smtClean="0"/>
              <a:t>dentifies current membersh</a:t>
            </a:r>
            <a:r>
              <a:rPr lang="en-US" sz="10400" dirty="0" smtClean="0"/>
              <a:t>ip in each breakout group</a:t>
            </a:r>
          </a:p>
          <a:p>
            <a:pPr marL="0" lvl="0" indent="0">
              <a:buNone/>
            </a:pPr>
            <a:endParaRPr lang="en-US" sz="10400" dirty="0" smtClean="0"/>
          </a:p>
          <a:p>
            <a:pPr lvl="0">
              <a:buFontTx/>
              <a:buChar char="-"/>
            </a:pPr>
            <a:r>
              <a:rPr lang="en-US" sz="10400" dirty="0" smtClean="0"/>
              <a:t>Reflects the language of current belief statements</a:t>
            </a:r>
          </a:p>
          <a:p>
            <a:pPr lvl="0">
              <a:buFontTx/>
              <a:buChar char="-"/>
            </a:pPr>
            <a:endParaRPr lang="en-US" sz="10400" dirty="0" smtClean="0"/>
          </a:p>
          <a:p>
            <a:pPr lvl="0">
              <a:buFontTx/>
              <a:buChar char="-"/>
            </a:pPr>
            <a:r>
              <a:rPr lang="en-US" sz="10400" dirty="0" smtClean="0"/>
              <a:t>Shows beliefs that are approved and those under construction</a:t>
            </a:r>
            <a:endParaRPr lang="en-US" sz="10400" dirty="0"/>
          </a:p>
          <a:p>
            <a:pPr marL="0" indent="0">
              <a:buNone/>
            </a:pPr>
            <a:r>
              <a:rPr lang="en-US" sz="24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831620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57200"/>
            <a:ext cx="9144000" cy="1143000"/>
          </a:xfrm>
        </p:spPr>
        <p:txBody>
          <a:bodyPr>
            <a:normAutofit/>
          </a:bodyPr>
          <a:lstStyle/>
          <a:p>
            <a:r>
              <a:rPr lang="en-US" sz="3400" dirty="0" smtClean="0"/>
              <a:t>Packet Item #6:  Timeline for Principal-ship Policies</a:t>
            </a:r>
            <a:endParaRPr 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2286000"/>
            <a:ext cx="9067800" cy="281940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2500" dirty="0" smtClean="0"/>
              <a:t>Contains </a:t>
            </a:r>
          </a:p>
          <a:p>
            <a:pPr marL="0" lvl="0" indent="0">
              <a:buNone/>
            </a:pPr>
            <a:endParaRPr lang="en-US" sz="2500" dirty="0"/>
          </a:p>
          <a:p>
            <a:pPr lvl="0">
              <a:buFontTx/>
              <a:buChar char="-"/>
            </a:pPr>
            <a:r>
              <a:rPr lang="en-US" sz="2500" dirty="0" smtClean="0"/>
              <a:t>Top 3 Rows: Nat’l activity related to certification &amp; accreditation</a:t>
            </a:r>
          </a:p>
          <a:p>
            <a:pPr marL="0" lvl="0" indent="0">
              <a:buNone/>
            </a:pPr>
            <a:endParaRPr lang="en-US" sz="2500" dirty="0" smtClean="0"/>
          </a:p>
          <a:p>
            <a:pPr lvl="0">
              <a:buFontTx/>
              <a:buChar char="-"/>
            </a:pPr>
            <a:r>
              <a:rPr lang="en-US" sz="2500" dirty="0" smtClean="0"/>
              <a:t>Bottom 3 Rows:  Activity within NYS related to the topic</a:t>
            </a:r>
          </a:p>
          <a:p>
            <a:pPr marL="0" indent="0">
              <a:buNone/>
            </a:pPr>
            <a:r>
              <a:rPr lang="en-US" sz="25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474881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57200"/>
            <a:ext cx="9144000" cy="1143000"/>
          </a:xfrm>
        </p:spPr>
        <p:txBody>
          <a:bodyPr>
            <a:normAutofit/>
          </a:bodyPr>
          <a:lstStyle/>
          <a:p>
            <a:r>
              <a:rPr lang="en-US" sz="3400" dirty="0" smtClean="0"/>
              <a:t>Packet Item #7:  Excerpts from the Literature</a:t>
            </a:r>
            <a:endParaRPr 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2286000"/>
            <a:ext cx="9067800" cy="281940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2500" dirty="0" smtClean="0"/>
              <a:t>Selections that correspond to </a:t>
            </a:r>
            <a:r>
              <a:rPr lang="en-US" sz="2500" dirty="0" smtClean="0"/>
              <a:t>work underway in breakout groups</a:t>
            </a:r>
          </a:p>
        </p:txBody>
      </p:sp>
    </p:spTree>
    <p:extLst>
      <p:ext uri="{BB962C8B-B14F-4D97-AF65-F5344CB8AC3E}">
        <p14:creationId xmlns:p14="http://schemas.microsoft.com/office/powerpoint/2010/main" val="255331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r>
              <a:rPr lang="en-US" sz="3400" dirty="0" smtClean="0"/>
              <a:t>Packet Item #8:  Graphs Showing Belief Statements</a:t>
            </a:r>
            <a:endParaRPr 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066800"/>
            <a:ext cx="9067800" cy="281940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endParaRPr lang="en-US" sz="1400" dirty="0"/>
          </a:p>
          <a:p>
            <a:pPr marL="0" lvl="0" indent="0">
              <a:buNone/>
            </a:pPr>
            <a:r>
              <a:rPr lang="en-US" sz="2000" dirty="0" smtClean="0"/>
              <a:t>Two beliefs have been approved by consensus</a:t>
            </a:r>
          </a:p>
          <a:p>
            <a:pPr lvl="0">
              <a:buFontTx/>
              <a:buChar char="-"/>
            </a:pPr>
            <a:r>
              <a:rPr lang="en-US" sz="2000" dirty="0" smtClean="0"/>
              <a:t>Value Diversity:  </a:t>
            </a:r>
            <a:r>
              <a:rPr lang="en-US" sz="2000" dirty="0"/>
              <a:t>Effective principal </a:t>
            </a:r>
            <a:r>
              <a:rPr lang="en-US" sz="2000" dirty="0" smtClean="0"/>
              <a:t>prep </a:t>
            </a:r>
            <a:r>
              <a:rPr lang="en-US" sz="2000" dirty="0"/>
              <a:t>programs recruit and produce aspiring leaders from varied backgrounds and historically-under-represented populations who are committed to the success of every student, who value different learning styles, who promote instructional practices that capitalize on a range of cultural traditions, and who strive to eliminate prejudice, stereotype, bias, and favoritism</a:t>
            </a:r>
            <a:endParaRPr lang="en-US" sz="2000" dirty="0" smtClean="0"/>
          </a:p>
          <a:p>
            <a:pPr lvl="0">
              <a:buFontTx/>
              <a:buChar char="-"/>
            </a:pPr>
            <a:r>
              <a:rPr lang="en-US" sz="2000" dirty="0" smtClean="0"/>
              <a:t>Continuous Improvement:  </a:t>
            </a:r>
            <a:r>
              <a:rPr lang="en-US" sz="2000" dirty="0"/>
              <a:t>Well-prepared school building leader candidates display the emotional intelligence, skill, and grace needed to manage </a:t>
            </a:r>
            <a:r>
              <a:rPr lang="en-US" sz="2000" dirty="0" smtClean="0"/>
              <a:t>tension </a:t>
            </a:r>
            <a:r>
              <a:rPr lang="en-US" sz="2000" dirty="0"/>
              <a:t>and conflict that can arise when schools engage in continuous improvement efforts</a:t>
            </a:r>
            <a:endParaRPr lang="en-US" sz="2000" dirty="0"/>
          </a:p>
          <a:p>
            <a:pPr marL="0" lvl="0" indent="0">
              <a:buNone/>
            </a:pPr>
            <a:endParaRPr lang="en-US" sz="1400" dirty="0" smtClean="0"/>
          </a:p>
          <a:p>
            <a:pPr marL="0" lvl="0" indent="0">
              <a:buNone/>
            </a:pPr>
            <a:r>
              <a:rPr lang="en-US" sz="2000" dirty="0" smtClean="0"/>
              <a:t>Four earned widespread support  (&gt;90% agreed/strongly agreed)</a:t>
            </a:r>
          </a:p>
          <a:p>
            <a:pPr lvl="0">
              <a:buFontTx/>
              <a:buChar char="-"/>
            </a:pPr>
            <a:r>
              <a:rPr lang="en-US" sz="2000" dirty="0" smtClean="0"/>
              <a:t>Instruction</a:t>
            </a:r>
          </a:p>
          <a:p>
            <a:pPr lvl="0">
              <a:buFontTx/>
              <a:buChar char="-"/>
            </a:pPr>
            <a:r>
              <a:rPr lang="en-US" sz="2000" dirty="0" smtClean="0"/>
              <a:t>Purpose</a:t>
            </a:r>
          </a:p>
          <a:p>
            <a:pPr lvl="0">
              <a:buFontTx/>
              <a:buChar char="-"/>
            </a:pPr>
            <a:r>
              <a:rPr lang="en-US" sz="2000" dirty="0" smtClean="0"/>
              <a:t>Equity</a:t>
            </a:r>
          </a:p>
          <a:p>
            <a:pPr lvl="0">
              <a:buFontTx/>
              <a:buChar char="-"/>
            </a:pPr>
            <a:r>
              <a:rPr lang="en-US" sz="2000" dirty="0" smtClean="0"/>
              <a:t>Shared Decision-Making and </a:t>
            </a:r>
            <a:r>
              <a:rPr lang="en-US" sz="2000" dirty="0"/>
              <a:t>S</a:t>
            </a:r>
            <a:r>
              <a:rPr lang="en-US" sz="2000" dirty="0" smtClean="0"/>
              <a:t>hared Leadership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2171058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953</TotalTime>
  <Words>1043</Words>
  <Application>Microsoft Office PowerPoint</Application>
  <PresentationFormat>On-screen Show (4:3)</PresentationFormat>
  <Paragraphs>127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Principal Project Advisory Team</vt:lpstr>
      <vt:lpstr>Agenda Item #1:  Greetings/Introductions</vt:lpstr>
      <vt:lpstr>Contents of Your Packet</vt:lpstr>
      <vt:lpstr>Packet Item #2:  Mann Gulch and “Escape Fire”</vt:lpstr>
      <vt:lpstr>Packet Item #4: Nov. 30th Attendance, Minutes, Notes</vt:lpstr>
      <vt:lpstr>Packet Item #5:  Organization of Breakout Groups</vt:lpstr>
      <vt:lpstr>Packet Item #6:  Timeline for Principal-ship Policies</vt:lpstr>
      <vt:lpstr>Packet Item #7:  Excerpts from the Literature</vt:lpstr>
      <vt:lpstr>Packet Item #8:  Graphs Showing Belief Statements</vt:lpstr>
      <vt:lpstr>Aim today</vt:lpstr>
      <vt:lpstr>PowerPoint Presentation</vt:lpstr>
      <vt:lpstr>PowerPoint Presentation</vt:lpstr>
      <vt:lpstr>Agenda Item #2:  Old Business </vt:lpstr>
      <vt:lpstr>Review our process to reach consensus</vt:lpstr>
      <vt:lpstr>Packet Item #9:  Table Comparing States on PSELs</vt:lpstr>
      <vt:lpstr>Packet Item #10:  High Concept Paper</vt:lpstr>
      <vt:lpstr>Agenda Item #3:  Update on Nat’l Efforts</vt:lpstr>
      <vt:lpstr>Agenda Item #4:  Expanding the universe of possibility. . . </vt:lpstr>
      <vt:lpstr>Agenda Item #5:  Learn What Works</vt:lpstr>
      <vt:lpstr>Agenda Item #6:  Breakout Group Meetings</vt:lpstr>
      <vt:lpstr>Next Meeting Reminder &amp; Adjourn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Principal Project Advisory Team</dc:title>
  <dc:creator>Ken Turner</dc:creator>
  <cp:lastModifiedBy>Kenneth Turner</cp:lastModifiedBy>
  <cp:revision>117</cp:revision>
  <cp:lastPrinted>2016-11-21T19:19:20Z</cp:lastPrinted>
  <dcterms:created xsi:type="dcterms:W3CDTF">2016-09-21T11:14:55Z</dcterms:created>
  <dcterms:modified xsi:type="dcterms:W3CDTF">2017-01-23T19:18:27Z</dcterms:modified>
</cp:coreProperties>
</file>