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79300" cy="9134475" type="ledg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5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0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8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0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3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6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3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8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7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836F2-7170-4C69-B966-6DF64DAAC1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F422-697A-41B9-8C07-3D793064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3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microsoft.com/office/2007/relationships/hdphoto" Target="../media/hdphoto1.wdp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YS P-TECH Map&#10;">
            <a:extLst>
              <a:ext uri="{FF2B5EF4-FFF2-40B4-BE49-F238E27FC236}">
                <a16:creationId xmlns:a16="http://schemas.microsoft.com/office/drawing/2014/main" id="{19E8EB34-6749-4AEE-9D0F-858D2CBD77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11" b="81222" l="42750" r="88875">
                        <a14:foregroundMark x1="80563" y1="64222" x2="79688" y2="69556"/>
                        <a14:foregroundMark x1="79688" y1="69556" x2="80875" y2="75111"/>
                        <a14:foregroundMark x1="80875" y1="75111" x2="83625" y2="77333"/>
                        <a14:foregroundMark x1="83625" y1="77333" x2="86938" y2="76111"/>
                        <a14:foregroundMark x1="86938" y1="76111" x2="89125" y2="72000"/>
                        <a14:foregroundMark x1="89125" y1="72000" x2="90188" y2="66889"/>
                        <a14:foregroundMark x1="90188" y1="66889" x2="87438" y2="63667"/>
                        <a14:foregroundMark x1="87438" y1="63667" x2="83563" y2="63000"/>
                        <a14:foregroundMark x1="87625" y1="67556" x2="87875" y2="71222"/>
                        <a14:foregroundMark x1="60313" y1="43222" x2="57375" y2="41667"/>
                        <a14:foregroundMark x1="57375" y1="41667" x2="55875" y2="46667"/>
                        <a14:foregroundMark x1="55875" y1="46667" x2="58875" y2="48333"/>
                        <a14:foregroundMark x1="58875" y1="48333" x2="59938" y2="48000"/>
                        <a14:foregroundMark x1="58562" y1="42556" x2="61438" y2="39333"/>
                        <a14:foregroundMark x1="61438" y1="39333" x2="64500" y2="38778"/>
                        <a14:foregroundMark x1="64500" y1="38778" x2="68438" y2="38778"/>
                        <a14:foregroundMark x1="68438" y1="38778" x2="69375" y2="33222"/>
                        <a14:foregroundMark x1="69375" y1="33222" x2="71563" y2="27889"/>
                        <a14:foregroundMark x1="71563" y1="27889" x2="77625" y2="22556"/>
                        <a14:foregroundMark x1="77625" y1="22556" x2="84000" y2="21000"/>
                        <a14:foregroundMark x1="84000" y1="21000" x2="86188" y2="27333"/>
                        <a14:foregroundMark x1="86188" y1="27333" x2="85188" y2="32333"/>
                        <a14:foregroundMark x1="85188" y1="32333" x2="83625" y2="35111"/>
                        <a14:foregroundMark x1="84438" y1="31889" x2="86750" y2="37111"/>
                        <a14:foregroundMark x1="86750" y1="37111" x2="87563" y2="48889"/>
                        <a14:foregroundMark x1="87563" y1="48889" x2="86750" y2="61667"/>
                        <a14:foregroundMark x1="86750" y1="61667" x2="85813" y2="63889"/>
                        <a14:foregroundMark x1="85813" y1="62889" x2="89500" y2="61556"/>
                        <a14:foregroundMark x1="89500" y1="61556" x2="90500" y2="68000"/>
                        <a14:foregroundMark x1="90500" y1="68000" x2="88875" y2="73667"/>
                        <a14:foregroundMark x1="88875" y1="73667" x2="84813" y2="74778"/>
                        <a14:foregroundMark x1="86938" y1="63444" x2="82063" y2="65333"/>
                        <a14:foregroundMark x1="82063" y1="65333" x2="80000" y2="69222"/>
                        <a14:foregroundMark x1="80000" y1="69222" x2="84000" y2="72778"/>
                        <a14:foregroundMark x1="84000" y1="72778" x2="87625" y2="69000"/>
                        <a14:foregroundMark x1="87625" y1="69000" x2="88563" y2="63778"/>
                        <a14:foregroundMark x1="88563" y1="63778" x2="88125" y2="61556"/>
                        <a14:foregroundMark x1="85250" y1="34889" x2="87563" y2="42333"/>
                        <a14:foregroundMark x1="87563" y1="42333" x2="88250" y2="47778"/>
                        <a14:foregroundMark x1="88250" y1="47778" x2="85750" y2="59778"/>
                        <a14:foregroundMark x1="85750" y1="59778" x2="83563" y2="64667"/>
                        <a14:foregroundMark x1="65938" y1="53556" x2="76688" y2="63333"/>
                        <a14:foregroundMark x1="76688" y1="63333" x2="80313" y2="65000"/>
                        <a14:foregroundMark x1="80313" y1="65000" x2="81313" y2="64444"/>
                        <a14:foregroundMark x1="56875" y1="46111" x2="54750" y2="51778"/>
                        <a14:foregroundMark x1="54750" y1="51778" x2="55250" y2="57667"/>
                        <a14:foregroundMark x1="55250" y1="57667" x2="59688" y2="59889"/>
                        <a14:foregroundMark x1="59688" y1="59889" x2="70188" y2="53889"/>
                        <a14:foregroundMark x1="65063" y1="56556" x2="68875" y2="58111"/>
                        <a14:foregroundMark x1="68875" y1="58111" x2="70375" y2="55556"/>
                        <a14:foregroundMark x1="82813" y1="64889" x2="83000" y2="71556"/>
                        <a14:foregroundMark x1="83000" y1="71556" x2="86063" y2="72889"/>
                        <a14:foregroundMark x1="86063" y1="72889" x2="87875" y2="67222"/>
                        <a14:foregroundMark x1="87875" y1="67222" x2="85188" y2="63556"/>
                        <a14:foregroundMark x1="85188" y1="63556" x2="85063" y2="63667"/>
                        <a14:foregroundMark x1="85000" y1="63778" x2="83250" y2="69222"/>
                        <a14:foregroundMark x1="83250" y1="69222" x2="86750" y2="66778"/>
                        <a14:foregroundMark x1="86750" y1="66778" x2="85500" y2="67333"/>
                      </a14:backgroundRemoval>
                    </a14:imgEffect>
                  </a14:imgLayer>
                </a14:imgProps>
              </a:ext>
            </a:extLst>
          </a:blip>
          <a:srcRect l="37500" t="11628" r="9476" b="10698"/>
          <a:stretch/>
        </p:blipFill>
        <p:spPr>
          <a:xfrm>
            <a:off x="-1938939" y="-897742"/>
            <a:ext cx="11600568" cy="9559020"/>
          </a:xfrm>
          <a:prstGeom prst="rect">
            <a:avLst/>
          </a:prstGeom>
          <a:ln w="12700"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C8AED19-9D7D-4E19-A9C9-60E28B1081C5}"/>
              </a:ext>
            </a:extLst>
          </p:cNvPr>
          <p:cNvSpPr txBox="1"/>
          <p:nvPr/>
        </p:nvSpPr>
        <p:spPr>
          <a:xfrm>
            <a:off x="8604087" y="2838743"/>
            <a:ext cx="1770686" cy="43063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Clean Technologies &amp; Sustainable Industries ECHS</a:t>
            </a:r>
          </a:p>
        </p:txBody>
      </p:sp>
      <p:cxnSp>
        <p:nvCxnSpPr>
          <p:cNvPr id="12" name="Straight Connector 11" descr="Line connecting point on map to P-TECH program name">
            <a:extLst>
              <a:ext uri="{FF2B5EF4-FFF2-40B4-BE49-F238E27FC236}">
                <a16:creationId xmlns:a16="http://schemas.microsoft.com/office/drawing/2014/main" id="{BD647D54-158E-41C3-8470-9F94EDC2A2BA}"/>
              </a:ext>
            </a:extLst>
          </p:cNvPr>
          <p:cNvCxnSpPr>
            <a:cxnSpLocks/>
          </p:cNvCxnSpPr>
          <p:nvPr/>
        </p:nvCxnSpPr>
        <p:spPr>
          <a:xfrm flipV="1">
            <a:off x="7774225" y="3096044"/>
            <a:ext cx="829861" cy="262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6A53EBA-146B-429D-9764-354213AF2401}"/>
              </a:ext>
            </a:extLst>
          </p:cNvPr>
          <p:cNvSpPr txBox="1"/>
          <p:nvPr/>
        </p:nvSpPr>
        <p:spPr>
          <a:xfrm>
            <a:off x="8471349" y="3509977"/>
            <a:ext cx="1217935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Riverfront P-TECH</a:t>
            </a:r>
          </a:p>
        </p:txBody>
      </p:sp>
      <p:cxnSp>
        <p:nvCxnSpPr>
          <p:cNvPr id="17" name="Straight Connector 16" descr="Line connecting point on map to P-TECH program name">
            <a:extLst>
              <a:ext uri="{FF2B5EF4-FFF2-40B4-BE49-F238E27FC236}">
                <a16:creationId xmlns:a16="http://schemas.microsoft.com/office/drawing/2014/main" id="{DB0DF9C3-D19E-42C9-BFF2-B852D545F07F}"/>
              </a:ext>
            </a:extLst>
          </p:cNvPr>
          <p:cNvCxnSpPr>
            <a:cxnSpLocks/>
          </p:cNvCxnSpPr>
          <p:nvPr/>
        </p:nvCxnSpPr>
        <p:spPr>
          <a:xfrm>
            <a:off x="8088186" y="3615219"/>
            <a:ext cx="392621" cy="2765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39C4128-95DA-4ADD-850A-49530F1A71CB}"/>
              </a:ext>
            </a:extLst>
          </p:cNvPr>
          <p:cNvSpPr txBox="1"/>
          <p:nvPr/>
        </p:nvSpPr>
        <p:spPr>
          <a:xfrm>
            <a:off x="8568807" y="2492215"/>
            <a:ext cx="2007461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Southern Adirondack P-TECH</a:t>
            </a:r>
          </a:p>
        </p:txBody>
      </p:sp>
      <p:cxnSp>
        <p:nvCxnSpPr>
          <p:cNvPr id="21" name="Straight Connector 20" descr="Line connecting point on map to P-TECH program name">
            <a:extLst>
              <a:ext uri="{FF2B5EF4-FFF2-40B4-BE49-F238E27FC236}">
                <a16:creationId xmlns:a16="http://schemas.microsoft.com/office/drawing/2014/main" id="{C4E386CA-6CEB-4960-846D-9AA11EC9005E}"/>
              </a:ext>
            </a:extLst>
          </p:cNvPr>
          <p:cNvCxnSpPr>
            <a:cxnSpLocks/>
          </p:cNvCxnSpPr>
          <p:nvPr/>
        </p:nvCxnSpPr>
        <p:spPr>
          <a:xfrm>
            <a:off x="8248393" y="2715767"/>
            <a:ext cx="32041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 descr="Line connecting point on map to P-TECH program name">
            <a:extLst>
              <a:ext uri="{FF2B5EF4-FFF2-40B4-BE49-F238E27FC236}">
                <a16:creationId xmlns:a16="http://schemas.microsoft.com/office/drawing/2014/main" id="{F38AC1AC-AC34-44E7-A12F-8AC9F415C3E9}"/>
              </a:ext>
            </a:extLst>
          </p:cNvPr>
          <p:cNvCxnSpPr>
            <a:cxnSpLocks/>
          </p:cNvCxnSpPr>
          <p:nvPr/>
        </p:nvCxnSpPr>
        <p:spPr>
          <a:xfrm>
            <a:off x="4905730" y="2602894"/>
            <a:ext cx="613342" cy="4931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0EDF543-59E8-4D7B-8FAD-3D82EEE623F6}"/>
              </a:ext>
            </a:extLst>
          </p:cNvPr>
          <p:cNvSpPr txBox="1"/>
          <p:nvPr/>
        </p:nvSpPr>
        <p:spPr>
          <a:xfrm>
            <a:off x="929730" y="1998939"/>
            <a:ext cx="1789722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Western NY Tech Academy</a:t>
            </a:r>
          </a:p>
        </p:txBody>
      </p:sp>
      <p:cxnSp>
        <p:nvCxnSpPr>
          <p:cNvPr id="29" name="Straight Connector 28" descr="Line connecting point on map to P-TECH program name">
            <a:extLst>
              <a:ext uri="{FF2B5EF4-FFF2-40B4-BE49-F238E27FC236}">
                <a16:creationId xmlns:a16="http://schemas.microsoft.com/office/drawing/2014/main" id="{1338B17A-12FC-49A3-BC02-0AF431F437D9}"/>
              </a:ext>
            </a:extLst>
          </p:cNvPr>
          <p:cNvCxnSpPr>
            <a:cxnSpLocks/>
          </p:cNvCxnSpPr>
          <p:nvPr/>
        </p:nvCxnSpPr>
        <p:spPr>
          <a:xfrm>
            <a:off x="2444991" y="2276516"/>
            <a:ext cx="1260106" cy="96852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1BB756E-3E6A-4148-9E49-6AF3DF9AA7AF}"/>
              </a:ext>
            </a:extLst>
          </p:cNvPr>
          <p:cNvSpPr txBox="1"/>
          <p:nvPr/>
        </p:nvSpPr>
        <p:spPr>
          <a:xfrm>
            <a:off x="2771466" y="2134301"/>
            <a:ext cx="1198412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Rochester</a:t>
            </a:r>
          </a:p>
        </p:txBody>
      </p:sp>
      <p:cxnSp>
        <p:nvCxnSpPr>
          <p:cNvPr id="33" name="Straight Connector 32" descr="Line connecting point on map to P-TECH program name">
            <a:extLst>
              <a:ext uri="{FF2B5EF4-FFF2-40B4-BE49-F238E27FC236}">
                <a16:creationId xmlns:a16="http://schemas.microsoft.com/office/drawing/2014/main" id="{1BBD3FED-876E-41C4-80DB-4AA8B8BFC41D}"/>
              </a:ext>
            </a:extLst>
          </p:cNvPr>
          <p:cNvCxnSpPr>
            <a:cxnSpLocks/>
          </p:cNvCxnSpPr>
          <p:nvPr/>
        </p:nvCxnSpPr>
        <p:spPr>
          <a:xfrm>
            <a:off x="3688957" y="2395638"/>
            <a:ext cx="311146" cy="5040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CA96D55-35D7-480D-B1FC-769E67BD86F2}"/>
              </a:ext>
            </a:extLst>
          </p:cNvPr>
          <p:cNvSpPr txBox="1"/>
          <p:nvPr/>
        </p:nvSpPr>
        <p:spPr>
          <a:xfrm>
            <a:off x="6157334" y="5532548"/>
            <a:ext cx="1440983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Hudson Valley P-TECH</a:t>
            </a:r>
          </a:p>
        </p:txBody>
      </p:sp>
      <p:cxnSp>
        <p:nvCxnSpPr>
          <p:cNvPr id="37" name="Straight Connector 36" descr="Line connecting point on map to P-TECH program name">
            <a:extLst>
              <a:ext uri="{FF2B5EF4-FFF2-40B4-BE49-F238E27FC236}">
                <a16:creationId xmlns:a16="http://schemas.microsoft.com/office/drawing/2014/main" id="{B591380B-39B8-4FB4-8864-0F3BC1D197F3}"/>
              </a:ext>
            </a:extLst>
          </p:cNvPr>
          <p:cNvCxnSpPr>
            <a:cxnSpLocks/>
          </p:cNvCxnSpPr>
          <p:nvPr/>
        </p:nvCxnSpPr>
        <p:spPr>
          <a:xfrm>
            <a:off x="7598317" y="5663236"/>
            <a:ext cx="32041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15C0E4A5-C601-40E4-8E8F-32D373640E99}"/>
              </a:ext>
            </a:extLst>
          </p:cNvPr>
          <p:cNvSpPr txBox="1"/>
          <p:nvPr/>
        </p:nvSpPr>
        <p:spPr>
          <a:xfrm>
            <a:off x="8420953" y="4285816"/>
            <a:ext cx="2141537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Hudson Valley Pathways Academy</a:t>
            </a:r>
          </a:p>
        </p:txBody>
      </p:sp>
      <p:cxnSp>
        <p:nvCxnSpPr>
          <p:cNvPr id="40" name="Straight Connector 39" descr="Line connecting point on map to P-TECH program name">
            <a:extLst>
              <a:ext uri="{FF2B5EF4-FFF2-40B4-BE49-F238E27FC236}">
                <a16:creationId xmlns:a16="http://schemas.microsoft.com/office/drawing/2014/main" id="{B170FDCB-C21A-457F-93A5-E63932F2C1D3}"/>
              </a:ext>
            </a:extLst>
          </p:cNvPr>
          <p:cNvCxnSpPr>
            <a:cxnSpLocks/>
          </p:cNvCxnSpPr>
          <p:nvPr/>
        </p:nvCxnSpPr>
        <p:spPr>
          <a:xfrm flipV="1">
            <a:off x="7784066" y="4467092"/>
            <a:ext cx="624534" cy="2709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769090A-3894-495D-ABE2-18E1C65ED5EE}"/>
              </a:ext>
            </a:extLst>
          </p:cNvPr>
          <p:cNvSpPr txBox="1"/>
          <p:nvPr/>
        </p:nvSpPr>
        <p:spPr>
          <a:xfrm>
            <a:off x="8480807" y="4664872"/>
            <a:ext cx="1253337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Excelsior Academy</a:t>
            </a:r>
          </a:p>
        </p:txBody>
      </p:sp>
      <p:cxnSp>
        <p:nvCxnSpPr>
          <p:cNvPr id="44" name="Straight Connector 43" descr="Line connecting point on map to P-TECH program name">
            <a:extLst>
              <a:ext uri="{FF2B5EF4-FFF2-40B4-BE49-F238E27FC236}">
                <a16:creationId xmlns:a16="http://schemas.microsoft.com/office/drawing/2014/main" id="{355AF7CF-A59A-4436-8BEB-BC7B29237050}"/>
              </a:ext>
            </a:extLst>
          </p:cNvPr>
          <p:cNvCxnSpPr>
            <a:cxnSpLocks/>
          </p:cNvCxnSpPr>
          <p:nvPr/>
        </p:nvCxnSpPr>
        <p:spPr>
          <a:xfrm flipV="1">
            <a:off x="7790043" y="4844320"/>
            <a:ext cx="690764" cy="3143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 descr="Line connecting point on map to P-TECH program name">
            <a:extLst>
              <a:ext uri="{FF2B5EF4-FFF2-40B4-BE49-F238E27FC236}">
                <a16:creationId xmlns:a16="http://schemas.microsoft.com/office/drawing/2014/main" id="{979D7E98-6243-4DBA-958F-BC15A671D9C5}"/>
              </a:ext>
            </a:extLst>
          </p:cNvPr>
          <p:cNvCxnSpPr>
            <a:cxnSpLocks/>
          </p:cNvCxnSpPr>
          <p:nvPr/>
        </p:nvCxnSpPr>
        <p:spPr>
          <a:xfrm flipV="1">
            <a:off x="7983595" y="5298279"/>
            <a:ext cx="620491" cy="50972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C2FC5D4-DA76-4833-9C6C-440031617D8F}"/>
              </a:ext>
            </a:extLst>
          </p:cNvPr>
          <p:cNvSpPr txBox="1"/>
          <p:nvPr/>
        </p:nvSpPr>
        <p:spPr>
          <a:xfrm>
            <a:off x="8604087" y="5097398"/>
            <a:ext cx="1158139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Yonkers P-TECH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3D419B5-4FEE-4599-B3A8-627DC16C2A08}"/>
              </a:ext>
            </a:extLst>
          </p:cNvPr>
          <p:cNvSpPr txBox="1"/>
          <p:nvPr/>
        </p:nvSpPr>
        <p:spPr>
          <a:xfrm>
            <a:off x="5923628" y="6737611"/>
            <a:ext cx="1299763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Long Island</a:t>
            </a:r>
          </a:p>
        </p:txBody>
      </p:sp>
      <p:cxnSp>
        <p:nvCxnSpPr>
          <p:cNvPr id="51" name="Straight Connector 50" descr="Line connecting point on map to P-TECH program name">
            <a:extLst>
              <a:ext uri="{FF2B5EF4-FFF2-40B4-BE49-F238E27FC236}">
                <a16:creationId xmlns:a16="http://schemas.microsoft.com/office/drawing/2014/main" id="{6ED97B50-524B-4AB6-BBF7-4A1D399823C0}"/>
              </a:ext>
            </a:extLst>
          </p:cNvPr>
          <p:cNvCxnSpPr>
            <a:cxnSpLocks/>
          </p:cNvCxnSpPr>
          <p:nvPr/>
        </p:nvCxnSpPr>
        <p:spPr>
          <a:xfrm flipV="1">
            <a:off x="7217979" y="6694896"/>
            <a:ext cx="367675" cy="9655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F530BF7-8AD6-48DE-B325-70145340A908}"/>
              </a:ext>
            </a:extLst>
          </p:cNvPr>
          <p:cNvSpPr txBox="1"/>
          <p:nvPr/>
        </p:nvSpPr>
        <p:spPr>
          <a:xfrm>
            <a:off x="8471273" y="2066510"/>
            <a:ext cx="936561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HFM P-TECH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1B9F405-DF0A-48EF-B655-CD6CF129730E}"/>
              </a:ext>
            </a:extLst>
          </p:cNvPr>
          <p:cNvSpPr txBox="1"/>
          <p:nvPr/>
        </p:nvSpPr>
        <p:spPr>
          <a:xfrm>
            <a:off x="8733276" y="5480757"/>
            <a:ext cx="632434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B-TECH</a:t>
            </a:r>
          </a:p>
        </p:txBody>
      </p:sp>
      <p:cxnSp>
        <p:nvCxnSpPr>
          <p:cNvPr id="59" name="Straight Connector 58" descr="Line connecting point on map to P-TECH program name">
            <a:extLst>
              <a:ext uri="{FF2B5EF4-FFF2-40B4-BE49-F238E27FC236}">
                <a16:creationId xmlns:a16="http://schemas.microsoft.com/office/drawing/2014/main" id="{DC982E7D-4AB0-454D-9CB8-F56A6E5188CE}"/>
              </a:ext>
            </a:extLst>
          </p:cNvPr>
          <p:cNvCxnSpPr>
            <a:cxnSpLocks/>
          </p:cNvCxnSpPr>
          <p:nvPr/>
        </p:nvCxnSpPr>
        <p:spPr>
          <a:xfrm flipV="1">
            <a:off x="8083926" y="5737791"/>
            <a:ext cx="649350" cy="29230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9" name="Graphic 68" descr="Marker">
            <a:extLst>
              <a:ext uri="{FF2B5EF4-FFF2-40B4-BE49-F238E27FC236}">
                <a16:creationId xmlns:a16="http://schemas.microsoft.com/office/drawing/2014/main" id="{9326DDEE-51DC-4B45-A3DA-0EE55BD6B0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6492" y="6465367"/>
            <a:ext cx="277515" cy="277515"/>
          </a:xfrm>
          <a:prstGeom prst="rect">
            <a:avLst/>
          </a:prstGeom>
        </p:spPr>
      </p:pic>
      <p:cxnSp>
        <p:nvCxnSpPr>
          <p:cNvPr id="74" name="Straight Connector 73" descr="Line connecting point on map to P-TECH program name">
            <a:extLst>
              <a:ext uri="{FF2B5EF4-FFF2-40B4-BE49-F238E27FC236}">
                <a16:creationId xmlns:a16="http://schemas.microsoft.com/office/drawing/2014/main" id="{C4026731-E05B-463A-A382-8500BD6EC0E3}"/>
              </a:ext>
            </a:extLst>
          </p:cNvPr>
          <p:cNvCxnSpPr>
            <a:cxnSpLocks/>
          </p:cNvCxnSpPr>
          <p:nvPr/>
        </p:nvCxnSpPr>
        <p:spPr>
          <a:xfrm>
            <a:off x="8024050" y="1069900"/>
            <a:ext cx="32041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789497C1-D10F-4705-B072-006298210D82}"/>
              </a:ext>
            </a:extLst>
          </p:cNvPr>
          <p:cNvSpPr txBox="1"/>
          <p:nvPr/>
        </p:nvSpPr>
        <p:spPr>
          <a:xfrm>
            <a:off x="8344464" y="952183"/>
            <a:ext cx="1273544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Adirondack P-TECH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5541594-59EC-4D56-BF2E-4AEDC273DE7E}"/>
              </a:ext>
            </a:extLst>
          </p:cNvPr>
          <p:cNvSpPr txBox="1"/>
          <p:nvPr/>
        </p:nvSpPr>
        <p:spPr>
          <a:xfrm>
            <a:off x="4670147" y="4653920"/>
            <a:ext cx="1440983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Southern Tier P-TECH</a:t>
            </a:r>
          </a:p>
        </p:txBody>
      </p:sp>
      <p:cxnSp>
        <p:nvCxnSpPr>
          <p:cNvPr id="78" name="Straight Connector 77" descr="Line connecting point on map to P-TECH program name">
            <a:extLst>
              <a:ext uri="{FF2B5EF4-FFF2-40B4-BE49-F238E27FC236}">
                <a16:creationId xmlns:a16="http://schemas.microsoft.com/office/drawing/2014/main" id="{AC473144-8D1B-488F-BD05-8CF4DAB2A698}"/>
              </a:ext>
            </a:extLst>
          </p:cNvPr>
          <p:cNvCxnSpPr>
            <a:cxnSpLocks/>
          </p:cNvCxnSpPr>
          <p:nvPr/>
        </p:nvCxnSpPr>
        <p:spPr>
          <a:xfrm flipV="1">
            <a:off x="5542278" y="4437145"/>
            <a:ext cx="303236" cy="22001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 descr="Line connecting point on map to P-TECH program name">
            <a:extLst>
              <a:ext uri="{FF2B5EF4-FFF2-40B4-BE49-F238E27FC236}">
                <a16:creationId xmlns:a16="http://schemas.microsoft.com/office/drawing/2014/main" id="{B2C7587E-14E4-4A6E-B343-EDEF0CC847DC}"/>
              </a:ext>
            </a:extLst>
          </p:cNvPr>
          <p:cNvCxnSpPr>
            <a:cxnSpLocks/>
          </p:cNvCxnSpPr>
          <p:nvPr/>
        </p:nvCxnSpPr>
        <p:spPr>
          <a:xfrm flipV="1">
            <a:off x="2661086" y="3293626"/>
            <a:ext cx="275441" cy="10067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 descr="Line connecting point on map to P-TECH program name">
            <a:extLst>
              <a:ext uri="{FF2B5EF4-FFF2-40B4-BE49-F238E27FC236}">
                <a16:creationId xmlns:a16="http://schemas.microsoft.com/office/drawing/2014/main" id="{F85FB45F-18BF-4876-8AEE-1B5274877F9C}"/>
              </a:ext>
            </a:extLst>
          </p:cNvPr>
          <p:cNvCxnSpPr>
            <a:cxnSpLocks/>
          </p:cNvCxnSpPr>
          <p:nvPr/>
        </p:nvCxnSpPr>
        <p:spPr>
          <a:xfrm flipV="1">
            <a:off x="7212196" y="2321719"/>
            <a:ext cx="1268611" cy="89704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8" name="Graphic 97" descr="Marker">
            <a:extLst>
              <a:ext uri="{FF2B5EF4-FFF2-40B4-BE49-F238E27FC236}">
                <a16:creationId xmlns:a16="http://schemas.microsoft.com/office/drawing/2014/main" id="{943B0D24-9D5B-4EE5-9C80-3F55A673B6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45168" y="5793949"/>
            <a:ext cx="277515" cy="277515"/>
          </a:xfrm>
          <a:prstGeom prst="rect">
            <a:avLst/>
          </a:prstGeom>
        </p:spPr>
      </p:pic>
      <p:pic>
        <p:nvPicPr>
          <p:cNvPr id="99" name="Graphic 98" descr="Marker">
            <a:extLst>
              <a:ext uri="{FF2B5EF4-FFF2-40B4-BE49-F238E27FC236}">
                <a16:creationId xmlns:a16="http://schemas.microsoft.com/office/drawing/2014/main" id="{A4207EDE-513D-45EA-908D-18FB838E0D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27443" y="5591906"/>
            <a:ext cx="277515" cy="277515"/>
          </a:xfrm>
          <a:prstGeom prst="rect">
            <a:avLst/>
          </a:prstGeom>
        </p:spPr>
      </p:pic>
      <p:pic>
        <p:nvPicPr>
          <p:cNvPr id="100" name="Graphic 99" descr="Marker">
            <a:extLst>
              <a:ext uri="{FF2B5EF4-FFF2-40B4-BE49-F238E27FC236}">
                <a16:creationId xmlns:a16="http://schemas.microsoft.com/office/drawing/2014/main" id="{D9910581-005C-4380-9099-A152240B00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70405" y="5419565"/>
            <a:ext cx="277515" cy="277515"/>
          </a:xfrm>
          <a:prstGeom prst="rect">
            <a:avLst/>
          </a:prstGeom>
        </p:spPr>
      </p:pic>
      <p:pic>
        <p:nvPicPr>
          <p:cNvPr id="101" name="Graphic 100" descr="Marker">
            <a:extLst>
              <a:ext uri="{FF2B5EF4-FFF2-40B4-BE49-F238E27FC236}">
                <a16:creationId xmlns:a16="http://schemas.microsoft.com/office/drawing/2014/main" id="{A0414D39-0929-45A1-A5C4-E36BF7292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51285" y="4932154"/>
            <a:ext cx="277515" cy="277515"/>
          </a:xfrm>
          <a:prstGeom prst="rect">
            <a:avLst/>
          </a:prstGeom>
        </p:spPr>
      </p:pic>
      <p:pic>
        <p:nvPicPr>
          <p:cNvPr id="102" name="Graphic 101" descr="Marker">
            <a:extLst>
              <a:ext uri="{FF2B5EF4-FFF2-40B4-BE49-F238E27FC236}">
                <a16:creationId xmlns:a16="http://schemas.microsoft.com/office/drawing/2014/main" id="{4D332DC5-F8FE-45CF-8A56-261CA48A3E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0308" y="4526655"/>
            <a:ext cx="277515" cy="277515"/>
          </a:xfrm>
          <a:prstGeom prst="rect">
            <a:avLst/>
          </a:prstGeom>
        </p:spPr>
      </p:pic>
      <p:pic>
        <p:nvPicPr>
          <p:cNvPr id="103" name="Graphic 102" descr="Marker">
            <a:extLst>
              <a:ext uri="{FF2B5EF4-FFF2-40B4-BE49-F238E27FC236}">
                <a16:creationId xmlns:a16="http://schemas.microsoft.com/office/drawing/2014/main" id="{B3FAAC1A-B912-4DC8-82AA-C0D10385D7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3789" y="3388116"/>
            <a:ext cx="277515" cy="277515"/>
          </a:xfrm>
          <a:prstGeom prst="rect">
            <a:avLst/>
          </a:prstGeom>
        </p:spPr>
      </p:pic>
      <p:pic>
        <p:nvPicPr>
          <p:cNvPr id="104" name="Graphic 103" descr="Marker">
            <a:extLst>
              <a:ext uri="{FF2B5EF4-FFF2-40B4-BE49-F238E27FC236}">
                <a16:creationId xmlns:a16="http://schemas.microsoft.com/office/drawing/2014/main" id="{6EBB361D-BD1F-44F6-8F8E-25A45F2911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33697" y="2887170"/>
            <a:ext cx="277515" cy="277515"/>
          </a:xfrm>
          <a:prstGeom prst="rect">
            <a:avLst/>
          </a:prstGeom>
        </p:spPr>
      </p:pic>
      <p:pic>
        <p:nvPicPr>
          <p:cNvPr id="105" name="Graphic 104" descr="Marker">
            <a:extLst>
              <a:ext uri="{FF2B5EF4-FFF2-40B4-BE49-F238E27FC236}">
                <a16:creationId xmlns:a16="http://schemas.microsoft.com/office/drawing/2014/main" id="{FE590239-2AE8-4F32-9814-21FCA5F4BC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11332" y="2484035"/>
            <a:ext cx="277515" cy="277515"/>
          </a:xfrm>
          <a:prstGeom prst="rect">
            <a:avLst/>
          </a:prstGeom>
        </p:spPr>
      </p:pic>
      <p:pic>
        <p:nvPicPr>
          <p:cNvPr id="106" name="Graphic 105" descr="Marker">
            <a:extLst>
              <a:ext uri="{FF2B5EF4-FFF2-40B4-BE49-F238E27FC236}">
                <a16:creationId xmlns:a16="http://schemas.microsoft.com/office/drawing/2014/main" id="{0FDAD723-08A0-4467-8732-6F72A36F2A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67730" y="2983542"/>
            <a:ext cx="277515" cy="277515"/>
          </a:xfrm>
          <a:prstGeom prst="rect">
            <a:avLst/>
          </a:prstGeom>
        </p:spPr>
      </p:pic>
      <p:pic>
        <p:nvPicPr>
          <p:cNvPr id="107" name="Graphic 106" descr="Marker">
            <a:extLst>
              <a:ext uri="{FF2B5EF4-FFF2-40B4-BE49-F238E27FC236}">
                <a16:creationId xmlns:a16="http://schemas.microsoft.com/office/drawing/2014/main" id="{E0C03834-F63E-48F1-BD3E-BF28082481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2052" y="838263"/>
            <a:ext cx="277515" cy="277515"/>
          </a:xfrm>
          <a:prstGeom prst="rect">
            <a:avLst/>
          </a:prstGeom>
        </p:spPr>
      </p:pic>
      <p:pic>
        <p:nvPicPr>
          <p:cNvPr id="109" name="Graphic 108" descr="Marker">
            <a:extLst>
              <a:ext uri="{FF2B5EF4-FFF2-40B4-BE49-F238E27FC236}">
                <a16:creationId xmlns:a16="http://schemas.microsoft.com/office/drawing/2014/main" id="{DACDE306-F0EE-4AAB-A7A2-AD3BA4A399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87458" y="2870276"/>
            <a:ext cx="277515" cy="277515"/>
          </a:xfrm>
          <a:prstGeom prst="rect">
            <a:avLst/>
          </a:prstGeom>
        </p:spPr>
      </p:pic>
      <p:pic>
        <p:nvPicPr>
          <p:cNvPr id="110" name="Graphic 109" descr="Marker">
            <a:extLst>
              <a:ext uri="{FF2B5EF4-FFF2-40B4-BE49-F238E27FC236}">
                <a16:creationId xmlns:a16="http://schemas.microsoft.com/office/drawing/2014/main" id="{B635CFF5-A743-4591-B687-E96FDB22E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1345" y="2667071"/>
            <a:ext cx="277515" cy="277515"/>
          </a:xfrm>
          <a:prstGeom prst="rect">
            <a:avLst/>
          </a:prstGeom>
        </p:spPr>
      </p:pic>
      <p:pic>
        <p:nvPicPr>
          <p:cNvPr id="111" name="Graphic 110" descr="Marker">
            <a:extLst>
              <a:ext uri="{FF2B5EF4-FFF2-40B4-BE49-F238E27FC236}">
                <a16:creationId xmlns:a16="http://schemas.microsoft.com/office/drawing/2014/main" id="{79B0F200-D8F3-4905-B08D-3253C6A2E0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4639" y="3016111"/>
            <a:ext cx="277515" cy="277515"/>
          </a:xfrm>
          <a:prstGeom prst="rect">
            <a:avLst/>
          </a:prstGeom>
        </p:spPr>
      </p:pic>
      <p:pic>
        <p:nvPicPr>
          <p:cNvPr id="112" name="Graphic 111" descr="Marker">
            <a:extLst>
              <a:ext uri="{FF2B5EF4-FFF2-40B4-BE49-F238E27FC236}">
                <a16:creationId xmlns:a16="http://schemas.microsoft.com/office/drawing/2014/main" id="{7B4D3D3F-D0E2-424D-9A7B-671CF5E71F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97769" y="3066572"/>
            <a:ext cx="277515" cy="277515"/>
          </a:xfrm>
          <a:prstGeom prst="rect">
            <a:avLst/>
          </a:prstGeom>
        </p:spPr>
      </p:pic>
      <p:pic>
        <p:nvPicPr>
          <p:cNvPr id="115" name="Graphic 114" descr="Marker">
            <a:extLst>
              <a:ext uri="{FF2B5EF4-FFF2-40B4-BE49-F238E27FC236}">
                <a16:creationId xmlns:a16="http://schemas.microsoft.com/office/drawing/2014/main" id="{50D959F6-CA49-4005-9623-16E13D6E2C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83120" y="3018012"/>
            <a:ext cx="277515" cy="277515"/>
          </a:xfrm>
          <a:prstGeom prst="rect">
            <a:avLst/>
          </a:prstGeom>
        </p:spPr>
      </p:pic>
      <p:cxnSp>
        <p:nvCxnSpPr>
          <p:cNvPr id="117" name="Straight Connector 116" descr="Line connecting point on map to P-TECH program name">
            <a:extLst>
              <a:ext uri="{FF2B5EF4-FFF2-40B4-BE49-F238E27FC236}">
                <a16:creationId xmlns:a16="http://schemas.microsoft.com/office/drawing/2014/main" id="{EB08B5D7-85E4-4FD1-B96A-E42C50C8F788}"/>
              </a:ext>
            </a:extLst>
          </p:cNvPr>
          <p:cNvCxnSpPr>
            <a:cxnSpLocks/>
          </p:cNvCxnSpPr>
          <p:nvPr/>
        </p:nvCxnSpPr>
        <p:spPr>
          <a:xfrm>
            <a:off x="5054146" y="2174402"/>
            <a:ext cx="158255" cy="1070643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19" name="Graphic 118" descr="Marker">
            <a:extLst>
              <a:ext uri="{FF2B5EF4-FFF2-40B4-BE49-F238E27FC236}">
                <a16:creationId xmlns:a16="http://schemas.microsoft.com/office/drawing/2014/main" id="{AB19D6E4-EF81-4010-92A9-8A508BFC5C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28215" y="2988740"/>
            <a:ext cx="277515" cy="277515"/>
          </a:xfrm>
          <a:prstGeom prst="rect">
            <a:avLst/>
          </a:prstGeom>
        </p:spPr>
      </p:pic>
      <p:cxnSp>
        <p:nvCxnSpPr>
          <p:cNvPr id="120" name="Straight Connector 119" descr="Line connecting point on map to P-TECH program name">
            <a:extLst>
              <a:ext uri="{FF2B5EF4-FFF2-40B4-BE49-F238E27FC236}">
                <a16:creationId xmlns:a16="http://schemas.microsoft.com/office/drawing/2014/main" id="{F47793B5-E76A-4432-BC74-19C69D022490}"/>
              </a:ext>
            </a:extLst>
          </p:cNvPr>
          <p:cNvCxnSpPr>
            <a:cxnSpLocks/>
          </p:cNvCxnSpPr>
          <p:nvPr/>
        </p:nvCxnSpPr>
        <p:spPr>
          <a:xfrm>
            <a:off x="4028530" y="1913064"/>
            <a:ext cx="709619" cy="1257391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1BCCA0F-1A40-4234-87E9-31945D6430AE}"/>
              </a:ext>
            </a:extLst>
          </p:cNvPr>
          <p:cNvSpPr txBox="1"/>
          <p:nvPr/>
        </p:nvSpPr>
        <p:spPr>
          <a:xfrm>
            <a:off x="4013029" y="2338392"/>
            <a:ext cx="1200228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Syracuse P-TECH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BFF8243-8CA8-4D7C-B1A6-E7E7FFF47446}"/>
              </a:ext>
            </a:extLst>
          </p:cNvPr>
          <p:cNvSpPr txBox="1"/>
          <p:nvPr/>
        </p:nvSpPr>
        <p:spPr>
          <a:xfrm>
            <a:off x="2405013" y="1642044"/>
            <a:ext cx="1789722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Wayne-Finger Lakes P-TECH</a:t>
            </a:r>
          </a:p>
        </p:txBody>
      </p:sp>
      <p:pic>
        <p:nvPicPr>
          <p:cNvPr id="130" name="Graphic 129" descr="Marker">
            <a:extLst>
              <a:ext uri="{FF2B5EF4-FFF2-40B4-BE49-F238E27FC236}">
                <a16:creationId xmlns:a16="http://schemas.microsoft.com/office/drawing/2014/main" id="{E9FCE75C-EE91-4777-9C42-6AA4B9629C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5437" y="2862056"/>
            <a:ext cx="277515" cy="277515"/>
          </a:xfrm>
          <a:prstGeom prst="rect">
            <a:avLst/>
          </a:prstGeom>
        </p:spPr>
      </p:pic>
      <p:cxnSp>
        <p:nvCxnSpPr>
          <p:cNvPr id="131" name="Straight Connector 130" descr="Line connecting point on map to P-TECH program name">
            <a:extLst>
              <a:ext uri="{FF2B5EF4-FFF2-40B4-BE49-F238E27FC236}">
                <a16:creationId xmlns:a16="http://schemas.microsoft.com/office/drawing/2014/main" id="{F4C34A2A-408A-4828-A457-0FF83B8B87F9}"/>
              </a:ext>
            </a:extLst>
          </p:cNvPr>
          <p:cNvCxnSpPr>
            <a:cxnSpLocks/>
          </p:cNvCxnSpPr>
          <p:nvPr/>
        </p:nvCxnSpPr>
        <p:spPr>
          <a:xfrm>
            <a:off x="5718305" y="1323774"/>
            <a:ext cx="629018" cy="1671385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EDE23A41-B2AF-4D38-9AA1-716D7FC06D0D}"/>
              </a:ext>
            </a:extLst>
          </p:cNvPr>
          <p:cNvSpPr txBox="1"/>
          <p:nvPr/>
        </p:nvSpPr>
        <p:spPr>
          <a:xfrm>
            <a:off x="4755405" y="1062436"/>
            <a:ext cx="1055583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OHM</a:t>
            </a:r>
          </a:p>
        </p:txBody>
      </p:sp>
      <p:pic>
        <p:nvPicPr>
          <p:cNvPr id="135" name="Graphic 134" descr="Marker">
            <a:extLst>
              <a:ext uri="{FF2B5EF4-FFF2-40B4-BE49-F238E27FC236}">
                <a16:creationId xmlns:a16="http://schemas.microsoft.com/office/drawing/2014/main" id="{1D56E3B5-2C13-4FA1-801F-99B0BD143D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80719" y="3016560"/>
            <a:ext cx="277515" cy="277515"/>
          </a:xfrm>
          <a:prstGeom prst="rect">
            <a:avLst/>
          </a:prstGeom>
        </p:spPr>
      </p:pic>
      <p:cxnSp>
        <p:nvCxnSpPr>
          <p:cNvPr id="136" name="Straight Connector 135" descr="Line connecting point on map to P-TECH program name">
            <a:extLst>
              <a:ext uri="{FF2B5EF4-FFF2-40B4-BE49-F238E27FC236}">
                <a16:creationId xmlns:a16="http://schemas.microsoft.com/office/drawing/2014/main" id="{6E5C7961-1559-4586-A2BF-F038CC9245BE}"/>
              </a:ext>
            </a:extLst>
          </p:cNvPr>
          <p:cNvCxnSpPr>
            <a:cxnSpLocks/>
          </p:cNvCxnSpPr>
          <p:nvPr/>
        </p:nvCxnSpPr>
        <p:spPr>
          <a:xfrm flipH="1">
            <a:off x="6607848" y="1745852"/>
            <a:ext cx="1770685" cy="1498059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9B4BB50E-EF09-4C10-A345-49FDECB19540}"/>
              </a:ext>
            </a:extLst>
          </p:cNvPr>
          <p:cNvSpPr txBox="1"/>
          <p:nvPr/>
        </p:nvSpPr>
        <p:spPr>
          <a:xfrm>
            <a:off x="8382499" y="1477856"/>
            <a:ext cx="803050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VP P-TECH</a:t>
            </a:r>
          </a:p>
        </p:txBody>
      </p:sp>
      <p:pic>
        <p:nvPicPr>
          <p:cNvPr id="139" name="Graphic 138" descr="Marker">
            <a:extLst>
              <a:ext uri="{FF2B5EF4-FFF2-40B4-BE49-F238E27FC236}">
                <a16:creationId xmlns:a16="http://schemas.microsoft.com/office/drawing/2014/main" id="{BE88B0A8-ECDB-43BA-8999-36E2A123A0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61886" y="1315848"/>
            <a:ext cx="277515" cy="277515"/>
          </a:xfrm>
          <a:prstGeom prst="rect">
            <a:avLst/>
          </a:prstGeom>
        </p:spPr>
      </p:pic>
      <p:cxnSp>
        <p:nvCxnSpPr>
          <p:cNvPr id="140" name="Straight Connector 139" descr="Line connecting point on map to P-TECH program name">
            <a:extLst>
              <a:ext uri="{FF2B5EF4-FFF2-40B4-BE49-F238E27FC236}">
                <a16:creationId xmlns:a16="http://schemas.microsoft.com/office/drawing/2014/main" id="{A72D9A9D-7AFA-45F7-A1D8-7B97F51B97FA}"/>
              </a:ext>
            </a:extLst>
          </p:cNvPr>
          <p:cNvCxnSpPr>
            <a:cxnSpLocks/>
          </p:cNvCxnSpPr>
          <p:nvPr/>
        </p:nvCxnSpPr>
        <p:spPr>
          <a:xfrm>
            <a:off x="5910095" y="834960"/>
            <a:ext cx="258682" cy="687791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E14D36C8-5526-400D-BFF1-088D65B45FFB}"/>
              </a:ext>
            </a:extLst>
          </p:cNvPr>
          <p:cNvSpPr txBox="1"/>
          <p:nvPr/>
        </p:nvSpPr>
        <p:spPr>
          <a:xfrm>
            <a:off x="4977422" y="571654"/>
            <a:ext cx="950583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PACE P-TECH</a:t>
            </a:r>
          </a:p>
        </p:txBody>
      </p:sp>
      <p:pic>
        <p:nvPicPr>
          <p:cNvPr id="143" name="Graphic 142" descr="Marker">
            <a:extLst>
              <a:ext uri="{FF2B5EF4-FFF2-40B4-BE49-F238E27FC236}">
                <a16:creationId xmlns:a16="http://schemas.microsoft.com/office/drawing/2014/main" id="{54448EAA-D05B-44E9-BEB6-B75E9A8023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90805" y="2942979"/>
            <a:ext cx="277515" cy="277515"/>
          </a:xfrm>
          <a:prstGeom prst="rect">
            <a:avLst/>
          </a:prstGeom>
        </p:spPr>
      </p:pic>
      <p:cxnSp>
        <p:nvCxnSpPr>
          <p:cNvPr id="144" name="Straight Connector 143" descr="Line connecting point on map to P-TECH program name">
            <a:extLst>
              <a:ext uri="{FF2B5EF4-FFF2-40B4-BE49-F238E27FC236}">
                <a16:creationId xmlns:a16="http://schemas.microsoft.com/office/drawing/2014/main" id="{AA326076-C67C-46AC-AC59-0E058016D2E6}"/>
              </a:ext>
            </a:extLst>
          </p:cNvPr>
          <p:cNvCxnSpPr>
            <a:cxnSpLocks/>
          </p:cNvCxnSpPr>
          <p:nvPr/>
        </p:nvCxnSpPr>
        <p:spPr>
          <a:xfrm>
            <a:off x="2257025" y="3117776"/>
            <a:ext cx="572538" cy="65545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BDB2DFBE-9C28-48E1-B851-1FD022E011ED}"/>
              </a:ext>
            </a:extLst>
          </p:cNvPr>
          <p:cNvSpPr txBox="1"/>
          <p:nvPr/>
        </p:nvSpPr>
        <p:spPr>
          <a:xfrm>
            <a:off x="1461140" y="2942857"/>
            <a:ext cx="789077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BE GREEN</a:t>
            </a:r>
          </a:p>
        </p:txBody>
      </p:sp>
      <p:pic>
        <p:nvPicPr>
          <p:cNvPr id="147" name="Graphic 146" descr="Marker">
            <a:extLst>
              <a:ext uri="{FF2B5EF4-FFF2-40B4-BE49-F238E27FC236}">
                <a16:creationId xmlns:a16="http://schemas.microsoft.com/office/drawing/2014/main" id="{943D643E-1BE0-4242-B846-39C06F56A5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74137" y="3784050"/>
            <a:ext cx="277515" cy="277515"/>
          </a:xfrm>
          <a:prstGeom prst="rect">
            <a:avLst/>
          </a:prstGeom>
        </p:spPr>
      </p:pic>
      <p:cxnSp>
        <p:nvCxnSpPr>
          <p:cNvPr id="148" name="Straight Connector 147" descr="Line connecting point on map to P-TECH program name">
            <a:extLst>
              <a:ext uri="{FF2B5EF4-FFF2-40B4-BE49-F238E27FC236}">
                <a16:creationId xmlns:a16="http://schemas.microsoft.com/office/drawing/2014/main" id="{0724D68B-3950-4F93-B0A3-E0BB937C6558}"/>
              </a:ext>
            </a:extLst>
          </p:cNvPr>
          <p:cNvCxnSpPr>
            <a:cxnSpLocks/>
          </p:cNvCxnSpPr>
          <p:nvPr/>
        </p:nvCxnSpPr>
        <p:spPr>
          <a:xfrm flipV="1">
            <a:off x="1854349" y="3970777"/>
            <a:ext cx="539373" cy="255185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7F47F5C6-C1AF-4B9A-90D1-25B8F3E7E2B6}"/>
              </a:ext>
            </a:extLst>
          </p:cNvPr>
          <p:cNvSpPr txBox="1"/>
          <p:nvPr/>
        </p:nvSpPr>
        <p:spPr>
          <a:xfrm>
            <a:off x="600248" y="4216407"/>
            <a:ext cx="1298788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WNY P-TECH STEM</a:t>
            </a:r>
          </a:p>
        </p:txBody>
      </p:sp>
      <p:pic>
        <p:nvPicPr>
          <p:cNvPr id="150" name="Graphic 149" descr="Marker">
            <a:extLst>
              <a:ext uri="{FF2B5EF4-FFF2-40B4-BE49-F238E27FC236}">
                <a16:creationId xmlns:a16="http://schemas.microsoft.com/office/drawing/2014/main" id="{D9EE2B04-7553-4AB3-B146-28EA3C16DF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73701" y="5849453"/>
            <a:ext cx="277515" cy="277515"/>
          </a:xfrm>
          <a:prstGeom prst="rect">
            <a:avLst/>
          </a:prstGeom>
        </p:spPr>
      </p:pic>
      <p:cxnSp>
        <p:nvCxnSpPr>
          <p:cNvPr id="151" name="Straight Connector 150" descr="Line connecting point on map to P-TECH program name">
            <a:extLst>
              <a:ext uri="{FF2B5EF4-FFF2-40B4-BE49-F238E27FC236}">
                <a16:creationId xmlns:a16="http://schemas.microsoft.com/office/drawing/2014/main" id="{B46E6055-F09B-4817-A095-F9F5B695CC6F}"/>
              </a:ext>
            </a:extLst>
          </p:cNvPr>
          <p:cNvCxnSpPr>
            <a:cxnSpLocks/>
          </p:cNvCxnSpPr>
          <p:nvPr/>
        </p:nvCxnSpPr>
        <p:spPr>
          <a:xfrm flipH="1">
            <a:off x="8015988" y="5849454"/>
            <a:ext cx="1475734" cy="215049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61F05B47-402C-4F5B-85B5-41BA8E7AEFE8}"/>
              </a:ext>
            </a:extLst>
          </p:cNvPr>
          <p:cNvSpPr txBox="1"/>
          <p:nvPr/>
        </p:nvSpPr>
        <p:spPr>
          <a:xfrm>
            <a:off x="9511863" y="5694386"/>
            <a:ext cx="1813037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City Polytechnic High School</a:t>
            </a:r>
          </a:p>
        </p:txBody>
      </p:sp>
      <p:pic>
        <p:nvPicPr>
          <p:cNvPr id="154" name="Graphic 153" descr="Marker">
            <a:extLst>
              <a:ext uri="{FF2B5EF4-FFF2-40B4-BE49-F238E27FC236}">
                <a16:creationId xmlns:a16="http://schemas.microsoft.com/office/drawing/2014/main" id="{BA296499-AABD-4B5E-B5EA-5829F2A382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94667" y="5643464"/>
            <a:ext cx="277515" cy="277515"/>
          </a:xfrm>
          <a:prstGeom prst="rect">
            <a:avLst/>
          </a:prstGeom>
        </p:spPr>
      </p:pic>
      <p:cxnSp>
        <p:nvCxnSpPr>
          <p:cNvPr id="155" name="Straight Connector 154" descr="Line connecting point on map to P-TECH program name">
            <a:extLst>
              <a:ext uri="{FF2B5EF4-FFF2-40B4-BE49-F238E27FC236}">
                <a16:creationId xmlns:a16="http://schemas.microsoft.com/office/drawing/2014/main" id="{6B4704EC-8C0B-4424-911B-37EFC32FA5DB}"/>
              </a:ext>
            </a:extLst>
          </p:cNvPr>
          <p:cNvCxnSpPr>
            <a:cxnSpLocks/>
          </p:cNvCxnSpPr>
          <p:nvPr/>
        </p:nvCxnSpPr>
        <p:spPr>
          <a:xfrm flipH="1">
            <a:off x="7312370" y="5845802"/>
            <a:ext cx="625813" cy="367423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20EA5970-C0A1-454F-B97E-1E2D989855D2}"/>
              </a:ext>
            </a:extLst>
          </p:cNvPr>
          <p:cNvSpPr txBox="1"/>
          <p:nvPr/>
        </p:nvSpPr>
        <p:spPr>
          <a:xfrm>
            <a:off x="6123721" y="6062055"/>
            <a:ext cx="1201188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Riverside P-TECH</a:t>
            </a:r>
          </a:p>
        </p:txBody>
      </p:sp>
      <p:pic>
        <p:nvPicPr>
          <p:cNvPr id="159" name="Graphic 158" descr="Marker">
            <a:extLst>
              <a:ext uri="{FF2B5EF4-FFF2-40B4-BE49-F238E27FC236}">
                <a16:creationId xmlns:a16="http://schemas.microsoft.com/office/drawing/2014/main" id="{E480D3A7-E20F-4649-B33E-19ECC7415E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58088" y="2412389"/>
            <a:ext cx="277515" cy="277515"/>
          </a:xfrm>
          <a:prstGeom prst="rect">
            <a:avLst/>
          </a:prstGeom>
        </p:spPr>
      </p:pic>
      <p:cxnSp>
        <p:nvCxnSpPr>
          <p:cNvPr id="160" name="Straight Connector 159" descr="Line connecting point on map to P-TECH program name">
            <a:extLst>
              <a:ext uri="{FF2B5EF4-FFF2-40B4-BE49-F238E27FC236}">
                <a16:creationId xmlns:a16="http://schemas.microsoft.com/office/drawing/2014/main" id="{1B4A9241-ED8B-41B9-AA5A-525E5D998344}"/>
              </a:ext>
            </a:extLst>
          </p:cNvPr>
          <p:cNvCxnSpPr>
            <a:cxnSpLocks/>
          </p:cNvCxnSpPr>
          <p:nvPr/>
        </p:nvCxnSpPr>
        <p:spPr>
          <a:xfrm>
            <a:off x="4462729" y="1437924"/>
            <a:ext cx="895773" cy="1162931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512B071E-9198-4A1C-BAE5-0BA46C95A749}"/>
              </a:ext>
            </a:extLst>
          </p:cNvPr>
          <p:cNvSpPr txBox="1"/>
          <p:nvPr/>
        </p:nvSpPr>
        <p:spPr>
          <a:xfrm>
            <a:off x="3039178" y="1166057"/>
            <a:ext cx="1574974" cy="261337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Oswego County P-TECH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6EE3BCF-9053-4587-BF34-0DFC00EAB37D}"/>
              </a:ext>
            </a:extLst>
          </p:cNvPr>
          <p:cNvSpPr txBox="1"/>
          <p:nvPr/>
        </p:nvSpPr>
        <p:spPr>
          <a:xfrm>
            <a:off x="4223310" y="1913064"/>
            <a:ext cx="1055583" cy="261337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Auburn</a:t>
            </a:r>
          </a:p>
        </p:txBody>
      </p:sp>
      <p:pic>
        <p:nvPicPr>
          <p:cNvPr id="164" name="Graphic 163" descr="Marker">
            <a:extLst>
              <a:ext uri="{FF2B5EF4-FFF2-40B4-BE49-F238E27FC236}">
                <a16:creationId xmlns:a16="http://schemas.microsoft.com/office/drawing/2014/main" id="{56F1E25D-DD7F-4EDA-8EFF-9564560845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673185" y="3016111"/>
            <a:ext cx="277515" cy="277515"/>
          </a:xfrm>
          <a:prstGeom prst="rect">
            <a:avLst/>
          </a:prstGeom>
        </p:spPr>
      </p:pic>
      <p:cxnSp>
        <p:nvCxnSpPr>
          <p:cNvPr id="166" name="Straight Connector 165" descr="Line connecting point on map to P-TECH program name">
            <a:extLst>
              <a:ext uri="{FF2B5EF4-FFF2-40B4-BE49-F238E27FC236}">
                <a16:creationId xmlns:a16="http://schemas.microsoft.com/office/drawing/2014/main" id="{74F450B1-E630-4CC5-9194-284904C49E3F}"/>
              </a:ext>
            </a:extLst>
          </p:cNvPr>
          <p:cNvCxnSpPr>
            <a:cxnSpLocks/>
          </p:cNvCxnSpPr>
          <p:nvPr/>
        </p:nvCxnSpPr>
        <p:spPr>
          <a:xfrm flipV="1">
            <a:off x="1285385" y="3232968"/>
            <a:ext cx="1527068" cy="28089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77E79A27-3131-40BE-BEDC-63AE62889666}"/>
              </a:ext>
            </a:extLst>
          </p:cNvPr>
          <p:cNvSpPr txBox="1"/>
          <p:nvPr/>
        </p:nvSpPr>
        <p:spPr>
          <a:xfrm>
            <a:off x="521831" y="3128852"/>
            <a:ext cx="761393" cy="261337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BE SOLAR</a:t>
            </a:r>
          </a:p>
        </p:txBody>
      </p:sp>
      <p:pic>
        <p:nvPicPr>
          <p:cNvPr id="173" name="Graphic 172" descr="Marker">
            <a:extLst>
              <a:ext uri="{FF2B5EF4-FFF2-40B4-BE49-F238E27FC236}">
                <a16:creationId xmlns:a16="http://schemas.microsoft.com/office/drawing/2014/main" id="{0B78AC85-074D-4A16-A777-8FD3CC807F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07138" y="3000700"/>
            <a:ext cx="277515" cy="277515"/>
          </a:xfrm>
          <a:prstGeom prst="rect">
            <a:avLst/>
          </a:prstGeom>
        </p:spPr>
      </p:pic>
      <p:cxnSp>
        <p:nvCxnSpPr>
          <p:cNvPr id="174" name="Straight Connector 173" descr="Line connecting point on map to P-TECH program name">
            <a:extLst>
              <a:ext uri="{FF2B5EF4-FFF2-40B4-BE49-F238E27FC236}">
                <a16:creationId xmlns:a16="http://schemas.microsoft.com/office/drawing/2014/main" id="{95BA539C-4867-4BA0-95A1-E388C9C49AF9}"/>
              </a:ext>
            </a:extLst>
          </p:cNvPr>
          <p:cNvCxnSpPr>
            <a:cxnSpLocks/>
            <a:stCxn id="176" idx="1"/>
          </p:cNvCxnSpPr>
          <p:nvPr/>
        </p:nvCxnSpPr>
        <p:spPr>
          <a:xfrm flipH="1">
            <a:off x="7230884" y="2203410"/>
            <a:ext cx="2280980" cy="1019160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6" name="TextBox 175">
            <a:extLst>
              <a:ext uri="{FF2B5EF4-FFF2-40B4-BE49-F238E27FC236}">
                <a16:creationId xmlns:a16="http://schemas.microsoft.com/office/drawing/2014/main" id="{8C298C76-D1BC-48C1-9314-BE8C8D209D3B}"/>
              </a:ext>
            </a:extLst>
          </p:cNvPr>
          <p:cNvSpPr txBox="1"/>
          <p:nvPr/>
        </p:nvSpPr>
        <p:spPr>
          <a:xfrm>
            <a:off x="9511863" y="2072741"/>
            <a:ext cx="1574974" cy="261337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HFM Agriculture P-TECH</a:t>
            </a:r>
          </a:p>
        </p:txBody>
      </p:sp>
      <p:pic>
        <p:nvPicPr>
          <p:cNvPr id="179" name="Graphic 178" descr="Marker">
            <a:extLst>
              <a:ext uri="{FF2B5EF4-FFF2-40B4-BE49-F238E27FC236}">
                <a16:creationId xmlns:a16="http://schemas.microsoft.com/office/drawing/2014/main" id="{118BCCDD-A212-43A8-A5DE-C9495B61D82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18155" y="4187427"/>
            <a:ext cx="277515" cy="277515"/>
          </a:xfrm>
          <a:prstGeom prst="rect">
            <a:avLst/>
          </a:prstGeom>
        </p:spPr>
      </p:pic>
      <p:cxnSp>
        <p:nvCxnSpPr>
          <p:cNvPr id="180" name="Straight Connector 179" descr="Line connecting point on map to P-TECH program name">
            <a:extLst>
              <a:ext uri="{FF2B5EF4-FFF2-40B4-BE49-F238E27FC236}">
                <a16:creationId xmlns:a16="http://schemas.microsoft.com/office/drawing/2014/main" id="{497DA227-AFC4-41EB-9E6E-6468637D3562}"/>
              </a:ext>
            </a:extLst>
          </p:cNvPr>
          <p:cNvCxnSpPr>
            <a:cxnSpLocks/>
          </p:cNvCxnSpPr>
          <p:nvPr/>
        </p:nvCxnSpPr>
        <p:spPr>
          <a:xfrm flipV="1">
            <a:off x="4311306" y="4396183"/>
            <a:ext cx="145607" cy="231626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DFE57CF0-9DE9-4265-A036-D2191DD78094}"/>
              </a:ext>
            </a:extLst>
          </p:cNvPr>
          <p:cNvSpPr txBox="1"/>
          <p:nvPr/>
        </p:nvSpPr>
        <p:spPr>
          <a:xfrm>
            <a:off x="2282737" y="4632133"/>
            <a:ext cx="2282084" cy="261482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Greater Southern Tier BOCES P-TECH</a:t>
            </a:r>
          </a:p>
        </p:txBody>
      </p:sp>
      <p:pic>
        <p:nvPicPr>
          <p:cNvPr id="184" name="Graphic 183" descr="Marker">
            <a:extLst>
              <a:ext uri="{FF2B5EF4-FFF2-40B4-BE49-F238E27FC236}">
                <a16:creationId xmlns:a16="http://schemas.microsoft.com/office/drawing/2014/main" id="{3D605B25-6B8F-456A-9C5D-85FF918813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40465" y="523818"/>
            <a:ext cx="277515" cy="277515"/>
          </a:xfrm>
          <a:prstGeom prst="rect">
            <a:avLst/>
          </a:prstGeom>
        </p:spPr>
      </p:pic>
      <p:cxnSp>
        <p:nvCxnSpPr>
          <p:cNvPr id="185" name="Straight Connector 184" descr="Line connecting point on map to P-TECH program name">
            <a:extLst>
              <a:ext uri="{FF2B5EF4-FFF2-40B4-BE49-F238E27FC236}">
                <a16:creationId xmlns:a16="http://schemas.microsoft.com/office/drawing/2014/main" id="{8CCDFE6D-F14D-40C7-AB69-A400F865C760}"/>
              </a:ext>
            </a:extLst>
          </p:cNvPr>
          <p:cNvCxnSpPr>
            <a:cxnSpLocks/>
          </p:cNvCxnSpPr>
          <p:nvPr/>
        </p:nvCxnSpPr>
        <p:spPr>
          <a:xfrm flipH="1">
            <a:off x="7067730" y="684215"/>
            <a:ext cx="1276734" cy="67877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4019449F-24B7-4A01-A9E6-7A32085F3C23}"/>
              </a:ext>
            </a:extLst>
          </p:cNvPr>
          <p:cNvSpPr txBox="1"/>
          <p:nvPr/>
        </p:nvSpPr>
        <p:spPr>
          <a:xfrm>
            <a:off x="8334721" y="531670"/>
            <a:ext cx="1654269" cy="261337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Northern Borders P-TECH</a:t>
            </a:r>
          </a:p>
        </p:txBody>
      </p:sp>
      <p:pic>
        <p:nvPicPr>
          <p:cNvPr id="188" name="Graphic 187" descr="Marker">
            <a:extLst>
              <a:ext uri="{FF2B5EF4-FFF2-40B4-BE49-F238E27FC236}">
                <a16:creationId xmlns:a16="http://schemas.microsoft.com/office/drawing/2014/main" id="{2F247D4D-73DE-4797-81F4-8734032D4C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90048" y="2896630"/>
            <a:ext cx="277515" cy="277515"/>
          </a:xfrm>
          <a:prstGeom prst="rect">
            <a:avLst/>
          </a:prstGeom>
        </p:spPr>
      </p:pic>
      <p:cxnSp>
        <p:nvCxnSpPr>
          <p:cNvPr id="189" name="Straight Connector 188" descr="Line connecting point on map to P-TECH program name">
            <a:extLst>
              <a:ext uri="{FF2B5EF4-FFF2-40B4-BE49-F238E27FC236}">
                <a16:creationId xmlns:a16="http://schemas.microsoft.com/office/drawing/2014/main" id="{4A61DB0C-FB08-4B41-9293-EA4BDC1D8E6B}"/>
              </a:ext>
            </a:extLst>
          </p:cNvPr>
          <p:cNvCxnSpPr>
            <a:cxnSpLocks/>
          </p:cNvCxnSpPr>
          <p:nvPr/>
        </p:nvCxnSpPr>
        <p:spPr>
          <a:xfrm flipV="1">
            <a:off x="5254809" y="3123226"/>
            <a:ext cx="278363" cy="2086443"/>
          </a:xfrm>
          <a:prstGeom prst="line">
            <a:avLst/>
          </a:prstGeom>
          <a:ln w="127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68A658BB-C63E-4AA1-B9F1-CC515A791B33}"/>
              </a:ext>
            </a:extLst>
          </p:cNvPr>
          <p:cNvSpPr txBox="1"/>
          <p:nvPr/>
        </p:nvSpPr>
        <p:spPr>
          <a:xfrm>
            <a:off x="4299762" y="5219420"/>
            <a:ext cx="2100548" cy="261337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Health Centers Academy</a:t>
            </a:r>
          </a:p>
        </p:txBody>
      </p:sp>
      <p:pic>
        <p:nvPicPr>
          <p:cNvPr id="195" name="Graphic 194" descr="Marker">
            <a:extLst>
              <a:ext uri="{FF2B5EF4-FFF2-40B4-BE49-F238E27FC236}">
                <a16:creationId xmlns:a16="http://schemas.microsoft.com/office/drawing/2014/main" id="{A16BB820-376F-4713-8C64-35C8A7D9641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071283" y="3032259"/>
            <a:ext cx="277515" cy="277515"/>
          </a:xfrm>
          <a:prstGeom prst="rect">
            <a:avLst/>
          </a:prstGeom>
        </p:spPr>
      </p:pic>
      <p:cxnSp>
        <p:nvCxnSpPr>
          <p:cNvPr id="196" name="Straight Connector 195" descr="Line connecting point on map to P-TECH program name">
            <a:extLst>
              <a:ext uri="{FF2B5EF4-FFF2-40B4-BE49-F238E27FC236}">
                <a16:creationId xmlns:a16="http://schemas.microsoft.com/office/drawing/2014/main" id="{228E5360-96D8-4ED6-866F-B43D4E576D0C}"/>
              </a:ext>
            </a:extLst>
          </p:cNvPr>
          <p:cNvCxnSpPr>
            <a:cxnSpLocks/>
          </p:cNvCxnSpPr>
          <p:nvPr/>
        </p:nvCxnSpPr>
        <p:spPr>
          <a:xfrm>
            <a:off x="7222894" y="3259516"/>
            <a:ext cx="2528494" cy="14971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TextBox 197">
            <a:extLst>
              <a:ext uri="{FF2B5EF4-FFF2-40B4-BE49-F238E27FC236}">
                <a16:creationId xmlns:a16="http://schemas.microsoft.com/office/drawing/2014/main" id="{65B2ACDA-27DE-40AF-8571-2404D3734954}"/>
              </a:ext>
            </a:extLst>
          </p:cNvPr>
          <p:cNvSpPr txBox="1"/>
          <p:nvPr/>
        </p:nvSpPr>
        <p:spPr>
          <a:xfrm>
            <a:off x="9743295" y="3336190"/>
            <a:ext cx="1217935" cy="26133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Foothills P-TECH</a:t>
            </a:r>
          </a:p>
        </p:txBody>
      </p:sp>
      <p:pic>
        <p:nvPicPr>
          <p:cNvPr id="202" name="Graphic 201" descr="Marker">
            <a:extLst>
              <a:ext uri="{FF2B5EF4-FFF2-40B4-BE49-F238E27FC236}">
                <a16:creationId xmlns:a16="http://schemas.microsoft.com/office/drawing/2014/main" id="{B2830682-B0EA-4E9E-B47F-0D397349194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836094" y="3096043"/>
            <a:ext cx="277515" cy="277515"/>
          </a:xfrm>
          <a:prstGeom prst="rect">
            <a:avLst/>
          </a:prstGeom>
        </p:spPr>
      </p:pic>
      <p:cxnSp>
        <p:nvCxnSpPr>
          <p:cNvPr id="203" name="Straight Connector 202" descr="Line connecting point on map to P-TECH program name">
            <a:extLst>
              <a:ext uri="{FF2B5EF4-FFF2-40B4-BE49-F238E27FC236}">
                <a16:creationId xmlns:a16="http://schemas.microsoft.com/office/drawing/2014/main" id="{E3452E8E-AD3F-430D-B21B-BF3912C1D617}"/>
              </a:ext>
            </a:extLst>
          </p:cNvPr>
          <p:cNvCxnSpPr>
            <a:cxnSpLocks/>
          </p:cNvCxnSpPr>
          <p:nvPr/>
        </p:nvCxnSpPr>
        <p:spPr>
          <a:xfrm flipV="1">
            <a:off x="1942362" y="3297043"/>
            <a:ext cx="1041816" cy="37694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TextBox 207">
            <a:extLst>
              <a:ext uri="{FF2B5EF4-FFF2-40B4-BE49-F238E27FC236}">
                <a16:creationId xmlns:a16="http://schemas.microsoft.com/office/drawing/2014/main" id="{7F1D9A51-800A-4D43-8DC3-B4A396422F42}"/>
              </a:ext>
            </a:extLst>
          </p:cNvPr>
          <p:cNvSpPr txBox="1"/>
          <p:nvPr/>
        </p:nvSpPr>
        <p:spPr>
          <a:xfrm>
            <a:off x="733326" y="3602803"/>
            <a:ext cx="1217935" cy="26133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R.A.C.E. P-TECH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0F9988F-507D-4D15-8613-C0CA7B46E7D7}"/>
              </a:ext>
            </a:extLst>
          </p:cNvPr>
          <p:cNvSpPr txBox="1"/>
          <p:nvPr/>
        </p:nvSpPr>
        <p:spPr>
          <a:xfrm>
            <a:off x="1525838" y="3319205"/>
            <a:ext cx="1133017" cy="26133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H.O.P.E.</a:t>
            </a:r>
          </a:p>
        </p:txBody>
      </p:sp>
      <p:pic>
        <p:nvPicPr>
          <p:cNvPr id="209" name="Graphic 208" descr="Marker">
            <a:extLst>
              <a:ext uri="{FF2B5EF4-FFF2-40B4-BE49-F238E27FC236}">
                <a16:creationId xmlns:a16="http://schemas.microsoft.com/office/drawing/2014/main" id="{4FFC6762-299C-46C0-AAD6-6917653C85A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340229" y="2915203"/>
            <a:ext cx="277515" cy="277515"/>
          </a:xfrm>
          <a:prstGeom prst="rect">
            <a:avLst/>
          </a:prstGeom>
        </p:spPr>
      </p:pic>
      <p:cxnSp>
        <p:nvCxnSpPr>
          <p:cNvPr id="210" name="Straight Connector 209" descr="Line connecting point on map to P-TECH program name">
            <a:extLst>
              <a:ext uri="{FF2B5EF4-FFF2-40B4-BE49-F238E27FC236}">
                <a16:creationId xmlns:a16="http://schemas.microsoft.com/office/drawing/2014/main" id="{842713F0-972B-4ED5-90E0-BFC993E78166}"/>
              </a:ext>
            </a:extLst>
          </p:cNvPr>
          <p:cNvCxnSpPr>
            <a:cxnSpLocks/>
          </p:cNvCxnSpPr>
          <p:nvPr/>
        </p:nvCxnSpPr>
        <p:spPr>
          <a:xfrm flipV="1">
            <a:off x="4082198" y="3133033"/>
            <a:ext cx="1411562" cy="2139534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A948CED7-F2A4-4AA6-996C-CE1A4A5A1AA2}"/>
              </a:ext>
            </a:extLst>
          </p:cNvPr>
          <p:cNvSpPr txBox="1"/>
          <p:nvPr/>
        </p:nvSpPr>
        <p:spPr>
          <a:xfrm>
            <a:off x="2027182" y="5104206"/>
            <a:ext cx="2071737" cy="261482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Public Service Learning Academy</a:t>
            </a:r>
          </a:p>
        </p:txBody>
      </p:sp>
      <p:pic>
        <p:nvPicPr>
          <p:cNvPr id="213" name="Graphic 212" descr="Marker">
            <a:extLst>
              <a:ext uri="{FF2B5EF4-FFF2-40B4-BE49-F238E27FC236}">
                <a16:creationId xmlns:a16="http://schemas.microsoft.com/office/drawing/2014/main" id="{44567907-43B5-458E-8BA4-4B1C97130B2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219744" y="3732216"/>
            <a:ext cx="277515" cy="277515"/>
          </a:xfrm>
          <a:prstGeom prst="rect">
            <a:avLst/>
          </a:prstGeom>
        </p:spPr>
      </p:pic>
      <p:cxnSp>
        <p:nvCxnSpPr>
          <p:cNvPr id="214" name="Straight Connector 213" descr="Line connecting point on map to P-TECH program name">
            <a:extLst>
              <a:ext uri="{FF2B5EF4-FFF2-40B4-BE49-F238E27FC236}">
                <a16:creationId xmlns:a16="http://schemas.microsoft.com/office/drawing/2014/main" id="{20BA6184-C8F2-403D-9370-68F3FFE499C1}"/>
              </a:ext>
            </a:extLst>
          </p:cNvPr>
          <p:cNvCxnSpPr>
            <a:cxnSpLocks/>
          </p:cNvCxnSpPr>
          <p:nvPr/>
        </p:nvCxnSpPr>
        <p:spPr>
          <a:xfrm flipV="1">
            <a:off x="4049423" y="3934146"/>
            <a:ext cx="1308574" cy="167728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6" name="TextBox 215">
            <a:extLst>
              <a:ext uri="{FF2B5EF4-FFF2-40B4-BE49-F238E27FC236}">
                <a16:creationId xmlns:a16="http://schemas.microsoft.com/office/drawing/2014/main" id="{A47D769A-EE91-4D72-9DCF-0B7188E6BB72}"/>
              </a:ext>
            </a:extLst>
          </p:cNvPr>
          <p:cNvSpPr txBox="1"/>
          <p:nvPr/>
        </p:nvSpPr>
        <p:spPr>
          <a:xfrm>
            <a:off x="3210987" y="5613811"/>
            <a:ext cx="1406782" cy="26133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TST P-TECH Academy</a:t>
            </a:r>
          </a:p>
        </p:txBody>
      </p:sp>
      <p:pic>
        <p:nvPicPr>
          <p:cNvPr id="217" name="Graphic 216" descr="Marker">
            <a:extLst>
              <a:ext uri="{FF2B5EF4-FFF2-40B4-BE49-F238E27FC236}">
                <a16:creationId xmlns:a16="http://schemas.microsoft.com/office/drawing/2014/main" id="{4270BA3C-9CCB-46E3-BF58-7669A5685BB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61021" y="3371142"/>
            <a:ext cx="277515" cy="277515"/>
          </a:xfrm>
          <a:prstGeom prst="rect">
            <a:avLst/>
          </a:prstGeom>
        </p:spPr>
      </p:pic>
      <p:cxnSp>
        <p:nvCxnSpPr>
          <p:cNvPr id="218" name="Straight Connector 217" descr="Line connecting point on map to P-TECH program name">
            <a:extLst>
              <a:ext uri="{FF2B5EF4-FFF2-40B4-BE49-F238E27FC236}">
                <a16:creationId xmlns:a16="http://schemas.microsoft.com/office/drawing/2014/main" id="{BFA6BE39-4125-42E2-998F-82A6CAC6F008}"/>
              </a:ext>
            </a:extLst>
          </p:cNvPr>
          <p:cNvCxnSpPr>
            <a:cxnSpLocks/>
          </p:cNvCxnSpPr>
          <p:nvPr/>
        </p:nvCxnSpPr>
        <p:spPr>
          <a:xfrm>
            <a:off x="7873701" y="3604721"/>
            <a:ext cx="1932909" cy="277047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8975E6A2-0019-4FE9-A4B3-52B5D2213458}"/>
              </a:ext>
            </a:extLst>
          </p:cNvPr>
          <p:cNvSpPr txBox="1"/>
          <p:nvPr/>
        </p:nvSpPr>
        <p:spPr>
          <a:xfrm>
            <a:off x="9825888" y="3801406"/>
            <a:ext cx="1456731" cy="26133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Capital Region P-TECH</a:t>
            </a:r>
          </a:p>
        </p:txBody>
      </p:sp>
      <p:pic>
        <p:nvPicPr>
          <p:cNvPr id="221" name="Graphic 220" descr="Marker">
            <a:extLst>
              <a:ext uri="{FF2B5EF4-FFF2-40B4-BE49-F238E27FC236}">
                <a16:creationId xmlns:a16="http://schemas.microsoft.com/office/drawing/2014/main" id="{5C1C2825-7F93-4551-BC46-8AC076378DE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839186" y="5615762"/>
            <a:ext cx="277515" cy="277515"/>
          </a:xfrm>
          <a:prstGeom prst="rect">
            <a:avLst/>
          </a:prstGeom>
        </p:spPr>
      </p:pic>
      <p:cxnSp>
        <p:nvCxnSpPr>
          <p:cNvPr id="222" name="Straight Connector 221" descr="Line connecting point on map to P-TECH program name">
            <a:extLst>
              <a:ext uri="{FF2B5EF4-FFF2-40B4-BE49-F238E27FC236}">
                <a16:creationId xmlns:a16="http://schemas.microsoft.com/office/drawing/2014/main" id="{5DB02AE0-27FD-410D-8594-7F8172E8A1CF}"/>
              </a:ext>
            </a:extLst>
          </p:cNvPr>
          <p:cNvCxnSpPr>
            <a:cxnSpLocks/>
          </p:cNvCxnSpPr>
          <p:nvPr/>
        </p:nvCxnSpPr>
        <p:spPr>
          <a:xfrm>
            <a:off x="7976658" y="5842105"/>
            <a:ext cx="1588030" cy="333558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3" name="TextBox 222">
            <a:extLst>
              <a:ext uri="{FF2B5EF4-FFF2-40B4-BE49-F238E27FC236}">
                <a16:creationId xmlns:a16="http://schemas.microsoft.com/office/drawing/2014/main" id="{F996ACA5-34CA-42E6-BE94-A89386C3416D}"/>
              </a:ext>
            </a:extLst>
          </p:cNvPr>
          <p:cNvSpPr txBox="1"/>
          <p:nvPr/>
        </p:nvSpPr>
        <p:spPr>
          <a:xfrm>
            <a:off x="9564688" y="6084089"/>
            <a:ext cx="2074401" cy="261337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Academy of Medical Professions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94794409-BB47-4A32-B837-ACECD56D5678}"/>
              </a:ext>
            </a:extLst>
          </p:cNvPr>
          <p:cNvSpPr txBox="1"/>
          <p:nvPr/>
        </p:nvSpPr>
        <p:spPr>
          <a:xfrm>
            <a:off x="195894" y="199050"/>
            <a:ext cx="310398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NYS P-TECH Map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BED5971-1D19-4454-8429-35B879839EDD}"/>
              </a:ext>
            </a:extLst>
          </p:cNvPr>
          <p:cNvSpPr txBox="1"/>
          <p:nvPr/>
        </p:nvSpPr>
        <p:spPr>
          <a:xfrm>
            <a:off x="510439" y="7171993"/>
            <a:ext cx="11044750" cy="2029786"/>
          </a:xfrm>
          <a:prstGeom prst="rect">
            <a:avLst/>
          </a:prstGeom>
          <a:noFill/>
        </p:spPr>
        <p:txBody>
          <a:bodyPr wrap="square" numCol="4" spcCol="0" rtlCol="0">
            <a:spAutoFit/>
          </a:bodyPr>
          <a:lstStyle/>
          <a:p>
            <a:pPr marL="228371" indent="-228371">
              <a:buAutoNum type="arabicPeriod"/>
            </a:pPr>
            <a:r>
              <a:rPr lang="en-US" sz="1049" dirty="0"/>
              <a:t>Buffalo</a:t>
            </a:r>
          </a:p>
          <a:p>
            <a:pPr marL="228371" indent="-228371">
              <a:buAutoNum type="arabicPeriod"/>
            </a:pPr>
            <a:r>
              <a:rPr lang="en-US" sz="1049" dirty="0"/>
              <a:t>New York City</a:t>
            </a:r>
          </a:p>
          <a:p>
            <a:pPr marL="228371" indent="-228371">
              <a:buAutoNum type="arabicPeriod"/>
            </a:pPr>
            <a:r>
              <a:rPr lang="en-US" sz="1049" dirty="0"/>
              <a:t>Rochester</a:t>
            </a:r>
          </a:p>
          <a:p>
            <a:pPr marL="228371" indent="-228371">
              <a:buAutoNum type="arabicPeriod"/>
            </a:pPr>
            <a:r>
              <a:rPr lang="en-US" sz="1049" dirty="0"/>
              <a:t>Syracuse</a:t>
            </a:r>
          </a:p>
          <a:p>
            <a:pPr marL="228371" indent="-228371">
              <a:buAutoNum type="arabicPeriod"/>
            </a:pPr>
            <a:r>
              <a:rPr lang="en-US" sz="1049" dirty="0"/>
              <a:t>Yonkers</a:t>
            </a:r>
          </a:p>
          <a:p>
            <a:pPr marL="228371" indent="-228371">
              <a:buAutoNum type="arabicPeriod"/>
            </a:pPr>
            <a:r>
              <a:rPr lang="en-US" sz="1049" dirty="0"/>
              <a:t>Capital Region</a:t>
            </a:r>
          </a:p>
          <a:p>
            <a:pPr marL="228371" indent="-228371">
              <a:buAutoNum type="arabicPeriod"/>
            </a:pPr>
            <a:r>
              <a:rPr lang="en-US" sz="1049" dirty="0"/>
              <a:t>Broome-Delaware-Tioga</a:t>
            </a:r>
          </a:p>
          <a:p>
            <a:pPr marL="228371" indent="-228371">
              <a:buAutoNum type="arabicPeriod"/>
            </a:pPr>
            <a:r>
              <a:rPr lang="en-US" sz="1049" dirty="0"/>
              <a:t>Cattaraugus-Allegany-Erie-Wyoming</a:t>
            </a:r>
          </a:p>
          <a:p>
            <a:pPr marL="228371" indent="-228371">
              <a:buAutoNum type="arabicPeriod"/>
            </a:pPr>
            <a:r>
              <a:rPr lang="en-US" sz="1049" dirty="0"/>
              <a:t>Cayuga-Onondaga</a:t>
            </a:r>
          </a:p>
          <a:p>
            <a:pPr marL="228371" indent="-228371">
              <a:buAutoNum type="arabicPeriod"/>
            </a:pPr>
            <a:r>
              <a:rPr lang="en-US" sz="1049" dirty="0"/>
              <a:t>Champlain Valley</a:t>
            </a:r>
          </a:p>
          <a:p>
            <a:pPr marL="228371" indent="-228371">
              <a:buAutoNum type="arabicPeriod"/>
            </a:pPr>
            <a:r>
              <a:rPr lang="en-US" sz="1049" dirty="0"/>
              <a:t>Delaware-Chenango-Madison-Otsego</a:t>
            </a:r>
          </a:p>
          <a:p>
            <a:pPr marL="228371" indent="-228371">
              <a:buAutoNum type="arabicPeriod"/>
            </a:pPr>
            <a:r>
              <a:rPr lang="en-US" sz="1049" dirty="0"/>
              <a:t>Dutchess</a:t>
            </a:r>
          </a:p>
          <a:p>
            <a:pPr marL="228371" indent="-228371">
              <a:buAutoNum type="arabicPeriod"/>
            </a:pPr>
            <a:r>
              <a:rPr lang="en-US" sz="1049" dirty="0"/>
              <a:t>Erie 1</a:t>
            </a:r>
          </a:p>
          <a:p>
            <a:pPr marL="228371" indent="-228371">
              <a:buAutoNum type="arabicPeriod"/>
            </a:pPr>
            <a:r>
              <a:rPr lang="en-US" sz="1049" dirty="0"/>
              <a:t>Erie 2</a:t>
            </a:r>
          </a:p>
          <a:p>
            <a:pPr marL="228371" indent="-228371">
              <a:buAutoNum type="arabicPeriod"/>
            </a:pPr>
            <a:r>
              <a:rPr lang="en-US" sz="1049" dirty="0"/>
              <a:t>Franklin-Essex-Hamilton</a:t>
            </a:r>
          </a:p>
          <a:p>
            <a:pPr marL="228371" indent="-228371">
              <a:buAutoNum type="arabicPeriod"/>
            </a:pPr>
            <a:r>
              <a:rPr lang="en-US" sz="1049" dirty="0"/>
              <a:t>Genesee Valley</a:t>
            </a:r>
          </a:p>
          <a:p>
            <a:pPr marL="228371" indent="-228371">
              <a:buAutoNum type="arabicPeriod"/>
            </a:pPr>
            <a:r>
              <a:rPr lang="en-US" sz="1049" dirty="0"/>
              <a:t>Hamilton-Fulton-Montgomery</a:t>
            </a:r>
          </a:p>
          <a:p>
            <a:pPr marL="228371" indent="-228371">
              <a:buAutoNum type="arabicPeriod"/>
            </a:pPr>
            <a:r>
              <a:rPr lang="en-US" sz="1049" dirty="0"/>
              <a:t>Jefferson-Lewis</a:t>
            </a:r>
          </a:p>
          <a:p>
            <a:pPr marL="228371" indent="-228371">
              <a:buAutoNum type="arabicPeriod"/>
            </a:pPr>
            <a:r>
              <a:rPr lang="en-US" sz="1049" dirty="0"/>
              <a:t>Madison-Oneida</a:t>
            </a:r>
          </a:p>
          <a:p>
            <a:pPr marL="228371" indent="-228371">
              <a:buAutoNum type="arabicPeriod"/>
            </a:pPr>
            <a:r>
              <a:rPr lang="en-US" sz="1049" dirty="0"/>
              <a:t>Monroe 1</a:t>
            </a:r>
          </a:p>
          <a:p>
            <a:pPr marL="228371" indent="-228371">
              <a:buAutoNum type="arabicPeriod"/>
            </a:pPr>
            <a:r>
              <a:rPr lang="en-US" sz="1049" dirty="0"/>
              <a:t>Monroe 2</a:t>
            </a:r>
          </a:p>
          <a:p>
            <a:pPr marL="228371" indent="-228371">
              <a:buAutoNum type="arabicPeriod"/>
            </a:pPr>
            <a:r>
              <a:rPr lang="en-US" sz="1049" dirty="0"/>
              <a:t>Nassau</a:t>
            </a:r>
          </a:p>
          <a:p>
            <a:pPr marL="228371" indent="-228371">
              <a:buAutoNum type="arabicPeriod"/>
            </a:pPr>
            <a:r>
              <a:rPr lang="en-US" sz="1049" dirty="0"/>
              <a:t>Oneida-Herkimer-Madison</a:t>
            </a:r>
          </a:p>
          <a:p>
            <a:pPr marL="228371" indent="-228371">
              <a:buAutoNum type="arabicPeriod"/>
            </a:pPr>
            <a:r>
              <a:rPr lang="en-US" sz="1049" dirty="0"/>
              <a:t>Onondaga-Cortland-Madison</a:t>
            </a:r>
          </a:p>
          <a:p>
            <a:pPr marL="228371" indent="-228371">
              <a:buAutoNum type="arabicPeriod"/>
            </a:pPr>
            <a:r>
              <a:rPr lang="en-US" sz="1049" dirty="0"/>
              <a:t>Orange-Ulster</a:t>
            </a:r>
          </a:p>
          <a:p>
            <a:pPr marL="228371" indent="-228371">
              <a:buAutoNum type="arabicPeriod"/>
            </a:pPr>
            <a:r>
              <a:rPr lang="en-US" sz="1049" dirty="0"/>
              <a:t>Orleans-Niagara</a:t>
            </a:r>
          </a:p>
          <a:p>
            <a:pPr marL="228371" indent="-228371">
              <a:buAutoNum type="arabicPeriod"/>
            </a:pPr>
            <a:r>
              <a:rPr lang="en-US" sz="1049" dirty="0"/>
              <a:t>Oswego </a:t>
            </a:r>
          </a:p>
          <a:p>
            <a:pPr marL="228371" indent="-228371">
              <a:buAutoNum type="arabicPeriod"/>
            </a:pPr>
            <a:r>
              <a:rPr lang="en-US" sz="1049" dirty="0"/>
              <a:t>Otsego-Northern Catskills</a:t>
            </a:r>
          </a:p>
          <a:p>
            <a:pPr marL="228371" indent="-228371">
              <a:buAutoNum type="arabicPeriod"/>
            </a:pPr>
            <a:r>
              <a:rPr lang="en-US" sz="1049" dirty="0"/>
              <a:t>Putnam-Westchester</a:t>
            </a:r>
          </a:p>
          <a:p>
            <a:pPr marL="228371" indent="-228371">
              <a:buAutoNum type="arabicPeriod"/>
            </a:pPr>
            <a:r>
              <a:rPr lang="en-US" sz="1049" dirty="0"/>
              <a:t>Questar III</a:t>
            </a:r>
          </a:p>
          <a:p>
            <a:pPr marL="228371" indent="-228371">
              <a:buAutoNum type="arabicPeriod"/>
            </a:pPr>
            <a:r>
              <a:rPr lang="en-US" sz="1049" dirty="0"/>
              <a:t>Rockland </a:t>
            </a:r>
          </a:p>
          <a:p>
            <a:pPr marL="228371" indent="-228371">
              <a:buAutoNum type="arabicPeriod"/>
            </a:pPr>
            <a:r>
              <a:rPr lang="en-US" sz="1049" dirty="0"/>
              <a:t>St. Lawrence-Lewis</a:t>
            </a:r>
          </a:p>
          <a:p>
            <a:pPr marL="228371" indent="-228371">
              <a:buAutoNum type="arabicPeriod"/>
            </a:pPr>
            <a:r>
              <a:rPr lang="en-US" sz="1049" dirty="0"/>
              <a:t>Greater Southern Tier</a:t>
            </a:r>
          </a:p>
          <a:p>
            <a:pPr marL="228371" indent="-228371">
              <a:buAutoNum type="arabicPeriod"/>
            </a:pPr>
            <a:r>
              <a:rPr lang="en-US" sz="1049" dirty="0"/>
              <a:t>Westchester</a:t>
            </a:r>
          </a:p>
          <a:p>
            <a:pPr marL="228371" indent="-228371">
              <a:buAutoNum type="arabicPeriod"/>
            </a:pPr>
            <a:r>
              <a:rPr lang="en-US" sz="1049" dirty="0"/>
              <a:t>Suffolk, Eastern</a:t>
            </a:r>
          </a:p>
          <a:p>
            <a:pPr marL="228371" indent="-228371">
              <a:buAutoNum type="arabicPeriod"/>
            </a:pPr>
            <a:r>
              <a:rPr lang="en-US" sz="1049" dirty="0"/>
              <a:t>Suffolk, Western</a:t>
            </a:r>
          </a:p>
          <a:p>
            <a:pPr marL="228371" indent="-228371">
              <a:buAutoNum type="arabicPeriod"/>
            </a:pPr>
            <a:r>
              <a:rPr lang="en-US" sz="1049" dirty="0"/>
              <a:t>Sullivan</a:t>
            </a:r>
          </a:p>
          <a:p>
            <a:pPr marL="228371" indent="-228371">
              <a:buAutoNum type="arabicPeriod"/>
            </a:pPr>
            <a:r>
              <a:rPr lang="en-US" sz="1049" dirty="0"/>
              <a:t>Tompkins-Seneca-Tioga</a:t>
            </a:r>
          </a:p>
          <a:p>
            <a:pPr marL="228371" indent="-228371">
              <a:buAutoNum type="arabicPeriod"/>
            </a:pPr>
            <a:r>
              <a:rPr lang="en-US" sz="1049" dirty="0"/>
              <a:t>Ulster</a:t>
            </a:r>
          </a:p>
          <a:p>
            <a:pPr marL="228371" indent="-228371">
              <a:buAutoNum type="arabicPeriod"/>
            </a:pPr>
            <a:r>
              <a:rPr lang="en-US" sz="1049" dirty="0"/>
              <a:t>Washington-Saratoga-Hamilton-Essex</a:t>
            </a:r>
          </a:p>
          <a:p>
            <a:pPr marL="228371" indent="-228371">
              <a:buAutoNum type="arabicPeriod"/>
            </a:pPr>
            <a:r>
              <a:rPr lang="en-US" sz="1049" dirty="0"/>
              <a:t>Wayne Finger Lakes</a:t>
            </a:r>
          </a:p>
          <a:p>
            <a:pPr marL="228371" indent="-228371">
              <a:buAutoNum type="arabicPeriod"/>
            </a:pPr>
            <a:r>
              <a:rPr lang="en-US" sz="1050" dirty="0"/>
              <a:t>Herkimer-Fulton-Hamilton-Otsego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E881AE0-FF44-4994-945A-86FE3A8EA151}"/>
              </a:ext>
            </a:extLst>
          </p:cNvPr>
          <p:cNvSpPr txBox="1"/>
          <p:nvPr/>
        </p:nvSpPr>
        <p:spPr>
          <a:xfrm>
            <a:off x="11086837" y="8799441"/>
            <a:ext cx="1076599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2/10/2022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B32914-ADFE-46D6-8B64-D98F31FA2B9A}"/>
              </a:ext>
            </a:extLst>
          </p:cNvPr>
          <p:cNvSpPr txBox="1"/>
          <p:nvPr/>
        </p:nvSpPr>
        <p:spPr>
          <a:xfrm>
            <a:off x="151232" y="6902457"/>
            <a:ext cx="2059817" cy="3721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98" b="1" u="sng" dirty="0"/>
              <a:t>BOCES / Big 5 Key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CF2D131-9403-49BB-8F53-222BFF572575}"/>
              </a:ext>
            </a:extLst>
          </p:cNvPr>
          <p:cNvSpPr txBox="1"/>
          <p:nvPr/>
        </p:nvSpPr>
        <p:spPr>
          <a:xfrm>
            <a:off x="272129" y="5132298"/>
            <a:ext cx="1693959" cy="175317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199" dirty="0"/>
              <a:t>Cohort I (2013-2026)</a:t>
            </a:r>
          </a:p>
          <a:p>
            <a:pPr algn="r"/>
            <a:endParaRPr lang="en-US" sz="1199" dirty="0"/>
          </a:p>
          <a:p>
            <a:pPr algn="r"/>
            <a:r>
              <a:rPr lang="en-US" sz="1199" dirty="0"/>
              <a:t>Cohort II (2014-2027)</a:t>
            </a:r>
          </a:p>
          <a:p>
            <a:pPr algn="r"/>
            <a:endParaRPr lang="en-US" sz="1199" dirty="0"/>
          </a:p>
          <a:p>
            <a:pPr algn="r"/>
            <a:r>
              <a:rPr lang="en-US" sz="1199" dirty="0"/>
              <a:t>Cohort III (2015-2022)</a:t>
            </a:r>
          </a:p>
          <a:p>
            <a:pPr algn="r"/>
            <a:endParaRPr lang="en-US" sz="1199" dirty="0"/>
          </a:p>
          <a:p>
            <a:pPr algn="r"/>
            <a:r>
              <a:rPr lang="en-US" sz="1199" dirty="0"/>
              <a:t>Cohort IV (2017-2024)</a:t>
            </a:r>
          </a:p>
          <a:p>
            <a:pPr algn="r"/>
            <a:endParaRPr lang="en-US" sz="1199" dirty="0"/>
          </a:p>
          <a:p>
            <a:pPr algn="r"/>
            <a:r>
              <a:rPr lang="en-US" sz="1199" dirty="0"/>
              <a:t>Cohort V (2019-2026) </a:t>
            </a:r>
          </a:p>
        </p:txBody>
      </p:sp>
      <p:pic>
        <p:nvPicPr>
          <p:cNvPr id="145" name="Graphic 144" descr="Marker">
            <a:extLst>
              <a:ext uri="{FF2B5EF4-FFF2-40B4-BE49-F238E27FC236}">
                <a16:creationId xmlns:a16="http://schemas.microsoft.com/office/drawing/2014/main" id="{8FB5A3B9-CB14-4DD4-BF63-9EA611BD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3781" y="5148867"/>
            <a:ext cx="277515" cy="277515"/>
          </a:xfrm>
          <a:prstGeom prst="rect">
            <a:avLst/>
          </a:prstGeom>
        </p:spPr>
      </p:pic>
      <p:pic>
        <p:nvPicPr>
          <p:cNvPr id="152" name="Graphic 151" descr="Marker">
            <a:extLst>
              <a:ext uri="{FF2B5EF4-FFF2-40B4-BE49-F238E27FC236}">
                <a16:creationId xmlns:a16="http://schemas.microsoft.com/office/drawing/2014/main" id="{2DEAE888-45B4-4DC8-9A09-E2D1962317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2722" y="5472667"/>
            <a:ext cx="277515" cy="277515"/>
          </a:xfrm>
          <a:prstGeom prst="rect">
            <a:avLst/>
          </a:prstGeom>
        </p:spPr>
      </p:pic>
      <p:pic>
        <p:nvPicPr>
          <p:cNvPr id="158" name="Graphic 157" descr="Marker">
            <a:extLst>
              <a:ext uri="{FF2B5EF4-FFF2-40B4-BE49-F238E27FC236}">
                <a16:creationId xmlns:a16="http://schemas.microsoft.com/office/drawing/2014/main" id="{BEE6D6EF-743F-4D39-B023-17DA4BEFDA9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3781" y="5827050"/>
            <a:ext cx="277515" cy="277515"/>
          </a:xfrm>
          <a:prstGeom prst="rect">
            <a:avLst/>
          </a:prstGeom>
        </p:spPr>
      </p:pic>
      <p:pic>
        <p:nvPicPr>
          <p:cNvPr id="161" name="Graphic 160" descr="Marker">
            <a:extLst>
              <a:ext uri="{FF2B5EF4-FFF2-40B4-BE49-F238E27FC236}">
                <a16:creationId xmlns:a16="http://schemas.microsoft.com/office/drawing/2014/main" id="{E68B7680-B5CD-4A2A-BF3C-59834A28E0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83781" y="6184634"/>
            <a:ext cx="277515" cy="277515"/>
          </a:xfrm>
          <a:prstGeom prst="rect">
            <a:avLst/>
          </a:prstGeom>
        </p:spPr>
      </p:pic>
      <p:sp>
        <p:nvSpPr>
          <p:cNvPr id="3" name="Freeform: Shape 2" descr="Pointed icon indicating position on map">
            <a:extLst>
              <a:ext uri="{FF2B5EF4-FFF2-40B4-BE49-F238E27FC236}">
                <a16:creationId xmlns:a16="http://schemas.microsoft.com/office/drawing/2014/main" id="{C16C483A-273C-4638-BD0F-71DC07C4BC4B}"/>
              </a:ext>
            </a:extLst>
          </p:cNvPr>
          <p:cNvSpPr/>
          <p:nvPr/>
        </p:nvSpPr>
        <p:spPr>
          <a:xfrm>
            <a:off x="6366011" y="2631882"/>
            <a:ext cx="297904" cy="897049"/>
          </a:xfrm>
          <a:custGeom>
            <a:avLst/>
            <a:gdLst>
              <a:gd name="connsiteX0" fmla="*/ 0 w 318774"/>
              <a:gd name="connsiteY0" fmla="*/ 834887 h 834887"/>
              <a:gd name="connsiteX1" fmla="*/ 7951 w 318774"/>
              <a:gd name="connsiteY1" fmla="*/ 683812 h 834887"/>
              <a:gd name="connsiteX2" fmla="*/ 15902 w 318774"/>
              <a:gd name="connsiteY2" fmla="*/ 659958 h 834887"/>
              <a:gd name="connsiteX3" fmla="*/ 151075 w 318774"/>
              <a:gd name="connsiteY3" fmla="*/ 636104 h 834887"/>
              <a:gd name="connsiteX4" fmla="*/ 143123 w 318774"/>
              <a:gd name="connsiteY4" fmla="*/ 516835 h 834887"/>
              <a:gd name="connsiteX5" fmla="*/ 135172 w 318774"/>
              <a:gd name="connsiteY5" fmla="*/ 485029 h 834887"/>
              <a:gd name="connsiteX6" fmla="*/ 151075 w 318774"/>
              <a:gd name="connsiteY6" fmla="*/ 341906 h 834887"/>
              <a:gd name="connsiteX7" fmla="*/ 166977 w 318774"/>
              <a:gd name="connsiteY7" fmla="*/ 286247 h 834887"/>
              <a:gd name="connsiteX8" fmla="*/ 190831 w 318774"/>
              <a:gd name="connsiteY8" fmla="*/ 278295 h 834887"/>
              <a:gd name="connsiteX9" fmla="*/ 230588 w 318774"/>
              <a:gd name="connsiteY9" fmla="*/ 270344 h 834887"/>
              <a:gd name="connsiteX10" fmla="*/ 302149 w 318774"/>
              <a:gd name="connsiteY10" fmla="*/ 238539 h 834887"/>
              <a:gd name="connsiteX11" fmla="*/ 310101 w 318774"/>
              <a:gd name="connsiteY11" fmla="*/ 214685 h 834887"/>
              <a:gd name="connsiteX12" fmla="*/ 294198 w 318774"/>
              <a:gd name="connsiteY12" fmla="*/ 143123 h 834887"/>
              <a:gd name="connsiteX13" fmla="*/ 302149 w 318774"/>
              <a:gd name="connsiteY13" fmla="*/ 55659 h 834887"/>
              <a:gd name="connsiteX14" fmla="*/ 318052 w 318774"/>
              <a:gd name="connsiteY14" fmla="*/ 0 h 83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8774" h="834887">
                <a:moveTo>
                  <a:pt x="0" y="834887"/>
                </a:moveTo>
                <a:cubicBezTo>
                  <a:pt x="2650" y="784529"/>
                  <a:pt x="3386" y="734033"/>
                  <a:pt x="7951" y="683812"/>
                </a:cubicBezTo>
                <a:cubicBezTo>
                  <a:pt x="8710" y="675465"/>
                  <a:pt x="9082" y="664830"/>
                  <a:pt x="15902" y="659958"/>
                </a:cubicBezTo>
                <a:cubicBezTo>
                  <a:pt x="45256" y="638990"/>
                  <a:pt x="127473" y="638250"/>
                  <a:pt x="151075" y="636104"/>
                </a:cubicBezTo>
                <a:cubicBezTo>
                  <a:pt x="148424" y="596348"/>
                  <a:pt x="147294" y="556461"/>
                  <a:pt x="143123" y="516835"/>
                </a:cubicBezTo>
                <a:cubicBezTo>
                  <a:pt x="141979" y="505967"/>
                  <a:pt x="135172" y="495957"/>
                  <a:pt x="135172" y="485029"/>
                </a:cubicBezTo>
                <a:cubicBezTo>
                  <a:pt x="135172" y="338308"/>
                  <a:pt x="132312" y="407575"/>
                  <a:pt x="151075" y="341906"/>
                </a:cubicBezTo>
                <a:cubicBezTo>
                  <a:pt x="151157" y="341617"/>
                  <a:pt x="163164" y="290060"/>
                  <a:pt x="166977" y="286247"/>
                </a:cubicBezTo>
                <a:cubicBezTo>
                  <a:pt x="172904" y="280320"/>
                  <a:pt x="182700" y="280328"/>
                  <a:pt x="190831" y="278295"/>
                </a:cubicBezTo>
                <a:cubicBezTo>
                  <a:pt x="203942" y="275017"/>
                  <a:pt x="217549" y="273900"/>
                  <a:pt x="230588" y="270344"/>
                </a:cubicBezTo>
                <a:cubicBezTo>
                  <a:pt x="278626" y="257243"/>
                  <a:pt x="269328" y="260420"/>
                  <a:pt x="302149" y="238539"/>
                </a:cubicBezTo>
                <a:cubicBezTo>
                  <a:pt x="304800" y="230588"/>
                  <a:pt x="310101" y="223067"/>
                  <a:pt x="310101" y="214685"/>
                </a:cubicBezTo>
                <a:cubicBezTo>
                  <a:pt x="310101" y="204595"/>
                  <a:pt x="297264" y="155387"/>
                  <a:pt x="294198" y="143123"/>
                </a:cubicBezTo>
                <a:cubicBezTo>
                  <a:pt x="296848" y="113968"/>
                  <a:pt x="296015" y="84284"/>
                  <a:pt x="302149" y="55659"/>
                </a:cubicBezTo>
                <a:cubicBezTo>
                  <a:pt x="323933" y="-45998"/>
                  <a:pt x="318052" y="117889"/>
                  <a:pt x="318052" y="0"/>
                </a:cubicBezTo>
              </a:path>
            </a:pathLst>
          </a:cu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FDDC80-C1BF-4B95-A113-F874289D7CEF}"/>
              </a:ext>
            </a:extLst>
          </p:cNvPr>
          <p:cNvSpPr txBox="1"/>
          <p:nvPr/>
        </p:nvSpPr>
        <p:spPr>
          <a:xfrm>
            <a:off x="6223895" y="3032461"/>
            <a:ext cx="5604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42</a:t>
            </a:r>
          </a:p>
        </p:txBody>
      </p:sp>
      <p:sp>
        <p:nvSpPr>
          <p:cNvPr id="2" name="Freeform: Shape 1" descr="Pointed icon indicating position on map">
            <a:extLst>
              <a:ext uri="{FF2B5EF4-FFF2-40B4-BE49-F238E27FC236}">
                <a16:creationId xmlns:a16="http://schemas.microsoft.com/office/drawing/2014/main" id="{1AA44E7E-30A1-46BC-BCD0-8FDC7086A5EE}"/>
              </a:ext>
            </a:extLst>
          </p:cNvPr>
          <p:cNvSpPr/>
          <p:nvPr/>
        </p:nvSpPr>
        <p:spPr>
          <a:xfrm>
            <a:off x="5796554" y="4254509"/>
            <a:ext cx="121016" cy="196573"/>
          </a:xfrm>
          <a:custGeom>
            <a:avLst/>
            <a:gdLst>
              <a:gd name="connsiteX0" fmla="*/ 60508 w 121016"/>
              <a:gd name="connsiteY0" fmla="*/ 86723 h 196573"/>
              <a:gd name="connsiteX1" fmla="*/ 34491 w 121016"/>
              <a:gd name="connsiteY1" fmla="*/ 60706 h 196573"/>
              <a:gd name="connsiteX2" fmla="*/ 60508 w 121016"/>
              <a:gd name="connsiteY2" fmla="*/ 34689 h 196573"/>
              <a:gd name="connsiteX3" fmla="*/ 86525 w 121016"/>
              <a:gd name="connsiteY3" fmla="*/ 60706 h 196573"/>
              <a:gd name="connsiteX4" fmla="*/ 60508 w 121016"/>
              <a:gd name="connsiteY4" fmla="*/ 86723 h 196573"/>
              <a:gd name="connsiteX5" fmla="*/ 60508 w 121016"/>
              <a:gd name="connsiteY5" fmla="*/ 0 h 196573"/>
              <a:gd name="connsiteX6" fmla="*/ 10498 w 121016"/>
              <a:gd name="connsiteY6" fmla="*/ 26595 h 196573"/>
              <a:gd name="connsiteX7" fmla="*/ 4138 w 121016"/>
              <a:gd name="connsiteY7" fmla="*/ 82965 h 196573"/>
              <a:gd name="connsiteX8" fmla="*/ 31601 w 121016"/>
              <a:gd name="connsiteY8" fmla="*/ 143672 h 196573"/>
              <a:gd name="connsiteX9" fmla="*/ 55305 w 121016"/>
              <a:gd name="connsiteY9" fmla="*/ 193393 h 196573"/>
              <a:gd name="connsiteX10" fmla="*/ 60508 w 121016"/>
              <a:gd name="connsiteY10" fmla="*/ 196573 h 196573"/>
              <a:gd name="connsiteX11" fmla="*/ 65712 w 121016"/>
              <a:gd name="connsiteY11" fmla="*/ 193393 h 196573"/>
              <a:gd name="connsiteX12" fmla="*/ 89416 w 121016"/>
              <a:gd name="connsiteY12" fmla="*/ 143672 h 196573"/>
              <a:gd name="connsiteX13" fmla="*/ 116879 w 121016"/>
              <a:gd name="connsiteY13" fmla="*/ 82965 h 196573"/>
              <a:gd name="connsiteX14" fmla="*/ 110519 w 121016"/>
              <a:gd name="connsiteY14" fmla="*/ 26595 h 196573"/>
              <a:gd name="connsiteX15" fmla="*/ 60508 w 121016"/>
              <a:gd name="connsiteY15" fmla="*/ 0 h 196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016" h="196573">
                <a:moveTo>
                  <a:pt x="60508" y="86723"/>
                </a:moveTo>
                <a:cubicBezTo>
                  <a:pt x="46055" y="86723"/>
                  <a:pt x="34491" y="75160"/>
                  <a:pt x="34491" y="60706"/>
                </a:cubicBezTo>
                <a:cubicBezTo>
                  <a:pt x="34491" y="46253"/>
                  <a:pt x="46055" y="34689"/>
                  <a:pt x="60508" y="34689"/>
                </a:cubicBezTo>
                <a:cubicBezTo>
                  <a:pt x="74962" y="34689"/>
                  <a:pt x="86525" y="46253"/>
                  <a:pt x="86525" y="60706"/>
                </a:cubicBezTo>
                <a:cubicBezTo>
                  <a:pt x="86525" y="75160"/>
                  <a:pt x="74962" y="86723"/>
                  <a:pt x="60508" y="86723"/>
                </a:cubicBezTo>
                <a:close/>
                <a:moveTo>
                  <a:pt x="60508" y="0"/>
                </a:moveTo>
                <a:cubicBezTo>
                  <a:pt x="40562" y="0"/>
                  <a:pt x="21772" y="9829"/>
                  <a:pt x="10498" y="26595"/>
                </a:cubicBezTo>
                <a:cubicBezTo>
                  <a:pt x="-776" y="43073"/>
                  <a:pt x="-3089" y="64175"/>
                  <a:pt x="4138" y="82965"/>
                </a:cubicBezTo>
                <a:lnTo>
                  <a:pt x="31601" y="143672"/>
                </a:lnTo>
                <a:lnTo>
                  <a:pt x="55305" y="193393"/>
                </a:lnTo>
                <a:cubicBezTo>
                  <a:pt x="56172" y="195417"/>
                  <a:pt x="58196" y="196573"/>
                  <a:pt x="60508" y="196573"/>
                </a:cubicBezTo>
                <a:cubicBezTo>
                  <a:pt x="62821" y="196573"/>
                  <a:pt x="64845" y="195417"/>
                  <a:pt x="65712" y="193393"/>
                </a:cubicBezTo>
                <a:lnTo>
                  <a:pt x="89416" y="143672"/>
                </a:lnTo>
                <a:lnTo>
                  <a:pt x="116879" y="82965"/>
                </a:lnTo>
                <a:cubicBezTo>
                  <a:pt x="124106" y="64175"/>
                  <a:pt x="121793" y="43073"/>
                  <a:pt x="110519" y="26595"/>
                </a:cubicBezTo>
                <a:cubicBezTo>
                  <a:pt x="99245" y="9829"/>
                  <a:pt x="80455" y="0"/>
                  <a:pt x="60508" y="0"/>
                </a:cubicBezTo>
                <a:close/>
              </a:path>
            </a:pathLst>
          </a:custGeom>
          <a:solidFill>
            <a:srgbClr val="FF0000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33" name="Graphic 132" descr="Marker">
            <a:extLst>
              <a:ext uri="{FF2B5EF4-FFF2-40B4-BE49-F238E27FC236}">
                <a16:creationId xmlns:a16="http://schemas.microsoft.com/office/drawing/2014/main" id="{0205F02F-7035-4B84-95AD-EBE5C9B74EF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72129" y="6571583"/>
            <a:ext cx="277515" cy="277515"/>
          </a:xfrm>
          <a:prstGeom prst="rect">
            <a:avLst/>
          </a:prstGeom>
        </p:spPr>
      </p:pic>
      <p:pic>
        <p:nvPicPr>
          <p:cNvPr id="137" name="Graphic 136" descr="Marker">
            <a:extLst>
              <a:ext uri="{FF2B5EF4-FFF2-40B4-BE49-F238E27FC236}">
                <a16:creationId xmlns:a16="http://schemas.microsoft.com/office/drawing/2014/main" id="{E8CF3BC8-8519-43E3-B057-19D660CDB67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005488" y="3419298"/>
            <a:ext cx="277515" cy="277515"/>
          </a:xfrm>
          <a:prstGeom prst="rect">
            <a:avLst/>
          </a:prstGeom>
        </p:spPr>
      </p:pic>
      <p:cxnSp>
        <p:nvCxnSpPr>
          <p:cNvPr id="157" name="Straight Connector 156" descr="Line connecting point on map to P-TECH program name">
            <a:extLst>
              <a:ext uri="{FF2B5EF4-FFF2-40B4-BE49-F238E27FC236}">
                <a16:creationId xmlns:a16="http://schemas.microsoft.com/office/drawing/2014/main" id="{801ADEF8-0E6F-4A30-882F-EAFF97945476}"/>
              </a:ext>
            </a:extLst>
          </p:cNvPr>
          <p:cNvCxnSpPr>
            <a:cxnSpLocks/>
          </p:cNvCxnSpPr>
          <p:nvPr/>
        </p:nvCxnSpPr>
        <p:spPr>
          <a:xfrm>
            <a:off x="8161669" y="3547726"/>
            <a:ext cx="407138" cy="374911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2" name="TextBox 161">
            <a:extLst>
              <a:ext uri="{FF2B5EF4-FFF2-40B4-BE49-F238E27FC236}">
                <a16:creationId xmlns:a16="http://schemas.microsoft.com/office/drawing/2014/main" id="{A7046573-4FCE-49CB-B746-D0797E17AFDA}"/>
              </a:ext>
            </a:extLst>
          </p:cNvPr>
          <p:cNvSpPr txBox="1"/>
          <p:nvPr/>
        </p:nvSpPr>
        <p:spPr>
          <a:xfrm>
            <a:off x="8378533" y="3930463"/>
            <a:ext cx="1355611" cy="26148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Questar III P-TECH</a:t>
            </a:r>
          </a:p>
        </p:txBody>
      </p:sp>
      <p:pic>
        <p:nvPicPr>
          <p:cNvPr id="165" name="Graphic 164" descr="Marker">
            <a:extLst>
              <a:ext uri="{FF2B5EF4-FFF2-40B4-BE49-F238E27FC236}">
                <a16:creationId xmlns:a16="http://schemas.microsoft.com/office/drawing/2014/main" id="{E4081B00-C7A4-45F1-9E08-E5A5EFD2714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877729" y="3147791"/>
            <a:ext cx="277515" cy="277515"/>
          </a:xfrm>
          <a:prstGeom prst="rect">
            <a:avLst/>
          </a:prstGeom>
        </p:spPr>
      </p:pic>
      <p:cxnSp>
        <p:nvCxnSpPr>
          <p:cNvPr id="167" name="Straight Connector 166" descr="Line connecting point on map to P-TECH program name">
            <a:extLst>
              <a:ext uri="{FF2B5EF4-FFF2-40B4-BE49-F238E27FC236}">
                <a16:creationId xmlns:a16="http://schemas.microsoft.com/office/drawing/2014/main" id="{3BCCFBB0-D8F4-4370-B0E2-84BEF264C47B}"/>
              </a:ext>
            </a:extLst>
          </p:cNvPr>
          <p:cNvCxnSpPr>
            <a:cxnSpLocks/>
          </p:cNvCxnSpPr>
          <p:nvPr/>
        </p:nvCxnSpPr>
        <p:spPr>
          <a:xfrm flipV="1">
            <a:off x="1939708" y="3392607"/>
            <a:ext cx="1076778" cy="590103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9431374E-A7D6-4A14-B991-208503C097DC}"/>
              </a:ext>
            </a:extLst>
          </p:cNvPr>
          <p:cNvSpPr txBox="1"/>
          <p:nvPr/>
        </p:nvSpPr>
        <p:spPr>
          <a:xfrm>
            <a:off x="729303" y="3899830"/>
            <a:ext cx="1217935" cy="261337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P-TECH Build</a:t>
            </a:r>
          </a:p>
        </p:txBody>
      </p:sp>
      <p:pic>
        <p:nvPicPr>
          <p:cNvPr id="170" name="Graphic 169" descr="Marker">
            <a:extLst>
              <a:ext uri="{FF2B5EF4-FFF2-40B4-BE49-F238E27FC236}">
                <a16:creationId xmlns:a16="http://schemas.microsoft.com/office/drawing/2014/main" id="{CB95423D-0F8A-40B5-90E1-6F212B4E13B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760467" y="2953078"/>
            <a:ext cx="277515" cy="277515"/>
          </a:xfrm>
          <a:prstGeom prst="rect">
            <a:avLst/>
          </a:prstGeom>
        </p:spPr>
      </p:pic>
      <p:cxnSp>
        <p:nvCxnSpPr>
          <p:cNvPr id="171" name="Straight Connector 170" descr="Line connecting point on map to P-TECH program name">
            <a:extLst>
              <a:ext uri="{FF2B5EF4-FFF2-40B4-BE49-F238E27FC236}">
                <a16:creationId xmlns:a16="http://schemas.microsoft.com/office/drawing/2014/main" id="{9006EAA4-FBFC-4442-870C-0F01D3819B9E}"/>
              </a:ext>
            </a:extLst>
          </p:cNvPr>
          <p:cNvCxnSpPr>
            <a:cxnSpLocks/>
          </p:cNvCxnSpPr>
          <p:nvPr/>
        </p:nvCxnSpPr>
        <p:spPr>
          <a:xfrm>
            <a:off x="2362101" y="2431624"/>
            <a:ext cx="471403" cy="523051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9E26CED8-3A3F-4004-ACA7-4C6AD8A1EAA9}"/>
              </a:ext>
            </a:extLst>
          </p:cNvPr>
          <p:cNvSpPr txBox="1"/>
          <p:nvPr/>
        </p:nvSpPr>
        <p:spPr>
          <a:xfrm>
            <a:off x="41149" y="2585026"/>
            <a:ext cx="2943648" cy="26148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Buffalo Information Technology (BIT) Program</a:t>
            </a:r>
          </a:p>
        </p:txBody>
      </p:sp>
      <p:pic>
        <p:nvPicPr>
          <p:cNvPr id="175" name="Graphic 174" descr="Marker">
            <a:extLst>
              <a:ext uri="{FF2B5EF4-FFF2-40B4-BE49-F238E27FC236}">
                <a16:creationId xmlns:a16="http://schemas.microsoft.com/office/drawing/2014/main" id="{A5759A35-CBD6-4593-B5F7-7AE82F9F3A7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623676" y="6648601"/>
            <a:ext cx="277515" cy="277515"/>
          </a:xfrm>
          <a:prstGeom prst="rect">
            <a:avLst/>
          </a:prstGeom>
        </p:spPr>
      </p:pic>
      <p:cxnSp>
        <p:nvCxnSpPr>
          <p:cNvPr id="178" name="Straight Connector 177" descr="Line connecting point on map to P-TECH program name">
            <a:extLst>
              <a:ext uri="{FF2B5EF4-FFF2-40B4-BE49-F238E27FC236}">
                <a16:creationId xmlns:a16="http://schemas.microsoft.com/office/drawing/2014/main" id="{3E5C65D4-0FC8-48D9-9F82-CAA152D2D5AA}"/>
              </a:ext>
            </a:extLst>
          </p:cNvPr>
          <p:cNvCxnSpPr>
            <a:cxnSpLocks/>
            <a:endCxn id="181" idx="1"/>
          </p:cNvCxnSpPr>
          <p:nvPr/>
        </p:nvCxnSpPr>
        <p:spPr>
          <a:xfrm>
            <a:off x="7808672" y="6866166"/>
            <a:ext cx="508746" cy="94456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5B9FBAF7-4248-49CE-AF1D-EA43899FF324}"/>
              </a:ext>
            </a:extLst>
          </p:cNvPr>
          <p:cNvSpPr txBox="1"/>
          <p:nvPr/>
        </p:nvSpPr>
        <p:spPr>
          <a:xfrm>
            <a:off x="8317418" y="6829881"/>
            <a:ext cx="2943648" cy="26148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Freeport Union Free School District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4E43BB6-4741-4AA3-8933-AD77B9EB8381}"/>
              </a:ext>
            </a:extLst>
          </p:cNvPr>
          <p:cNvSpPr txBox="1"/>
          <p:nvPr/>
        </p:nvSpPr>
        <p:spPr>
          <a:xfrm>
            <a:off x="4171575" y="4942569"/>
            <a:ext cx="2228735" cy="26148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Ellenville Central School District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26112D7F-FDDC-41B0-A8D8-B5FF478F7747}"/>
              </a:ext>
            </a:extLst>
          </p:cNvPr>
          <p:cNvSpPr txBox="1"/>
          <p:nvPr/>
        </p:nvSpPr>
        <p:spPr>
          <a:xfrm>
            <a:off x="289915" y="2258054"/>
            <a:ext cx="2075562" cy="26148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99" dirty="0"/>
              <a:t>Niagara Falls City School District</a:t>
            </a:r>
          </a:p>
        </p:txBody>
      </p:sp>
      <p:pic>
        <p:nvPicPr>
          <p:cNvPr id="190" name="Graphic 189" descr="Marker">
            <a:extLst>
              <a:ext uri="{FF2B5EF4-FFF2-40B4-BE49-F238E27FC236}">
                <a16:creationId xmlns:a16="http://schemas.microsoft.com/office/drawing/2014/main" id="{3F19B7B5-1DFD-47DA-AC74-9BA11FD5145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449317" y="4531825"/>
            <a:ext cx="277515" cy="277515"/>
          </a:xfrm>
          <a:prstGeom prst="rect">
            <a:avLst/>
          </a:prstGeom>
        </p:spPr>
      </p:pic>
      <p:pic>
        <p:nvPicPr>
          <p:cNvPr id="192" name="Graphic 191" descr="Marker">
            <a:extLst>
              <a:ext uri="{FF2B5EF4-FFF2-40B4-BE49-F238E27FC236}">
                <a16:creationId xmlns:a16="http://schemas.microsoft.com/office/drawing/2014/main" id="{110EF80B-644E-4E46-92AD-C591FCE10F2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668909" y="2807131"/>
            <a:ext cx="277515" cy="277515"/>
          </a:xfrm>
          <a:prstGeom prst="rect">
            <a:avLst/>
          </a:prstGeom>
        </p:spPr>
      </p:pic>
      <p:cxnSp>
        <p:nvCxnSpPr>
          <p:cNvPr id="193" name="Straight Connector 192" descr="Line connecting point on map to P-TECH program name">
            <a:extLst>
              <a:ext uri="{FF2B5EF4-FFF2-40B4-BE49-F238E27FC236}">
                <a16:creationId xmlns:a16="http://schemas.microsoft.com/office/drawing/2014/main" id="{EE9E86F9-94D9-42AB-9B4E-7B3F89E96A1D}"/>
              </a:ext>
            </a:extLst>
          </p:cNvPr>
          <p:cNvCxnSpPr>
            <a:cxnSpLocks/>
          </p:cNvCxnSpPr>
          <p:nvPr/>
        </p:nvCxnSpPr>
        <p:spPr>
          <a:xfrm flipV="1">
            <a:off x="6378403" y="4753412"/>
            <a:ext cx="1187765" cy="26397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4" name="Straight Connector 193" descr="Line connecting point on map to P-TECH program name">
            <a:extLst>
              <a:ext uri="{FF2B5EF4-FFF2-40B4-BE49-F238E27FC236}">
                <a16:creationId xmlns:a16="http://schemas.microsoft.com/office/drawing/2014/main" id="{B7C702DB-A4AF-42BB-ACAB-8D2B8D9BF57E}"/>
              </a:ext>
            </a:extLst>
          </p:cNvPr>
          <p:cNvCxnSpPr>
            <a:cxnSpLocks/>
          </p:cNvCxnSpPr>
          <p:nvPr/>
        </p:nvCxnSpPr>
        <p:spPr>
          <a:xfrm>
            <a:off x="2517671" y="2846508"/>
            <a:ext cx="360058" cy="249535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79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553</TotalTime>
  <Words>241</Words>
  <Application>Microsoft Office PowerPoint</Application>
  <PresentationFormat>Ledger Paper (11x17 in)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Lennon</dc:creator>
  <cp:lastModifiedBy>Melissa Weltz</cp:lastModifiedBy>
  <cp:revision>98</cp:revision>
  <cp:lastPrinted>2019-04-29T22:13:45Z</cp:lastPrinted>
  <dcterms:created xsi:type="dcterms:W3CDTF">2019-04-29T16:39:16Z</dcterms:created>
  <dcterms:modified xsi:type="dcterms:W3CDTF">2022-02-11T20:50:13Z</dcterms:modified>
</cp:coreProperties>
</file>