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33"/>
  </p:notesMasterIdLst>
  <p:sldIdLst>
    <p:sldId id="256" r:id="rId2"/>
    <p:sldId id="309" r:id="rId3"/>
    <p:sldId id="257" r:id="rId4"/>
    <p:sldId id="310" r:id="rId5"/>
    <p:sldId id="258" r:id="rId6"/>
    <p:sldId id="303" r:id="rId7"/>
    <p:sldId id="306" r:id="rId8"/>
    <p:sldId id="312" r:id="rId9"/>
    <p:sldId id="260" r:id="rId10"/>
    <p:sldId id="261" r:id="rId11"/>
    <p:sldId id="264" r:id="rId12"/>
    <p:sldId id="317" r:id="rId13"/>
    <p:sldId id="316" r:id="rId14"/>
    <p:sldId id="314" r:id="rId15"/>
    <p:sldId id="315" r:id="rId16"/>
    <p:sldId id="265" r:id="rId17"/>
    <p:sldId id="266" r:id="rId18"/>
    <p:sldId id="283" r:id="rId19"/>
    <p:sldId id="267" r:id="rId20"/>
    <p:sldId id="282" r:id="rId21"/>
    <p:sldId id="279" r:id="rId22"/>
    <p:sldId id="284" r:id="rId23"/>
    <p:sldId id="268" r:id="rId24"/>
    <p:sldId id="286" r:id="rId25"/>
    <p:sldId id="269" r:id="rId26"/>
    <p:sldId id="291" r:id="rId27"/>
    <p:sldId id="292" r:id="rId28"/>
    <p:sldId id="271" r:id="rId29"/>
    <p:sldId id="294" r:id="rId30"/>
    <p:sldId id="272" r:id="rId31"/>
    <p:sldId id="307" r:id="rId32"/>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pher Fernando" initials="CF" lastIdx="3" clrIdx="0">
    <p:extLst>
      <p:ext uri="{19B8F6BF-5375-455C-9EA6-DF929625EA0E}">
        <p15:presenceInfo xmlns:p15="http://schemas.microsoft.com/office/powerpoint/2012/main" userId="S::Christopher.Fernando@nysed.gov::b94a9913-27c5-46e3-8860-9b25fc5a526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70023" autoAdjust="0"/>
  </p:normalViewPr>
  <p:slideViewPr>
    <p:cSldViewPr snapToGrid="0">
      <p:cViewPr varScale="1">
        <p:scale>
          <a:sx n="40" d="100"/>
          <a:sy n="40" d="100"/>
        </p:scale>
        <p:origin x="1692" y="30"/>
      </p:cViewPr>
      <p:guideLst/>
    </p:cSldViewPr>
  </p:slideViewPr>
  <p:outlineViewPr>
    <p:cViewPr>
      <p:scale>
        <a:sx n="33" d="100"/>
        <a:sy n="33" d="100"/>
      </p:scale>
      <p:origin x="0" y="-64356"/>
    </p:cViewPr>
  </p:outlin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09BD8C25-790F-4EC6-9FF1-D088715BCA86}" type="datetimeFigureOut">
              <a:rPr lang="en-US" smtClean="0"/>
              <a:t>3/27/2023</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F005D306-24FB-4EC3-86F1-E0CBC6D28C48}" type="slidenum">
              <a:rPr lang="en-US" smtClean="0"/>
              <a:t>‹#›</a:t>
            </a:fld>
            <a:endParaRPr lang="en-US"/>
          </a:p>
        </p:txBody>
      </p:sp>
    </p:spTree>
    <p:extLst>
      <p:ext uri="{BB962C8B-B14F-4D97-AF65-F5344CB8AC3E}">
        <p14:creationId xmlns:p14="http://schemas.microsoft.com/office/powerpoint/2010/main" val="1819492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a:t>
            </a:fld>
            <a:endParaRPr lang="en-US"/>
          </a:p>
        </p:txBody>
      </p:sp>
    </p:spTree>
    <p:extLst>
      <p:ext uri="{BB962C8B-B14F-4D97-AF65-F5344CB8AC3E}">
        <p14:creationId xmlns:p14="http://schemas.microsoft.com/office/powerpoint/2010/main" val="2446336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10</a:t>
            </a:fld>
            <a:endParaRPr lang="en-US"/>
          </a:p>
        </p:txBody>
      </p:sp>
    </p:spTree>
    <p:extLst>
      <p:ext uri="{BB962C8B-B14F-4D97-AF65-F5344CB8AC3E}">
        <p14:creationId xmlns:p14="http://schemas.microsoft.com/office/powerpoint/2010/main" val="5623773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11</a:t>
            </a:fld>
            <a:endParaRPr lang="en-US"/>
          </a:p>
        </p:txBody>
      </p:sp>
    </p:spTree>
    <p:extLst>
      <p:ext uri="{BB962C8B-B14F-4D97-AF65-F5344CB8AC3E}">
        <p14:creationId xmlns:p14="http://schemas.microsoft.com/office/powerpoint/2010/main" val="4042561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12</a:t>
            </a:fld>
            <a:endParaRPr lang="en-US"/>
          </a:p>
        </p:txBody>
      </p:sp>
    </p:spTree>
    <p:extLst>
      <p:ext uri="{BB962C8B-B14F-4D97-AF65-F5344CB8AC3E}">
        <p14:creationId xmlns:p14="http://schemas.microsoft.com/office/powerpoint/2010/main" val="25096453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13</a:t>
            </a:fld>
            <a:endParaRPr lang="en-US"/>
          </a:p>
        </p:txBody>
      </p:sp>
    </p:spTree>
    <p:extLst>
      <p:ext uri="{BB962C8B-B14F-4D97-AF65-F5344CB8AC3E}">
        <p14:creationId xmlns:p14="http://schemas.microsoft.com/office/powerpoint/2010/main" val="5862501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14</a:t>
            </a:fld>
            <a:endParaRPr lang="en-US"/>
          </a:p>
        </p:txBody>
      </p:sp>
    </p:spTree>
    <p:extLst>
      <p:ext uri="{BB962C8B-B14F-4D97-AF65-F5344CB8AC3E}">
        <p14:creationId xmlns:p14="http://schemas.microsoft.com/office/powerpoint/2010/main" val="1743036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15</a:t>
            </a:fld>
            <a:endParaRPr lang="en-US"/>
          </a:p>
        </p:txBody>
      </p:sp>
    </p:spTree>
    <p:extLst>
      <p:ext uri="{BB962C8B-B14F-4D97-AF65-F5344CB8AC3E}">
        <p14:creationId xmlns:p14="http://schemas.microsoft.com/office/powerpoint/2010/main" val="1305801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16</a:t>
            </a:fld>
            <a:endParaRPr lang="en-US"/>
          </a:p>
        </p:txBody>
      </p:sp>
    </p:spTree>
    <p:extLst>
      <p:ext uri="{BB962C8B-B14F-4D97-AF65-F5344CB8AC3E}">
        <p14:creationId xmlns:p14="http://schemas.microsoft.com/office/powerpoint/2010/main" val="14187361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17</a:t>
            </a:fld>
            <a:endParaRPr lang="en-US"/>
          </a:p>
        </p:txBody>
      </p:sp>
    </p:spTree>
    <p:extLst>
      <p:ext uri="{BB962C8B-B14F-4D97-AF65-F5344CB8AC3E}">
        <p14:creationId xmlns:p14="http://schemas.microsoft.com/office/powerpoint/2010/main" val="28731759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18</a:t>
            </a:fld>
            <a:endParaRPr lang="en-US"/>
          </a:p>
        </p:txBody>
      </p:sp>
    </p:spTree>
    <p:extLst>
      <p:ext uri="{BB962C8B-B14F-4D97-AF65-F5344CB8AC3E}">
        <p14:creationId xmlns:p14="http://schemas.microsoft.com/office/powerpoint/2010/main" val="41739773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19</a:t>
            </a:fld>
            <a:endParaRPr lang="en-US"/>
          </a:p>
        </p:txBody>
      </p:sp>
    </p:spTree>
    <p:extLst>
      <p:ext uri="{BB962C8B-B14F-4D97-AF65-F5344CB8AC3E}">
        <p14:creationId xmlns:p14="http://schemas.microsoft.com/office/powerpoint/2010/main" val="312417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a:t>
            </a:fld>
            <a:endParaRPr lang="en-US"/>
          </a:p>
        </p:txBody>
      </p:sp>
    </p:spTree>
    <p:extLst>
      <p:ext uri="{BB962C8B-B14F-4D97-AF65-F5344CB8AC3E}">
        <p14:creationId xmlns:p14="http://schemas.microsoft.com/office/powerpoint/2010/main" val="1347973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20</a:t>
            </a:fld>
            <a:endParaRPr lang="en-US"/>
          </a:p>
        </p:txBody>
      </p:sp>
    </p:spTree>
    <p:extLst>
      <p:ext uri="{BB962C8B-B14F-4D97-AF65-F5344CB8AC3E}">
        <p14:creationId xmlns:p14="http://schemas.microsoft.com/office/powerpoint/2010/main" val="14921249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21</a:t>
            </a:fld>
            <a:endParaRPr lang="en-US"/>
          </a:p>
        </p:txBody>
      </p:sp>
    </p:spTree>
    <p:extLst>
      <p:ext uri="{BB962C8B-B14F-4D97-AF65-F5344CB8AC3E}">
        <p14:creationId xmlns:p14="http://schemas.microsoft.com/office/powerpoint/2010/main" val="27196160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22</a:t>
            </a:fld>
            <a:endParaRPr lang="en-US"/>
          </a:p>
        </p:txBody>
      </p:sp>
    </p:spTree>
    <p:extLst>
      <p:ext uri="{BB962C8B-B14F-4D97-AF65-F5344CB8AC3E}">
        <p14:creationId xmlns:p14="http://schemas.microsoft.com/office/powerpoint/2010/main" val="2591136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23</a:t>
            </a:fld>
            <a:endParaRPr lang="en-US"/>
          </a:p>
        </p:txBody>
      </p:sp>
    </p:spTree>
    <p:extLst>
      <p:ext uri="{BB962C8B-B14F-4D97-AF65-F5344CB8AC3E}">
        <p14:creationId xmlns:p14="http://schemas.microsoft.com/office/powerpoint/2010/main" val="7085779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24</a:t>
            </a:fld>
            <a:endParaRPr lang="en-US"/>
          </a:p>
        </p:txBody>
      </p:sp>
    </p:spTree>
    <p:extLst>
      <p:ext uri="{BB962C8B-B14F-4D97-AF65-F5344CB8AC3E}">
        <p14:creationId xmlns:p14="http://schemas.microsoft.com/office/powerpoint/2010/main" val="28227310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25</a:t>
            </a:fld>
            <a:endParaRPr lang="en-US"/>
          </a:p>
        </p:txBody>
      </p:sp>
    </p:spTree>
    <p:extLst>
      <p:ext uri="{BB962C8B-B14F-4D97-AF65-F5344CB8AC3E}">
        <p14:creationId xmlns:p14="http://schemas.microsoft.com/office/powerpoint/2010/main" val="25357714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26</a:t>
            </a:fld>
            <a:endParaRPr lang="en-US"/>
          </a:p>
        </p:txBody>
      </p:sp>
    </p:spTree>
    <p:extLst>
      <p:ext uri="{BB962C8B-B14F-4D97-AF65-F5344CB8AC3E}">
        <p14:creationId xmlns:p14="http://schemas.microsoft.com/office/powerpoint/2010/main" val="39909594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27</a:t>
            </a:fld>
            <a:endParaRPr lang="en-US"/>
          </a:p>
        </p:txBody>
      </p:sp>
    </p:spTree>
    <p:extLst>
      <p:ext uri="{BB962C8B-B14F-4D97-AF65-F5344CB8AC3E}">
        <p14:creationId xmlns:p14="http://schemas.microsoft.com/office/powerpoint/2010/main" val="15736223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28</a:t>
            </a:fld>
            <a:endParaRPr lang="en-US"/>
          </a:p>
        </p:txBody>
      </p:sp>
    </p:spTree>
    <p:extLst>
      <p:ext uri="{BB962C8B-B14F-4D97-AF65-F5344CB8AC3E}">
        <p14:creationId xmlns:p14="http://schemas.microsoft.com/office/powerpoint/2010/main" val="291004059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29</a:t>
            </a:fld>
            <a:endParaRPr lang="en-US"/>
          </a:p>
        </p:txBody>
      </p:sp>
    </p:spTree>
    <p:extLst>
      <p:ext uri="{BB962C8B-B14F-4D97-AF65-F5344CB8AC3E}">
        <p14:creationId xmlns:p14="http://schemas.microsoft.com/office/powerpoint/2010/main" val="2003073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3</a:t>
            </a:fld>
            <a:endParaRPr lang="en-US"/>
          </a:p>
        </p:txBody>
      </p:sp>
    </p:spTree>
    <p:extLst>
      <p:ext uri="{BB962C8B-B14F-4D97-AF65-F5344CB8AC3E}">
        <p14:creationId xmlns:p14="http://schemas.microsoft.com/office/powerpoint/2010/main" val="38658350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30</a:t>
            </a:fld>
            <a:endParaRPr lang="en-US"/>
          </a:p>
        </p:txBody>
      </p:sp>
    </p:spTree>
    <p:extLst>
      <p:ext uri="{BB962C8B-B14F-4D97-AF65-F5344CB8AC3E}">
        <p14:creationId xmlns:p14="http://schemas.microsoft.com/office/powerpoint/2010/main" val="19741026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31</a:t>
            </a:fld>
            <a:endParaRPr lang="en-US"/>
          </a:p>
        </p:txBody>
      </p:sp>
    </p:spTree>
    <p:extLst>
      <p:ext uri="{BB962C8B-B14F-4D97-AF65-F5344CB8AC3E}">
        <p14:creationId xmlns:p14="http://schemas.microsoft.com/office/powerpoint/2010/main" val="642040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F005D306-24FB-4EC3-86F1-E0CBC6D28C48}" type="slidenum">
              <a:rPr lang="en-US" smtClean="0"/>
              <a:t>4</a:t>
            </a:fld>
            <a:endParaRPr lang="en-US"/>
          </a:p>
        </p:txBody>
      </p:sp>
    </p:spTree>
    <p:extLst>
      <p:ext uri="{BB962C8B-B14F-4D97-AF65-F5344CB8AC3E}">
        <p14:creationId xmlns:p14="http://schemas.microsoft.com/office/powerpoint/2010/main" val="2420038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5</a:t>
            </a:fld>
            <a:endParaRPr lang="en-US"/>
          </a:p>
        </p:txBody>
      </p:sp>
    </p:spTree>
    <p:extLst>
      <p:ext uri="{BB962C8B-B14F-4D97-AF65-F5344CB8AC3E}">
        <p14:creationId xmlns:p14="http://schemas.microsoft.com/office/powerpoint/2010/main" val="41229838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6</a:t>
            </a:fld>
            <a:endParaRPr lang="en-US"/>
          </a:p>
        </p:txBody>
      </p:sp>
    </p:spTree>
    <p:extLst>
      <p:ext uri="{BB962C8B-B14F-4D97-AF65-F5344CB8AC3E}">
        <p14:creationId xmlns:p14="http://schemas.microsoft.com/office/powerpoint/2010/main" val="403964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7</a:t>
            </a:fld>
            <a:endParaRPr lang="en-US"/>
          </a:p>
        </p:txBody>
      </p:sp>
    </p:spTree>
    <p:extLst>
      <p:ext uri="{BB962C8B-B14F-4D97-AF65-F5344CB8AC3E}">
        <p14:creationId xmlns:p14="http://schemas.microsoft.com/office/powerpoint/2010/main" val="65491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8</a:t>
            </a:fld>
            <a:endParaRPr lang="en-US"/>
          </a:p>
        </p:txBody>
      </p:sp>
    </p:spTree>
    <p:extLst>
      <p:ext uri="{BB962C8B-B14F-4D97-AF65-F5344CB8AC3E}">
        <p14:creationId xmlns:p14="http://schemas.microsoft.com/office/powerpoint/2010/main" val="4020298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05D306-24FB-4EC3-86F1-E0CBC6D28C48}" type="slidenum">
              <a:rPr lang="en-US" smtClean="0"/>
              <a:t>9</a:t>
            </a:fld>
            <a:endParaRPr lang="en-US"/>
          </a:p>
        </p:txBody>
      </p:sp>
    </p:spTree>
    <p:extLst>
      <p:ext uri="{BB962C8B-B14F-4D97-AF65-F5344CB8AC3E}">
        <p14:creationId xmlns:p14="http://schemas.microsoft.com/office/powerpoint/2010/main" val="3691593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D48D7-FA8A-4D63-96EA-6880EB4485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7DB79D-3648-4374-A45E-FF73C32D90A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72E560-5D58-4468-8B2D-75F8C46825CE}"/>
              </a:ext>
            </a:extLst>
          </p:cNvPr>
          <p:cNvSpPr>
            <a:spLocks noGrp="1"/>
          </p:cNvSpPr>
          <p:nvPr>
            <p:ph type="dt" sz="half" idx="10"/>
          </p:nvPr>
        </p:nvSpPr>
        <p:spPr/>
        <p:txBody>
          <a:bodyPr/>
          <a:lstStyle/>
          <a:p>
            <a:fld id="{7800CA5C-015E-4D8C-8AF9-9C32496882F9}" type="datetime1">
              <a:rPr lang="en-US" smtClean="0"/>
              <a:t>3/27/2023</a:t>
            </a:fld>
            <a:endParaRPr lang="en-US"/>
          </a:p>
        </p:txBody>
      </p:sp>
      <p:sp>
        <p:nvSpPr>
          <p:cNvPr id="5" name="Footer Placeholder 4">
            <a:extLst>
              <a:ext uri="{FF2B5EF4-FFF2-40B4-BE49-F238E27FC236}">
                <a16:creationId xmlns:a16="http://schemas.microsoft.com/office/drawing/2014/main" id="{350D7ECD-D895-42CE-8AEF-CE74DDFC9B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2FEBDF-14E6-465D-B80F-600774080A98}"/>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617948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1B167-4A1E-473F-887A-624E3C8F010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488F78-0094-45CF-AC0E-F0F9DA7AB75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93B3D-BA26-49D4-97AD-BB1D176D6DFA}"/>
              </a:ext>
            </a:extLst>
          </p:cNvPr>
          <p:cNvSpPr>
            <a:spLocks noGrp="1"/>
          </p:cNvSpPr>
          <p:nvPr>
            <p:ph type="dt" sz="half" idx="10"/>
          </p:nvPr>
        </p:nvSpPr>
        <p:spPr/>
        <p:txBody>
          <a:bodyPr/>
          <a:lstStyle/>
          <a:p>
            <a:fld id="{068513D1-4A54-46A5-A9E8-F6D6D34A8603}" type="datetime1">
              <a:rPr lang="en-US" smtClean="0"/>
              <a:t>3/27/2023</a:t>
            </a:fld>
            <a:endParaRPr lang="en-US"/>
          </a:p>
        </p:txBody>
      </p:sp>
      <p:sp>
        <p:nvSpPr>
          <p:cNvPr id="5" name="Footer Placeholder 4">
            <a:extLst>
              <a:ext uri="{FF2B5EF4-FFF2-40B4-BE49-F238E27FC236}">
                <a16:creationId xmlns:a16="http://schemas.microsoft.com/office/drawing/2014/main" id="{C89F5DDB-62D8-44A8-8352-76DD99DD9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58BEEB-CDD0-4879-8F4F-6C8364EF7404}"/>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840813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279A27-7BFA-4808-AF27-A29B0692B71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45A9EF0-7B6E-4F40-B527-3605D3B7BA7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CFCC8E-D409-4623-A203-ADE863F1A6EA}"/>
              </a:ext>
            </a:extLst>
          </p:cNvPr>
          <p:cNvSpPr>
            <a:spLocks noGrp="1"/>
          </p:cNvSpPr>
          <p:nvPr>
            <p:ph type="dt" sz="half" idx="10"/>
          </p:nvPr>
        </p:nvSpPr>
        <p:spPr/>
        <p:txBody>
          <a:bodyPr/>
          <a:lstStyle/>
          <a:p>
            <a:fld id="{F4994C6A-C379-45DA-A1EF-C9396B090FD1}" type="datetime1">
              <a:rPr lang="en-US" smtClean="0"/>
              <a:t>3/27/2023</a:t>
            </a:fld>
            <a:endParaRPr lang="en-US"/>
          </a:p>
        </p:txBody>
      </p:sp>
      <p:sp>
        <p:nvSpPr>
          <p:cNvPr id="5" name="Footer Placeholder 4">
            <a:extLst>
              <a:ext uri="{FF2B5EF4-FFF2-40B4-BE49-F238E27FC236}">
                <a16:creationId xmlns:a16="http://schemas.microsoft.com/office/drawing/2014/main" id="{26972749-D708-4350-97C0-BD0D8ACED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5051CA-CE7F-4292-9CC7-1DD2E1236496}"/>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194647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8BEF3-24DE-483E-A590-001BB1BAC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493537-17F4-4A1A-A9CA-D831941D4EB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0B6FEC-F13B-48E5-A30A-B6FAF0E72E2C}"/>
              </a:ext>
            </a:extLst>
          </p:cNvPr>
          <p:cNvSpPr>
            <a:spLocks noGrp="1"/>
          </p:cNvSpPr>
          <p:nvPr>
            <p:ph type="dt" sz="half" idx="10"/>
          </p:nvPr>
        </p:nvSpPr>
        <p:spPr/>
        <p:txBody>
          <a:bodyPr/>
          <a:lstStyle/>
          <a:p>
            <a:fld id="{3BBF3ACA-BA1C-4AAA-B992-681A3796C792}" type="datetime1">
              <a:rPr lang="en-US" smtClean="0"/>
              <a:t>3/27/2023</a:t>
            </a:fld>
            <a:endParaRPr lang="en-US"/>
          </a:p>
        </p:txBody>
      </p:sp>
      <p:sp>
        <p:nvSpPr>
          <p:cNvPr id="5" name="Footer Placeholder 4">
            <a:extLst>
              <a:ext uri="{FF2B5EF4-FFF2-40B4-BE49-F238E27FC236}">
                <a16:creationId xmlns:a16="http://schemas.microsoft.com/office/drawing/2014/main" id="{7D96D06F-2EEA-4E9E-8A1E-DC8420BFE3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E646EA-4F86-40EA-9DAC-A30366941F27}"/>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3099013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0010AB-DEF4-4E03-A414-0D8D79A049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4C3669-9923-4266-A4A6-10964234035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AA6BA16-765B-40C3-A720-979977A6BFD3}"/>
              </a:ext>
            </a:extLst>
          </p:cNvPr>
          <p:cNvSpPr>
            <a:spLocks noGrp="1"/>
          </p:cNvSpPr>
          <p:nvPr>
            <p:ph type="dt" sz="half" idx="10"/>
          </p:nvPr>
        </p:nvSpPr>
        <p:spPr/>
        <p:txBody>
          <a:bodyPr/>
          <a:lstStyle/>
          <a:p>
            <a:fld id="{388E234A-4C4B-4BDD-B2C3-68560E9401DD}" type="datetime1">
              <a:rPr lang="en-US" smtClean="0"/>
              <a:t>3/27/2023</a:t>
            </a:fld>
            <a:endParaRPr lang="en-US"/>
          </a:p>
        </p:txBody>
      </p:sp>
      <p:sp>
        <p:nvSpPr>
          <p:cNvPr id="5" name="Footer Placeholder 4">
            <a:extLst>
              <a:ext uri="{FF2B5EF4-FFF2-40B4-BE49-F238E27FC236}">
                <a16:creationId xmlns:a16="http://schemas.microsoft.com/office/drawing/2014/main" id="{7550196D-44FC-4717-BF15-E0A9573F38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FB67A9-E66A-4020-833D-C1D89AA6D76F}"/>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66926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92F13-CBCF-4DAC-82F2-B9E961AD45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844B82-1E88-45E0-A27F-16D9EEB43D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66AFC49-30C4-4C41-8B96-CF4A724009F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360223-F84F-4ED1-AB9E-C826EC76FA4B}"/>
              </a:ext>
            </a:extLst>
          </p:cNvPr>
          <p:cNvSpPr>
            <a:spLocks noGrp="1"/>
          </p:cNvSpPr>
          <p:nvPr>
            <p:ph type="dt" sz="half" idx="10"/>
          </p:nvPr>
        </p:nvSpPr>
        <p:spPr/>
        <p:txBody>
          <a:bodyPr/>
          <a:lstStyle/>
          <a:p>
            <a:fld id="{E1161267-B231-4403-BEA1-A94D62383A55}" type="datetime1">
              <a:rPr lang="en-US" smtClean="0"/>
              <a:t>3/27/2023</a:t>
            </a:fld>
            <a:endParaRPr lang="en-US"/>
          </a:p>
        </p:txBody>
      </p:sp>
      <p:sp>
        <p:nvSpPr>
          <p:cNvPr id="6" name="Footer Placeholder 5">
            <a:extLst>
              <a:ext uri="{FF2B5EF4-FFF2-40B4-BE49-F238E27FC236}">
                <a16:creationId xmlns:a16="http://schemas.microsoft.com/office/drawing/2014/main" id="{04B06020-DE36-442D-BBC0-7C14838BEF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F70678-78DD-47E2-AB75-663623881251}"/>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3563256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D4C5C-E987-4D3E-983E-9BE6BFB445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51ADB9-1DFE-44B2-9C99-FFE8076169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BF30D10-29C0-405F-86C5-2D05E3EADF7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4317A5-7673-496A-9B14-979E27B461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1E60E1D-059E-404F-BC90-795750BE87A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1118097-6D81-40AE-8CB4-D9B5360A2D78}"/>
              </a:ext>
            </a:extLst>
          </p:cNvPr>
          <p:cNvSpPr>
            <a:spLocks noGrp="1"/>
          </p:cNvSpPr>
          <p:nvPr>
            <p:ph type="dt" sz="half" idx="10"/>
          </p:nvPr>
        </p:nvSpPr>
        <p:spPr/>
        <p:txBody>
          <a:bodyPr/>
          <a:lstStyle/>
          <a:p>
            <a:fld id="{D1288B68-1E4D-4E06-BAD9-B1D66D62305B}" type="datetime1">
              <a:rPr lang="en-US" smtClean="0"/>
              <a:t>3/27/2023</a:t>
            </a:fld>
            <a:endParaRPr lang="en-US"/>
          </a:p>
        </p:txBody>
      </p:sp>
      <p:sp>
        <p:nvSpPr>
          <p:cNvPr id="8" name="Footer Placeholder 7">
            <a:extLst>
              <a:ext uri="{FF2B5EF4-FFF2-40B4-BE49-F238E27FC236}">
                <a16:creationId xmlns:a16="http://schemas.microsoft.com/office/drawing/2014/main" id="{FF474311-A808-4B9B-BBDC-8901597ED4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C36578A-78D0-4C67-8C4E-4A164DBB3157}"/>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366900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25AB0-1803-4A06-853A-DD6AAB9B80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0BBD6F5-2D8E-4D49-807F-81EAB51CEB40}"/>
              </a:ext>
            </a:extLst>
          </p:cNvPr>
          <p:cNvSpPr>
            <a:spLocks noGrp="1"/>
          </p:cNvSpPr>
          <p:nvPr>
            <p:ph type="dt" sz="half" idx="10"/>
          </p:nvPr>
        </p:nvSpPr>
        <p:spPr/>
        <p:txBody>
          <a:bodyPr/>
          <a:lstStyle/>
          <a:p>
            <a:fld id="{ADB92163-404C-4ACC-BD4F-4B7E59E42C1D}" type="datetime1">
              <a:rPr lang="en-US" smtClean="0"/>
              <a:t>3/27/2023</a:t>
            </a:fld>
            <a:endParaRPr lang="en-US"/>
          </a:p>
        </p:txBody>
      </p:sp>
      <p:sp>
        <p:nvSpPr>
          <p:cNvPr id="4" name="Footer Placeholder 3">
            <a:extLst>
              <a:ext uri="{FF2B5EF4-FFF2-40B4-BE49-F238E27FC236}">
                <a16:creationId xmlns:a16="http://schemas.microsoft.com/office/drawing/2014/main" id="{5E06D384-04C5-447A-BCA4-B7137551DB5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20A778-B07B-4DF0-8FC3-F24957002732}"/>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421177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C2D82C-F8F3-44F6-83FD-EA4A6849D20D}"/>
              </a:ext>
            </a:extLst>
          </p:cNvPr>
          <p:cNvSpPr>
            <a:spLocks noGrp="1"/>
          </p:cNvSpPr>
          <p:nvPr>
            <p:ph type="dt" sz="half" idx="10"/>
          </p:nvPr>
        </p:nvSpPr>
        <p:spPr/>
        <p:txBody>
          <a:bodyPr/>
          <a:lstStyle/>
          <a:p>
            <a:fld id="{77EFA646-56CB-4A3A-9576-20ACE4D81AF3}" type="datetime1">
              <a:rPr lang="en-US" smtClean="0"/>
              <a:t>3/27/2023</a:t>
            </a:fld>
            <a:endParaRPr lang="en-US"/>
          </a:p>
        </p:txBody>
      </p:sp>
      <p:sp>
        <p:nvSpPr>
          <p:cNvPr id="3" name="Footer Placeholder 2">
            <a:extLst>
              <a:ext uri="{FF2B5EF4-FFF2-40B4-BE49-F238E27FC236}">
                <a16:creationId xmlns:a16="http://schemas.microsoft.com/office/drawing/2014/main" id="{D302C583-2C2F-4275-96CC-8A775A633C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8B0102-0D72-477C-B3CB-12C8B0CD2523}"/>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952907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47214-90B8-445C-8151-9FE146BA97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48A8B1A-CCF1-45BB-8F0E-299F76DE55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75E2BF-F889-49B3-9195-5C4456E629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1FC2C5B-D02C-474B-94E7-E4BBD5D60AF6}"/>
              </a:ext>
            </a:extLst>
          </p:cNvPr>
          <p:cNvSpPr>
            <a:spLocks noGrp="1"/>
          </p:cNvSpPr>
          <p:nvPr>
            <p:ph type="dt" sz="half" idx="10"/>
          </p:nvPr>
        </p:nvSpPr>
        <p:spPr/>
        <p:txBody>
          <a:bodyPr/>
          <a:lstStyle/>
          <a:p>
            <a:fld id="{43082100-84E7-4A45-9635-EA26CC1A2455}" type="datetime1">
              <a:rPr lang="en-US" smtClean="0"/>
              <a:t>3/27/2023</a:t>
            </a:fld>
            <a:endParaRPr lang="en-US"/>
          </a:p>
        </p:txBody>
      </p:sp>
      <p:sp>
        <p:nvSpPr>
          <p:cNvPr id="6" name="Footer Placeholder 5">
            <a:extLst>
              <a:ext uri="{FF2B5EF4-FFF2-40B4-BE49-F238E27FC236}">
                <a16:creationId xmlns:a16="http://schemas.microsoft.com/office/drawing/2014/main" id="{A8AEB2DF-E53F-478A-B825-D77CE4B909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3441EB-3110-4C22-A5E8-180BFEED0637}"/>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666401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553E7-A4BC-4C95-867C-0F1D7D90AB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29FD57-0285-4458-8995-9019162407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EE71D0-32F2-49D4-B57B-41D508E243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CC156A-6D77-4AA0-A849-37F4CC9C2C2A}"/>
              </a:ext>
            </a:extLst>
          </p:cNvPr>
          <p:cNvSpPr>
            <a:spLocks noGrp="1"/>
          </p:cNvSpPr>
          <p:nvPr>
            <p:ph type="dt" sz="half" idx="10"/>
          </p:nvPr>
        </p:nvSpPr>
        <p:spPr/>
        <p:txBody>
          <a:bodyPr/>
          <a:lstStyle/>
          <a:p>
            <a:fld id="{E537FEB8-2B2C-4BD4-B2B8-5E7AF8CFE6FC}" type="datetime1">
              <a:rPr lang="en-US" smtClean="0"/>
              <a:t>3/27/2023</a:t>
            </a:fld>
            <a:endParaRPr lang="en-US"/>
          </a:p>
        </p:txBody>
      </p:sp>
      <p:sp>
        <p:nvSpPr>
          <p:cNvPr id="6" name="Footer Placeholder 5">
            <a:extLst>
              <a:ext uri="{FF2B5EF4-FFF2-40B4-BE49-F238E27FC236}">
                <a16:creationId xmlns:a16="http://schemas.microsoft.com/office/drawing/2014/main" id="{03C27E42-3305-434D-A0BC-AB3CC2EC20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EC6458-2AEC-40D0-87C5-80444538A778}"/>
              </a:ext>
            </a:extLst>
          </p:cNvPr>
          <p:cNvSpPr>
            <a:spLocks noGrp="1"/>
          </p:cNvSpPr>
          <p:nvPr>
            <p:ph type="sldNum" sz="quarter" idx="12"/>
          </p:nvPr>
        </p:nvSpPr>
        <p:spPr/>
        <p:txBody>
          <a:bodyPr/>
          <a:lstStyle/>
          <a:p>
            <a:fld id="{B4DA7171-2EB1-4473-86FF-F08374AF86D4}" type="slidenum">
              <a:rPr lang="en-US" smtClean="0"/>
              <a:t>‹#›</a:t>
            </a:fld>
            <a:endParaRPr lang="en-US"/>
          </a:p>
        </p:txBody>
      </p:sp>
    </p:spTree>
    <p:extLst>
      <p:ext uri="{BB962C8B-B14F-4D97-AF65-F5344CB8AC3E}">
        <p14:creationId xmlns:p14="http://schemas.microsoft.com/office/powerpoint/2010/main" val="2031067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3EE52-A106-47A9-838E-E00B782A43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D8505B-D5EE-431E-8BC0-673A5EBDA5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315AEA-4FF4-44DB-8C2A-9BBE11A745F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D09668-1D12-4ECB-A215-85CD6BF5FD52}" type="datetime1">
              <a:rPr lang="en-US" smtClean="0"/>
              <a:t>3/27/2023</a:t>
            </a:fld>
            <a:endParaRPr lang="en-US"/>
          </a:p>
        </p:txBody>
      </p:sp>
      <p:sp>
        <p:nvSpPr>
          <p:cNvPr id="5" name="Footer Placeholder 4">
            <a:extLst>
              <a:ext uri="{FF2B5EF4-FFF2-40B4-BE49-F238E27FC236}">
                <a16:creationId xmlns:a16="http://schemas.microsoft.com/office/drawing/2014/main" id="{A9E96F23-613B-46A6-9E6C-B858C41A2C9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3B8B95-1DD7-4D53-B14E-F8AB59D500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A7171-2EB1-4473-86FF-F08374AF86D4}" type="slidenum">
              <a:rPr lang="en-US" smtClean="0"/>
              <a:t>‹#›</a:t>
            </a:fld>
            <a:endParaRPr lang="en-US"/>
          </a:p>
        </p:txBody>
      </p:sp>
    </p:spTree>
    <p:extLst>
      <p:ext uri="{BB962C8B-B14F-4D97-AF65-F5344CB8AC3E}">
        <p14:creationId xmlns:p14="http://schemas.microsoft.com/office/powerpoint/2010/main" val="1663023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NYSPTECH@nysed.gov"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6B471-461F-488F-9266-D78913927BCC}"/>
              </a:ext>
            </a:extLst>
          </p:cNvPr>
          <p:cNvSpPr>
            <a:spLocks noGrp="1"/>
          </p:cNvSpPr>
          <p:nvPr>
            <p:ph type="ctrTitle"/>
          </p:nvPr>
        </p:nvSpPr>
        <p:spPr>
          <a:xfrm>
            <a:off x="1577788" y="1600201"/>
            <a:ext cx="9144000" cy="2387600"/>
          </a:xfrm>
        </p:spPr>
        <p:txBody>
          <a:bodyPr>
            <a:normAutofit fontScale="90000"/>
          </a:bodyPr>
          <a:lstStyle/>
          <a:p>
            <a:r>
              <a:rPr lang="en-US" b="1" dirty="0">
                <a:latin typeface="+mn-lt"/>
              </a:rPr>
              <a:t>NYS P-TECH </a:t>
            </a:r>
            <a:br>
              <a:rPr lang="en-US" b="1" dirty="0">
                <a:latin typeface="+mn-lt"/>
              </a:rPr>
            </a:br>
            <a:r>
              <a:rPr lang="en-US" b="1" dirty="0">
                <a:latin typeface="+mn-lt"/>
              </a:rPr>
              <a:t>Request for Proposals (RFP)</a:t>
            </a:r>
            <a:br>
              <a:rPr lang="en-US" b="1" dirty="0">
                <a:latin typeface="+mn-lt"/>
              </a:rPr>
            </a:br>
            <a:br>
              <a:rPr lang="en-US" b="1" dirty="0">
                <a:latin typeface="+mn-lt"/>
              </a:rPr>
            </a:br>
            <a:r>
              <a:rPr lang="en-US" b="1" dirty="0">
                <a:latin typeface="+mn-lt"/>
              </a:rPr>
              <a:t> </a:t>
            </a:r>
            <a:r>
              <a:rPr lang="en-US" b="1" i="1" u="sng" dirty="0">
                <a:latin typeface="+mn-lt"/>
              </a:rPr>
              <a:t>Webinar</a:t>
            </a:r>
          </a:p>
        </p:txBody>
      </p:sp>
      <p:sp>
        <p:nvSpPr>
          <p:cNvPr id="3" name="Subtitle 2">
            <a:extLst>
              <a:ext uri="{FF2B5EF4-FFF2-40B4-BE49-F238E27FC236}">
                <a16:creationId xmlns:a16="http://schemas.microsoft.com/office/drawing/2014/main" id="{745F0F36-2835-4087-B843-8BAE0054AD91}"/>
              </a:ext>
            </a:extLst>
          </p:cNvPr>
          <p:cNvSpPr>
            <a:spLocks noGrp="1"/>
          </p:cNvSpPr>
          <p:nvPr>
            <p:ph type="subTitle" idx="1"/>
          </p:nvPr>
        </p:nvSpPr>
        <p:spPr>
          <a:xfrm>
            <a:off x="1524000" y="4231340"/>
            <a:ext cx="9144000" cy="1026459"/>
          </a:xfrm>
        </p:spPr>
        <p:txBody>
          <a:bodyPr/>
          <a:lstStyle/>
          <a:p>
            <a:endParaRPr lang="en-US" dirty="0"/>
          </a:p>
          <a:p>
            <a:r>
              <a:rPr lang="en-US" i="1" dirty="0"/>
              <a:t>March 2023</a:t>
            </a:r>
          </a:p>
        </p:txBody>
      </p:sp>
      <p:sp>
        <p:nvSpPr>
          <p:cNvPr id="4" name="Slide Number Placeholder 3">
            <a:extLst>
              <a:ext uri="{FF2B5EF4-FFF2-40B4-BE49-F238E27FC236}">
                <a16:creationId xmlns:a16="http://schemas.microsoft.com/office/drawing/2014/main" id="{B3F9DA20-FFB0-E50A-7CD9-9249B135DC8D}"/>
              </a:ext>
            </a:extLst>
          </p:cNvPr>
          <p:cNvSpPr>
            <a:spLocks noGrp="1"/>
          </p:cNvSpPr>
          <p:nvPr>
            <p:ph type="sldNum" sz="quarter" idx="12"/>
          </p:nvPr>
        </p:nvSpPr>
        <p:spPr/>
        <p:txBody>
          <a:bodyPr/>
          <a:lstStyle/>
          <a:p>
            <a:fld id="{B4DA7171-2EB1-4473-86FF-F08374AF86D4}" type="slidenum">
              <a:rPr lang="en-US" smtClean="0"/>
              <a:t>1</a:t>
            </a:fld>
            <a:endParaRPr lang="en-US"/>
          </a:p>
        </p:txBody>
      </p:sp>
    </p:spTree>
    <p:extLst>
      <p:ext uri="{BB962C8B-B14F-4D97-AF65-F5344CB8AC3E}">
        <p14:creationId xmlns:p14="http://schemas.microsoft.com/office/powerpoint/2010/main" val="25686342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a:xfrm>
            <a:off x="838200" y="316719"/>
            <a:ext cx="10515600" cy="1325563"/>
          </a:xfrm>
        </p:spPr>
        <p:txBody>
          <a:bodyPr/>
          <a:lstStyle/>
          <a:p>
            <a:r>
              <a:rPr lang="en-US" b="1" dirty="0">
                <a:latin typeface="+mn-lt"/>
              </a:rPr>
              <a:t>NYS P-TECH RFP Overview: </a:t>
            </a:r>
            <a:br>
              <a:rPr lang="en-US" b="1" dirty="0">
                <a:latin typeface="+mn-lt"/>
              </a:rPr>
            </a:br>
            <a:r>
              <a:rPr lang="en-US" b="1" i="1" dirty="0">
                <a:latin typeface="+mn-lt"/>
              </a:rPr>
              <a:t>Program Model</a:t>
            </a:r>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a:xfrm>
            <a:off x="838200" y="1642282"/>
            <a:ext cx="11102788" cy="5390864"/>
          </a:xfrm>
        </p:spPr>
        <p:txBody>
          <a:bodyPr>
            <a:normAutofit fontScale="92500" lnSpcReduction="10000"/>
          </a:bodyPr>
          <a:lstStyle/>
          <a:p>
            <a:pPr marL="0" indent="0">
              <a:buNone/>
            </a:pPr>
            <a:r>
              <a:rPr lang="en-US" sz="2600" dirty="0"/>
              <a:t>The NYS P-TECH model incorporates 4-to-6-year program that combines high school, college, and career training and will be targeted to academically and/or economically at-risk students. </a:t>
            </a:r>
          </a:p>
          <a:p>
            <a:pPr marL="0" indent="0">
              <a:buNone/>
            </a:pPr>
            <a:r>
              <a:rPr lang="en-US" sz="2200" dirty="0"/>
              <a:t>The NYS P-TECH model delivers </a:t>
            </a:r>
            <a:r>
              <a:rPr lang="en-US" sz="2200" b="1" dirty="0"/>
              <a:t>six core benefits </a:t>
            </a:r>
            <a:r>
              <a:rPr lang="en-US" sz="2200" dirty="0"/>
              <a:t>to students: </a:t>
            </a:r>
          </a:p>
          <a:p>
            <a:pPr marL="457200" indent="-457200">
              <a:buFont typeface="+mj-lt"/>
              <a:buAutoNum type="arabicPeriod"/>
            </a:pPr>
            <a:r>
              <a:rPr lang="en-US" sz="2200" dirty="0"/>
              <a:t>A </a:t>
            </a:r>
            <a:r>
              <a:rPr lang="en-US" sz="2200" b="1" dirty="0"/>
              <a:t>rigorous, relevant, and cost-free </a:t>
            </a:r>
            <a:r>
              <a:rPr lang="en-US" sz="2200" dirty="0"/>
              <a:t>grades ranging from 9 through 14 education focused on the knowledge and skills students need for Science, Technology, Engineering and Math (</a:t>
            </a:r>
            <a:r>
              <a:rPr lang="en-US" sz="2200" b="1" dirty="0"/>
              <a:t>STEM</a:t>
            </a:r>
            <a:r>
              <a:rPr lang="en-US" sz="2200" dirty="0"/>
              <a:t>) </a:t>
            </a:r>
            <a:r>
              <a:rPr lang="en-US" sz="2200" b="1" dirty="0"/>
              <a:t>careers</a:t>
            </a:r>
            <a:r>
              <a:rPr lang="en-US" sz="2200" dirty="0"/>
              <a:t>. </a:t>
            </a:r>
          </a:p>
          <a:p>
            <a:pPr marL="457200" indent="-457200">
              <a:buFont typeface="+mj-lt"/>
              <a:buAutoNum type="arabicPeriod"/>
            </a:pPr>
            <a:r>
              <a:rPr lang="en-US" sz="2200" b="1" dirty="0"/>
              <a:t>Workplace learning</a:t>
            </a:r>
            <a:r>
              <a:rPr lang="en-US" sz="2200" dirty="0"/>
              <a:t> that includes ongoing mentoring by professionals in the chosen career sector, worksite visits, speakers, job shadowing, and internships; </a:t>
            </a:r>
          </a:p>
          <a:p>
            <a:pPr marL="457200" indent="-457200">
              <a:buFont typeface="+mj-lt"/>
              <a:buAutoNum type="arabicPeriod"/>
            </a:pPr>
            <a:r>
              <a:rPr lang="en-US" sz="2200" b="1" dirty="0"/>
              <a:t>Intensive, individualized academic suppor</a:t>
            </a:r>
            <a:r>
              <a:rPr lang="en-US" sz="2200" dirty="0"/>
              <a:t>t by K-12 and college faculty within an extended academic year or school day that enables students to progress through the program at their own pace;</a:t>
            </a:r>
          </a:p>
          <a:p>
            <a:pPr marL="457200" indent="-457200">
              <a:buFont typeface="+mj-lt"/>
              <a:buAutoNum type="arabicPeriod"/>
            </a:pPr>
            <a:r>
              <a:rPr lang="en-US" sz="2200" b="1" dirty="0"/>
              <a:t>Opportunity</a:t>
            </a:r>
            <a:r>
              <a:rPr lang="en-US" sz="2200" dirty="0"/>
              <a:t> for any student in a funded high school to </a:t>
            </a:r>
            <a:r>
              <a:rPr lang="en-US" sz="2200" b="1" dirty="0"/>
              <a:t>obtain college credit</a:t>
            </a:r>
            <a:r>
              <a:rPr lang="en-US" sz="2200" dirty="0"/>
              <a:t>; </a:t>
            </a:r>
          </a:p>
          <a:p>
            <a:pPr marL="457200" indent="-457200">
              <a:buFont typeface="+mj-lt"/>
              <a:buAutoNum type="arabicPeriod"/>
            </a:pPr>
            <a:r>
              <a:rPr lang="en-US" sz="2200" dirty="0"/>
              <a:t>An </a:t>
            </a:r>
            <a:r>
              <a:rPr lang="en-US" sz="2200" b="1" dirty="0"/>
              <a:t>Associate degree or the two-year degree</a:t>
            </a:r>
            <a:r>
              <a:rPr lang="en-US" sz="2200" dirty="0"/>
              <a:t> that is the industry standard for </a:t>
            </a:r>
            <a:r>
              <a:rPr lang="en-US" sz="2200" b="1" dirty="0"/>
              <a:t>the targeted jobs</a:t>
            </a:r>
            <a:r>
              <a:rPr lang="en-US" sz="2200" dirty="0"/>
              <a:t> in a high-tech field (referred to as an associate degree for the purpose of this RFP) and </a:t>
            </a:r>
          </a:p>
          <a:p>
            <a:pPr marL="457200" indent="-457200">
              <a:buFont typeface="+mj-lt"/>
              <a:buAutoNum type="arabicPeriod"/>
            </a:pPr>
            <a:r>
              <a:rPr lang="en-US" sz="2200" dirty="0"/>
              <a:t>The commitment to provide </a:t>
            </a:r>
            <a:r>
              <a:rPr lang="en-US" sz="2200" b="1" dirty="0"/>
              <a:t>completers</a:t>
            </a:r>
            <a:r>
              <a:rPr lang="en-US" sz="2200" dirty="0"/>
              <a:t> of the NYS P-TECH program </a:t>
            </a:r>
            <a:r>
              <a:rPr lang="en-US" sz="2200" b="1" dirty="0"/>
              <a:t>serious consideration for a job interview</a:t>
            </a:r>
            <a:r>
              <a:rPr lang="en-US" sz="2200" dirty="0"/>
              <a:t> and/or a </a:t>
            </a:r>
            <a:r>
              <a:rPr lang="en-US" sz="2200" b="1" dirty="0"/>
              <a:t>job</a:t>
            </a:r>
            <a:r>
              <a:rPr lang="en-US" sz="2200" dirty="0"/>
              <a:t> following completion of the program and satisfactorily meeting any employment evaluations and/or applicable hiring standards.</a:t>
            </a:r>
            <a:endParaRPr lang="en-US" sz="1900" dirty="0"/>
          </a:p>
        </p:txBody>
      </p:sp>
      <p:sp>
        <p:nvSpPr>
          <p:cNvPr id="4" name="Slide Number Placeholder 3">
            <a:extLst>
              <a:ext uri="{FF2B5EF4-FFF2-40B4-BE49-F238E27FC236}">
                <a16:creationId xmlns:a16="http://schemas.microsoft.com/office/drawing/2014/main" id="{5989943B-1292-F308-9C5C-A4A4D04BD6FA}"/>
              </a:ext>
            </a:extLst>
          </p:cNvPr>
          <p:cNvSpPr>
            <a:spLocks noGrp="1"/>
          </p:cNvSpPr>
          <p:nvPr>
            <p:ph type="sldNum" sz="quarter" idx="12"/>
          </p:nvPr>
        </p:nvSpPr>
        <p:spPr/>
        <p:txBody>
          <a:bodyPr/>
          <a:lstStyle/>
          <a:p>
            <a:fld id="{B4DA7171-2EB1-4473-86FF-F08374AF86D4}" type="slidenum">
              <a:rPr lang="en-US" smtClean="0"/>
              <a:t>10</a:t>
            </a:fld>
            <a:endParaRPr lang="en-US"/>
          </a:p>
        </p:txBody>
      </p:sp>
    </p:spTree>
    <p:extLst>
      <p:ext uri="{BB962C8B-B14F-4D97-AF65-F5344CB8AC3E}">
        <p14:creationId xmlns:p14="http://schemas.microsoft.com/office/powerpoint/2010/main" val="193396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a:xfrm>
            <a:off x="838200" y="143761"/>
            <a:ext cx="10515600" cy="1325563"/>
          </a:xfrm>
        </p:spPr>
        <p:txBody>
          <a:bodyPr/>
          <a:lstStyle/>
          <a:p>
            <a:r>
              <a:rPr lang="en-US" b="1" dirty="0">
                <a:latin typeface="+mn-lt"/>
              </a:rPr>
              <a:t>NYS P-TECH RFP Overview: </a:t>
            </a:r>
            <a:br>
              <a:rPr lang="en-US" b="1" dirty="0">
                <a:latin typeface="+mn-lt"/>
              </a:rPr>
            </a:br>
            <a:r>
              <a:rPr lang="en-US" b="1" i="1" dirty="0">
                <a:latin typeface="+mn-lt"/>
              </a:rPr>
              <a:t>Program Model </a:t>
            </a:r>
            <a:r>
              <a:rPr lang="en-US" sz="3600" i="1" dirty="0">
                <a:latin typeface="+mn-lt"/>
              </a:rPr>
              <a:t>(cont.1)</a:t>
            </a:r>
            <a:endParaRPr lang="en-US" i="1" dirty="0">
              <a:latin typeface="+mn-lt"/>
            </a:endParaRPr>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a:xfrm>
            <a:off x="838200" y="1469324"/>
            <a:ext cx="11353800" cy="5388676"/>
          </a:xfrm>
        </p:spPr>
        <p:txBody>
          <a:bodyPr>
            <a:noAutofit/>
          </a:bodyPr>
          <a:lstStyle/>
          <a:p>
            <a:pPr marL="0" lvl="0" indent="0">
              <a:buNone/>
            </a:pPr>
            <a:r>
              <a:rPr lang="en-US" dirty="0"/>
              <a:t>The program is also designed to: </a:t>
            </a:r>
          </a:p>
          <a:p>
            <a:pPr lvl="0"/>
            <a:r>
              <a:rPr lang="en-US" sz="2000" dirty="0"/>
              <a:t>Develop programs of study in high-skill, high-demand career areas;</a:t>
            </a:r>
            <a:br>
              <a:rPr lang="en-US" sz="2000" dirty="0"/>
            </a:br>
            <a:endParaRPr lang="en-US" sz="2000" dirty="0"/>
          </a:p>
          <a:p>
            <a:pPr lvl="0"/>
            <a:r>
              <a:rPr lang="en-US" sz="2000" dirty="0"/>
              <a:t>Align school, college, and community systems in these programs of study; </a:t>
            </a:r>
            <a:br>
              <a:rPr lang="en-US" sz="2000" dirty="0"/>
            </a:br>
            <a:endParaRPr lang="en-US" sz="2000" dirty="0"/>
          </a:p>
          <a:p>
            <a:pPr lvl="0"/>
            <a:r>
              <a:rPr lang="en-US" sz="2000" dirty="0"/>
              <a:t>Increase opportunity and access to postsecondary education for academically and/or economically at-risk students;</a:t>
            </a:r>
            <a:br>
              <a:rPr lang="en-US" sz="2000" dirty="0"/>
            </a:br>
            <a:endParaRPr lang="en-US" sz="2000" dirty="0"/>
          </a:p>
          <a:p>
            <a:pPr lvl="0"/>
            <a:r>
              <a:rPr lang="en-US" sz="2000" dirty="0"/>
              <a:t>Support strong academic performance; </a:t>
            </a:r>
            <a:br>
              <a:rPr lang="en-US" sz="2000" dirty="0"/>
            </a:br>
            <a:endParaRPr lang="en-US" sz="2000" dirty="0"/>
          </a:p>
          <a:p>
            <a:pPr lvl="0"/>
            <a:r>
              <a:rPr lang="en-US" sz="2000" dirty="0"/>
              <a:t>Promote informed and appropriate career choice and preparation; </a:t>
            </a:r>
            <a:br>
              <a:rPr lang="en-US" sz="2000" dirty="0"/>
            </a:br>
            <a:endParaRPr lang="en-US" sz="2000" dirty="0"/>
          </a:p>
          <a:p>
            <a:pPr lvl="0"/>
            <a:r>
              <a:rPr lang="en-US" sz="2000" dirty="0"/>
              <a:t>Ensure that employers in key technical fields have access to a talented and skilled workforce; and</a:t>
            </a:r>
            <a:br>
              <a:rPr lang="en-US" sz="2000" dirty="0"/>
            </a:br>
            <a:endParaRPr lang="en-US" sz="2000" dirty="0"/>
          </a:p>
          <a:p>
            <a:pPr lvl="0"/>
            <a:r>
              <a:rPr lang="en-US" sz="2000" dirty="0"/>
              <a:t>Ensure that each funded school/program includes opportunities for all students to obtain college credit. </a:t>
            </a:r>
          </a:p>
        </p:txBody>
      </p:sp>
      <p:sp>
        <p:nvSpPr>
          <p:cNvPr id="4" name="Slide Number Placeholder 3">
            <a:extLst>
              <a:ext uri="{FF2B5EF4-FFF2-40B4-BE49-F238E27FC236}">
                <a16:creationId xmlns:a16="http://schemas.microsoft.com/office/drawing/2014/main" id="{27A35294-0E83-4A76-B4DE-9AB458C5A690}"/>
              </a:ext>
            </a:extLst>
          </p:cNvPr>
          <p:cNvSpPr>
            <a:spLocks noGrp="1"/>
          </p:cNvSpPr>
          <p:nvPr>
            <p:ph type="sldNum" sz="quarter" idx="12"/>
          </p:nvPr>
        </p:nvSpPr>
        <p:spPr/>
        <p:txBody>
          <a:bodyPr/>
          <a:lstStyle/>
          <a:p>
            <a:fld id="{B4DA7171-2EB1-4473-86FF-F08374AF86D4}" type="slidenum">
              <a:rPr lang="en-US" smtClean="0"/>
              <a:t>11</a:t>
            </a:fld>
            <a:endParaRPr lang="en-US"/>
          </a:p>
        </p:txBody>
      </p:sp>
    </p:spTree>
    <p:extLst>
      <p:ext uri="{BB962C8B-B14F-4D97-AF65-F5344CB8AC3E}">
        <p14:creationId xmlns:p14="http://schemas.microsoft.com/office/powerpoint/2010/main" val="458523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p:txBody>
          <a:bodyPr/>
          <a:lstStyle/>
          <a:p>
            <a:r>
              <a:rPr lang="en-US" b="1" dirty="0">
                <a:latin typeface="+mn-lt"/>
              </a:rPr>
              <a:t>NYS P-TECH RFP Overview: </a:t>
            </a:r>
            <a:br>
              <a:rPr lang="en-US" b="1" dirty="0">
                <a:latin typeface="+mn-lt"/>
              </a:rPr>
            </a:br>
            <a:r>
              <a:rPr lang="en-US" b="1" i="1" dirty="0">
                <a:latin typeface="+mn-lt"/>
              </a:rPr>
              <a:t>Program Model </a:t>
            </a:r>
            <a:r>
              <a:rPr lang="en-US" sz="3600" i="1" dirty="0">
                <a:latin typeface="+mn-lt"/>
              </a:rPr>
              <a:t>(cont.2)</a:t>
            </a:r>
            <a:endParaRPr lang="en-US" dirty="0"/>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p:txBody>
          <a:bodyPr>
            <a:normAutofit/>
          </a:bodyPr>
          <a:lstStyle/>
          <a:p>
            <a:pPr marL="0" lvl="0" indent="0">
              <a:buNone/>
            </a:pPr>
            <a:r>
              <a:rPr lang="en-US" sz="3200" i="1" u="sng" dirty="0"/>
              <a:t>Essential responsibilities:</a:t>
            </a:r>
            <a:br>
              <a:rPr lang="en-US" sz="3200" i="1" u="sng" dirty="0"/>
            </a:br>
            <a:endParaRPr lang="en-US" sz="3200" i="1" u="sng" dirty="0"/>
          </a:p>
          <a:p>
            <a:pPr lvl="0"/>
            <a:r>
              <a:rPr lang="en-US" dirty="0"/>
              <a:t>The proposal narrative must describe the project’s staffing and which partner will be responsible for performance reporting.</a:t>
            </a:r>
            <a:br>
              <a:rPr lang="en-US" dirty="0"/>
            </a:br>
            <a:endParaRPr lang="en-US" dirty="0"/>
          </a:p>
          <a:p>
            <a:pPr lvl="0"/>
            <a:r>
              <a:rPr lang="en-US" dirty="0"/>
              <a:t>The proposal narrative must describe a clear and strong governance structure that includes the identification of the lead implementation partner.</a:t>
            </a:r>
          </a:p>
          <a:p>
            <a:pPr lvl="0"/>
            <a:endParaRPr lang="en-US" dirty="0"/>
          </a:p>
          <a:p>
            <a:pPr lvl="0"/>
            <a:endParaRPr lang="en-US" b="1" dirty="0"/>
          </a:p>
          <a:p>
            <a:pPr lvl="0"/>
            <a:endParaRPr lang="en-US" dirty="0"/>
          </a:p>
        </p:txBody>
      </p:sp>
      <p:sp>
        <p:nvSpPr>
          <p:cNvPr id="4" name="Slide Number Placeholder 3">
            <a:extLst>
              <a:ext uri="{FF2B5EF4-FFF2-40B4-BE49-F238E27FC236}">
                <a16:creationId xmlns:a16="http://schemas.microsoft.com/office/drawing/2014/main" id="{D7F8002F-AC5F-6E65-6E0D-6185077E4876}"/>
              </a:ext>
            </a:extLst>
          </p:cNvPr>
          <p:cNvSpPr>
            <a:spLocks noGrp="1"/>
          </p:cNvSpPr>
          <p:nvPr>
            <p:ph type="sldNum" sz="quarter" idx="12"/>
          </p:nvPr>
        </p:nvSpPr>
        <p:spPr/>
        <p:txBody>
          <a:bodyPr/>
          <a:lstStyle/>
          <a:p>
            <a:fld id="{B4DA7171-2EB1-4473-86FF-F08374AF86D4}" type="slidenum">
              <a:rPr lang="en-US" smtClean="0"/>
              <a:t>12</a:t>
            </a:fld>
            <a:endParaRPr lang="en-US"/>
          </a:p>
        </p:txBody>
      </p:sp>
    </p:spTree>
    <p:extLst>
      <p:ext uri="{BB962C8B-B14F-4D97-AF65-F5344CB8AC3E}">
        <p14:creationId xmlns:p14="http://schemas.microsoft.com/office/powerpoint/2010/main" val="15010405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a:xfrm>
            <a:off x="838200" y="185831"/>
            <a:ext cx="10515600" cy="1325563"/>
          </a:xfrm>
        </p:spPr>
        <p:txBody>
          <a:bodyPr/>
          <a:lstStyle/>
          <a:p>
            <a:r>
              <a:rPr lang="en-US" b="1" dirty="0">
                <a:latin typeface="+mn-lt"/>
              </a:rPr>
              <a:t>NYS P-TECH RFP Overview: </a:t>
            </a:r>
            <a:br>
              <a:rPr lang="en-US" b="1" dirty="0">
                <a:latin typeface="+mn-lt"/>
              </a:rPr>
            </a:br>
            <a:r>
              <a:rPr lang="en-US" b="1" i="1" dirty="0">
                <a:latin typeface="+mn-lt"/>
              </a:rPr>
              <a:t>Program Model </a:t>
            </a:r>
            <a:r>
              <a:rPr lang="en-US" sz="3600" i="1" dirty="0">
                <a:latin typeface="+mn-lt"/>
              </a:rPr>
              <a:t>(cont.3)</a:t>
            </a:r>
            <a:endParaRPr lang="en-US" dirty="0"/>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a:xfrm>
            <a:off x="838200" y="1511394"/>
            <a:ext cx="11353800" cy="5346605"/>
          </a:xfrm>
        </p:spPr>
        <p:txBody>
          <a:bodyPr>
            <a:normAutofit fontScale="92500"/>
          </a:bodyPr>
          <a:lstStyle/>
          <a:p>
            <a:pPr marL="0" lvl="0" indent="0">
              <a:buNone/>
            </a:pPr>
            <a:r>
              <a:rPr lang="en-US" sz="3500" i="1" u="sng" dirty="0"/>
              <a:t>Essential responsibilities of business/employer partners include:</a:t>
            </a:r>
          </a:p>
          <a:p>
            <a:r>
              <a:rPr lang="en-US" dirty="0"/>
              <a:t>Provide student participation in mentorships, workplace visits, speakers, internships, and apprenticeships</a:t>
            </a:r>
            <a:br>
              <a:rPr lang="en-US" dirty="0"/>
            </a:br>
            <a:endParaRPr lang="en-US" dirty="0"/>
          </a:p>
          <a:p>
            <a:pPr lvl="0"/>
            <a:r>
              <a:rPr lang="en-US" dirty="0"/>
              <a:t>Collaborating with the K-12 and higher education partners to identify the postsecondary two-year degree that will ensure students meet industry expectations and validating the proposed scope and sequence </a:t>
            </a:r>
            <a:br>
              <a:rPr lang="en-US" dirty="0"/>
            </a:br>
            <a:endParaRPr lang="en-US" dirty="0">
              <a:highlight>
                <a:srgbClr val="FFFF00"/>
              </a:highlight>
            </a:endParaRPr>
          </a:p>
          <a:p>
            <a:pPr lvl="0"/>
            <a:r>
              <a:rPr lang="en-US" dirty="0"/>
              <a:t>Collaborating with K-12 and higher education staff to align technical skills and workplace competencies with curriculum, course offerings, and other resources. </a:t>
            </a:r>
            <a:br>
              <a:rPr lang="en-US" dirty="0"/>
            </a:br>
            <a:endParaRPr lang="en-US" dirty="0"/>
          </a:p>
          <a:p>
            <a:pPr lvl="0"/>
            <a:r>
              <a:rPr lang="en-US" dirty="0"/>
              <a:t>Identifying specific careers with a favorable job outlook that will sustain and grow local or statewide economic development.</a:t>
            </a:r>
          </a:p>
          <a:p>
            <a:pPr lvl="0"/>
            <a:endParaRPr lang="en-US" b="1" dirty="0"/>
          </a:p>
          <a:p>
            <a:pPr lvl="0"/>
            <a:endParaRPr lang="en-US" dirty="0"/>
          </a:p>
        </p:txBody>
      </p:sp>
      <p:sp>
        <p:nvSpPr>
          <p:cNvPr id="4" name="Slide Number Placeholder 3">
            <a:extLst>
              <a:ext uri="{FF2B5EF4-FFF2-40B4-BE49-F238E27FC236}">
                <a16:creationId xmlns:a16="http://schemas.microsoft.com/office/drawing/2014/main" id="{88F58794-8D97-7BA3-7C2B-CED62332199E}"/>
              </a:ext>
            </a:extLst>
          </p:cNvPr>
          <p:cNvSpPr>
            <a:spLocks noGrp="1"/>
          </p:cNvSpPr>
          <p:nvPr>
            <p:ph type="sldNum" sz="quarter" idx="12"/>
          </p:nvPr>
        </p:nvSpPr>
        <p:spPr/>
        <p:txBody>
          <a:bodyPr/>
          <a:lstStyle/>
          <a:p>
            <a:fld id="{B4DA7171-2EB1-4473-86FF-F08374AF86D4}" type="slidenum">
              <a:rPr lang="en-US" smtClean="0"/>
              <a:t>13</a:t>
            </a:fld>
            <a:endParaRPr lang="en-US"/>
          </a:p>
        </p:txBody>
      </p:sp>
    </p:spTree>
    <p:extLst>
      <p:ext uri="{BB962C8B-B14F-4D97-AF65-F5344CB8AC3E}">
        <p14:creationId xmlns:p14="http://schemas.microsoft.com/office/powerpoint/2010/main" val="3914300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a:xfrm>
            <a:off x="838200" y="216367"/>
            <a:ext cx="10515600" cy="1325563"/>
          </a:xfrm>
        </p:spPr>
        <p:txBody>
          <a:bodyPr/>
          <a:lstStyle/>
          <a:p>
            <a:r>
              <a:rPr lang="en-US" b="1" dirty="0">
                <a:latin typeface="+mn-lt"/>
              </a:rPr>
              <a:t>NYS P-TECH RFP Overview: </a:t>
            </a:r>
            <a:br>
              <a:rPr lang="en-US" b="1" dirty="0">
                <a:latin typeface="+mn-lt"/>
              </a:rPr>
            </a:br>
            <a:r>
              <a:rPr lang="en-US" b="1" i="1" dirty="0">
                <a:latin typeface="+mn-lt"/>
              </a:rPr>
              <a:t>Program Model </a:t>
            </a:r>
            <a:r>
              <a:rPr lang="en-US" sz="3600" i="1" dirty="0">
                <a:latin typeface="+mn-lt"/>
              </a:rPr>
              <a:t>(cont.4)</a:t>
            </a:r>
            <a:endParaRPr lang="en-US" dirty="0"/>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a:xfrm>
            <a:off x="838200" y="1541930"/>
            <a:ext cx="11228294" cy="5316070"/>
          </a:xfrm>
        </p:spPr>
        <p:txBody>
          <a:bodyPr>
            <a:normAutofit lnSpcReduction="10000"/>
          </a:bodyPr>
          <a:lstStyle/>
          <a:p>
            <a:pPr marL="0" lvl="0" indent="0">
              <a:buNone/>
            </a:pPr>
            <a:r>
              <a:rPr lang="en-US" sz="3200" i="1" dirty="0"/>
              <a:t>Degree Pathways:</a:t>
            </a:r>
          </a:p>
          <a:p>
            <a:pPr lvl="0"/>
            <a:r>
              <a:rPr lang="en-US" sz="2400" b="0" i="0" u="none" strike="noStrike" baseline="0" dirty="0">
                <a:solidFill>
                  <a:srgbClr val="000000"/>
                </a:solidFill>
              </a:rPr>
              <a:t>NYS P-TECH is designed to prepare students for jobs that require a </a:t>
            </a:r>
            <a:r>
              <a:rPr lang="en-US" sz="2400" b="1" i="0" u="none" strike="noStrike" baseline="0" dirty="0">
                <a:solidFill>
                  <a:srgbClr val="000000"/>
                </a:solidFill>
              </a:rPr>
              <a:t>mid-level post-secondary credential </a:t>
            </a:r>
            <a:r>
              <a:rPr lang="en-US" sz="2400" b="0" i="0" u="none" strike="noStrike" baseline="0" dirty="0">
                <a:solidFill>
                  <a:srgbClr val="000000"/>
                </a:solidFill>
              </a:rPr>
              <a:t>and offer students a </a:t>
            </a:r>
            <a:r>
              <a:rPr lang="en-US" sz="2400" b="1" i="0" u="none" strike="noStrike" baseline="0" dirty="0">
                <a:solidFill>
                  <a:srgbClr val="000000"/>
                </a:solidFill>
              </a:rPr>
              <a:t>middle-class salary</a:t>
            </a:r>
            <a:r>
              <a:rPr lang="en-US" sz="2400" b="0" i="0" u="none" strike="noStrike" baseline="0" dirty="0">
                <a:solidFill>
                  <a:srgbClr val="000000"/>
                </a:solidFill>
              </a:rPr>
              <a:t>. </a:t>
            </a:r>
            <a:br>
              <a:rPr lang="en-US" sz="2400" b="0" i="0" u="none" strike="noStrike" baseline="0" dirty="0">
                <a:solidFill>
                  <a:srgbClr val="000000"/>
                </a:solidFill>
              </a:rPr>
            </a:br>
            <a:endParaRPr lang="en-US" sz="2400" b="0" i="0" u="none" strike="noStrike" baseline="0" dirty="0">
              <a:solidFill>
                <a:srgbClr val="000000"/>
              </a:solidFill>
            </a:endParaRPr>
          </a:p>
          <a:p>
            <a:pPr lvl="0"/>
            <a:r>
              <a:rPr lang="en-US" sz="2400" b="0" i="0" u="none" strike="noStrike" baseline="0" dirty="0">
                <a:solidFill>
                  <a:srgbClr val="000000"/>
                </a:solidFill>
              </a:rPr>
              <a:t>The </a:t>
            </a:r>
            <a:r>
              <a:rPr lang="en-US" sz="2400" b="1" i="0" u="none" strike="noStrike" baseline="0" dirty="0">
                <a:solidFill>
                  <a:srgbClr val="000000"/>
                </a:solidFill>
              </a:rPr>
              <a:t>culminating credential</a:t>
            </a:r>
            <a:r>
              <a:rPr lang="en-US" sz="2400" b="0" i="0" u="none" strike="noStrike" baseline="0" dirty="0">
                <a:solidFill>
                  <a:srgbClr val="000000"/>
                </a:solidFill>
              </a:rPr>
              <a:t> should be an </a:t>
            </a:r>
            <a:r>
              <a:rPr lang="en-US" sz="2400" b="1" i="0" u="none" strike="noStrike" baseline="0" dirty="0">
                <a:solidFill>
                  <a:srgbClr val="000000"/>
                </a:solidFill>
              </a:rPr>
              <a:t>associate degree</a:t>
            </a:r>
            <a:r>
              <a:rPr lang="en-US" sz="2400" b="0" i="0" u="none" strike="noStrike" baseline="0" dirty="0">
                <a:solidFill>
                  <a:srgbClr val="000000"/>
                </a:solidFill>
              </a:rPr>
              <a:t> that is the </a:t>
            </a:r>
            <a:r>
              <a:rPr lang="en-US" sz="2400" b="1" i="0" u="none" strike="noStrike" baseline="0" dirty="0">
                <a:solidFill>
                  <a:srgbClr val="000000"/>
                </a:solidFill>
              </a:rPr>
              <a:t>industry standard</a:t>
            </a:r>
            <a:r>
              <a:rPr lang="en-US" sz="2400" b="0" i="0" u="none" strike="noStrike" baseline="0" dirty="0">
                <a:solidFill>
                  <a:srgbClr val="000000"/>
                </a:solidFill>
              </a:rPr>
              <a:t> for the </a:t>
            </a:r>
            <a:r>
              <a:rPr lang="en-US" sz="2400" b="1" i="0" u="none" strike="noStrike" baseline="0" dirty="0">
                <a:solidFill>
                  <a:srgbClr val="000000"/>
                </a:solidFill>
              </a:rPr>
              <a:t>targeted jobs</a:t>
            </a:r>
            <a:r>
              <a:rPr lang="en-US" sz="2400" b="0" i="0" u="none" strike="noStrike" baseline="0" dirty="0">
                <a:solidFill>
                  <a:srgbClr val="000000"/>
                </a:solidFill>
              </a:rPr>
              <a:t> in a </a:t>
            </a:r>
            <a:r>
              <a:rPr lang="en-US" sz="2400" b="1" i="0" u="none" strike="noStrike" baseline="0" dirty="0">
                <a:solidFill>
                  <a:srgbClr val="000000"/>
                </a:solidFill>
              </a:rPr>
              <a:t>STEM</a:t>
            </a:r>
            <a:r>
              <a:rPr lang="en-US" sz="2400" b="0" i="0" u="none" strike="noStrike" baseline="0" dirty="0">
                <a:solidFill>
                  <a:srgbClr val="000000"/>
                </a:solidFill>
              </a:rPr>
              <a:t> field with a favorable job outlook. </a:t>
            </a:r>
            <a:br>
              <a:rPr lang="en-US" sz="2400" b="0" i="0" u="none" strike="noStrike" baseline="0" dirty="0">
                <a:solidFill>
                  <a:srgbClr val="000000"/>
                </a:solidFill>
              </a:rPr>
            </a:br>
            <a:endParaRPr lang="en-US" sz="2400" b="0" i="0" u="none" strike="noStrike" baseline="0" dirty="0">
              <a:solidFill>
                <a:srgbClr val="000000"/>
              </a:solidFill>
            </a:endParaRPr>
          </a:p>
          <a:p>
            <a:pPr lvl="0"/>
            <a:r>
              <a:rPr lang="en-US" sz="2400" b="1" dirty="0"/>
              <a:t>Degree programs </a:t>
            </a:r>
            <a:r>
              <a:rPr lang="en-US" sz="2400" dirty="0"/>
              <a:t>which are </a:t>
            </a:r>
            <a:r>
              <a:rPr lang="en-US" sz="2400" b="1" dirty="0"/>
              <a:t>not allowable </a:t>
            </a:r>
            <a:r>
              <a:rPr lang="en-US" sz="2400" dirty="0"/>
              <a:t>include but are not limited to</a:t>
            </a:r>
            <a:r>
              <a:rPr lang="en-US" sz="2400" i="1" dirty="0"/>
              <a:t>: Occupational Therapy Assistant, Physical Therapy Assistant, Massage Therapy, and Dental Hygiene</a:t>
            </a:r>
            <a:r>
              <a:rPr lang="en-US" sz="2400" dirty="0"/>
              <a:t>.</a:t>
            </a:r>
            <a:br>
              <a:rPr lang="en-US" sz="2400" dirty="0"/>
            </a:br>
            <a:endParaRPr lang="en-US" sz="2400" dirty="0"/>
          </a:p>
          <a:p>
            <a:pPr lvl="0"/>
            <a:r>
              <a:rPr lang="en-US" sz="2400" dirty="0"/>
              <a:t>Projects with </a:t>
            </a:r>
            <a:r>
              <a:rPr lang="en-US" sz="2400" b="1" dirty="0"/>
              <a:t>a focus on computer hardware and software engineering pathways </a:t>
            </a:r>
            <a:r>
              <a:rPr lang="en-US" sz="2400" dirty="0"/>
              <a:t>will </a:t>
            </a:r>
            <a:r>
              <a:rPr lang="en-US" sz="2400" b="1" dirty="0"/>
              <a:t>receive a 5-point bonus</a:t>
            </a:r>
            <a:r>
              <a:rPr lang="en-US" sz="2400" dirty="0"/>
              <a:t>. To receive the bonus points, the project must propose at least one career pathway that results in an associate degree or college credit in computer hardware and software engineering.</a:t>
            </a:r>
          </a:p>
        </p:txBody>
      </p:sp>
      <p:sp>
        <p:nvSpPr>
          <p:cNvPr id="4" name="Slide Number Placeholder 3">
            <a:extLst>
              <a:ext uri="{FF2B5EF4-FFF2-40B4-BE49-F238E27FC236}">
                <a16:creationId xmlns:a16="http://schemas.microsoft.com/office/drawing/2014/main" id="{4EDAC541-A0E5-F16D-0BFB-C6B4A6695397}"/>
              </a:ext>
            </a:extLst>
          </p:cNvPr>
          <p:cNvSpPr>
            <a:spLocks noGrp="1"/>
          </p:cNvSpPr>
          <p:nvPr>
            <p:ph type="sldNum" sz="quarter" idx="12"/>
          </p:nvPr>
        </p:nvSpPr>
        <p:spPr/>
        <p:txBody>
          <a:bodyPr/>
          <a:lstStyle/>
          <a:p>
            <a:fld id="{B4DA7171-2EB1-4473-86FF-F08374AF86D4}" type="slidenum">
              <a:rPr lang="en-US" smtClean="0"/>
              <a:t>14</a:t>
            </a:fld>
            <a:endParaRPr lang="en-US"/>
          </a:p>
        </p:txBody>
      </p:sp>
    </p:spTree>
    <p:extLst>
      <p:ext uri="{BB962C8B-B14F-4D97-AF65-F5344CB8AC3E}">
        <p14:creationId xmlns:p14="http://schemas.microsoft.com/office/powerpoint/2010/main" val="2794902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876AE-2C83-4BD0-AB4C-F0ECD09BE655}"/>
              </a:ext>
            </a:extLst>
          </p:cNvPr>
          <p:cNvSpPr>
            <a:spLocks noGrp="1"/>
          </p:cNvSpPr>
          <p:nvPr>
            <p:ph type="title"/>
          </p:nvPr>
        </p:nvSpPr>
        <p:spPr/>
        <p:txBody>
          <a:bodyPr/>
          <a:lstStyle/>
          <a:p>
            <a:r>
              <a:rPr lang="en-US" b="1" dirty="0">
                <a:latin typeface="+mn-lt"/>
              </a:rPr>
              <a:t>NYS P-TECH RFP Overview: </a:t>
            </a:r>
            <a:br>
              <a:rPr lang="en-US" b="1" dirty="0">
                <a:latin typeface="+mn-lt"/>
              </a:rPr>
            </a:br>
            <a:r>
              <a:rPr lang="en-US" b="1" i="1" dirty="0">
                <a:latin typeface="+mn-lt"/>
              </a:rPr>
              <a:t>Program Model </a:t>
            </a:r>
            <a:r>
              <a:rPr lang="en-US" sz="3600" i="1" dirty="0">
                <a:latin typeface="+mn-lt"/>
              </a:rPr>
              <a:t>(cont.5)</a:t>
            </a:r>
            <a:endParaRPr lang="en-US" dirty="0"/>
          </a:p>
        </p:txBody>
      </p:sp>
      <p:sp>
        <p:nvSpPr>
          <p:cNvPr id="3" name="Content Placeholder 2">
            <a:extLst>
              <a:ext uri="{FF2B5EF4-FFF2-40B4-BE49-F238E27FC236}">
                <a16:creationId xmlns:a16="http://schemas.microsoft.com/office/drawing/2014/main" id="{421B492B-4B4D-4985-9245-BC2F88E15E43}"/>
              </a:ext>
            </a:extLst>
          </p:cNvPr>
          <p:cNvSpPr>
            <a:spLocks noGrp="1"/>
          </p:cNvSpPr>
          <p:nvPr>
            <p:ph idx="1"/>
          </p:nvPr>
        </p:nvSpPr>
        <p:spPr>
          <a:xfrm>
            <a:off x="838200" y="1559860"/>
            <a:ext cx="11228294" cy="5298140"/>
          </a:xfrm>
        </p:spPr>
        <p:txBody>
          <a:bodyPr>
            <a:normAutofit/>
          </a:bodyPr>
          <a:lstStyle/>
          <a:p>
            <a:pPr marL="0" lvl="0" indent="0">
              <a:buNone/>
            </a:pPr>
            <a:r>
              <a:rPr lang="en-US" sz="3200" i="1" dirty="0"/>
              <a:t>Challenges</a:t>
            </a:r>
            <a:r>
              <a:rPr lang="en-US" sz="2200" dirty="0"/>
              <a:t>:</a:t>
            </a:r>
          </a:p>
          <a:p>
            <a:pPr marL="0" lvl="0" indent="0">
              <a:buNone/>
            </a:pPr>
            <a:r>
              <a:rPr lang="en-US" dirty="0"/>
              <a:t>Describe </a:t>
            </a:r>
            <a:r>
              <a:rPr lang="en-US" u="sng" dirty="0"/>
              <a:t>a plan for addressing any local challenges </a:t>
            </a:r>
            <a:r>
              <a:rPr lang="en-US" dirty="0"/>
              <a:t>for the specific program requirements of NYS P-TECH.  These may include, but not limited to:</a:t>
            </a:r>
          </a:p>
          <a:p>
            <a:pPr lvl="0"/>
            <a:r>
              <a:rPr lang="en-US" sz="2400" b="1" dirty="0"/>
              <a:t>Transportation requirements </a:t>
            </a:r>
            <a:r>
              <a:rPr lang="en-US" sz="2400" dirty="0"/>
              <a:t>(especially to colleges in outlying years) – if mass transit options are NOT available – </a:t>
            </a:r>
            <a:r>
              <a:rPr lang="en-US" sz="2400" u="sng" dirty="0"/>
              <a:t>must be fully described</a:t>
            </a:r>
            <a:r>
              <a:rPr lang="en-US" sz="2400" dirty="0"/>
              <a:t>:</a:t>
            </a:r>
          </a:p>
          <a:p>
            <a:pPr lvl="1"/>
            <a:r>
              <a:rPr lang="en-US" sz="2200" dirty="0"/>
              <a:t>Students should know up front if they should expect to get themselves to campus or if the district will be providing transportation to and from the campus and at what times those will be offered.  </a:t>
            </a:r>
            <a:br>
              <a:rPr lang="en-US" sz="2200" dirty="0"/>
            </a:br>
            <a:endParaRPr lang="en-US" sz="2200" dirty="0"/>
          </a:p>
          <a:p>
            <a:pPr lvl="1"/>
            <a:r>
              <a:rPr lang="en-US" sz="2200" dirty="0"/>
              <a:t>This can mean the students are on campus when they have no classes or do not have transportation for certain classes when their preferred classes are offered. </a:t>
            </a:r>
            <a:br>
              <a:rPr lang="en-US" sz="2200" dirty="0"/>
            </a:br>
            <a:endParaRPr lang="en-US" sz="2200" dirty="0"/>
          </a:p>
          <a:p>
            <a:pPr lvl="0"/>
            <a:r>
              <a:rPr lang="en-US" sz="2400" dirty="0"/>
              <a:t>Student recruitment from targeted population to meet enrollment goals</a:t>
            </a:r>
          </a:p>
          <a:p>
            <a:pPr lvl="0"/>
            <a:endParaRPr lang="en-US" dirty="0"/>
          </a:p>
        </p:txBody>
      </p:sp>
      <p:sp>
        <p:nvSpPr>
          <p:cNvPr id="4" name="Slide Number Placeholder 3">
            <a:extLst>
              <a:ext uri="{FF2B5EF4-FFF2-40B4-BE49-F238E27FC236}">
                <a16:creationId xmlns:a16="http://schemas.microsoft.com/office/drawing/2014/main" id="{1D84E069-24D1-4F46-A302-1A9BC97302C6}"/>
              </a:ext>
            </a:extLst>
          </p:cNvPr>
          <p:cNvSpPr>
            <a:spLocks noGrp="1"/>
          </p:cNvSpPr>
          <p:nvPr>
            <p:ph type="sldNum" sz="quarter" idx="12"/>
          </p:nvPr>
        </p:nvSpPr>
        <p:spPr/>
        <p:txBody>
          <a:bodyPr/>
          <a:lstStyle/>
          <a:p>
            <a:fld id="{B4DA7171-2EB1-4473-86FF-F08374AF86D4}" type="slidenum">
              <a:rPr lang="en-US" smtClean="0"/>
              <a:t>15</a:t>
            </a:fld>
            <a:endParaRPr lang="en-US"/>
          </a:p>
        </p:txBody>
      </p:sp>
    </p:spTree>
    <p:extLst>
      <p:ext uri="{BB962C8B-B14F-4D97-AF65-F5344CB8AC3E}">
        <p14:creationId xmlns:p14="http://schemas.microsoft.com/office/powerpoint/2010/main" val="1964633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7CE55-6264-4BCE-A6D5-6578A8C766C1}"/>
              </a:ext>
            </a:extLst>
          </p:cNvPr>
          <p:cNvSpPr>
            <a:spLocks noGrp="1"/>
          </p:cNvSpPr>
          <p:nvPr>
            <p:ph type="title"/>
          </p:nvPr>
        </p:nvSpPr>
        <p:spPr>
          <a:xfrm>
            <a:off x="838196" y="167099"/>
            <a:ext cx="10515600" cy="767284"/>
          </a:xfrm>
        </p:spPr>
        <p:txBody>
          <a:bodyPr>
            <a:normAutofit/>
          </a:bodyPr>
          <a:lstStyle/>
          <a:p>
            <a:pPr lvl="0"/>
            <a:r>
              <a:rPr lang="en-US" b="1" dirty="0">
                <a:latin typeface="+mn-lt"/>
              </a:rPr>
              <a:t>NYS P-TECH RFP Overview: </a:t>
            </a:r>
            <a:r>
              <a:rPr lang="en-US" b="1" i="1" dirty="0">
                <a:latin typeface="+mn-lt"/>
              </a:rPr>
              <a:t>Project Funding</a:t>
            </a:r>
          </a:p>
        </p:txBody>
      </p:sp>
      <p:sp>
        <p:nvSpPr>
          <p:cNvPr id="3" name="Content Placeholder 2">
            <a:extLst>
              <a:ext uri="{FF2B5EF4-FFF2-40B4-BE49-F238E27FC236}">
                <a16:creationId xmlns:a16="http://schemas.microsoft.com/office/drawing/2014/main" id="{5BA24141-BCEB-4AD7-85A7-69026C48F723}"/>
              </a:ext>
            </a:extLst>
          </p:cNvPr>
          <p:cNvSpPr>
            <a:spLocks noGrp="1"/>
          </p:cNvSpPr>
          <p:nvPr>
            <p:ph idx="1"/>
          </p:nvPr>
        </p:nvSpPr>
        <p:spPr>
          <a:xfrm>
            <a:off x="1" y="533234"/>
            <a:ext cx="12191999" cy="1325563"/>
          </a:xfrm>
        </p:spPr>
        <p:txBody>
          <a:bodyPr>
            <a:normAutofit lnSpcReduction="10000"/>
          </a:bodyPr>
          <a:lstStyle/>
          <a:p>
            <a:pPr marL="0" lvl="0" indent="0">
              <a:buNone/>
            </a:pPr>
            <a:endParaRPr lang="en-US" sz="2000" dirty="0"/>
          </a:p>
          <a:p>
            <a:pPr marL="0" indent="0" algn="ctr">
              <a:buNone/>
            </a:pPr>
            <a:r>
              <a:rPr lang="en-US" sz="2200" b="0" i="1" u="none" strike="noStrike" baseline="0" dirty="0">
                <a:solidFill>
                  <a:srgbClr val="000000"/>
                </a:solidFill>
              </a:rPr>
              <a:t>Funds will be distributed based on approved program budgets. The maximum annual award amount that can be requested is $500,000. Please see tables below for annual award levels for 4-year, 5-year, </a:t>
            </a:r>
            <a:r>
              <a:rPr lang="en-US" sz="2400" b="0" i="1" u="none" strike="noStrike" baseline="0" dirty="0">
                <a:solidFill>
                  <a:srgbClr val="000000"/>
                </a:solidFill>
              </a:rPr>
              <a:t>and 6-year projects. </a:t>
            </a:r>
          </a:p>
          <a:p>
            <a:endParaRPr lang="en-US" sz="1800" b="0" i="0" u="none" strike="noStrike" baseline="0" dirty="0">
              <a:solidFill>
                <a:srgbClr val="000000"/>
              </a:solidFill>
              <a:latin typeface="Arial" panose="020B0604020202020204" pitchFamily="34" charset="0"/>
            </a:endParaRPr>
          </a:p>
          <a:p>
            <a:endParaRPr lang="en-US" dirty="0"/>
          </a:p>
        </p:txBody>
      </p:sp>
      <p:pic>
        <p:nvPicPr>
          <p:cNvPr id="5" name="Picture 4" descr="Chart&#10;&#10;Header; school year, current 6-year, 5-year, 4-year">
            <a:extLst>
              <a:ext uri="{FF2B5EF4-FFF2-40B4-BE49-F238E27FC236}">
                <a16:creationId xmlns:a16="http://schemas.microsoft.com/office/drawing/2014/main" id="{3C93A05C-1F61-E868-38DA-772BFC656903}"/>
              </a:ext>
            </a:extLst>
          </p:cNvPr>
          <p:cNvPicPr>
            <a:picLocks noChangeAspect="1"/>
          </p:cNvPicPr>
          <p:nvPr/>
        </p:nvPicPr>
        <p:blipFill>
          <a:blip r:embed="rId3"/>
          <a:stretch>
            <a:fillRect/>
          </a:stretch>
        </p:blipFill>
        <p:spPr>
          <a:xfrm>
            <a:off x="3572503" y="1824623"/>
            <a:ext cx="5702530" cy="582959"/>
          </a:xfrm>
          <a:prstGeom prst="rect">
            <a:avLst/>
          </a:prstGeom>
        </p:spPr>
      </p:pic>
      <p:pic>
        <p:nvPicPr>
          <p:cNvPr id="7" name="Picture 6" descr="Table&#10;&#10;Funding for each possible model.&#10;All model begins with $150,000 and moves up until hitting maximum of $500,000 in year 4. Funding levels out at $500,000 for remainder of the grant cycle &#10; ">
            <a:extLst>
              <a:ext uri="{FF2B5EF4-FFF2-40B4-BE49-F238E27FC236}">
                <a16:creationId xmlns:a16="http://schemas.microsoft.com/office/drawing/2014/main" id="{EE9B0726-C37B-88AC-BDB3-B07B3C55EA08}"/>
              </a:ext>
            </a:extLst>
          </p:cNvPr>
          <p:cNvPicPr>
            <a:picLocks noChangeAspect="1"/>
          </p:cNvPicPr>
          <p:nvPr/>
        </p:nvPicPr>
        <p:blipFill>
          <a:blip r:embed="rId4"/>
          <a:stretch>
            <a:fillRect/>
          </a:stretch>
        </p:blipFill>
        <p:spPr>
          <a:xfrm>
            <a:off x="3989571" y="2322976"/>
            <a:ext cx="6427418" cy="4481114"/>
          </a:xfrm>
          <a:prstGeom prst="rect">
            <a:avLst/>
          </a:prstGeom>
        </p:spPr>
      </p:pic>
      <p:sp>
        <p:nvSpPr>
          <p:cNvPr id="4" name="Slide Number Placeholder 3">
            <a:extLst>
              <a:ext uri="{FF2B5EF4-FFF2-40B4-BE49-F238E27FC236}">
                <a16:creationId xmlns:a16="http://schemas.microsoft.com/office/drawing/2014/main" id="{AA3FC548-2F23-D56F-D985-83A69296586A}"/>
              </a:ext>
            </a:extLst>
          </p:cNvPr>
          <p:cNvSpPr>
            <a:spLocks noGrp="1"/>
          </p:cNvSpPr>
          <p:nvPr>
            <p:ph type="sldNum" sz="quarter" idx="12"/>
          </p:nvPr>
        </p:nvSpPr>
        <p:spPr/>
        <p:txBody>
          <a:bodyPr/>
          <a:lstStyle/>
          <a:p>
            <a:fld id="{B4DA7171-2EB1-4473-86FF-F08374AF86D4}" type="slidenum">
              <a:rPr lang="en-US" smtClean="0"/>
              <a:t>16</a:t>
            </a:fld>
            <a:endParaRPr lang="en-US"/>
          </a:p>
        </p:txBody>
      </p:sp>
    </p:spTree>
    <p:extLst>
      <p:ext uri="{BB962C8B-B14F-4D97-AF65-F5344CB8AC3E}">
        <p14:creationId xmlns:p14="http://schemas.microsoft.com/office/powerpoint/2010/main" val="42257954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E145B-074F-4221-885C-86211C1A0C5B}"/>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Project Funding</a:t>
            </a:r>
            <a:r>
              <a:rPr lang="en-US" sz="3600" b="1" i="1" dirty="0">
                <a:latin typeface="+mn-lt"/>
              </a:rPr>
              <a:t> </a:t>
            </a:r>
            <a:r>
              <a:rPr lang="en-US" sz="3600" i="1" dirty="0"/>
              <a:t>(cont.)</a:t>
            </a:r>
          </a:p>
        </p:txBody>
      </p:sp>
      <p:sp>
        <p:nvSpPr>
          <p:cNvPr id="3" name="Content Placeholder 2">
            <a:extLst>
              <a:ext uri="{FF2B5EF4-FFF2-40B4-BE49-F238E27FC236}">
                <a16:creationId xmlns:a16="http://schemas.microsoft.com/office/drawing/2014/main" id="{EE7F39DD-4698-4E40-BF3D-B228D3914D61}"/>
              </a:ext>
            </a:extLst>
          </p:cNvPr>
          <p:cNvSpPr>
            <a:spLocks noGrp="1"/>
          </p:cNvSpPr>
          <p:nvPr>
            <p:ph idx="1"/>
          </p:nvPr>
        </p:nvSpPr>
        <p:spPr>
          <a:xfrm>
            <a:off x="838200" y="1825624"/>
            <a:ext cx="11353800" cy="5032375"/>
          </a:xfrm>
        </p:spPr>
        <p:txBody>
          <a:bodyPr>
            <a:normAutofit/>
          </a:bodyPr>
          <a:lstStyle/>
          <a:p>
            <a:pPr marL="457200" lvl="1" indent="0" fontAlgn="base">
              <a:buNone/>
            </a:pPr>
            <a:endParaRPr lang="en-US" sz="1800" dirty="0"/>
          </a:p>
          <a:p>
            <a:pPr lvl="1" fontAlgn="base"/>
            <a:r>
              <a:rPr lang="en-US" sz="3200" dirty="0"/>
              <a:t>Applicants are not guaranteed the maximum possible award each year, as expenses must be outlined and justified in the:</a:t>
            </a:r>
          </a:p>
          <a:p>
            <a:pPr lvl="2" fontAlgn="base"/>
            <a:r>
              <a:rPr lang="en-US" sz="2800" dirty="0"/>
              <a:t>FS-10 Budget Form</a:t>
            </a:r>
          </a:p>
          <a:p>
            <a:pPr lvl="2" fontAlgn="base"/>
            <a:r>
              <a:rPr lang="en-US" sz="2800" dirty="0"/>
              <a:t>Budget Narrative, and </a:t>
            </a:r>
          </a:p>
          <a:p>
            <a:pPr lvl="2" fontAlgn="base"/>
            <a:r>
              <a:rPr lang="en-US" sz="2800" dirty="0"/>
              <a:t>Multiyear Budget Summary</a:t>
            </a:r>
            <a:br>
              <a:rPr lang="en-US" sz="2800" dirty="0"/>
            </a:br>
            <a:endParaRPr lang="en-US" sz="2800" dirty="0"/>
          </a:p>
          <a:p>
            <a:pPr lvl="1" fontAlgn="base"/>
            <a:r>
              <a:rPr lang="en-US" sz="3200" dirty="0"/>
              <a:t>Continued funding is contingent upon satisfactory and timely reporting, the achievement of annual performance benchmarks, and the availability of funds</a:t>
            </a:r>
          </a:p>
          <a:p>
            <a:endParaRPr lang="en-US" dirty="0"/>
          </a:p>
        </p:txBody>
      </p:sp>
      <p:sp>
        <p:nvSpPr>
          <p:cNvPr id="4" name="Slide Number Placeholder 3">
            <a:extLst>
              <a:ext uri="{FF2B5EF4-FFF2-40B4-BE49-F238E27FC236}">
                <a16:creationId xmlns:a16="http://schemas.microsoft.com/office/drawing/2014/main" id="{CBAB723A-55CC-97BD-0FE4-1F6CE85B68E0}"/>
              </a:ext>
            </a:extLst>
          </p:cNvPr>
          <p:cNvSpPr>
            <a:spLocks noGrp="1"/>
          </p:cNvSpPr>
          <p:nvPr>
            <p:ph type="sldNum" sz="quarter" idx="12"/>
          </p:nvPr>
        </p:nvSpPr>
        <p:spPr/>
        <p:txBody>
          <a:bodyPr/>
          <a:lstStyle/>
          <a:p>
            <a:fld id="{B4DA7171-2EB1-4473-86FF-F08374AF86D4}" type="slidenum">
              <a:rPr lang="en-US" smtClean="0"/>
              <a:t>17</a:t>
            </a:fld>
            <a:endParaRPr lang="en-US"/>
          </a:p>
        </p:txBody>
      </p:sp>
    </p:spTree>
    <p:extLst>
      <p:ext uri="{BB962C8B-B14F-4D97-AF65-F5344CB8AC3E}">
        <p14:creationId xmlns:p14="http://schemas.microsoft.com/office/powerpoint/2010/main" val="1317695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676F-2AC2-46A8-BD82-33D3D56C0AAA}"/>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Allowable costs</a:t>
            </a:r>
          </a:p>
        </p:txBody>
      </p:sp>
      <p:sp>
        <p:nvSpPr>
          <p:cNvPr id="3" name="Content Placeholder 2">
            <a:extLst>
              <a:ext uri="{FF2B5EF4-FFF2-40B4-BE49-F238E27FC236}">
                <a16:creationId xmlns:a16="http://schemas.microsoft.com/office/drawing/2014/main" id="{AE9D71D1-B1EC-4574-A7A2-9D6FE63B6D7E}"/>
              </a:ext>
            </a:extLst>
          </p:cNvPr>
          <p:cNvSpPr>
            <a:spLocks noGrp="1"/>
          </p:cNvSpPr>
          <p:nvPr>
            <p:ph idx="1"/>
          </p:nvPr>
        </p:nvSpPr>
        <p:spPr>
          <a:xfrm>
            <a:off x="838200" y="1559860"/>
            <a:ext cx="11156576" cy="5163204"/>
          </a:xfrm>
        </p:spPr>
        <p:txBody>
          <a:bodyPr>
            <a:noAutofit/>
          </a:bodyPr>
          <a:lstStyle/>
          <a:p>
            <a:br>
              <a:rPr lang="en-US" sz="200" b="0" i="0" u="none" strike="noStrike" baseline="0" dirty="0">
                <a:solidFill>
                  <a:srgbClr val="000000"/>
                </a:solidFill>
              </a:rPr>
            </a:br>
            <a:endParaRPr lang="en-US" sz="200" b="0" i="0" u="none" strike="noStrike" baseline="0" dirty="0">
              <a:solidFill>
                <a:srgbClr val="000000"/>
              </a:solidFill>
            </a:endParaRPr>
          </a:p>
          <a:p>
            <a:r>
              <a:rPr lang="en-US" sz="2600" b="0" i="0" u="none" strike="noStrike" baseline="0" dirty="0">
                <a:solidFill>
                  <a:srgbClr val="000000"/>
                </a:solidFill>
              </a:rPr>
              <a:t>Budgets for the use of grant funds (FS-10 Budget Form and the accompanying Budget Narrative) will be reviewed.</a:t>
            </a:r>
          </a:p>
          <a:p>
            <a:endParaRPr lang="en-US" sz="2600" dirty="0">
              <a:solidFill>
                <a:srgbClr val="000000"/>
              </a:solidFill>
            </a:endParaRPr>
          </a:p>
          <a:p>
            <a:r>
              <a:rPr lang="en-US" sz="2600" dirty="0">
                <a:solidFill>
                  <a:srgbClr val="000000"/>
                </a:solidFill>
              </a:rPr>
              <a:t>A</a:t>
            </a:r>
            <a:r>
              <a:rPr lang="en-US" sz="2600" b="0" i="0" u="none" strike="noStrike" baseline="0" dirty="0">
                <a:solidFill>
                  <a:srgbClr val="000000"/>
                </a:solidFill>
              </a:rPr>
              <a:t>ny items that are deemed non-allowable, excessive, or inappropriate will be eliminated. </a:t>
            </a:r>
          </a:p>
          <a:p>
            <a:endParaRPr lang="en-US" sz="2600" dirty="0">
              <a:solidFill>
                <a:srgbClr val="000000"/>
              </a:solidFill>
            </a:endParaRPr>
          </a:p>
          <a:p>
            <a:r>
              <a:rPr lang="en-US" sz="2600" b="0" i="0" u="none" strike="noStrike" baseline="0" dirty="0">
                <a:solidFill>
                  <a:srgbClr val="000000"/>
                </a:solidFill>
              </a:rPr>
              <a:t>Grantees will not be allowed to substitute new items for those that have been eliminated. Budgets that include non-allowable, excessive, or inappropriate items will receive a lower score. </a:t>
            </a:r>
          </a:p>
          <a:p>
            <a:endParaRPr lang="en-US" sz="2000" b="0" i="0" u="none" strike="noStrike" baseline="0" dirty="0">
              <a:solidFill>
                <a:srgbClr val="000000"/>
              </a:solidFill>
            </a:endParaRPr>
          </a:p>
          <a:p>
            <a:r>
              <a:rPr lang="en-US" sz="2600" b="0" i="0" u="none" strike="noStrike" baseline="0" dirty="0">
                <a:solidFill>
                  <a:srgbClr val="000000"/>
                </a:solidFill>
              </a:rPr>
              <a:t>Generally, all expenditures must contribute to student achievement in</a:t>
            </a:r>
            <a:br>
              <a:rPr lang="en-US" sz="2600" b="0" i="0" u="none" strike="noStrike" baseline="0" dirty="0">
                <a:solidFill>
                  <a:srgbClr val="000000"/>
                </a:solidFill>
              </a:rPr>
            </a:br>
            <a:r>
              <a:rPr lang="en-US" sz="2600" b="0" i="0" u="none" strike="noStrike" baseline="0" dirty="0">
                <a:solidFill>
                  <a:srgbClr val="000000"/>
                </a:solidFill>
              </a:rPr>
              <a:t>NYS P-TECH programming.</a:t>
            </a:r>
            <a:endParaRPr lang="en-US" sz="2600" dirty="0"/>
          </a:p>
        </p:txBody>
      </p:sp>
      <p:sp>
        <p:nvSpPr>
          <p:cNvPr id="4" name="Slide Number Placeholder 3">
            <a:extLst>
              <a:ext uri="{FF2B5EF4-FFF2-40B4-BE49-F238E27FC236}">
                <a16:creationId xmlns:a16="http://schemas.microsoft.com/office/drawing/2014/main" id="{8FEDA3FD-D8B0-C72B-2BD8-4CC86303D9B2}"/>
              </a:ext>
            </a:extLst>
          </p:cNvPr>
          <p:cNvSpPr>
            <a:spLocks noGrp="1"/>
          </p:cNvSpPr>
          <p:nvPr>
            <p:ph type="sldNum" sz="quarter" idx="12"/>
          </p:nvPr>
        </p:nvSpPr>
        <p:spPr/>
        <p:txBody>
          <a:bodyPr/>
          <a:lstStyle/>
          <a:p>
            <a:fld id="{B4DA7171-2EB1-4473-86FF-F08374AF86D4}" type="slidenum">
              <a:rPr lang="en-US" smtClean="0"/>
              <a:t>18</a:t>
            </a:fld>
            <a:endParaRPr lang="en-US"/>
          </a:p>
        </p:txBody>
      </p:sp>
    </p:spTree>
    <p:extLst>
      <p:ext uri="{BB962C8B-B14F-4D97-AF65-F5344CB8AC3E}">
        <p14:creationId xmlns:p14="http://schemas.microsoft.com/office/powerpoint/2010/main" val="723923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676F-2AC2-46A8-BD82-33D3D56C0AAA}"/>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Allowable costs </a:t>
            </a:r>
            <a:r>
              <a:rPr lang="en-US" sz="3600" dirty="0"/>
              <a:t>(cont.1)</a:t>
            </a:r>
            <a:endParaRPr lang="en-US" dirty="0"/>
          </a:p>
        </p:txBody>
      </p:sp>
      <p:sp>
        <p:nvSpPr>
          <p:cNvPr id="3" name="Content Placeholder 2">
            <a:extLst>
              <a:ext uri="{FF2B5EF4-FFF2-40B4-BE49-F238E27FC236}">
                <a16:creationId xmlns:a16="http://schemas.microsoft.com/office/drawing/2014/main" id="{AE9D71D1-B1EC-4574-A7A2-9D6FE63B6D7E}"/>
              </a:ext>
            </a:extLst>
          </p:cNvPr>
          <p:cNvSpPr>
            <a:spLocks noGrp="1"/>
          </p:cNvSpPr>
          <p:nvPr>
            <p:ph idx="1"/>
          </p:nvPr>
        </p:nvSpPr>
        <p:spPr>
          <a:xfrm>
            <a:off x="838199" y="1825625"/>
            <a:ext cx="11192435" cy="4862046"/>
          </a:xfrm>
        </p:spPr>
        <p:txBody>
          <a:bodyPr>
            <a:normAutofit fontScale="92500" lnSpcReduction="10000"/>
          </a:bodyPr>
          <a:lstStyle/>
          <a:p>
            <a:pPr marL="0" indent="0">
              <a:buNone/>
            </a:pPr>
            <a:r>
              <a:rPr lang="en-US" sz="3000" dirty="0"/>
              <a:t>Allowable expenditures may include, but are not limited to, the following:</a:t>
            </a:r>
            <a:br>
              <a:rPr lang="en-US" sz="3000" dirty="0"/>
            </a:br>
            <a:endParaRPr lang="en-US" sz="3000" b="0" i="0" u="none" strike="noStrike" baseline="0" dirty="0">
              <a:solidFill>
                <a:srgbClr val="000000"/>
              </a:solidFill>
            </a:endParaRPr>
          </a:p>
          <a:p>
            <a:pPr lvl="1"/>
            <a:r>
              <a:rPr lang="en-US" sz="2800" b="1" dirty="0"/>
              <a:t>Service contracts </a:t>
            </a:r>
            <a:r>
              <a:rPr lang="en-US" sz="2800" dirty="0"/>
              <a:t>between members of the partnership;</a:t>
            </a:r>
            <a:br>
              <a:rPr lang="en-US" sz="2800" dirty="0"/>
            </a:br>
            <a:endParaRPr lang="en-US" sz="2800" dirty="0"/>
          </a:p>
          <a:p>
            <a:pPr lvl="1"/>
            <a:r>
              <a:rPr lang="en-US" sz="2800" dirty="0"/>
              <a:t>Purchases of existing evidence-based and/or standards-based </a:t>
            </a:r>
            <a:r>
              <a:rPr lang="en-US" sz="2800" b="1" dirty="0"/>
              <a:t>curriculum</a:t>
            </a:r>
            <a:r>
              <a:rPr lang="en-US" sz="2800" dirty="0"/>
              <a:t> that focuses on a STEM-related career area;</a:t>
            </a:r>
            <a:br>
              <a:rPr lang="en-US" sz="2800" dirty="0"/>
            </a:br>
            <a:endParaRPr lang="en-US" sz="2800" dirty="0"/>
          </a:p>
          <a:p>
            <a:pPr lvl="1"/>
            <a:r>
              <a:rPr lang="en-US" sz="2800" dirty="0"/>
              <a:t>Payment for </a:t>
            </a:r>
            <a:r>
              <a:rPr lang="en-US" sz="2800" b="1" dirty="0"/>
              <a:t>development of curricula</a:t>
            </a:r>
            <a:r>
              <a:rPr lang="en-US" sz="2800" dirty="0"/>
              <a:t> that emphasizes rigorous STEM content within a chosen NYS P-TECH program;</a:t>
            </a:r>
            <a:br>
              <a:rPr lang="en-US" sz="2800" dirty="0"/>
            </a:br>
            <a:endParaRPr lang="en-US" sz="2800" dirty="0"/>
          </a:p>
          <a:p>
            <a:pPr lvl="1"/>
            <a:r>
              <a:rPr lang="en-US" sz="2800" b="1" dirty="0"/>
              <a:t>Professional development </a:t>
            </a:r>
            <a:r>
              <a:rPr lang="en-US" sz="2800" dirty="0"/>
              <a:t>to enhance teaching and learning;</a:t>
            </a:r>
            <a:br>
              <a:rPr lang="en-US" sz="2800" dirty="0"/>
            </a:br>
            <a:endParaRPr lang="en-US" sz="2800" dirty="0"/>
          </a:p>
          <a:p>
            <a:pPr lvl="1"/>
            <a:r>
              <a:rPr lang="en-US" sz="2800" dirty="0"/>
              <a:t>Purchase of new </a:t>
            </a:r>
            <a:r>
              <a:rPr lang="en-US" sz="2800" b="1" dirty="0"/>
              <a:t>equipment</a:t>
            </a:r>
            <a:r>
              <a:rPr lang="en-US" sz="2800" dirty="0"/>
              <a:t> or upgrades to existing equipment;</a:t>
            </a:r>
          </a:p>
        </p:txBody>
      </p:sp>
      <p:sp>
        <p:nvSpPr>
          <p:cNvPr id="4" name="Slide Number Placeholder 3">
            <a:extLst>
              <a:ext uri="{FF2B5EF4-FFF2-40B4-BE49-F238E27FC236}">
                <a16:creationId xmlns:a16="http://schemas.microsoft.com/office/drawing/2014/main" id="{47487B5A-B66E-7A87-7808-F55CA3B9E01E}"/>
              </a:ext>
            </a:extLst>
          </p:cNvPr>
          <p:cNvSpPr>
            <a:spLocks noGrp="1"/>
          </p:cNvSpPr>
          <p:nvPr>
            <p:ph type="sldNum" sz="quarter" idx="12"/>
          </p:nvPr>
        </p:nvSpPr>
        <p:spPr/>
        <p:txBody>
          <a:bodyPr/>
          <a:lstStyle/>
          <a:p>
            <a:fld id="{B4DA7171-2EB1-4473-86FF-F08374AF86D4}" type="slidenum">
              <a:rPr lang="en-US" smtClean="0"/>
              <a:t>19</a:t>
            </a:fld>
            <a:endParaRPr lang="en-US"/>
          </a:p>
        </p:txBody>
      </p:sp>
    </p:spTree>
    <p:extLst>
      <p:ext uri="{BB962C8B-B14F-4D97-AF65-F5344CB8AC3E}">
        <p14:creationId xmlns:p14="http://schemas.microsoft.com/office/powerpoint/2010/main" val="3353677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59114-FFEA-4167-8066-95FDFAC76B70}"/>
              </a:ext>
            </a:extLst>
          </p:cNvPr>
          <p:cNvSpPr>
            <a:spLocks noGrp="1"/>
          </p:cNvSpPr>
          <p:nvPr>
            <p:ph type="title"/>
          </p:nvPr>
        </p:nvSpPr>
        <p:spPr/>
        <p:txBody>
          <a:bodyPr/>
          <a:lstStyle/>
          <a:p>
            <a:r>
              <a:rPr lang="en-US" b="1" u="sng" dirty="0">
                <a:latin typeface="+mn-lt"/>
              </a:rPr>
              <a:t>NYS P-TECH RFP Webinar Overview</a:t>
            </a:r>
          </a:p>
        </p:txBody>
      </p:sp>
      <p:sp>
        <p:nvSpPr>
          <p:cNvPr id="3" name="Content Placeholder 2">
            <a:extLst>
              <a:ext uri="{FF2B5EF4-FFF2-40B4-BE49-F238E27FC236}">
                <a16:creationId xmlns:a16="http://schemas.microsoft.com/office/drawing/2014/main" id="{94B21EA6-A319-4922-8EE2-5D440BB74C52}"/>
              </a:ext>
            </a:extLst>
          </p:cNvPr>
          <p:cNvSpPr>
            <a:spLocks noGrp="1"/>
          </p:cNvSpPr>
          <p:nvPr>
            <p:ph idx="1"/>
          </p:nvPr>
        </p:nvSpPr>
        <p:spPr/>
        <p:txBody>
          <a:bodyPr/>
          <a:lstStyle/>
          <a:p>
            <a:r>
              <a:rPr lang="en-US" dirty="0"/>
              <a:t>The purpose of this webinar is to review key aspects of the NYS P-TECH program and recently posted RFP so that interested applicants understand:</a:t>
            </a:r>
            <a:br>
              <a:rPr lang="en-US" dirty="0"/>
            </a:br>
            <a:endParaRPr lang="en-US" dirty="0"/>
          </a:p>
          <a:p>
            <a:pPr lvl="1"/>
            <a:r>
              <a:rPr lang="en-US" dirty="0"/>
              <a:t>Core mission and required partnership roles</a:t>
            </a:r>
          </a:p>
          <a:p>
            <a:pPr lvl="1"/>
            <a:endParaRPr lang="en-US" dirty="0"/>
          </a:p>
          <a:p>
            <a:pPr lvl="1"/>
            <a:r>
              <a:rPr lang="en-US" dirty="0"/>
              <a:t>Key elements inherent to a successful NYS P-TECH project</a:t>
            </a:r>
          </a:p>
          <a:p>
            <a:pPr marL="457200" lvl="1" indent="0">
              <a:buNone/>
            </a:pPr>
            <a:endParaRPr lang="en-US" dirty="0"/>
          </a:p>
          <a:p>
            <a:pPr lvl="1"/>
            <a:r>
              <a:rPr lang="en-US" dirty="0"/>
              <a:t>What can lead to applicant disqualifications</a:t>
            </a:r>
          </a:p>
          <a:p>
            <a:pPr lvl="1"/>
            <a:endParaRPr lang="en-US" dirty="0"/>
          </a:p>
        </p:txBody>
      </p:sp>
      <p:sp>
        <p:nvSpPr>
          <p:cNvPr id="4" name="Slide Number Placeholder 3">
            <a:extLst>
              <a:ext uri="{FF2B5EF4-FFF2-40B4-BE49-F238E27FC236}">
                <a16:creationId xmlns:a16="http://schemas.microsoft.com/office/drawing/2014/main" id="{C704C727-393F-9661-6EFD-91199219FCD3}"/>
              </a:ext>
            </a:extLst>
          </p:cNvPr>
          <p:cNvSpPr>
            <a:spLocks noGrp="1"/>
          </p:cNvSpPr>
          <p:nvPr>
            <p:ph type="sldNum" sz="quarter" idx="12"/>
          </p:nvPr>
        </p:nvSpPr>
        <p:spPr/>
        <p:txBody>
          <a:bodyPr/>
          <a:lstStyle/>
          <a:p>
            <a:fld id="{B4DA7171-2EB1-4473-86FF-F08374AF86D4}" type="slidenum">
              <a:rPr lang="en-US" smtClean="0"/>
              <a:t>2</a:t>
            </a:fld>
            <a:endParaRPr lang="en-US"/>
          </a:p>
        </p:txBody>
      </p:sp>
    </p:spTree>
    <p:extLst>
      <p:ext uri="{BB962C8B-B14F-4D97-AF65-F5344CB8AC3E}">
        <p14:creationId xmlns:p14="http://schemas.microsoft.com/office/powerpoint/2010/main" val="33360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676F-2AC2-46A8-BD82-33D3D56C0AAA}"/>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Allowable costs </a:t>
            </a:r>
            <a:r>
              <a:rPr lang="en-US" sz="3600" dirty="0"/>
              <a:t>(cont.2)</a:t>
            </a:r>
            <a:endParaRPr lang="en-US" dirty="0"/>
          </a:p>
        </p:txBody>
      </p:sp>
      <p:sp>
        <p:nvSpPr>
          <p:cNvPr id="3" name="Content Placeholder 2">
            <a:extLst>
              <a:ext uri="{FF2B5EF4-FFF2-40B4-BE49-F238E27FC236}">
                <a16:creationId xmlns:a16="http://schemas.microsoft.com/office/drawing/2014/main" id="{AE9D71D1-B1EC-4574-A7A2-9D6FE63B6D7E}"/>
              </a:ext>
            </a:extLst>
          </p:cNvPr>
          <p:cNvSpPr>
            <a:spLocks noGrp="1"/>
          </p:cNvSpPr>
          <p:nvPr>
            <p:ph idx="1"/>
          </p:nvPr>
        </p:nvSpPr>
        <p:spPr>
          <a:xfrm>
            <a:off x="838200" y="1825624"/>
            <a:ext cx="11353800" cy="5032375"/>
          </a:xfrm>
        </p:spPr>
        <p:txBody>
          <a:bodyPr>
            <a:normAutofit fontScale="92500"/>
          </a:bodyPr>
          <a:lstStyle/>
          <a:p>
            <a:pPr algn="l"/>
            <a:r>
              <a:rPr lang="en-US" b="1" i="0" u="none" strike="noStrike" baseline="0" dirty="0">
                <a:solidFill>
                  <a:srgbClr val="000000"/>
                </a:solidFill>
              </a:rPr>
              <a:t>Workshops and planning meetings </a:t>
            </a:r>
            <a:r>
              <a:rPr lang="en-US" b="0" i="0" u="none" strike="noStrike" baseline="0" dirty="0">
                <a:solidFill>
                  <a:srgbClr val="000000"/>
                </a:solidFill>
              </a:rPr>
              <a:t>between consortium personnel.  </a:t>
            </a:r>
          </a:p>
          <a:p>
            <a:pPr lvl="1"/>
            <a:r>
              <a:rPr lang="en-US" b="0" i="0" u="none" strike="noStrike" baseline="0" dirty="0">
                <a:solidFill>
                  <a:srgbClr val="000000"/>
                </a:solidFill>
              </a:rPr>
              <a:t>Includes: counselors, parents, college faculty, and business leaders to support program sustainability and build awareness in the regions on the benefits for having such programs;</a:t>
            </a:r>
            <a:br>
              <a:rPr lang="en-US" b="0" i="0" u="none" strike="noStrike" baseline="0" dirty="0">
                <a:solidFill>
                  <a:srgbClr val="000000"/>
                </a:solidFill>
              </a:rPr>
            </a:br>
            <a:endParaRPr lang="en-US" b="0" i="0" u="none" strike="noStrike" baseline="0" dirty="0">
              <a:solidFill>
                <a:srgbClr val="000000"/>
              </a:solidFill>
            </a:endParaRPr>
          </a:p>
          <a:p>
            <a:pPr algn="l"/>
            <a:r>
              <a:rPr lang="en-US" b="1" i="0" u="none" strike="noStrike" baseline="0" dirty="0">
                <a:solidFill>
                  <a:srgbClr val="000000"/>
                </a:solidFill>
              </a:rPr>
              <a:t>Post-secondary curriculum development </a:t>
            </a:r>
            <a:r>
              <a:rPr lang="en-US" b="0" i="0" u="none" strike="noStrike" baseline="0" dirty="0">
                <a:solidFill>
                  <a:srgbClr val="000000"/>
                </a:solidFill>
              </a:rPr>
              <a:t>that facilitates alignment and articulation with secondary programs leading to college degrees and/or other industry recognized credentials that meet the needs of employers;</a:t>
            </a:r>
            <a:br>
              <a:rPr lang="en-US" b="0" i="0" u="none" strike="noStrike" baseline="0" dirty="0">
                <a:solidFill>
                  <a:srgbClr val="000000"/>
                </a:solidFill>
              </a:rPr>
            </a:br>
            <a:endParaRPr lang="en-US" b="0" i="0" u="none" strike="noStrike" baseline="0" dirty="0">
              <a:solidFill>
                <a:srgbClr val="000000"/>
              </a:solidFill>
            </a:endParaRPr>
          </a:p>
          <a:p>
            <a:pPr algn="l"/>
            <a:r>
              <a:rPr lang="en-US" b="1" i="0" u="none" strike="noStrike" baseline="0" dirty="0">
                <a:solidFill>
                  <a:srgbClr val="000000"/>
                </a:solidFill>
              </a:rPr>
              <a:t>Tuition</a:t>
            </a:r>
            <a:r>
              <a:rPr lang="en-US" b="0" i="0" u="none" strike="noStrike" baseline="0" dirty="0">
                <a:solidFill>
                  <a:srgbClr val="000000"/>
                </a:solidFill>
              </a:rPr>
              <a:t> for non-remedial, credit-bearing college courses. </a:t>
            </a:r>
          </a:p>
          <a:p>
            <a:pPr lvl="1"/>
            <a:r>
              <a:rPr lang="en-US" b="0" i="0" u="none" strike="noStrike" baseline="0" dirty="0">
                <a:solidFill>
                  <a:srgbClr val="000000"/>
                </a:solidFill>
              </a:rPr>
              <a:t>The higher education partners are encouraged to waive or reduce tuition costs per credit to no more than existing “college in the high school” rates; and</a:t>
            </a:r>
            <a:br>
              <a:rPr lang="en-US" b="0" i="0" u="none" strike="noStrike" baseline="0" dirty="0">
                <a:solidFill>
                  <a:srgbClr val="000000"/>
                </a:solidFill>
              </a:rPr>
            </a:br>
            <a:endParaRPr lang="en-US" b="0" i="0" u="none" strike="noStrike" baseline="0" dirty="0">
              <a:solidFill>
                <a:srgbClr val="000000"/>
              </a:solidFill>
            </a:endParaRPr>
          </a:p>
          <a:p>
            <a:pPr algn="l"/>
            <a:r>
              <a:rPr lang="en-US" b="1" i="0" u="none" strike="noStrike" baseline="0" dirty="0">
                <a:solidFill>
                  <a:srgbClr val="000000"/>
                </a:solidFill>
              </a:rPr>
              <a:t>Annual evaluation </a:t>
            </a:r>
            <a:r>
              <a:rPr lang="en-US" b="0" i="0" u="none" strike="noStrike" baseline="0" dirty="0">
                <a:solidFill>
                  <a:srgbClr val="000000"/>
                </a:solidFill>
              </a:rPr>
              <a:t>of the NYS P-TECH program, funded through this RFP. </a:t>
            </a:r>
          </a:p>
          <a:p>
            <a:pPr algn="l"/>
            <a:endParaRPr lang="en-US" sz="1800" b="0" i="0" u="none" strike="noStrike" baseline="0" dirty="0">
              <a:solidFill>
                <a:srgbClr val="000000"/>
              </a:solidFill>
              <a:latin typeface="Arial" panose="020B0604020202020204" pitchFamily="34" charset="0"/>
            </a:endParaRPr>
          </a:p>
        </p:txBody>
      </p:sp>
      <p:sp>
        <p:nvSpPr>
          <p:cNvPr id="4" name="Slide Number Placeholder 3">
            <a:extLst>
              <a:ext uri="{FF2B5EF4-FFF2-40B4-BE49-F238E27FC236}">
                <a16:creationId xmlns:a16="http://schemas.microsoft.com/office/drawing/2014/main" id="{5A69A4F9-BC9A-697E-3FE7-5C1084A4D96C}"/>
              </a:ext>
            </a:extLst>
          </p:cNvPr>
          <p:cNvSpPr>
            <a:spLocks noGrp="1"/>
          </p:cNvSpPr>
          <p:nvPr>
            <p:ph type="sldNum" sz="quarter" idx="12"/>
          </p:nvPr>
        </p:nvSpPr>
        <p:spPr/>
        <p:txBody>
          <a:bodyPr/>
          <a:lstStyle/>
          <a:p>
            <a:fld id="{B4DA7171-2EB1-4473-86FF-F08374AF86D4}" type="slidenum">
              <a:rPr lang="en-US" smtClean="0"/>
              <a:t>20</a:t>
            </a:fld>
            <a:endParaRPr lang="en-US"/>
          </a:p>
        </p:txBody>
      </p:sp>
    </p:spTree>
    <p:extLst>
      <p:ext uri="{BB962C8B-B14F-4D97-AF65-F5344CB8AC3E}">
        <p14:creationId xmlns:p14="http://schemas.microsoft.com/office/powerpoint/2010/main" val="22585958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676F-2AC2-46A8-BD82-33D3D56C0AAA}"/>
              </a:ext>
            </a:extLst>
          </p:cNvPr>
          <p:cNvSpPr>
            <a:spLocks noGrp="1"/>
          </p:cNvSpPr>
          <p:nvPr>
            <p:ph type="title"/>
          </p:nvPr>
        </p:nvSpPr>
        <p:spPr>
          <a:xfrm>
            <a:off x="851647" y="125507"/>
            <a:ext cx="10515600" cy="1111624"/>
          </a:xfrm>
        </p:spPr>
        <p:txBody>
          <a:bodyPr/>
          <a:lstStyle/>
          <a:p>
            <a:r>
              <a:rPr lang="en-US" b="1" dirty="0">
                <a:latin typeface="+mn-lt"/>
              </a:rPr>
              <a:t>NYS P-TECH RFP:  </a:t>
            </a:r>
            <a:r>
              <a:rPr lang="en-US" b="1" i="1" dirty="0">
                <a:latin typeface="+mn-lt"/>
              </a:rPr>
              <a:t>Non-Allowable Costs</a:t>
            </a:r>
          </a:p>
        </p:txBody>
      </p:sp>
      <p:sp>
        <p:nvSpPr>
          <p:cNvPr id="3" name="Content Placeholder 2">
            <a:extLst>
              <a:ext uri="{FF2B5EF4-FFF2-40B4-BE49-F238E27FC236}">
                <a16:creationId xmlns:a16="http://schemas.microsoft.com/office/drawing/2014/main" id="{AE9D71D1-B1EC-4574-A7A2-9D6FE63B6D7E}"/>
              </a:ext>
            </a:extLst>
          </p:cNvPr>
          <p:cNvSpPr>
            <a:spLocks noGrp="1"/>
          </p:cNvSpPr>
          <p:nvPr>
            <p:ph idx="1"/>
          </p:nvPr>
        </p:nvSpPr>
        <p:spPr>
          <a:xfrm>
            <a:off x="838200" y="1111625"/>
            <a:ext cx="11353800" cy="5746374"/>
          </a:xfrm>
        </p:spPr>
        <p:txBody>
          <a:bodyPr>
            <a:normAutofit/>
          </a:bodyPr>
          <a:lstStyle/>
          <a:p>
            <a:pPr marL="0" indent="0">
              <a:buNone/>
            </a:pPr>
            <a:r>
              <a:rPr lang="en-US" sz="2600" dirty="0"/>
              <a:t>Non-Allowable expenditures include, but are not limited to, the following:   </a:t>
            </a:r>
          </a:p>
          <a:p>
            <a:pPr algn="l"/>
            <a:r>
              <a:rPr lang="en-US" sz="2000" b="1" i="0" u="none" strike="noStrike" baseline="0" dirty="0">
                <a:solidFill>
                  <a:srgbClr val="000000"/>
                </a:solidFill>
              </a:rPr>
              <a:t>Supplanting of existing funding and efforts</a:t>
            </a:r>
            <a:r>
              <a:rPr lang="en-US" sz="2000" b="0" i="0" u="none" strike="noStrike" baseline="0" dirty="0">
                <a:solidFill>
                  <a:srgbClr val="000000"/>
                </a:solidFill>
              </a:rPr>
              <a:t>, including costs otherwise necessary to operate a school without this grant;</a:t>
            </a:r>
          </a:p>
          <a:p>
            <a:pPr algn="l"/>
            <a:r>
              <a:rPr lang="en-US" sz="2000" b="1" i="0" u="none" strike="noStrike" baseline="0" dirty="0">
                <a:solidFill>
                  <a:srgbClr val="000000"/>
                </a:solidFill>
              </a:rPr>
              <a:t>Sub-grants</a:t>
            </a:r>
            <a:r>
              <a:rPr lang="en-US" sz="2000" b="0" i="0" u="none" strike="noStrike" baseline="0" dirty="0">
                <a:solidFill>
                  <a:srgbClr val="000000"/>
                </a:solidFill>
              </a:rPr>
              <a:t> to members of the partnership or other agencies.</a:t>
            </a:r>
          </a:p>
          <a:p>
            <a:pPr lvl="1"/>
            <a:r>
              <a:rPr lang="en-US" sz="1600" b="0" i="0" u="none" strike="noStrike" baseline="0" dirty="0">
                <a:solidFill>
                  <a:srgbClr val="000000"/>
                </a:solidFill>
              </a:rPr>
              <a:t> This includes mini-grants, which are different than purchased service contracts;</a:t>
            </a:r>
          </a:p>
          <a:p>
            <a:pPr algn="l"/>
            <a:r>
              <a:rPr lang="en-US" sz="2000" b="0" i="0" u="none" strike="noStrike" baseline="0" dirty="0">
                <a:solidFill>
                  <a:srgbClr val="000000"/>
                </a:solidFill>
              </a:rPr>
              <a:t>Acquisition of </a:t>
            </a:r>
            <a:r>
              <a:rPr lang="en-US" sz="2000" b="1" i="0" u="none" strike="noStrike" baseline="0" dirty="0">
                <a:solidFill>
                  <a:srgbClr val="000000"/>
                </a:solidFill>
              </a:rPr>
              <a:t>equipment for administrative or personal us</a:t>
            </a:r>
            <a:r>
              <a:rPr lang="en-US" sz="2000" b="0" i="0" u="none" strike="noStrike" baseline="0" dirty="0">
                <a:solidFill>
                  <a:srgbClr val="000000"/>
                </a:solidFill>
              </a:rPr>
              <a:t>e;</a:t>
            </a:r>
          </a:p>
          <a:p>
            <a:pPr algn="l"/>
            <a:r>
              <a:rPr lang="en-US" sz="2000" b="0" i="0" u="none" strike="noStrike" baseline="0" dirty="0">
                <a:solidFill>
                  <a:srgbClr val="000000"/>
                </a:solidFill>
              </a:rPr>
              <a:t>Acquisition of </a:t>
            </a:r>
            <a:r>
              <a:rPr lang="en-US" sz="2000" b="1" i="0" u="none" strike="noStrike" baseline="0" dirty="0">
                <a:solidFill>
                  <a:srgbClr val="000000"/>
                </a:solidFill>
              </a:rPr>
              <a:t>furniture</a:t>
            </a:r>
            <a:r>
              <a:rPr lang="en-US" sz="2000" b="0" i="0" u="none" strike="noStrike" baseline="0" dirty="0">
                <a:solidFill>
                  <a:srgbClr val="000000"/>
                </a:solidFill>
              </a:rPr>
              <a:t> (</a:t>
            </a:r>
            <a:r>
              <a:rPr lang="en-US" sz="2000" b="0" i="1" u="none" strike="noStrike" baseline="0" dirty="0">
                <a:solidFill>
                  <a:srgbClr val="000000"/>
                </a:solidFill>
              </a:rPr>
              <a:t>e.g., bookcases, chairs, desks, filing cabinets, tables</a:t>
            </a:r>
            <a:r>
              <a:rPr lang="en-US" sz="2000" b="0" i="0" u="none" strike="noStrike" baseline="0" dirty="0">
                <a:solidFill>
                  <a:srgbClr val="000000"/>
                </a:solidFill>
              </a:rPr>
              <a:t>) unless it is an integral part of an equipment workstation or is used to provide reasonable accommodations to students with disabilities;</a:t>
            </a:r>
          </a:p>
          <a:p>
            <a:pPr algn="l"/>
            <a:r>
              <a:rPr lang="en-US" sz="2000" b="0" i="0" u="none" strike="noStrike" baseline="0" dirty="0">
                <a:solidFill>
                  <a:srgbClr val="000000"/>
                </a:solidFill>
              </a:rPr>
              <a:t>Other than breakfast and/or lunch meals for students who qualify for the Free and Reduced Lunch Program, and/or students who would not receive breakfast or lunch during school hours</a:t>
            </a:r>
            <a:r>
              <a:rPr lang="en-US" sz="2000" i="0" u="none" strike="noStrike" baseline="0" dirty="0">
                <a:solidFill>
                  <a:srgbClr val="000000"/>
                </a:solidFill>
              </a:rPr>
              <a:t>,</a:t>
            </a:r>
            <a:r>
              <a:rPr lang="en-US" sz="2000" b="1" i="0" u="none" strike="noStrike" baseline="0" dirty="0">
                <a:solidFill>
                  <a:srgbClr val="000000"/>
                </a:solidFill>
              </a:rPr>
              <a:t> funds are not to be used for food;</a:t>
            </a:r>
          </a:p>
          <a:p>
            <a:pPr algn="l"/>
            <a:r>
              <a:rPr lang="en-US" sz="2000" b="0" i="0" u="none" strike="noStrike" baseline="0" dirty="0">
                <a:solidFill>
                  <a:srgbClr val="000000"/>
                </a:solidFill>
              </a:rPr>
              <a:t>Purchase or </a:t>
            </a:r>
            <a:r>
              <a:rPr lang="en-US" sz="2000" i="0" u="none" strike="noStrike" baseline="0" dirty="0">
                <a:solidFill>
                  <a:srgbClr val="000000"/>
                </a:solidFill>
              </a:rPr>
              <a:t>rental of </a:t>
            </a:r>
            <a:r>
              <a:rPr lang="en-US" sz="2000" b="1" i="0" u="none" strike="noStrike" baseline="0" dirty="0">
                <a:solidFill>
                  <a:srgbClr val="000000"/>
                </a:solidFill>
              </a:rPr>
              <a:t>space</a:t>
            </a:r>
            <a:r>
              <a:rPr lang="en-US" sz="2000" b="0" i="0" u="none" strike="noStrike" baseline="0" dirty="0">
                <a:solidFill>
                  <a:srgbClr val="000000"/>
                </a:solidFill>
              </a:rPr>
              <a:t>;</a:t>
            </a:r>
          </a:p>
          <a:p>
            <a:pPr algn="l"/>
            <a:r>
              <a:rPr lang="en-US" sz="2000" b="1" i="0" u="none" strike="noStrike" baseline="0" dirty="0">
                <a:solidFill>
                  <a:srgbClr val="000000"/>
                </a:solidFill>
              </a:rPr>
              <a:t>Remodeling</a:t>
            </a:r>
            <a:r>
              <a:rPr lang="en-US" sz="2000" b="0" i="0" u="none" strike="noStrike" baseline="0" dirty="0">
                <a:solidFill>
                  <a:srgbClr val="000000"/>
                </a:solidFill>
              </a:rPr>
              <a:t> that is not directly connected to accessibility to career pathways instruction or services;</a:t>
            </a:r>
          </a:p>
          <a:p>
            <a:pPr algn="l"/>
            <a:r>
              <a:rPr lang="en-US" sz="2000" b="0" i="0" u="none" strike="noStrike" baseline="0" dirty="0">
                <a:solidFill>
                  <a:srgbClr val="000000"/>
                </a:solidFill>
              </a:rPr>
              <a:t>Payment for </a:t>
            </a:r>
            <a:r>
              <a:rPr lang="en-US" sz="2000" b="1" i="0" u="none" strike="noStrike" baseline="0" dirty="0">
                <a:solidFill>
                  <a:srgbClr val="000000"/>
                </a:solidFill>
              </a:rPr>
              <a:t>memberships</a:t>
            </a:r>
            <a:r>
              <a:rPr lang="en-US" sz="2000" b="0" i="0" u="none" strike="noStrike" baseline="0" dirty="0">
                <a:solidFill>
                  <a:srgbClr val="000000"/>
                </a:solidFill>
              </a:rPr>
              <a:t> in professional organizations;</a:t>
            </a:r>
          </a:p>
          <a:p>
            <a:pPr algn="l"/>
            <a:r>
              <a:rPr lang="en-US" sz="2000" b="0" i="0" u="none" strike="noStrike" baseline="0" dirty="0">
                <a:solidFill>
                  <a:srgbClr val="000000"/>
                </a:solidFill>
              </a:rPr>
              <a:t>Purchase of </a:t>
            </a:r>
            <a:r>
              <a:rPr lang="en-US" sz="2000" b="1" i="0" u="none" strike="noStrike" baseline="0" dirty="0">
                <a:solidFill>
                  <a:srgbClr val="000000"/>
                </a:solidFill>
              </a:rPr>
              <a:t>promotional favors</a:t>
            </a:r>
            <a:r>
              <a:rPr lang="en-US" sz="2000" i="1" u="none" strike="noStrike" baseline="0" dirty="0">
                <a:solidFill>
                  <a:srgbClr val="000000"/>
                </a:solidFill>
              </a:rPr>
              <a:t> (I.E., such as bumper stickers, pencils, pens, or T-shirts</a:t>
            </a:r>
            <a:r>
              <a:rPr lang="en-US" sz="2000" i="1" dirty="0">
                <a:solidFill>
                  <a:srgbClr val="000000"/>
                </a:solidFill>
              </a:rPr>
              <a:t>);</a:t>
            </a:r>
            <a:endParaRPr lang="en-US" sz="2000" i="1" u="none" strike="noStrike" baseline="0" dirty="0">
              <a:solidFill>
                <a:srgbClr val="000000"/>
              </a:solidFill>
            </a:endParaRPr>
          </a:p>
        </p:txBody>
      </p:sp>
      <p:sp>
        <p:nvSpPr>
          <p:cNvPr id="4" name="Slide Number Placeholder 3">
            <a:extLst>
              <a:ext uri="{FF2B5EF4-FFF2-40B4-BE49-F238E27FC236}">
                <a16:creationId xmlns:a16="http://schemas.microsoft.com/office/drawing/2014/main" id="{7714481C-4BE0-29BE-FF86-6D0E10323011}"/>
              </a:ext>
            </a:extLst>
          </p:cNvPr>
          <p:cNvSpPr>
            <a:spLocks noGrp="1"/>
          </p:cNvSpPr>
          <p:nvPr>
            <p:ph type="sldNum" sz="quarter" idx="12"/>
          </p:nvPr>
        </p:nvSpPr>
        <p:spPr/>
        <p:txBody>
          <a:bodyPr/>
          <a:lstStyle/>
          <a:p>
            <a:fld id="{B4DA7171-2EB1-4473-86FF-F08374AF86D4}" type="slidenum">
              <a:rPr lang="en-US" smtClean="0"/>
              <a:t>21</a:t>
            </a:fld>
            <a:endParaRPr lang="en-US"/>
          </a:p>
        </p:txBody>
      </p:sp>
    </p:spTree>
    <p:extLst>
      <p:ext uri="{BB962C8B-B14F-4D97-AF65-F5344CB8AC3E}">
        <p14:creationId xmlns:p14="http://schemas.microsoft.com/office/powerpoint/2010/main" val="3720737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8676F-2AC2-46A8-BD82-33D3D56C0AAA}"/>
              </a:ext>
            </a:extLst>
          </p:cNvPr>
          <p:cNvSpPr>
            <a:spLocks noGrp="1"/>
          </p:cNvSpPr>
          <p:nvPr>
            <p:ph type="title"/>
          </p:nvPr>
        </p:nvSpPr>
        <p:spPr/>
        <p:txBody>
          <a:bodyPr/>
          <a:lstStyle/>
          <a:p>
            <a:r>
              <a:rPr lang="en-US" b="1" dirty="0">
                <a:latin typeface="+mn-lt"/>
              </a:rPr>
              <a:t>NYS P-TECH RFP: </a:t>
            </a:r>
            <a:br>
              <a:rPr lang="en-US" b="1" dirty="0">
                <a:latin typeface="+mn-lt"/>
              </a:rPr>
            </a:br>
            <a:r>
              <a:rPr lang="en-US" b="1" i="1" dirty="0">
                <a:latin typeface="+mn-lt"/>
              </a:rPr>
              <a:t>Non-Allowable Costs </a:t>
            </a:r>
            <a:r>
              <a:rPr lang="en-US" sz="4400" dirty="0"/>
              <a:t>(cont.)</a:t>
            </a:r>
            <a:endParaRPr lang="en-US" dirty="0"/>
          </a:p>
        </p:txBody>
      </p:sp>
      <p:sp>
        <p:nvSpPr>
          <p:cNvPr id="3" name="Content Placeholder 2">
            <a:extLst>
              <a:ext uri="{FF2B5EF4-FFF2-40B4-BE49-F238E27FC236}">
                <a16:creationId xmlns:a16="http://schemas.microsoft.com/office/drawing/2014/main" id="{AE9D71D1-B1EC-4574-A7A2-9D6FE63B6D7E}"/>
              </a:ext>
            </a:extLst>
          </p:cNvPr>
          <p:cNvSpPr>
            <a:spLocks noGrp="1"/>
          </p:cNvSpPr>
          <p:nvPr>
            <p:ph idx="1"/>
          </p:nvPr>
        </p:nvSpPr>
        <p:spPr>
          <a:xfrm>
            <a:off x="838200" y="1690687"/>
            <a:ext cx="11228294" cy="4979054"/>
          </a:xfrm>
        </p:spPr>
        <p:txBody>
          <a:bodyPr>
            <a:normAutofit fontScale="92500" lnSpcReduction="20000"/>
          </a:bodyPr>
          <a:lstStyle/>
          <a:p>
            <a:pPr algn="l"/>
            <a:endParaRPr lang="en-US" sz="1800" b="0" i="0" u="none" strike="noStrike" baseline="0" dirty="0">
              <a:solidFill>
                <a:srgbClr val="000000"/>
              </a:solidFill>
            </a:endParaRPr>
          </a:p>
          <a:p>
            <a:r>
              <a:rPr lang="en-US" sz="2400" b="1" i="0" u="none" strike="noStrike" baseline="0" dirty="0">
                <a:solidFill>
                  <a:srgbClr val="000000"/>
                </a:solidFill>
              </a:rPr>
              <a:t>Subscriptions</a:t>
            </a:r>
            <a:r>
              <a:rPr lang="en-US" sz="2400" b="0" i="0" u="none" strike="noStrike" baseline="0" dirty="0">
                <a:solidFill>
                  <a:srgbClr val="000000"/>
                </a:solidFill>
              </a:rPr>
              <a:t> to journals or magazines; </a:t>
            </a:r>
            <a:br>
              <a:rPr lang="en-US" sz="2400" b="0" i="0" u="none" strike="noStrike" baseline="0" dirty="0">
                <a:solidFill>
                  <a:srgbClr val="000000"/>
                </a:solidFill>
              </a:rPr>
            </a:br>
            <a:endParaRPr lang="en-US" sz="2400" b="0" i="0" u="none" strike="noStrike" baseline="0" dirty="0">
              <a:solidFill>
                <a:srgbClr val="000000"/>
              </a:solidFill>
            </a:endParaRPr>
          </a:p>
          <a:p>
            <a:r>
              <a:rPr lang="en-US" sz="2400" b="1" i="0" u="none" strike="noStrike" baseline="0" dirty="0">
                <a:solidFill>
                  <a:srgbClr val="000000"/>
                </a:solidFill>
              </a:rPr>
              <a:t>Travel outside the United States</a:t>
            </a:r>
            <a:r>
              <a:rPr lang="en-US" sz="2400" b="0" i="0" u="none" strike="noStrike" baseline="0" dirty="0">
                <a:solidFill>
                  <a:srgbClr val="000000"/>
                </a:solidFill>
              </a:rPr>
              <a:t>; </a:t>
            </a:r>
          </a:p>
          <a:p>
            <a:pPr lvl="1"/>
            <a:r>
              <a:rPr lang="en-US" sz="2000" b="0" i="1" u="none" strike="noStrike" baseline="0" dirty="0">
                <a:solidFill>
                  <a:srgbClr val="000000"/>
                </a:solidFill>
              </a:rPr>
              <a:t>Note: travel outside of New York State is allowable, but must be pre-approved by NYSED </a:t>
            </a:r>
            <a:br>
              <a:rPr lang="en-US" sz="2000" b="0" i="1" u="none" strike="noStrike" baseline="0" dirty="0">
                <a:solidFill>
                  <a:srgbClr val="000000"/>
                </a:solidFill>
              </a:rPr>
            </a:br>
            <a:endParaRPr lang="en-US" sz="2000" b="0" i="1" u="none" strike="noStrike" baseline="0" dirty="0">
              <a:solidFill>
                <a:srgbClr val="000000"/>
              </a:solidFill>
            </a:endParaRPr>
          </a:p>
          <a:p>
            <a:r>
              <a:rPr lang="en-US" sz="2400" b="0" i="0" u="none" strike="noStrike" baseline="0" dirty="0">
                <a:solidFill>
                  <a:srgbClr val="000000"/>
                </a:solidFill>
              </a:rPr>
              <a:t>Any </a:t>
            </a:r>
            <a:r>
              <a:rPr lang="en-US" sz="2400" b="1" i="0" u="none" strike="noStrike" baseline="0" dirty="0">
                <a:solidFill>
                  <a:srgbClr val="000000"/>
                </a:solidFill>
              </a:rPr>
              <a:t>expenditure for students not enrolled in NYS P-TECH</a:t>
            </a:r>
            <a:r>
              <a:rPr lang="en-US" sz="2400" b="0" i="0" u="none" strike="noStrike" baseline="0" dirty="0">
                <a:solidFill>
                  <a:srgbClr val="000000"/>
                </a:solidFill>
              </a:rPr>
              <a:t> programs, including career exploration; </a:t>
            </a:r>
            <a:br>
              <a:rPr lang="en-US" sz="2400" b="0" i="0" u="none" strike="noStrike" baseline="0" dirty="0">
                <a:solidFill>
                  <a:srgbClr val="000000"/>
                </a:solidFill>
              </a:rPr>
            </a:br>
            <a:endParaRPr lang="en-US" sz="2400" b="0" i="0" u="none" strike="noStrike" baseline="0" dirty="0">
              <a:solidFill>
                <a:srgbClr val="000000"/>
              </a:solidFill>
            </a:endParaRPr>
          </a:p>
          <a:p>
            <a:r>
              <a:rPr lang="en-US" sz="2400" b="0" i="0" u="none" strike="noStrike" baseline="0" dirty="0">
                <a:solidFill>
                  <a:srgbClr val="000000"/>
                </a:solidFill>
              </a:rPr>
              <a:t>Tuition for college-level </a:t>
            </a:r>
            <a:r>
              <a:rPr lang="en-US" sz="2400" b="1" i="0" u="none" strike="noStrike" baseline="0" dirty="0">
                <a:solidFill>
                  <a:srgbClr val="000000"/>
                </a:solidFill>
              </a:rPr>
              <a:t>remedial courses</a:t>
            </a:r>
            <a:r>
              <a:rPr lang="en-US" sz="2400" b="0" i="0" u="none" strike="noStrike" baseline="0" dirty="0">
                <a:solidFill>
                  <a:srgbClr val="000000"/>
                </a:solidFill>
              </a:rPr>
              <a:t>; and </a:t>
            </a:r>
            <a:br>
              <a:rPr lang="en-US" sz="2400" b="0" i="0" u="none" strike="noStrike" baseline="0" dirty="0">
                <a:solidFill>
                  <a:srgbClr val="000000"/>
                </a:solidFill>
              </a:rPr>
            </a:br>
            <a:endParaRPr lang="en-US" sz="2400" b="0" i="0" u="none" strike="noStrike" baseline="0" dirty="0">
              <a:solidFill>
                <a:srgbClr val="000000"/>
              </a:solidFill>
            </a:endParaRPr>
          </a:p>
          <a:p>
            <a:r>
              <a:rPr lang="en-US" sz="2400" b="0" i="0" u="none" strike="noStrike" baseline="0" dirty="0">
                <a:solidFill>
                  <a:srgbClr val="000000"/>
                </a:solidFill>
              </a:rPr>
              <a:t>The </a:t>
            </a:r>
            <a:r>
              <a:rPr lang="en-US" sz="2400" b="1" i="0" u="none" strike="noStrike" baseline="0" dirty="0">
                <a:solidFill>
                  <a:srgbClr val="000000"/>
                </a:solidFill>
              </a:rPr>
              <a:t>indirect costs of partner organizations</a:t>
            </a:r>
            <a:r>
              <a:rPr lang="en-US" sz="2400" b="0" i="0" u="none" strike="noStrike" baseline="0" dirty="0">
                <a:solidFill>
                  <a:srgbClr val="000000"/>
                </a:solidFill>
              </a:rPr>
              <a:t>. </a:t>
            </a:r>
            <a:br>
              <a:rPr lang="en-US" sz="2400" b="0" i="0" u="none" strike="noStrike" baseline="0" dirty="0">
                <a:solidFill>
                  <a:srgbClr val="000000"/>
                </a:solidFill>
              </a:rPr>
            </a:br>
            <a:endParaRPr lang="en-US" sz="2400" dirty="0">
              <a:solidFill>
                <a:srgbClr val="000000"/>
              </a:solidFill>
            </a:endParaRPr>
          </a:p>
          <a:p>
            <a:pPr marL="0" indent="0">
              <a:buNone/>
            </a:pPr>
            <a:r>
              <a:rPr lang="en-US" sz="2400" b="0" i="1" u="none" strike="noStrike" baseline="0" dirty="0">
                <a:solidFill>
                  <a:srgbClr val="000000"/>
                </a:solidFill>
              </a:rPr>
              <a:t>Expenditures financed with grant funds awarded under this request for proposals (RFP) are not eligible to (i) receive reimbursement under BOCES Aid or Building Aid or (ii) otherwise generate additional BOCES Aid or Building Aid.</a:t>
            </a:r>
            <a:endParaRPr lang="en-US" sz="2400" i="1" dirty="0"/>
          </a:p>
        </p:txBody>
      </p:sp>
      <p:sp>
        <p:nvSpPr>
          <p:cNvPr id="4" name="Slide Number Placeholder 3">
            <a:extLst>
              <a:ext uri="{FF2B5EF4-FFF2-40B4-BE49-F238E27FC236}">
                <a16:creationId xmlns:a16="http://schemas.microsoft.com/office/drawing/2014/main" id="{1C975BDD-68CD-4B87-89AA-982B04243115}"/>
              </a:ext>
            </a:extLst>
          </p:cNvPr>
          <p:cNvSpPr>
            <a:spLocks noGrp="1"/>
          </p:cNvSpPr>
          <p:nvPr>
            <p:ph type="sldNum" sz="quarter" idx="12"/>
          </p:nvPr>
        </p:nvSpPr>
        <p:spPr/>
        <p:txBody>
          <a:bodyPr/>
          <a:lstStyle/>
          <a:p>
            <a:fld id="{B4DA7171-2EB1-4473-86FF-F08374AF86D4}" type="slidenum">
              <a:rPr lang="en-US" smtClean="0"/>
              <a:t>22</a:t>
            </a:fld>
            <a:endParaRPr lang="en-US"/>
          </a:p>
        </p:txBody>
      </p:sp>
    </p:spTree>
    <p:extLst>
      <p:ext uri="{BB962C8B-B14F-4D97-AF65-F5344CB8AC3E}">
        <p14:creationId xmlns:p14="http://schemas.microsoft.com/office/powerpoint/2010/main" val="2769972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D64C2-5192-4646-BB7D-BFC90A47A56D}"/>
              </a:ext>
            </a:extLst>
          </p:cNvPr>
          <p:cNvSpPr>
            <a:spLocks noGrp="1"/>
          </p:cNvSpPr>
          <p:nvPr>
            <p:ph type="title"/>
          </p:nvPr>
        </p:nvSpPr>
        <p:spPr/>
        <p:txBody>
          <a:bodyPr>
            <a:normAutofit/>
          </a:bodyPr>
          <a:lstStyle/>
          <a:p>
            <a:r>
              <a:rPr lang="en-US" b="1" dirty="0">
                <a:latin typeface="+mn-lt"/>
              </a:rPr>
              <a:t>Minority and Women-Owned Business Enterprise (M/WBE) Participation Goals </a:t>
            </a:r>
          </a:p>
        </p:txBody>
      </p:sp>
      <p:sp>
        <p:nvSpPr>
          <p:cNvPr id="3" name="Content Placeholder 2">
            <a:extLst>
              <a:ext uri="{FF2B5EF4-FFF2-40B4-BE49-F238E27FC236}">
                <a16:creationId xmlns:a16="http://schemas.microsoft.com/office/drawing/2014/main" id="{F02AA38A-0C7A-4EC3-9677-B66912EE9B68}"/>
              </a:ext>
            </a:extLst>
          </p:cNvPr>
          <p:cNvSpPr>
            <a:spLocks noGrp="1"/>
          </p:cNvSpPr>
          <p:nvPr>
            <p:ph idx="1"/>
          </p:nvPr>
        </p:nvSpPr>
        <p:spPr>
          <a:xfrm>
            <a:off x="838199" y="1825625"/>
            <a:ext cx="11031071" cy="4667250"/>
          </a:xfrm>
        </p:spPr>
        <p:txBody>
          <a:bodyPr>
            <a:normAutofit lnSpcReduction="10000"/>
          </a:bodyPr>
          <a:lstStyle/>
          <a:p>
            <a:pPr marL="0" indent="0">
              <a:buNone/>
            </a:pPr>
            <a:r>
              <a:rPr lang="en-US" sz="2400" b="0" i="1" u="none" strike="noStrike" baseline="0" dirty="0">
                <a:solidFill>
                  <a:srgbClr val="000000"/>
                </a:solidFill>
              </a:rPr>
              <a:t>All forms referenced here can be found in the M/WBE Documents attached separately. </a:t>
            </a:r>
            <a:br>
              <a:rPr lang="en-US" sz="2400" b="0" i="1" u="none" strike="noStrike" baseline="0" dirty="0">
                <a:solidFill>
                  <a:srgbClr val="000000"/>
                </a:solidFill>
              </a:rPr>
            </a:br>
            <a:endParaRPr lang="en-US" sz="2400" b="0" i="0" u="none" strike="noStrike" baseline="0" dirty="0">
              <a:solidFill>
                <a:srgbClr val="000000"/>
              </a:solidFill>
            </a:endParaRPr>
          </a:p>
          <a:p>
            <a:r>
              <a:rPr lang="en-US" sz="2400" b="0" i="0" u="none" strike="noStrike" baseline="0" dirty="0">
                <a:solidFill>
                  <a:srgbClr val="000000"/>
                </a:solidFill>
              </a:rPr>
              <a:t>All applicants are required to comply with NYSED’s Minority and Women-Owned Business Enterprises (M/WBE) policy. Compliance can be achieved by one of the three methods described below. Full participation by meeting or exceeding the M/WBE participation goal for this grant is the preferred method. </a:t>
            </a:r>
            <a:br>
              <a:rPr lang="en-US" sz="2400" b="0" i="0" u="none" strike="noStrike" baseline="0" dirty="0">
                <a:solidFill>
                  <a:srgbClr val="000000"/>
                </a:solidFill>
              </a:rPr>
            </a:br>
            <a:endParaRPr lang="en-US" sz="2400" b="0" i="0" u="none" strike="noStrike" baseline="0" dirty="0">
              <a:solidFill>
                <a:srgbClr val="000000"/>
              </a:solidFill>
            </a:endParaRPr>
          </a:p>
          <a:p>
            <a:r>
              <a:rPr lang="en-US" sz="2400" b="0" i="0" u="none" strike="noStrike" baseline="0" dirty="0">
                <a:solidFill>
                  <a:srgbClr val="000000"/>
                </a:solidFill>
              </a:rPr>
              <a:t>M/WBE participation includes services, materials, or supplies purchased from minority- and women-owned firms certified with the NYS Division of Minority and Women Business Development. Not-for-profit agencies are not eligible for this certification.</a:t>
            </a:r>
            <a:br>
              <a:rPr lang="en-US" sz="2400" b="0" i="0" u="none" strike="noStrike" baseline="0" dirty="0">
                <a:solidFill>
                  <a:srgbClr val="000000"/>
                </a:solidFill>
              </a:rPr>
            </a:br>
            <a:endParaRPr lang="en-US" sz="2400" b="0" i="0" u="none" strike="noStrike" baseline="0" dirty="0">
              <a:solidFill>
                <a:srgbClr val="000000"/>
              </a:solidFill>
            </a:endParaRPr>
          </a:p>
          <a:p>
            <a:r>
              <a:rPr lang="en-US" sz="2400" b="0" i="0" u="none" strike="noStrike" baseline="0" dirty="0">
                <a:solidFill>
                  <a:srgbClr val="000000"/>
                </a:solidFill>
              </a:rPr>
              <a:t> For additional information and a listing of currently certified M/WBEs, see the </a:t>
            </a:r>
            <a:r>
              <a:rPr lang="en-US" sz="2400" b="0" i="0" u="none" strike="noStrike" baseline="0" dirty="0">
                <a:solidFill>
                  <a:srgbClr val="0000FF"/>
                </a:solidFill>
              </a:rPr>
              <a:t>NYS MWBE Directory</a:t>
            </a:r>
            <a:endParaRPr lang="en-US" sz="2400" dirty="0"/>
          </a:p>
        </p:txBody>
      </p:sp>
      <p:sp>
        <p:nvSpPr>
          <p:cNvPr id="4" name="Slide Number Placeholder 3">
            <a:extLst>
              <a:ext uri="{FF2B5EF4-FFF2-40B4-BE49-F238E27FC236}">
                <a16:creationId xmlns:a16="http://schemas.microsoft.com/office/drawing/2014/main" id="{DA353341-CD6E-68E2-E8DD-9EA1599F4064}"/>
              </a:ext>
            </a:extLst>
          </p:cNvPr>
          <p:cNvSpPr>
            <a:spLocks noGrp="1"/>
          </p:cNvSpPr>
          <p:nvPr>
            <p:ph type="sldNum" sz="quarter" idx="12"/>
          </p:nvPr>
        </p:nvSpPr>
        <p:spPr/>
        <p:txBody>
          <a:bodyPr/>
          <a:lstStyle/>
          <a:p>
            <a:fld id="{B4DA7171-2EB1-4473-86FF-F08374AF86D4}" type="slidenum">
              <a:rPr lang="en-US" smtClean="0"/>
              <a:t>23</a:t>
            </a:fld>
            <a:endParaRPr lang="en-US"/>
          </a:p>
        </p:txBody>
      </p:sp>
    </p:spTree>
    <p:extLst>
      <p:ext uri="{BB962C8B-B14F-4D97-AF65-F5344CB8AC3E}">
        <p14:creationId xmlns:p14="http://schemas.microsoft.com/office/powerpoint/2010/main" val="9122011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D64C2-5192-4646-BB7D-BFC90A47A56D}"/>
              </a:ext>
            </a:extLst>
          </p:cNvPr>
          <p:cNvSpPr>
            <a:spLocks noGrp="1"/>
          </p:cNvSpPr>
          <p:nvPr>
            <p:ph type="title"/>
          </p:nvPr>
        </p:nvSpPr>
        <p:spPr/>
        <p:txBody>
          <a:bodyPr>
            <a:normAutofit fontScale="90000"/>
          </a:bodyPr>
          <a:lstStyle/>
          <a:p>
            <a:r>
              <a:rPr lang="en-US" b="1" dirty="0">
                <a:latin typeface="+mn-lt"/>
              </a:rPr>
              <a:t>Minority and Women-Owned Business Enterprise (M/WBE) Participation Goals </a:t>
            </a:r>
            <a:r>
              <a:rPr lang="en-US" sz="4000" i="1" dirty="0"/>
              <a:t>(cont.)</a:t>
            </a:r>
            <a:endParaRPr lang="en-US" i="1" dirty="0"/>
          </a:p>
        </p:txBody>
      </p:sp>
      <p:sp>
        <p:nvSpPr>
          <p:cNvPr id="3" name="Content Placeholder 2">
            <a:extLst>
              <a:ext uri="{FF2B5EF4-FFF2-40B4-BE49-F238E27FC236}">
                <a16:creationId xmlns:a16="http://schemas.microsoft.com/office/drawing/2014/main" id="{F02AA38A-0C7A-4EC3-9677-B66912EE9B68}"/>
              </a:ext>
            </a:extLst>
          </p:cNvPr>
          <p:cNvSpPr>
            <a:spLocks noGrp="1"/>
          </p:cNvSpPr>
          <p:nvPr>
            <p:ph idx="1"/>
          </p:nvPr>
        </p:nvSpPr>
        <p:spPr>
          <a:xfrm>
            <a:off x="753035" y="1825624"/>
            <a:ext cx="10600765" cy="4585933"/>
          </a:xfrm>
        </p:spPr>
        <p:txBody>
          <a:bodyPr>
            <a:noAutofit/>
          </a:bodyPr>
          <a:lstStyle/>
          <a:p>
            <a:pPr marL="0" indent="0">
              <a:buNone/>
            </a:pPr>
            <a:r>
              <a:rPr lang="en-US" sz="1800" dirty="0"/>
              <a:t>The M/WBE participation goal for this grant is 30% of each applicant’s total discretionary non-personal service budget each year of the grant. Discretionary non-personal service budget is defined as total annual budget, excluding the sum of funds budgeted for:</a:t>
            </a:r>
          </a:p>
          <a:p>
            <a:pPr marL="342900" indent="-342900">
              <a:buFont typeface="+mj-lt"/>
              <a:buAutoNum type="arabicPeriod"/>
            </a:pPr>
            <a:r>
              <a:rPr lang="en-US" sz="1800" dirty="0"/>
              <a:t>direct personal services (i.e., professional and support staff salaries) and fringe benefits; </a:t>
            </a:r>
          </a:p>
          <a:p>
            <a:pPr marL="342900" indent="-342900">
              <a:buFont typeface="+mj-lt"/>
              <a:buAutoNum type="arabicPeriod"/>
            </a:pPr>
            <a:r>
              <a:rPr lang="en-US" sz="1800" dirty="0"/>
              <a:t>rent, lease, utilities and indirect costs, if these items are allowable expenditures.</a:t>
            </a:r>
          </a:p>
          <a:p>
            <a:pPr marL="0" indent="0">
              <a:buNone/>
            </a:pPr>
            <a:r>
              <a:rPr lang="en-US" sz="1800" dirty="0"/>
              <a:t>For the purposes of this RFP, these exclusions apply to the expenses of the lead applicant as well as any other members of the partnership. For example, the salaries of project staff employed by the IHE and business partners should be excluded from the total budget, along with the salaries of project staff employed by the lead applicant, when calculating the discretionary non-personal service budget. (Please note that the indirect costs of partner organizations are not allowable expenses under this grant program.) </a:t>
            </a:r>
          </a:p>
          <a:p>
            <a:pPr marL="0" indent="0">
              <a:buNone/>
            </a:pPr>
            <a:r>
              <a:rPr lang="en-US" sz="1800" dirty="0"/>
              <a:t>The M/WBE Goal Calculation Worksheet is provided for use in calculating the dollar amount of the M/WBE goal for this grant application. </a:t>
            </a:r>
          </a:p>
          <a:p>
            <a:pPr marL="0" indent="0">
              <a:buNone/>
            </a:pPr>
            <a:r>
              <a:rPr lang="en-US" sz="1800" dirty="0"/>
              <a:t>All forms referenced here can be found in the M/WBE Documents attached in the RFP.</a:t>
            </a:r>
          </a:p>
          <a:p>
            <a:pPr marL="0" indent="0">
              <a:buNone/>
            </a:pPr>
            <a:r>
              <a:rPr lang="en-US" sz="1800" dirty="0"/>
              <a:t>All requested information and documentation must be provided at the time of submission.</a:t>
            </a:r>
          </a:p>
        </p:txBody>
      </p:sp>
      <p:sp>
        <p:nvSpPr>
          <p:cNvPr id="4" name="Slide Number Placeholder 3">
            <a:extLst>
              <a:ext uri="{FF2B5EF4-FFF2-40B4-BE49-F238E27FC236}">
                <a16:creationId xmlns:a16="http://schemas.microsoft.com/office/drawing/2014/main" id="{044FF774-2DC6-6C62-C321-7624634E9C1A}"/>
              </a:ext>
            </a:extLst>
          </p:cNvPr>
          <p:cNvSpPr>
            <a:spLocks noGrp="1"/>
          </p:cNvSpPr>
          <p:nvPr>
            <p:ph type="sldNum" sz="quarter" idx="12"/>
          </p:nvPr>
        </p:nvSpPr>
        <p:spPr/>
        <p:txBody>
          <a:bodyPr/>
          <a:lstStyle/>
          <a:p>
            <a:fld id="{B4DA7171-2EB1-4473-86FF-F08374AF86D4}" type="slidenum">
              <a:rPr lang="en-US" smtClean="0"/>
              <a:t>24</a:t>
            </a:fld>
            <a:endParaRPr lang="en-US"/>
          </a:p>
        </p:txBody>
      </p:sp>
    </p:spTree>
    <p:extLst>
      <p:ext uri="{BB962C8B-B14F-4D97-AF65-F5344CB8AC3E}">
        <p14:creationId xmlns:p14="http://schemas.microsoft.com/office/powerpoint/2010/main" val="30719426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543AC-CBE5-4776-AA91-BF1EEA9CCCF0}"/>
              </a:ext>
            </a:extLst>
          </p:cNvPr>
          <p:cNvSpPr>
            <a:spLocks noGrp="1"/>
          </p:cNvSpPr>
          <p:nvPr>
            <p:ph type="title"/>
          </p:nvPr>
        </p:nvSpPr>
        <p:spPr/>
        <p:txBody>
          <a:bodyPr>
            <a:normAutofit/>
          </a:bodyPr>
          <a:lstStyle/>
          <a:p>
            <a:r>
              <a:rPr lang="en-US" b="1" dirty="0">
                <a:latin typeface="+mn-lt"/>
              </a:rPr>
              <a:t>NYS P-TECH RFP: </a:t>
            </a:r>
            <a:br>
              <a:rPr lang="en-US" b="1" dirty="0">
                <a:latin typeface="+mn-lt"/>
              </a:rPr>
            </a:br>
            <a:r>
              <a:rPr lang="en-US" b="1" i="1" dirty="0">
                <a:latin typeface="+mn-lt"/>
              </a:rPr>
              <a:t>Applications From School Districts</a:t>
            </a:r>
          </a:p>
        </p:txBody>
      </p:sp>
      <p:sp>
        <p:nvSpPr>
          <p:cNvPr id="3" name="Content Placeholder 2">
            <a:extLst>
              <a:ext uri="{FF2B5EF4-FFF2-40B4-BE49-F238E27FC236}">
                <a16:creationId xmlns:a16="http://schemas.microsoft.com/office/drawing/2014/main" id="{3F0AC0B3-F4EC-42A0-B167-80AB819C10C2}"/>
              </a:ext>
            </a:extLst>
          </p:cNvPr>
          <p:cNvSpPr>
            <a:spLocks noGrp="1"/>
          </p:cNvSpPr>
          <p:nvPr>
            <p:ph idx="1"/>
          </p:nvPr>
        </p:nvSpPr>
        <p:spPr>
          <a:xfrm>
            <a:off x="838199" y="1690688"/>
            <a:ext cx="11192435" cy="5014911"/>
          </a:xfrm>
        </p:spPr>
        <p:txBody>
          <a:bodyPr>
            <a:normAutofit lnSpcReduction="10000"/>
          </a:bodyPr>
          <a:lstStyle/>
          <a:p>
            <a:r>
              <a:rPr lang="en-US" sz="2400" b="1" i="0" u="none" strike="noStrike" baseline="0" dirty="0">
                <a:solidFill>
                  <a:srgbClr val="000000"/>
                </a:solidFill>
              </a:rPr>
              <a:t>Priority</a:t>
            </a:r>
            <a:r>
              <a:rPr lang="en-US" sz="2400" b="0" i="0" u="none" strike="noStrike" baseline="0" dirty="0">
                <a:solidFill>
                  <a:srgbClr val="000000"/>
                </a:solidFill>
              </a:rPr>
              <a:t> will be given to proposals from sending schools with </a:t>
            </a:r>
            <a:r>
              <a:rPr lang="en-US" sz="2400" b="1" i="0" u="none" strike="noStrike" baseline="0" dirty="0">
                <a:solidFill>
                  <a:srgbClr val="000000"/>
                </a:solidFill>
              </a:rPr>
              <a:t>a cohort high school graduation rate below 86% based on the 4-year cohort graduation rate for the 2020/2021 </a:t>
            </a:r>
            <a:r>
              <a:rPr lang="en-US" sz="2400" b="0" i="0" u="none" strike="noStrike" baseline="0" dirty="0">
                <a:solidFill>
                  <a:srgbClr val="000000"/>
                </a:solidFill>
              </a:rPr>
              <a:t>school year (August) published annually by NYSED (see https://data.nysed.gov/). </a:t>
            </a:r>
          </a:p>
          <a:p>
            <a:pPr lvl="1"/>
            <a:r>
              <a:rPr lang="en-US" sz="2000" b="0" i="1" u="none" strike="noStrike" baseline="0" dirty="0">
                <a:solidFill>
                  <a:srgbClr val="000000"/>
                </a:solidFill>
              </a:rPr>
              <a:t>However, should there be applicants who have graduation rates of 86% or above, and there is availability of resources to fund such projects, such projects will also be considered.</a:t>
            </a:r>
          </a:p>
          <a:p>
            <a:endParaRPr lang="en-US" sz="2000" dirty="0"/>
          </a:p>
          <a:p>
            <a:r>
              <a:rPr lang="en-US" sz="2400" b="0" i="0" u="none" strike="noStrike" baseline="0" dirty="0">
                <a:solidFill>
                  <a:srgbClr val="000000"/>
                </a:solidFill>
              </a:rPr>
              <a:t>With regard to BOCES applications or where multiple districts apply as a consortium, </a:t>
            </a:r>
            <a:r>
              <a:rPr lang="en-US" sz="2400" b="1" i="0" u="none" strike="noStrike" baseline="0" dirty="0">
                <a:solidFill>
                  <a:srgbClr val="000000"/>
                </a:solidFill>
              </a:rPr>
              <a:t>priority</a:t>
            </a:r>
            <a:r>
              <a:rPr lang="en-US" sz="2400" b="0" i="0" u="none" strike="noStrike" baseline="0" dirty="0">
                <a:solidFill>
                  <a:srgbClr val="000000"/>
                </a:solidFill>
              </a:rPr>
              <a:t> will be given to proposals whose </a:t>
            </a:r>
            <a:r>
              <a:rPr lang="en-US" sz="2400" b="1" i="0" u="none" strike="noStrike" baseline="0" dirty="0">
                <a:solidFill>
                  <a:srgbClr val="000000"/>
                </a:solidFill>
              </a:rPr>
              <a:t>participating schools have an average cohort graduation rate below 86% based on the 4-year cohort graduation rate for the 2020/2021 </a:t>
            </a:r>
            <a:r>
              <a:rPr lang="en-US" sz="2400" b="0" i="0" u="none" strike="noStrike" baseline="0" dirty="0">
                <a:solidFill>
                  <a:srgbClr val="000000"/>
                </a:solidFill>
              </a:rPr>
              <a:t>school year (August) published annually by NYSED (see https://data.nysed.gov/). </a:t>
            </a:r>
          </a:p>
          <a:p>
            <a:pPr lvl="1"/>
            <a:r>
              <a:rPr lang="en-US" sz="2000" b="0" i="1" u="none" strike="noStrike" baseline="0" dirty="0">
                <a:solidFill>
                  <a:srgbClr val="000000"/>
                </a:solidFill>
              </a:rPr>
              <a:t>Should there be BOCES or consortium applicants whose participating school’s high school graduation rate average is 86% or above, and there is availability of resources to fund such projects, such projects will also be considered.</a:t>
            </a:r>
            <a:endParaRPr lang="en-US" sz="2000" i="1" dirty="0"/>
          </a:p>
        </p:txBody>
      </p:sp>
      <p:sp>
        <p:nvSpPr>
          <p:cNvPr id="4" name="Slide Number Placeholder 3">
            <a:extLst>
              <a:ext uri="{FF2B5EF4-FFF2-40B4-BE49-F238E27FC236}">
                <a16:creationId xmlns:a16="http://schemas.microsoft.com/office/drawing/2014/main" id="{06693353-27E1-413A-8D3E-41AB6F9EDB22}"/>
              </a:ext>
            </a:extLst>
          </p:cNvPr>
          <p:cNvSpPr>
            <a:spLocks noGrp="1"/>
          </p:cNvSpPr>
          <p:nvPr>
            <p:ph type="sldNum" sz="quarter" idx="12"/>
          </p:nvPr>
        </p:nvSpPr>
        <p:spPr/>
        <p:txBody>
          <a:bodyPr/>
          <a:lstStyle/>
          <a:p>
            <a:fld id="{B4DA7171-2EB1-4473-86FF-F08374AF86D4}" type="slidenum">
              <a:rPr lang="en-US" smtClean="0"/>
              <a:t>25</a:t>
            </a:fld>
            <a:endParaRPr lang="en-US"/>
          </a:p>
        </p:txBody>
      </p:sp>
    </p:spTree>
    <p:extLst>
      <p:ext uri="{BB962C8B-B14F-4D97-AF65-F5344CB8AC3E}">
        <p14:creationId xmlns:p14="http://schemas.microsoft.com/office/powerpoint/2010/main" val="17478298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29A05-06CA-44F3-B4C3-BE89CFE947EA}"/>
              </a:ext>
            </a:extLst>
          </p:cNvPr>
          <p:cNvSpPr>
            <a:spLocks noGrp="1"/>
          </p:cNvSpPr>
          <p:nvPr>
            <p:ph type="title"/>
          </p:nvPr>
        </p:nvSpPr>
        <p:spPr/>
        <p:txBody>
          <a:bodyPr>
            <a:normAutofit/>
          </a:bodyPr>
          <a:lstStyle/>
          <a:p>
            <a:r>
              <a:rPr lang="en-US" b="1" dirty="0">
                <a:latin typeface="+mn-lt"/>
              </a:rPr>
              <a:t>NYS P-TECH RFP: </a:t>
            </a:r>
            <a:br>
              <a:rPr lang="en-US" b="1" dirty="0">
                <a:latin typeface="+mn-lt"/>
              </a:rPr>
            </a:br>
            <a:r>
              <a:rPr lang="en-US" b="1" i="1" dirty="0">
                <a:latin typeface="+mn-lt"/>
              </a:rPr>
              <a:t>Required Data Elements</a:t>
            </a:r>
          </a:p>
        </p:txBody>
      </p:sp>
      <p:sp>
        <p:nvSpPr>
          <p:cNvPr id="3" name="Content Placeholder 2">
            <a:extLst>
              <a:ext uri="{FF2B5EF4-FFF2-40B4-BE49-F238E27FC236}">
                <a16:creationId xmlns:a16="http://schemas.microsoft.com/office/drawing/2014/main" id="{CCB65E22-C0E1-4486-8303-23C3E674DF5E}"/>
              </a:ext>
            </a:extLst>
          </p:cNvPr>
          <p:cNvSpPr>
            <a:spLocks noGrp="1"/>
          </p:cNvSpPr>
          <p:nvPr>
            <p:ph idx="1"/>
          </p:nvPr>
        </p:nvSpPr>
        <p:spPr>
          <a:xfrm>
            <a:off x="838200" y="1825624"/>
            <a:ext cx="11353800" cy="5032375"/>
          </a:xfrm>
        </p:spPr>
        <p:txBody>
          <a:bodyPr>
            <a:normAutofit/>
          </a:bodyPr>
          <a:lstStyle/>
          <a:p>
            <a:pPr marL="0" indent="0">
              <a:buNone/>
            </a:pPr>
            <a:r>
              <a:rPr lang="en-US" sz="2400" dirty="0"/>
              <a:t>NYS P-TECH is a data intensive program. Be sure you have the staffing and support to collect and provide SED with the required reports on time.</a:t>
            </a:r>
            <a:br>
              <a:rPr lang="en-US" sz="2600" dirty="0"/>
            </a:br>
            <a:endParaRPr lang="en-US" sz="2600" i="1" dirty="0"/>
          </a:p>
          <a:p>
            <a:pPr marL="0" indent="0">
              <a:buNone/>
            </a:pPr>
            <a:r>
              <a:rPr lang="en-US" sz="2400" b="0" i="0" u="none" strike="noStrike" baseline="0" dirty="0">
                <a:solidFill>
                  <a:srgbClr val="000000"/>
                </a:solidFill>
              </a:rPr>
              <a:t>By October 31st of each implementation year of the grant, NYSED, in consultation with each grantee, will collect the following student data elements: </a:t>
            </a:r>
            <a:r>
              <a:rPr lang="en-US" sz="2400" dirty="0"/>
              <a:t> </a:t>
            </a:r>
          </a:p>
          <a:p>
            <a:pPr>
              <a:buFont typeface="Wingdings" panose="05000000000000000000" pitchFamily="2" charset="2"/>
              <a:buChar char="q"/>
            </a:pPr>
            <a:r>
              <a:rPr lang="en-US" sz="2200" dirty="0"/>
              <a:t>Descriptive Data </a:t>
            </a:r>
          </a:p>
          <a:p>
            <a:pPr lvl="1"/>
            <a:r>
              <a:rPr lang="en-US" sz="1800" i="1" dirty="0"/>
              <a:t>NYSSIS ID Number</a:t>
            </a:r>
          </a:p>
          <a:p>
            <a:pPr lvl="1"/>
            <a:r>
              <a:rPr lang="en-US" sz="1800" i="1" dirty="0"/>
              <a:t>First and Last Name</a:t>
            </a:r>
          </a:p>
          <a:p>
            <a:pPr lvl="1"/>
            <a:r>
              <a:rPr lang="en-US" sz="1800" i="1" dirty="0"/>
              <a:t>Gender </a:t>
            </a:r>
          </a:p>
          <a:p>
            <a:pPr lvl="1"/>
            <a:r>
              <a:rPr lang="en-US" sz="1800" i="1" dirty="0"/>
              <a:t>Class level for the year the data is collected</a:t>
            </a:r>
          </a:p>
          <a:p>
            <a:pPr lvl="1"/>
            <a:r>
              <a:rPr lang="en-US" sz="1800" i="1" dirty="0"/>
              <a:t>Home County</a:t>
            </a:r>
          </a:p>
          <a:p>
            <a:pPr lvl="1"/>
            <a:r>
              <a:rPr lang="en-US" sz="1800" i="1" dirty="0"/>
              <a:t>Home Secondary School District</a:t>
            </a:r>
          </a:p>
          <a:p>
            <a:pPr lvl="1"/>
            <a:r>
              <a:rPr lang="en-US" sz="1800" i="1" dirty="0"/>
              <a:t>Date of entry into program </a:t>
            </a:r>
          </a:p>
          <a:p>
            <a:endParaRPr lang="en-US" dirty="0"/>
          </a:p>
          <a:p>
            <a:endParaRPr lang="en-US" dirty="0"/>
          </a:p>
        </p:txBody>
      </p:sp>
      <p:sp>
        <p:nvSpPr>
          <p:cNvPr id="4" name="Slide Number Placeholder 3">
            <a:extLst>
              <a:ext uri="{FF2B5EF4-FFF2-40B4-BE49-F238E27FC236}">
                <a16:creationId xmlns:a16="http://schemas.microsoft.com/office/drawing/2014/main" id="{60DD9FDE-62E5-A4AB-83FF-ECDD2EC1FCAA}"/>
              </a:ext>
            </a:extLst>
          </p:cNvPr>
          <p:cNvSpPr>
            <a:spLocks noGrp="1"/>
          </p:cNvSpPr>
          <p:nvPr>
            <p:ph type="sldNum" sz="quarter" idx="12"/>
          </p:nvPr>
        </p:nvSpPr>
        <p:spPr/>
        <p:txBody>
          <a:bodyPr/>
          <a:lstStyle/>
          <a:p>
            <a:fld id="{B4DA7171-2EB1-4473-86FF-F08374AF86D4}" type="slidenum">
              <a:rPr lang="en-US" smtClean="0"/>
              <a:t>26</a:t>
            </a:fld>
            <a:endParaRPr lang="en-US"/>
          </a:p>
        </p:txBody>
      </p:sp>
    </p:spTree>
    <p:extLst>
      <p:ext uri="{BB962C8B-B14F-4D97-AF65-F5344CB8AC3E}">
        <p14:creationId xmlns:p14="http://schemas.microsoft.com/office/powerpoint/2010/main" val="2683278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29A05-06CA-44F3-B4C3-BE89CFE947EA}"/>
              </a:ext>
            </a:extLst>
          </p:cNvPr>
          <p:cNvSpPr>
            <a:spLocks noGrp="1"/>
          </p:cNvSpPr>
          <p:nvPr>
            <p:ph type="title"/>
          </p:nvPr>
        </p:nvSpPr>
        <p:spPr/>
        <p:txBody>
          <a:bodyPr>
            <a:normAutofit/>
          </a:bodyPr>
          <a:lstStyle/>
          <a:p>
            <a:r>
              <a:rPr lang="en-US" b="1" dirty="0">
                <a:latin typeface="+mn-lt"/>
              </a:rPr>
              <a:t>NYS P-TECH RFP: </a:t>
            </a:r>
            <a:br>
              <a:rPr lang="en-US" b="1" dirty="0">
                <a:latin typeface="+mn-lt"/>
              </a:rPr>
            </a:br>
            <a:r>
              <a:rPr lang="en-US" b="1" i="1" dirty="0">
                <a:latin typeface="+mn-lt"/>
              </a:rPr>
              <a:t>Required Data Elements</a:t>
            </a:r>
            <a:r>
              <a:rPr lang="en-US" sz="3600" i="1" dirty="0"/>
              <a:t>(cont.)</a:t>
            </a:r>
            <a:endParaRPr lang="en-US" i="1" dirty="0"/>
          </a:p>
        </p:txBody>
      </p:sp>
      <p:sp>
        <p:nvSpPr>
          <p:cNvPr id="3" name="Content Placeholder 2">
            <a:extLst>
              <a:ext uri="{FF2B5EF4-FFF2-40B4-BE49-F238E27FC236}">
                <a16:creationId xmlns:a16="http://schemas.microsoft.com/office/drawing/2014/main" id="{CCB65E22-C0E1-4486-8303-23C3E674DF5E}"/>
              </a:ext>
            </a:extLst>
          </p:cNvPr>
          <p:cNvSpPr>
            <a:spLocks noGrp="1"/>
          </p:cNvSpPr>
          <p:nvPr>
            <p:ph idx="1"/>
          </p:nvPr>
        </p:nvSpPr>
        <p:spPr>
          <a:xfrm>
            <a:off x="838200" y="1825624"/>
            <a:ext cx="11353800" cy="5032375"/>
          </a:xfrm>
        </p:spPr>
        <p:txBody>
          <a:bodyPr>
            <a:normAutofit fontScale="92500" lnSpcReduction="10000"/>
          </a:bodyPr>
          <a:lstStyle/>
          <a:p>
            <a:pPr lvl="0">
              <a:buFont typeface="Wingdings" panose="05000000000000000000" pitchFamily="2" charset="2"/>
              <a:buChar char="q"/>
            </a:pPr>
            <a:r>
              <a:rPr lang="en-US" sz="2400" dirty="0"/>
              <a:t>Ethnicity Designation </a:t>
            </a:r>
          </a:p>
          <a:p>
            <a:pPr lvl="1"/>
            <a:r>
              <a:rPr lang="en-US" sz="1900" i="1" dirty="0"/>
              <a:t>Hispanic or Latino</a:t>
            </a:r>
          </a:p>
          <a:p>
            <a:pPr lvl="1"/>
            <a:r>
              <a:rPr lang="en-US" sz="1900" i="1" dirty="0"/>
              <a:t>American Indian/Alaskan Native (AI/AN) </a:t>
            </a:r>
          </a:p>
          <a:p>
            <a:pPr lvl="1"/>
            <a:r>
              <a:rPr lang="en-US" sz="1900" i="1" dirty="0"/>
              <a:t>Asian (A) </a:t>
            </a:r>
          </a:p>
          <a:p>
            <a:pPr lvl="1"/>
            <a:r>
              <a:rPr lang="en-US" sz="1900" i="1" dirty="0"/>
              <a:t>Black/African American (B/AA) </a:t>
            </a:r>
          </a:p>
          <a:p>
            <a:pPr lvl="1"/>
            <a:r>
              <a:rPr lang="en-US" sz="1900" i="1" dirty="0"/>
              <a:t>Native Hawaiian/Other Pacific Islander (H/OP) </a:t>
            </a:r>
          </a:p>
          <a:p>
            <a:pPr lvl="1"/>
            <a:r>
              <a:rPr lang="en-US" sz="1900" i="1" dirty="0"/>
              <a:t>White (W) </a:t>
            </a:r>
          </a:p>
          <a:p>
            <a:pPr lvl="1"/>
            <a:r>
              <a:rPr lang="en-US" sz="1900" i="1" dirty="0"/>
              <a:t>Unknown (</a:t>
            </a:r>
            <a:r>
              <a:rPr lang="en-US" sz="1900" i="1" dirty="0" err="1"/>
              <a:t>Unk</a:t>
            </a:r>
            <a:r>
              <a:rPr lang="en-US" sz="1900" i="1" dirty="0"/>
              <a:t>) </a:t>
            </a:r>
          </a:p>
          <a:p>
            <a:pPr lvl="0">
              <a:buFont typeface="Wingdings" panose="05000000000000000000" pitchFamily="2" charset="2"/>
              <a:buChar char="q"/>
            </a:pPr>
            <a:r>
              <a:rPr lang="en-US" sz="2400" dirty="0"/>
              <a:t>Special Population Status</a:t>
            </a:r>
          </a:p>
          <a:p>
            <a:pPr lvl="1"/>
            <a:r>
              <a:rPr lang="en-US" sz="1900" i="1" dirty="0"/>
              <a:t>Attendance Issues and/or truancy</a:t>
            </a:r>
          </a:p>
          <a:p>
            <a:pPr lvl="1"/>
            <a:r>
              <a:rPr lang="en-US" sz="1900" i="1" dirty="0"/>
              <a:t>Economically Disadvantaged</a:t>
            </a:r>
          </a:p>
          <a:p>
            <a:pPr lvl="1"/>
            <a:r>
              <a:rPr lang="en-US" sz="1900" i="1" dirty="0"/>
              <a:t>English Language Learner (ELL)</a:t>
            </a:r>
          </a:p>
          <a:p>
            <a:pPr lvl="1"/>
            <a:r>
              <a:rPr lang="en-US" sz="1900" i="1" dirty="0"/>
              <a:t>Familial Lack of Academic Achievement</a:t>
            </a:r>
          </a:p>
          <a:p>
            <a:pPr lvl="1"/>
            <a:r>
              <a:rPr lang="en-US" sz="1900" i="1" dirty="0"/>
              <a:t>Individuals With Disabilities </a:t>
            </a:r>
          </a:p>
          <a:p>
            <a:pPr lvl="1"/>
            <a:r>
              <a:rPr lang="en-US" sz="1900" i="1" dirty="0"/>
              <a:t>Unsatisfactory Academic Achievement </a:t>
            </a:r>
          </a:p>
          <a:p>
            <a:pPr lvl="1"/>
            <a:r>
              <a:rPr lang="en-US" sz="1900" i="1" dirty="0"/>
              <a:t>Other (please explain)</a:t>
            </a:r>
          </a:p>
          <a:p>
            <a:endParaRPr lang="en-US" dirty="0"/>
          </a:p>
          <a:p>
            <a:endParaRPr lang="en-US" dirty="0"/>
          </a:p>
        </p:txBody>
      </p:sp>
      <p:sp>
        <p:nvSpPr>
          <p:cNvPr id="4" name="Slide Number Placeholder 3">
            <a:extLst>
              <a:ext uri="{FF2B5EF4-FFF2-40B4-BE49-F238E27FC236}">
                <a16:creationId xmlns:a16="http://schemas.microsoft.com/office/drawing/2014/main" id="{D390C557-19F3-DFBD-2F69-CD741EEFE2AF}"/>
              </a:ext>
            </a:extLst>
          </p:cNvPr>
          <p:cNvSpPr>
            <a:spLocks noGrp="1"/>
          </p:cNvSpPr>
          <p:nvPr>
            <p:ph type="sldNum" sz="quarter" idx="12"/>
          </p:nvPr>
        </p:nvSpPr>
        <p:spPr/>
        <p:txBody>
          <a:bodyPr/>
          <a:lstStyle/>
          <a:p>
            <a:fld id="{B4DA7171-2EB1-4473-86FF-F08374AF86D4}" type="slidenum">
              <a:rPr lang="en-US" smtClean="0"/>
              <a:t>27</a:t>
            </a:fld>
            <a:endParaRPr lang="en-US"/>
          </a:p>
        </p:txBody>
      </p:sp>
    </p:spTree>
    <p:extLst>
      <p:ext uri="{BB962C8B-B14F-4D97-AF65-F5344CB8AC3E}">
        <p14:creationId xmlns:p14="http://schemas.microsoft.com/office/powerpoint/2010/main" val="15998824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74488-DC41-4F15-976D-C9570EA1A094}"/>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Scoring Rubric</a:t>
            </a:r>
          </a:p>
        </p:txBody>
      </p:sp>
      <p:sp>
        <p:nvSpPr>
          <p:cNvPr id="3" name="Content Placeholder 2">
            <a:extLst>
              <a:ext uri="{FF2B5EF4-FFF2-40B4-BE49-F238E27FC236}">
                <a16:creationId xmlns:a16="http://schemas.microsoft.com/office/drawing/2014/main" id="{678F2237-F910-4095-B375-BCAA26B1858E}"/>
              </a:ext>
            </a:extLst>
          </p:cNvPr>
          <p:cNvSpPr>
            <a:spLocks noGrp="1"/>
          </p:cNvSpPr>
          <p:nvPr>
            <p:ph idx="1"/>
          </p:nvPr>
        </p:nvSpPr>
        <p:spPr>
          <a:xfrm>
            <a:off x="838200" y="1690687"/>
            <a:ext cx="11353800" cy="5032841"/>
          </a:xfrm>
        </p:spPr>
        <p:txBody>
          <a:bodyPr>
            <a:normAutofit lnSpcReduction="10000"/>
          </a:bodyPr>
          <a:lstStyle/>
          <a:p>
            <a:pPr marL="0" indent="0">
              <a:buNone/>
            </a:pPr>
            <a:r>
              <a:rPr lang="en-US" sz="2400" b="1" dirty="0"/>
              <a:t>All applicants must receive a minimum score of 60 points to be considered for funding.</a:t>
            </a:r>
            <a:r>
              <a:rPr lang="en-US" sz="2400" b="1" u="sng" dirty="0"/>
              <a:t>  </a:t>
            </a:r>
            <a:endParaRPr lang="en-US" sz="2400" dirty="0"/>
          </a:p>
          <a:p>
            <a:pPr marL="0" indent="0">
              <a:buNone/>
            </a:pPr>
            <a:r>
              <a:rPr lang="en-US" sz="2400" i="1" dirty="0"/>
              <a:t>Rating Guidelines:</a:t>
            </a:r>
          </a:p>
          <a:p>
            <a:r>
              <a:rPr lang="en-US" sz="2000" b="1" i="0" u="none" strike="noStrike" baseline="0" dirty="0">
                <a:solidFill>
                  <a:srgbClr val="000000"/>
                </a:solidFill>
              </a:rPr>
              <a:t>Very Good </a:t>
            </a:r>
            <a:r>
              <a:rPr lang="en-US" sz="2000" b="0" i="0" u="none" strike="noStrike" baseline="0" dirty="0">
                <a:solidFill>
                  <a:srgbClr val="000000"/>
                </a:solidFill>
              </a:rPr>
              <a:t>- Specific and comprehensive. Complete, detailed, and clearly articulated information as to how the criteria are met. Well-conceived and thoroughly developed ideas. </a:t>
            </a:r>
            <a:br>
              <a:rPr lang="en-US" sz="2000" b="0" i="0" u="none" strike="noStrike" baseline="0" dirty="0">
                <a:solidFill>
                  <a:srgbClr val="000000"/>
                </a:solidFill>
              </a:rPr>
            </a:br>
            <a:endParaRPr lang="en-US" sz="2000" b="0" i="0" u="none" strike="noStrike" baseline="0" dirty="0">
              <a:solidFill>
                <a:srgbClr val="000000"/>
              </a:solidFill>
            </a:endParaRPr>
          </a:p>
          <a:p>
            <a:r>
              <a:rPr lang="en-US" sz="2000" b="1" i="0" u="none" strike="noStrike" baseline="0" dirty="0">
                <a:solidFill>
                  <a:srgbClr val="000000"/>
                </a:solidFill>
              </a:rPr>
              <a:t>Good</a:t>
            </a:r>
            <a:r>
              <a:rPr lang="en-US" sz="2000" b="0" i="0" u="none" strike="noStrike" baseline="0" dirty="0">
                <a:solidFill>
                  <a:srgbClr val="000000"/>
                </a:solidFill>
              </a:rPr>
              <a:t> - General but sufficient detail. Adequate information as to how the criteria are met, but some areas are not fully explained and/or questions remain. Some minor inconsistencies and weaknesses. </a:t>
            </a:r>
            <a:br>
              <a:rPr lang="en-US" sz="2000" b="0" i="0" u="none" strike="noStrike" baseline="0" dirty="0">
                <a:solidFill>
                  <a:srgbClr val="000000"/>
                </a:solidFill>
              </a:rPr>
            </a:br>
            <a:endParaRPr lang="en-US" sz="2000" b="0" i="0" u="none" strike="noStrike" baseline="0" dirty="0">
              <a:solidFill>
                <a:srgbClr val="000000"/>
              </a:solidFill>
            </a:endParaRPr>
          </a:p>
          <a:p>
            <a:r>
              <a:rPr lang="en-US" sz="2000" b="1" i="0" u="none" strike="noStrike" baseline="0" dirty="0">
                <a:solidFill>
                  <a:srgbClr val="000000"/>
                </a:solidFill>
              </a:rPr>
              <a:t>Fair</a:t>
            </a:r>
            <a:r>
              <a:rPr lang="en-US" sz="2000" b="0" i="0" u="none" strike="noStrike" baseline="0" dirty="0">
                <a:solidFill>
                  <a:srgbClr val="000000"/>
                </a:solidFill>
              </a:rPr>
              <a:t> - Unclear and non-specific. Limited information is provided about approach and strategies. Lacks focus and detail.</a:t>
            </a:r>
            <a:br>
              <a:rPr lang="en-US" sz="2000" b="0" i="0" u="none" strike="noStrike" baseline="0" dirty="0">
                <a:solidFill>
                  <a:srgbClr val="000000"/>
                </a:solidFill>
              </a:rPr>
            </a:br>
            <a:r>
              <a:rPr lang="en-US" sz="2000" b="0" i="0" u="none" strike="noStrike" baseline="0" dirty="0">
                <a:solidFill>
                  <a:srgbClr val="000000"/>
                </a:solidFill>
              </a:rPr>
              <a:t> </a:t>
            </a:r>
          </a:p>
          <a:p>
            <a:r>
              <a:rPr lang="en-US" sz="2000" b="1" i="0" u="none" strike="noStrike" baseline="0" dirty="0">
                <a:solidFill>
                  <a:srgbClr val="000000"/>
                </a:solidFill>
              </a:rPr>
              <a:t>Poor</a:t>
            </a:r>
            <a:r>
              <a:rPr lang="en-US" sz="2000" b="0" i="0" u="none" strike="noStrike" baseline="0" dirty="0">
                <a:solidFill>
                  <a:srgbClr val="000000"/>
                </a:solidFill>
              </a:rPr>
              <a:t> - Does not meet the criteria, fails to provide information, provides inaccurate information, or provides information that requires substantial clarification as to how the criteria are met. </a:t>
            </a:r>
            <a:br>
              <a:rPr lang="en-US" sz="2000" b="0" i="0" u="none" strike="noStrike" baseline="0" dirty="0">
                <a:solidFill>
                  <a:srgbClr val="000000"/>
                </a:solidFill>
              </a:rPr>
            </a:br>
            <a:endParaRPr lang="en-US" sz="2000" b="0" i="0" u="none" strike="noStrike" baseline="0" dirty="0">
              <a:solidFill>
                <a:srgbClr val="000000"/>
              </a:solidFill>
            </a:endParaRPr>
          </a:p>
          <a:p>
            <a:r>
              <a:rPr lang="en-US" sz="2000" b="1" i="0" u="none" strike="noStrike" baseline="0" dirty="0">
                <a:solidFill>
                  <a:srgbClr val="000000"/>
                </a:solidFill>
              </a:rPr>
              <a:t>Not Found </a:t>
            </a:r>
            <a:r>
              <a:rPr lang="en-US" sz="2000" b="0" i="0" u="none" strike="noStrike" baseline="0" dirty="0">
                <a:solidFill>
                  <a:srgbClr val="000000"/>
                </a:solidFill>
              </a:rPr>
              <a:t>- Does not address the criteria or simply re-states the criteria.</a:t>
            </a:r>
            <a:endParaRPr lang="en-US" sz="2000" dirty="0"/>
          </a:p>
        </p:txBody>
      </p:sp>
      <p:sp>
        <p:nvSpPr>
          <p:cNvPr id="4" name="Slide Number Placeholder 3">
            <a:extLst>
              <a:ext uri="{FF2B5EF4-FFF2-40B4-BE49-F238E27FC236}">
                <a16:creationId xmlns:a16="http://schemas.microsoft.com/office/drawing/2014/main" id="{5F6035C7-4AD8-A327-FE77-0B27757F431B}"/>
              </a:ext>
            </a:extLst>
          </p:cNvPr>
          <p:cNvSpPr>
            <a:spLocks noGrp="1"/>
          </p:cNvSpPr>
          <p:nvPr>
            <p:ph type="sldNum" sz="quarter" idx="12"/>
          </p:nvPr>
        </p:nvSpPr>
        <p:spPr/>
        <p:txBody>
          <a:bodyPr/>
          <a:lstStyle/>
          <a:p>
            <a:fld id="{B4DA7171-2EB1-4473-86FF-F08374AF86D4}" type="slidenum">
              <a:rPr lang="en-US" smtClean="0"/>
              <a:t>28</a:t>
            </a:fld>
            <a:endParaRPr lang="en-US"/>
          </a:p>
        </p:txBody>
      </p:sp>
    </p:spTree>
    <p:extLst>
      <p:ext uri="{BB962C8B-B14F-4D97-AF65-F5344CB8AC3E}">
        <p14:creationId xmlns:p14="http://schemas.microsoft.com/office/powerpoint/2010/main" val="8348150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CBEC-6FCC-4832-AB45-BA87795696B6}"/>
              </a:ext>
            </a:extLst>
          </p:cNvPr>
          <p:cNvSpPr>
            <a:spLocks noGrp="1"/>
          </p:cNvSpPr>
          <p:nvPr>
            <p:ph type="title"/>
          </p:nvPr>
        </p:nvSpPr>
        <p:spPr>
          <a:xfrm>
            <a:off x="394446" y="0"/>
            <a:ext cx="11529281" cy="1057835"/>
          </a:xfrm>
        </p:spPr>
        <p:txBody>
          <a:bodyPr>
            <a:normAutofit/>
          </a:bodyPr>
          <a:lstStyle/>
          <a:p>
            <a:r>
              <a:rPr lang="en-US" b="1" dirty="0">
                <a:latin typeface="+mn-lt"/>
              </a:rPr>
              <a:t>NYS P-TECH RFP Overview: </a:t>
            </a:r>
            <a:r>
              <a:rPr lang="en-US" b="1" i="1" dirty="0">
                <a:latin typeface="+mn-lt"/>
              </a:rPr>
              <a:t>Method of Award </a:t>
            </a:r>
          </a:p>
        </p:txBody>
      </p:sp>
      <p:sp>
        <p:nvSpPr>
          <p:cNvPr id="3" name="Content Placeholder 2">
            <a:extLst>
              <a:ext uri="{FF2B5EF4-FFF2-40B4-BE49-F238E27FC236}">
                <a16:creationId xmlns:a16="http://schemas.microsoft.com/office/drawing/2014/main" id="{0FB1E93E-F612-49EF-A227-6013C1FF07C3}"/>
              </a:ext>
            </a:extLst>
          </p:cNvPr>
          <p:cNvSpPr>
            <a:spLocks noGrp="1"/>
          </p:cNvSpPr>
          <p:nvPr>
            <p:ph idx="1"/>
          </p:nvPr>
        </p:nvSpPr>
        <p:spPr>
          <a:xfrm>
            <a:off x="411707" y="824754"/>
            <a:ext cx="11780293" cy="6198798"/>
          </a:xfrm>
        </p:spPr>
        <p:txBody>
          <a:bodyPr>
            <a:noAutofit/>
          </a:bodyPr>
          <a:lstStyle/>
          <a:p>
            <a:pPr marL="0" indent="0">
              <a:buNone/>
            </a:pPr>
            <a:r>
              <a:rPr lang="en-US" sz="2000" i="1" dirty="0"/>
              <a:t>Each eligible proposal will be reviewed using team scoring by the SED P-TECH Evaluation Panel composed of NYSED staff. </a:t>
            </a:r>
          </a:p>
          <a:p>
            <a:pPr marL="0" indent="0">
              <a:buNone/>
            </a:pPr>
            <a:r>
              <a:rPr lang="en-US" sz="2000" b="1" dirty="0"/>
              <a:t>Awards will be made as follows:</a:t>
            </a:r>
          </a:p>
          <a:p>
            <a:pPr lvl="1"/>
            <a:r>
              <a:rPr lang="en-US" sz="1700" dirty="0"/>
              <a:t>Awards will be made to eligible partnerships that </a:t>
            </a:r>
            <a:r>
              <a:rPr lang="en-US" sz="1700" b="1" dirty="0"/>
              <a:t>meet the minimum scoring threshold. </a:t>
            </a:r>
          </a:p>
          <a:p>
            <a:pPr lvl="1"/>
            <a:r>
              <a:rPr lang="en-US" sz="1700" dirty="0"/>
              <a:t>Awards will </a:t>
            </a:r>
            <a:r>
              <a:rPr lang="en-US" sz="1700" b="1" dirty="0"/>
              <a:t>first</a:t>
            </a:r>
            <a:r>
              <a:rPr lang="en-US" sz="1700" dirty="0"/>
              <a:t> be made to sending schools with a </a:t>
            </a:r>
            <a:r>
              <a:rPr lang="en-US" sz="1700" b="1" dirty="0"/>
              <a:t>cohort high school graduation rate below 86% based on the 4-year cohort graduation rate for the 2020/2021 school year </a:t>
            </a:r>
            <a:r>
              <a:rPr lang="en-US" sz="1700" dirty="0"/>
              <a:t>(August) published annually by NYSED (see https://data.nysed.gov/). </a:t>
            </a:r>
          </a:p>
          <a:p>
            <a:pPr lvl="2"/>
            <a:r>
              <a:rPr lang="en-US" sz="1700" i="1" dirty="0"/>
              <a:t>Awards will then be made to applicants that have graduation rates of 86% or above if there is availability of funding.</a:t>
            </a:r>
          </a:p>
          <a:p>
            <a:pPr lvl="1"/>
            <a:r>
              <a:rPr lang="en-US" sz="1700" dirty="0"/>
              <a:t>With regard to </a:t>
            </a:r>
            <a:r>
              <a:rPr lang="en-US" sz="1700" b="1" dirty="0"/>
              <a:t>BOCES</a:t>
            </a:r>
            <a:r>
              <a:rPr lang="en-US" sz="1700" dirty="0"/>
              <a:t> applications or where multiple districts apply as a consortium, awards will </a:t>
            </a:r>
            <a:r>
              <a:rPr lang="en-US" sz="1700" b="1" dirty="0"/>
              <a:t>first be made to applications whose participating schools have an average cohort high school graduation rate below 86% based on the 4year cohort graduation rate for the 2020/2021 school year </a:t>
            </a:r>
            <a:r>
              <a:rPr lang="en-US" sz="1700" dirty="0"/>
              <a:t>(August) published annually by NYSED (see https://data.nysed.gov/). </a:t>
            </a:r>
          </a:p>
          <a:p>
            <a:pPr lvl="2"/>
            <a:r>
              <a:rPr lang="en-US" sz="1700" i="1" dirty="0"/>
              <a:t>Awards will then be made to BOCES or consortium applicants whose participating school’s high school graduation rates average is 86% or above if there is availability of funding.  </a:t>
            </a:r>
          </a:p>
          <a:p>
            <a:pPr lvl="1"/>
            <a:r>
              <a:rPr lang="en-US" sz="1700" dirty="0"/>
              <a:t>If there are </a:t>
            </a:r>
            <a:r>
              <a:rPr lang="en-US" sz="1700" b="1" dirty="0"/>
              <a:t>still funds available</a:t>
            </a:r>
            <a:r>
              <a:rPr lang="en-US" sz="1700" dirty="0"/>
              <a:t>, </a:t>
            </a:r>
            <a:r>
              <a:rPr lang="en-US" sz="1700" b="1" dirty="0"/>
              <a:t>awards</a:t>
            </a:r>
            <a:r>
              <a:rPr lang="en-US" sz="1700" dirty="0"/>
              <a:t> will be made to </a:t>
            </a:r>
            <a:r>
              <a:rPr lang="en-US" sz="1700" b="1" dirty="0"/>
              <a:t>the highest-scoring partnerships that meet the minimum scoring </a:t>
            </a:r>
            <a:r>
              <a:rPr lang="en-US" sz="1700" dirty="0"/>
              <a:t>threshold until funds are exhausted or until there are no fundable applications remaining.  </a:t>
            </a:r>
          </a:p>
          <a:p>
            <a:pPr lvl="1"/>
            <a:r>
              <a:rPr lang="en-US" sz="1700" b="1" dirty="0"/>
              <a:t>Applicants will be funded in rank order until the funds are exhaust</a:t>
            </a:r>
            <a:r>
              <a:rPr lang="en-US" sz="1700" dirty="0"/>
              <a:t>ed. In the event there are insufficient funds to fund the next ranked applicant in full, the next ranked applicant will be given the opportunity to operate a smaller program using the remaining funds. </a:t>
            </a:r>
          </a:p>
          <a:p>
            <a:pPr marL="457200" lvl="1" indent="0">
              <a:buNone/>
            </a:pPr>
            <a:r>
              <a:rPr lang="en-US" sz="1700" dirty="0"/>
              <a:t>In the event of </a:t>
            </a:r>
            <a:r>
              <a:rPr lang="en-US" sz="1700" b="1" dirty="0"/>
              <a:t>tie scores, proposals with the highest score on the Program Design section of Proposal Narrative will be ranked higher.</a:t>
            </a:r>
            <a:r>
              <a:rPr lang="en-US" sz="1700" dirty="0"/>
              <a:t> If this still results in a tie score, proposals with the highest score on Higher Education and Business /Employer Partnerships section of the Proposal Narrative will be ranked higher</a:t>
            </a:r>
          </a:p>
        </p:txBody>
      </p:sp>
      <p:sp>
        <p:nvSpPr>
          <p:cNvPr id="4" name="Slide Number Placeholder 3">
            <a:extLst>
              <a:ext uri="{FF2B5EF4-FFF2-40B4-BE49-F238E27FC236}">
                <a16:creationId xmlns:a16="http://schemas.microsoft.com/office/drawing/2014/main" id="{11C57FC4-BCC2-ADDE-D536-9136107684E6}"/>
              </a:ext>
            </a:extLst>
          </p:cNvPr>
          <p:cNvSpPr>
            <a:spLocks noGrp="1"/>
          </p:cNvSpPr>
          <p:nvPr>
            <p:ph type="sldNum" sz="quarter" idx="12"/>
          </p:nvPr>
        </p:nvSpPr>
        <p:spPr/>
        <p:txBody>
          <a:bodyPr/>
          <a:lstStyle/>
          <a:p>
            <a:fld id="{B4DA7171-2EB1-4473-86FF-F08374AF86D4}" type="slidenum">
              <a:rPr lang="en-US" smtClean="0"/>
              <a:t>29</a:t>
            </a:fld>
            <a:endParaRPr lang="en-US"/>
          </a:p>
        </p:txBody>
      </p:sp>
    </p:spTree>
    <p:extLst>
      <p:ext uri="{BB962C8B-B14F-4D97-AF65-F5344CB8AC3E}">
        <p14:creationId xmlns:p14="http://schemas.microsoft.com/office/powerpoint/2010/main" val="2921613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4CDE-9D24-4CEE-A34F-78F13EE487BA}"/>
              </a:ext>
            </a:extLst>
          </p:cNvPr>
          <p:cNvSpPr>
            <a:spLocks noGrp="1"/>
          </p:cNvSpPr>
          <p:nvPr>
            <p:ph type="title"/>
          </p:nvPr>
        </p:nvSpPr>
        <p:spPr>
          <a:xfrm>
            <a:off x="838200" y="0"/>
            <a:ext cx="10515600" cy="1325563"/>
          </a:xfrm>
        </p:spPr>
        <p:txBody>
          <a:bodyPr/>
          <a:lstStyle/>
          <a:p>
            <a:r>
              <a:rPr lang="en-US" b="1" dirty="0">
                <a:latin typeface="+mn-lt"/>
              </a:rPr>
              <a:t>NYS P-TECH RFP</a:t>
            </a:r>
          </a:p>
        </p:txBody>
      </p:sp>
      <p:sp>
        <p:nvSpPr>
          <p:cNvPr id="3" name="Content Placeholder 2">
            <a:extLst>
              <a:ext uri="{FF2B5EF4-FFF2-40B4-BE49-F238E27FC236}">
                <a16:creationId xmlns:a16="http://schemas.microsoft.com/office/drawing/2014/main" id="{B617322A-95F8-4408-A9D6-8C10E42C0781}"/>
              </a:ext>
            </a:extLst>
          </p:cNvPr>
          <p:cNvSpPr>
            <a:spLocks noGrp="1"/>
          </p:cNvSpPr>
          <p:nvPr>
            <p:ph idx="1"/>
          </p:nvPr>
        </p:nvSpPr>
        <p:spPr>
          <a:xfrm>
            <a:off x="838199" y="1039906"/>
            <a:ext cx="11138647" cy="5665693"/>
          </a:xfrm>
        </p:spPr>
        <p:txBody>
          <a:bodyPr>
            <a:normAutofit fontScale="85000" lnSpcReduction="20000"/>
          </a:bodyPr>
          <a:lstStyle/>
          <a:p>
            <a:pPr marL="0" indent="0">
              <a:buNone/>
            </a:pPr>
            <a:r>
              <a:rPr lang="en-US" b="1" dirty="0"/>
              <a:t>Purpose of Grant</a:t>
            </a:r>
          </a:p>
          <a:p>
            <a:pPr lvl="1"/>
            <a:r>
              <a:rPr lang="en-US" sz="2600" dirty="0"/>
              <a:t>The New York State Pathways in Technology Early College High School (NYS P-TECH) </a:t>
            </a:r>
            <a:r>
              <a:rPr lang="en-US" sz="2600" u="sng" dirty="0"/>
              <a:t>prepares</a:t>
            </a:r>
            <a:r>
              <a:rPr lang="en-US" sz="2600" dirty="0"/>
              <a:t> students for </a:t>
            </a:r>
            <a:r>
              <a:rPr lang="en-US" sz="2600" u="sng" dirty="0"/>
              <a:t>high-skills jobs </a:t>
            </a:r>
            <a:r>
              <a:rPr lang="en-US" sz="2600" dirty="0"/>
              <a:t>of the future in </a:t>
            </a:r>
            <a:r>
              <a:rPr lang="en-US" sz="2600" u="sng" dirty="0"/>
              <a:t>STEM fields</a:t>
            </a:r>
            <a:r>
              <a:rPr lang="en-US" sz="2600" dirty="0"/>
              <a:t>.  </a:t>
            </a:r>
            <a:br>
              <a:rPr lang="en-US" sz="2600" dirty="0"/>
            </a:br>
            <a:endParaRPr lang="en-US" sz="2600" dirty="0"/>
          </a:p>
          <a:p>
            <a:pPr lvl="1"/>
            <a:r>
              <a:rPr lang="en-US" sz="2600" dirty="0"/>
              <a:t>NYS P-TECH is an </a:t>
            </a:r>
            <a:r>
              <a:rPr lang="en-US" sz="2600" u="sng" dirty="0"/>
              <a:t>integrated</a:t>
            </a:r>
            <a:r>
              <a:rPr lang="en-US" sz="2600" dirty="0"/>
              <a:t> program focused on high school students </a:t>
            </a:r>
            <a:r>
              <a:rPr lang="en-US" sz="2600" u="sng" dirty="0"/>
              <a:t>gaining college credit, job training, and/or completing a two-year degree </a:t>
            </a:r>
            <a:r>
              <a:rPr lang="en-US" sz="2600" dirty="0"/>
              <a:t>and will be</a:t>
            </a:r>
            <a:r>
              <a:rPr lang="en-US" sz="2600" u="sng" dirty="0"/>
              <a:t> targeted to underserved and/or economically at-risk students</a:t>
            </a:r>
            <a:r>
              <a:rPr lang="en-US" sz="2600" dirty="0"/>
              <a:t>. </a:t>
            </a:r>
            <a:br>
              <a:rPr lang="en-US" sz="2600" dirty="0"/>
            </a:br>
            <a:endParaRPr lang="en-US" sz="2600" dirty="0"/>
          </a:p>
          <a:p>
            <a:pPr lvl="1"/>
            <a:r>
              <a:rPr lang="en-US" sz="2600" dirty="0"/>
              <a:t>In the past, P-TECH ran as a 6-year program but to encourage innovation, flexibility, and increased student engagement and completion rates, </a:t>
            </a:r>
            <a:r>
              <a:rPr lang="en-US" sz="2600" u="sng" dirty="0"/>
              <a:t>bidders may propose programs between 4 and 6 years in duration</a:t>
            </a:r>
            <a:r>
              <a:rPr lang="en-US" sz="2600" dirty="0"/>
              <a:t>. The program length can vary depending on the needs of the student so long as the proposed program does not exceed 6 years in length.</a:t>
            </a:r>
            <a:br>
              <a:rPr lang="en-US" sz="2600" dirty="0"/>
            </a:br>
            <a:endParaRPr lang="en-US" sz="2600" dirty="0"/>
          </a:p>
          <a:p>
            <a:pPr marL="0" indent="0">
              <a:buNone/>
            </a:pPr>
            <a:r>
              <a:rPr lang="en-US" b="1" dirty="0"/>
              <a:t>Scope of Grant</a:t>
            </a:r>
          </a:p>
          <a:p>
            <a:pPr lvl="1"/>
            <a:r>
              <a:rPr lang="en-US" sz="2600" dirty="0"/>
              <a:t>The project seeks to </a:t>
            </a:r>
            <a:r>
              <a:rPr lang="en-US" sz="2600" u="sng" dirty="0"/>
              <a:t>fund regional partnerships</a:t>
            </a:r>
            <a:r>
              <a:rPr lang="en-US" sz="2600" dirty="0"/>
              <a:t> that respond to the </a:t>
            </a:r>
            <a:r>
              <a:rPr lang="en-US" sz="2600" u="sng" dirty="0"/>
              <a:t>greatest need </a:t>
            </a:r>
            <a:r>
              <a:rPr lang="en-US" sz="2600" dirty="0"/>
              <a:t>for </a:t>
            </a:r>
            <a:r>
              <a:rPr lang="en-US" sz="2600" u="sng" dirty="0"/>
              <a:t>enhanced access to post-secondary opportunities</a:t>
            </a:r>
            <a:r>
              <a:rPr lang="en-US" sz="2600" dirty="0"/>
              <a:t> primarily for </a:t>
            </a:r>
            <a:r>
              <a:rPr lang="en-US" sz="2600" u="sng" dirty="0"/>
              <a:t>at-risk students </a:t>
            </a:r>
            <a:r>
              <a:rPr lang="en-US" sz="2600" dirty="0"/>
              <a:t>and the potential to build a local talent </a:t>
            </a:r>
            <a:r>
              <a:rPr lang="en-US" sz="2600" u="sng" dirty="0"/>
              <a:t>pipeline</a:t>
            </a:r>
            <a:r>
              <a:rPr lang="en-US" sz="2600" dirty="0"/>
              <a:t> for industries with a favorable job outlook.  </a:t>
            </a:r>
          </a:p>
          <a:p>
            <a:pPr lvl="2"/>
            <a:r>
              <a:rPr lang="en-US" sz="2200" i="1" dirty="0"/>
              <a:t>Each partnership will include K-12, higher education, and business/employer partners. </a:t>
            </a:r>
            <a:br>
              <a:rPr lang="en-US" sz="2200" dirty="0"/>
            </a:br>
            <a:endParaRPr lang="en-US" sz="2200" dirty="0"/>
          </a:p>
          <a:p>
            <a:pPr marL="0" indent="0">
              <a:buNone/>
            </a:pPr>
            <a:r>
              <a:rPr lang="en-US" b="1" dirty="0"/>
              <a:t>Project Period</a:t>
            </a:r>
          </a:p>
          <a:p>
            <a:pPr lvl="1"/>
            <a:r>
              <a:rPr lang="en-US" sz="2600" dirty="0"/>
              <a:t>January 1, 2023 through June 30, 2030. </a:t>
            </a:r>
          </a:p>
          <a:p>
            <a:pPr lvl="1"/>
            <a:endParaRPr lang="en-US" dirty="0"/>
          </a:p>
        </p:txBody>
      </p:sp>
      <p:sp>
        <p:nvSpPr>
          <p:cNvPr id="4" name="Slide Number Placeholder 3">
            <a:extLst>
              <a:ext uri="{FF2B5EF4-FFF2-40B4-BE49-F238E27FC236}">
                <a16:creationId xmlns:a16="http://schemas.microsoft.com/office/drawing/2014/main" id="{0D0C8413-ED12-9F21-5FC4-E7A3D7BBFA84}"/>
              </a:ext>
            </a:extLst>
          </p:cNvPr>
          <p:cNvSpPr>
            <a:spLocks noGrp="1"/>
          </p:cNvSpPr>
          <p:nvPr>
            <p:ph type="sldNum" sz="quarter" idx="12"/>
          </p:nvPr>
        </p:nvSpPr>
        <p:spPr/>
        <p:txBody>
          <a:bodyPr/>
          <a:lstStyle/>
          <a:p>
            <a:fld id="{B4DA7171-2EB1-4473-86FF-F08374AF86D4}" type="slidenum">
              <a:rPr lang="en-US" smtClean="0"/>
              <a:t>3</a:t>
            </a:fld>
            <a:endParaRPr lang="en-US"/>
          </a:p>
        </p:txBody>
      </p:sp>
    </p:spTree>
    <p:extLst>
      <p:ext uri="{BB962C8B-B14F-4D97-AF65-F5344CB8AC3E}">
        <p14:creationId xmlns:p14="http://schemas.microsoft.com/office/powerpoint/2010/main" val="12578564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8CBEC-6FCC-4832-AB45-BA87795696B6}"/>
              </a:ext>
            </a:extLst>
          </p:cNvPr>
          <p:cNvSpPr>
            <a:spLocks noGrp="1"/>
          </p:cNvSpPr>
          <p:nvPr>
            <p:ph type="title"/>
          </p:nvPr>
        </p:nvSpPr>
        <p:spPr>
          <a:xfrm>
            <a:off x="838199" y="0"/>
            <a:ext cx="10515600" cy="1325563"/>
          </a:xfrm>
        </p:spPr>
        <p:txBody>
          <a:bodyPr>
            <a:normAutofit/>
          </a:bodyPr>
          <a:lstStyle/>
          <a:p>
            <a:pPr algn="ctr"/>
            <a:r>
              <a:rPr lang="en-US" b="1" u="sng" dirty="0">
                <a:latin typeface="+mn-lt"/>
              </a:rPr>
              <a:t>Application Submission</a:t>
            </a:r>
          </a:p>
        </p:txBody>
      </p:sp>
      <p:sp>
        <p:nvSpPr>
          <p:cNvPr id="3" name="Content Placeholder 2">
            <a:extLst>
              <a:ext uri="{FF2B5EF4-FFF2-40B4-BE49-F238E27FC236}">
                <a16:creationId xmlns:a16="http://schemas.microsoft.com/office/drawing/2014/main" id="{0FB1E93E-F612-49EF-A227-6013C1FF07C3}"/>
              </a:ext>
            </a:extLst>
          </p:cNvPr>
          <p:cNvSpPr>
            <a:spLocks noGrp="1"/>
          </p:cNvSpPr>
          <p:nvPr>
            <p:ph idx="1"/>
          </p:nvPr>
        </p:nvSpPr>
        <p:spPr>
          <a:xfrm>
            <a:off x="838199" y="1147482"/>
            <a:ext cx="11192435" cy="5522259"/>
          </a:xfrm>
        </p:spPr>
        <p:txBody>
          <a:bodyPr>
            <a:normAutofit lnSpcReduction="10000"/>
          </a:bodyPr>
          <a:lstStyle/>
          <a:p>
            <a:r>
              <a:rPr lang="en-US" sz="2400" dirty="0"/>
              <a:t>Only applications from eligible applicants that are received by the deadline will be reviewed.  </a:t>
            </a:r>
            <a:br>
              <a:rPr lang="en-US" sz="2400" dirty="0"/>
            </a:br>
            <a:endParaRPr lang="en-US" sz="2400" dirty="0"/>
          </a:p>
          <a:p>
            <a:r>
              <a:rPr lang="en-US" sz="2400" dirty="0"/>
              <a:t>Submit </a:t>
            </a:r>
            <a:r>
              <a:rPr lang="en-US" sz="2400" u="sng" dirty="0"/>
              <a:t>1 original and 3 copies</a:t>
            </a:r>
            <a:r>
              <a:rPr lang="en-US" sz="2400" dirty="0"/>
              <a:t>, postmarked by </a:t>
            </a:r>
            <a:r>
              <a:rPr lang="en-US" sz="2400" b="1" dirty="0"/>
              <a:t>April 7</a:t>
            </a:r>
            <a:r>
              <a:rPr lang="en-US" sz="2400" dirty="0"/>
              <a:t>, </a:t>
            </a:r>
            <a:r>
              <a:rPr lang="en-US" sz="2400" b="1" dirty="0"/>
              <a:t>2023</a:t>
            </a:r>
            <a:r>
              <a:rPr lang="en-US" sz="2400" dirty="0"/>
              <a:t> to:  </a:t>
            </a:r>
          </a:p>
          <a:p>
            <a:pPr marL="914400" lvl="2" indent="0">
              <a:buNone/>
            </a:pPr>
            <a:r>
              <a:rPr lang="en-US" dirty="0"/>
              <a:t>New York State Education Department</a:t>
            </a:r>
          </a:p>
          <a:p>
            <a:pPr marL="914400" lvl="2" indent="0">
              <a:buNone/>
            </a:pPr>
            <a:r>
              <a:rPr lang="en-US" dirty="0"/>
              <a:t>Attn:  NYS P-TECH GRANT</a:t>
            </a:r>
          </a:p>
          <a:p>
            <a:pPr marL="914400" lvl="2" indent="0">
              <a:buNone/>
            </a:pPr>
            <a:r>
              <a:rPr lang="en-US" dirty="0"/>
              <a:t>Office of Postsecondary Access, Support, and Success</a:t>
            </a:r>
          </a:p>
          <a:p>
            <a:pPr marL="914400" lvl="2" indent="0">
              <a:buNone/>
            </a:pPr>
            <a:r>
              <a:rPr lang="en-US" dirty="0"/>
              <a:t>971 EBA</a:t>
            </a:r>
          </a:p>
          <a:p>
            <a:pPr marL="914400" lvl="2" indent="0">
              <a:buNone/>
            </a:pPr>
            <a:r>
              <a:rPr lang="en-US" dirty="0"/>
              <a:t>89 Washington Avenue</a:t>
            </a:r>
          </a:p>
          <a:p>
            <a:pPr marL="914400" lvl="2" indent="0">
              <a:buNone/>
            </a:pPr>
            <a:r>
              <a:rPr lang="en-US" dirty="0"/>
              <a:t>Albany, New York 12234   </a:t>
            </a:r>
            <a:br>
              <a:rPr lang="en-US" sz="1800" dirty="0"/>
            </a:br>
            <a:endParaRPr lang="en-US" sz="1800" dirty="0"/>
          </a:p>
          <a:p>
            <a:r>
              <a:rPr lang="en-US" sz="2400" dirty="0"/>
              <a:t>Also submit an electronic version containing all application and M/WBE documents in Microsoft Word and/or PDF format.  They should be submitted to </a:t>
            </a:r>
            <a:r>
              <a:rPr lang="en-US" sz="2400" u="sng" dirty="0">
                <a:hlinkClick r:id="rId3"/>
              </a:rPr>
              <a:t>NYSPTECH@nysed.gov</a:t>
            </a:r>
            <a:r>
              <a:rPr lang="en-US" sz="2000" dirty="0"/>
              <a:t>. </a:t>
            </a:r>
          </a:p>
          <a:p>
            <a:pPr lvl="1"/>
            <a:r>
              <a:rPr lang="en-US" sz="2000" i="1" dirty="0"/>
              <a:t>The electronic submission does not replace the need for hard copy submission to have a postmark no later than </a:t>
            </a:r>
            <a:r>
              <a:rPr lang="en-US" sz="2000" b="1" i="1" dirty="0"/>
              <a:t>April 7</a:t>
            </a:r>
            <a:r>
              <a:rPr lang="en-US" sz="2000" i="1" dirty="0"/>
              <a:t>, </a:t>
            </a:r>
            <a:r>
              <a:rPr lang="en-US" sz="2000" b="1" i="1" dirty="0"/>
              <a:t>2023</a:t>
            </a:r>
            <a:endParaRPr lang="en-US" sz="2000" dirty="0"/>
          </a:p>
        </p:txBody>
      </p:sp>
      <p:sp>
        <p:nvSpPr>
          <p:cNvPr id="4" name="Slide Number Placeholder 3">
            <a:extLst>
              <a:ext uri="{FF2B5EF4-FFF2-40B4-BE49-F238E27FC236}">
                <a16:creationId xmlns:a16="http://schemas.microsoft.com/office/drawing/2014/main" id="{F015867B-DCF0-A16D-15E8-11F20DDF6313}"/>
              </a:ext>
            </a:extLst>
          </p:cNvPr>
          <p:cNvSpPr>
            <a:spLocks noGrp="1"/>
          </p:cNvSpPr>
          <p:nvPr>
            <p:ph type="sldNum" sz="quarter" idx="12"/>
          </p:nvPr>
        </p:nvSpPr>
        <p:spPr/>
        <p:txBody>
          <a:bodyPr/>
          <a:lstStyle/>
          <a:p>
            <a:fld id="{B4DA7171-2EB1-4473-86FF-F08374AF86D4}" type="slidenum">
              <a:rPr lang="en-US" smtClean="0"/>
              <a:t>30</a:t>
            </a:fld>
            <a:endParaRPr lang="en-US"/>
          </a:p>
        </p:txBody>
      </p:sp>
    </p:spTree>
    <p:extLst>
      <p:ext uri="{BB962C8B-B14F-4D97-AF65-F5344CB8AC3E}">
        <p14:creationId xmlns:p14="http://schemas.microsoft.com/office/powerpoint/2010/main" val="42917638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44A6FDC-22AF-CD0F-0A13-ABFD841DAB11}"/>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dirty="0"/>
              <a:t>Last Slide Thank you</a:t>
            </a:r>
          </a:p>
        </p:txBody>
      </p:sp>
      <p:pic>
        <p:nvPicPr>
          <p:cNvPr id="1026" name="Picture 2" descr="401,242 Thank You Images, Stock Photos &amp; Vectors | Shutterstock">
            <a:extLst>
              <a:ext uri="{FF2B5EF4-FFF2-40B4-BE49-F238E27FC236}">
                <a16:creationId xmlns:a16="http://schemas.microsoft.com/office/drawing/2014/main" id="{D4FA0DE7-C620-CDE0-7406-16A73B82A6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6542" y="1172859"/>
            <a:ext cx="9081681" cy="4512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328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ED9DB-C834-45AF-A94D-5A4DDB05E025}"/>
              </a:ext>
            </a:extLst>
          </p:cNvPr>
          <p:cNvSpPr>
            <a:spLocks noGrp="1"/>
          </p:cNvSpPr>
          <p:nvPr>
            <p:ph type="title"/>
          </p:nvPr>
        </p:nvSpPr>
        <p:spPr>
          <a:xfrm>
            <a:off x="838200" y="0"/>
            <a:ext cx="10515600" cy="1325563"/>
          </a:xfrm>
        </p:spPr>
        <p:txBody>
          <a:bodyPr/>
          <a:lstStyle/>
          <a:p>
            <a:r>
              <a:rPr lang="en-US" b="1" dirty="0">
                <a:latin typeface="+mn-lt"/>
              </a:rPr>
              <a:t>NYS P-TECH Concept</a:t>
            </a:r>
          </a:p>
        </p:txBody>
      </p:sp>
      <p:sp>
        <p:nvSpPr>
          <p:cNvPr id="3" name="Content Placeholder 2">
            <a:extLst>
              <a:ext uri="{FF2B5EF4-FFF2-40B4-BE49-F238E27FC236}">
                <a16:creationId xmlns:a16="http://schemas.microsoft.com/office/drawing/2014/main" id="{372C2D96-9826-47CF-A293-19173B3AF171}"/>
              </a:ext>
            </a:extLst>
          </p:cNvPr>
          <p:cNvSpPr>
            <a:spLocks noGrp="1"/>
          </p:cNvSpPr>
          <p:nvPr>
            <p:ph idx="1"/>
          </p:nvPr>
        </p:nvSpPr>
        <p:spPr>
          <a:xfrm>
            <a:off x="838200" y="1004048"/>
            <a:ext cx="10515600" cy="5853952"/>
          </a:xfrm>
        </p:spPr>
        <p:txBody>
          <a:bodyPr>
            <a:noAutofit/>
          </a:bodyPr>
          <a:lstStyle/>
          <a:p>
            <a:r>
              <a:rPr lang="en-US" sz="2400" dirty="0"/>
              <a:t>The best way to conceptualize the NYS P-TECH model is to identify the intended outcome and work backwards. </a:t>
            </a:r>
            <a:br>
              <a:rPr lang="en-US" sz="2400" dirty="0"/>
            </a:br>
            <a:endParaRPr lang="en-US" sz="2400" dirty="0"/>
          </a:p>
          <a:p>
            <a:r>
              <a:rPr lang="en-US" sz="2400" dirty="0"/>
              <a:t>For example, identify the jobs and employers that need skilled employees.  </a:t>
            </a:r>
          </a:p>
          <a:p>
            <a:pPr lvl="1"/>
            <a:r>
              <a:rPr lang="en-US" sz="2200" i="1" dirty="0"/>
              <a:t>Those jobs must be entry-level and lead to a middle-class salary. </a:t>
            </a:r>
            <a:br>
              <a:rPr lang="en-US" dirty="0"/>
            </a:br>
            <a:endParaRPr lang="en-US" dirty="0"/>
          </a:p>
          <a:p>
            <a:r>
              <a:rPr lang="en-US" sz="2400" dirty="0"/>
              <a:t>Then identify the Associate degree (or the two-year degree that is the industry standard for the targeted jobs) that meets the skills needed of partner employers and prepares students for a career in that job field. </a:t>
            </a:r>
            <a:br>
              <a:rPr lang="en-US" sz="2400" dirty="0"/>
            </a:br>
            <a:endParaRPr lang="en-US" sz="2400" dirty="0"/>
          </a:p>
          <a:p>
            <a:r>
              <a:rPr lang="en-US" sz="2400" dirty="0"/>
              <a:t>Next, find a college that offers the specified Associate degree which can partner with your NYS P-TECH high school and the employer(s). </a:t>
            </a:r>
            <a:br>
              <a:rPr lang="en-US" sz="2400" dirty="0"/>
            </a:br>
            <a:endParaRPr lang="en-US" sz="2400" dirty="0"/>
          </a:p>
          <a:p>
            <a:r>
              <a:rPr lang="en-US" sz="2400" i="1" dirty="0"/>
              <a:t>Remember that the location of the partners must allow for easy access between them throughout the integrated four-to-six-year plan. </a:t>
            </a:r>
          </a:p>
        </p:txBody>
      </p:sp>
      <p:sp>
        <p:nvSpPr>
          <p:cNvPr id="4" name="Slide Number Placeholder 3">
            <a:extLst>
              <a:ext uri="{FF2B5EF4-FFF2-40B4-BE49-F238E27FC236}">
                <a16:creationId xmlns:a16="http://schemas.microsoft.com/office/drawing/2014/main" id="{88D43A6A-18B6-16B6-C7D5-95A089404978}"/>
              </a:ext>
            </a:extLst>
          </p:cNvPr>
          <p:cNvSpPr>
            <a:spLocks noGrp="1"/>
          </p:cNvSpPr>
          <p:nvPr>
            <p:ph type="sldNum" sz="quarter" idx="12"/>
          </p:nvPr>
        </p:nvSpPr>
        <p:spPr/>
        <p:txBody>
          <a:bodyPr/>
          <a:lstStyle/>
          <a:p>
            <a:fld id="{B4DA7171-2EB1-4473-86FF-F08374AF86D4}" type="slidenum">
              <a:rPr lang="en-US" smtClean="0"/>
              <a:t>4</a:t>
            </a:fld>
            <a:endParaRPr lang="en-US"/>
          </a:p>
        </p:txBody>
      </p:sp>
    </p:spTree>
    <p:extLst>
      <p:ext uri="{BB962C8B-B14F-4D97-AF65-F5344CB8AC3E}">
        <p14:creationId xmlns:p14="http://schemas.microsoft.com/office/powerpoint/2010/main" val="4057240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24661-F759-442F-B859-7D3EE2F70E4F}"/>
              </a:ext>
            </a:extLst>
          </p:cNvPr>
          <p:cNvSpPr>
            <a:spLocks noGrp="1"/>
          </p:cNvSpPr>
          <p:nvPr>
            <p:ph type="title"/>
          </p:nvPr>
        </p:nvSpPr>
        <p:spPr>
          <a:xfrm>
            <a:off x="676835" y="18255"/>
            <a:ext cx="11246224" cy="1325563"/>
          </a:xfrm>
        </p:spPr>
        <p:txBody>
          <a:bodyPr/>
          <a:lstStyle/>
          <a:p>
            <a:r>
              <a:rPr lang="en-US" b="1" dirty="0">
                <a:latin typeface="+mn-lt"/>
              </a:rPr>
              <a:t>NYS P-TECH RFP Overview: </a:t>
            </a:r>
            <a:r>
              <a:rPr lang="en-US" b="1" i="1" dirty="0">
                <a:latin typeface="+mn-lt"/>
              </a:rPr>
              <a:t>Applicant Eligibility</a:t>
            </a:r>
          </a:p>
        </p:txBody>
      </p:sp>
      <p:sp>
        <p:nvSpPr>
          <p:cNvPr id="3" name="Content Placeholder 2">
            <a:extLst>
              <a:ext uri="{FF2B5EF4-FFF2-40B4-BE49-F238E27FC236}">
                <a16:creationId xmlns:a16="http://schemas.microsoft.com/office/drawing/2014/main" id="{7CE29B94-B7B6-431B-9B97-2E26A9B9669F}"/>
              </a:ext>
            </a:extLst>
          </p:cNvPr>
          <p:cNvSpPr>
            <a:spLocks noGrp="1"/>
          </p:cNvSpPr>
          <p:nvPr>
            <p:ph idx="1"/>
          </p:nvPr>
        </p:nvSpPr>
        <p:spPr>
          <a:xfrm>
            <a:off x="874058" y="896471"/>
            <a:ext cx="11317941" cy="5862029"/>
          </a:xfrm>
        </p:spPr>
        <p:txBody>
          <a:bodyPr>
            <a:normAutofit/>
          </a:bodyPr>
          <a:lstStyle/>
          <a:p>
            <a:pPr marL="0" indent="0">
              <a:buNone/>
            </a:pPr>
            <a:r>
              <a:rPr lang="en-US" sz="2400" b="1" dirty="0"/>
              <a:t>Eligible Fiscal Agents/ Applicants</a:t>
            </a:r>
          </a:p>
          <a:p>
            <a:pPr lvl="1"/>
            <a:r>
              <a:rPr lang="en-US" sz="2200" dirty="0"/>
              <a:t>A New York State public school district or a BOCES must serve as the fiscal agent/applicant for each application. </a:t>
            </a:r>
          </a:p>
          <a:p>
            <a:pPr lvl="1"/>
            <a:r>
              <a:rPr lang="en-US" sz="2200" dirty="0"/>
              <a:t>Projects eligible for funding must consist of partnerships which must include at least one </a:t>
            </a:r>
            <a:br>
              <a:rPr lang="en-US" sz="2200" dirty="0"/>
            </a:br>
            <a:r>
              <a:rPr lang="en-US" sz="2200" dirty="0"/>
              <a:t>K-12 partner, one higher education partner, and one business/employer. Additional partners may be included based on the needs identified in the geographic region being served.</a:t>
            </a:r>
          </a:p>
          <a:p>
            <a:pPr marL="0" indent="0">
              <a:buNone/>
            </a:pPr>
            <a:r>
              <a:rPr lang="en-US" sz="2400" b="1" dirty="0"/>
              <a:t>Mandatory Application Requirements</a:t>
            </a:r>
          </a:p>
          <a:p>
            <a:pPr lvl="1"/>
            <a:r>
              <a:rPr lang="en-US" sz="2200" dirty="0"/>
              <a:t>A Memorandum of Understanding (MOU) that has been signed by all members of the partnership must be included </a:t>
            </a:r>
          </a:p>
          <a:p>
            <a:pPr lvl="2"/>
            <a:r>
              <a:rPr lang="en-US" sz="1900" dirty="0"/>
              <a:t>at least one Superintendent or designee of a school district sending students to NYS P-TECH or, where applicable, the Chancellor or Chancellor’s specific designee, </a:t>
            </a:r>
          </a:p>
          <a:p>
            <a:pPr lvl="2"/>
            <a:r>
              <a:rPr lang="en-US" sz="1900" dirty="0"/>
              <a:t>the BOCES superintendent (if a BOCES is participating in the partnership), </a:t>
            </a:r>
          </a:p>
          <a:p>
            <a:pPr lvl="2"/>
            <a:r>
              <a:rPr lang="en-US" sz="1900" dirty="0"/>
              <a:t>the President or designee of ALL degree granting higher education institution(s), and </a:t>
            </a:r>
          </a:p>
          <a:p>
            <a:pPr lvl="2"/>
            <a:r>
              <a:rPr lang="en-US" sz="1900" dirty="0"/>
              <a:t>at least one CEO or designee of participating industry partner(s).</a:t>
            </a:r>
          </a:p>
          <a:p>
            <a:pPr lvl="1"/>
            <a:r>
              <a:rPr lang="en-US" sz="2200" dirty="0"/>
              <a:t>Letters of support will </a:t>
            </a:r>
            <a:r>
              <a:rPr lang="en-US" sz="2200" b="1" dirty="0"/>
              <a:t>NOT</a:t>
            </a:r>
            <a:r>
              <a:rPr lang="en-US" sz="2200" dirty="0"/>
              <a:t> be accepted in lieu of a partner’s signature on the MOU. </a:t>
            </a:r>
          </a:p>
          <a:p>
            <a:pPr lvl="1"/>
            <a:r>
              <a:rPr lang="en-US" sz="2200" dirty="0"/>
              <a:t>Applications that do not include a MOU signed as described will </a:t>
            </a:r>
            <a:r>
              <a:rPr lang="en-US" sz="2200" b="1" dirty="0"/>
              <a:t>NOT</a:t>
            </a:r>
            <a:r>
              <a:rPr lang="en-US" sz="2200" dirty="0"/>
              <a:t> be reviewed for consideration.</a:t>
            </a:r>
          </a:p>
        </p:txBody>
      </p:sp>
      <p:sp>
        <p:nvSpPr>
          <p:cNvPr id="4" name="Slide Number Placeholder 3">
            <a:extLst>
              <a:ext uri="{FF2B5EF4-FFF2-40B4-BE49-F238E27FC236}">
                <a16:creationId xmlns:a16="http://schemas.microsoft.com/office/drawing/2014/main" id="{01EAD58D-7D6F-805D-D7C6-6D8E3EE7458E}"/>
              </a:ext>
            </a:extLst>
          </p:cNvPr>
          <p:cNvSpPr>
            <a:spLocks noGrp="1"/>
          </p:cNvSpPr>
          <p:nvPr>
            <p:ph type="sldNum" sz="quarter" idx="12"/>
          </p:nvPr>
        </p:nvSpPr>
        <p:spPr/>
        <p:txBody>
          <a:bodyPr/>
          <a:lstStyle/>
          <a:p>
            <a:fld id="{B4DA7171-2EB1-4473-86FF-F08374AF86D4}" type="slidenum">
              <a:rPr lang="en-US" smtClean="0"/>
              <a:t>5</a:t>
            </a:fld>
            <a:endParaRPr lang="en-US"/>
          </a:p>
        </p:txBody>
      </p:sp>
    </p:spTree>
    <p:extLst>
      <p:ext uri="{BB962C8B-B14F-4D97-AF65-F5344CB8AC3E}">
        <p14:creationId xmlns:p14="http://schemas.microsoft.com/office/powerpoint/2010/main" val="1820414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CAE5D-D50F-4DCA-A1CD-E3B6E5A97A7C}"/>
              </a:ext>
            </a:extLst>
          </p:cNvPr>
          <p:cNvSpPr>
            <a:spLocks noGrp="1"/>
          </p:cNvSpPr>
          <p:nvPr>
            <p:ph type="title"/>
          </p:nvPr>
        </p:nvSpPr>
        <p:spPr/>
        <p:txBody>
          <a:bodyPr>
            <a:normAutofit/>
          </a:bodyPr>
          <a:lstStyle/>
          <a:p>
            <a:r>
              <a:rPr lang="en-US" b="1" dirty="0">
                <a:latin typeface="+mn-lt"/>
              </a:rPr>
              <a:t>NYS P-TECH RFP Overview: </a:t>
            </a:r>
            <a:br>
              <a:rPr lang="en-US" b="1" dirty="0">
                <a:latin typeface="+mn-lt"/>
              </a:rPr>
            </a:br>
            <a:r>
              <a:rPr lang="en-US" b="1" i="1" dirty="0">
                <a:latin typeface="+mn-lt"/>
              </a:rPr>
              <a:t>Memorandum of Understanding (MOU)</a:t>
            </a:r>
          </a:p>
        </p:txBody>
      </p:sp>
      <p:sp>
        <p:nvSpPr>
          <p:cNvPr id="4" name="Content Placeholder 2">
            <a:extLst>
              <a:ext uri="{FF2B5EF4-FFF2-40B4-BE49-F238E27FC236}">
                <a16:creationId xmlns:a16="http://schemas.microsoft.com/office/drawing/2014/main" id="{F324280D-7870-435F-A626-586AB5D28B91}"/>
              </a:ext>
            </a:extLst>
          </p:cNvPr>
          <p:cNvSpPr txBox="1">
            <a:spLocks/>
          </p:cNvSpPr>
          <p:nvPr/>
        </p:nvSpPr>
        <p:spPr>
          <a:xfrm>
            <a:off x="838200" y="1825624"/>
            <a:ext cx="11353800" cy="5032375"/>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600" dirty="0"/>
          </a:p>
          <a:p>
            <a:pPr marL="0" indent="0">
              <a:buNone/>
            </a:pPr>
            <a:r>
              <a:rPr lang="en-US" sz="2600" dirty="0"/>
              <a:t>Each partnership will designate </a:t>
            </a:r>
            <a:r>
              <a:rPr lang="en-US" sz="2600" b="1" dirty="0"/>
              <a:t>one partner as the implementation lead in the MOU</a:t>
            </a:r>
            <a:r>
              <a:rPr lang="en-US" sz="2600" dirty="0"/>
              <a:t>. The implementation lead entity may be a K-12, higher education, or business/employer partner. The implementation lead need </a:t>
            </a:r>
            <a:r>
              <a:rPr lang="en-US" sz="2600" b="1" dirty="0"/>
              <a:t>not</a:t>
            </a:r>
            <a:r>
              <a:rPr lang="en-US" sz="2600" dirty="0"/>
              <a:t> be the same as the school district or BOCES serving as fiscal agent/applicant. </a:t>
            </a:r>
          </a:p>
          <a:p>
            <a:pPr marL="0" indent="0">
              <a:buNone/>
            </a:pPr>
            <a:endParaRPr lang="en-US" sz="2600" dirty="0"/>
          </a:p>
          <a:p>
            <a:pPr marL="0" indent="0">
              <a:buNone/>
            </a:pPr>
            <a:r>
              <a:rPr lang="en-US" sz="2600" dirty="0"/>
              <a:t>The </a:t>
            </a:r>
            <a:r>
              <a:rPr lang="en-US" sz="2600" b="1" dirty="0"/>
              <a:t>implementation lead </a:t>
            </a:r>
            <a:r>
              <a:rPr lang="en-US" sz="2600" dirty="0"/>
              <a:t>shall be the partner that is </a:t>
            </a:r>
            <a:r>
              <a:rPr lang="en-US" sz="2600" b="1" dirty="0"/>
              <a:t>responsible for coordinating and overseeing the planning and implementation</a:t>
            </a:r>
            <a:r>
              <a:rPr lang="en-US" sz="2600" dirty="0"/>
              <a:t> of the program.  </a:t>
            </a:r>
          </a:p>
          <a:p>
            <a:pPr marL="0" indent="0">
              <a:buNone/>
            </a:pPr>
            <a:endParaRPr lang="en-US" sz="2100" dirty="0"/>
          </a:p>
          <a:p>
            <a:pPr marL="0" indent="0">
              <a:buNone/>
            </a:pPr>
            <a:r>
              <a:rPr lang="en-US" dirty="0"/>
              <a:t>The implementation lead </a:t>
            </a:r>
            <a:r>
              <a:rPr lang="en-US" b="1" dirty="0"/>
              <a:t>must</a:t>
            </a:r>
            <a:r>
              <a:rPr lang="en-US" dirty="0"/>
              <a:t> meet the following requirements:</a:t>
            </a:r>
          </a:p>
          <a:p>
            <a:pPr lvl="1"/>
            <a:r>
              <a:rPr lang="en-US" sz="2500" dirty="0"/>
              <a:t>Must be recognized in the MOU by all partners as the lead agency</a:t>
            </a:r>
          </a:p>
          <a:p>
            <a:pPr lvl="1"/>
            <a:r>
              <a:rPr lang="en-US" sz="2500" dirty="0"/>
              <a:t>Must identify key existing staff to coordinate planning and operations</a:t>
            </a:r>
          </a:p>
          <a:p>
            <a:pPr lvl="1"/>
            <a:r>
              <a:rPr lang="en-US" sz="2500" dirty="0"/>
              <a:t>Must convene all partners, coordinate the planning process, and oversee student and staff recruitment and program implementation.</a:t>
            </a:r>
          </a:p>
          <a:p>
            <a:pPr lvl="1"/>
            <a:r>
              <a:rPr lang="en-US" sz="2500" dirty="0"/>
              <a:t>Must participate in annual trainings. </a:t>
            </a:r>
          </a:p>
          <a:p>
            <a:pPr marL="0" indent="0">
              <a:buNone/>
            </a:pPr>
            <a:endParaRPr lang="en-US" dirty="0"/>
          </a:p>
        </p:txBody>
      </p:sp>
      <p:sp>
        <p:nvSpPr>
          <p:cNvPr id="3" name="Slide Number Placeholder 2">
            <a:extLst>
              <a:ext uri="{FF2B5EF4-FFF2-40B4-BE49-F238E27FC236}">
                <a16:creationId xmlns:a16="http://schemas.microsoft.com/office/drawing/2014/main" id="{9C1A42D4-0F38-B700-27D4-7DD148C9B723}"/>
              </a:ext>
            </a:extLst>
          </p:cNvPr>
          <p:cNvSpPr>
            <a:spLocks noGrp="1"/>
          </p:cNvSpPr>
          <p:nvPr>
            <p:ph type="sldNum" sz="quarter" idx="12"/>
          </p:nvPr>
        </p:nvSpPr>
        <p:spPr/>
        <p:txBody>
          <a:bodyPr/>
          <a:lstStyle/>
          <a:p>
            <a:fld id="{B4DA7171-2EB1-4473-86FF-F08374AF86D4}" type="slidenum">
              <a:rPr lang="en-US" smtClean="0"/>
              <a:t>6</a:t>
            </a:fld>
            <a:endParaRPr lang="en-US"/>
          </a:p>
        </p:txBody>
      </p:sp>
    </p:spTree>
    <p:extLst>
      <p:ext uri="{BB962C8B-B14F-4D97-AF65-F5344CB8AC3E}">
        <p14:creationId xmlns:p14="http://schemas.microsoft.com/office/powerpoint/2010/main" val="879662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D6E8-7F9F-4364-AA58-4C9656525A8E}"/>
              </a:ext>
            </a:extLst>
          </p:cNvPr>
          <p:cNvSpPr>
            <a:spLocks noGrp="1"/>
          </p:cNvSpPr>
          <p:nvPr>
            <p:ph type="title"/>
          </p:nvPr>
        </p:nvSpPr>
        <p:spPr/>
        <p:txBody>
          <a:bodyPr>
            <a:normAutofit fontScale="90000"/>
          </a:bodyPr>
          <a:lstStyle/>
          <a:p>
            <a:r>
              <a:rPr lang="en-US" b="1" dirty="0">
                <a:latin typeface="+mn-lt"/>
              </a:rPr>
              <a:t>NYS P-TECH RFP Overview: </a:t>
            </a:r>
            <a:br>
              <a:rPr lang="en-US" b="1" dirty="0">
                <a:latin typeface="+mn-lt"/>
              </a:rPr>
            </a:br>
            <a:r>
              <a:rPr lang="en-US" b="1" i="1" dirty="0">
                <a:latin typeface="+mn-lt"/>
              </a:rPr>
              <a:t>Memorandum of Understanding (MOU) </a:t>
            </a:r>
            <a:r>
              <a:rPr lang="en-US" sz="3600" i="1" dirty="0"/>
              <a:t>(Cont.1)</a:t>
            </a:r>
            <a:endParaRPr lang="en-US" i="1" dirty="0"/>
          </a:p>
        </p:txBody>
      </p:sp>
      <p:sp>
        <p:nvSpPr>
          <p:cNvPr id="4" name="Content Placeholder 2">
            <a:extLst>
              <a:ext uri="{FF2B5EF4-FFF2-40B4-BE49-F238E27FC236}">
                <a16:creationId xmlns:a16="http://schemas.microsoft.com/office/drawing/2014/main" id="{6FD8AC16-91B4-4E38-8FAE-6451772E6FB1}"/>
              </a:ext>
            </a:extLst>
          </p:cNvPr>
          <p:cNvSpPr txBox="1">
            <a:spLocks/>
          </p:cNvSpPr>
          <p:nvPr/>
        </p:nvSpPr>
        <p:spPr>
          <a:xfrm>
            <a:off x="838200" y="1825625"/>
            <a:ext cx="11228295" cy="4862046"/>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t>The MOU must outline each member’s roles and responsibilities in the project, and it should contain articulation language that ensures that the higher education credits earned in the program are transcript-based and acceptable toward the Associate degree to be earned from the higher education partner. </a:t>
            </a:r>
            <a:br>
              <a:rPr lang="en-US" sz="2400" dirty="0"/>
            </a:br>
            <a:endParaRPr lang="en-US" sz="2400" dirty="0"/>
          </a:p>
          <a:p>
            <a:r>
              <a:rPr lang="en-US" sz="2400" dirty="0"/>
              <a:t>All parties to the MOU must demonstrate the commitment of the organization’s top leadership to support program implementation, identify resources, and resolve any policy or regulatory issues that may hamper aspects of the innovative NYS P-TECH 9-14 model. </a:t>
            </a:r>
            <a:br>
              <a:rPr lang="en-US" sz="2400" dirty="0"/>
            </a:br>
            <a:endParaRPr lang="en-US" sz="2400" dirty="0"/>
          </a:p>
          <a:p>
            <a:r>
              <a:rPr lang="en-US" sz="2400" dirty="0"/>
              <a:t>The application must identify the specific school(s) in the district that will be participating.</a:t>
            </a:r>
            <a:br>
              <a:rPr lang="en-US" sz="2400" dirty="0"/>
            </a:br>
            <a:endParaRPr lang="en-US" sz="2400" dirty="0"/>
          </a:p>
          <a:p>
            <a:r>
              <a:rPr lang="en-US" sz="2400" dirty="0"/>
              <a:t>The application must identify a specific higher education (college) partner </a:t>
            </a:r>
            <a:r>
              <a:rPr lang="en-US" sz="2400" i="1" dirty="0"/>
              <a:t>(e.g. Queensborough Community College is a specific higher education partner, but CUNY is NOT).</a:t>
            </a:r>
          </a:p>
          <a:p>
            <a:endParaRPr lang="en-US" dirty="0"/>
          </a:p>
        </p:txBody>
      </p:sp>
      <p:sp>
        <p:nvSpPr>
          <p:cNvPr id="3" name="Slide Number Placeholder 2">
            <a:extLst>
              <a:ext uri="{FF2B5EF4-FFF2-40B4-BE49-F238E27FC236}">
                <a16:creationId xmlns:a16="http://schemas.microsoft.com/office/drawing/2014/main" id="{4D96E4BF-04FE-E138-8219-F4F8E2F14ED0}"/>
              </a:ext>
            </a:extLst>
          </p:cNvPr>
          <p:cNvSpPr>
            <a:spLocks noGrp="1"/>
          </p:cNvSpPr>
          <p:nvPr>
            <p:ph type="sldNum" sz="quarter" idx="12"/>
          </p:nvPr>
        </p:nvSpPr>
        <p:spPr/>
        <p:txBody>
          <a:bodyPr/>
          <a:lstStyle/>
          <a:p>
            <a:fld id="{B4DA7171-2EB1-4473-86FF-F08374AF86D4}" type="slidenum">
              <a:rPr lang="en-US" smtClean="0"/>
              <a:t>7</a:t>
            </a:fld>
            <a:endParaRPr lang="en-US"/>
          </a:p>
        </p:txBody>
      </p:sp>
    </p:spTree>
    <p:extLst>
      <p:ext uri="{BB962C8B-B14F-4D97-AF65-F5344CB8AC3E}">
        <p14:creationId xmlns:p14="http://schemas.microsoft.com/office/powerpoint/2010/main" val="2088738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FD6E8-7F9F-4364-AA58-4C9656525A8E}"/>
              </a:ext>
            </a:extLst>
          </p:cNvPr>
          <p:cNvSpPr>
            <a:spLocks noGrp="1"/>
          </p:cNvSpPr>
          <p:nvPr>
            <p:ph type="title"/>
          </p:nvPr>
        </p:nvSpPr>
        <p:spPr>
          <a:xfrm>
            <a:off x="838200" y="365125"/>
            <a:ext cx="11156576" cy="1325563"/>
          </a:xfrm>
        </p:spPr>
        <p:txBody>
          <a:bodyPr>
            <a:normAutofit fontScale="90000"/>
          </a:bodyPr>
          <a:lstStyle/>
          <a:p>
            <a:r>
              <a:rPr lang="en-US" sz="4900" b="1" dirty="0">
                <a:latin typeface="+mn-lt"/>
              </a:rPr>
              <a:t>NYS P-TECH RFP Overview: </a:t>
            </a:r>
            <a:br>
              <a:rPr lang="en-US" sz="4900" b="1" dirty="0">
                <a:latin typeface="+mn-lt"/>
              </a:rPr>
            </a:br>
            <a:r>
              <a:rPr lang="en-US" sz="4900" b="1" i="1" dirty="0">
                <a:latin typeface="+mn-lt"/>
              </a:rPr>
              <a:t>Memorandum of Understanding (MOU) </a:t>
            </a:r>
            <a:r>
              <a:rPr lang="en-US" sz="3600" i="1" dirty="0"/>
              <a:t>(Cont.2)</a:t>
            </a:r>
            <a:endParaRPr lang="en-US" dirty="0"/>
          </a:p>
        </p:txBody>
      </p:sp>
      <p:sp>
        <p:nvSpPr>
          <p:cNvPr id="4" name="Content Placeholder 2">
            <a:extLst>
              <a:ext uri="{FF2B5EF4-FFF2-40B4-BE49-F238E27FC236}">
                <a16:creationId xmlns:a16="http://schemas.microsoft.com/office/drawing/2014/main" id="{6FD8AC16-91B4-4E38-8FAE-6451772E6FB1}"/>
              </a:ext>
            </a:extLst>
          </p:cNvPr>
          <p:cNvSpPr txBox="1">
            <a:spLocks/>
          </p:cNvSpPr>
          <p:nvPr/>
        </p:nvSpPr>
        <p:spPr>
          <a:xfrm>
            <a:off x="838200" y="1825625"/>
            <a:ext cx="10515600" cy="435133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b="1" dirty="0"/>
          </a:p>
          <a:p>
            <a:pPr marL="0" indent="0">
              <a:buNone/>
            </a:pPr>
            <a:endParaRPr lang="en-US" sz="3200" b="1" dirty="0"/>
          </a:p>
          <a:p>
            <a:pPr marL="0" indent="0">
              <a:buNone/>
            </a:pPr>
            <a:r>
              <a:rPr lang="en-US" sz="3200" b="1" dirty="0"/>
              <a:t>Note: </a:t>
            </a:r>
            <a:r>
              <a:rPr lang="en-US" sz="3200" i="1" dirty="0"/>
              <a:t>A Memorandum of Understanding (MOU) that has been </a:t>
            </a:r>
            <a:r>
              <a:rPr lang="en-US" sz="3200" i="1" u="sng" dirty="0"/>
              <a:t>signed by all members </a:t>
            </a:r>
            <a:r>
              <a:rPr lang="en-US" sz="3200" i="1" dirty="0"/>
              <a:t>of the partnership </a:t>
            </a:r>
            <a:r>
              <a:rPr lang="en-US" sz="3200" b="1" i="1" u="sng" dirty="0"/>
              <a:t>must be included. </a:t>
            </a:r>
          </a:p>
          <a:p>
            <a:pPr marL="0" indent="0">
              <a:buNone/>
            </a:pPr>
            <a:endParaRPr lang="en-US" sz="3200" b="1" i="1" u="sng" dirty="0"/>
          </a:p>
          <a:p>
            <a:pPr marL="0" indent="0">
              <a:buNone/>
            </a:pPr>
            <a:r>
              <a:rPr lang="en-US" sz="3200" i="1" dirty="0"/>
              <a:t>Applications that do not include a MOU signed by all mandatory partners will </a:t>
            </a:r>
            <a:r>
              <a:rPr lang="en-US" sz="3200" b="1" i="1" dirty="0"/>
              <a:t>not</a:t>
            </a:r>
            <a:r>
              <a:rPr lang="en-US" sz="3200" i="1" dirty="0"/>
              <a:t> be reviewed for consideration.</a:t>
            </a:r>
          </a:p>
          <a:p>
            <a:endParaRPr lang="en-US" dirty="0"/>
          </a:p>
          <a:p>
            <a:endParaRPr lang="en-US" dirty="0"/>
          </a:p>
        </p:txBody>
      </p:sp>
      <p:sp>
        <p:nvSpPr>
          <p:cNvPr id="3" name="Slide Number Placeholder 2">
            <a:extLst>
              <a:ext uri="{FF2B5EF4-FFF2-40B4-BE49-F238E27FC236}">
                <a16:creationId xmlns:a16="http://schemas.microsoft.com/office/drawing/2014/main" id="{308DB0F3-DC1A-23B8-12E4-9EA675F2FBAA}"/>
              </a:ext>
            </a:extLst>
          </p:cNvPr>
          <p:cNvSpPr>
            <a:spLocks noGrp="1"/>
          </p:cNvSpPr>
          <p:nvPr>
            <p:ph type="sldNum" sz="quarter" idx="12"/>
          </p:nvPr>
        </p:nvSpPr>
        <p:spPr/>
        <p:txBody>
          <a:bodyPr/>
          <a:lstStyle/>
          <a:p>
            <a:fld id="{B4DA7171-2EB1-4473-86FF-F08374AF86D4}" type="slidenum">
              <a:rPr lang="en-US" smtClean="0"/>
              <a:t>8</a:t>
            </a:fld>
            <a:endParaRPr lang="en-US"/>
          </a:p>
        </p:txBody>
      </p:sp>
    </p:spTree>
    <p:extLst>
      <p:ext uri="{BB962C8B-B14F-4D97-AF65-F5344CB8AC3E}">
        <p14:creationId xmlns:p14="http://schemas.microsoft.com/office/powerpoint/2010/main" val="1315676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DDB61-619A-4405-917D-11595A016A73}"/>
              </a:ext>
            </a:extLst>
          </p:cNvPr>
          <p:cNvSpPr>
            <a:spLocks noGrp="1"/>
          </p:cNvSpPr>
          <p:nvPr>
            <p:ph type="title"/>
          </p:nvPr>
        </p:nvSpPr>
        <p:spPr/>
        <p:txBody>
          <a:bodyPr/>
          <a:lstStyle/>
          <a:p>
            <a:r>
              <a:rPr lang="en-US" b="1" dirty="0">
                <a:latin typeface="+mn-lt"/>
              </a:rPr>
              <a:t>NYS P-TECH RFP Overview:</a:t>
            </a:r>
            <a:br>
              <a:rPr lang="en-US" b="1" dirty="0">
                <a:latin typeface="+mn-lt"/>
              </a:rPr>
            </a:br>
            <a:r>
              <a:rPr lang="en-US" b="1" i="1" dirty="0">
                <a:latin typeface="+mn-lt"/>
              </a:rPr>
              <a:t>Target Population</a:t>
            </a:r>
          </a:p>
        </p:txBody>
      </p:sp>
      <p:sp>
        <p:nvSpPr>
          <p:cNvPr id="3" name="Content Placeholder 2">
            <a:extLst>
              <a:ext uri="{FF2B5EF4-FFF2-40B4-BE49-F238E27FC236}">
                <a16:creationId xmlns:a16="http://schemas.microsoft.com/office/drawing/2014/main" id="{1E22FDA0-16B9-428C-BBF4-87FB2CF76129}"/>
              </a:ext>
            </a:extLst>
          </p:cNvPr>
          <p:cNvSpPr>
            <a:spLocks noGrp="1"/>
          </p:cNvSpPr>
          <p:nvPr>
            <p:ph idx="1"/>
          </p:nvPr>
        </p:nvSpPr>
        <p:spPr>
          <a:xfrm>
            <a:off x="838200" y="1825624"/>
            <a:ext cx="11353800" cy="5032375"/>
          </a:xfrm>
        </p:spPr>
        <p:txBody>
          <a:bodyPr>
            <a:noAutofit/>
          </a:bodyPr>
          <a:lstStyle/>
          <a:p>
            <a:pPr marL="0" indent="0">
              <a:buNone/>
            </a:pPr>
            <a:r>
              <a:rPr lang="en-US" sz="2600" dirty="0"/>
              <a:t>The applicant should describe an effective plan to recruit and serve students who: </a:t>
            </a:r>
          </a:p>
          <a:p>
            <a:pPr lvl="1"/>
            <a:r>
              <a:rPr lang="en-US" sz="2200" dirty="0"/>
              <a:t>Have been identified as academically and/or economically at-risk for not successfully completing high school and/or not enrolling in or succeeding in college; and/or</a:t>
            </a:r>
          </a:p>
          <a:p>
            <a:pPr lvl="1"/>
            <a:r>
              <a:rPr lang="en-US" sz="2200" dirty="0"/>
              <a:t>Belong to populations that have traditionally been underserved in postsecondary settings</a:t>
            </a:r>
            <a:br>
              <a:rPr lang="en-US" sz="2200" dirty="0"/>
            </a:br>
            <a:endParaRPr lang="en-US" sz="2200" dirty="0"/>
          </a:p>
          <a:p>
            <a:pPr marL="0" indent="0">
              <a:buNone/>
            </a:pPr>
            <a:r>
              <a:rPr lang="en-US" sz="2600" dirty="0"/>
              <a:t>The project must identify, target, recruit, and enroll a full complement of non-traditional college-goers, academically and economically at-risk students for the first cohort</a:t>
            </a:r>
            <a:br>
              <a:rPr lang="en-US" sz="2400" dirty="0"/>
            </a:br>
            <a:endParaRPr lang="en-US" sz="2400" dirty="0"/>
          </a:p>
          <a:p>
            <a:pPr marL="0" indent="0">
              <a:buNone/>
            </a:pPr>
            <a:r>
              <a:rPr lang="en-US" sz="2600" dirty="0"/>
              <a:t>The following elements will be measured and reported each implementation year:</a:t>
            </a:r>
          </a:p>
          <a:p>
            <a:pPr lvl="1"/>
            <a:r>
              <a:rPr lang="en-US" sz="2200" dirty="0"/>
              <a:t>Number of students enrolled</a:t>
            </a:r>
          </a:p>
          <a:p>
            <a:pPr lvl="1"/>
            <a:r>
              <a:rPr lang="en-US" sz="2200" dirty="0"/>
              <a:t>Percent of enrolled students who are at-risk or otherwise underserved</a:t>
            </a:r>
          </a:p>
          <a:p>
            <a:endParaRPr lang="en-US" sz="2400" dirty="0"/>
          </a:p>
        </p:txBody>
      </p:sp>
      <p:sp>
        <p:nvSpPr>
          <p:cNvPr id="4" name="Slide Number Placeholder 3">
            <a:extLst>
              <a:ext uri="{FF2B5EF4-FFF2-40B4-BE49-F238E27FC236}">
                <a16:creationId xmlns:a16="http://schemas.microsoft.com/office/drawing/2014/main" id="{6B218162-7F79-148F-7737-1962F36E071B}"/>
              </a:ext>
            </a:extLst>
          </p:cNvPr>
          <p:cNvSpPr>
            <a:spLocks noGrp="1"/>
          </p:cNvSpPr>
          <p:nvPr>
            <p:ph type="sldNum" sz="quarter" idx="12"/>
          </p:nvPr>
        </p:nvSpPr>
        <p:spPr/>
        <p:txBody>
          <a:bodyPr/>
          <a:lstStyle/>
          <a:p>
            <a:fld id="{B4DA7171-2EB1-4473-86FF-F08374AF86D4}" type="slidenum">
              <a:rPr lang="en-US" smtClean="0"/>
              <a:t>9</a:t>
            </a:fld>
            <a:endParaRPr lang="en-US"/>
          </a:p>
        </p:txBody>
      </p:sp>
    </p:spTree>
    <p:extLst>
      <p:ext uri="{BB962C8B-B14F-4D97-AF65-F5344CB8AC3E}">
        <p14:creationId xmlns:p14="http://schemas.microsoft.com/office/powerpoint/2010/main" val="16375526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4051</TotalTime>
  <Words>4097</Words>
  <Application>Microsoft Office PowerPoint</Application>
  <PresentationFormat>Widescreen</PresentationFormat>
  <Paragraphs>304</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Calibri Light</vt:lpstr>
      <vt:lpstr>Wingdings</vt:lpstr>
      <vt:lpstr>Office Theme</vt:lpstr>
      <vt:lpstr>NYS P-TECH  Request for Proposals (RFP)   Webinar</vt:lpstr>
      <vt:lpstr>NYS P-TECH RFP Webinar Overview</vt:lpstr>
      <vt:lpstr>NYS P-TECH RFP</vt:lpstr>
      <vt:lpstr>NYS P-TECH Concept</vt:lpstr>
      <vt:lpstr>NYS P-TECH RFP Overview: Applicant Eligibility</vt:lpstr>
      <vt:lpstr>NYS P-TECH RFP Overview:  Memorandum of Understanding (MOU)</vt:lpstr>
      <vt:lpstr>NYS P-TECH RFP Overview:  Memorandum of Understanding (MOU) (Cont.1)</vt:lpstr>
      <vt:lpstr>NYS P-TECH RFP Overview:  Memorandum of Understanding (MOU) (Cont.2)</vt:lpstr>
      <vt:lpstr>NYS P-TECH RFP Overview: Target Population</vt:lpstr>
      <vt:lpstr>NYS P-TECH RFP Overview:  Program Model</vt:lpstr>
      <vt:lpstr>NYS P-TECH RFP Overview:  Program Model (cont.1)</vt:lpstr>
      <vt:lpstr>NYS P-TECH RFP Overview:  Program Model (cont.2)</vt:lpstr>
      <vt:lpstr>NYS P-TECH RFP Overview:  Program Model (cont.3)</vt:lpstr>
      <vt:lpstr>NYS P-TECH RFP Overview:  Program Model (cont.4)</vt:lpstr>
      <vt:lpstr>NYS P-TECH RFP Overview:  Program Model (cont.5)</vt:lpstr>
      <vt:lpstr>NYS P-TECH RFP Overview: Project Funding</vt:lpstr>
      <vt:lpstr>NYS P-TECH RFP Overview:  Project Funding (cont.)</vt:lpstr>
      <vt:lpstr>NYS P-TECH RFP Overview:  Allowable costs</vt:lpstr>
      <vt:lpstr>NYS P-TECH RFP Overview:  Allowable costs (cont.1)</vt:lpstr>
      <vt:lpstr>NYS P-TECH RFP Overview:  Allowable costs (cont.2)</vt:lpstr>
      <vt:lpstr>NYS P-TECH RFP:  Non-Allowable Costs</vt:lpstr>
      <vt:lpstr>NYS P-TECH RFP:  Non-Allowable Costs (cont.)</vt:lpstr>
      <vt:lpstr>Minority and Women-Owned Business Enterprise (M/WBE) Participation Goals </vt:lpstr>
      <vt:lpstr>Minority and Women-Owned Business Enterprise (M/WBE) Participation Goals (cont.)</vt:lpstr>
      <vt:lpstr>NYS P-TECH RFP:  Applications From School Districts</vt:lpstr>
      <vt:lpstr>NYS P-TECH RFP:  Required Data Elements</vt:lpstr>
      <vt:lpstr>NYS P-TECH RFP:  Required Data Elements(cont.)</vt:lpstr>
      <vt:lpstr>NYS P-TECH RFP Overview:  Scoring Rubric</vt:lpstr>
      <vt:lpstr>NYS P-TECH RFP Overview: Method of Award </vt:lpstr>
      <vt:lpstr>Application Submission</vt:lpstr>
      <vt:lpstr>Last Slide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Christopher Fernando</dc:creator>
  <cp:lastModifiedBy>Melissa Weltz</cp:lastModifiedBy>
  <cp:revision>154</cp:revision>
  <cp:lastPrinted>2019-03-06T16:31:16Z</cp:lastPrinted>
  <dcterms:created xsi:type="dcterms:W3CDTF">2019-02-27T21:38:13Z</dcterms:created>
  <dcterms:modified xsi:type="dcterms:W3CDTF">2023-03-27T14:06:18Z</dcterms:modified>
</cp:coreProperties>
</file>