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3" r:id="rId5"/>
    <p:sldMasterId id="2147483716" r:id="rId6"/>
  </p:sldMasterIdLst>
  <p:notesMasterIdLst>
    <p:notesMasterId r:id="rId32"/>
  </p:notesMasterIdLst>
  <p:handoutMasterIdLst>
    <p:handoutMasterId r:id="rId33"/>
  </p:handoutMasterIdLst>
  <p:sldIdLst>
    <p:sldId id="298" r:id="rId7"/>
    <p:sldId id="280" r:id="rId8"/>
    <p:sldId id="263" r:id="rId9"/>
    <p:sldId id="265" r:id="rId10"/>
    <p:sldId id="261" r:id="rId11"/>
    <p:sldId id="290" r:id="rId12"/>
    <p:sldId id="291" r:id="rId13"/>
    <p:sldId id="306" r:id="rId14"/>
    <p:sldId id="300" r:id="rId15"/>
    <p:sldId id="286" r:id="rId16"/>
    <p:sldId id="281" r:id="rId17"/>
    <p:sldId id="301" r:id="rId18"/>
    <p:sldId id="285" r:id="rId19"/>
    <p:sldId id="307" r:id="rId20"/>
    <p:sldId id="287" r:id="rId21"/>
    <p:sldId id="269" r:id="rId22"/>
    <p:sldId id="308" r:id="rId23"/>
    <p:sldId id="267" r:id="rId24"/>
    <p:sldId id="275" r:id="rId25"/>
    <p:sldId id="292" r:id="rId26"/>
    <p:sldId id="276" r:id="rId27"/>
    <p:sldId id="293" r:id="rId28"/>
    <p:sldId id="294" r:id="rId29"/>
    <p:sldId id="309" r:id="rId30"/>
    <p:sldId id="297"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C7D4B-6500-E3C9-48F0-A2996DE8D835}" name="Kari Benn" initials="KB" userId="S::Kari.Benn@nysed.gov::1855086f-dfb8-4917-922f-dd6ab09851c2" providerId="AD"/>
  <p188:author id="{76871786-BEE0-9A68-979A-3383485EDBD3}" name="Erica Meaker" initials="EM" userId="S::Erica.Meaker@nysed.gov::4bea8a36-6ab4-4cde-b0d4-eff7139dc35f" providerId="AD"/>
  <p188:author id="{47AE78A4-FA3F-0DE8-C67D-121C2126163D}" name="Erin Henderson" initials="EH" userId="S::Erin.Henderson@nysed.gov::8c6d454c-a7b1-4ba7-b758-3b52ec2a8853" providerId="AD"/>
  <p188:author id="{2D027DCF-0EE4-6789-3B80-69BFC47F7540}" name="Alison McMahon" initials="AM" userId="S::Alison.McMahon@nysed.gov::3c37c40b-9576-4ad8-b124-118a72449364" providerId="AD"/>
  <p188:author id="{61893DE2-E5B5-DE99-8FA7-EDB576CD5B16}" name="Lori Genito" initials="LG" userId="S::Lori.Genito@nysed.gov::7300be55-f21b-411d-8d42-2e17892bb1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therine Coons" initials="CC" lastIdx="3" clrIdx="6">
    <p:extLst>
      <p:ext uri="{19B8F6BF-5375-455C-9EA6-DF929625EA0E}">
        <p15:presenceInfo xmlns:p15="http://schemas.microsoft.com/office/powerpoint/2012/main" userId="S::catherine.coons@nysed.gov::26585ece-2ce5-4586-87ef-8c3982cabb6f" providerId="AD"/>
      </p:ext>
    </p:extLst>
  </p:cmAuthor>
  <p:cmAuthor id="1" name="Author" initials="  " lastIdx="32" clrIdx="0">
    <p:extLst>
      <p:ext uri="{19B8F6BF-5375-455C-9EA6-DF929625EA0E}">
        <p15:presenceInfo xmlns:p15="http://schemas.microsoft.com/office/powerpoint/2012/main" userId="Author" providerId="None"/>
      </p:ext>
    </p:extLst>
  </p:cmAuthor>
  <p:cmAuthor id="8" name="Connie Nephew" initials="CN" lastIdx="5" clrIdx="7">
    <p:extLst>
      <p:ext uri="{19B8F6BF-5375-455C-9EA6-DF929625EA0E}">
        <p15:presenceInfo xmlns:p15="http://schemas.microsoft.com/office/powerpoint/2012/main" userId="S::Connie.Nephew@nysed.gov::ef414d34-2b04-454a-abbc-29584da52205" providerId="AD"/>
      </p:ext>
    </p:extLst>
  </p:cmAuthor>
  <p:cmAuthor id="2" name="Erik Sweet" initials="ES" lastIdx="32" clrIdx="1">
    <p:extLst>
      <p:ext uri="{19B8F6BF-5375-455C-9EA6-DF929625EA0E}">
        <p15:presenceInfo xmlns:p15="http://schemas.microsoft.com/office/powerpoint/2012/main" userId="S::Erik.Sweet@nysed.gov::baf8187d-45d9-439b-adea-13c2b0a886b2" providerId="AD"/>
      </p:ext>
    </p:extLst>
  </p:cmAuthor>
  <p:cmAuthor id="9" name="Emily DeSantis" initials="ED" lastIdx="3" clrIdx="8">
    <p:extLst>
      <p:ext uri="{19B8F6BF-5375-455C-9EA6-DF929625EA0E}">
        <p15:presenceInfo xmlns:p15="http://schemas.microsoft.com/office/powerpoint/2012/main" userId="S::Emily.DeSantis@nysed.gov::a5a297fc-9796-4275-be81-863f2ba65e21" providerId="AD"/>
      </p:ext>
    </p:extLst>
  </p:cmAuthor>
  <p:cmAuthor id="3" name="Shannon" initials="S" lastIdx="7" clrIdx="2">
    <p:extLst>
      <p:ext uri="{19B8F6BF-5375-455C-9EA6-DF929625EA0E}">
        <p15:presenceInfo xmlns:p15="http://schemas.microsoft.com/office/powerpoint/2012/main" userId="S::Shannon.Logan@nysed.gov::52bc5acf-c99e-4373-ab77-780b3df43855" providerId="AD"/>
      </p:ext>
    </p:extLst>
  </p:cmAuthor>
  <p:cmAuthor id="4" name="Nicole Marschilok" initials="NM" lastIdx="15" clrIdx="3">
    <p:extLst>
      <p:ext uri="{19B8F6BF-5375-455C-9EA6-DF929625EA0E}">
        <p15:presenceInfo xmlns:p15="http://schemas.microsoft.com/office/powerpoint/2012/main" userId="S::nicole.marschilok@nysed.gov::4e741295-912b-4038-a876-ecc2a092c50f" providerId="AD"/>
      </p:ext>
    </p:extLst>
  </p:cmAuthor>
  <p:cmAuthor id="5" name="Andrea Faoro" initials="AF" lastIdx="4" clrIdx="4">
    <p:extLst>
      <p:ext uri="{19B8F6BF-5375-455C-9EA6-DF929625EA0E}">
        <p15:presenceInfo xmlns:p15="http://schemas.microsoft.com/office/powerpoint/2012/main" userId="S::Andrea.Faoro@nysed.gov::25cf9537-ab68-4168-b02e-9add490a59a7" providerId="AD"/>
      </p:ext>
    </p:extLst>
  </p:cmAuthor>
  <p:cmAuthor id="6" name="Melissa Montague" initials="MM" lastIdx="15" clrIdx="5">
    <p:extLst>
      <p:ext uri="{19B8F6BF-5375-455C-9EA6-DF929625EA0E}">
        <p15:presenceInfo xmlns:p15="http://schemas.microsoft.com/office/powerpoint/2012/main" userId="S::melissa.montague@nysed.gov::5ea6cd2c-5b96-4050-b9e5-5964578537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33B"/>
    <a:srgbClr val="262626"/>
    <a:srgbClr val="FFC000"/>
    <a:srgbClr val="4472C4"/>
    <a:srgbClr val="DA4D1A"/>
    <a:srgbClr val="001642"/>
    <a:srgbClr val="FEECEE"/>
    <a:srgbClr val="A162D0"/>
    <a:srgbClr val="6C15DF"/>
    <a:srgbClr val="EF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0863" autoAdjust="0"/>
  </p:normalViewPr>
  <p:slideViewPr>
    <p:cSldViewPr snapToGrid="0">
      <p:cViewPr varScale="1">
        <p:scale>
          <a:sx n="79" d="100"/>
          <a:sy n="79" d="100"/>
        </p:scale>
        <p:origin x="98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Benn" userId="1855086f-dfb8-4917-922f-dd6ab09851c2" providerId="ADAL" clId="{125A8105-3BA9-4AE4-91A4-4CED02D63E40}"/>
    <pc:docChg chg="mod modSld">
      <pc:chgData name="Kari Benn" userId="1855086f-dfb8-4917-922f-dd6ab09851c2" providerId="ADAL" clId="{125A8105-3BA9-4AE4-91A4-4CED02D63E40}" dt="2025-08-25T11:50:50.861" v="1"/>
      <pc:docMkLst>
        <pc:docMk/>
      </pc:docMkLst>
      <pc:sldChg chg="delSp modTransition modAnim">
        <pc:chgData name="Kari Benn" userId="1855086f-dfb8-4917-922f-dd6ab09851c2" providerId="ADAL" clId="{125A8105-3BA9-4AE4-91A4-4CED02D63E40}" dt="2025-08-21T12:04:27.678" v="0"/>
        <pc:sldMkLst>
          <pc:docMk/>
          <pc:sldMk cId="1051133953" sldId="261"/>
        </pc:sldMkLst>
        <pc:picChg chg="del">
          <ac:chgData name="Kari Benn" userId="1855086f-dfb8-4917-922f-dd6ab09851c2" providerId="ADAL" clId="{125A8105-3BA9-4AE4-91A4-4CED02D63E40}" dt="2025-08-21T12:04:27.678" v="0"/>
          <ac:picMkLst>
            <pc:docMk/>
            <pc:sldMk cId="1051133953" sldId="261"/>
            <ac:picMk id="20" creationId="{9AB5124D-423F-275E-53E3-7F824D249E4A}"/>
          </ac:picMkLst>
        </pc:picChg>
      </pc:sldChg>
      <pc:sldChg chg="delSp modTransition modAnim">
        <pc:chgData name="Kari Benn" userId="1855086f-dfb8-4917-922f-dd6ab09851c2" providerId="ADAL" clId="{125A8105-3BA9-4AE4-91A4-4CED02D63E40}" dt="2025-08-21T12:04:27.678" v="0"/>
        <pc:sldMkLst>
          <pc:docMk/>
          <pc:sldMk cId="1903321769" sldId="263"/>
        </pc:sldMkLst>
        <pc:picChg chg="del">
          <ac:chgData name="Kari Benn" userId="1855086f-dfb8-4917-922f-dd6ab09851c2" providerId="ADAL" clId="{125A8105-3BA9-4AE4-91A4-4CED02D63E40}" dt="2025-08-21T12:04:27.678" v="0"/>
          <ac:picMkLst>
            <pc:docMk/>
            <pc:sldMk cId="1903321769" sldId="263"/>
            <ac:picMk id="13" creationId="{07BED038-9AAF-3265-D23D-0B65FBD88AF4}"/>
          </ac:picMkLst>
        </pc:picChg>
      </pc:sldChg>
      <pc:sldChg chg="delSp modTransition modAnim">
        <pc:chgData name="Kari Benn" userId="1855086f-dfb8-4917-922f-dd6ab09851c2" providerId="ADAL" clId="{125A8105-3BA9-4AE4-91A4-4CED02D63E40}" dt="2025-08-21T12:04:27.678" v="0"/>
        <pc:sldMkLst>
          <pc:docMk/>
          <pc:sldMk cId="3529233837" sldId="265"/>
        </pc:sldMkLst>
        <pc:picChg chg="del">
          <ac:chgData name="Kari Benn" userId="1855086f-dfb8-4917-922f-dd6ab09851c2" providerId="ADAL" clId="{125A8105-3BA9-4AE4-91A4-4CED02D63E40}" dt="2025-08-21T12:04:27.678" v="0"/>
          <ac:picMkLst>
            <pc:docMk/>
            <pc:sldMk cId="3529233837" sldId="265"/>
            <ac:picMk id="66" creationId="{812C338B-D321-2E2B-DB54-9FB075DA08C6}"/>
          </ac:picMkLst>
        </pc:picChg>
      </pc:sldChg>
      <pc:sldChg chg="delSp modTransition modAnim">
        <pc:chgData name="Kari Benn" userId="1855086f-dfb8-4917-922f-dd6ab09851c2" providerId="ADAL" clId="{125A8105-3BA9-4AE4-91A4-4CED02D63E40}" dt="2025-08-21T12:04:27.678" v="0"/>
        <pc:sldMkLst>
          <pc:docMk/>
          <pc:sldMk cId="3439649340" sldId="267"/>
        </pc:sldMkLst>
        <pc:picChg chg="del">
          <ac:chgData name="Kari Benn" userId="1855086f-dfb8-4917-922f-dd6ab09851c2" providerId="ADAL" clId="{125A8105-3BA9-4AE4-91A4-4CED02D63E40}" dt="2025-08-21T12:04:27.678" v="0"/>
          <ac:picMkLst>
            <pc:docMk/>
            <pc:sldMk cId="3439649340" sldId="267"/>
            <ac:picMk id="22" creationId="{BDEBA0C2-3B92-9783-FBDD-8AE5821692F2}"/>
          </ac:picMkLst>
        </pc:picChg>
      </pc:sldChg>
      <pc:sldChg chg="delSp modTransition modAnim">
        <pc:chgData name="Kari Benn" userId="1855086f-dfb8-4917-922f-dd6ab09851c2" providerId="ADAL" clId="{125A8105-3BA9-4AE4-91A4-4CED02D63E40}" dt="2025-08-21T12:04:27.678" v="0"/>
        <pc:sldMkLst>
          <pc:docMk/>
          <pc:sldMk cId="3048272200" sldId="269"/>
        </pc:sldMkLst>
        <pc:picChg chg="del">
          <ac:chgData name="Kari Benn" userId="1855086f-dfb8-4917-922f-dd6ab09851c2" providerId="ADAL" clId="{125A8105-3BA9-4AE4-91A4-4CED02D63E40}" dt="2025-08-21T12:04:27.678" v="0"/>
          <ac:picMkLst>
            <pc:docMk/>
            <pc:sldMk cId="3048272200" sldId="269"/>
            <ac:picMk id="24" creationId="{D229D028-4EF7-38FE-68B5-0B6FA60C61C9}"/>
          </ac:picMkLst>
        </pc:picChg>
      </pc:sldChg>
      <pc:sldChg chg="delSp modTransition modAnim">
        <pc:chgData name="Kari Benn" userId="1855086f-dfb8-4917-922f-dd6ab09851c2" providerId="ADAL" clId="{125A8105-3BA9-4AE4-91A4-4CED02D63E40}" dt="2025-08-21T12:04:27.678" v="0"/>
        <pc:sldMkLst>
          <pc:docMk/>
          <pc:sldMk cId="2086106291" sldId="275"/>
        </pc:sldMkLst>
        <pc:picChg chg="del">
          <ac:chgData name="Kari Benn" userId="1855086f-dfb8-4917-922f-dd6ab09851c2" providerId="ADAL" clId="{125A8105-3BA9-4AE4-91A4-4CED02D63E40}" dt="2025-08-21T12:04:27.678" v="0"/>
          <ac:picMkLst>
            <pc:docMk/>
            <pc:sldMk cId="2086106291" sldId="275"/>
            <ac:picMk id="20" creationId="{A495D1F0-A102-BA73-4193-2ADEA65A85F1}"/>
          </ac:picMkLst>
        </pc:picChg>
      </pc:sldChg>
      <pc:sldChg chg="delSp modTransition modAnim">
        <pc:chgData name="Kari Benn" userId="1855086f-dfb8-4917-922f-dd6ab09851c2" providerId="ADAL" clId="{125A8105-3BA9-4AE4-91A4-4CED02D63E40}" dt="2025-08-21T12:04:27.678" v="0"/>
        <pc:sldMkLst>
          <pc:docMk/>
          <pc:sldMk cId="3827967400" sldId="276"/>
        </pc:sldMkLst>
        <pc:picChg chg="del">
          <ac:chgData name="Kari Benn" userId="1855086f-dfb8-4917-922f-dd6ab09851c2" providerId="ADAL" clId="{125A8105-3BA9-4AE4-91A4-4CED02D63E40}" dt="2025-08-21T12:04:27.678" v="0"/>
          <ac:picMkLst>
            <pc:docMk/>
            <pc:sldMk cId="3827967400" sldId="276"/>
            <ac:picMk id="26" creationId="{A886BEDF-9F7D-5AED-CDB3-B1FC7916C9B4}"/>
          </ac:picMkLst>
        </pc:picChg>
      </pc:sldChg>
      <pc:sldChg chg="delSp modTransition modAnim">
        <pc:chgData name="Kari Benn" userId="1855086f-dfb8-4917-922f-dd6ab09851c2" providerId="ADAL" clId="{125A8105-3BA9-4AE4-91A4-4CED02D63E40}" dt="2025-08-21T12:04:27.678" v="0"/>
        <pc:sldMkLst>
          <pc:docMk/>
          <pc:sldMk cId="2118094616" sldId="280"/>
        </pc:sldMkLst>
        <pc:picChg chg="del">
          <ac:chgData name="Kari Benn" userId="1855086f-dfb8-4917-922f-dd6ab09851c2" providerId="ADAL" clId="{125A8105-3BA9-4AE4-91A4-4CED02D63E40}" dt="2025-08-21T12:04:27.678" v="0"/>
          <ac:picMkLst>
            <pc:docMk/>
            <pc:sldMk cId="2118094616" sldId="280"/>
            <ac:picMk id="19" creationId="{6EF5EB43-F9DC-01BD-4CEC-9051FA24327E}"/>
          </ac:picMkLst>
        </pc:picChg>
      </pc:sldChg>
      <pc:sldChg chg="delSp modTransition modAnim">
        <pc:chgData name="Kari Benn" userId="1855086f-dfb8-4917-922f-dd6ab09851c2" providerId="ADAL" clId="{125A8105-3BA9-4AE4-91A4-4CED02D63E40}" dt="2025-08-21T12:04:27.678" v="0"/>
        <pc:sldMkLst>
          <pc:docMk/>
          <pc:sldMk cId="2921675183" sldId="281"/>
        </pc:sldMkLst>
        <pc:picChg chg="del">
          <ac:chgData name="Kari Benn" userId="1855086f-dfb8-4917-922f-dd6ab09851c2" providerId="ADAL" clId="{125A8105-3BA9-4AE4-91A4-4CED02D63E40}" dt="2025-08-21T12:04:27.678" v="0"/>
          <ac:picMkLst>
            <pc:docMk/>
            <pc:sldMk cId="2921675183" sldId="281"/>
            <ac:picMk id="22" creationId="{1B6EAE2C-DFEF-66C3-2F3F-3D4C9C279D72}"/>
          </ac:picMkLst>
        </pc:picChg>
      </pc:sldChg>
      <pc:sldChg chg="delSp modTransition modAnim">
        <pc:chgData name="Kari Benn" userId="1855086f-dfb8-4917-922f-dd6ab09851c2" providerId="ADAL" clId="{125A8105-3BA9-4AE4-91A4-4CED02D63E40}" dt="2025-08-21T12:04:27.678" v="0"/>
        <pc:sldMkLst>
          <pc:docMk/>
          <pc:sldMk cId="2723066186" sldId="285"/>
        </pc:sldMkLst>
        <pc:picChg chg="del">
          <ac:chgData name="Kari Benn" userId="1855086f-dfb8-4917-922f-dd6ab09851c2" providerId="ADAL" clId="{125A8105-3BA9-4AE4-91A4-4CED02D63E40}" dt="2025-08-21T12:04:27.678" v="0"/>
          <ac:picMkLst>
            <pc:docMk/>
            <pc:sldMk cId="2723066186" sldId="285"/>
            <ac:picMk id="7" creationId="{B11A9E97-267A-E37E-6DD6-EFEC67D3D29D}"/>
          </ac:picMkLst>
        </pc:picChg>
      </pc:sldChg>
      <pc:sldChg chg="delSp modTransition modAnim">
        <pc:chgData name="Kari Benn" userId="1855086f-dfb8-4917-922f-dd6ab09851c2" providerId="ADAL" clId="{125A8105-3BA9-4AE4-91A4-4CED02D63E40}" dt="2025-08-21T12:04:27.678" v="0"/>
        <pc:sldMkLst>
          <pc:docMk/>
          <pc:sldMk cId="2952938257" sldId="286"/>
        </pc:sldMkLst>
        <pc:picChg chg="del">
          <ac:chgData name="Kari Benn" userId="1855086f-dfb8-4917-922f-dd6ab09851c2" providerId="ADAL" clId="{125A8105-3BA9-4AE4-91A4-4CED02D63E40}" dt="2025-08-21T12:04:27.678" v="0"/>
          <ac:picMkLst>
            <pc:docMk/>
            <pc:sldMk cId="2952938257" sldId="286"/>
            <ac:picMk id="11" creationId="{AEA85437-F532-6DB3-FD0D-6E6E4FFE2ECC}"/>
          </ac:picMkLst>
        </pc:picChg>
      </pc:sldChg>
      <pc:sldChg chg="delSp modTransition modAnim">
        <pc:chgData name="Kari Benn" userId="1855086f-dfb8-4917-922f-dd6ab09851c2" providerId="ADAL" clId="{125A8105-3BA9-4AE4-91A4-4CED02D63E40}" dt="2025-08-21T12:04:27.678" v="0"/>
        <pc:sldMkLst>
          <pc:docMk/>
          <pc:sldMk cId="1092151229" sldId="287"/>
        </pc:sldMkLst>
        <pc:picChg chg="del">
          <ac:chgData name="Kari Benn" userId="1855086f-dfb8-4917-922f-dd6ab09851c2" providerId="ADAL" clId="{125A8105-3BA9-4AE4-91A4-4CED02D63E40}" dt="2025-08-21T12:04:27.678" v="0"/>
          <ac:picMkLst>
            <pc:docMk/>
            <pc:sldMk cId="1092151229" sldId="287"/>
            <ac:picMk id="7" creationId="{3A69D4F1-8B10-E056-6155-B6C9837B60B5}"/>
          </ac:picMkLst>
        </pc:picChg>
      </pc:sldChg>
      <pc:sldChg chg="delSp modTransition modAnim">
        <pc:chgData name="Kari Benn" userId="1855086f-dfb8-4917-922f-dd6ab09851c2" providerId="ADAL" clId="{125A8105-3BA9-4AE4-91A4-4CED02D63E40}" dt="2025-08-21T12:04:27.678" v="0"/>
        <pc:sldMkLst>
          <pc:docMk/>
          <pc:sldMk cId="3969701226" sldId="290"/>
        </pc:sldMkLst>
        <pc:picChg chg="del">
          <ac:chgData name="Kari Benn" userId="1855086f-dfb8-4917-922f-dd6ab09851c2" providerId="ADAL" clId="{125A8105-3BA9-4AE4-91A4-4CED02D63E40}" dt="2025-08-21T12:04:27.678" v="0"/>
          <ac:picMkLst>
            <pc:docMk/>
            <pc:sldMk cId="3969701226" sldId="290"/>
            <ac:picMk id="9" creationId="{6809BBCC-EE00-9F72-35BD-E0219F4B5476}"/>
          </ac:picMkLst>
        </pc:picChg>
      </pc:sldChg>
      <pc:sldChg chg="delSp modTransition modAnim">
        <pc:chgData name="Kari Benn" userId="1855086f-dfb8-4917-922f-dd6ab09851c2" providerId="ADAL" clId="{125A8105-3BA9-4AE4-91A4-4CED02D63E40}" dt="2025-08-21T12:04:27.678" v="0"/>
        <pc:sldMkLst>
          <pc:docMk/>
          <pc:sldMk cId="3208541016" sldId="291"/>
        </pc:sldMkLst>
        <pc:picChg chg="del">
          <ac:chgData name="Kari Benn" userId="1855086f-dfb8-4917-922f-dd6ab09851c2" providerId="ADAL" clId="{125A8105-3BA9-4AE4-91A4-4CED02D63E40}" dt="2025-08-21T12:04:27.678" v="0"/>
          <ac:picMkLst>
            <pc:docMk/>
            <pc:sldMk cId="3208541016" sldId="291"/>
            <ac:picMk id="12" creationId="{C9324543-9EE9-63FF-927F-725CDD219E42}"/>
          </ac:picMkLst>
        </pc:picChg>
      </pc:sldChg>
      <pc:sldChg chg="delSp modTransition modAnim">
        <pc:chgData name="Kari Benn" userId="1855086f-dfb8-4917-922f-dd6ab09851c2" providerId="ADAL" clId="{125A8105-3BA9-4AE4-91A4-4CED02D63E40}" dt="2025-08-21T12:04:27.678" v="0"/>
        <pc:sldMkLst>
          <pc:docMk/>
          <pc:sldMk cId="1543806847" sldId="292"/>
        </pc:sldMkLst>
        <pc:picChg chg="del">
          <ac:chgData name="Kari Benn" userId="1855086f-dfb8-4917-922f-dd6ab09851c2" providerId="ADAL" clId="{125A8105-3BA9-4AE4-91A4-4CED02D63E40}" dt="2025-08-21T12:04:27.678" v="0"/>
          <ac:picMkLst>
            <pc:docMk/>
            <pc:sldMk cId="1543806847" sldId="292"/>
            <ac:picMk id="4" creationId="{E52F5238-DE1B-7E95-3F2F-D85A0EFD2BFD}"/>
          </ac:picMkLst>
        </pc:picChg>
      </pc:sldChg>
      <pc:sldChg chg="delSp modTransition modAnim">
        <pc:chgData name="Kari Benn" userId="1855086f-dfb8-4917-922f-dd6ab09851c2" providerId="ADAL" clId="{125A8105-3BA9-4AE4-91A4-4CED02D63E40}" dt="2025-08-21T12:04:27.678" v="0"/>
        <pc:sldMkLst>
          <pc:docMk/>
          <pc:sldMk cId="1551000452" sldId="293"/>
        </pc:sldMkLst>
        <pc:picChg chg="del">
          <ac:chgData name="Kari Benn" userId="1855086f-dfb8-4917-922f-dd6ab09851c2" providerId="ADAL" clId="{125A8105-3BA9-4AE4-91A4-4CED02D63E40}" dt="2025-08-21T12:04:27.678" v="0"/>
          <ac:picMkLst>
            <pc:docMk/>
            <pc:sldMk cId="1551000452" sldId="293"/>
            <ac:picMk id="19" creationId="{D63A749C-F365-E8FE-583F-A6D5B1166D79}"/>
          </ac:picMkLst>
        </pc:picChg>
      </pc:sldChg>
      <pc:sldChg chg="delSp modTransition modAnim">
        <pc:chgData name="Kari Benn" userId="1855086f-dfb8-4917-922f-dd6ab09851c2" providerId="ADAL" clId="{125A8105-3BA9-4AE4-91A4-4CED02D63E40}" dt="2025-08-21T12:04:27.678" v="0"/>
        <pc:sldMkLst>
          <pc:docMk/>
          <pc:sldMk cId="2316858410" sldId="294"/>
        </pc:sldMkLst>
        <pc:picChg chg="del">
          <ac:chgData name="Kari Benn" userId="1855086f-dfb8-4917-922f-dd6ab09851c2" providerId="ADAL" clId="{125A8105-3BA9-4AE4-91A4-4CED02D63E40}" dt="2025-08-21T12:04:27.678" v="0"/>
          <ac:picMkLst>
            <pc:docMk/>
            <pc:sldMk cId="2316858410" sldId="294"/>
            <ac:picMk id="33" creationId="{FA66780C-9EDD-37ED-E1A4-219696667DFE}"/>
          </ac:picMkLst>
        </pc:picChg>
      </pc:sldChg>
      <pc:sldChg chg="delSp modTransition modAnim">
        <pc:chgData name="Kari Benn" userId="1855086f-dfb8-4917-922f-dd6ab09851c2" providerId="ADAL" clId="{125A8105-3BA9-4AE4-91A4-4CED02D63E40}" dt="2025-08-21T12:04:27.678" v="0"/>
        <pc:sldMkLst>
          <pc:docMk/>
          <pc:sldMk cId="2975950941" sldId="297"/>
        </pc:sldMkLst>
        <pc:picChg chg="del">
          <ac:chgData name="Kari Benn" userId="1855086f-dfb8-4917-922f-dd6ab09851c2" providerId="ADAL" clId="{125A8105-3BA9-4AE4-91A4-4CED02D63E40}" dt="2025-08-21T12:04:27.678" v="0"/>
          <ac:picMkLst>
            <pc:docMk/>
            <pc:sldMk cId="2975950941" sldId="297"/>
            <ac:picMk id="7" creationId="{C2B396BA-3821-252B-CA4B-C3CF68FC8BA1}"/>
          </ac:picMkLst>
        </pc:picChg>
      </pc:sldChg>
      <pc:sldChg chg="delSp modTransition modAnim">
        <pc:chgData name="Kari Benn" userId="1855086f-dfb8-4917-922f-dd6ab09851c2" providerId="ADAL" clId="{125A8105-3BA9-4AE4-91A4-4CED02D63E40}" dt="2025-08-21T12:04:27.678" v="0"/>
        <pc:sldMkLst>
          <pc:docMk/>
          <pc:sldMk cId="1725210920" sldId="298"/>
        </pc:sldMkLst>
        <pc:picChg chg="del">
          <ac:chgData name="Kari Benn" userId="1855086f-dfb8-4917-922f-dd6ab09851c2" providerId="ADAL" clId="{125A8105-3BA9-4AE4-91A4-4CED02D63E40}" dt="2025-08-21T12:04:27.678" v="0"/>
          <ac:picMkLst>
            <pc:docMk/>
            <pc:sldMk cId="1725210920" sldId="298"/>
            <ac:picMk id="22" creationId="{9FE9EF5E-43C3-CA60-5BD9-F47918FB12F5}"/>
          </ac:picMkLst>
        </pc:picChg>
      </pc:sldChg>
      <pc:sldChg chg="delSp modTransition modAnim">
        <pc:chgData name="Kari Benn" userId="1855086f-dfb8-4917-922f-dd6ab09851c2" providerId="ADAL" clId="{125A8105-3BA9-4AE4-91A4-4CED02D63E40}" dt="2025-08-21T12:04:27.678" v="0"/>
        <pc:sldMkLst>
          <pc:docMk/>
          <pc:sldMk cId="1601366077" sldId="300"/>
        </pc:sldMkLst>
        <pc:picChg chg="del">
          <ac:chgData name="Kari Benn" userId="1855086f-dfb8-4917-922f-dd6ab09851c2" providerId="ADAL" clId="{125A8105-3BA9-4AE4-91A4-4CED02D63E40}" dt="2025-08-21T12:04:27.678" v="0"/>
          <ac:picMkLst>
            <pc:docMk/>
            <pc:sldMk cId="1601366077" sldId="300"/>
            <ac:picMk id="4" creationId="{430C2E37-844D-D71D-3DDA-5026308F0658}"/>
          </ac:picMkLst>
        </pc:picChg>
      </pc:sldChg>
      <pc:sldChg chg="delSp modTransition modAnim">
        <pc:chgData name="Kari Benn" userId="1855086f-dfb8-4917-922f-dd6ab09851c2" providerId="ADAL" clId="{125A8105-3BA9-4AE4-91A4-4CED02D63E40}" dt="2025-08-21T12:04:27.678" v="0"/>
        <pc:sldMkLst>
          <pc:docMk/>
          <pc:sldMk cId="4203807641" sldId="301"/>
        </pc:sldMkLst>
        <pc:picChg chg="del">
          <ac:chgData name="Kari Benn" userId="1855086f-dfb8-4917-922f-dd6ab09851c2" providerId="ADAL" clId="{125A8105-3BA9-4AE4-91A4-4CED02D63E40}" dt="2025-08-21T12:04:27.678" v="0"/>
          <ac:picMkLst>
            <pc:docMk/>
            <pc:sldMk cId="4203807641" sldId="301"/>
            <ac:picMk id="23" creationId="{F09EE85F-F277-BAEB-C697-037F2C84BB5E}"/>
          </ac:picMkLst>
        </pc:picChg>
      </pc:sldChg>
      <pc:sldChg chg="delSp modTransition modAnim">
        <pc:chgData name="Kari Benn" userId="1855086f-dfb8-4917-922f-dd6ab09851c2" providerId="ADAL" clId="{125A8105-3BA9-4AE4-91A4-4CED02D63E40}" dt="2025-08-21T12:04:27.678" v="0"/>
        <pc:sldMkLst>
          <pc:docMk/>
          <pc:sldMk cId="1524071483" sldId="306"/>
        </pc:sldMkLst>
        <pc:picChg chg="del">
          <ac:chgData name="Kari Benn" userId="1855086f-dfb8-4917-922f-dd6ab09851c2" providerId="ADAL" clId="{125A8105-3BA9-4AE4-91A4-4CED02D63E40}" dt="2025-08-21T12:04:27.678" v="0"/>
          <ac:picMkLst>
            <pc:docMk/>
            <pc:sldMk cId="1524071483" sldId="306"/>
            <ac:picMk id="24" creationId="{4E55B3C9-B23B-1DFD-BB53-9AB4E61D3046}"/>
          </ac:picMkLst>
        </pc:picChg>
      </pc:sldChg>
      <pc:sldChg chg="delSp modTransition modAnim">
        <pc:chgData name="Kari Benn" userId="1855086f-dfb8-4917-922f-dd6ab09851c2" providerId="ADAL" clId="{125A8105-3BA9-4AE4-91A4-4CED02D63E40}" dt="2025-08-21T12:04:27.678" v="0"/>
        <pc:sldMkLst>
          <pc:docMk/>
          <pc:sldMk cId="2988789019" sldId="307"/>
        </pc:sldMkLst>
        <pc:picChg chg="del">
          <ac:chgData name="Kari Benn" userId="1855086f-dfb8-4917-922f-dd6ab09851c2" providerId="ADAL" clId="{125A8105-3BA9-4AE4-91A4-4CED02D63E40}" dt="2025-08-21T12:04:27.678" v="0"/>
          <ac:picMkLst>
            <pc:docMk/>
            <pc:sldMk cId="2988789019" sldId="307"/>
            <ac:picMk id="24" creationId="{02088E69-098D-B87C-5ADC-36517B82CA2E}"/>
          </ac:picMkLst>
        </pc:picChg>
      </pc:sldChg>
      <pc:sldChg chg="delSp modTransition modAnim">
        <pc:chgData name="Kari Benn" userId="1855086f-dfb8-4917-922f-dd6ab09851c2" providerId="ADAL" clId="{125A8105-3BA9-4AE4-91A4-4CED02D63E40}" dt="2025-08-21T12:04:27.678" v="0"/>
        <pc:sldMkLst>
          <pc:docMk/>
          <pc:sldMk cId="3715742465" sldId="308"/>
        </pc:sldMkLst>
        <pc:picChg chg="del">
          <ac:chgData name="Kari Benn" userId="1855086f-dfb8-4917-922f-dd6ab09851c2" providerId="ADAL" clId="{125A8105-3BA9-4AE4-91A4-4CED02D63E40}" dt="2025-08-21T12:04:27.678" v="0"/>
          <ac:picMkLst>
            <pc:docMk/>
            <pc:sldMk cId="3715742465" sldId="308"/>
            <ac:picMk id="16" creationId="{AE420F5C-7DFA-877A-C122-549E4B8D7A81}"/>
          </ac:picMkLst>
        </pc:picChg>
      </pc:sldChg>
      <pc:sldChg chg="delSp modTransition modAnim">
        <pc:chgData name="Kari Benn" userId="1855086f-dfb8-4917-922f-dd6ab09851c2" providerId="ADAL" clId="{125A8105-3BA9-4AE4-91A4-4CED02D63E40}" dt="2025-08-21T12:04:27.678" v="0"/>
        <pc:sldMkLst>
          <pc:docMk/>
          <pc:sldMk cId="2377296815" sldId="309"/>
        </pc:sldMkLst>
        <pc:picChg chg="del">
          <ac:chgData name="Kari Benn" userId="1855086f-dfb8-4917-922f-dd6ab09851c2" providerId="ADAL" clId="{125A8105-3BA9-4AE4-91A4-4CED02D63E40}" dt="2025-08-21T12:04:27.678" v="0"/>
          <ac:picMkLst>
            <pc:docMk/>
            <pc:sldMk cId="2377296815" sldId="309"/>
            <ac:picMk id="16" creationId="{050A6E63-8824-E71D-F9BD-4F46DAB6D609}"/>
          </ac:picMkLst>
        </pc:picChg>
      </pc:sldChg>
    </pc:docChg>
  </pc:docChgLst>
  <pc:docChgLst>
    <pc:chgData name="Erin Henderson" userId="8c6d454c-a7b1-4ba7-b758-3b52ec2a8853" providerId="ADAL" clId="{02540BBC-EF6F-406B-B554-2977DC05F657}"/>
    <pc:docChg chg="custSel modSld">
      <pc:chgData name="Erin Henderson" userId="8c6d454c-a7b1-4ba7-b758-3b52ec2a8853" providerId="ADAL" clId="{02540BBC-EF6F-406B-B554-2977DC05F657}" dt="2025-09-03T13:04:43.966" v="0" actId="478"/>
      <pc:docMkLst>
        <pc:docMk/>
      </pc:docMkLst>
      <pc:sldChg chg="delSp mod">
        <pc:chgData name="Erin Henderson" userId="8c6d454c-a7b1-4ba7-b758-3b52ec2a8853" providerId="ADAL" clId="{02540BBC-EF6F-406B-B554-2977DC05F657}" dt="2025-09-03T13:04:43.966" v="0" actId="478"/>
        <pc:sldMkLst>
          <pc:docMk/>
          <pc:sldMk cId="2377296815" sldId="309"/>
        </pc:sldMkLst>
        <pc:spChg chg="del">
          <ac:chgData name="Erin Henderson" userId="8c6d454c-a7b1-4ba7-b758-3b52ec2a8853" providerId="ADAL" clId="{02540BBC-EF6F-406B-B554-2977DC05F657}" dt="2025-09-03T13:04:43.966" v="0" actId="478"/>
          <ac:spMkLst>
            <pc:docMk/>
            <pc:sldMk cId="2377296815" sldId="309"/>
            <ac:spMk id="6" creationId="{90FEC0D3-B68B-381C-49B1-9696DDE0C5C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3F961-B66C-4495-B318-728686F02AE8}" type="doc">
      <dgm:prSet loTypeId="urn:microsoft.com/office/officeart/2005/8/layout/cycle8" loCatId="cycle" qsTypeId="urn:microsoft.com/office/officeart/2005/8/quickstyle/simple4" qsCatId="simple" csTypeId="urn:microsoft.com/office/officeart/2005/8/colors/colorful2" csCatId="colorful" phldr="1"/>
      <dgm:spPr/>
    </dgm:pt>
    <dgm:pt modelId="{4CEE544D-2702-42FC-AE66-B3D20037ECFA}">
      <dgm:prSet phldrT="[Text]"/>
      <dgm:spPr/>
      <dgm:t>
        <a:bodyPr/>
        <a:lstStyle/>
        <a:p>
          <a:r>
            <a:rPr lang="en-US" dirty="0"/>
            <a:t>Letter of Intent:</a:t>
          </a:r>
        </a:p>
        <a:p>
          <a:r>
            <a:rPr lang="en-US" dirty="0"/>
            <a:t>Engage Partners</a:t>
          </a:r>
        </a:p>
      </dgm:t>
    </dgm:pt>
    <dgm:pt modelId="{F6802304-0196-4748-B00D-1C40BD2F33C5}" type="parTrans" cxnId="{41BCB37C-355C-49F8-91EE-A25A407516E4}">
      <dgm:prSet/>
      <dgm:spPr/>
      <dgm:t>
        <a:bodyPr/>
        <a:lstStyle/>
        <a:p>
          <a:endParaRPr lang="en-US"/>
        </a:p>
      </dgm:t>
    </dgm:pt>
    <dgm:pt modelId="{E2C89DDD-F097-4E77-AB21-C9F6E6336286}" type="sibTrans" cxnId="{41BCB37C-355C-49F8-91EE-A25A407516E4}">
      <dgm:prSet/>
      <dgm:spPr/>
      <dgm:t>
        <a:bodyPr/>
        <a:lstStyle/>
        <a:p>
          <a:endParaRPr lang="en-US"/>
        </a:p>
      </dgm:t>
    </dgm:pt>
    <dgm:pt modelId="{A1CEE261-A2B6-49C5-BD29-B2C1885238F1}">
      <dgm:prSet phldrT="[Text]"/>
      <dgm:spPr/>
      <dgm:t>
        <a:bodyPr/>
        <a:lstStyle/>
        <a:p>
          <a:r>
            <a:rPr lang="en-US" dirty="0"/>
            <a:t>Affirmation of Consultation: </a:t>
          </a:r>
        </a:p>
        <a:p>
          <a:r>
            <a:rPr lang="en-US" dirty="0"/>
            <a:t>Roadmap for services</a:t>
          </a:r>
        </a:p>
      </dgm:t>
    </dgm:pt>
    <dgm:pt modelId="{602D5A26-8407-4A3F-8458-9643AE84AB06}" type="parTrans" cxnId="{4D6339A4-1EE6-44E4-8284-B6D8EAEBC3BE}">
      <dgm:prSet/>
      <dgm:spPr/>
      <dgm:t>
        <a:bodyPr/>
        <a:lstStyle/>
        <a:p>
          <a:endParaRPr lang="en-US"/>
        </a:p>
      </dgm:t>
    </dgm:pt>
    <dgm:pt modelId="{5E798A2B-5733-4A7A-8DE2-B8DC04EABDAD}" type="sibTrans" cxnId="{4D6339A4-1EE6-44E4-8284-B6D8EAEBC3BE}">
      <dgm:prSet/>
      <dgm:spPr/>
      <dgm:t>
        <a:bodyPr/>
        <a:lstStyle/>
        <a:p>
          <a:endParaRPr lang="en-US"/>
        </a:p>
      </dgm:t>
    </dgm:pt>
    <dgm:pt modelId="{B0115F35-ABA2-45D3-A55D-2E526C24407F}">
      <dgm:prSet phldrT="[Text]"/>
      <dgm:spPr/>
      <dgm:t>
        <a:bodyPr/>
        <a:lstStyle/>
        <a:p>
          <a:r>
            <a:rPr lang="en-US" dirty="0"/>
            <a:t>Ongoing Consultation:</a:t>
          </a:r>
        </a:p>
        <a:p>
          <a:r>
            <a:rPr lang="en-US" dirty="0"/>
            <a:t>Delivery &amp; Evaluation of Services</a:t>
          </a:r>
        </a:p>
      </dgm:t>
    </dgm:pt>
    <dgm:pt modelId="{FD8A8202-80B3-4EE6-AE69-4AC718282A18}" type="parTrans" cxnId="{24D8C7DB-0039-4180-A4C8-4B6E9670A97C}">
      <dgm:prSet/>
      <dgm:spPr/>
      <dgm:t>
        <a:bodyPr/>
        <a:lstStyle/>
        <a:p>
          <a:endParaRPr lang="en-US"/>
        </a:p>
      </dgm:t>
    </dgm:pt>
    <dgm:pt modelId="{0A292C07-571B-4305-AB4D-2D78A8FCAA6E}" type="sibTrans" cxnId="{24D8C7DB-0039-4180-A4C8-4B6E9670A97C}">
      <dgm:prSet/>
      <dgm:spPr/>
      <dgm:t>
        <a:bodyPr/>
        <a:lstStyle/>
        <a:p>
          <a:endParaRPr lang="en-US"/>
        </a:p>
      </dgm:t>
    </dgm:pt>
    <dgm:pt modelId="{9345E8A0-C705-44A3-A61F-985BA1A4E30B}" type="pres">
      <dgm:prSet presAssocID="{63D3F961-B66C-4495-B318-728686F02AE8}" presName="compositeShape" presStyleCnt="0">
        <dgm:presLayoutVars>
          <dgm:chMax val="7"/>
          <dgm:dir/>
          <dgm:resizeHandles val="exact"/>
        </dgm:presLayoutVars>
      </dgm:prSet>
      <dgm:spPr/>
    </dgm:pt>
    <dgm:pt modelId="{F01C6253-DC42-4F62-A38E-AAAA4EA5AB8C}" type="pres">
      <dgm:prSet presAssocID="{63D3F961-B66C-4495-B318-728686F02AE8}" presName="wedge1" presStyleLbl="node1" presStyleIdx="0" presStyleCnt="3"/>
      <dgm:spPr/>
    </dgm:pt>
    <dgm:pt modelId="{EAD6F315-CC60-4781-B2AA-22E1FCF274A6}" type="pres">
      <dgm:prSet presAssocID="{63D3F961-B66C-4495-B318-728686F02AE8}" presName="dummy1a" presStyleCnt="0"/>
      <dgm:spPr/>
    </dgm:pt>
    <dgm:pt modelId="{99B044EE-25F1-4027-A55D-C251E6AB32F3}" type="pres">
      <dgm:prSet presAssocID="{63D3F961-B66C-4495-B318-728686F02AE8}" presName="dummy1b" presStyleCnt="0"/>
      <dgm:spPr/>
    </dgm:pt>
    <dgm:pt modelId="{97E8F397-13E8-44E3-BFC3-D57AD2A368BC}" type="pres">
      <dgm:prSet presAssocID="{63D3F961-B66C-4495-B318-728686F02AE8}" presName="wedge1Tx" presStyleLbl="node1" presStyleIdx="0" presStyleCnt="3">
        <dgm:presLayoutVars>
          <dgm:chMax val="0"/>
          <dgm:chPref val="0"/>
          <dgm:bulletEnabled val="1"/>
        </dgm:presLayoutVars>
      </dgm:prSet>
      <dgm:spPr/>
    </dgm:pt>
    <dgm:pt modelId="{3D62DD35-F8ED-44B6-9876-241D75F416E0}" type="pres">
      <dgm:prSet presAssocID="{63D3F961-B66C-4495-B318-728686F02AE8}" presName="wedge2" presStyleLbl="node1" presStyleIdx="1" presStyleCnt="3"/>
      <dgm:spPr/>
    </dgm:pt>
    <dgm:pt modelId="{99EFF235-DD9E-48D4-9D0D-DE36691515E5}" type="pres">
      <dgm:prSet presAssocID="{63D3F961-B66C-4495-B318-728686F02AE8}" presName="dummy2a" presStyleCnt="0"/>
      <dgm:spPr/>
    </dgm:pt>
    <dgm:pt modelId="{4691B1CC-0525-44DD-8954-CBD70EA5321E}" type="pres">
      <dgm:prSet presAssocID="{63D3F961-B66C-4495-B318-728686F02AE8}" presName="dummy2b" presStyleCnt="0"/>
      <dgm:spPr/>
    </dgm:pt>
    <dgm:pt modelId="{41B70EE0-02B5-43CD-A39F-CDC0D180014F}" type="pres">
      <dgm:prSet presAssocID="{63D3F961-B66C-4495-B318-728686F02AE8}" presName="wedge2Tx" presStyleLbl="node1" presStyleIdx="1" presStyleCnt="3">
        <dgm:presLayoutVars>
          <dgm:chMax val="0"/>
          <dgm:chPref val="0"/>
          <dgm:bulletEnabled val="1"/>
        </dgm:presLayoutVars>
      </dgm:prSet>
      <dgm:spPr/>
    </dgm:pt>
    <dgm:pt modelId="{30A1C53A-A49F-4F2B-985B-9126DD899E30}" type="pres">
      <dgm:prSet presAssocID="{63D3F961-B66C-4495-B318-728686F02AE8}" presName="wedge3" presStyleLbl="node1" presStyleIdx="2" presStyleCnt="3"/>
      <dgm:spPr/>
    </dgm:pt>
    <dgm:pt modelId="{2EF2900A-4A61-474F-BC28-A6091157AB07}" type="pres">
      <dgm:prSet presAssocID="{63D3F961-B66C-4495-B318-728686F02AE8}" presName="dummy3a" presStyleCnt="0"/>
      <dgm:spPr/>
    </dgm:pt>
    <dgm:pt modelId="{522DF662-A3D8-406B-ACA1-5BB12B1FBB9A}" type="pres">
      <dgm:prSet presAssocID="{63D3F961-B66C-4495-B318-728686F02AE8}" presName="dummy3b" presStyleCnt="0"/>
      <dgm:spPr/>
    </dgm:pt>
    <dgm:pt modelId="{3C979F29-8200-45F5-BD42-739785BDC250}" type="pres">
      <dgm:prSet presAssocID="{63D3F961-B66C-4495-B318-728686F02AE8}" presName="wedge3Tx" presStyleLbl="node1" presStyleIdx="2" presStyleCnt="3">
        <dgm:presLayoutVars>
          <dgm:chMax val="0"/>
          <dgm:chPref val="0"/>
          <dgm:bulletEnabled val="1"/>
        </dgm:presLayoutVars>
      </dgm:prSet>
      <dgm:spPr/>
    </dgm:pt>
    <dgm:pt modelId="{B8AA13CC-A093-442B-AA86-5ED6C24CE93F}" type="pres">
      <dgm:prSet presAssocID="{E2C89DDD-F097-4E77-AB21-C9F6E6336286}" presName="arrowWedge1" presStyleLbl="fgSibTrans2D1" presStyleIdx="0" presStyleCnt="3" custLinFactNeighborX="1174" custLinFactNeighborY="1343"/>
      <dgm:spPr/>
    </dgm:pt>
    <dgm:pt modelId="{A5CC61B9-33A4-4643-AA5C-95F57156F1E6}" type="pres">
      <dgm:prSet presAssocID="{5E798A2B-5733-4A7A-8DE2-B8DC04EABDAD}" presName="arrowWedge2" presStyleLbl="fgSibTrans2D1" presStyleIdx="1" presStyleCnt="3"/>
      <dgm:spPr/>
    </dgm:pt>
    <dgm:pt modelId="{EBAD0DD5-215F-4429-B13D-80F67EDDAA37}" type="pres">
      <dgm:prSet presAssocID="{0A292C07-571B-4305-AB4D-2D78A8FCAA6E}" presName="arrowWedge3" presStyleLbl="fgSibTrans2D1" presStyleIdx="2" presStyleCnt="3" custLinFactNeighborX="-8" custLinFactNeighborY="161"/>
      <dgm:spPr/>
    </dgm:pt>
  </dgm:ptLst>
  <dgm:cxnLst>
    <dgm:cxn modelId="{58690429-2595-4BC4-BDD5-1BB32907317E}" type="presOf" srcId="{B0115F35-ABA2-45D3-A55D-2E526C24407F}" destId="{3C979F29-8200-45F5-BD42-739785BDC250}" srcOrd="1" destOrd="0" presId="urn:microsoft.com/office/officeart/2005/8/layout/cycle8"/>
    <dgm:cxn modelId="{13A91E79-3CDF-472C-B8BF-89E435AD91E6}" type="presOf" srcId="{63D3F961-B66C-4495-B318-728686F02AE8}" destId="{9345E8A0-C705-44A3-A61F-985BA1A4E30B}" srcOrd="0" destOrd="0" presId="urn:microsoft.com/office/officeart/2005/8/layout/cycle8"/>
    <dgm:cxn modelId="{41BCB37C-355C-49F8-91EE-A25A407516E4}" srcId="{63D3F961-B66C-4495-B318-728686F02AE8}" destId="{4CEE544D-2702-42FC-AE66-B3D20037ECFA}" srcOrd="0" destOrd="0" parTransId="{F6802304-0196-4748-B00D-1C40BD2F33C5}" sibTransId="{E2C89DDD-F097-4E77-AB21-C9F6E6336286}"/>
    <dgm:cxn modelId="{62D0F689-77A9-4A80-A7E0-787D83FBFB97}" type="presOf" srcId="{A1CEE261-A2B6-49C5-BD29-B2C1885238F1}" destId="{41B70EE0-02B5-43CD-A39F-CDC0D180014F}" srcOrd="1" destOrd="0" presId="urn:microsoft.com/office/officeart/2005/8/layout/cycle8"/>
    <dgm:cxn modelId="{4D6339A4-1EE6-44E4-8284-B6D8EAEBC3BE}" srcId="{63D3F961-B66C-4495-B318-728686F02AE8}" destId="{A1CEE261-A2B6-49C5-BD29-B2C1885238F1}" srcOrd="1" destOrd="0" parTransId="{602D5A26-8407-4A3F-8458-9643AE84AB06}" sibTransId="{5E798A2B-5733-4A7A-8DE2-B8DC04EABDAD}"/>
    <dgm:cxn modelId="{191ABDAA-E4F3-4C27-9F83-B7AC09FF8FFB}" type="presOf" srcId="{B0115F35-ABA2-45D3-A55D-2E526C24407F}" destId="{30A1C53A-A49F-4F2B-985B-9126DD899E30}" srcOrd="0" destOrd="0" presId="urn:microsoft.com/office/officeart/2005/8/layout/cycle8"/>
    <dgm:cxn modelId="{24D8C7DB-0039-4180-A4C8-4B6E9670A97C}" srcId="{63D3F961-B66C-4495-B318-728686F02AE8}" destId="{B0115F35-ABA2-45D3-A55D-2E526C24407F}" srcOrd="2" destOrd="0" parTransId="{FD8A8202-80B3-4EE6-AE69-4AC718282A18}" sibTransId="{0A292C07-571B-4305-AB4D-2D78A8FCAA6E}"/>
    <dgm:cxn modelId="{7B82F1E6-3FEF-4A04-8E08-0768DBEBB3DF}" type="presOf" srcId="{4CEE544D-2702-42FC-AE66-B3D20037ECFA}" destId="{97E8F397-13E8-44E3-BFC3-D57AD2A368BC}" srcOrd="1" destOrd="0" presId="urn:microsoft.com/office/officeart/2005/8/layout/cycle8"/>
    <dgm:cxn modelId="{72E7B6F6-C606-4E41-B8F4-BBE40EDC5C7E}" type="presOf" srcId="{4CEE544D-2702-42FC-AE66-B3D20037ECFA}" destId="{F01C6253-DC42-4F62-A38E-AAAA4EA5AB8C}" srcOrd="0" destOrd="0" presId="urn:microsoft.com/office/officeart/2005/8/layout/cycle8"/>
    <dgm:cxn modelId="{B92487FD-C1BA-4CFC-A8EC-327C3B1FEE38}" type="presOf" srcId="{A1CEE261-A2B6-49C5-BD29-B2C1885238F1}" destId="{3D62DD35-F8ED-44B6-9876-241D75F416E0}" srcOrd="0" destOrd="0" presId="urn:microsoft.com/office/officeart/2005/8/layout/cycle8"/>
    <dgm:cxn modelId="{2B6026BB-F2C4-4435-8258-049D34E88781}" type="presParOf" srcId="{9345E8A0-C705-44A3-A61F-985BA1A4E30B}" destId="{F01C6253-DC42-4F62-A38E-AAAA4EA5AB8C}" srcOrd="0" destOrd="0" presId="urn:microsoft.com/office/officeart/2005/8/layout/cycle8"/>
    <dgm:cxn modelId="{AE6FA41A-5698-412F-9AF7-930D725C124E}" type="presParOf" srcId="{9345E8A0-C705-44A3-A61F-985BA1A4E30B}" destId="{EAD6F315-CC60-4781-B2AA-22E1FCF274A6}" srcOrd="1" destOrd="0" presId="urn:microsoft.com/office/officeart/2005/8/layout/cycle8"/>
    <dgm:cxn modelId="{34087D04-3264-43B8-86E8-014F53488B3D}" type="presParOf" srcId="{9345E8A0-C705-44A3-A61F-985BA1A4E30B}" destId="{99B044EE-25F1-4027-A55D-C251E6AB32F3}" srcOrd="2" destOrd="0" presId="urn:microsoft.com/office/officeart/2005/8/layout/cycle8"/>
    <dgm:cxn modelId="{67F9438F-A015-424A-872B-662283913408}" type="presParOf" srcId="{9345E8A0-C705-44A3-A61F-985BA1A4E30B}" destId="{97E8F397-13E8-44E3-BFC3-D57AD2A368BC}" srcOrd="3" destOrd="0" presId="urn:microsoft.com/office/officeart/2005/8/layout/cycle8"/>
    <dgm:cxn modelId="{2D358167-BAE2-48DC-A616-9676F025332D}" type="presParOf" srcId="{9345E8A0-C705-44A3-A61F-985BA1A4E30B}" destId="{3D62DD35-F8ED-44B6-9876-241D75F416E0}" srcOrd="4" destOrd="0" presId="urn:microsoft.com/office/officeart/2005/8/layout/cycle8"/>
    <dgm:cxn modelId="{F5E2A6B8-24B6-4FDF-90CB-371FDA2AD4F2}" type="presParOf" srcId="{9345E8A0-C705-44A3-A61F-985BA1A4E30B}" destId="{99EFF235-DD9E-48D4-9D0D-DE36691515E5}" srcOrd="5" destOrd="0" presId="urn:microsoft.com/office/officeart/2005/8/layout/cycle8"/>
    <dgm:cxn modelId="{DF9EAF05-53A6-438C-8E9A-789A4315D1DD}" type="presParOf" srcId="{9345E8A0-C705-44A3-A61F-985BA1A4E30B}" destId="{4691B1CC-0525-44DD-8954-CBD70EA5321E}" srcOrd="6" destOrd="0" presId="urn:microsoft.com/office/officeart/2005/8/layout/cycle8"/>
    <dgm:cxn modelId="{074619A4-3A09-4C5B-BE70-D523A62EBE68}" type="presParOf" srcId="{9345E8A0-C705-44A3-A61F-985BA1A4E30B}" destId="{41B70EE0-02B5-43CD-A39F-CDC0D180014F}" srcOrd="7" destOrd="0" presId="urn:microsoft.com/office/officeart/2005/8/layout/cycle8"/>
    <dgm:cxn modelId="{0553BB6B-3B59-4D63-9B88-44766CFF8BCE}" type="presParOf" srcId="{9345E8A0-C705-44A3-A61F-985BA1A4E30B}" destId="{30A1C53A-A49F-4F2B-985B-9126DD899E30}" srcOrd="8" destOrd="0" presId="urn:microsoft.com/office/officeart/2005/8/layout/cycle8"/>
    <dgm:cxn modelId="{783F2C4C-3C9E-4FF5-87E4-242AC31B95D2}" type="presParOf" srcId="{9345E8A0-C705-44A3-A61F-985BA1A4E30B}" destId="{2EF2900A-4A61-474F-BC28-A6091157AB07}" srcOrd="9" destOrd="0" presId="urn:microsoft.com/office/officeart/2005/8/layout/cycle8"/>
    <dgm:cxn modelId="{1BBCEC77-4678-4A0E-A17F-85B0DE997A67}" type="presParOf" srcId="{9345E8A0-C705-44A3-A61F-985BA1A4E30B}" destId="{522DF662-A3D8-406B-ACA1-5BB12B1FBB9A}" srcOrd="10" destOrd="0" presId="urn:microsoft.com/office/officeart/2005/8/layout/cycle8"/>
    <dgm:cxn modelId="{8FCE3D1C-8D63-4194-9710-B151E519E098}" type="presParOf" srcId="{9345E8A0-C705-44A3-A61F-985BA1A4E30B}" destId="{3C979F29-8200-45F5-BD42-739785BDC250}" srcOrd="11" destOrd="0" presId="urn:microsoft.com/office/officeart/2005/8/layout/cycle8"/>
    <dgm:cxn modelId="{76CA5471-8061-496C-9E2C-0FB0662694F3}" type="presParOf" srcId="{9345E8A0-C705-44A3-A61F-985BA1A4E30B}" destId="{B8AA13CC-A093-442B-AA86-5ED6C24CE93F}" srcOrd="12" destOrd="0" presId="urn:microsoft.com/office/officeart/2005/8/layout/cycle8"/>
    <dgm:cxn modelId="{4A9353FC-E946-473A-9988-55A97D14BA8C}" type="presParOf" srcId="{9345E8A0-C705-44A3-A61F-985BA1A4E30B}" destId="{A5CC61B9-33A4-4643-AA5C-95F57156F1E6}" srcOrd="13" destOrd="0" presId="urn:microsoft.com/office/officeart/2005/8/layout/cycle8"/>
    <dgm:cxn modelId="{C3DB8469-1F3C-4440-875B-5C184B024AF8}" type="presParOf" srcId="{9345E8A0-C705-44A3-A61F-985BA1A4E30B}" destId="{EBAD0DD5-215F-4429-B13D-80F67EDDAA37}"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3F961-B66C-4495-B318-728686F02AE8}" type="doc">
      <dgm:prSet loTypeId="urn:microsoft.com/office/officeart/2005/8/layout/cycle8" loCatId="cycle" qsTypeId="urn:microsoft.com/office/officeart/2005/8/quickstyle/simple4" qsCatId="simple" csTypeId="urn:microsoft.com/office/officeart/2005/8/colors/colorful2" csCatId="colorful" phldr="1"/>
      <dgm:spPr/>
    </dgm:pt>
    <dgm:pt modelId="{4CEE544D-2702-42FC-AE66-B3D20037ECFA}">
      <dgm:prSet phldrT="[Text]"/>
      <dgm:spPr/>
      <dgm:t>
        <a:bodyPr/>
        <a:lstStyle/>
        <a:p>
          <a:r>
            <a:rPr lang="en-US" dirty="0"/>
            <a:t>Letter of Intent:</a:t>
          </a:r>
        </a:p>
        <a:p>
          <a:r>
            <a:rPr lang="en-US" dirty="0"/>
            <a:t>Engage Partners</a:t>
          </a:r>
        </a:p>
      </dgm:t>
    </dgm:pt>
    <dgm:pt modelId="{F6802304-0196-4748-B00D-1C40BD2F33C5}" type="parTrans" cxnId="{41BCB37C-355C-49F8-91EE-A25A407516E4}">
      <dgm:prSet/>
      <dgm:spPr/>
      <dgm:t>
        <a:bodyPr/>
        <a:lstStyle/>
        <a:p>
          <a:endParaRPr lang="en-US"/>
        </a:p>
      </dgm:t>
    </dgm:pt>
    <dgm:pt modelId="{E2C89DDD-F097-4E77-AB21-C9F6E6336286}" type="sibTrans" cxnId="{41BCB37C-355C-49F8-91EE-A25A407516E4}">
      <dgm:prSet/>
      <dgm:spPr/>
      <dgm:t>
        <a:bodyPr/>
        <a:lstStyle/>
        <a:p>
          <a:endParaRPr lang="en-US"/>
        </a:p>
      </dgm:t>
    </dgm:pt>
    <dgm:pt modelId="{A1CEE261-A2B6-49C5-BD29-B2C1885238F1}">
      <dgm:prSet phldrT="[Text]"/>
      <dgm:spPr/>
      <dgm:t>
        <a:bodyPr/>
        <a:lstStyle/>
        <a:p>
          <a:r>
            <a:rPr lang="en-US" dirty="0"/>
            <a:t>Affirmation of Consultation: </a:t>
          </a:r>
        </a:p>
        <a:p>
          <a:r>
            <a:rPr lang="en-US" dirty="0"/>
            <a:t>Roadmap for services</a:t>
          </a:r>
        </a:p>
      </dgm:t>
    </dgm:pt>
    <dgm:pt modelId="{602D5A26-8407-4A3F-8458-9643AE84AB06}" type="parTrans" cxnId="{4D6339A4-1EE6-44E4-8284-B6D8EAEBC3BE}">
      <dgm:prSet/>
      <dgm:spPr/>
      <dgm:t>
        <a:bodyPr/>
        <a:lstStyle/>
        <a:p>
          <a:endParaRPr lang="en-US"/>
        </a:p>
      </dgm:t>
    </dgm:pt>
    <dgm:pt modelId="{5E798A2B-5733-4A7A-8DE2-B8DC04EABDAD}" type="sibTrans" cxnId="{4D6339A4-1EE6-44E4-8284-B6D8EAEBC3BE}">
      <dgm:prSet/>
      <dgm:spPr/>
      <dgm:t>
        <a:bodyPr/>
        <a:lstStyle/>
        <a:p>
          <a:endParaRPr lang="en-US"/>
        </a:p>
      </dgm:t>
    </dgm:pt>
    <dgm:pt modelId="{B0115F35-ABA2-45D3-A55D-2E526C24407F}">
      <dgm:prSet phldrT="[Text]"/>
      <dgm:spPr/>
      <dgm:t>
        <a:bodyPr/>
        <a:lstStyle/>
        <a:p>
          <a:r>
            <a:rPr lang="en-US" dirty="0"/>
            <a:t>Ongoing Consultation:</a:t>
          </a:r>
        </a:p>
        <a:p>
          <a:r>
            <a:rPr lang="en-US" dirty="0"/>
            <a:t>Delivery &amp; Evaluation of Services</a:t>
          </a:r>
        </a:p>
      </dgm:t>
    </dgm:pt>
    <dgm:pt modelId="{FD8A8202-80B3-4EE6-AE69-4AC718282A18}" type="parTrans" cxnId="{24D8C7DB-0039-4180-A4C8-4B6E9670A97C}">
      <dgm:prSet/>
      <dgm:spPr/>
      <dgm:t>
        <a:bodyPr/>
        <a:lstStyle/>
        <a:p>
          <a:endParaRPr lang="en-US"/>
        </a:p>
      </dgm:t>
    </dgm:pt>
    <dgm:pt modelId="{0A292C07-571B-4305-AB4D-2D78A8FCAA6E}" type="sibTrans" cxnId="{24D8C7DB-0039-4180-A4C8-4B6E9670A97C}">
      <dgm:prSet/>
      <dgm:spPr/>
      <dgm:t>
        <a:bodyPr/>
        <a:lstStyle/>
        <a:p>
          <a:endParaRPr lang="en-US"/>
        </a:p>
      </dgm:t>
    </dgm:pt>
    <dgm:pt modelId="{9345E8A0-C705-44A3-A61F-985BA1A4E30B}" type="pres">
      <dgm:prSet presAssocID="{63D3F961-B66C-4495-B318-728686F02AE8}" presName="compositeShape" presStyleCnt="0">
        <dgm:presLayoutVars>
          <dgm:chMax val="7"/>
          <dgm:dir/>
          <dgm:resizeHandles val="exact"/>
        </dgm:presLayoutVars>
      </dgm:prSet>
      <dgm:spPr/>
    </dgm:pt>
    <dgm:pt modelId="{F01C6253-DC42-4F62-A38E-AAAA4EA5AB8C}" type="pres">
      <dgm:prSet presAssocID="{63D3F961-B66C-4495-B318-728686F02AE8}" presName="wedge1" presStyleLbl="node1" presStyleIdx="0" presStyleCnt="3"/>
      <dgm:spPr/>
    </dgm:pt>
    <dgm:pt modelId="{EAD6F315-CC60-4781-B2AA-22E1FCF274A6}" type="pres">
      <dgm:prSet presAssocID="{63D3F961-B66C-4495-B318-728686F02AE8}" presName="dummy1a" presStyleCnt="0"/>
      <dgm:spPr/>
    </dgm:pt>
    <dgm:pt modelId="{99B044EE-25F1-4027-A55D-C251E6AB32F3}" type="pres">
      <dgm:prSet presAssocID="{63D3F961-B66C-4495-B318-728686F02AE8}" presName="dummy1b" presStyleCnt="0"/>
      <dgm:spPr/>
    </dgm:pt>
    <dgm:pt modelId="{97E8F397-13E8-44E3-BFC3-D57AD2A368BC}" type="pres">
      <dgm:prSet presAssocID="{63D3F961-B66C-4495-B318-728686F02AE8}" presName="wedge1Tx" presStyleLbl="node1" presStyleIdx="0" presStyleCnt="3">
        <dgm:presLayoutVars>
          <dgm:chMax val="0"/>
          <dgm:chPref val="0"/>
          <dgm:bulletEnabled val="1"/>
        </dgm:presLayoutVars>
      </dgm:prSet>
      <dgm:spPr/>
    </dgm:pt>
    <dgm:pt modelId="{3D62DD35-F8ED-44B6-9876-241D75F416E0}" type="pres">
      <dgm:prSet presAssocID="{63D3F961-B66C-4495-B318-728686F02AE8}" presName="wedge2" presStyleLbl="node1" presStyleIdx="1" presStyleCnt="3"/>
      <dgm:spPr/>
    </dgm:pt>
    <dgm:pt modelId="{99EFF235-DD9E-48D4-9D0D-DE36691515E5}" type="pres">
      <dgm:prSet presAssocID="{63D3F961-B66C-4495-B318-728686F02AE8}" presName="dummy2a" presStyleCnt="0"/>
      <dgm:spPr/>
    </dgm:pt>
    <dgm:pt modelId="{4691B1CC-0525-44DD-8954-CBD70EA5321E}" type="pres">
      <dgm:prSet presAssocID="{63D3F961-B66C-4495-B318-728686F02AE8}" presName="dummy2b" presStyleCnt="0"/>
      <dgm:spPr/>
    </dgm:pt>
    <dgm:pt modelId="{41B70EE0-02B5-43CD-A39F-CDC0D180014F}" type="pres">
      <dgm:prSet presAssocID="{63D3F961-B66C-4495-B318-728686F02AE8}" presName="wedge2Tx" presStyleLbl="node1" presStyleIdx="1" presStyleCnt="3">
        <dgm:presLayoutVars>
          <dgm:chMax val="0"/>
          <dgm:chPref val="0"/>
          <dgm:bulletEnabled val="1"/>
        </dgm:presLayoutVars>
      </dgm:prSet>
      <dgm:spPr/>
    </dgm:pt>
    <dgm:pt modelId="{30A1C53A-A49F-4F2B-985B-9126DD899E30}" type="pres">
      <dgm:prSet presAssocID="{63D3F961-B66C-4495-B318-728686F02AE8}" presName="wedge3" presStyleLbl="node1" presStyleIdx="2" presStyleCnt="3"/>
      <dgm:spPr/>
    </dgm:pt>
    <dgm:pt modelId="{2EF2900A-4A61-474F-BC28-A6091157AB07}" type="pres">
      <dgm:prSet presAssocID="{63D3F961-B66C-4495-B318-728686F02AE8}" presName="dummy3a" presStyleCnt="0"/>
      <dgm:spPr/>
    </dgm:pt>
    <dgm:pt modelId="{522DF662-A3D8-406B-ACA1-5BB12B1FBB9A}" type="pres">
      <dgm:prSet presAssocID="{63D3F961-B66C-4495-B318-728686F02AE8}" presName="dummy3b" presStyleCnt="0"/>
      <dgm:spPr/>
    </dgm:pt>
    <dgm:pt modelId="{3C979F29-8200-45F5-BD42-739785BDC250}" type="pres">
      <dgm:prSet presAssocID="{63D3F961-B66C-4495-B318-728686F02AE8}" presName="wedge3Tx" presStyleLbl="node1" presStyleIdx="2" presStyleCnt="3">
        <dgm:presLayoutVars>
          <dgm:chMax val="0"/>
          <dgm:chPref val="0"/>
          <dgm:bulletEnabled val="1"/>
        </dgm:presLayoutVars>
      </dgm:prSet>
      <dgm:spPr/>
    </dgm:pt>
    <dgm:pt modelId="{B8AA13CC-A093-442B-AA86-5ED6C24CE93F}" type="pres">
      <dgm:prSet presAssocID="{E2C89DDD-F097-4E77-AB21-C9F6E6336286}" presName="arrowWedge1" presStyleLbl="fgSibTrans2D1" presStyleIdx="0" presStyleCnt="3" custLinFactNeighborX="1174" custLinFactNeighborY="1343"/>
      <dgm:spPr/>
    </dgm:pt>
    <dgm:pt modelId="{A5CC61B9-33A4-4643-AA5C-95F57156F1E6}" type="pres">
      <dgm:prSet presAssocID="{5E798A2B-5733-4A7A-8DE2-B8DC04EABDAD}" presName="arrowWedge2" presStyleLbl="fgSibTrans2D1" presStyleIdx="1" presStyleCnt="3"/>
      <dgm:spPr/>
    </dgm:pt>
    <dgm:pt modelId="{EBAD0DD5-215F-4429-B13D-80F67EDDAA37}" type="pres">
      <dgm:prSet presAssocID="{0A292C07-571B-4305-AB4D-2D78A8FCAA6E}" presName="arrowWedge3" presStyleLbl="fgSibTrans2D1" presStyleIdx="2" presStyleCnt="3" custLinFactNeighborX="-8" custLinFactNeighborY="161"/>
      <dgm:spPr/>
    </dgm:pt>
  </dgm:ptLst>
  <dgm:cxnLst>
    <dgm:cxn modelId="{58690429-2595-4BC4-BDD5-1BB32907317E}" type="presOf" srcId="{B0115F35-ABA2-45D3-A55D-2E526C24407F}" destId="{3C979F29-8200-45F5-BD42-739785BDC250}" srcOrd="1" destOrd="0" presId="urn:microsoft.com/office/officeart/2005/8/layout/cycle8"/>
    <dgm:cxn modelId="{13A91E79-3CDF-472C-B8BF-89E435AD91E6}" type="presOf" srcId="{63D3F961-B66C-4495-B318-728686F02AE8}" destId="{9345E8A0-C705-44A3-A61F-985BA1A4E30B}" srcOrd="0" destOrd="0" presId="urn:microsoft.com/office/officeart/2005/8/layout/cycle8"/>
    <dgm:cxn modelId="{41BCB37C-355C-49F8-91EE-A25A407516E4}" srcId="{63D3F961-B66C-4495-B318-728686F02AE8}" destId="{4CEE544D-2702-42FC-AE66-B3D20037ECFA}" srcOrd="0" destOrd="0" parTransId="{F6802304-0196-4748-B00D-1C40BD2F33C5}" sibTransId="{E2C89DDD-F097-4E77-AB21-C9F6E6336286}"/>
    <dgm:cxn modelId="{62D0F689-77A9-4A80-A7E0-787D83FBFB97}" type="presOf" srcId="{A1CEE261-A2B6-49C5-BD29-B2C1885238F1}" destId="{41B70EE0-02B5-43CD-A39F-CDC0D180014F}" srcOrd="1" destOrd="0" presId="urn:microsoft.com/office/officeart/2005/8/layout/cycle8"/>
    <dgm:cxn modelId="{4D6339A4-1EE6-44E4-8284-B6D8EAEBC3BE}" srcId="{63D3F961-B66C-4495-B318-728686F02AE8}" destId="{A1CEE261-A2B6-49C5-BD29-B2C1885238F1}" srcOrd="1" destOrd="0" parTransId="{602D5A26-8407-4A3F-8458-9643AE84AB06}" sibTransId="{5E798A2B-5733-4A7A-8DE2-B8DC04EABDAD}"/>
    <dgm:cxn modelId="{191ABDAA-E4F3-4C27-9F83-B7AC09FF8FFB}" type="presOf" srcId="{B0115F35-ABA2-45D3-A55D-2E526C24407F}" destId="{30A1C53A-A49F-4F2B-985B-9126DD899E30}" srcOrd="0" destOrd="0" presId="urn:microsoft.com/office/officeart/2005/8/layout/cycle8"/>
    <dgm:cxn modelId="{24D8C7DB-0039-4180-A4C8-4B6E9670A97C}" srcId="{63D3F961-B66C-4495-B318-728686F02AE8}" destId="{B0115F35-ABA2-45D3-A55D-2E526C24407F}" srcOrd="2" destOrd="0" parTransId="{FD8A8202-80B3-4EE6-AE69-4AC718282A18}" sibTransId="{0A292C07-571B-4305-AB4D-2D78A8FCAA6E}"/>
    <dgm:cxn modelId="{7B82F1E6-3FEF-4A04-8E08-0768DBEBB3DF}" type="presOf" srcId="{4CEE544D-2702-42FC-AE66-B3D20037ECFA}" destId="{97E8F397-13E8-44E3-BFC3-D57AD2A368BC}" srcOrd="1" destOrd="0" presId="urn:microsoft.com/office/officeart/2005/8/layout/cycle8"/>
    <dgm:cxn modelId="{72E7B6F6-C606-4E41-B8F4-BBE40EDC5C7E}" type="presOf" srcId="{4CEE544D-2702-42FC-AE66-B3D20037ECFA}" destId="{F01C6253-DC42-4F62-A38E-AAAA4EA5AB8C}" srcOrd="0" destOrd="0" presId="urn:microsoft.com/office/officeart/2005/8/layout/cycle8"/>
    <dgm:cxn modelId="{B92487FD-C1BA-4CFC-A8EC-327C3B1FEE38}" type="presOf" srcId="{A1CEE261-A2B6-49C5-BD29-B2C1885238F1}" destId="{3D62DD35-F8ED-44B6-9876-241D75F416E0}" srcOrd="0" destOrd="0" presId="urn:microsoft.com/office/officeart/2005/8/layout/cycle8"/>
    <dgm:cxn modelId="{2B6026BB-F2C4-4435-8258-049D34E88781}" type="presParOf" srcId="{9345E8A0-C705-44A3-A61F-985BA1A4E30B}" destId="{F01C6253-DC42-4F62-A38E-AAAA4EA5AB8C}" srcOrd="0" destOrd="0" presId="urn:microsoft.com/office/officeart/2005/8/layout/cycle8"/>
    <dgm:cxn modelId="{AE6FA41A-5698-412F-9AF7-930D725C124E}" type="presParOf" srcId="{9345E8A0-C705-44A3-A61F-985BA1A4E30B}" destId="{EAD6F315-CC60-4781-B2AA-22E1FCF274A6}" srcOrd="1" destOrd="0" presId="urn:microsoft.com/office/officeart/2005/8/layout/cycle8"/>
    <dgm:cxn modelId="{34087D04-3264-43B8-86E8-014F53488B3D}" type="presParOf" srcId="{9345E8A0-C705-44A3-A61F-985BA1A4E30B}" destId="{99B044EE-25F1-4027-A55D-C251E6AB32F3}" srcOrd="2" destOrd="0" presId="urn:microsoft.com/office/officeart/2005/8/layout/cycle8"/>
    <dgm:cxn modelId="{67F9438F-A015-424A-872B-662283913408}" type="presParOf" srcId="{9345E8A0-C705-44A3-A61F-985BA1A4E30B}" destId="{97E8F397-13E8-44E3-BFC3-D57AD2A368BC}" srcOrd="3" destOrd="0" presId="urn:microsoft.com/office/officeart/2005/8/layout/cycle8"/>
    <dgm:cxn modelId="{2D358167-BAE2-48DC-A616-9676F025332D}" type="presParOf" srcId="{9345E8A0-C705-44A3-A61F-985BA1A4E30B}" destId="{3D62DD35-F8ED-44B6-9876-241D75F416E0}" srcOrd="4" destOrd="0" presId="urn:microsoft.com/office/officeart/2005/8/layout/cycle8"/>
    <dgm:cxn modelId="{F5E2A6B8-24B6-4FDF-90CB-371FDA2AD4F2}" type="presParOf" srcId="{9345E8A0-C705-44A3-A61F-985BA1A4E30B}" destId="{99EFF235-DD9E-48D4-9D0D-DE36691515E5}" srcOrd="5" destOrd="0" presId="urn:microsoft.com/office/officeart/2005/8/layout/cycle8"/>
    <dgm:cxn modelId="{DF9EAF05-53A6-438C-8E9A-789A4315D1DD}" type="presParOf" srcId="{9345E8A0-C705-44A3-A61F-985BA1A4E30B}" destId="{4691B1CC-0525-44DD-8954-CBD70EA5321E}" srcOrd="6" destOrd="0" presId="urn:microsoft.com/office/officeart/2005/8/layout/cycle8"/>
    <dgm:cxn modelId="{074619A4-3A09-4C5B-BE70-D523A62EBE68}" type="presParOf" srcId="{9345E8A0-C705-44A3-A61F-985BA1A4E30B}" destId="{41B70EE0-02B5-43CD-A39F-CDC0D180014F}" srcOrd="7" destOrd="0" presId="urn:microsoft.com/office/officeart/2005/8/layout/cycle8"/>
    <dgm:cxn modelId="{0553BB6B-3B59-4D63-9B88-44766CFF8BCE}" type="presParOf" srcId="{9345E8A0-C705-44A3-A61F-985BA1A4E30B}" destId="{30A1C53A-A49F-4F2B-985B-9126DD899E30}" srcOrd="8" destOrd="0" presId="urn:microsoft.com/office/officeart/2005/8/layout/cycle8"/>
    <dgm:cxn modelId="{783F2C4C-3C9E-4FF5-87E4-242AC31B95D2}" type="presParOf" srcId="{9345E8A0-C705-44A3-A61F-985BA1A4E30B}" destId="{2EF2900A-4A61-474F-BC28-A6091157AB07}" srcOrd="9" destOrd="0" presId="urn:microsoft.com/office/officeart/2005/8/layout/cycle8"/>
    <dgm:cxn modelId="{1BBCEC77-4678-4A0E-A17F-85B0DE997A67}" type="presParOf" srcId="{9345E8A0-C705-44A3-A61F-985BA1A4E30B}" destId="{522DF662-A3D8-406B-ACA1-5BB12B1FBB9A}" srcOrd="10" destOrd="0" presId="urn:microsoft.com/office/officeart/2005/8/layout/cycle8"/>
    <dgm:cxn modelId="{8FCE3D1C-8D63-4194-9710-B151E519E098}" type="presParOf" srcId="{9345E8A0-C705-44A3-A61F-985BA1A4E30B}" destId="{3C979F29-8200-45F5-BD42-739785BDC250}" srcOrd="11" destOrd="0" presId="urn:microsoft.com/office/officeart/2005/8/layout/cycle8"/>
    <dgm:cxn modelId="{76CA5471-8061-496C-9E2C-0FB0662694F3}" type="presParOf" srcId="{9345E8A0-C705-44A3-A61F-985BA1A4E30B}" destId="{B8AA13CC-A093-442B-AA86-5ED6C24CE93F}" srcOrd="12" destOrd="0" presId="urn:microsoft.com/office/officeart/2005/8/layout/cycle8"/>
    <dgm:cxn modelId="{4A9353FC-E946-473A-9988-55A97D14BA8C}" type="presParOf" srcId="{9345E8A0-C705-44A3-A61F-985BA1A4E30B}" destId="{A5CC61B9-33A4-4643-AA5C-95F57156F1E6}" srcOrd="13" destOrd="0" presId="urn:microsoft.com/office/officeart/2005/8/layout/cycle8"/>
    <dgm:cxn modelId="{C3DB8469-1F3C-4440-875B-5C184B024AF8}" type="presParOf" srcId="{9345E8A0-C705-44A3-A61F-985BA1A4E30B}" destId="{EBAD0DD5-215F-4429-B13D-80F67EDDAA3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C6253-DC42-4F62-A38E-AAAA4EA5AB8C}">
      <dsp:nvSpPr>
        <dsp:cNvPr id="0" name=""/>
        <dsp:cNvSpPr/>
      </dsp:nvSpPr>
      <dsp:spPr>
        <a:xfrm>
          <a:off x="1247569" y="256835"/>
          <a:ext cx="3319107" cy="3319107"/>
        </a:xfrm>
        <a:prstGeom prst="pie">
          <a:avLst>
            <a:gd name="adj1" fmla="val 16200000"/>
            <a:gd name="adj2" fmla="val 180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Letter of Intent:</a:t>
          </a:r>
        </a:p>
        <a:p>
          <a:pPr marL="0" lvl="0" indent="0" algn="ctr" defTabSz="577850">
            <a:lnSpc>
              <a:spcPct val="90000"/>
            </a:lnSpc>
            <a:spcBef>
              <a:spcPct val="0"/>
            </a:spcBef>
            <a:spcAft>
              <a:spcPct val="35000"/>
            </a:spcAft>
            <a:buNone/>
          </a:pPr>
          <a:r>
            <a:rPr lang="en-US" sz="1300" kern="1200" dirty="0"/>
            <a:t>Engage Partners</a:t>
          </a:r>
        </a:p>
      </dsp:txBody>
      <dsp:txXfrm>
        <a:off x="2996817" y="960170"/>
        <a:ext cx="1185395" cy="987829"/>
      </dsp:txXfrm>
    </dsp:sp>
    <dsp:sp modelId="{3D62DD35-F8ED-44B6-9876-241D75F416E0}">
      <dsp:nvSpPr>
        <dsp:cNvPr id="0" name=""/>
        <dsp:cNvSpPr/>
      </dsp:nvSpPr>
      <dsp:spPr>
        <a:xfrm>
          <a:off x="1179211" y="375375"/>
          <a:ext cx="3319107" cy="3319107"/>
        </a:xfrm>
        <a:prstGeom prst="pie">
          <a:avLst>
            <a:gd name="adj1" fmla="val 1800000"/>
            <a:gd name="adj2" fmla="val 9000000"/>
          </a:avLst>
        </a:prstGeom>
        <a:gradFill rotWithShape="0">
          <a:gsLst>
            <a:gs pos="0">
              <a:schemeClr val="accent2">
                <a:hueOff val="5770095"/>
                <a:satOff val="-6590"/>
                <a:lumOff val="-390"/>
                <a:alphaOff val="0"/>
                <a:shade val="85000"/>
                <a:satMod val="130000"/>
              </a:schemeClr>
            </a:gs>
            <a:gs pos="34000">
              <a:schemeClr val="accent2">
                <a:hueOff val="5770095"/>
                <a:satOff val="-6590"/>
                <a:lumOff val="-390"/>
                <a:alphaOff val="0"/>
                <a:shade val="87000"/>
                <a:satMod val="125000"/>
              </a:schemeClr>
            </a:gs>
            <a:gs pos="70000">
              <a:schemeClr val="accent2">
                <a:hueOff val="5770095"/>
                <a:satOff val="-6590"/>
                <a:lumOff val="-390"/>
                <a:alphaOff val="0"/>
                <a:tint val="100000"/>
                <a:shade val="90000"/>
                <a:satMod val="130000"/>
              </a:schemeClr>
            </a:gs>
            <a:gs pos="100000">
              <a:schemeClr val="accent2">
                <a:hueOff val="5770095"/>
                <a:satOff val="-6590"/>
                <a:lumOff val="-39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Affirmation of Consultation: </a:t>
          </a:r>
        </a:p>
        <a:p>
          <a:pPr marL="0" lvl="0" indent="0" algn="ctr" defTabSz="577850">
            <a:lnSpc>
              <a:spcPct val="90000"/>
            </a:lnSpc>
            <a:spcBef>
              <a:spcPct val="0"/>
            </a:spcBef>
            <a:spcAft>
              <a:spcPct val="35000"/>
            </a:spcAft>
            <a:buNone/>
          </a:pPr>
          <a:r>
            <a:rPr lang="en-US" sz="1300" kern="1200" dirty="0"/>
            <a:t>Roadmap for services</a:t>
          </a:r>
        </a:p>
      </dsp:txBody>
      <dsp:txXfrm>
        <a:off x="1969475" y="2528843"/>
        <a:ext cx="1778093" cy="869289"/>
      </dsp:txXfrm>
    </dsp:sp>
    <dsp:sp modelId="{30A1C53A-A49F-4F2B-985B-9126DD899E30}">
      <dsp:nvSpPr>
        <dsp:cNvPr id="0" name=""/>
        <dsp:cNvSpPr/>
      </dsp:nvSpPr>
      <dsp:spPr>
        <a:xfrm>
          <a:off x="1110853" y="256835"/>
          <a:ext cx="3319107" cy="3319107"/>
        </a:xfrm>
        <a:prstGeom prst="pie">
          <a:avLst>
            <a:gd name="adj1" fmla="val 9000000"/>
            <a:gd name="adj2" fmla="val 16200000"/>
          </a:avLst>
        </a:prstGeom>
        <a:gradFill rotWithShape="0">
          <a:gsLst>
            <a:gs pos="0">
              <a:schemeClr val="accent2">
                <a:hueOff val="11540190"/>
                <a:satOff val="-13180"/>
                <a:lumOff val="-781"/>
                <a:alphaOff val="0"/>
                <a:shade val="85000"/>
                <a:satMod val="130000"/>
              </a:schemeClr>
            </a:gs>
            <a:gs pos="34000">
              <a:schemeClr val="accent2">
                <a:hueOff val="11540190"/>
                <a:satOff val="-13180"/>
                <a:lumOff val="-781"/>
                <a:alphaOff val="0"/>
                <a:shade val="87000"/>
                <a:satMod val="125000"/>
              </a:schemeClr>
            </a:gs>
            <a:gs pos="70000">
              <a:schemeClr val="accent2">
                <a:hueOff val="11540190"/>
                <a:satOff val="-13180"/>
                <a:lumOff val="-781"/>
                <a:alphaOff val="0"/>
                <a:tint val="100000"/>
                <a:shade val="90000"/>
                <a:satMod val="130000"/>
              </a:schemeClr>
            </a:gs>
            <a:gs pos="100000">
              <a:schemeClr val="accent2">
                <a:hueOff val="11540190"/>
                <a:satOff val="-13180"/>
                <a:lumOff val="-78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Ongoing Consultation:</a:t>
          </a:r>
        </a:p>
        <a:p>
          <a:pPr marL="0" lvl="0" indent="0" algn="ctr" defTabSz="577850">
            <a:lnSpc>
              <a:spcPct val="90000"/>
            </a:lnSpc>
            <a:spcBef>
              <a:spcPct val="0"/>
            </a:spcBef>
            <a:spcAft>
              <a:spcPct val="35000"/>
            </a:spcAft>
            <a:buNone/>
          </a:pPr>
          <a:r>
            <a:rPr lang="en-US" sz="1300" kern="1200" dirty="0"/>
            <a:t>Delivery &amp; Evaluation of Services</a:t>
          </a:r>
        </a:p>
      </dsp:txBody>
      <dsp:txXfrm>
        <a:off x="1495316" y="960170"/>
        <a:ext cx="1185395" cy="987829"/>
      </dsp:txXfrm>
    </dsp:sp>
    <dsp:sp modelId="{B8AA13CC-A093-442B-AA86-5ED6C24CE93F}">
      <dsp:nvSpPr>
        <dsp:cNvPr id="0" name=""/>
        <dsp:cNvSpPr/>
      </dsp:nvSpPr>
      <dsp:spPr>
        <a:xfrm>
          <a:off x="1086165" y="101461"/>
          <a:ext cx="3730044" cy="3730044"/>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5CC61B9-33A4-4643-AA5C-95F57156F1E6}">
      <dsp:nvSpPr>
        <dsp:cNvPr id="0" name=""/>
        <dsp:cNvSpPr/>
      </dsp:nvSpPr>
      <dsp:spPr>
        <a:xfrm>
          <a:off x="973742" y="169696"/>
          <a:ext cx="3730044" cy="3730044"/>
        </a:xfrm>
        <a:prstGeom prst="circularArrow">
          <a:avLst>
            <a:gd name="adj1" fmla="val 5085"/>
            <a:gd name="adj2" fmla="val 327528"/>
            <a:gd name="adj3" fmla="val 8671970"/>
            <a:gd name="adj4" fmla="val 1800502"/>
            <a:gd name="adj5" fmla="val 5932"/>
          </a:avLst>
        </a:prstGeom>
        <a:gradFill rotWithShape="0">
          <a:gsLst>
            <a:gs pos="0">
              <a:schemeClr val="accent2">
                <a:hueOff val="5770095"/>
                <a:satOff val="-6590"/>
                <a:lumOff val="-390"/>
                <a:alphaOff val="0"/>
                <a:shade val="85000"/>
                <a:satMod val="130000"/>
              </a:schemeClr>
            </a:gs>
            <a:gs pos="34000">
              <a:schemeClr val="accent2">
                <a:hueOff val="5770095"/>
                <a:satOff val="-6590"/>
                <a:lumOff val="-390"/>
                <a:alphaOff val="0"/>
                <a:shade val="87000"/>
                <a:satMod val="125000"/>
              </a:schemeClr>
            </a:gs>
            <a:gs pos="70000">
              <a:schemeClr val="accent2">
                <a:hueOff val="5770095"/>
                <a:satOff val="-6590"/>
                <a:lumOff val="-390"/>
                <a:alphaOff val="0"/>
                <a:tint val="100000"/>
                <a:shade val="90000"/>
                <a:satMod val="130000"/>
              </a:schemeClr>
            </a:gs>
            <a:gs pos="100000">
              <a:schemeClr val="accent2">
                <a:hueOff val="5770095"/>
                <a:satOff val="-6590"/>
                <a:lumOff val="-39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BAD0DD5-215F-4429-B13D-80F67EDDAA37}">
      <dsp:nvSpPr>
        <dsp:cNvPr id="0" name=""/>
        <dsp:cNvSpPr/>
      </dsp:nvSpPr>
      <dsp:spPr>
        <a:xfrm>
          <a:off x="904812" y="57372"/>
          <a:ext cx="3730044" cy="3730044"/>
        </a:xfrm>
        <a:prstGeom prst="circularArrow">
          <a:avLst>
            <a:gd name="adj1" fmla="val 5085"/>
            <a:gd name="adj2" fmla="val 327528"/>
            <a:gd name="adj3" fmla="val 15873039"/>
            <a:gd name="adj4" fmla="val 9000000"/>
            <a:gd name="adj5" fmla="val 5932"/>
          </a:avLst>
        </a:prstGeom>
        <a:gradFill rotWithShape="0">
          <a:gsLst>
            <a:gs pos="0">
              <a:schemeClr val="accent2">
                <a:hueOff val="11540190"/>
                <a:satOff val="-13180"/>
                <a:lumOff val="-781"/>
                <a:alphaOff val="0"/>
                <a:shade val="85000"/>
                <a:satMod val="130000"/>
              </a:schemeClr>
            </a:gs>
            <a:gs pos="34000">
              <a:schemeClr val="accent2">
                <a:hueOff val="11540190"/>
                <a:satOff val="-13180"/>
                <a:lumOff val="-781"/>
                <a:alphaOff val="0"/>
                <a:shade val="87000"/>
                <a:satMod val="125000"/>
              </a:schemeClr>
            </a:gs>
            <a:gs pos="70000">
              <a:schemeClr val="accent2">
                <a:hueOff val="11540190"/>
                <a:satOff val="-13180"/>
                <a:lumOff val="-781"/>
                <a:alphaOff val="0"/>
                <a:tint val="100000"/>
                <a:shade val="90000"/>
                <a:satMod val="130000"/>
              </a:schemeClr>
            </a:gs>
            <a:gs pos="100000">
              <a:schemeClr val="accent2">
                <a:hueOff val="11540190"/>
                <a:satOff val="-13180"/>
                <a:lumOff val="-78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C6253-DC42-4F62-A38E-AAAA4EA5AB8C}">
      <dsp:nvSpPr>
        <dsp:cNvPr id="0" name=""/>
        <dsp:cNvSpPr/>
      </dsp:nvSpPr>
      <dsp:spPr>
        <a:xfrm>
          <a:off x="1691217" y="348168"/>
          <a:ext cx="4499413" cy="4499413"/>
        </a:xfrm>
        <a:prstGeom prst="pie">
          <a:avLst>
            <a:gd name="adj1" fmla="val 16200000"/>
            <a:gd name="adj2" fmla="val 180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Letter of Intent:</a:t>
          </a:r>
        </a:p>
        <a:p>
          <a:pPr marL="0" lvl="0" indent="0" algn="ctr" defTabSz="800100">
            <a:lnSpc>
              <a:spcPct val="90000"/>
            </a:lnSpc>
            <a:spcBef>
              <a:spcPct val="0"/>
            </a:spcBef>
            <a:spcAft>
              <a:spcPct val="35000"/>
            </a:spcAft>
            <a:buNone/>
          </a:pPr>
          <a:r>
            <a:rPr lang="en-US" sz="1800" kern="1200" dirty="0"/>
            <a:t>Engage Partners</a:t>
          </a:r>
        </a:p>
      </dsp:txBody>
      <dsp:txXfrm>
        <a:off x="4062515" y="1301616"/>
        <a:ext cx="1606933" cy="1339111"/>
      </dsp:txXfrm>
    </dsp:sp>
    <dsp:sp modelId="{3D62DD35-F8ED-44B6-9876-241D75F416E0}">
      <dsp:nvSpPr>
        <dsp:cNvPr id="0" name=""/>
        <dsp:cNvSpPr/>
      </dsp:nvSpPr>
      <dsp:spPr>
        <a:xfrm>
          <a:off x="1598550" y="508862"/>
          <a:ext cx="4499413" cy="4499413"/>
        </a:xfrm>
        <a:prstGeom prst="pie">
          <a:avLst>
            <a:gd name="adj1" fmla="val 1800000"/>
            <a:gd name="adj2" fmla="val 9000000"/>
          </a:avLst>
        </a:prstGeom>
        <a:gradFill rotWithShape="0">
          <a:gsLst>
            <a:gs pos="0">
              <a:schemeClr val="accent2">
                <a:hueOff val="5770095"/>
                <a:satOff val="-6590"/>
                <a:lumOff val="-390"/>
                <a:alphaOff val="0"/>
                <a:shade val="85000"/>
                <a:satMod val="130000"/>
              </a:schemeClr>
            </a:gs>
            <a:gs pos="34000">
              <a:schemeClr val="accent2">
                <a:hueOff val="5770095"/>
                <a:satOff val="-6590"/>
                <a:lumOff val="-390"/>
                <a:alphaOff val="0"/>
                <a:shade val="87000"/>
                <a:satMod val="125000"/>
              </a:schemeClr>
            </a:gs>
            <a:gs pos="70000">
              <a:schemeClr val="accent2">
                <a:hueOff val="5770095"/>
                <a:satOff val="-6590"/>
                <a:lumOff val="-390"/>
                <a:alphaOff val="0"/>
                <a:tint val="100000"/>
                <a:shade val="90000"/>
                <a:satMod val="130000"/>
              </a:schemeClr>
            </a:gs>
            <a:gs pos="100000">
              <a:schemeClr val="accent2">
                <a:hueOff val="5770095"/>
                <a:satOff val="-6590"/>
                <a:lumOff val="-39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Affirmation of Consultation: </a:t>
          </a:r>
        </a:p>
        <a:p>
          <a:pPr marL="0" lvl="0" indent="0" algn="ctr" defTabSz="800100">
            <a:lnSpc>
              <a:spcPct val="90000"/>
            </a:lnSpc>
            <a:spcBef>
              <a:spcPct val="0"/>
            </a:spcBef>
            <a:spcAft>
              <a:spcPct val="35000"/>
            </a:spcAft>
            <a:buNone/>
          </a:pPr>
          <a:r>
            <a:rPr lang="en-US" sz="1800" kern="1200" dirty="0"/>
            <a:t>Roadmap for services</a:t>
          </a:r>
        </a:p>
      </dsp:txBody>
      <dsp:txXfrm>
        <a:off x="2669839" y="3428124"/>
        <a:ext cx="2410400" cy="1178417"/>
      </dsp:txXfrm>
    </dsp:sp>
    <dsp:sp modelId="{30A1C53A-A49F-4F2B-985B-9126DD899E30}">
      <dsp:nvSpPr>
        <dsp:cNvPr id="0" name=""/>
        <dsp:cNvSpPr/>
      </dsp:nvSpPr>
      <dsp:spPr>
        <a:xfrm>
          <a:off x="1505884" y="348168"/>
          <a:ext cx="4499413" cy="4499413"/>
        </a:xfrm>
        <a:prstGeom prst="pie">
          <a:avLst>
            <a:gd name="adj1" fmla="val 9000000"/>
            <a:gd name="adj2" fmla="val 16200000"/>
          </a:avLst>
        </a:prstGeom>
        <a:gradFill rotWithShape="0">
          <a:gsLst>
            <a:gs pos="0">
              <a:schemeClr val="accent2">
                <a:hueOff val="11540190"/>
                <a:satOff val="-13180"/>
                <a:lumOff val="-781"/>
                <a:alphaOff val="0"/>
                <a:shade val="85000"/>
                <a:satMod val="130000"/>
              </a:schemeClr>
            </a:gs>
            <a:gs pos="34000">
              <a:schemeClr val="accent2">
                <a:hueOff val="11540190"/>
                <a:satOff val="-13180"/>
                <a:lumOff val="-781"/>
                <a:alphaOff val="0"/>
                <a:shade val="87000"/>
                <a:satMod val="125000"/>
              </a:schemeClr>
            </a:gs>
            <a:gs pos="70000">
              <a:schemeClr val="accent2">
                <a:hueOff val="11540190"/>
                <a:satOff val="-13180"/>
                <a:lumOff val="-781"/>
                <a:alphaOff val="0"/>
                <a:tint val="100000"/>
                <a:shade val="90000"/>
                <a:satMod val="130000"/>
              </a:schemeClr>
            </a:gs>
            <a:gs pos="100000">
              <a:schemeClr val="accent2">
                <a:hueOff val="11540190"/>
                <a:satOff val="-13180"/>
                <a:lumOff val="-78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Ongoing Consultation:</a:t>
          </a:r>
        </a:p>
        <a:p>
          <a:pPr marL="0" lvl="0" indent="0" algn="ctr" defTabSz="800100">
            <a:lnSpc>
              <a:spcPct val="90000"/>
            </a:lnSpc>
            <a:spcBef>
              <a:spcPct val="0"/>
            </a:spcBef>
            <a:spcAft>
              <a:spcPct val="35000"/>
            </a:spcAft>
            <a:buNone/>
          </a:pPr>
          <a:r>
            <a:rPr lang="en-US" sz="1800" kern="1200" dirty="0"/>
            <a:t>Delivery &amp; Evaluation of Services</a:t>
          </a:r>
        </a:p>
      </dsp:txBody>
      <dsp:txXfrm>
        <a:off x="2027066" y="1301616"/>
        <a:ext cx="1606933" cy="1339111"/>
      </dsp:txXfrm>
    </dsp:sp>
    <dsp:sp modelId="{B8AA13CC-A093-442B-AA86-5ED6C24CE93F}">
      <dsp:nvSpPr>
        <dsp:cNvPr id="0" name=""/>
        <dsp:cNvSpPr/>
      </dsp:nvSpPr>
      <dsp:spPr>
        <a:xfrm>
          <a:off x="1472416" y="137542"/>
          <a:ext cx="5056484" cy="5056484"/>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5CC61B9-33A4-4643-AA5C-95F57156F1E6}">
      <dsp:nvSpPr>
        <dsp:cNvPr id="0" name=""/>
        <dsp:cNvSpPr/>
      </dsp:nvSpPr>
      <dsp:spPr>
        <a:xfrm>
          <a:off x="1320015" y="230042"/>
          <a:ext cx="5056484" cy="5056484"/>
        </a:xfrm>
        <a:prstGeom prst="circularArrow">
          <a:avLst>
            <a:gd name="adj1" fmla="val 5085"/>
            <a:gd name="adj2" fmla="val 327528"/>
            <a:gd name="adj3" fmla="val 8671970"/>
            <a:gd name="adj4" fmla="val 1800502"/>
            <a:gd name="adj5" fmla="val 5932"/>
          </a:avLst>
        </a:prstGeom>
        <a:gradFill rotWithShape="0">
          <a:gsLst>
            <a:gs pos="0">
              <a:schemeClr val="accent2">
                <a:hueOff val="5770095"/>
                <a:satOff val="-6590"/>
                <a:lumOff val="-390"/>
                <a:alphaOff val="0"/>
                <a:shade val="85000"/>
                <a:satMod val="130000"/>
              </a:schemeClr>
            </a:gs>
            <a:gs pos="34000">
              <a:schemeClr val="accent2">
                <a:hueOff val="5770095"/>
                <a:satOff val="-6590"/>
                <a:lumOff val="-390"/>
                <a:alphaOff val="0"/>
                <a:shade val="87000"/>
                <a:satMod val="125000"/>
              </a:schemeClr>
            </a:gs>
            <a:gs pos="70000">
              <a:schemeClr val="accent2">
                <a:hueOff val="5770095"/>
                <a:satOff val="-6590"/>
                <a:lumOff val="-390"/>
                <a:alphaOff val="0"/>
                <a:tint val="100000"/>
                <a:shade val="90000"/>
                <a:satMod val="130000"/>
              </a:schemeClr>
            </a:gs>
            <a:gs pos="100000">
              <a:schemeClr val="accent2">
                <a:hueOff val="5770095"/>
                <a:satOff val="-6590"/>
                <a:lumOff val="-39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BAD0DD5-215F-4429-B13D-80F67EDDAA37}">
      <dsp:nvSpPr>
        <dsp:cNvPr id="0" name=""/>
        <dsp:cNvSpPr/>
      </dsp:nvSpPr>
      <dsp:spPr>
        <a:xfrm>
          <a:off x="1226573" y="77774"/>
          <a:ext cx="5056484" cy="5056484"/>
        </a:xfrm>
        <a:prstGeom prst="circularArrow">
          <a:avLst>
            <a:gd name="adj1" fmla="val 5085"/>
            <a:gd name="adj2" fmla="val 327528"/>
            <a:gd name="adj3" fmla="val 15873039"/>
            <a:gd name="adj4" fmla="val 9000000"/>
            <a:gd name="adj5" fmla="val 5932"/>
          </a:avLst>
        </a:prstGeom>
        <a:gradFill rotWithShape="0">
          <a:gsLst>
            <a:gs pos="0">
              <a:schemeClr val="accent2">
                <a:hueOff val="11540190"/>
                <a:satOff val="-13180"/>
                <a:lumOff val="-781"/>
                <a:alphaOff val="0"/>
                <a:shade val="85000"/>
                <a:satMod val="130000"/>
              </a:schemeClr>
            </a:gs>
            <a:gs pos="34000">
              <a:schemeClr val="accent2">
                <a:hueOff val="11540190"/>
                <a:satOff val="-13180"/>
                <a:lumOff val="-781"/>
                <a:alphaOff val="0"/>
                <a:shade val="87000"/>
                <a:satMod val="125000"/>
              </a:schemeClr>
            </a:gs>
            <a:gs pos="70000">
              <a:schemeClr val="accent2">
                <a:hueOff val="11540190"/>
                <a:satOff val="-13180"/>
                <a:lumOff val="-781"/>
                <a:alphaOff val="0"/>
                <a:tint val="100000"/>
                <a:shade val="90000"/>
                <a:satMod val="130000"/>
              </a:schemeClr>
            </a:gs>
            <a:gs pos="100000">
              <a:schemeClr val="accent2">
                <a:hueOff val="11540190"/>
                <a:satOff val="-13180"/>
                <a:lumOff val="-78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327113-5DB0-492E-96AD-94928B570642}"/>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a:extLst>
              <a:ext uri="{FF2B5EF4-FFF2-40B4-BE49-F238E27FC236}">
                <a16:creationId xmlns:a16="http://schemas.microsoft.com/office/drawing/2014/main" id="{5279B84F-7EF0-BE48-4A28-5348EEBFC06F}"/>
              </a:ext>
            </a:extLst>
          </p:cNvPr>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55766139-9642-469E-AA20-5C74189E97AB}" type="datetimeFigureOut">
              <a:rPr lang="en-US" smtClean="0"/>
              <a:t>9/3/2025</a:t>
            </a:fld>
            <a:endParaRPr lang="en-US" dirty="0"/>
          </a:p>
        </p:txBody>
      </p:sp>
      <p:sp>
        <p:nvSpPr>
          <p:cNvPr id="4" name="Footer Placeholder 3">
            <a:extLst>
              <a:ext uri="{FF2B5EF4-FFF2-40B4-BE49-F238E27FC236}">
                <a16:creationId xmlns:a16="http://schemas.microsoft.com/office/drawing/2014/main" id="{B81CEE3A-97EA-6A19-6581-66F80B615096}"/>
              </a:ext>
            </a:extLst>
          </p:cNvPr>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B4A6785-3040-FE46-77B6-2F5D52E3A8F4}"/>
              </a:ext>
            </a:extLst>
          </p:cNvPr>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DDCB49FA-64FE-46AA-A6C3-23197F993B82}" type="slidenum">
              <a:rPr lang="en-US" smtClean="0"/>
              <a:t>‹#›</a:t>
            </a:fld>
            <a:endParaRPr lang="en-US" dirty="0"/>
          </a:p>
        </p:txBody>
      </p:sp>
    </p:spTree>
    <p:extLst>
      <p:ext uri="{BB962C8B-B14F-4D97-AF65-F5344CB8AC3E}">
        <p14:creationId xmlns:p14="http://schemas.microsoft.com/office/powerpoint/2010/main" val="305007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115" tIns="48057" rIns="96115" bIns="48057" rtlCol="0"/>
          <a:lstStyle>
            <a:lvl1pPr algn="l">
              <a:defRPr sz="1200"/>
            </a:lvl1pPr>
          </a:lstStyle>
          <a:p>
            <a:endParaRPr lang="en-US" dirty="0"/>
          </a:p>
        </p:txBody>
      </p:sp>
      <p:sp>
        <p:nvSpPr>
          <p:cNvPr id="3" name="Date Placeholder 2"/>
          <p:cNvSpPr>
            <a:spLocks noGrp="1"/>
          </p:cNvSpPr>
          <p:nvPr>
            <p:ph type="dt" idx="1"/>
          </p:nvPr>
        </p:nvSpPr>
        <p:spPr>
          <a:xfrm>
            <a:off x="4143589" y="1"/>
            <a:ext cx="3169920" cy="481727"/>
          </a:xfrm>
          <a:prstGeom prst="rect">
            <a:avLst/>
          </a:prstGeom>
        </p:spPr>
        <p:txBody>
          <a:bodyPr vert="horz" lIns="96115" tIns="48057" rIns="96115" bIns="48057" rtlCol="0"/>
          <a:lstStyle>
            <a:lvl1pPr algn="r">
              <a:defRPr sz="1200"/>
            </a:lvl1pPr>
          </a:lstStyle>
          <a:p>
            <a:fld id="{B21785F2-079C-4A24-B29A-E1EFD8291152}" type="datetimeFigureOut">
              <a:rPr lang="en-US" smtClean="0"/>
              <a:t>9/3/2025</a:t>
            </a:fld>
            <a:endParaRPr lang="en-US" dirty="0"/>
          </a:p>
        </p:txBody>
      </p:sp>
      <p:sp>
        <p:nvSpPr>
          <p:cNvPr id="4" name="Slide Image Placeholder 3"/>
          <p:cNvSpPr>
            <a:spLocks noGrp="1" noRot="1" noChangeAspect="1"/>
          </p:cNvSpPr>
          <p:nvPr>
            <p:ph type="sldImg" idx="2"/>
          </p:nvPr>
        </p:nvSpPr>
        <p:spPr>
          <a:xfrm>
            <a:off x="777875" y="1200150"/>
            <a:ext cx="5761038" cy="3240088"/>
          </a:xfrm>
          <a:prstGeom prst="rect">
            <a:avLst/>
          </a:prstGeom>
          <a:noFill/>
          <a:ln w="12700">
            <a:solidFill>
              <a:prstClr val="black"/>
            </a:solidFill>
          </a:ln>
        </p:spPr>
        <p:txBody>
          <a:bodyPr vert="horz" lIns="96115" tIns="48057" rIns="96115" bIns="48057"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115" tIns="48057" rIns="96115" bIns="480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169920" cy="481726"/>
          </a:xfrm>
          <a:prstGeom prst="rect">
            <a:avLst/>
          </a:prstGeom>
        </p:spPr>
        <p:txBody>
          <a:bodyPr vert="horz" lIns="96115" tIns="48057" rIns="96115" bIns="480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6"/>
            <a:ext cx="3169920" cy="481726"/>
          </a:xfrm>
          <a:prstGeom prst="rect">
            <a:avLst/>
          </a:prstGeom>
        </p:spPr>
        <p:txBody>
          <a:bodyPr vert="horz" lIns="96115" tIns="48057" rIns="96115" bIns="48057" rtlCol="0" anchor="b"/>
          <a:lstStyle>
            <a:lvl1pPr algn="r">
              <a:defRPr sz="1200"/>
            </a:lvl1pPr>
          </a:lstStyle>
          <a:p>
            <a:fld id="{88D057F3-9435-418E-8982-1F633584B273}" type="slidenum">
              <a:rPr lang="en-US" smtClean="0"/>
              <a:t>‹#›</a:t>
            </a:fld>
            <a:endParaRPr lang="en-US" dirty="0"/>
          </a:p>
        </p:txBody>
      </p:sp>
    </p:spTree>
    <p:extLst>
      <p:ext uri="{BB962C8B-B14F-4D97-AF65-F5344CB8AC3E}">
        <p14:creationId xmlns:p14="http://schemas.microsoft.com/office/powerpoint/2010/main" val="226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500" dirty="0"/>
              <a:t>Welcome to the presentation on Equitable Services to Non-Public Schools. This presentation is part of NYSED’s 2025 ESSA Virtual Training. </a:t>
            </a:r>
          </a:p>
        </p:txBody>
      </p:sp>
      <p:sp>
        <p:nvSpPr>
          <p:cNvPr id="4" name="Slide Number Placeholder 3"/>
          <p:cNvSpPr>
            <a:spLocks noGrp="1"/>
          </p:cNvSpPr>
          <p:nvPr>
            <p:ph type="sldNum" sz="quarter" idx="5"/>
          </p:nvPr>
        </p:nvSpPr>
        <p:spPr/>
        <p:txBody>
          <a:bodyPr/>
          <a:lstStyle/>
          <a:p>
            <a:fld id="{88D057F3-9435-418E-8982-1F633584B273}" type="slidenum">
              <a:rPr lang="en-US" smtClean="0"/>
              <a:t>1</a:t>
            </a:fld>
            <a:endParaRPr lang="en-US" dirty="0"/>
          </a:p>
        </p:txBody>
      </p:sp>
    </p:spTree>
    <p:extLst>
      <p:ext uri="{BB962C8B-B14F-4D97-AF65-F5344CB8AC3E}">
        <p14:creationId xmlns:p14="http://schemas.microsoft.com/office/powerpoint/2010/main" val="116924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Consolidated Application is equipped to calculate per pupil amounts and proportional shares once the student data from private school consultation is entered into the relevant section.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For Title 1 shares, you will enter the total number of private school students who are eligible for services on the page for Title 1 Part A – Fiscal Information (2 of 6)</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These are students who reside within one of the LEA’s Title 1 attendance area AND live in a low-income household.</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Non-public schools are not required to provide evidence of their methods, however the non-public school and LEA officials should agree upon the method to be used. The non-public school should have evidence available in case it is requested by an auditor evaluating the program. </a:t>
            </a:r>
          </a:p>
        </p:txBody>
      </p:sp>
      <p:sp>
        <p:nvSpPr>
          <p:cNvPr id="4" name="Slide Number Placeholder 3"/>
          <p:cNvSpPr>
            <a:spLocks noGrp="1"/>
          </p:cNvSpPr>
          <p:nvPr>
            <p:ph type="sldNum" sz="quarter" idx="5"/>
          </p:nvPr>
        </p:nvSpPr>
        <p:spPr/>
        <p:txBody>
          <a:bodyPr/>
          <a:lstStyle/>
          <a:p>
            <a:fld id="{C2892E4B-2BF5-4E57-A193-8B83F1C4B1C8}" type="slidenum">
              <a:rPr lang="en-US" smtClean="0"/>
              <a:t>10</a:t>
            </a:fld>
            <a:endParaRPr lang="en-US" dirty="0"/>
          </a:p>
        </p:txBody>
      </p:sp>
    </p:spTree>
    <p:extLst>
      <p:ext uri="{BB962C8B-B14F-4D97-AF65-F5344CB8AC3E}">
        <p14:creationId xmlns:p14="http://schemas.microsoft.com/office/powerpoint/2010/main" val="268407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question 2, we’ve entered our demographic data showing the total number of students enrolled in the public school as well as at both in-district and out-of-district private schools and the number of students from low-income families residing in Title 1 attendance areas who are enrolled at both public and private schools.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Next, we enter the LEA’s Title 1 allocation. Information from the transferability section will be entered automatically. Using the low-income student counts, the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ConApp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will calculate the per-pupil amount for Title 1 and the public and non-public shares.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can use this information to finish the consultation with your non-public schools.</a:t>
            </a:r>
          </a:p>
        </p:txBody>
      </p:sp>
      <p:sp>
        <p:nvSpPr>
          <p:cNvPr id="4" name="Slide Number Placeholder 3"/>
          <p:cNvSpPr>
            <a:spLocks noGrp="1"/>
          </p:cNvSpPr>
          <p:nvPr>
            <p:ph type="sldNum" sz="quarter" idx="5"/>
          </p:nvPr>
        </p:nvSpPr>
        <p:spPr/>
        <p:txBody>
          <a:bodyPr/>
          <a:lstStyle/>
          <a:p>
            <a:fld id="{C2892E4B-2BF5-4E57-A193-8B83F1C4B1C8}" type="slidenum">
              <a:rPr lang="en-US" smtClean="0"/>
              <a:t>11</a:t>
            </a:fld>
            <a:endParaRPr lang="en-US" dirty="0"/>
          </a:p>
        </p:txBody>
      </p:sp>
    </p:spTree>
    <p:extLst>
      <p:ext uri="{BB962C8B-B14F-4D97-AF65-F5344CB8AC3E}">
        <p14:creationId xmlns:p14="http://schemas.microsoft.com/office/powerpoint/2010/main" val="336073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Is it true or false that only students from low-income families can receive Title 1 equitable services? This is FALSE. To be eligible for equitable services under Title 1, students must: Reside in a Title I attendance area AND Be at-risk of failing to meet rigorous academic standards.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This means that one private school student may generate the proportional share by virtue of their residence and household income, but the services that share provides can be offered to any student who resides in the LEA’s title I attendance area AND is at-risk of academic failure. </a:t>
            </a:r>
          </a:p>
        </p:txBody>
      </p:sp>
      <p:sp>
        <p:nvSpPr>
          <p:cNvPr id="4" name="Slide Number Placeholder 3"/>
          <p:cNvSpPr>
            <a:spLocks noGrp="1"/>
          </p:cNvSpPr>
          <p:nvPr>
            <p:ph type="sldNum" sz="quarter" idx="5"/>
          </p:nvPr>
        </p:nvSpPr>
        <p:spPr/>
        <p:txBody>
          <a:bodyPr/>
          <a:lstStyle/>
          <a:p>
            <a:fld id="{88D057F3-9435-418E-8982-1F633584B273}" type="slidenum">
              <a:rPr lang="en-US" smtClean="0"/>
              <a:t>12</a:t>
            </a:fld>
            <a:endParaRPr lang="en-US" dirty="0"/>
          </a:p>
        </p:txBody>
      </p:sp>
    </p:spTree>
    <p:extLst>
      <p:ext uri="{BB962C8B-B14F-4D97-AF65-F5344CB8AC3E}">
        <p14:creationId xmlns:p14="http://schemas.microsoft.com/office/powerpoint/2010/main" val="278197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Title 2 allocation and demographics will be entered on the page Title 2 Part A – Program and Fiscal Information.</a:t>
            </a:r>
          </a:p>
        </p:txBody>
      </p:sp>
      <p:sp>
        <p:nvSpPr>
          <p:cNvPr id="4" name="Slide Number Placeholder 3"/>
          <p:cNvSpPr>
            <a:spLocks noGrp="1"/>
          </p:cNvSpPr>
          <p:nvPr>
            <p:ph type="sldNum" sz="quarter" idx="5"/>
          </p:nvPr>
        </p:nvSpPr>
        <p:spPr/>
        <p:txBody>
          <a:bodyPr/>
          <a:lstStyle/>
          <a:p>
            <a:fld id="{C2892E4B-2BF5-4E57-A193-8B83F1C4B1C8}" type="slidenum">
              <a:rPr lang="en-US" smtClean="0"/>
              <a:t>13</a:t>
            </a:fld>
            <a:endParaRPr lang="en-US" dirty="0"/>
          </a:p>
        </p:txBody>
      </p:sp>
    </p:spTree>
    <p:extLst>
      <p:ext uri="{BB962C8B-B14F-4D97-AF65-F5344CB8AC3E}">
        <p14:creationId xmlns:p14="http://schemas.microsoft.com/office/powerpoint/2010/main" val="209412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When completing the Title 2 Part A Fiscal Information page, the LEA will need to enter information gathered during initial consultation. You’ll first enter the allocation, and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values for transferability will be automatically filled in.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LEAs have the option to reserve administration costs “off the top”, but this must be discussed with the non-public school first because it decreases the amount available for services.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Examples of administrative costs could include indirect cost or partial salary for a clerk or secretary to prepare and maintain documents or schedules.</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amount available after the administrative reserve will be used to automatically calculate the per pupil amount and the LEA and non-public school shares. </a:t>
            </a:r>
          </a:p>
        </p:txBody>
      </p:sp>
      <p:sp>
        <p:nvSpPr>
          <p:cNvPr id="4" name="Slide Number Placeholder 3"/>
          <p:cNvSpPr>
            <a:spLocks noGrp="1"/>
          </p:cNvSpPr>
          <p:nvPr>
            <p:ph type="sldNum" sz="quarter" idx="5"/>
          </p:nvPr>
        </p:nvSpPr>
        <p:spPr/>
        <p:txBody>
          <a:bodyPr/>
          <a:lstStyle/>
          <a:p>
            <a:fld id="{C2892E4B-2BF5-4E57-A193-8B83F1C4B1C8}" type="slidenum">
              <a:rPr lang="en-US" smtClean="0"/>
              <a:t>14</a:t>
            </a:fld>
            <a:endParaRPr lang="en-US" dirty="0"/>
          </a:p>
        </p:txBody>
      </p:sp>
    </p:spTree>
    <p:extLst>
      <p:ext uri="{BB962C8B-B14F-4D97-AF65-F5344CB8AC3E}">
        <p14:creationId xmlns:p14="http://schemas.microsoft.com/office/powerpoint/2010/main" val="152396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You’ll notice that the page Title 4 Part A – Program/Fiscal Information is identical to the page for Title 2. </a:t>
            </a:r>
          </a:p>
        </p:txBody>
      </p:sp>
      <p:sp>
        <p:nvSpPr>
          <p:cNvPr id="4" name="Slide Number Placeholder 3"/>
          <p:cNvSpPr>
            <a:spLocks noGrp="1"/>
          </p:cNvSpPr>
          <p:nvPr>
            <p:ph type="sldNum" sz="quarter" idx="5"/>
          </p:nvPr>
        </p:nvSpPr>
        <p:spPr/>
        <p:txBody>
          <a:bodyPr/>
          <a:lstStyle/>
          <a:p>
            <a:fld id="{C2892E4B-2BF5-4E57-A193-8B83F1C4B1C8}" type="slidenum">
              <a:rPr lang="en-US" smtClean="0"/>
              <a:t>15</a:t>
            </a:fld>
            <a:endParaRPr lang="en-US" dirty="0"/>
          </a:p>
        </p:txBody>
      </p:sp>
    </p:spTree>
    <p:extLst>
      <p:ext uri="{BB962C8B-B14F-4D97-AF65-F5344CB8AC3E}">
        <p14:creationId xmlns:p14="http://schemas.microsoft.com/office/powerpoint/2010/main" val="2429101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First we enter our Title 4 allocation of $20,000. The transferability values will fill in. And again we have the option to reserve administrative costs up to 2% off the top. This reduces the total amount available for services.</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final allocation after the administrative reserve is removed is used to calculate the Title 4 per pupil amount and the LEA and private school shares. </a:t>
            </a:r>
          </a:p>
        </p:txBody>
      </p:sp>
      <p:sp>
        <p:nvSpPr>
          <p:cNvPr id="4" name="Slide Number Placeholder 3"/>
          <p:cNvSpPr>
            <a:spLocks noGrp="1"/>
          </p:cNvSpPr>
          <p:nvPr>
            <p:ph type="sldNum" sz="quarter" idx="5"/>
          </p:nvPr>
        </p:nvSpPr>
        <p:spPr/>
        <p:txBody>
          <a:bodyPr/>
          <a:lstStyle/>
          <a:p>
            <a:fld id="{C2892E4B-2BF5-4E57-A193-8B83F1C4B1C8}" type="slidenum">
              <a:rPr lang="en-US" smtClean="0"/>
              <a:t>16</a:t>
            </a:fld>
            <a:endParaRPr lang="en-US" dirty="0"/>
          </a:p>
        </p:txBody>
      </p:sp>
    </p:spTree>
    <p:extLst>
      <p:ext uri="{BB962C8B-B14F-4D97-AF65-F5344CB8AC3E}">
        <p14:creationId xmlns:p14="http://schemas.microsoft.com/office/powerpoint/2010/main" val="1543814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Every LEA must answer the first question on the Equitable Services page.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may already have an idea of which non-public schools will participate, but if there are any non-public schools that serve any school-age children residing in the district,</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must select yes.</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statute governing equitable services does not include an exceptions for perennially-declining non-public schools, but it does include language insisting that public schools contact all potentially-eligible, non-profit private schools every year. </a:t>
            </a:r>
          </a:p>
        </p:txBody>
      </p:sp>
      <p:sp>
        <p:nvSpPr>
          <p:cNvPr id="4" name="Slide Number Placeholder 3"/>
          <p:cNvSpPr>
            <a:spLocks noGrp="1"/>
          </p:cNvSpPr>
          <p:nvPr>
            <p:ph type="sldNum" sz="quarter" idx="5"/>
          </p:nvPr>
        </p:nvSpPr>
        <p:spPr/>
        <p:txBody>
          <a:bodyPr/>
          <a:lstStyle/>
          <a:p>
            <a:fld id="{C2892E4B-2BF5-4E57-A193-8B83F1C4B1C8}" type="slidenum">
              <a:rPr lang="en-US" smtClean="0"/>
              <a:t>17</a:t>
            </a:fld>
            <a:endParaRPr lang="en-US" dirty="0"/>
          </a:p>
        </p:txBody>
      </p:sp>
    </p:spTree>
    <p:extLst>
      <p:ext uri="{BB962C8B-B14F-4D97-AF65-F5344CB8AC3E}">
        <p14:creationId xmlns:p14="http://schemas.microsoft.com/office/powerpoint/2010/main" val="2099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Clicking yes on the Equitable Services page will open the Equitable Services Details page.</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This is the final place where your equitable services information will be entered and where you will upload your consultation forms.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All of the data entered on the previous pages will be automatically filled into the Equitable Services Details page, Questions 1 and 2.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per pupil amount is needed to plan the scope of services and complete section 4 of the Written Affirmation of Consultation form.  </a:t>
            </a:r>
          </a:p>
        </p:txBody>
      </p:sp>
      <p:sp>
        <p:nvSpPr>
          <p:cNvPr id="4" name="Slide Number Placeholder 3"/>
          <p:cNvSpPr>
            <a:spLocks noGrp="1"/>
          </p:cNvSpPr>
          <p:nvPr>
            <p:ph type="sldNum" sz="quarter" idx="5"/>
          </p:nvPr>
        </p:nvSpPr>
        <p:spPr/>
        <p:txBody>
          <a:bodyPr/>
          <a:lstStyle/>
          <a:p>
            <a:fld id="{C2892E4B-2BF5-4E57-A193-8B83F1C4B1C8}" type="slidenum">
              <a:rPr lang="en-US" smtClean="0"/>
              <a:t>18</a:t>
            </a:fld>
            <a:endParaRPr lang="en-US" dirty="0"/>
          </a:p>
        </p:txBody>
      </p:sp>
    </p:spTree>
    <p:extLst>
      <p:ext uri="{BB962C8B-B14F-4D97-AF65-F5344CB8AC3E}">
        <p14:creationId xmlns:p14="http://schemas.microsoft.com/office/powerpoint/2010/main" val="340205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Using the Per Pupil Amount calculated by the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ConApp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you can return to the non-public school with their proportional share and collaborate to develop the equitable services program.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final pages of the Affirmation of Consultation form should provide all of the information necessary to complete the FS-10.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our example, we’re providing tutoring in Math and ELA to eligible students under Title 1. This is going to be provided by a St. Alison’s School teacher who is under contract with New York CSD at a rate of $40 per hour.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our example, we did not have a parent &amp; family engagement requirement. But what if we did?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 non-public school can choose to decline the parent &amp; family engagement requirement, instead adding those funds to their academic services. A non-public school may also choose to engage Title 1 parents. Often this will be in the form of an open house or parent/family event that includes a special Title 1 component, such as a pull-out session or stakeholder meeting.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Regardless of what services are provided, the LEA may never reimburse a non-public school. Consistent ongoing consultation will allow non-public school partners to communicate their evolving academic and family engagement needs throughout the school year, allowing adequate time for planning and pre-ordering of supplies. </a:t>
            </a:r>
          </a:p>
        </p:txBody>
      </p:sp>
      <p:sp>
        <p:nvSpPr>
          <p:cNvPr id="4" name="Slide Number Placeholder 3"/>
          <p:cNvSpPr>
            <a:spLocks noGrp="1"/>
          </p:cNvSpPr>
          <p:nvPr>
            <p:ph type="sldNum" sz="quarter" idx="5"/>
          </p:nvPr>
        </p:nvSpPr>
        <p:spPr/>
        <p:txBody>
          <a:bodyPr/>
          <a:lstStyle/>
          <a:p>
            <a:fld id="{C2892E4B-2BF5-4E57-A193-8B83F1C4B1C8}" type="slidenum">
              <a:rPr lang="en-US" smtClean="0"/>
              <a:t>19</a:t>
            </a:fld>
            <a:endParaRPr lang="en-US" dirty="0"/>
          </a:p>
        </p:txBody>
      </p:sp>
    </p:spTree>
    <p:extLst>
      <p:ext uri="{BB962C8B-B14F-4D97-AF65-F5344CB8AC3E}">
        <p14:creationId xmlns:p14="http://schemas.microsoft.com/office/powerpoint/2010/main" val="423179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follow the consultation process all the way through from initial contact with potential non-public school partners to evaluation of the program. We will spend a lot of time on the Consolidated Application requirements.</a:t>
            </a:r>
          </a:p>
        </p:txBody>
      </p:sp>
      <p:sp>
        <p:nvSpPr>
          <p:cNvPr id="4" name="Slide Number Placeholder 3"/>
          <p:cNvSpPr>
            <a:spLocks noGrp="1"/>
          </p:cNvSpPr>
          <p:nvPr>
            <p:ph type="sldNum" sz="quarter" idx="5"/>
          </p:nvPr>
        </p:nvSpPr>
        <p:spPr/>
        <p:txBody>
          <a:bodyPr/>
          <a:lstStyle/>
          <a:p>
            <a:fld id="{88D057F3-9435-418E-8982-1F633584B273}" type="slidenum">
              <a:rPr lang="en-US" smtClean="0"/>
              <a:t>2</a:t>
            </a:fld>
            <a:endParaRPr lang="en-US" dirty="0"/>
          </a:p>
        </p:txBody>
      </p:sp>
    </p:spTree>
    <p:extLst>
      <p:ext uri="{BB962C8B-B14F-4D97-AF65-F5344CB8AC3E}">
        <p14:creationId xmlns:p14="http://schemas.microsoft.com/office/powerpoint/2010/main" val="303899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For our tutoring service, we have identified that this is for a non-public school. We’ve identified our vendor, a St. Alison’s School teacher, and we’ve included the hourly rate and the total for this line item. </a:t>
            </a:r>
          </a:p>
        </p:txBody>
      </p:sp>
      <p:sp>
        <p:nvSpPr>
          <p:cNvPr id="4" name="Slide Number Placeholder 3"/>
          <p:cNvSpPr>
            <a:spLocks noGrp="1"/>
          </p:cNvSpPr>
          <p:nvPr>
            <p:ph type="sldNum" sz="quarter" idx="5"/>
          </p:nvPr>
        </p:nvSpPr>
        <p:spPr/>
        <p:txBody>
          <a:bodyPr/>
          <a:lstStyle/>
          <a:p>
            <a:fld id="{C2892E4B-2BF5-4E57-A193-8B83F1C4B1C8}" type="slidenum">
              <a:rPr lang="en-US" smtClean="0"/>
              <a:t>20</a:t>
            </a:fld>
            <a:endParaRPr lang="en-US" dirty="0"/>
          </a:p>
        </p:txBody>
      </p:sp>
    </p:spTree>
    <p:extLst>
      <p:ext uri="{BB962C8B-B14F-4D97-AF65-F5344CB8AC3E}">
        <p14:creationId xmlns:p14="http://schemas.microsoft.com/office/powerpoint/2010/main" val="2932098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This non-public school had identified a need to improve their instructional services for math and literacy and is requesting the use of Title 2 funds to do so. They are also requesting coaching in instructional technology out of Title 4. This is a good example of braiding funds because students are receiving AIS instruction, and teachers are learning how to deliver that instruction more effectively. </a:t>
            </a:r>
          </a:p>
        </p:txBody>
      </p:sp>
      <p:sp>
        <p:nvSpPr>
          <p:cNvPr id="4" name="Slide Number Placeholder 3"/>
          <p:cNvSpPr>
            <a:spLocks noGrp="1"/>
          </p:cNvSpPr>
          <p:nvPr>
            <p:ph type="sldNum" sz="quarter" idx="5"/>
          </p:nvPr>
        </p:nvSpPr>
        <p:spPr/>
        <p:txBody>
          <a:bodyPr/>
          <a:lstStyle/>
          <a:p>
            <a:fld id="{C2892E4B-2BF5-4E57-A193-8B83F1C4B1C8}" type="slidenum">
              <a:rPr lang="en-US" smtClean="0"/>
              <a:t>21</a:t>
            </a:fld>
            <a:endParaRPr lang="en-US" dirty="0"/>
          </a:p>
        </p:txBody>
      </p:sp>
    </p:spTree>
    <p:extLst>
      <p:ext uri="{BB962C8B-B14F-4D97-AF65-F5344CB8AC3E}">
        <p14:creationId xmlns:p14="http://schemas.microsoft.com/office/powerpoint/2010/main" val="353682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Once again, we’re going to use the information in our Written Affirmation of Consultation Form to develop the FS-10. We have identified that this is for a non-public school</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service the vendor, the cost calculation based on the per pupil amount, and finally</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line item amount.</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cannot provide this level of detail for the administrative reserve in the FS-10,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 please identify the portion of indirect costs that are part of equitable services in the budget narrative.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Record-keeping is a very important part of this process. In this case, the LEA will need to keep records of purchase order, contracts with appropriate language, records of teacher participation, and an evaluation of teachers’ progress. </a:t>
            </a:r>
          </a:p>
        </p:txBody>
      </p:sp>
      <p:sp>
        <p:nvSpPr>
          <p:cNvPr id="4" name="Slide Number Placeholder 3"/>
          <p:cNvSpPr>
            <a:spLocks noGrp="1"/>
          </p:cNvSpPr>
          <p:nvPr>
            <p:ph type="sldNum" sz="quarter" idx="5"/>
          </p:nvPr>
        </p:nvSpPr>
        <p:spPr/>
        <p:txBody>
          <a:bodyPr/>
          <a:lstStyle/>
          <a:p>
            <a:fld id="{C2892E4B-2BF5-4E57-A193-8B83F1C4B1C8}" type="slidenum">
              <a:rPr lang="en-US" smtClean="0"/>
              <a:t>22</a:t>
            </a:fld>
            <a:endParaRPr lang="en-US" dirty="0"/>
          </a:p>
        </p:txBody>
      </p:sp>
    </p:spTree>
    <p:extLst>
      <p:ext uri="{BB962C8B-B14F-4D97-AF65-F5344CB8AC3E}">
        <p14:creationId xmlns:p14="http://schemas.microsoft.com/office/powerpoint/2010/main" val="2722993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Our Title 4 Equitable Services program involves coaching from one of the LEA’s employees, so we can put their stipend and hourly rate in Code 15.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This tech coach may also have a salary from the same funding source. As long as coaching hours occur outside of the tech coach’s normal contractual hours with the LEA, there is no problem with paying both a salary and a stipend to the same person from the same funding source.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That said, there is some record keeping this LEA needs to be very mindful of. In addition to the record-keeping required for Title 2, the LEA should maintain a timesheet for their tech coach demonstrating that these activities are taking place outside of their normal contractual obligations. </a:t>
            </a:r>
          </a:p>
        </p:txBody>
      </p:sp>
      <p:sp>
        <p:nvSpPr>
          <p:cNvPr id="4" name="Slide Number Placeholder 3"/>
          <p:cNvSpPr>
            <a:spLocks noGrp="1"/>
          </p:cNvSpPr>
          <p:nvPr>
            <p:ph type="sldNum" sz="quarter" idx="5"/>
          </p:nvPr>
        </p:nvSpPr>
        <p:spPr/>
        <p:txBody>
          <a:bodyPr/>
          <a:lstStyle/>
          <a:p>
            <a:fld id="{C2892E4B-2BF5-4E57-A193-8B83F1C4B1C8}" type="slidenum">
              <a:rPr lang="en-US" smtClean="0"/>
              <a:t>23</a:t>
            </a:fld>
            <a:endParaRPr lang="en-US" dirty="0"/>
          </a:p>
        </p:txBody>
      </p:sp>
    </p:spTree>
    <p:extLst>
      <p:ext uri="{BB962C8B-B14F-4D97-AF65-F5344CB8AC3E}">
        <p14:creationId xmlns:p14="http://schemas.microsoft.com/office/powerpoint/2010/main" val="249180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questions 3 &amp; 4 of the Equitable Services Details page, you will upload the completed Affirmation of Consultation forms for each non-public school that you consulted with AND evidence of either declination or non-responsiveness for non-participating non-public schools. </a:t>
            </a:r>
          </a:p>
        </p:txBody>
      </p:sp>
      <p:sp>
        <p:nvSpPr>
          <p:cNvPr id="4" name="Slide Number Placeholder 3"/>
          <p:cNvSpPr>
            <a:spLocks noGrp="1"/>
          </p:cNvSpPr>
          <p:nvPr>
            <p:ph type="sldNum" sz="quarter" idx="5"/>
          </p:nvPr>
        </p:nvSpPr>
        <p:spPr/>
        <p:txBody>
          <a:bodyPr/>
          <a:lstStyle/>
          <a:p>
            <a:fld id="{C2892E4B-2BF5-4E57-A193-8B83F1C4B1C8}" type="slidenum">
              <a:rPr lang="en-US" smtClean="0"/>
              <a:t>24</a:t>
            </a:fld>
            <a:endParaRPr lang="en-US" dirty="0"/>
          </a:p>
        </p:txBody>
      </p:sp>
    </p:spTree>
    <p:extLst>
      <p:ext uri="{BB962C8B-B14F-4D97-AF65-F5344CB8AC3E}">
        <p14:creationId xmlns:p14="http://schemas.microsoft.com/office/powerpoint/2010/main" val="107165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dirty="0"/>
              <a:t>Thank you for viewing the Equitable Services presentation from NYSED’s 2025 ESSA virtual training. </a:t>
            </a:r>
          </a:p>
          <a:p>
            <a:pPr defTabSz="948507"/>
            <a:endParaRPr lang="en-US" dirty="0"/>
          </a:p>
          <a:p>
            <a:pPr defTabSz="948507"/>
            <a:r>
              <a:rPr lang="en-US" dirty="0"/>
              <a:t>For additional guidance on equitable services and the required Written Affirmation of Consultation Forms, please visit our equitable services webpage at nysed.gov/equitable-services-nonpublic-schools </a:t>
            </a:r>
          </a:p>
          <a:p>
            <a:pPr defTabSz="948507"/>
            <a:endParaRPr lang="en-US" dirty="0"/>
          </a:p>
          <a:p>
            <a:pPr defTabSz="948507"/>
            <a:r>
              <a:rPr lang="en-US" dirty="0"/>
              <a:t>If you have additional questions or questions specific to your application, please contact the ESSA-Funded Programs Office at (518) 473-0295 or via email at conappta@nysed.gov </a:t>
            </a:r>
          </a:p>
          <a:p>
            <a:pPr defTabSz="948507"/>
            <a:endParaRPr lang="en-US" dirty="0"/>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25</a:t>
            </a:fld>
            <a:endParaRPr lang="en-US" dirty="0"/>
          </a:p>
        </p:txBody>
      </p:sp>
    </p:spTree>
    <p:extLst>
      <p:ext uri="{BB962C8B-B14F-4D97-AF65-F5344CB8AC3E}">
        <p14:creationId xmlns:p14="http://schemas.microsoft.com/office/powerpoint/2010/main" val="410211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Non-profit, private schools are entitled to services to promote the achievement of eligible students.</a:t>
            </a:r>
          </a:p>
          <a:p>
            <a:pPr defTabSz="948507">
              <a:defRPr/>
            </a:pPr>
            <a:r>
              <a:rPr lang="en-US" i="0" u="none" dirty="0"/>
              <a:t>Driven by student need, these services may be substantially different than what is provided at the public school.</a:t>
            </a:r>
          </a:p>
          <a:p>
            <a:r>
              <a:rPr lang="en-US" i="0" u="none" dirty="0"/>
              <a:t>It also means that the process must be focused on what is best for the students, not the private school. </a:t>
            </a:r>
          </a:p>
        </p:txBody>
      </p:sp>
      <p:sp>
        <p:nvSpPr>
          <p:cNvPr id="4" name="Slide Number Placeholder 3"/>
          <p:cNvSpPr>
            <a:spLocks noGrp="1"/>
          </p:cNvSpPr>
          <p:nvPr>
            <p:ph type="sldNum" sz="quarter" idx="5"/>
          </p:nvPr>
        </p:nvSpPr>
        <p:spPr/>
        <p:txBody>
          <a:bodyPr/>
          <a:lstStyle/>
          <a:p>
            <a:fld id="{C2892E4B-2BF5-4E57-A193-8B83F1C4B1C8}" type="slidenum">
              <a:rPr lang="en-US" smtClean="0"/>
              <a:t>3</a:t>
            </a:fld>
            <a:endParaRPr lang="en-US" dirty="0"/>
          </a:p>
        </p:txBody>
      </p:sp>
    </p:spTree>
    <p:extLst>
      <p:ext uri="{BB962C8B-B14F-4D97-AF65-F5344CB8AC3E}">
        <p14:creationId xmlns:p14="http://schemas.microsoft.com/office/powerpoint/2010/main" val="412987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NYSED provides several resources on our Equitable Services page. Here you will find:</a:t>
            </a:r>
          </a:p>
          <a:p>
            <a:r>
              <a:rPr lang="en-US" dirty="0"/>
              <a:t>The Letters of Intent templates and the Written Affirmation of Consultation form</a:t>
            </a:r>
          </a:p>
          <a:p>
            <a:r>
              <a:rPr lang="en-US" dirty="0"/>
              <a:t>The private School consultation resource and the list of 853 and 4201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Something important o note is that NYSED’s records only include non-public schools with BEDS codes. There may be unregistered private schools that the LEA is also required to consult with. The LEA should work with their registrar, guidance counselors, and local community-based organizations to identify all potential non-public school partners. </a:t>
            </a:r>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4</a:t>
            </a:fld>
            <a:endParaRPr lang="en-US" dirty="0"/>
          </a:p>
        </p:txBody>
      </p:sp>
    </p:spTree>
    <p:extLst>
      <p:ext uri="{BB962C8B-B14F-4D97-AF65-F5344CB8AC3E}">
        <p14:creationId xmlns:p14="http://schemas.microsoft.com/office/powerpoint/2010/main" val="102747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There are several must-do items an LEA must complete when initiating consultation with non-public schools.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LEAs must determine the Intent to Participate: Which private schools are agreeing to be involved?</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Is Transferability being considered? If so, how will this impact the available services?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How will the non-public school verify the number of private school students used to calculate the proportional share?</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And are any parties interested in pooling of resources?</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As the program is developed, you’ll continue to discuss the needs of eligible private school students and the data that’s been used to identify those needs. You’ll determine what services might address them and finally how the LEA will ensure that these services are effective.</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may consider the following order of operations for successful planning. Beginning first with verifying the number of students who will generate funds and calculating the per pupil amounts. Moving on to Data-Driven discussions of student needs and eligibility for services, setting benchmarks for measuring success and finally scheduling meetings for ongoing consultation.</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Please note that this order is not prescribed. An LEA may need to adjust this order of steps when circumstances demand, such as when allocations from USDE are delayed.</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88D057F3-9435-418E-8982-1F633584B273}" type="slidenum">
              <a:rPr lang="en-US" smtClean="0"/>
              <a:t>5</a:t>
            </a:fld>
            <a:endParaRPr lang="en-US" dirty="0"/>
          </a:p>
        </p:txBody>
      </p:sp>
    </p:spTree>
    <p:extLst>
      <p:ext uri="{BB962C8B-B14F-4D97-AF65-F5344CB8AC3E}">
        <p14:creationId xmlns:p14="http://schemas.microsoft.com/office/powerpoint/2010/main" val="235414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For those non-publics that do not have FRPL data, they may</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use comparable poverty data from a survey that verifies the residence, grade level, and household income of each student</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comparable data from a different source</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proportionality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or an equated measure.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LEA and non-public school must agree to use this measure and communicate effectively to ensure that eligibility is firmly established.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For additional insight on this process, please see USDE’s Title I Part A Guidance on Equitable Services. Pages 20 to 22 explain these methods in detail. </a:t>
            </a:r>
          </a:p>
        </p:txBody>
      </p:sp>
      <p:sp>
        <p:nvSpPr>
          <p:cNvPr id="4" name="Slide Number Placeholder 3"/>
          <p:cNvSpPr>
            <a:spLocks noGrp="1"/>
          </p:cNvSpPr>
          <p:nvPr>
            <p:ph type="sldNum" sz="quarter" idx="5"/>
          </p:nvPr>
        </p:nvSpPr>
        <p:spPr/>
        <p:txBody>
          <a:bodyPr/>
          <a:lstStyle/>
          <a:p>
            <a:fld id="{C2892E4B-2BF5-4E57-A193-8B83F1C4B1C8}" type="slidenum">
              <a:rPr lang="en-US" smtClean="0"/>
              <a:t>6</a:t>
            </a:fld>
            <a:endParaRPr lang="en-US" dirty="0"/>
          </a:p>
        </p:txBody>
      </p:sp>
    </p:spTree>
    <p:extLst>
      <p:ext uri="{BB962C8B-B14F-4D97-AF65-F5344CB8AC3E}">
        <p14:creationId xmlns:p14="http://schemas.microsoft.com/office/powerpoint/2010/main" val="53478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Is it true or false that LEAs may dictate all terms of the equitable services program? The answer is false. Developing an Equitable Services program is a </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collaborative process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that keeps students’ needs in focus. This requires consistent and clear communication from all parties.</a:t>
            </a:r>
          </a:p>
        </p:txBody>
      </p:sp>
      <p:sp>
        <p:nvSpPr>
          <p:cNvPr id="4" name="Slide Number Placeholder 3"/>
          <p:cNvSpPr>
            <a:spLocks noGrp="1"/>
          </p:cNvSpPr>
          <p:nvPr>
            <p:ph type="sldNum" sz="quarter" idx="5"/>
          </p:nvPr>
        </p:nvSpPr>
        <p:spPr/>
        <p:txBody>
          <a:bodyPr/>
          <a:lstStyle/>
          <a:p>
            <a:fld id="{88D057F3-9435-418E-8982-1F633584B273}" type="slidenum">
              <a:rPr lang="en-US" smtClean="0"/>
              <a:t>7</a:t>
            </a:fld>
            <a:endParaRPr lang="en-US" dirty="0"/>
          </a:p>
        </p:txBody>
      </p:sp>
    </p:spTree>
    <p:extLst>
      <p:ext uri="{BB962C8B-B14F-4D97-AF65-F5344CB8AC3E}">
        <p14:creationId xmlns:p14="http://schemas.microsoft.com/office/powerpoint/2010/main" val="410872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 how do non-public schools generate proportional shares?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It’s important to note that academic need is not a consideration when counting the number of students who generate a per pupil share of funds.</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Title 1 proportional shares are calculated based on students’ household incomes and residences.</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Title 2 and 4 proportional shares are calculated based on the total number of students enrolled at a private school that is physically located with the LEA’s catchment area. </a:t>
            </a:r>
          </a:p>
        </p:txBody>
      </p:sp>
      <p:sp>
        <p:nvSpPr>
          <p:cNvPr id="4" name="Slide Number Placeholder 3"/>
          <p:cNvSpPr>
            <a:spLocks noGrp="1"/>
          </p:cNvSpPr>
          <p:nvPr>
            <p:ph type="sldNum" sz="quarter" idx="5"/>
          </p:nvPr>
        </p:nvSpPr>
        <p:spPr/>
        <p:txBody>
          <a:bodyPr/>
          <a:lstStyle/>
          <a:p>
            <a:fld id="{88D057F3-9435-418E-8982-1F633584B273}" type="slidenum">
              <a:rPr lang="en-US" smtClean="0"/>
              <a:t>8</a:t>
            </a:fld>
            <a:endParaRPr lang="en-US" dirty="0"/>
          </a:p>
        </p:txBody>
      </p:sp>
    </p:spTree>
    <p:extLst>
      <p:ext uri="{BB962C8B-B14F-4D97-AF65-F5344CB8AC3E}">
        <p14:creationId xmlns:p14="http://schemas.microsoft.com/office/powerpoint/2010/main" val="171737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Let’s work through a scenario wherein we have a single, small, relatively low-income public school serving two private schools. Both private schools are part of the Saint Alison’s school network. Both private schools have about 100 total students, about 3 of whom would be eligible for Title 1 services. The West campus is within the New York CSD’s attendance boundary. The East campus is not. Because of this St. Alison’s school West Campus is eligible to receive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servies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under Title 1, Title 2, and Title 4. St Alison’s school East Campus is eligible only for Title 1 services. In the West campus, we see that all 100 students in attendance are eligible for these Title 2 and 4 services. That’s because Title 2 and 4 services are available to any students who are enrolled within the LEA’s attendance boundary. </a:t>
            </a:r>
          </a:p>
        </p:txBody>
      </p:sp>
      <p:sp>
        <p:nvSpPr>
          <p:cNvPr id="4" name="Slide Number Placeholder 3"/>
          <p:cNvSpPr>
            <a:spLocks noGrp="1"/>
          </p:cNvSpPr>
          <p:nvPr>
            <p:ph type="sldNum" sz="quarter" idx="5"/>
          </p:nvPr>
        </p:nvSpPr>
        <p:spPr/>
        <p:txBody>
          <a:bodyPr/>
          <a:lstStyle/>
          <a:p>
            <a:fld id="{88D057F3-9435-418E-8982-1F633584B273}" type="slidenum">
              <a:rPr lang="en-US" smtClean="0"/>
              <a:t>9</a:t>
            </a:fld>
            <a:endParaRPr lang="en-US" dirty="0"/>
          </a:p>
        </p:txBody>
      </p:sp>
    </p:spTree>
    <p:extLst>
      <p:ext uri="{BB962C8B-B14F-4D97-AF65-F5344CB8AC3E}">
        <p14:creationId xmlns:p14="http://schemas.microsoft.com/office/powerpoint/2010/main" val="217578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100051" y="4645152"/>
            <a:ext cx="10058400" cy="1143000"/>
          </a:xfrm>
        </p:spPr>
        <p:txBody>
          <a:bodyPr lIns="91440" rIns="91440">
            <a:normAutofit/>
          </a:bodyPr>
          <a:lstStyle>
            <a:lvl1pPr marL="0" indent="0" algn="l">
              <a:buNone/>
              <a:defRPr sz="2400" cap="none"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A5894195-3CD0-474D-BC2A-D0D0D0CB7BE2}" type="datetime1">
              <a:rPr lang="en-US" smtClean="0"/>
              <a:t>9/3/2025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BE75-0ADC-9A96-EF87-6D531C4B5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D11D3F-A233-279D-B74D-D0C32BE7A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3FE6-9DB2-F111-214D-49C7AA4612ED}"/>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6477EA9F-3C2E-0AAE-E04B-B08A308318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114F7C-A2F4-C027-4C15-9B499B7F3384}"/>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152611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307F-A317-06FB-F7BC-2A6E928B8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40A7E-13E4-730A-C396-A26A59FADA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7CA93-AD11-050D-1860-0590C89E3285}"/>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449A89DF-F221-279C-6549-C89DAAD9D3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C07CE7-A3A7-6C09-5FA6-BD00DAA2B73C}"/>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2836030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9807-546C-B961-E9C1-FC1EBB700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0EE8E8-E809-A175-B9BD-B62006FD7E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0A115-6FEC-0CC9-E251-DCBE829AFB25}"/>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661D5733-1307-E419-0D70-A5809565AF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DC9FC4-48B4-180E-39B3-23D8F827CB72}"/>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219317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5379-0873-F90B-BEC7-AACC67D0C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F0825-D8E0-29CB-7916-0BED77BA06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D1558-F1BE-E5F9-37F8-14163B1FB5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0B53C-3D99-72E7-1806-C2C5F5194B21}"/>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6" name="Footer Placeholder 5">
            <a:extLst>
              <a:ext uri="{FF2B5EF4-FFF2-40B4-BE49-F238E27FC236}">
                <a16:creationId xmlns:a16="http://schemas.microsoft.com/office/drawing/2014/main" id="{B53722B8-4438-9F65-649B-0F579901E9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D1327A-DAFE-8D8E-5A8E-92F058D2D397}"/>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236680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1253-347A-EF29-EFB2-F016E4C55E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232CB-011B-1BBE-6952-C8D8CBE86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B2646-926F-26D0-684E-11514CDC01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5B4F8-8AC0-C6D3-CF9E-837C72A13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8161A-E1AE-3FB8-DBC4-1DD434467D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CBC975-DADD-3EB1-3EBC-57DF3EA7FD5A}"/>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8" name="Footer Placeholder 7">
            <a:extLst>
              <a:ext uri="{FF2B5EF4-FFF2-40B4-BE49-F238E27FC236}">
                <a16:creationId xmlns:a16="http://schemas.microsoft.com/office/drawing/2014/main" id="{DAD97B8F-B5C2-88AA-69CB-733E822C026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B3A7925-EC97-4626-34F6-A65A3BC0D806}"/>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3584955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A2F8-55BF-8447-F484-219F3E5D57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DBB9D7-A0CE-882B-BB5B-6BA5698EDD46}"/>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4" name="Footer Placeholder 3">
            <a:extLst>
              <a:ext uri="{FF2B5EF4-FFF2-40B4-BE49-F238E27FC236}">
                <a16:creationId xmlns:a16="http://schemas.microsoft.com/office/drawing/2014/main" id="{09235C83-ACBD-0D47-D6F3-68D2720A03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AEFCB7-4CE8-D016-58CA-48116B343946}"/>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547926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36728F-8BD4-3A83-E6B0-B47013A3EE71}"/>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3" name="Footer Placeholder 2">
            <a:extLst>
              <a:ext uri="{FF2B5EF4-FFF2-40B4-BE49-F238E27FC236}">
                <a16:creationId xmlns:a16="http://schemas.microsoft.com/office/drawing/2014/main" id="{307A6C2D-BBF1-AFAE-A83E-B2B7159CB22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EA55809-0645-E75D-7658-F3ED4E1169DF}"/>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290738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DE7D-74EE-2089-EFF5-0D7FA1ED3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1C80E4-F425-1811-E217-56FCB9AF50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F34E52-ACEC-5C23-64EA-3454FFF7E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4102AE-721E-6B65-517D-20A93CE52F1B}"/>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6" name="Footer Placeholder 5">
            <a:extLst>
              <a:ext uri="{FF2B5EF4-FFF2-40B4-BE49-F238E27FC236}">
                <a16:creationId xmlns:a16="http://schemas.microsoft.com/office/drawing/2014/main" id="{6B585B35-97D0-52B2-E052-32B198BA61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DC7FA4-F5F2-7B24-A1EF-9115C37E7E30}"/>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2978577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630F-AF20-A170-6653-31D7C3171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A76E57-5DD7-95EB-734F-32BBBD401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7FC110-1981-D76E-0965-222B1F85F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9A713-70CC-D690-92E6-348D01B506BF}"/>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6" name="Footer Placeholder 5">
            <a:extLst>
              <a:ext uri="{FF2B5EF4-FFF2-40B4-BE49-F238E27FC236}">
                <a16:creationId xmlns:a16="http://schemas.microsoft.com/office/drawing/2014/main" id="{629F85D4-5896-5F1F-9F44-5E35F63CF0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4429F2-3F9F-337E-6234-D148FDC93998}"/>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3351557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BB2B-8C40-1A43-43E2-8274037C97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D2C2A-9EDF-83D8-0A42-D4E3CD47A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A35ED-EF70-0E1C-D610-16A2E514DC7C}"/>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210F474C-43F1-3DE8-9AB6-6C227D75AB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83CD9B-BEF9-C22B-85DF-3706DB72FF74}"/>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395446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384048" indent="-182880">
              <a:buClr>
                <a:schemeClr val="accent2">
                  <a:lumMod val="75000"/>
                </a:schemeClr>
              </a:buClr>
              <a:buFont typeface="Arial" panose="020B0604020202020204" pitchFamily="34" charset="0"/>
              <a:buChar char="•"/>
              <a:defRPr/>
            </a:lvl2pPr>
            <a:lvl3pPr marL="566928" indent="-182880">
              <a:buClr>
                <a:schemeClr val="accent2">
                  <a:lumMod val="75000"/>
                </a:schemeClr>
              </a:buClr>
              <a:buFont typeface="Arial" panose="020B0604020202020204" pitchFamily="34" charset="0"/>
              <a:buChar char="•"/>
              <a:defRPr/>
            </a:lvl3pPr>
            <a:lvl4pPr marL="749808" indent="-182880">
              <a:buClr>
                <a:schemeClr val="accent2">
                  <a:lumMod val="75000"/>
                </a:schemeClr>
              </a:buClr>
              <a:buFont typeface="Arial" panose="020B0604020202020204" pitchFamily="34" charset="0"/>
              <a:buChar char="•"/>
              <a:defRPr/>
            </a:lvl4pPr>
            <a:lvl5pPr marL="932688" indent="-182880">
              <a:buClr>
                <a:schemeClr val="accent2">
                  <a:lumMod val="75000"/>
                </a:schemeClr>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3A902D6D-42DE-4CA1-887C-032D2C35554C}" type="datetime1">
              <a:rPr lang="en-US" smtClean="0"/>
              <a:t>9/3/2025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63949DA4-AF8D-4B23-B714-B3239C5CFC71}"/>
              </a:ext>
            </a:extLst>
          </p:cNvPr>
          <p:cNvCxnSpPr/>
          <p:nvPr userDrawn="1"/>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5" name="Picture 4" descr="Logo: NYSED.gov">
            <a:extLst>
              <a:ext uri="{FF2B5EF4-FFF2-40B4-BE49-F238E27FC236}">
                <a16:creationId xmlns:a16="http://schemas.microsoft.com/office/drawing/2014/main" id="{66977E06-22BF-49CA-8283-5D37F5873DDB}"/>
              </a:ext>
            </a:extLst>
          </p:cNvPr>
          <p:cNvPicPr>
            <a:picLocks noChangeAspect="1"/>
          </p:cNvPicPr>
          <p:nvPr userDrawn="1"/>
        </p:nvPicPr>
        <p:blipFill>
          <a:blip r:embed="rId2"/>
          <a:stretch>
            <a:fillRect/>
          </a:stretch>
        </p:blipFill>
        <p:spPr>
          <a:xfrm>
            <a:off x="11321324" y="5811209"/>
            <a:ext cx="711492" cy="539061"/>
          </a:xfrm>
          <a:prstGeom prst="rect">
            <a:avLst/>
          </a:prstGeom>
        </p:spPr>
      </p:pic>
    </p:spTree>
    <p:extLst>
      <p:ext uri="{BB962C8B-B14F-4D97-AF65-F5344CB8AC3E}">
        <p14:creationId xmlns:p14="http://schemas.microsoft.com/office/powerpoint/2010/main" val="254046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0CAB4-C674-8E07-8BE3-F1D14CDBF8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B3C3A4-C8A8-0105-2065-2D2FF64210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5F783-FA97-658E-CA69-C60DB83B8C01}"/>
              </a:ext>
            </a:extLst>
          </p:cNvPr>
          <p:cNvSpPr>
            <a:spLocks noGrp="1"/>
          </p:cNvSpPr>
          <p:nvPr>
            <p:ph type="dt" sz="half" idx="10"/>
          </p:nvPr>
        </p:nvSpPr>
        <p:spPr/>
        <p:txBody>
          <a:body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48924228-7E11-BB72-A77E-2575E8F79C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6D4881-C56F-7E65-6736-B720CEFC15FD}"/>
              </a:ext>
            </a:extLst>
          </p:cNvPr>
          <p:cNvSpPr>
            <a:spLocks noGrp="1"/>
          </p:cNvSpPr>
          <p:nvPr>
            <p:ph type="sldNum" sz="quarter" idx="12"/>
          </p:nvPr>
        </p:nvSpPr>
        <p:spPr/>
        <p:txBody>
          <a:bodyPr/>
          <a:lstStyle/>
          <a:p>
            <a:fld id="{1FFB8F87-A32F-46B4-B3ED-F5C099912C24}" type="slidenum">
              <a:rPr lang="en-US" smtClean="0"/>
              <a:t>‹#›</a:t>
            </a:fld>
            <a:endParaRPr lang="en-US" dirty="0"/>
          </a:p>
        </p:txBody>
      </p:sp>
    </p:spTree>
    <p:extLst>
      <p:ext uri="{BB962C8B-B14F-4D97-AF65-F5344CB8AC3E}">
        <p14:creationId xmlns:p14="http://schemas.microsoft.com/office/powerpoint/2010/main" val="3441553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02E282-6ECB-621F-1B00-DAE19665190E}"/>
              </a:ext>
            </a:extLst>
          </p:cNvPr>
          <p:cNvSpPr/>
          <p:nvPr userDrawn="1"/>
        </p:nvSpPr>
        <p:spPr>
          <a:xfrm>
            <a:off x="0" y="0"/>
            <a:ext cx="12192000" cy="68580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ctrTitle"/>
          </p:nvPr>
        </p:nvSpPr>
        <p:spPr>
          <a:xfrm>
            <a:off x="914400" y="2590801"/>
            <a:ext cx="10363200" cy="1470025"/>
          </a:xfrm>
          <a:prstGeom prst="rect">
            <a:avLst/>
          </a:prstGeom>
        </p:spPr>
        <p:txBody>
          <a:bodyPr/>
          <a:lstStyle>
            <a:lvl1pPr algn="ctr">
              <a:defRPr>
                <a:solidFill>
                  <a:srgbClr val="22315E"/>
                </a:solidFill>
                <a:latin typeface="Calibri" panose="020F0502020204030204" pitchFamily="34" charset="0"/>
                <a:cs typeface="Calibri" panose="020F0502020204030204" pitchFamily="34" charset="0"/>
              </a:defRPr>
            </a:lvl1pPr>
          </a:lstStyle>
          <a:p>
            <a:pPr lvl="0"/>
            <a:r>
              <a:rPr lang="en-US" altLang="en-US" noProof="0"/>
              <a:t>Click to edit Master title style</a:t>
            </a:r>
            <a:endParaRPr lang="en-US" altLang="en-US" noProof="0" dirty="0"/>
          </a:p>
        </p:txBody>
      </p:sp>
      <p:sp>
        <p:nvSpPr>
          <p:cNvPr id="3075" name="Rectangle 3"/>
          <p:cNvSpPr>
            <a:spLocks noGrp="1" noChangeArrowheads="1"/>
          </p:cNvSpPr>
          <p:nvPr>
            <p:ph type="subTitle" idx="1"/>
          </p:nvPr>
        </p:nvSpPr>
        <p:spPr>
          <a:xfrm>
            <a:off x="1828800" y="4267200"/>
            <a:ext cx="8534400" cy="1219200"/>
          </a:xfrm>
        </p:spPr>
        <p:txBody>
          <a:bodyPr/>
          <a:lstStyle>
            <a:lvl1pPr marL="0" indent="0" algn="ctr">
              <a:buFontTx/>
              <a:buNone/>
              <a:defRPr sz="2800">
                <a:solidFill>
                  <a:srgbClr val="045CAA"/>
                </a:solidFill>
                <a:latin typeface="Calibri" panose="020F0502020204030204" pitchFamily="34" charset="0"/>
                <a:cs typeface="Calibri" panose="020F0502020204030204" pitchFamily="34" charset="0"/>
              </a:defRPr>
            </a:lvl1pPr>
          </a:lstStyle>
          <a:p>
            <a:pPr lvl="0"/>
            <a:r>
              <a:rPr lang="en-US" altLang="en-US" noProof="0"/>
              <a:t>Click to edit Master subtitle style</a:t>
            </a:r>
            <a:endParaRPr lang="en-US" altLang="en-US" noProof="0" dirty="0"/>
          </a:p>
        </p:txBody>
      </p:sp>
      <p:pic>
        <p:nvPicPr>
          <p:cNvPr id="3" name="Picture 2" descr="Logo: New York State Education Department: Knowledge, Skill, Opportunity&#10;">
            <a:extLst>
              <a:ext uri="{FF2B5EF4-FFF2-40B4-BE49-F238E27FC236}">
                <a16:creationId xmlns:a16="http://schemas.microsoft.com/office/drawing/2014/main" id="{E23691BD-F52E-46ED-BDE9-FF205609C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466725"/>
            <a:ext cx="7077075" cy="1556957"/>
          </a:xfrm>
          <a:prstGeom prst="rect">
            <a:avLst/>
          </a:prstGeom>
        </p:spPr>
      </p:pic>
    </p:spTree>
    <p:extLst>
      <p:ext uri="{BB962C8B-B14F-4D97-AF65-F5344CB8AC3E}">
        <p14:creationId xmlns:p14="http://schemas.microsoft.com/office/powerpoint/2010/main" val="264578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664814-CC47-5E17-F475-EF2B2A50BCBA}"/>
              </a:ext>
            </a:extLst>
          </p:cNvPr>
          <p:cNvSpPr/>
          <p:nvPr userDrawn="1"/>
        </p:nvSpPr>
        <p:spPr>
          <a:xfrm>
            <a:off x="0" y="0"/>
            <a:ext cx="12192000" cy="68580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545293" y="1027048"/>
            <a:ext cx="5384800" cy="4992752"/>
          </a:xfrm>
        </p:spPr>
        <p:txBody>
          <a:bodyPr/>
          <a:lstStyle>
            <a:lvl1pPr marL="0" indent="0">
              <a:buNone/>
              <a:defRPr sz="2400">
                <a:solidFill>
                  <a:srgbClr val="22315E"/>
                </a:solidFill>
                <a:latin typeface="Calibri" panose="020F0502020204030204" pitchFamily="34" charset="0"/>
                <a:cs typeface="Calibri" panose="020F0502020204030204" pitchFamily="34" charset="0"/>
              </a:defRPr>
            </a:lvl1pPr>
            <a:lvl2pPr marL="457200" indent="-228600">
              <a:defRPr sz="2000">
                <a:solidFill>
                  <a:srgbClr val="045CAA"/>
                </a:solidFill>
                <a:latin typeface="Calibri" panose="020F0502020204030204" pitchFamily="34" charset="0"/>
                <a:cs typeface="Calibri" panose="020F0502020204030204" pitchFamily="34" charset="0"/>
              </a:defRPr>
            </a:lvl2pPr>
            <a:lvl3pPr marL="685800" indent="-228600">
              <a:defRPr sz="2000">
                <a:latin typeface="Calibri" panose="020F0502020204030204" pitchFamily="34" charset="0"/>
                <a:cs typeface="Calibri" panose="020F0502020204030204" pitchFamily="34" charset="0"/>
              </a:defRPr>
            </a:lvl3pPr>
            <a:lvl4pPr marL="914400" indent="-228600">
              <a:defRPr sz="1800">
                <a:solidFill>
                  <a:srgbClr val="D83B01"/>
                </a:solidFill>
                <a:latin typeface="Calibri" panose="020F0502020204030204" pitchFamily="34" charset="0"/>
                <a:cs typeface="Calibri" panose="020F0502020204030204" pitchFamily="34" charset="0"/>
              </a:defRPr>
            </a:lvl4pPr>
            <a:lvl5pPr marL="1143000" indent="-228600">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549358" y="1"/>
            <a:ext cx="10280556" cy="847471"/>
          </a:xfrm>
          <a:prstGeom prst="rect">
            <a:avLst/>
          </a:prstGeom>
        </p:spPr>
        <p:txBody>
          <a:bodyPr anchor="b"/>
          <a:lstStyle>
            <a:lvl1pPr algn="l">
              <a:lnSpc>
                <a:spcPts val="3600"/>
              </a:lnSpc>
              <a:defRPr>
                <a:solidFill>
                  <a:srgbClr val="22315E"/>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2" name="Content Placeholder 2"/>
          <p:cNvSpPr>
            <a:spLocks noGrp="1"/>
          </p:cNvSpPr>
          <p:nvPr>
            <p:ph sz="half" idx="11"/>
          </p:nvPr>
        </p:nvSpPr>
        <p:spPr>
          <a:xfrm>
            <a:off x="6096000" y="1027048"/>
            <a:ext cx="5384800" cy="4992752"/>
          </a:xfrm>
        </p:spPr>
        <p:txBody>
          <a:bodyPr/>
          <a:lstStyle>
            <a:lvl1pPr marL="0" indent="0">
              <a:buNone/>
              <a:defRPr sz="2400">
                <a:solidFill>
                  <a:srgbClr val="22315E"/>
                </a:solidFill>
                <a:latin typeface="Calibri" panose="020F0502020204030204" pitchFamily="34" charset="0"/>
                <a:cs typeface="Calibri" panose="020F0502020204030204" pitchFamily="34" charset="0"/>
              </a:defRPr>
            </a:lvl1pPr>
            <a:lvl2pPr marL="457200" indent="-228600">
              <a:defRPr sz="2000">
                <a:solidFill>
                  <a:srgbClr val="045CAA"/>
                </a:solidFill>
                <a:latin typeface="Calibri" panose="020F0502020204030204" pitchFamily="34" charset="0"/>
                <a:cs typeface="Calibri" panose="020F0502020204030204" pitchFamily="34" charset="0"/>
              </a:defRPr>
            </a:lvl2pPr>
            <a:lvl3pPr marL="685800" indent="-228600">
              <a:defRPr sz="2000">
                <a:latin typeface="Calibri" panose="020F0502020204030204" pitchFamily="34" charset="0"/>
                <a:cs typeface="Calibri" panose="020F0502020204030204" pitchFamily="34" charset="0"/>
              </a:defRPr>
            </a:lvl3pPr>
            <a:lvl4pPr marL="914400" indent="-228600">
              <a:defRPr sz="1800">
                <a:solidFill>
                  <a:srgbClr val="D83B01"/>
                </a:solidFill>
                <a:latin typeface="Calibri" panose="020F0502020204030204" pitchFamily="34" charset="0"/>
                <a:cs typeface="Calibri" panose="020F0502020204030204" pitchFamily="34" charset="0"/>
              </a:defRPr>
            </a:lvl4pPr>
            <a:lvl5pPr marL="1143000" indent="-228600">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4119C32D-6D94-40CD-B6CA-AF79244D2998}"/>
              </a:ext>
            </a:extLst>
          </p:cNvPr>
          <p:cNvSpPr/>
          <p:nvPr/>
        </p:nvSpPr>
        <p:spPr>
          <a:xfrm>
            <a:off x="203200" y="914401"/>
            <a:ext cx="11684000" cy="45719"/>
          </a:xfrm>
          <a:prstGeom prst="rect">
            <a:avLst/>
          </a:prstGeom>
          <a:gradFill>
            <a:gsLst>
              <a:gs pos="0">
                <a:srgbClr val="045CAA"/>
              </a:gs>
              <a:gs pos="50000">
                <a:schemeClr val="bg1"/>
              </a:gs>
              <a:gs pos="100000">
                <a:srgbClr val="D83B0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New York State Education Department">
            <a:extLst>
              <a:ext uri="{FF2B5EF4-FFF2-40B4-BE49-F238E27FC236}">
                <a16:creationId xmlns:a16="http://schemas.microsoft.com/office/drawing/2014/main" id="{AFDFAF9E-1114-4FD3-96BF-51C2E1B5F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168043"/>
            <a:ext cx="609600" cy="609600"/>
          </a:xfrm>
          <a:prstGeom prst="rect">
            <a:avLst/>
          </a:prstGeom>
        </p:spPr>
      </p:pic>
    </p:spTree>
    <p:extLst>
      <p:ext uri="{BB962C8B-B14F-4D97-AF65-F5344CB8AC3E}">
        <p14:creationId xmlns:p14="http://schemas.microsoft.com/office/powerpoint/2010/main" val="1479782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63745E-217E-C02D-B668-A3E0F0665731}"/>
              </a:ext>
            </a:extLst>
          </p:cNvPr>
          <p:cNvSpPr/>
          <p:nvPr userDrawn="1"/>
        </p:nvSpPr>
        <p:spPr>
          <a:xfrm>
            <a:off x="0" y="0"/>
            <a:ext cx="12192000" cy="68580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549358" y="1"/>
            <a:ext cx="10280556" cy="847471"/>
          </a:xfrm>
          <a:prstGeom prst="rect">
            <a:avLst/>
          </a:prstGeom>
        </p:spPr>
        <p:txBody>
          <a:bodyPr anchor="b"/>
          <a:lstStyle>
            <a:lvl1pPr algn="l">
              <a:lnSpc>
                <a:spcPts val="3600"/>
              </a:lnSpc>
              <a:defRPr>
                <a:solidFill>
                  <a:srgbClr val="22315E"/>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549360" y="1027048"/>
            <a:ext cx="10484552" cy="5088002"/>
          </a:xfrm>
        </p:spPr>
        <p:txBody>
          <a:bodyPr/>
          <a:lstStyle>
            <a:lvl1pPr marL="0" indent="0">
              <a:buFont typeface="Arial" panose="020B0604020202020204" pitchFamily="34" charset="0"/>
              <a:buNone/>
              <a:defRPr>
                <a:solidFill>
                  <a:srgbClr val="22315E"/>
                </a:solidFill>
                <a:latin typeface="Calibri" panose="020F0502020204030204" pitchFamily="34" charset="0"/>
                <a:cs typeface="Calibri" panose="020F0502020204030204" pitchFamily="34" charset="0"/>
              </a:defRPr>
            </a:lvl1pPr>
            <a:lvl2pPr marL="457200" indent="-228600">
              <a:defRPr>
                <a:solidFill>
                  <a:srgbClr val="045CAA"/>
                </a:solidFill>
                <a:latin typeface="Calibri" panose="020F0502020204030204" pitchFamily="34" charset="0"/>
                <a:cs typeface="Calibri" panose="020F0502020204030204" pitchFamily="34" charset="0"/>
              </a:defRPr>
            </a:lvl2pPr>
            <a:lvl3pPr marL="804863" indent="-228600">
              <a:defRPr>
                <a:latin typeface="Calibri" panose="020F0502020204030204" pitchFamily="34" charset="0"/>
                <a:cs typeface="Calibri" panose="020F0502020204030204" pitchFamily="34" charset="0"/>
              </a:defRPr>
            </a:lvl3pPr>
            <a:lvl4pPr marL="1143000" indent="-228600">
              <a:defRPr>
                <a:solidFill>
                  <a:srgbClr val="D83B01"/>
                </a:solidFill>
                <a:latin typeface="Calibri" panose="020F0502020204030204" pitchFamily="34" charset="0"/>
                <a:cs typeface="Calibri" panose="020F0502020204030204" pitchFamily="34" charset="0"/>
              </a:defRPr>
            </a:lvl4pPr>
            <a:lvl5pPr marL="1262063" indent="228600">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Logo: New York State Education Department">
            <a:extLst>
              <a:ext uri="{FF2B5EF4-FFF2-40B4-BE49-F238E27FC236}">
                <a16:creationId xmlns:a16="http://schemas.microsoft.com/office/drawing/2014/main" id="{34F263B1-192C-4ACF-84F6-58C3F4D0A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184666"/>
            <a:ext cx="609600" cy="609600"/>
          </a:xfrm>
          <a:prstGeom prst="rect">
            <a:avLst/>
          </a:prstGeom>
        </p:spPr>
      </p:pic>
      <p:sp>
        <p:nvSpPr>
          <p:cNvPr id="12" name="Rectangle 11">
            <a:extLst>
              <a:ext uri="{FF2B5EF4-FFF2-40B4-BE49-F238E27FC236}">
                <a16:creationId xmlns:a16="http://schemas.microsoft.com/office/drawing/2014/main" id="{C3CE5847-13FC-4D47-B825-AE1E0E5F7850}"/>
              </a:ext>
            </a:extLst>
          </p:cNvPr>
          <p:cNvSpPr/>
          <p:nvPr/>
        </p:nvSpPr>
        <p:spPr>
          <a:xfrm>
            <a:off x="203200" y="914401"/>
            <a:ext cx="11684000" cy="45719"/>
          </a:xfrm>
          <a:prstGeom prst="rect">
            <a:avLst/>
          </a:prstGeom>
          <a:gradFill>
            <a:gsLst>
              <a:gs pos="0">
                <a:srgbClr val="045CAA"/>
              </a:gs>
              <a:gs pos="50000">
                <a:schemeClr val="bg1"/>
              </a:gs>
              <a:gs pos="100000">
                <a:srgbClr val="D83B0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5832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DC4134-78F5-B628-9344-7410CB933101}"/>
              </a:ext>
            </a:extLst>
          </p:cNvPr>
          <p:cNvSpPr/>
          <p:nvPr userDrawn="1"/>
        </p:nvSpPr>
        <p:spPr>
          <a:xfrm>
            <a:off x="0" y="0"/>
            <a:ext cx="12192000" cy="68580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522384-EF0E-0074-BEF7-373F1556CC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7B8DE-ADFF-AD0C-EDA4-7295195E3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999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5AB64-6BA1-4F32-817E-1911422A25ED}"/>
              </a:ext>
            </a:extLst>
          </p:cNvPr>
          <p:cNvSpPr/>
          <p:nvPr userDrawn="1"/>
        </p:nvSpPr>
        <p:spPr>
          <a:xfrm>
            <a:off x="0" y="0"/>
            <a:ext cx="12192000" cy="68580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A650C-3EB5-532B-C314-F61CA9524830}"/>
              </a:ext>
            </a:extLst>
          </p:cNvPr>
          <p:cNvSpPr>
            <a:spLocks noGrp="1"/>
          </p:cNvSpPr>
          <p:nvPr>
            <p:ph type="title"/>
          </p:nvPr>
        </p:nvSpPr>
        <p:spPr>
          <a:xfrm>
            <a:off x="609599" y="175418"/>
            <a:ext cx="10972799" cy="113903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8EF3A2-8D62-A5DA-147D-95C808100246}"/>
              </a:ext>
            </a:extLst>
          </p:cNvPr>
          <p:cNvSpPr>
            <a:spLocks noGrp="1"/>
          </p:cNvSpPr>
          <p:nvPr>
            <p:ph sz="half" idx="1"/>
          </p:nvPr>
        </p:nvSpPr>
        <p:spPr>
          <a:xfrm>
            <a:off x="838200" y="1590675"/>
            <a:ext cx="5181600"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FAA35-4889-AAC1-3176-A9FFB43DB7B4}"/>
              </a:ext>
            </a:extLst>
          </p:cNvPr>
          <p:cNvSpPr>
            <a:spLocks noGrp="1"/>
          </p:cNvSpPr>
          <p:nvPr>
            <p:ph sz="half" idx="2"/>
          </p:nvPr>
        </p:nvSpPr>
        <p:spPr>
          <a:xfrm>
            <a:off x="6172200" y="1590675"/>
            <a:ext cx="5181600"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1081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0" name="Rectangle 9"/>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29601" y="2514600"/>
            <a:ext cx="3474720"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77320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384048" indent="-182880">
              <a:buClr>
                <a:schemeClr val="accent2">
                  <a:lumMod val="75000"/>
                </a:schemeClr>
              </a:buClr>
              <a:buFont typeface="Arial" panose="020B0604020202020204" pitchFamily="34" charset="0"/>
              <a:buChar char="•"/>
              <a:defRPr/>
            </a:lvl2pPr>
            <a:lvl3pPr marL="566928" indent="-182880">
              <a:buClr>
                <a:schemeClr val="accent2">
                  <a:lumMod val="75000"/>
                </a:schemeClr>
              </a:buClr>
              <a:buFont typeface="Arial" panose="020B0604020202020204" pitchFamily="34" charset="0"/>
              <a:buChar char="•"/>
              <a:defRPr/>
            </a:lvl3pPr>
            <a:lvl4pPr marL="749808" indent="-182880">
              <a:buClr>
                <a:schemeClr val="accent2">
                  <a:lumMod val="75000"/>
                </a:schemeClr>
              </a:buClr>
              <a:buFont typeface="Arial" panose="020B0604020202020204" pitchFamily="34" charset="0"/>
              <a:buChar char="•"/>
              <a:defRPr/>
            </a:lvl4pPr>
            <a:lvl5pPr marL="932688" indent="-182880">
              <a:buClr>
                <a:schemeClr val="accent2">
                  <a:lumMod val="75000"/>
                </a:schemeClr>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0ADB2B67-7081-4864-8A5D-A15E09ECDCE7}" type="datetime1">
              <a:rPr lang="en-US" smtClean="0"/>
              <a:t>9/3/2025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1" name="Picture 10" descr="Logo: NYSED.gov">
            <a:extLst>
              <a:ext uri="{FF2B5EF4-FFF2-40B4-BE49-F238E27FC236}">
                <a16:creationId xmlns:a16="http://schemas.microsoft.com/office/drawing/2014/main" id="{78159B1E-C2CE-4C12-908A-9DFAD17DD36C}"/>
              </a:ext>
            </a:extLst>
          </p:cNvPr>
          <p:cNvPicPr>
            <a:picLocks noChangeAspect="1"/>
          </p:cNvPicPr>
          <p:nvPr userDrawn="1"/>
        </p:nvPicPr>
        <p:blipFill>
          <a:blip r:embed="rId2"/>
          <a:stretch>
            <a:fillRect/>
          </a:stretch>
        </p:blipFill>
        <p:spPr>
          <a:xfrm>
            <a:off x="11321324" y="5811209"/>
            <a:ext cx="711492" cy="539061"/>
          </a:xfrm>
          <a:prstGeom prst="rect">
            <a:avLst/>
          </a:prstGeom>
        </p:spPr>
      </p:pic>
    </p:spTree>
    <p:extLst>
      <p:ext uri="{BB962C8B-B14F-4D97-AF65-F5344CB8AC3E}">
        <p14:creationId xmlns:p14="http://schemas.microsoft.com/office/powerpoint/2010/main" val="326530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82360"/>
          </a:xfrm>
        </p:spPr>
        <p:txBody>
          <a:bodyPr/>
          <a:lstStyle/>
          <a:p>
            <a:r>
              <a:rPr lang="en-US"/>
              <a:t>Click to edit Master title style</a:t>
            </a:r>
          </a:p>
        </p:txBody>
      </p:sp>
      <p:sp>
        <p:nvSpPr>
          <p:cNvPr id="3" name="Content Placeholder 2"/>
          <p:cNvSpPr>
            <a:spLocks noGrp="1"/>
          </p:cNvSpPr>
          <p:nvPr>
            <p:ph sz="half" idx="1"/>
          </p:nvPr>
        </p:nvSpPr>
        <p:spPr>
          <a:xfrm>
            <a:off x="1097280" y="1688842"/>
            <a:ext cx="4639736" cy="4180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1688842"/>
            <a:ext cx="4639736" cy="4180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625AA166-E08F-49C0-BF42-B81936AC59F3}" type="datetime1">
              <a:rPr lang="en-US" smtClean="0"/>
              <a:t>9/3/2025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11" name="Straight Connector 10">
            <a:extLst>
              <a:ext uri="{FF2B5EF4-FFF2-40B4-BE49-F238E27FC236}">
                <a16:creationId xmlns:a16="http://schemas.microsoft.com/office/drawing/2014/main" id="{7D883808-64C9-4041-B7F1-511E8B6B298D}"/>
              </a:ext>
            </a:extLst>
          </p:cNvPr>
          <p:cNvCxnSpPr/>
          <p:nvPr userDrawn="1"/>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91691"/>
          </a:xfrm>
        </p:spPr>
        <p:txBody>
          <a:bodyPr/>
          <a:lstStyle/>
          <a:p>
            <a:r>
              <a:rPr lang="en-US"/>
              <a:t>Click to edit Master title style</a:t>
            </a:r>
          </a:p>
        </p:txBody>
      </p:sp>
      <p:sp>
        <p:nvSpPr>
          <p:cNvPr id="3" name="Text Placeholder 2"/>
          <p:cNvSpPr>
            <a:spLocks noGrp="1"/>
          </p:cNvSpPr>
          <p:nvPr>
            <p:ph type="body" idx="1" hasCustomPrompt="1"/>
          </p:nvPr>
        </p:nvSpPr>
        <p:spPr>
          <a:xfrm>
            <a:off x="1097280"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515944"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273E1019-3335-41A6-ADD2-11E2D8710EF3}" type="datetime1">
              <a:rPr lang="en-US" smtClean="0"/>
              <a:t>9/3/2025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13" name="Straight Connector 12">
            <a:extLst>
              <a:ext uri="{FF2B5EF4-FFF2-40B4-BE49-F238E27FC236}">
                <a16:creationId xmlns:a16="http://schemas.microsoft.com/office/drawing/2014/main" id="{F3235147-649F-4716-B1DC-3AA823AE37EF}"/>
              </a:ext>
            </a:extLst>
          </p:cNvPr>
          <p:cNvCxnSpPr/>
          <p:nvPr userDrawn="1"/>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4318" y="286603"/>
            <a:ext cx="9961362" cy="926377"/>
          </a:xfrm>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999DC19A-48D2-4AE9-A788-A81D7B8FC2E4}" type="datetime1">
              <a:rPr lang="en-US" smtClean="0"/>
              <a:t>9/3/2025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0" name="Picture 9" descr="Logo: NYSED.gov">
            <a:extLst>
              <a:ext uri="{FF2B5EF4-FFF2-40B4-BE49-F238E27FC236}">
                <a16:creationId xmlns:a16="http://schemas.microsoft.com/office/drawing/2014/main" id="{D4A7F612-25B7-4FB2-B236-E2447EC2C7C5}"/>
              </a:ext>
            </a:extLst>
          </p:cNvPr>
          <p:cNvPicPr>
            <a:picLocks noChangeAspect="1"/>
          </p:cNvPicPr>
          <p:nvPr userDrawn="1"/>
        </p:nvPicPr>
        <p:blipFill>
          <a:blip r:embed="rId2"/>
          <a:stretch>
            <a:fillRect/>
          </a:stretch>
        </p:blipFill>
        <p:spPr>
          <a:xfrm>
            <a:off x="11321324" y="5811209"/>
            <a:ext cx="711492" cy="539061"/>
          </a:xfrm>
          <a:prstGeom prst="rect">
            <a:avLst/>
          </a:prstGeom>
        </p:spPr>
      </p:pic>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1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D1A455DF-367A-480D-A61B-0A05E56E24E5}"/>
              </a:ext>
            </a:extLst>
          </p:cNvPr>
          <p:cNvSpPr txBox="1"/>
          <p:nvPr userDrawn="1"/>
        </p:nvSpPr>
        <p:spPr>
          <a:xfrm>
            <a:off x="11126911" y="6451344"/>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842AD20F-F1A7-4E55-A2C8-84AC3D2F8AA8}"/>
              </a:ext>
            </a:extLst>
          </p:cNvPr>
          <p:cNvSpPr>
            <a:spLocks noGrp="1"/>
          </p:cNvSpPr>
          <p:nvPr>
            <p:ph type="title" hasCustomPrompt="1"/>
          </p:nvPr>
        </p:nvSpPr>
        <p:spPr>
          <a:xfrm>
            <a:off x="1184987" y="315770"/>
            <a:ext cx="10425820" cy="928217"/>
          </a:xfrm>
        </p:spPr>
        <p:txBody>
          <a:bodyPr/>
          <a:lstStyle>
            <a:lvl1pPr>
              <a:defRPr b="0" cap="none">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B0906E3-7D13-48FE-9330-36F6884BCD1A}"/>
              </a:ext>
            </a:extLst>
          </p:cNvPr>
          <p:cNvCxnSpPr/>
          <p:nvPr userDrawn="1"/>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7" name="Picture 6" descr="Logo: NYSED.gov">
            <a:extLst>
              <a:ext uri="{FF2B5EF4-FFF2-40B4-BE49-F238E27FC236}">
                <a16:creationId xmlns:a16="http://schemas.microsoft.com/office/drawing/2014/main" id="{5A5FF2EB-7ABB-4AF9-916B-95A41292A78F}"/>
              </a:ext>
            </a:extLst>
          </p:cNvPr>
          <p:cNvPicPr>
            <a:picLocks noChangeAspect="1"/>
          </p:cNvPicPr>
          <p:nvPr userDrawn="1"/>
        </p:nvPicPr>
        <p:blipFill>
          <a:blip r:embed="rId2"/>
          <a:stretch>
            <a:fillRect/>
          </a:stretch>
        </p:blipFill>
        <p:spPr>
          <a:xfrm>
            <a:off x="11321324" y="5811209"/>
            <a:ext cx="711492" cy="539061"/>
          </a:xfrm>
          <a:prstGeom prst="rect">
            <a:avLst/>
          </a:prstGeom>
        </p:spPr>
      </p:pic>
    </p:spTree>
    <p:extLst>
      <p:ext uri="{BB962C8B-B14F-4D97-AF65-F5344CB8AC3E}">
        <p14:creationId xmlns:p14="http://schemas.microsoft.com/office/powerpoint/2010/main" val="86859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lvl2pPr>
              <a:buClr>
                <a:srgbClr val="DA4D1A"/>
              </a:buClr>
              <a:defRPr/>
            </a:lvl2pPr>
            <a:lvl3pPr>
              <a:buClr>
                <a:srgbClr val="DA4D1A"/>
              </a:buClr>
              <a:defRPr/>
            </a:lvl3pPr>
            <a:lvl4pPr>
              <a:buClr>
                <a:srgbClr val="DA4D1A"/>
              </a:buClr>
              <a:defRPr/>
            </a:lvl4pPr>
            <a:lvl5pPr>
              <a:buClr>
                <a:srgbClr val="DA4D1A"/>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DAD80C55-28B1-440A-9F15-3529E76B559B}" type="datetime1">
              <a:rPr lang="en-US" smtClean="0"/>
              <a:t>9/3/2025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9AE59-F3BA-0D22-ED9A-17DCEC06579A}"/>
              </a:ext>
            </a:extLst>
          </p:cNvPr>
          <p:cNvSpPr>
            <a:spLocks noGrp="1"/>
          </p:cNvSpPr>
          <p:nvPr>
            <p:ph type="dt" sz="half" idx="10"/>
          </p:nvPr>
        </p:nvSpPr>
        <p:spPr/>
        <p:txBody>
          <a:bodyPr/>
          <a:lstStyle/>
          <a:p>
            <a:fld id="{9BBFEDD2-94F7-478C-B8AF-1BC1294954B2}" type="datetimeFigureOut">
              <a:rPr lang="en-US" smtClean="0"/>
              <a:t>9/3/2025</a:t>
            </a:fld>
            <a:endParaRPr lang="en-US" dirty="0"/>
          </a:p>
        </p:txBody>
      </p:sp>
      <p:sp>
        <p:nvSpPr>
          <p:cNvPr id="3" name="Footer Placeholder 2">
            <a:extLst>
              <a:ext uri="{FF2B5EF4-FFF2-40B4-BE49-F238E27FC236}">
                <a16:creationId xmlns:a16="http://schemas.microsoft.com/office/drawing/2014/main" id="{BB094B46-7E3E-1D80-2BA6-0B67691E48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0267E6-C9AC-1F94-DF91-A1AE3BBA9C39}"/>
              </a:ext>
            </a:extLst>
          </p:cNvPr>
          <p:cNvSpPr>
            <a:spLocks noGrp="1"/>
          </p:cNvSpPr>
          <p:nvPr>
            <p:ph type="sldNum" sz="quarter" idx="12"/>
          </p:nvPr>
        </p:nvSpPr>
        <p:spPr/>
        <p:txBody>
          <a:bodyPr/>
          <a:lstStyle/>
          <a:p>
            <a:fld id="{8A2EA9CC-4D05-49C6-A017-32F240FC8104}" type="slidenum">
              <a:rPr lang="en-US" smtClean="0"/>
              <a:t>‹#›</a:t>
            </a:fld>
            <a:endParaRPr lang="en-US" dirty="0"/>
          </a:p>
        </p:txBody>
      </p:sp>
    </p:spTree>
    <p:extLst>
      <p:ext uri="{BB962C8B-B14F-4D97-AF65-F5344CB8AC3E}">
        <p14:creationId xmlns:p14="http://schemas.microsoft.com/office/powerpoint/2010/main" val="282202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2637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443447"/>
            <a:ext cx="10058400" cy="442564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7288169E-69F7-45AF-9706-B835C79366D0}" type="datetime1">
              <a:rPr lang="en-US" smtClean="0"/>
              <a:t>9/3/2025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800">
                <a:solidFill>
                  <a:srgbClr val="FFFFFF"/>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0" r:id="rId3"/>
    <p:sldLayoutId id="2147483664" r:id="rId4"/>
    <p:sldLayoutId id="2147483665" r:id="rId5"/>
    <p:sldLayoutId id="2147483666" r:id="rId6"/>
    <p:sldLayoutId id="2147483702" r:id="rId7"/>
    <p:sldLayoutId id="2147483668" r:id="rId8"/>
    <p:sldLayoutId id="2147483723" r:id="rId9"/>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7FDC2-E8E9-E5FE-395F-DF3B48A52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D45C7-B38B-4DA7-0A60-175DC38BD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F6CBF-E2F7-C30D-CDBA-C2C0ADD53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622807-39E1-4500-9958-CF3F9425A19B}" type="datetimeFigureOut">
              <a:rPr lang="en-US" smtClean="0"/>
              <a:t>9/3/2025</a:t>
            </a:fld>
            <a:endParaRPr lang="en-US" dirty="0"/>
          </a:p>
        </p:txBody>
      </p:sp>
      <p:sp>
        <p:nvSpPr>
          <p:cNvPr id="5" name="Footer Placeholder 4">
            <a:extLst>
              <a:ext uri="{FF2B5EF4-FFF2-40B4-BE49-F238E27FC236}">
                <a16:creationId xmlns:a16="http://schemas.microsoft.com/office/drawing/2014/main" id="{0A9BFFC0-A717-469B-C2AC-7F2A083D9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3CF4C89-8C9D-9428-478E-AE994930B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FB8F87-A32F-46B4-B3ED-F5C099912C24}" type="slidenum">
              <a:rPr lang="en-US" smtClean="0"/>
              <a:t>‹#›</a:t>
            </a:fld>
            <a:endParaRPr lang="en-US" dirty="0"/>
          </a:p>
        </p:txBody>
      </p:sp>
    </p:spTree>
    <p:extLst>
      <p:ext uri="{BB962C8B-B14F-4D97-AF65-F5344CB8AC3E}">
        <p14:creationId xmlns:p14="http://schemas.microsoft.com/office/powerpoint/2010/main" val="18909780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5854DB60-E2A5-4D9C-A27A-738BB7020788}"/>
              </a:ext>
            </a:extLst>
          </p:cNvPr>
          <p:cNvSpPr>
            <a:spLocks noGrp="1" noChangeArrowheads="1"/>
          </p:cNvSpPr>
          <p:nvPr>
            <p:ph type="body" idx="1"/>
          </p:nvPr>
        </p:nvSpPr>
        <p:spPr bwMode="auto">
          <a:xfrm>
            <a:off x="609600" y="1181100"/>
            <a:ext cx="109728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Title Placeholder 1">
            <a:extLst>
              <a:ext uri="{FF2B5EF4-FFF2-40B4-BE49-F238E27FC236}">
                <a16:creationId xmlns:a16="http://schemas.microsoft.com/office/drawing/2014/main" id="{6D2D30A8-991B-A2C1-EC23-43493348E015}"/>
              </a:ext>
            </a:extLst>
          </p:cNvPr>
          <p:cNvSpPr>
            <a:spLocks noGrp="1"/>
          </p:cNvSpPr>
          <p:nvPr>
            <p:ph type="title"/>
          </p:nvPr>
        </p:nvSpPr>
        <p:spPr>
          <a:xfrm>
            <a:off x="609599" y="175419"/>
            <a:ext cx="10972799" cy="862806"/>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3" name="Picture 2" descr="Logo: New York State Education Department">
            <a:extLst>
              <a:ext uri="{FF2B5EF4-FFF2-40B4-BE49-F238E27FC236}">
                <a16:creationId xmlns:a16="http://schemas.microsoft.com/office/drawing/2014/main" id="{98838691-3C37-E566-823E-A77A5328EF4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200" y="6251170"/>
            <a:ext cx="609600" cy="609600"/>
          </a:xfrm>
          <a:prstGeom prst="rect">
            <a:avLst/>
          </a:prstGeom>
        </p:spPr>
      </p:pic>
    </p:spTree>
    <p:extLst>
      <p:ext uri="{BB962C8B-B14F-4D97-AF65-F5344CB8AC3E}">
        <p14:creationId xmlns:p14="http://schemas.microsoft.com/office/powerpoint/2010/main" val="32582649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xStyles>
    <p:titleStyle>
      <a:lvl1pPr algn="l" rtl="0" eaLnBrk="1" fontAlgn="base" hangingPunct="1">
        <a:lnSpc>
          <a:spcPts val="3600"/>
        </a:lnSpc>
        <a:spcBef>
          <a:spcPct val="0"/>
        </a:spcBef>
        <a:spcAft>
          <a:spcPct val="0"/>
        </a:spcAft>
        <a:defRPr sz="3600" b="1">
          <a:solidFill>
            <a:srgbClr val="22315E"/>
          </a:solidFill>
          <a:latin typeface="Calibri" panose="020F0502020204030204" pitchFamily="34" charset="0"/>
          <a:ea typeface="Verdana" panose="020B0604030504040204" pitchFamily="34" charset="0"/>
          <a:cs typeface="Calibri" panose="020F0502020204030204" pitchFamily="34" charset="0"/>
        </a:defRPr>
      </a:lvl1pPr>
      <a:lvl2pPr algn="ctr" rtl="0" eaLnBrk="1" fontAlgn="base" hangingPunct="1">
        <a:lnSpc>
          <a:spcPts val="3600"/>
        </a:lnSpc>
        <a:spcBef>
          <a:spcPct val="0"/>
        </a:spcBef>
        <a:spcAft>
          <a:spcPct val="0"/>
        </a:spcAft>
        <a:defRPr sz="3200" b="1">
          <a:solidFill>
            <a:schemeClr val="bg1"/>
          </a:solidFill>
          <a:latin typeface="Arial" charset="0"/>
          <a:ea typeface="Verdana" pitchFamily="34" charset="0"/>
          <a:cs typeface="Verdana" pitchFamily="34" charset="0"/>
        </a:defRPr>
      </a:lvl2pPr>
      <a:lvl3pPr algn="ctr" rtl="0" eaLnBrk="1" fontAlgn="base" hangingPunct="1">
        <a:lnSpc>
          <a:spcPts val="3600"/>
        </a:lnSpc>
        <a:spcBef>
          <a:spcPct val="0"/>
        </a:spcBef>
        <a:spcAft>
          <a:spcPct val="0"/>
        </a:spcAft>
        <a:defRPr sz="3200" b="1">
          <a:solidFill>
            <a:schemeClr val="bg1"/>
          </a:solidFill>
          <a:latin typeface="Arial" charset="0"/>
          <a:ea typeface="Verdana" pitchFamily="34" charset="0"/>
          <a:cs typeface="Verdana" pitchFamily="34" charset="0"/>
        </a:defRPr>
      </a:lvl3pPr>
      <a:lvl4pPr algn="ctr" rtl="0" eaLnBrk="1" fontAlgn="base" hangingPunct="1">
        <a:lnSpc>
          <a:spcPts val="3600"/>
        </a:lnSpc>
        <a:spcBef>
          <a:spcPct val="0"/>
        </a:spcBef>
        <a:spcAft>
          <a:spcPct val="0"/>
        </a:spcAft>
        <a:defRPr sz="3200" b="1">
          <a:solidFill>
            <a:schemeClr val="bg1"/>
          </a:solidFill>
          <a:latin typeface="Arial" charset="0"/>
          <a:ea typeface="Verdana" pitchFamily="34" charset="0"/>
          <a:cs typeface="Verdana" pitchFamily="34" charset="0"/>
        </a:defRPr>
      </a:lvl4pPr>
      <a:lvl5pPr algn="ctr" rtl="0" eaLnBrk="1" fontAlgn="base" hangingPunct="1">
        <a:lnSpc>
          <a:spcPts val="3600"/>
        </a:lnSpc>
        <a:spcBef>
          <a:spcPct val="0"/>
        </a:spcBef>
        <a:spcAft>
          <a:spcPct val="0"/>
        </a:spcAft>
        <a:defRPr sz="3200" b="1">
          <a:solidFill>
            <a:schemeClr val="bg1"/>
          </a:solidFill>
          <a:latin typeface="Arial" charset="0"/>
          <a:ea typeface="Verdana" pitchFamily="34" charset="0"/>
          <a:cs typeface="Verdana" pitchFamily="34" charset="0"/>
        </a:defRPr>
      </a:lvl5pPr>
      <a:lvl6pPr marL="457200" algn="ctr" rtl="0" eaLnBrk="1" fontAlgn="base" hangingPunct="1">
        <a:spcBef>
          <a:spcPct val="0"/>
        </a:spcBef>
        <a:spcAft>
          <a:spcPct val="0"/>
        </a:spcAft>
        <a:defRPr sz="4400" b="1">
          <a:solidFill>
            <a:srgbClr val="D54F48"/>
          </a:solidFill>
          <a:latin typeface="CartoGothic Std" pitchFamily="34" charset="0"/>
        </a:defRPr>
      </a:lvl6pPr>
      <a:lvl7pPr marL="914400" algn="ctr" rtl="0" eaLnBrk="1" fontAlgn="base" hangingPunct="1">
        <a:spcBef>
          <a:spcPct val="0"/>
        </a:spcBef>
        <a:spcAft>
          <a:spcPct val="0"/>
        </a:spcAft>
        <a:defRPr sz="4400" b="1">
          <a:solidFill>
            <a:srgbClr val="D54F48"/>
          </a:solidFill>
          <a:latin typeface="CartoGothic Std" pitchFamily="34" charset="0"/>
        </a:defRPr>
      </a:lvl7pPr>
      <a:lvl8pPr marL="1371600" algn="ctr" rtl="0" eaLnBrk="1" fontAlgn="base" hangingPunct="1">
        <a:spcBef>
          <a:spcPct val="0"/>
        </a:spcBef>
        <a:spcAft>
          <a:spcPct val="0"/>
        </a:spcAft>
        <a:defRPr sz="4400" b="1">
          <a:solidFill>
            <a:srgbClr val="D54F48"/>
          </a:solidFill>
          <a:latin typeface="CartoGothic Std" pitchFamily="34" charset="0"/>
        </a:defRPr>
      </a:lvl8pPr>
      <a:lvl9pPr marL="1828800" algn="ctr" rtl="0" eaLnBrk="1" fontAlgn="base" hangingPunct="1">
        <a:spcBef>
          <a:spcPct val="0"/>
        </a:spcBef>
        <a:spcAft>
          <a:spcPct val="0"/>
        </a:spcAft>
        <a:defRPr sz="4400" b="1">
          <a:solidFill>
            <a:srgbClr val="D54F48"/>
          </a:solidFill>
          <a:latin typeface="CartoGothic Std" pitchFamily="34" charset="0"/>
        </a:defRPr>
      </a:lvl9pPr>
    </p:titleStyle>
    <p:bodyStyle>
      <a:lvl1pPr marL="342900" indent="-342900" algn="l" rtl="0" eaLnBrk="1" fontAlgn="base" hangingPunct="1">
        <a:spcBef>
          <a:spcPct val="20000"/>
        </a:spcBef>
        <a:spcAft>
          <a:spcPct val="0"/>
        </a:spcAft>
        <a:buChar char="•"/>
        <a:defRPr sz="2400" b="1">
          <a:solidFill>
            <a:srgbClr val="22315E"/>
          </a:solidFill>
          <a:latin typeface="Calibri" panose="020F0502020204030204" pitchFamily="34" charset="0"/>
          <a:ea typeface="Verdana" panose="020B0604030504040204" pitchFamily="34" charset="0"/>
          <a:cs typeface="Calibri" panose="020F0502020204030204" pitchFamily="34" charset="0"/>
        </a:defRPr>
      </a:lvl1pPr>
      <a:lvl2pPr marL="857250" indent="-400050" algn="l" rtl="0" eaLnBrk="1" fontAlgn="base" hangingPunct="1">
        <a:spcBef>
          <a:spcPct val="20000"/>
        </a:spcBef>
        <a:spcAft>
          <a:spcPct val="0"/>
        </a:spcAft>
        <a:buSzPct val="50000"/>
        <a:buFont typeface="Wingdings" panose="05000000000000000000" pitchFamily="2" charset="2"/>
        <a:buChar char="¦"/>
        <a:defRPr sz="2000" b="1">
          <a:solidFill>
            <a:srgbClr val="045CAA"/>
          </a:solidFill>
          <a:latin typeface="Calibri" panose="020F0502020204030204" pitchFamily="34" charset="0"/>
          <a:ea typeface="Verdana" panose="020B0604030504040204" pitchFamily="34" charset="0"/>
          <a:cs typeface="Calibri" panose="020F0502020204030204" pitchFamily="34" charset="0"/>
        </a:defRPr>
      </a:lvl2pPr>
      <a:lvl3pPr marL="1200150" indent="-228600" algn="l" rtl="0" eaLnBrk="1" fontAlgn="base" hangingPunct="1">
        <a:spcBef>
          <a:spcPct val="20000"/>
        </a:spcBef>
        <a:spcAft>
          <a:spcPct val="0"/>
        </a:spcAft>
        <a:buChar char="•"/>
        <a:defRPr>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1" fontAlgn="base" hangingPunct="1">
        <a:spcBef>
          <a:spcPct val="20000"/>
        </a:spcBef>
        <a:spcAft>
          <a:spcPct val="0"/>
        </a:spcAft>
        <a:buChar char="–"/>
        <a:defRPr sz="1600">
          <a:solidFill>
            <a:srgbClr val="D83B01"/>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1" fontAlgn="base" hangingPunct="1">
        <a:spcBef>
          <a:spcPct val="20000"/>
        </a:spcBef>
        <a:spcAft>
          <a:spcPct val="0"/>
        </a:spcAft>
        <a:buChar char="»"/>
        <a:defRPr sz="14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38.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www.nysed.gov/equitable-services-nonpublic-school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nysed.gov/essa/schools/consolidated-application" TargetMode="External"/><Relationship Id="rId4" Type="http://schemas.openxmlformats.org/officeDocument/2006/relationships/hyperlink" Target="mailto:conappta@nysed.gov"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hyperlink" Target="https://www.nysed.gov/essa/equitable-services-nonpublic-schools"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oese.ed.gov/files/2023/05/Title-I-ES-guidance-revised-5-2023.pdf"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3D2C6-789D-4606-A304-35BBBBF45ABA}"/>
              </a:ext>
            </a:extLst>
          </p:cNvPr>
          <p:cNvSpPr>
            <a:spLocks noGrp="1"/>
          </p:cNvSpPr>
          <p:nvPr>
            <p:ph type="ctrTitle"/>
          </p:nvPr>
        </p:nvSpPr>
        <p:spPr>
          <a:xfrm>
            <a:off x="1187713" y="3657600"/>
            <a:ext cx="10058400" cy="813916"/>
          </a:xfrm>
        </p:spPr>
        <p:txBody>
          <a:bodyPr vert="horz" lIns="91440" tIns="45720" rIns="91440" bIns="45720" rtlCol="0" anchor="b">
            <a:normAutofit/>
          </a:bodyPr>
          <a:lstStyle/>
          <a:p>
            <a:r>
              <a:rPr lang="en-US" sz="3700" b="1" dirty="0">
                <a:solidFill>
                  <a:schemeClr val="tx1"/>
                </a:solidFill>
              </a:rPr>
              <a:t>Equitable Services to Non-Public Schools</a:t>
            </a:r>
          </a:p>
        </p:txBody>
      </p:sp>
      <p:sp>
        <p:nvSpPr>
          <p:cNvPr id="6" name="Text Placeholder 5">
            <a:extLst>
              <a:ext uri="{FF2B5EF4-FFF2-40B4-BE49-F238E27FC236}">
                <a16:creationId xmlns:a16="http://schemas.microsoft.com/office/drawing/2014/main" id="{33993B81-5104-4A25-A5D3-A42884EF1040}"/>
              </a:ext>
            </a:extLst>
          </p:cNvPr>
          <p:cNvSpPr>
            <a:spLocks noGrp="1"/>
          </p:cNvSpPr>
          <p:nvPr>
            <p:ph type="subTitle" idx="1"/>
          </p:nvPr>
        </p:nvSpPr>
        <p:spPr>
          <a:xfrm>
            <a:off x="1282927" y="4645152"/>
            <a:ext cx="9875523" cy="1143000"/>
          </a:xfrm>
        </p:spPr>
        <p:txBody>
          <a:bodyPr vert="horz" lIns="91440" tIns="45720" rIns="91440" bIns="45720" rtlCol="0" anchor="t">
            <a:normAutofit/>
          </a:bodyPr>
          <a:lstStyle/>
          <a:p>
            <a:pPr>
              <a:lnSpc>
                <a:spcPct val="100000"/>
              </a:lnSpc>
              <a:spcBef>
                <a:spcPts val="0"/>
              </a:spcBef>
              <a:spcAft>
                <a:spcPts val="0"/>
              </a:spcAft>
            </a:pPr>
            <a:r>
              <a:rPr lang="en-US" sz="2000" b="1" spc="200" dirty="0">
                <a:latin typeface="+mj-lt"/>
              </a:rPr>
              <a:t>July </a:t>
            </a:r>
            <a:r>
              <a:rPr lang="en-US" sz="2000" b="1" dirty="0">
                <a:latin typeface="+mj-lt"/>
              </a:rPr>
              <a:t>29-30</a:t>
            </a:r>
            <a:r>
              <a:rPr lang="en-US" sz="2000" b="1" spc="200" dirty="0">
                <a:latin typeface="+mj-lt"/>
              </a:rPr>
              <a:t>, 2025</a:t>
            </a:r>
          </a:p>
          <a:p>
            <a:pPr>
              <a:lnSpc>
                <a:spcPct val="100000"/>
              </a:lnSpc>
              <a:spcBef>
                <a:spcPts val="0"/>
              </a:spcBef>
              <a:spcAft>
                <a:spcPts val="0"/>
              </a:spcAft>
            </a:pPr>
            <a:r>
              <a:rPr lang="en-US" sz="2000" b="1" dirty="0">
                <a:latin typeface="+mj-lt"/>
              </a:rPr>
              <a:t>NYSED ESSA Virtual Training</a:t>
            </a:r>
            <a:endParaRPr lang="en-US" sz="2000" b="1" spc="200" dirty="0">
              <a:latin typeface="+mj-lt"/>
            </a:endParaRPr>
          </a:p>
        </p:txBody>
      </p:sp>
      <p:pic>
        <p:nvPicPr>
          <p:cNvPr id="5" name="Picture 4">
            <a:extLst>
              <a:ext uri="{FF2B5EF4-FFF2-40B4-BE49-F238E27FC236}">
                <a16:creationId xmlns:a16="http://schemas.microsoft.com/office/drawing/2014/main" id="{6F14491E-DB90-4ED1-946C-BEE6C86053C4}"/>
              </a:ext>
              <a:ext uri="{C183D7F6-B498-43B3-948B-1728B52AA6E4}">
                <adec:decorative xmlns:adec="http://schemas.microsoft.com/office/drawing/2017/decorative" val="1"/>
              </a:ext>
            </a:extLst>
          </p:cNvPr>
          <p:cNvPicPr>
            <a:picLocks noChangeAspect="1"/>
          </p:cNvPicPr>
          <p:nvPr/>
        </p:nvPicPr>
        <p:blipFill rotWithShape="1">
          <a:blip r:embed="rId3"/>
          <a:srcRect r="5803"/>
          <a:stretch/>
        </p:blipFill>
        <p:spPr>
          <a:xfrm>
            <a:off x="7120111" y="4645152"/>
            <a:ext cx="4038339" cy="943759"/>
          </a:xfrm>
          <a:prstGeom prst="rect">
            <a:avLst/>
          </a:prstGeom>
        </p:spPr>
      </p:pic>
      <p:grpSp>
        <p:nvGrpSpPr>
          <p:cNvPr id="19" name="Group 18" descr="Cycle showing three phases of equitable services consultation. The phases are Letter of Intent: Engage Partners, Affirmation of Consultation: Roadmap for services; Ongoing Consultation: Delivery and Evaluation of Services.">
            <a:extLst>
              <a:ext uri="{FF2B5EF4-FFF2-40B4-BE49-F238E27FC236}">
                <a16:creationId xmlns:a16="http://schemas.microsoft.com/office/drawing/2014/main" id="{0A343EED-A004-F7A0-4C55-BCE7683586AA}"/>
              </a:ext>
            </a:extLst>
          </p:cNvPr>
          <p:cNvGrpSpPr/>
          <p:nvPr/>
        </p:nvGrpSpPr>
        <p:grpSpPr>
          <a:xfrm>
            <a:off x="3257235" y="0"/>
            <a:ext cx="5677530" cy="3951318"/>
            <a:chOff x="3257235" y="0"/>
            <a:chExt cx="5677530" cy="3951318"/>
          </a:xfrm>
        </p:grpSpPr>
        <p:graphicFrame>
          <p:nvGraphicFramePr>
            <p:cNvPr id="3" name="Diagram 2">
              <a:extLst>
                <a:ext uri="{FF2B5EF4-FFF2-40B4-BE49-F238E27FC236}">
                  <a16:creationId xmlns:a16="http://schemas.microsoft.com/office/drawing/2014/main" id="{7A09EA59-C777-7849-8292-10750543C5EE}"/>
                </a:ext>
              </a:extLst>
            </p:cNvPr>
            <p:cNvGraphicFramePr/>
            <p:nvPr>
              <p:extLst>
                <p:ext uri="{D42A27DB-BD31-4B8C-83A1-F6EECF244321}">
                  <p14:modId xmlns:p14="http://schemas.microsoft.com/office/powerpoint/2010/main" val="1396173200"/>
                </p:ext>
              </p:extLst>
            </p:nvPr>
          </p:nvGraphicFramePr>
          <p:xfrm>
            <a:off x="3257235" y="0"/>
            <a:ext cx="5677530" cy="3951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Arrow: Circular 16">
              <a:extLst>
                <a:ext uri="{FF2B5EF4-FFF2-40B4-BE49-F238E27FC236}">
                  <a16:creationId xmlns:a16="http://schemas.microsoft.com/office/drawing/2014/main" id="{D660A563-371C-2230-9413-D5D264BEC810}"/>
                </a:ext>
              </a:extLst>
            </p:cNvPr>
            <p:cNvSpPr/>
            <p:nvPr/>
          </p:nvSpPr>
          <p:spPr>
            <a:xfrm rot="14349894">
              <a:off x="4218278" y="166978"/>
              <a:ext cx="3730044" cy="3730044"/>
            </a:xfrm>
            <a:prstGeom prst="circularArrow">
              <a:avLst>
                <a:gd name="adj1" fmla="val 5085"/>
                <a:gd name="adj2" fmla="val 327528"/>
                <a:gd name="adj3" fmla="val 15873039"/>
                <a:gd name="adj4" fmla="val 9000000"/>
                <a:gd name="adj5" fmla="val 5932"/>
              </a:avLst>
            </a:prstGeom>
          </p:spPr>
          <p:style>
            <a:lnRef idx="0">
              <a:schemeClr val="lt1">
                <a:hueOff val="0"/>
                <a:satOff val="0"/>
                <a:lumOff val="0"/>
                <a:alphaOff val="0"/>
              </a:schemeClr>
            </a:lnRef>
            <a:fillRef idx="3">
              <a:schemeClr val="accent2">
                <a:hueOff val="11540190"/>
                <a:satOff val="-13180"/>
                <a:lumOff val="-781"/>
                <a:alphaOff val="0"/>
              </a:schemeClr>
            </a:fillRef>
            <a:effectRef idx="2">
              <a:schemeClr val="accent2">
                <a:hueOff val="11540190"/>
                <a:satOff val="-13180"/>
                <a:lumOff val="-781"/>
                <a:alphaOff val="0"/>
              </a:schemeClr>
            </a:effectRef>
            <a:fontRef idx="minor">
              <a:schemeClr val="lt1">
                <a:hueOff val="0"/>
                <a:satOff val="0"/>
                <a:lumOff val="0"/>
                <a:alphaOff val="0"/>
              </a:schemeClr>
            </a:fontRef>
          </p:style>
          <p:txBody>
            <a:bodyPr/>
            <a:lstStyle/>
            <a:p>
              <a:endParaRPr lang="en-US" dirty="0"/>
            </a:p>
          </p:txBody>
        </p:sp>
        <p:sp>
          <p:nvSpPr>
            <p:cNvPr id="18" name="Arrow: Circular 17">
              <a:extLst>
                <a:ext uri="{FF2B5EF4-FFF2-40B4-BE49-F238E27FC236}">
                  <a16:creationId xmlns:a16="http://schemas.microsoft.com/office/drawing/2014/main" id="{256DFEED-12CD-84B7-42C2-F3D8BEC8BD18}"/>
                </a:ext>
              </a:extLst>
            </p:cNvPr>
            <p:cNvSpPr/>
            <p:nvPr/>
          </p:nvSpPr>
          <p:spPr>
            <a:xfrm rot="7129041">
              <a:off x="4351628" y="122528"/>
              <a:ext cx="3730044" cy="3730044"/>
            </a:xfrm>
            <a:prstGeom prst="circularArrow">
              <a:avLst>
                <a:gd name="adj1" fmla="val 5085"/>
                <a:gd name="adj2" fmla="val 327528"/>
                <a:gd name="adj3" fmla="val 15873039"/>
                <a:gd name="adj4" fmla="val 9000000"/>
                <a:gd name="adj5" fmla="val 5932"/>
              </a:avLst>
            </a:prstGeom>
          </p:spPr>
          <p:style>
            <a:lnRef idx="0">
              <a:schemeClr val="lt1">
                <a:hueOff val="0"/>
                <a:satOff val="0"/>
                <a:lumOff val="0"/>
                <a:alphaOff val="0"/>
              </a:schemeClr>
            </a:lnRef>
            <a:fillRef idx="3">
              <a:schemeClr val="accent2">
                <a:hueOff val="11540190"/>
                <a:satOff val="-13180"/>
                <a:lumOff val="-781"/>
                <a:alphaOff val="0"/>
              </a:schemeClr>
            </a:fillRef>
            <a:effectRef idx="2">
              <a:schemeClr val="accent2">
                <a:hueOff val="11540190"/>
                <a:satOff val="-13180"/>
                <a:lumOff val="-781"/>
                <a:alphaOff val="0"/>
              </a:schemeClr>
            </a:effectRef>
            <a:fontRef idx="minor">
              <a:schemeClr val="lt1">
                <a:hueOff val="0"/>
                <a:satOff val="0"/>
                <a:lumOff val="0"/>
                <a:alphaOff val="0"/>
              </a:schemeClr>
            </a:fontRef>
          </p:style>
          <p:txBody>
            <a:bodyPr/>
            <a:lstStyle/>
            <a:p>
              <a:endParaRPr lang="en-US" dirty="0"/>
            </a:p>
          </p:txBody>
        </p:sp>
      </p:grpSp>
      <p:sp>
        <p:nvSpPr>
          <p:cNvPr id="2" name="Slide Number Placeholder 1">
            <a:extLst>
              <a:ext uri="{FF2B5EF4-FFF2-40B4-BE49-F238E27FC236}">
                <a16:creationId xmlns:a16="http://schemas.microsoft.com/office/drawing/2014/main" id="{E0658403-B548-4754-977F-712B442D5022}"/>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172521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F26B66-9DAE-C35F-9231-A810E4D21C19}"/>
              </a:ext>
            </a:extLst>
          </p:cNvPr>
          <p:cNvSpPr>
            <a:spLocks noGrp="1"/>
          </p:cNvSpPr>
          <p:nvPr>
            <p:ph type="title" idx="4294967295"/>
          </p:nvPr>
        </p:nvSpPr>
        <p:spPr>
          <a:xfrm>
            <a:off x="5676472" y="200575"/>
            <a:ext cx="6121400" cy="1786267"/>
          </a:xfrm>
          <a:prstGeom prst="horizontalScroll">
            <a:avLst/>
          </a:prstGeom>
          <a:solidFill>
            <a:schemeClr val="accent4">
              <a:lumMod val="75000"/>
            </a:schemeClr>
          </a:solidFill>
          <a:ln w="15875" cap="flat" cmpd="sng" algn="ctr">
            <a:solidFill>
              <a:schemeClr val="accent1">
                <a:shade val="15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lt1"/>
                </a:solidFill>
                <a:effectLst/>
                <a:uLnTx/>
                <a:uFillTx/>
                <a:latin typeface="+mn-lt"/>
                <a:ea typeface="+mn-ea"/>
                <a:cs typeface="+mn-cs"/>
              </a:rPr>
              <a:t>Private School Students are counted if:</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Reside within the LEA’s Title I Attendance Area</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From a low-income family</a:t>
            </a:r>
          </a:p>
        </p:txBody>
      </p:sp>
      <p:pic>
        <p:nvPicPr>
          <p:cNvPr id="3" name="Picture 2" descr="Screenshot of questions 1 and 2 from Title 1 Part A Fiscal Requirements, page 2 of 6 in the Consolidated Application for ESSA-Funded Programs.">
            <a:extLst>
              <a:ext uri="{FF2B5EF4-FFF2-40B4-BE49-F238E27FC236}">
                <a16:creationId xmlns:a16="http://schemas.microsoft.com/office/drawing/2014/main" id="{B898E79E-4BBC-434D-1757-600BCA31EAFD}"/>
              </a:ext>
            </a:extLst>
          </p:cNvPr>
          <p:cNvPicPr>
            <a:picLocks noChangeAspect="1"/>
          </p:cNvPicPr>
          <p:nvPr/>
        </p:nvPicPr>
        <p:blipFill>
          <a:blip r:embed="rId4"/>
          <a:stretch>
            <a:fillRect/>
          </a:stretch>
        </p:blipFill>
        <p:spPr>
          <a:xfrm>
            <a:off x="4241335" y="2025749"/>
            <a:ext cx="7950665" cy="4832252"/>
          </a:xfrm>
          <a:prstGeom prst="rect">
            <a:avLst/>
          </a:prstGeom>
        </p:spPr>
      </p:pic>
      <p:pic>
        <p:nvPicPr>
          <p:cNvPr id="5" name="Picture 4" descr="Screenshot of the survey navigation pane from the consolidated application.">
            <a:extLst>
              <a:ext uri="{FF2B5EF4-FFF2-40B4-BE49-F238E27FC236}">
                <a16:creationId xmlns:a16="http://schemas.microsoft.com/office/drawing/2014/main" id="{BF79BCD1-15CE-C6E3-314A-B8A727D5E44B}"/>
              </a:ext>
            </a:extLst>
          </p:cNvPr>
          <p:cNvPicPr>
            <a:picLocks noChangeAspect="1"/>
          </p:cNvPicPr>
          <p:nvPr/>
        </p:nvPicPr>
        <p:blipFill>
          <a:blip r:embed="rId5"/>
          <a:stretch>
            <a:fillRect/>
          </a:stretch>
        </p:blipFill>
        <p:spPr>
          <a:xfrm>
            <a:off x="0" y="0"/>
            <a:ext cx="4264934" cy="6274192"/>
          </a:xfrm>
          <a:prstGeom prst="rect">
            <a:avLst/>
          </a:prstGeom>
        </p:spPr>
      </p:pic>
      <p:sp>
        <p:nvSpPr>
          <p:cNvPr id="6" name="Arrow: Curved Down 5">
            <a:extLst>
              <a:ext uri="{FF2B5EF4-FFF2-40B4-BE49-F238E27FC236}">
                <a16:creationId xmlns:a16="http://schemas.microsoft.com/office/drawing/2014/main" id="{635C4B25-C077-4BB8-A0FC-88FBC23DBB71}"/>
              </a:ext>
              <a:ext uri="{C183D7F6-B498-43B3-948B-1728B52AA6E4}">
                <adec:decorative xmlns:adec="http://schemas.microsoft.com/office/drawing/2017/decorative" val="1"/>
              </a:ext>
            </a:extLst>
          </p:cNvPr>
          <p:cNvSpPr/>
          <p:nvPr/>
        </p:nvSpPr>
        <p:spPr>
          <a:xfrm>
            <a:off x="3200325" y="1153552"/>
            <a:ext cx="2082019" cy="872197"/>
          </a:xfrm>
          <a:prstGeom prst="curved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 name="Rectangle 1" descr="Emphasis on question 2 of the Title 1 Part A - Fiscal Information part 2 of 6 where data from private school consultation must be entered. ">
            <a:extLst>
              <a:ext uri="{FF2B5EF4-FFF2-40B4-BE49-F238E27FC236}">
                <a16:creationId xmlns:a16="http://schemas.microsoft.com/office/drawing/2014/main" id="{2EB41287-AA7B-22A0-3677-113C0DC5D156}"/>
              </a:ext>
            </a:extLst>
          </p:cNvPr>
          <p:cNvSpPr/>
          <p:nvPr/>
        </p:nvSpPr>
        <p:spPr>
          <a:xfrm>
            <a:off x="4241335" y="3889830"/>
            <a:ext cx="7892609" cy="2728688"/>
          </a:xfrm>
          <a:prstGeom prst="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529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2EC71E-E23D-7F59-9F55-258F3CD16EEA}"/>
              </a:ext>
            </a:extLst>
          </p:cNvPr>
          <p:cNvSpPr>
            <a:spLocks noGrp="1"/>
          </p:cNvSpPr>
          <p:nvPr>
            <p:ph type="title" idx="4294967295"/>
          </p:nvPr>
        </p:nvSpPr>
        <p:spPr>
          <a:xfrm>
            <a:off x="1097280" y="-926377"/>
            <a:ext cx="10058400" cy="926377"/>
          </a:xfrm>
        </p:spPr>
        <p:txBody>
          <a:bodyPr vert="horz" lIns="91440" tIns="45720" rIns="91440" bIns="45720" rtlCol="0" anchor="b">
            <a:normAutofit fontScale="90000"/>
          </a:bodyPr>
          <a:lstStyle/>
          <a:p>
            <a:r>
              <a:rPr lang="en-US" dirty="0"/>
              <a:t>Example of Consolidated Application Title 1 Part A – Fiscal Information 2 of 6</a:t>
            </a:r>
          </a:p>
        </p:txBody>
      </p:sp>
      <p:pic>
        <p:nvPicPr>
          <p:cNvPr id="11" name="Picture 10" descr="Enlarged screenshot of Title 1 Part A - Fiscal Information part 2 of 6 with data from the New York CSD example entered into the form. ">
            <a:extLst>
              <a:ext uri="{FF2B5EF4-FFF2-40B4-BE49-F238E27FC236}">
                <a16:creationId xmlns:a16="http://schemas.microsoft.com/office/drawing/2014/main" id="{75AF41D1-3C84-2A0D-C1FF-E5394B8E438C}"/>
              </a:ext>
            </a:extLst>
          </p:cNvPr>
          <p:cNvPicPr>
            <a:picLocks noChangeAspect="1"/>
          </p:cNvPicPr>
          <p:nvPr/>
        </p:nvPicPr>
        <p:blipFill>
          <a:blip r:embed="rId4"/>
          <a:stretch>
            <a:fillRect/>
          </a:stretch>
        </p:blipFill>
        <p:spPr>
          <a:xfrm>
            <a:off x="-1524" y="0"/>
            <a:ext cx="12188952" cy="6858000"/>
          </a:xfrm>
          <a:prstGeom prst="rect">
            <a:avLst/>
          </a:prstGeom>
        </p:spPr>
      </p:pic>
      <p:sp>
        <p:nvSpPr>
          <p:cNvPr id="4" name="TextBox 3">
            <a:extLst>
              <a:ext uri="{FF2B5EF4-FFF2-40B4-BE49-F238E27FC236}">
                <a16:creationId xmlns:a16="http://schemas.microsoft.com/office/drawing/2014/main" id="{F079BE14-8856-790D-ADE3-7F688E14CF10}"/>
              </a:ext>
            </a:extLst>
          </p:cNvPr>
          <p:cNvSpPr txBox="1"/>
          <p:nvPr/>
        </p:nvSpPr>
        <p:spPr>
          <a:xfrm>
            <a:off x="2054578" y="1873956"/>
            <a:ext cx="1444978" cy="369332"/>
          </a:xfrm>
          <a:prstGeom prst="rect">
            <a:avLst/>
          </a:prstGeom>
          <a:noFill/>
        </p:spPr>
        <p:txBody>
          <a:bodyPr wrap="square" rtlCol="0">
            <a:spAutoFit/>
          </a:bodyPr>
          <a:lstStyle/>
          <a:p>
            <a:r>
              <a:rPr lang="en-US" dirty="0">
                <a:highlight>
                  <a:srgbClr val="00FFFF"/>
                </a:highlight>
              </a:rPr>
              <a:t>$100,000</a:t>
            </a:r>
          </a:p>
        </p:txBody>
      </p:sp>
      <p:sp>
        <p:nvSpPr>
          <p:cNvPr id="5" name="TextBox 4">
            <a:extLst>
              <a:ext uri="{FF2B5EF4-FFF2-40B4-BE49-F238E27FC236}">
                <a16:creationId xmlns:a16="http://schemas.microsoft.com/office/drawing/2014/main" id="{9417EBF1-E5E8-1E2F-F7FA-7B5429FBF3C0}"/>
              </a:ext>
            </a:extLst>
          </p:cNvPr>
          <p:cNvSpPr txBox="1"/>
          <p:nvPr/>
        </p:nvSpPr>
        <p:spPr>
          <a:xfrm>
            <a:off x="9386711" y="1873956"/>
            <a:ext cx="1444978" cy="369332"/>
          </a:xfrm>
          <a:prstGeom prst="rect">
            <a:avLst/>
          </a:prstGeom>
          <a:noFill/>
        </p:spPr>
        <p:txBody>
          <a:bodyPr wrap="square" rtlCol="0">
            <a:spAutoFit/>
          </a:bodyPr>
          <a:lstStyle/>
          <a:p>
            <a:r>
              <a:rPr lang="en-US" dirty="0">
                <a:highlight>
                  <a:srgbClr val="FFFF00"/>
                </a:highlight>
              </a:rPr>
              <a:t>$100,000</a:t>
            </a:r>
          </a:p>
        </p:txBody>
      </p:sp>
      <p:sp>
        <p:nvSpPr>
          <p:cNvPr id="6" name="TextBox 5">
            <a:extLst>
              <a:ext uri="{FF2B5EF4-FFF2-40B4-BE49-F238E27FC236}">
                <a16:creationId xmlns:a16="http://schemas.microsoft.com/office/drawing/2014/main" id="{CCBAB0A1-19EE-0107-FA71-2FE9A9202656}"/>
              </a:ext>
            </a:extLst>
          </p:cNvPr>
          <p:cNvSpPr txBox="1"/>
          <p:nvPr/>
        </p:nvSpPr>
        <p:spPr>
          <a:xfrm>
            <a:off x="6191956" y="1873956"/>
            <a:ext cx="1444978" cy="369332"/>
          </a:xfrm>
          <a:prstGeom prst="rect">
            <a:avLst/>
          </a:prstGeom>
          <a:noFill/>
        </p:spPr>
        <p:txBody>
          <a:bodyPr wrap="square" rtlCol="0">
            <a:spAutoFit/>
          </a:bodyPr>
          <a:lstStyle/>
          <a:p>
            <a:r>
              <a:rPr lang="en-US" dirty="0">
                <a:highlight>
                  <a:srgbClr val="FFFF00"/>
                </a:highlight>
              </a:rPr>
              <a:t>$0</a:t>
            </a:r>
          </a:p>
        </p:txBody>
      </p:sp>
      <p:sp>
        <p:nvSpPr>
          <p:cNvPr id="3" name="TextBox 2">
            <a:extLst>
              <a:ext uri="{FF2B5EF4-FFF2-40B4-BE49-F238E27FC236}">
                <a16:creationId xmlns:a16="http://schemas.microsoft.com/office/drawing/2014/main" id="{8D818B3D-8510-1BF7-666D-5535C37F2B37}"/>
              </a:ext>
            </a:extLst>
          </p:cNvPr>
          <p:cNvSpPr txBox="1"/>
          <p:nvPr/>
        </p:nvSpPr>
        <p:spPr>
          <a:xfrm>
            <a:off x="6470153" y="1124044"/>
            <a:ext cx="3121638" cy="923330"/>
          </a:xfrm>
          <a:prstGeom prst="rect">
            <a:avLst/>
          </a:prstGeom>
          <a:noFill/>
        </p:spPr>
        <p:txBody>
          <a:bodyPr wrap="square" rtlCol="0">
            <a:spAutoFit/>
          </a:bodyPr>
          <a:lstStyle/>
          <a:p>
            <a:pPr algn="ctr"/>
            <a:r>
              <a:rPr lang="en-US" b="1" dirty="0">
                <a:highlight>
                  <a:srgbClr val="FFFF00"/>
                </a:highlight>
              </a:rPr>
              <a:t>These values will be entered automatically from the Transferability section. </a:t>
            </a:r>
          </a:p>
        </p:txBody>
      </p:sp>
      <p:sp>
        <p:nvSpPr>
          <p:cNvPr id="7" name="TextBox 6">
            <a:extLst>
              <a:ext uri="{FF2B5EF4-FFF2-40B4-BE49-F238E27FC236}">
                <a16:creationId xmlns:a16="http://schemas.microsoft.com/office/drawing/2014/main" id="{898C5987-4588-1D4A-BB94-817600C3B5E8}"/>
              </a:ext>
            </a:extLst>
          </p:cNvPr>
          <p:cNvSpPr txBox="1"/>
          <p:nvPr/>
        </p:nvSpPr>
        <p:spPr>
          <a:xfrm>
            <a:off x="6092952" y="3149439"/>
            <a:ext cx="3936579" cy="923330"/>
          </a:xfrm>
          <a:prstGeom prst="rect">
            <a:avLst/>
          </a:prstGeom>
          <a:noFill/>
        </p:spPr>
        <p:txBody>
          <a:bodyPr wrap="square" rtlCol="0">
            <a:spAutoFit/>
          </a:bodyPr>
          <a:lstStyle/>
          <a:p>
            <a:pPr algn="ctr"/>
            <a:r>
              <a:rPr lang="en-US" b="1" dirty="0">
                <a:highlight>
                  <a:srgbClr val="00FFFF"/>
                </a:highlight>
              </a:rPr>
              <a:t>Enter this data based on initial conversations with </a:t>
            </a:r>
            <a:r>
              <a:rPr lang="en-US" b="1" i="1" u="sng" dirty="0">
                <a:highlight>
                  <a:srgbClr val="00FFFF"/>
                </a:highlight>
              </a:rPr>
              <a:t>participating</a:t>
            </a:r>
            <a:r>
              <a:rPr lang="en-US" b="1" dirty="0">
                <a:highlight>
                  <a:srgbClr val="00FFFF"/>
                </a:highlight>
              </a:rPr>
              <a:t> non-public schools</a:t>
            </a:r>
          </a:p>
        </p:txBody>
      </p:sp>
      <p:sp>
        <p:nvSpPr>
          <p:cNvPr id="12" name="TextBox 11">
            <a:extLst>
              <a:ext uri="{FF2B5EF4-FFF2-40B4-BE49-F238E27FC236}">
                <a16:creationId xmlns:a16="http://schemas.microsoft.com/office/drawing/2014/main" id="{6380B044-7D10-6774-6B6F-212C1903B71B}"/>
              </a:ext>
            </a:extLst>
          </p:cNvPr>
          <p:cNvSpPr txBox="1"/>
          <p:nvPr/>
        </p:nvSpPr>
        <p:spPr>
          <a:xfrm>
            <a:off x="11189885" y="3338688"/>
            <a:ext cx="666045" cy="369332"/>
          </a:xfrm>
          <a:prstGeom prst="rect">
            <a:avLst/>
          </a:prstGeom>
          <a:noFill/>
        </p:spPr>
        <p:txBody>
          <a:bodyPr wrap="square" rtlCol="0">
            <a:spAutoFit/>
          </a:bodyPr>
          <a:lstStyle/>
          <a:p>
            <a:r>
              <a:rPr lang="en-US" dirty="0">
                <a:highlight>
                  <a:srgbClr val="00FFFF"/>
                </a:highlight>
              </a:rPr>
              <a:t>400</a:t>
            </a:r>
          </a:p>
        </p:txBody>
      </p:sp>
      <p:sp>
        <p:nvSpPr>
          <p:cNvPr id="13" name="TextBox 12">
            <a:extLst>
              <a:ext uri="{FF2B5EF4-FFF2-40B4-BE49-F238E27FC236}">
                <a16:creationId xmlns:a16="http://schemas.microsoft.com/office/drawing/2014/main" id="{32D8473B-4BCC-BDF7-2507-C3569B0A4605}"/>
              </a:ext>
            </a:extLst>
          </p:cNvPr>
          <p:cNvSpPr txBox="1"/>
          <p:nvPr/>
        </p:nvSpPr>
        <p:spPr>
          <a:xfrm>
            <a:off x="11191579" y="3648333"/>
            <a:ext cx="666045" cy="369332"/>
          </a:xfrm>
          <a:prstGeom prst="rect">
            <a:avLst/>
          </a:prstGeom>
          <a:noFill/>
        </p:spPr>
        <p:txBody>
          <a:bodyPr wrap="square" rtlCol="0">
            <a:spAutoFit/>
          </a:bodyPr>
          <a:lstStyle/>
          <a:p>
            <a:r>
              <a:rPr lang="en-US" dirty="0">
                <a:highlight>
                  <a:srgbClr val="00FFFF"/>
                </a:highlight>
              </a:rPr>
              <a:t>25</a:t>
            </a:r>
          </a:p>
        </p:txBody>
      </p:sp>
      <p:sp>
        <p:nvSpPr>
          <p:cNvPr id="18" name="TextBox 17">
            <a:extLst>
              <a:ext uri="{FF2B5EF4-FFF2-40B4-BE49-F238E27FC236}">
                <a16:creationId xmlns:a16="http://schemas.microsoft.com/office/drawing/2014/main" id="{0CEED0E5-07FF-72D1-AEFC-D205A2C4A6CC}"/>
              </a:ext>
            </a:extLst>
          </p:cNvPr>
          <p:cNvSpPr txBox="1"/>
          <p:nvPr/>
        </p:nvSpPr>
        <p:spPr>
          <a:xfrm>
            <a:off x="11186837" y="3975290"/>
            <a:ext cx="666045" cy="369332"/>
          </a:xfrm>
          <a:prstGeom prst="rect">
            <a:avLst/>
          </a:prstGeom>
          <a:noFill/>
        </p:spPr>
        <p:txBody>
          <a:bodyPr wrap="square" rtlCol="0">
            <a:spAutoFit/>
          </a:bodyPr>
          <a:lstStyle/>
          <a:p>
            <a:r>
              <a:rPr lang="en-US" dirty="0">
                <a:highlight>
                  <a:srgbClr val="00FFFF"/>
                </a:highlight>
              </a:rPr>
              <a:t>5</a:t>
            </a:r>
          </a:p>
        </p:txBody>
      </p:sp>
      <p:sp>
        <p:nvSpPr>
          <p:cNvPr id="15" name="TextBox 14">
            <a:extLst>
              <a:ext uri="{FF2B5EF4-FFF2-40B4-BE49-F238E27FC236}">
                <a16:creationId xmlns:a16="http://schemas.microsoft.com/office/drawing/2014/main" id="{63DD4EE1-6B81-CD19-3E83-9E76F496CDF4}"/>
              </a:ext>
            </a:extLst>
          </p:cNvPr>
          <p:cNvSpPr txBox="1"/>
          <p:nvPr/>
        </p:nvSpPr>
        <p:spPr>
          <a:xfrm>
            <a:off x="11172501" y="4362312"/>
            <a:ext cx="666045" cy="369332"/>
          </a:xfrm>
          <a:prstGeom prst="rect">
            <a:avLst/>
          </a:prstGeom>
          <a:noFill/>
        </p:spPr>
        <p:txBody>
          <a:bodyPr wrap="square" rtlCol="0">
            <a:spAutoFit/>
          </a:bodyPr>
          <a:lstStyle/>
          <a:p>
            <a:r>
              <a:rPr lang="en-US" dirty="0">
                <a:highlight>
                  <a:srgbClr val="00FFFF"/>
                </a:highlight>
              </a:rPr>
              <a:t>250</a:t>
            </a:r>
          </a:p>
        </p:txBody>
      </p:sp>
      <p:sp>
        <p:nvSpPr>
          <p:cNvPr id="16" name="TextBox 15">
            <a:extLst>
              <a:ext uri="{FF2B5EF4-FFF2-40B4-BE49-F238E27FC236}">
                <a16:creationId xmlns:a16="http://schemas.microsoft.com/office/drawing/2014/main" id="{B074A644-1DD9-B477-E701-9D77C520C75D}"/>
              </a:ext>
            </a:extLst>
          </p:cNvPr>
          <p:cNvSpPr txBox="1"/>
          <p:nvPr/>
        </p:nvSpPr>
        <p:spPr>
          <a:xfrm>
            <a:off x="11166856" y="4766542"/>
            <a:ext cx="666045" cy="369332"/>
          </a:xfrm>
          <a:prstGeom prst="rect">
            <a:avLst/>
          </a:prstGeom>
          <a:noFill/>
        </p:spPr>
        <p:txBody>
          <a:bodyPr wrap="square" rtlCol="0">
            <a:spAutoFit/>
          </a:bodyPr>
          <a:lstStyle/>
          <a:p>
            <a:r>
              <a:rPr lang="en-US" dirty="0">
                <a:highlight>
                  <a:srgbClr val="00FFFF"/>
                </a:highlight>
              </a:rPr>
              <a:t>3</a:t>
            </a:r>
          </a:p>
        </p:txBody>
      </p:sp>
      <p:sp>
        <p:nvSpPr>
          <p:cNvPr id="17" name="TextBox 16">
            <a:extLst>
              <a:ext uri="{FF2B5EF4-FFF2-40B4-BE49-F238E27FC236}">
                <a16:creationId xmlns:a16="http://schemas.microsoft.com/office/drawing/2014/main" id="{C3D943A2-E01A-B06F-A93A-98978D470F28}"/>
              </a:ext>
            </a:extLst>
          </p:cNvPr>
          <p:cNvSpPr txBox="1"/>
          <p:nvPr/>
        </p:nvSpPr>
        <p:spPr>
          <a:xfrm>
            <a:off x="11169904" y="5099945"/>
            <a:ext cx="666045" cy="369332"/>
          </a:xfrm>
          <a:prstGeom prst="rect">
            <a:avLst/>
          </a:prstGeom>
          <a:noFill/>
        </p:spPr>
        <p:txBody>
          <a:bodyPr wrap="square" rtlCol="0">
            <a:spAutoFit/>
          </a:bodyPr>
          <a:lstStyle/>
          <a:p>
            <a:r>
              <a:rPr lang="en-US" dirty="0">
                <a:highlight>
                  <a:srgbClr val="00FFFF"/>
                </a:highlight>
              </a:rPr>
              <a:t>3</a:t>
            </a:r>
          </a:p>
        </p:txBody>
      </p:sp>
      <p:grpSp>
        <p:nvGrpSpPr>
          <p:cNvPr id="27" name="Group 26" descr="Calculation of the per pupil amount used to calculate the LEA and private school shares for Title 1 part A funds. ">
            <a:extLst>
              <a:ext uri="{FF2B5EF4-FFF2-40B4-BE49-F238E27FC236}">
                <a16:creationId xmlns:a16="http://schemas.microsoft.com/office/drawing/2014/main" id="{5DF31960-B1F0-2770-E09F-1EA976892122}"/>
              </a:ext>
            </a:extLst>
          </p:cNvPr>
          <p:cNvGrpSpPr/>
          <p:nvPr/>
        </p:nvGrpSpPr>
        <p:grpSpPr>
          <a:xfrm>
            <a:off x="8989386" y="5870223"/>
            <a:ext cx="2863496" cy="897119"/>
            <a:chOff x="9268178" y="5870223"/>
            <a:chExt cx="2584704" cy="897119"/>
          </a:xfrm>
          <a:solidFill>
            <a:schemeClr val="accent4">
              <a:lumMod val="20000"/>
              <a:lumOff val="80000"/>
            </a:schemeClr>
          </a:solidFill>
        </p:grpSpPr>
        <p:sp>
          <p:nvSpPr>
            <p:cNvPr id="24" name="Rectangle 23">
              <a:extLst>
                <a:ext uri="{FF2B5EF4-FFF2-40B4-BE49-F238E27FC236}">
                  <a16:creationId xmlns:a16="http://schemas.microsoft.com/office/drawing/2014/main" id="{4006A554-8EE4-880F-E631-38AC8C64A7E6}"/>
                </a:ext>
              </a:extLst>
            </p:cNvPr>
            <p:cNvSpPr/>
            <p:nvPr/>
          </p:nvSpPr>
          <p:spPr>
            <a:xfrm>
              <a:off x="9268178" y="5870223"/>
              <a:ext cx="2584704" cy="897119"/>
            </a:xfrm>
            <a:prstGeom prst="rect">
              <a:avLst/>
            </a:prstGeom>
            <a:grp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CA5EEF-B76C-8EF2-E3DC-A58C4F004ADD}"/>
                </a:ext>
              </a:extLst>
            </p:cNvPr>
            <p:cNvSpPr txBox="1"/>
            <p:nvPr/>
          </p:nvSpPr>
          <p:spPr>
            <a:xfrm>
              <a:off x="9414933" y="5950277"/>
              <a:ext cx="993423" cy="646331"/>
            </a:xfrm>
            <a:prstGeom prst="rect">
              <a:avLst/>
            </a:prstGeom>
            <a:grpFill/>
            <a:ln>
              <a:solidFill>
                <a:schemeClr val="accent4"/>
              </a:solidFill>
            </a:ln>
          </p:spPr>
          <p:txBody>
            <a:bodyPr wrap="square" rtlCol="0">
              <a:spAutoFit/>
            </a:bodyPr>
            <a:lstStyle/>
            <a:p>
              <a:r>
                <a:rPr lang="en-US" b="1" u="sng" dirty="0"/>
                <a:t>100,000</a:t>
              </a:r>
            </a:p>
            <a:p>
              <a:r>
                <a:rPr lang="en-US" b="1" dirty="0"/>
                <a:t>     256</a:t>
              </a:r>
            </a:p>
          </p:txBody>
        </p:sp>
        <p:sp>
          <p:nvSpPr>
            <p:cNvPr id="26" name="TextBox 25">
              <a:extLst>
                <a:ext uri="{FF2B5EF4-FFF2-40B4-BE49-F238E27FC236}">
                  <a16:creationId xmlns:a16="http://schemas.microsoft.com/office/drawing/2014/main" id="{BBBF254C-E749-3C20-6527-0CAF14FB824A}"/>
                </a:ext>
              </a:extLst>
            </p:cNvPr>
            <p:cNvSpPr txBox="1"/>
            <p:nvPr/>
          </p:nvSpPr>
          <p:spPr>
            <a:xfrm>
              <a:off x="10313121" y="6018999"/>
              <a:ext cx="1332088" cy="646331"/>
            </a:xfrm>
            <a:prstGeom prst="rect">
              <a:avLst/>
            </a:prstGeom>
            <a:grpFill/>
            <a:ln>
              <a:solidFill>
                <a:schemeClr val="accent4"/>
              </a:solidFill>
            </a:ln>
          </p:spPr>
          <p:txBody>
            <a:bodyPr wrap="square" rtlCol="0">
              <a:spAutoFit/>
            </a:bodyPr>
            <a:lstStyle/>
            <a:p>
              <a:r>
                <a:rPr lang="en-US" b="1" dirty="0"/>
                <a:t>= $390.625</a:t>
              </a:r>
            </a:p>
            <a:p>
              <a:r>
                <a:rPr lang="en-US" b="1" dirty="0"/>
                <a:t>      /student</a:t>
              </a:r>
            </a:p>
          </p:txBody>
        </p:sp>
      </p:grpSp>
      <p:sp>
        <p:nvSpPr>
          <p:cNvPr id="19" name="TextBox 18">
            <a:extLst>
              <a:ext uri="{FF2B5EF4-FFF2-40B4-BE49-F238E27FC236}">
                <a16:creationId xmlns:a16="http://schemas.microsoft.com/office/drawing/2014/main" id="{DCDB6BBD-C0E3-65AD-6489-622D90416A88}"/>
              </a:ext>
            </a:extLst>
          </p:cNvPr>
          <p:cNvSpPr txBox="1"/>
          <p:nvPr/>
        </p:nvSpPr>
        <p:spPr>
          <a:xfrm>
            <a:off x="2777067" y="6513689"/>
            <a:ext cx="1095022" cy="369332"/>
          </a:xfrm>
          <a:prstGeom prst="rect">
            <a:avLst/>
          </a:prstGeom>
          <a:noFill/>
        </p:spPr>
        <p:txBody>
          <a:bodyPr wrap="square" rtlCol="0">
            <a:spAutoFit/>
          </a:bodyPr>
          <a:lstStyle/>
          <a:p>
            <a:r>
              <a:rPr lang="en-US" dirty="0">
                <a:highlight>
                  <a:srgbClr val="FFFF00"/>
                </a:highlight>
              </a:rPr>
              <a:t>$390.63</a:t>
            </a:r>
          </a:p>
        </p:txBody>
      </p:sp>
      <p:sp>
        <p:nvSpPr>
          <p:cNvPr id="20" name="TextBox 19">
            <a:extLst>
              <a:ext uri="{FF2B5EF4-FFF2-40B4-BE49-F238E27FC236}">
                <a16:creationId xmlns:a16="http://schemas.microsoft.com/office/drawing/2014/main" id="{53C680B7-A318-E3D3-8272-D7235A4CFDEA}"/>
              </a:ext>
            </a:extLst>
          </p:cNvPr>
          <p:cNvSpPr txBox="1"/>
          <p:nvPr/>
        </p:nvSpPr>
        <p:spPr>
          <a:xfrm>
            <a:off x="7089423" y="6513689"/>
            <a:ext cx="1332088" cy="369332"/>
          </a:xfrm>
          <a:prstGeom prst="rect">
            <a:avLst/>
          </a:prstGeom>
          <a:noFill/>
        </p:spPr>
        <p:txBody>
          <a:bodyPr wrap="square" rtlCol="0">
            <a:spAutoFit/>
          </a:bodyPr>
          <a:lstStyle/>
          <a:p>
            <a:r>
              <a:rPr lang="en-US" dirty="0">
                <a:highlight>
                  <a:srgbClr val="FFFF00"/>
                </a:highlight>
              </a:rPr>
              <a:t>$2,343.75</a:t>
            </a:r>
          </a:p>
        </p:txBody>
      </p:sp>
      <p:sp>
        <p:nvSpPr>
          <p:cNvPr id="21" name="TextBox 20">
            <a:extLst>
              <a:ext uri="{FF2B5EF4-FFF2-40B4-BE49-F238E27FC236}">
                <a16:creationId xmlns:a16="http://schemas.microsoft.com/office/drawing/2014/main" id="{4C3E262B-438A-CBFA-B5BC-D1D4DC82CB68}"/>
              </a:ext>
            </a:extLst>
          </p:cNvPr>
          <p:cNvSpPr txBox="1"/>
          <p:nvPr/>
        </p:nvSpPr>
        <p:spPr>
          <a:xfrm>
            <a:off x="4848506" y="6486225"/>
            <a:ext cx="1673042" cy="369332"/>
          </a:xfrm>
          <a:prstGeom prst="rect">
            <a:avLst/>
          </a:prstGeom>
          <a:noFill/>
        </p:spPr>
        <p:txBody>
          <a:bodyPr wrap="square" rtlCol="0">
            <a:spAutoFit/>
          </a:bodyPr>
          <a:lstStyle/>
          <a:p>
            <a:r>
              <a:rPr lang="en-US" dirty="0">
                <a:highlight>
                  <a:srgbClr val="FFFF00"/>
                </a:highlight>
              </a:rPr>
              <a:t>$97,656.25</a:t>
            </a:r>
          </a:p>
        </p:txBody>
      </p:sp>
      <p:sp>
        <p:nvSpPr>
          <p:cNvPr id="23" name="Rectangle: Rounded Corners 22">
            <a:extLst>
              <a:ext uri="{FF2B5EF4-FFF2-40B4-BE49-F238E27FC236}">
                <a16:creationId xmlns:a16="http://schemas.microsoft.com/office/drawing/2014/main" id="{5DB52212-F3B2-D12C-B3C3-E505307CB2CD}"/>
              </a:ext>
              <a:ext uri="{C183D7F6-B498-43B3-948B-1728B52AA6E4}">
                <adec:decorative xmlns:adec="http://schemas.microsoft.com/office/drawing/2017/decorative" val="1"/>
              </a:ext>
            </a:extLst>
          </p:cNvPr>
          <p:cNvSpPr/>
          <p:nvPr/>
        </p:nvSpPr>
        <p:spPr>
          <a:xfrm>
            <a:off x="451556" y="4244622"/>
            <a:ext cx="11616266" cy="1337354"/>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3E6EA46C-52A0-F301-A959-32E4C73A9849}"/>
              </a:ext>
              <a:ext uri="{C183D7F6-B498-43B3-948B-1728B52AA6E4}">
                <adec:decorative xmlns:adec="http://schemas.microsoft.com/office/drawing/2017/decorative" val="1"/>
              </a:ext>
            </a:extLst>
          </p:cNvPr>
          <p:cNvSpPr/>
          <p:nvPr/>
        </p:nvSpPr>
        <p:spPr>
          <a:xfrm>
            <a:off x="0" y="0"/>
            <a:ext cx="2647950" cy="369332"/>
          </a:xfrm>
          <a:prstGeom prst="roundRect">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216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1)">
                                      <p:cBhvr>
                                        <p:cTn id="51" dur="2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par>
                                <p:cTn id="63" presetID="22" presetClass="entr" presetSubtype="4"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P spid="7" grpId="0"/>
      <p:bldP spid="12" grpId="0"/>
      <p:bldP spid="13" grpId="0"/>
      <p:bldP spid="18" grpId="0"/>
      <p:bldP spid="15" grpId="0"/>
      <p:bldP spid="16" grpId="0"/>
      <p:bldP spid="17" grpId="0"/>
      <p:bldP spid="19" grpId="0"/>
      <p:bldP spid="20" grpId="0"/>
      <p:bldP spid="21"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C862-20EB-49F3-BB8F-CA63FB745A70}"/>
              </a:ext>
            </a:extLst>
          </p:cNvPr>
          <p:cNvSpPr>
            <a:spLocks noGrp="1"/>
          </p:cNvSpPr>
          <p:nvPr>
            <p:ph type="title"/>
          </p:nvPr>
        </p:nvSpPr>
        <p:spPr>
          <a:xfrm>
            <a:off x="1097280" y="286604"/>
            <a:ext cx="10058400" cy="1659154"/>
          </a:xfrm>
        </p:spPr>
        <p:txBody>
          <a:bodyPr>
            <a:normAutofit fontScale="90000"/>
          </a:bodyPr>
          <a:lstStyle/>
          <a:p>
            <a:pPr algn="ctr"/>
            <a:r>
              <a:rPr lang="en-US" dirty="0"/>
              <a:t>Only students from low-income families can receive Title I Equitable Services.</a:t>
            </a:r>
          </a:p>
        </p:txBody>
      </p:sp>
      <p:sp>
        <p:nvSpPr>
          <p:cNvPr id="5" name="Slide Number Placeholder 4">
            <a:extLst>
              <a:ext uri="{FF2B5EF4-FFF2-40B4-BE49-F238E27FC236}">
                <a16:creationId xmlns:a16="http://schemas.microsoft.com/office/drawing/2014/main" id="{A1E3A5E2-EB3B-419D-85DF-C3DB0863B822}"/>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6" name="Content Placeholder 2">
            <a:extLst>
              <a:ext uri="{FF2B5EF4-FFF2-40B4-BE49-F238E27FC236}">
                <a16:creationId xmlns:a16="http://schemas.microsoft.com/office/drawing/2014/main" id="{9BAE262D-A999-B08C-0591-5E8A74BE52F8}"/>
              </a:ext>
            </a:extLst>
          </p:cNvPr>
          <p:cNvSpPr txBox="1">
            <a:spLocks/>
          </p:cNvSpPr>
          <p:nvPr/>
        </p:nvSpPr>
        <p:spPr>
          <a:xfrm>
            <a:off x="253409" y="2265149"/>
            <a:ext cx="11685182" cy="2327701"/>
          </a:xfrm>
          <a:custGeom>
            <a:avLst/>
            <a:gdLst>
              <a:gd name="connsiteX0" fmla="*/ 0 w 11685182"/>
              <a:gd name="connsiteY0" fmla="*/ 0 h 2327701"/>
              <a:gd name="connsiteX1" fmla="*/ 350555 w 11685182"/>
              <a:gd name="connsiteY1" fmla="*/ 0 h 2327701"/>
              <a:gd name="connsiteX2" fmla="*/ 701111 w 11685182"/>
              <a:gd name="connsiteY2" fmla="*/ 0 h 2327701"/>
              <a:gd name="connsiteX3" fmla="*/ 1519074 w 11685182"/>
              <a:gd name="connsiteY3" fmla="*/ 0 h 2327701"/>
              <a:gd name="connsiteX4" fmla="*/ 1986481 w 11685182"/>
              <a:gd name="connsiteY4" fmla="*/ 0 h 2327701"/>
              <a:gd name="connsiteX5" fmla="*/ 2687592 w 11685182"/>
              <a:gd name="connsiteY5" fmla="*/ 0 h 2327701"/>
              <a:gd name="connsiteX6" fmla="*/ 3388703 w 11685182"/>
              <a:gd name="connsiteY6" fmla="*/ 0 h 2327701"/>
              <a:gd name="connsiteX7" fmla="*/ 4206666 w 11685182"/>
              <a:gd name="connsiteY7" fmla="*/ 0 h 2327701"/>
              <a:gd name="connsiteX8" fmla="*/ 4557221 w 11685182"/>
              <a:gd name="connsiteY8" fmla="*/ 0 h 2327701"/>
              <a:gd name="connsiteX9" fmla="*/ 4907776 w 11685182"/>
              <a:gd name="connsiteY9" fmla="*/ 0 h 2327701"/>
              <a:gd name="connsiteX10" fmla="*/ 5492036 w 11685182"/>
              <a:gd name="connsiteY10" fmla="*/ 0 h 2327701"/>
              <a:gd name="connsiteX11" fmla="*/ 5842591 w 11685182"/>
              <a:gd name="connsiteY11" fmla="*/ 0 h 2327701"/>
              <a:gd name="connsiteX12" fmla="*/ 6543702 w 11685182"/>
              <a:gd name="connsiteY12" fmla="*/ 0 h 2327701"/>
              <a:gd name="connsiteX13" fmla="*/ 6777406 w 11685182"/>
              <a:gd name="connsiteY13" fmla="*/ 0 h 2327701"/>
              <a:gd name="connsiteX14" fmla="*/ 7127961 w 11685182"/>
              <a:gd name="connsiteY14" fmla="*/ 0 h 2327701"/>
              <a:gd name="connsiteX15" fmla="*/ 7361665 w 11685182"/>
              <a:gd name="connsiteY15" fmla="*/ 0 h 2327701"/>
              <a:gd name="connsiteX16" fmla="*/ 8062776 w 11685182"/>
              <a:gd name="connsiteY16" fmla="*/ 0 h 2327701"/>
              <a:gd name="connsiteX17" fmla="*/ 8413331 w 11685182"/>
              <a:gd name="connsiteY17" fmla="*/ 0 h 2327701"/>
              <a:gd name="connsiteX18" fmla="*/ 8880738 w 11685182"/>
              <a:gd name="connsiteY18" fmla="*/ 0 h 2327701"/>
              <a:gd name="connsiteX19" fmla="*/ 9114442 w 11685182"/>
              <a:gd name="connsiteY19" fmla="*/ 0 h 2327701"/>
              <a:gd name="connsiteX20" fmla="*/ 9932405 w 11685182"/>
              <a:gd name="connsiteY20" fmla="*/ 0 h 2327701"/>
              <a:gd name="connsiteX21" fmla="*/ 10633516 w 11685182"/>
              <a:gd name="connsiteY21" fmla="*/ 0 h 2327701"/>
              <a:gd name="connsiteX22" fmla="*/ 11685182 w 11685182"/>
              <a:gd name="connsiteY22" fmla="*/ 0 h 2327701"/>
              <a:gd name="connsiteX23" fmla="*/ 11685182 w 11685182"/>
              <a:gd name="connsiteY23" fmla="*/ 558648 h 2327701"/>
              <a:gd name="connsiteX24" fmla="*/ 11685182 w 11685182"/>
              <a:gd name="connsiteY24" fmla="*/ 1094019 h 2327701"/>
              <a:gd name="connsiteX25" fmla="*/ 11685182 w 11685182"/>
              <a:gd name="connsiteY25" fmla="*/ 1629391 h 2327701"/>
              <a:gd name="connsiteX26" fmla="*/ 11685182 w 11685182"/>
              <a:gd name="connsiteY26" fmla="*/ 2327701 h 2327701"/>
              <a:gd name="connsiteX27" fmla="*/ 11451478 w 11685182"/>
              <a:gd name="connsiteY27" fmla="*/ 2327701 h 2327701"/>
              <a:gd name="connsiteX28" fmla="*/ 10750367 w 11685182"/>
              <a:gd name="connsiteY28" fmla="*/ 2327701 h 2327701"/>
              <a:gd name="connsiteX29" fmla="*/ 10282960 w 11685182"/>
              <a:gd name="connsiteY29" fmla="*/ 2327701 h 2327701"/>
              <a:gd name="connsiteX30" fmla="*/ 9815553 w 11685182"/>
              <a:gd name="connsiteY30" fmla="*/ 2327701 h 2327701"/>
              <a:gd name="connsiteX31" fmla="*/ 9464997 w 11685182"/>
              <a:gd name="connsiteY31" fmla="*/ 2327701 h 2327701"/>
              <a:gd name="connsiteX32" fmla="*/ 8997590 w 11685182"/>
              <a:gd name="connsiteY32" fmla="*/ 2327701 h 2327701"/>
              <a:gd name="connsiteX33" fmla="*/ 8296479 w 11685182"/>
              <a:gd name="connsiteY33" fmla="*/ 2327701 h 2327701"/>
              <a:gd name="connsiteX34" fmla="*/ 7595368 w 11685182"/>
              <a:gd name="connsiteY34" fmla="*/ 2327701 h 2327701"/>
              <a:gd name="connsiteX35" fmla="*/ 7244813 w 11685182"/>
              <a:gd name="connsiteY35" fmla="*/ 2327701 h 2327701"/>
              <a:gd name="connsiteX36" fmla="*/ 6660554 w 11685182"/>
              <a:gd name="connsiteY36" fmla="*/ 2327701 h 2327701"/>
              <a:gd name="connsiteX37" fmla="*/ 6426850 w 11685182"/>
              <a:gd name="connsiteY37" fmla="*/ 2327701 h 2327701"/>
              <a:gd name="connsiteX38" fmla="*/ 5608887 w 11685182"/>
              <a:gd name="connsiteY38" fmla="*/ 2327701 h 2327701"/>
              <a:gd name="connsiteX39" fmla="*/ 5141480 w 11685182"/>
              <a:gd name="connsiteY39" fmla="*/ 2327701 h 2327701"/>
              <a:gd name="connsiteX40" fmla="*/ 4557221 w 11685182"/>
              <a:gd name="connsiteY40" fmla="*/ 2327701 h 2327701"/>
              <a:gd name="connsiteX41" fmla="*/ 4323517 w 11685182"/>
              <a:gd name="connsiteY41" fmla="*/ 2327701 h 2327701"/>
              <a:gd name="connsiteX42" fmla="*/ 3972962 w 11685182"/>
              <a:gd name="connsiteY42" fmla="*/ 2327701 h 2327701"/>
              <a:gd name="connsiteX43" fmla="*/ 3622406 w 11685182"/>
              <a:gd name="connsiteY43" fmla="*/ 2327701 h 2327701"/>
              <a:gd name="connsiteX44" fmla="*/ 3271851 w 11685182"/>
              <a:gd name="connsiteY44" fmla="*/ 2327701 h 2327701"/>
              <a:gd name="connsiteX45" fmla="*/ 3038147 w 11685182"/>
              <a:gd name="connsiteY45" fmla="*/ 2327701 h 2327701"/>
              <a:gd name="connsiteX46" fmla="*/ 2804444 w 11685182"/>
              <a:gd name="connsiteY46" fmla="*/ 2327701 h 2327701"/>
              <a:gd name="connsiteX47" fmla="*/ 2337036 w 11685182"/>
              <a:gd name="connsiteY47" fmla="*/ 2327701 h 2327701"/>
              <a:gd name="connsiteX48" fmla="*/ 1986481 w 11685182"/>
              <a:gd name="connsiteY48" fmla="*/ 2327701 h 2327701"/>
              <a:gd name="connsiteX49" fmla="*/ 1635925 w 11685182"/>
              <a:gd name="connsiteY49" fmla="*/ 2327701 h 2327701"/>
              <a:gd name="connsiteX50" fmla="*/ 817963 w 11685182"/>
              <a:gd name="connsiteY50" fmla="*/ 2327701 h 2327701"/>
              <a:gd name="connsiteX51" fmla="*/ 0 w 11685182"/>
              <a:gd name="connsiteY51" fmla="*/ 2327701 h 2327701"/>
              <a:gd name="connsiteX52" fmla="*/ 0 w 11685182"/>
              <a:gd name="connsiteY52" fmla="*/ 1745776 h 2327701"/>
              <a:gd name="connsiteX53" fmla="*/ 0 w 11685182"/>
              <a:gd name="connsiteY53" fmla="*/ 1140573 h 2327701"/>
              <a:gd name="connsiteX54" fmla="*/ 0 w 11685182"/>
              <a:gd name="connsiteY54" fmla="*/ 535371 h 2327701"/>
              <a:gd name="connsiteX55" fmla="*/ 0 w 11685182"/>
              <a:gd name="connsiteY55" fmla="*/ 0 h 23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85182" h="2327701" fill="none" extrusionOk="0">
                <a:moveTo>
                  <a:pt x="0" y="0"/>
                </a:moveTo>
                <a:cubicBezTo>
                  <a:pt x="119849" y="-4763"/>
                  <a:pt x="176769" y="32342"/>
                  <a:pt x="350555" y="0"/>
                </a:cubicBezTo>
                <a:cubicBezTo>
                  <a:pt x="524341" y="-32342"/>
                  <a:pt x="549649" y="21326"/>
                  <a:pt x="701111" y="0"/>
                </a:cubicBezTo>
                <a:cubicBezTo>
                  <a:pt x="852573" y="-21326"/>
                  <a:pt x="1136320" y="85712"/>
                  <a:pt x="1519074" y="0"/>
                </a:cubicBezTo>
                <a:cubicBezTo>
                  <a:pt x="1901828" y="-85712"/>
                  <a:pt x="1892957" y="17685"/>
                  <a:pt x="1986481" y="0"/>
                </a:cubicBezTo>
                <a:cubicBezTo>
                  <a:pt x="2080005" y="-17685"/>
                  <a:pt x="2375686" y="52266"/>
                  <a:pt x="2687592" y="0"/>
                </a:cubicBezTo>
                <a:cubicBezTo>
                  <a:pt x="2999498" y="-52266"/>
                  <a:pt x="3103098" y="64970"/>
                  <a:pt x="3388703" y="0"/>
                </a:cubicBezTo>
                <a:cubicBezTo>
                  <a:pt x="3674308" y="-64970"/>
                  <a:pt x="3898386" y="79433"/>
                  <a:pt x="4206666" y="0"/>
                </a:cubicBezTo>
                <a:cubicBezTo>
                  <a:pt x="4514946" y="-79433"/>
                  <a:pt x="4443473" y="14883"/>
                  <a:pt x="4557221" y="0"/>
                </a:cubicBezTo>
                <a:cubicBezTo>
                  <a:pt x="4670970" y="-14883"/>
                  <a:pt x="4732943" y="15089"/>
                  <a:pt x="4907776" y="0"/>
                </a:cubicBezTo>
                <a:cubicBezTo>
                  <a:pt x="5082609" y="-15089"/>
                  <a:pt x="5274958" y="49659"/>
                  <a:pt x="5492036" y="0"/>
                </a:cubicBezTo>
                <a:cubicBezTo>
                  <a:pt x="5709114" y="-49659"/>
                  <a:pt x="5688461" y="32742"/>
                  <a:pt x="5842591" y="0"/>
                </a:cubicBezTo>
                <a:cubicBezTo>
                  <a:pt x="5996722" y="-32742"/>
                  <a:pt x="6274820" y="10089"/>
                  <a:pt x="6543702" y="0"/>
                </a:cubicBezTo>
                <a:cubicBezTo>
                  <a:pt x="6812584" y="-10089"/>
                  <a:pt x="6684585" y="2966"/>
                  <a:pt x="6777406" y="0"/>
                </a:cubicBezTo>
                <a:cubicBezTo>
                  <a:pt x="6870227" y="-2966"/>
                  <a:pt x="7007621" y="36288"/>
                  <a:pt x="7127961" y="0"/>
                </a:cubicBezTo>
                <a:cubicBezTo>
                  <a:pt x="7248302" y="-36288"/>
                  <a:pt x="7279975" y="14224"/>
                  <a:pt x="7361665" y="0"/>
                </a:cubicBezTo>
                <a:cubicBezTo>
                  <a:pt x="7443355" y="-14224"/>
                  <a:pt x="7919318" y="35688"/>
                  <a:pt x="8062776" y="0"/>
                </a:cubicBezTo>
                <a:cubicBezTo>
                  <a:pt x="8206234" y="-35688"/>
                  <a:pt x="8319645" y="9559"/>
                  <a:pt x="8413331" y="0"/>
                </a:cubicBezTo>
                <a:cubicBezTo>
                  <a:pt x="8507018" y="-9559"/>
                  <a:pt x="8719574" y="38226"/>
                  <a:pt x="8880738" y="0"/>
                </a:cubicBezTo>
                <a:cubicBezTo>
                  <a:pt x="9041902" y="-38226"/>
                  <a:pt x="9032613" y="24800"/>
                  <a:pt x="9114442" y="0"/>
                </a:cubicBezTo>
                <a:cubicBezTo>
                  <a:pt x="9196271" y="-24800"/>
                  <a:pt x="9716067" y="83957"/>
                  <a:pt x="9932405" y="0"/>
                </a:cubicBezTo>
                <a:cubicBezTo>
                  <a:pt x="10148743" y="-83957"/>
                  <a:pt x="10362937" y="32898"/>
                  <a:pt x="10633516" y="0"/>
                </a:cubicBezTo>
                <a:cubicBezTo>
                  <a:pt x="10904095" y="-32898"/>
                  <a:pt x="11160556" y="33992"/>
                  <a:pt x="11685182" y="0"/>
                </a:cubicBezTo>
                <a:cubicBezTo>
                  <a:pt x="11700681" y="135868"/>
                  <a:pt x="11659287" y="346517"/>
                  <a:pt x="11685182" y="558648"/>
                </a:cubicBezTo>
                <a:cubicBezTo>
                  <a:pt x="11711077" y="770779"/>
                  <a:pt x="11655829" y="951696"/>
                  <a:pt x="11685182" y="1094019"/>
                </a:cubicBezTo>
                <a:cubicBezTo>
                  <a:pt x="11714535" y="1236342"/>
                  <a:pt x="11683587" y="1363432"/>
                  <a:pt x="11685182" y="1629391"/>
                </a:cubicBezTo>
                <a:cubicBezTo>
                  <a:pt x="11686777" y="1895350"/>
                  <a:pt x="11661212" y="1999555"/>
                  <a:pt x="11685182" y="2327701"/>
                </a:cubicBezTo>
                <a:cubicBezTo>
                  <a:pt x="11589017" y="2334334"/>
                  <a:pt x="11508163" y="2321863"/>
                  <a:pt x="11451478" y="2327701"/>
                </a:cubicBezTo>
                <a:cubicBezTo>
                  <a:pt x="11394793" y="2333539"/>
                  <a:pt x="10909881" y="2317900"/>
                  <a:pt x="10750367" y="2327701"/>
                </a:cubicBezTo>
                <a:cubicBezTo>
                  <a:pt x="10590853" y="2337502"/>
                  <a:pt x="10426945" y="2317405"/>
                  <a:pt x="10282960" y="2327701"/>
                </a:cubicBezTo>
                <a:cubicBezTo>
                  <a:pt x="10138975" y="2337997"/>
                  <a:pt x="10019383" y="2289237"/>
                  <a:pt x="9815553" y="2327701"/>
                </a:cubicBezTo>
                <a:cubicBezTo>
                  <a:pt x="9611723" y="2366165"/>
                  <a:pt x="9566443" y="2287603"/>
                  <a:pt x="9464997" y="2327701"/>
                </a:cubicBezTo>
                <a:cubicBezTo>
                  <a:pt x="9363551" y="2367799"/>
                  <a:pt x="9105987" y="2282109"/>
                  <a:pt x="8997590" y="2327701"/>
                </a:cubicBezTo>
                <a:cubicBezTo>
                  <a:pt x="8889193" y="2373293"/>
                  <a:pt x="8529942" y="2317549"/>
                  <a:pt x="8296479" y="2327701"/>
                </a:cubicBezTo>
                <a:cubicBezTo>
                  <a:pt x="8063016" y="2337853"/>
                  <a:pt x="7765206" y="2300222"/>
                  <a:pt x="7595368" y="2327701"/>
                </a:cubicBezTo>
                <a:cubicBezTo>
                  <a:pt x="7425530" y="2355180"/>
                  <a:pt x="7341750" y="2295593"/>
                  <a:pt x="7244813" y="2327701"/>
                </a:cubicBezTo>
                <a:cubicBezTo>
                  <a:pt x="7147876" y="2359809"/>
                  <a:pt x="6898711" y="2304264"/>
                  <a:pt x="6660554" y="2327701"/>
                </a:cubicBezTo>
                <a:cubicBezTo>
                  <a:pt x="6422397" y="2351138"/>
                  <a:pt x="6505748" y="2317283"/>
                  <a:pt x="6426850" y="2327701"/>
                </a:cubicBezTo>
                <a:cubicBezTo>
                  <a:pt x="6347952" y="2338119"/>
                  <a:pt x="5984405" y="2297029"/>
                  <a:pt x="5608887" y="2327701"/>
                </a:cubicBezTo>
                <a:cubicBezTo>
                  <a:pt x="5233369" y="2358373"/>
                  <a:pt x="5357237" y="2299974"/>
                  <a:pt x="5141480" y="2327701"/>
                </a:cubicBezTo>
                <a:cubicBezTo>
                  <a:pt x="4925723" y="2355428"/>
                  <a:pt x="4708441" y="2321856"/>
                  <a:pt x="4557221" y="2327701"/>
                </a:cubicBezTo>
                <a:cubicBezTo>
                  <a:pt x="4406001" y="2333546"/>
                  <a:pt x="4395535" y="2308639"/>
                  <a:pt x="4323517" y="2327701"/>
                </a:cubicBezTo>
                <a:cubicBezTo>
                  <a:pt x="4251499" y="2346763"/>
                  <a:pt x="4138171" y="2302277"/>
                  <a:pt x="3972962" y="2327701"/>
                </a:cubicBezTo>
                <a:cubicBezTo>
                  <a:pt x="3807753" y="2353125"/>
                  <a:pt x="3709196" y="2295915"/>
                  <a:pt x="3622406" y="2327701"/>
                </a:cubicBezTo>
                <a:cubicBezTo>
                  <a:pt x="3535616" y="2359487"/>
                  <a:pt x="3372256" y="2310222"/>
                  <a:pt x="3271851" y="2327701"/>
                </a:cubicBezTo>
                <a:cubicBezTo>
                  <a:pt x="3171447" y="2345180"/>
                  <a:pt x="3136775" y="2327071"/>
                  <a:pt x="3038147" y="2327701"/>
                </a:cubicBezTo>
                <a:cubicBezTo>
                  <a:pt x="2939519" y="2328331"/>
                  <a:pt x="2915528" y="2306169"/>
                  <a:pt x="2804444" y="2327701"/>
                </a:cubicBezTo>
                <a:cubicBezTo>
                  <a:pt x="2693360" y="2349233"/>
                  <a:pt x="2570475" y="2318166"/>
                  <a:pt x="2337036" y="2327701"/>
                </a:cubicBezTo>
                <a:cubicBezTo>
                  <a:pt x="2103597" y="2337236"/>
                  <a:pt x="2109000" y="2310690"/>
                  <a:pt x="1986481" y="2327701"/>
                </a:cubicBezTo>
                <a:cubicBezTo>
                  <a:pt x="1863963" y="2344712"/>
                  <a:pt x="1778127" y="2319522"/>
                  <a:pt x="1635925" y="2327701"/>
                </a:cubicBezTo>
                <a:cubicBezTo>
                  <a:pt x="1493723" y="2335880"/>
                  <a:pt x="1109105" y="2290891"/>
                  <a:pt x="817963" y="2327701"/>
                </a:cubicBezTo>
                <a:cubicBezTo>
                  <a:pt x="526821" y="2364511"/>
                  <a:pt x="298634" y="2298961"/>
                  <a:pt x="0" y="2327701"/>
                </a:cubicBezTo>
                <a:cubicBezTo>
                  <a:pt x="-6418" y="2055706"/>
                  <a:pt x="6090" y="1887124"/>
                  <a:pt x="0" y="1745776"/>
                </a:cubicBezTo>
                <a:cubicBezTo>
                  <a:pt x="-6090" y="1604428"/>
                  <a:pt x="9594" y="1285097"/>
                  <a:pt x="0" y="1140573"/>
                </a:cubicBezTo>
                <a:cubicBezTo>
                  <a:pt x="-9594" y="996049"/>
                  <a:pt x="14935" y="707959"/>
                  <a:pt x="0" y="535371"/>
                </a:cubicBezTo>
                <a:cubicBezTo>
                  <a:pt x="-14935" y="362783"/>
                  <a:pt x="38465" y="211189"/>
                  <a:pt x="0" y="0"/>
                </a:cubicBezTo>
                <a:close/>
              </a:path>
              <a:path w="11685182" h="2327701" stroke="0" extrusionOk="0">
                <a:moveTo>
                  <a:pt x="0" y="0"/>
                </a:moveTo>
                <a:cubicBezTo>
                  <a:pt x="347002" y="-2141"/>
                  <a:pt x="465389" y="42635"/>
                  <a:pt x="701111" y="0"/>
                </a:cubicBezTo>
                <a:cubicBezTo>
                  <a:pt x="936833" y="-42635"/>
                  <a:pt x="1236754" y="1556"/>
                  <a:pt x="1402222" y="0"/>
                </a:cubicBezTo>
                <a:cubicBezTo>
                  <a:pt x="1567690" y="-1556"/>
                  <a:pt x="1663002" y="13696"/>
                  <a:pt x="1869629" y="0"/>
                </a:cubicBezTo>
                <a:cubicBezTo>
                  <a:pt x="2076256" y="-13696"/>
                  <a:pt x="2256160" y="50162"/>
                  <a:pt x="2570740" y="0"/>
                </a:cubicBezTo>
                <a:cubicBezTo>
                  <a:pt x="2885320" y="-50162"/>
                  <a:pt x="2879129" y="36409"/>
                  <a:pt x="3154999" y="0"/>
                </a:cubicBezTo>
                <a:cubicBezTo>
                  <a:pt x="3430869" y="-36409"/>
                  <a:pt x="3509007" y="37865"/>
                  <a:pt x="3622406" y="0"/>
                </a:cubicBezTo>
                <a:cubicBezTo>
                  <a:pt x="3735805" y="-37865"/>
                  <a:pt x="3892894" y="7133"/>
                  <a:pt x="3972962" y="0"/>
                </a:cubicBezTo>
                <a:cubicBezTo>
                  <a:pt x="4053030" y="-7133"/>
                  <a:pt x="4323303" y="5333"/>
                  <a:pt x="4440369" y="0"/>
                </a:cubicBezTo>
                <a:cubicBezTo>
                  <a:pt x="4557435" y="-5333"/>
                  <a:pt x="4744564" y="14875"/>
                  <a:pt x="5024628" y="0"/>
                </a:cubicBezTo>
                <a:cubicBezTo>
                  <a:pt x="5304692" y="-14875"/>
                  <a:pt x="5306887" y="14223"/>
                  <a:pt x="5492036" y="0"/>
                </a:cubicBezTo>
                <a:cubicBezTo>
                  <a:pt x="5677185" y="-14223"/>
                  <a:pt x="5856482" y="16903"/>
                  <a:pt x="5959443" y="0"/>
                </a:cubicBezTo>
                <a:cubicBezTo>
                  <a:pt x="6062404" y="-16903"/>
                  <a:pt x="6347660" y="30535"/>
                  <a:pt x="6543702" y="0"/>
                </a:cubicBezTo>
                <a:cubicBezTo>
                  <a:pt x="6739744" y="-30535"/>
                  <a:pt x="6874163" y="2891"/>
                  <a:pt x="7011109" y="0"/>
                </a:cubicBezTo>
                <a:cubicBezTo>
                  <a:pt x="7148055" y="-2891"/>
                  <a:pt x="7474614" y="13170"/>
                  <a:pt x="7595368" y="0"/>
                </a:cubicBezTo>
                <a:cubicBezTo>
                  <a:pt x="7716122" y="-13170"/>
                  <a:pt x="7848431" y="16006"/>
                  <a:pt x="7945924" y="0"/>
                </a:cubicBezTo>
                <a:cubicBezTo>
                  <a:pt x="8043417" y="-16006"/>
                  <a:pt x="8114139" y="18122"/>
                  <a:pt x="8179627" y="0"/>
                </a:cubicBezTo>
                <a:cubicBezTo>
                  <a:pt x="8245115" y="-18122"/>
                  <a:pt x="8548881" y="40211"/>
                  <a:pt x="8647035" y="0"/>
                </a:cubicBezTo>
                <a:cubicBezTo>
                  <a:pt x="8745189" y="-40211"/>
                  <a:pt x="9092786" y="52788"/>
                  <a:pt x="9464997" y="0"/>
                </a:cubicBezTo>
                <a:cubicBezTo>
                  <a:pt x="9837208" y="-52788"/>
                  <a:pt x="9859166" y="38793"/>
                  <a:pt x="10166108" y="0"/>
                </a:cubicBezTo>
                <a:cubicBezTo>
                  <a:pt x="10473050" y="-38793"/>
                  <a:pt x="10409937" y="9557"/>
                  <a:pt x="10633516" y="0"/>
                </a:cubicBezTo>
                <a:cubicBezTo>
                  <a:pt x="10857095" y="-9557"/>
                  <a:pt x="11329997" y="44692"/>
                  <a:pt x="11685182" y="0"/>
                </a:cubicBezTo>
                <a:cubicBezTo>
                  <a:pt x="11693683" y="214784"/>
                  <a:pt x="11671017" y="289917"/>
                  <a:pt x="11685182" y="558648"/>
                </a:cubicBezTo>
                <a:cubicBezTo>
                  <a:pt x="11699347" y="827379"/>
                  <a:pt x="11660244" y="1000582"/>
                  <a:pt x="11685182" y="1140573"/>
                </a:cubicBezTo>
                <a:cubicBezTo>
                  <a:pt x="11710120" y="1280564"/>
                  <a:pt x="11675371" y="1513731"/>
                  <a:pt x="11685182" y="1722499"/>
                </a:cubicBezTo>
                <a:cubicBezTo>
                  <a:pt x="11694993" y="1931267"/>
                  <a:pt x="11678014" y="2152864"/>
                  <a:pt x="11685182" y="2327701"/>
                </a:cubicBezTo>
                <a:cubicBezTo>
                  <a:pt x="11625444" y="2353349"/>
                  <a:pt x="11551340" y="2320665"/>
                  <a:pt x="11451478" y="2327701"/>
                </a:cubicBezTo>
                <a:cubicBezTo>
                  <a:pt x="11351616" y="2334737"/>
                  <a:pt x="11086735" y="2289087"/>
                  <a:pt x="10984071" y="2327701"/>
                </a:cubicBezTo>
                <a:cubicBezTo>
                  <a:pt x="10881407" y="2366315"/>
                  <a:pt x="10572953" y="2297354"/>
                  <a:pt x="10166108" y="2327701"/>
                </a:cubicBezTo>
                <a:cubicBezTo>
                  <a:pt x="9759263" y="2358048"/>
                  <a:pt x="9731048" y="2312341"/>
                  <a:pt x="9581849" y="2327701"/>
                </a:cubicBezTo>
                <a:cubicBezTo>
                  <a:pt x="9432650" y="2343061"/>
                  <a:pt x="9454249" y="2312611"/>
                  <a:pt x="9348146" y="2327701"/>
                </a:cubicBezTo>
                <a:cubicBezTo>
                  <a:pt x="9242043" y="2342791"/>
                  <a:pt x="9068106" y="2316230"/>
                  <a:pt x="8880738" y="2327701"/>
                </a:cubicBezTo>
                <a:cubicBezTo>
                  <a:pt x="8693370" y="2339172"/>
                  <a:pt x="8585984" y="2325883"/>
                  <a:pt x="8413331" y="2327701"/>
                </a:cubicBezTo>
                <a:cubicBezTo>
                  <a:pt x="8240678" y="2329519"/>
                  <a:pt x="8066030" y="2283410"/>
                  <a:pt x="7829072" y="2327701"/>
                </a:cubicBezTo>
                <a:cubicBezTo>
                  <a:pt x="7592114" y="2371992"/>
                  <a:pt x="7297701" y="2293698"/>
                  <a:pt x="7127961" y="2327701"/>
                </a:cubicBezTo>
                <a:cubicBezTo>
                  <a:pt x="6958221" y="2361704"/>
                  <a:pt x="6806238" y="2326866"/>
                  <a:pt x="6660554" y="2327701"/>
                </a:cubicBezTo>
                <a:cubicBezTo>
                  <a:pt x="6514870" y="2328536"/>
                  <a:pt x="6332174" y="2272010"/>
                  <a:pt x="6193146" y="2327701"/>
                </a:cubicBezTo>
                <a:cubicBezTo>
                  <a:pt x="6054118" y="2383392"/>
                  <a:pt x="5607451" y="2318160"/>
                  <a:pt x="5375184" y="2327701"/>
                </a:cubicBezTo>
                <a:cubicBezTo>
                  <a:pt x="5142917" y="2337242"/>
                  <a:pt x="4964896" y="2299107"/>
                  <a:pt x="4557221" y="2327701"/>
                </a:cubicBezTo>
                <a:cubicBezTo>
                  <a:pt x="4149546" y="2356295"/>
                  <a:pt x="4099921" y="2288488"/>
                  <a:pt x="3972962" y="2327701"/>
                </a:cubicBezTo>
                <a:cubicBezTo>
                  <a:pt x="3846003" y="2366914"/>
                  <a:pt x="3554643" y="2262095"/>
                  <a:pt x="3388703" y="2327701"/>
                </a:cubicBezTo>
                <a:cubicBezTo>
                  <a:pt x="3222763" y="2393307"/>
                  <a:pt x="2870459" y="2243932"/>
                  <a:pt x="2570740" y="2327701"/>
                </a:cubicBezTo>
                <a:cubicBezTo>
                  <a:pt x="2271021" y="2411470"/>
                  <a:pt x="2142255" y="2251727"/>
                  <a:pt x="1752777" y="2327701"/>
                </a:cubicBezTo>
                <a:cubicBezTo>
                  <a:pt x="1363299" y="2403675"/>
                  <a:pt x="1395795" y="2280775"/>
                  <a:pt x="1051666" y="2327701"/>
                </a:cubicBezTo>
                <a:cubicBezTo>
                  <a:pt x="707537" y="2374627"/>
                  <a:pt x="922420" y="2315011"/>
                  <a:pt x="817963" y="2327701"/>
                </a:cubicBezTo>
                <a:cubicBezTo>
                  <a:pt x="713506" y="2340391"/>
                  <a:pt x="346218" y="2300704"/>
                  <a:pt x="0" y="2327701"/>
                </a:cubicBezTo>
                <a:cubicBezTo>
                  <a:pt x="-4720" y="2163408"/>
                  <a:pt x="16656" y="1983144"/>
                  <a:pt x="0" y="1745776"/>
                </a:cubicBezTo>
                <a:cubicBezTo>
                  <a:pt x="-16656" y="1508408"/>
                  <a:pt x="32273" y="1403787"/>
                  <a:pt x="0" y="1117296"/>
                </a:cubicBezTo>
                <a:cubicBezTo>
                  <a:pt x="-32273" y="830805"/>
                  <a:pt x="29042" y="763672"/>
                  <a:pt x="0" y="605202"/>
                </a:cubicBezTo>
                <a:cubicBezTo>
                  <a:pt x="-29042" y="446732"/>
                  <a:pt x="11811" y="233664"/>
                  <a:pt x="0" y="0"/>
                </a:cubicBezTo>
                <a:close/>
              </a:path>
            </a:pathLst>
          </a:custGeom>
          <a:ln w="38100">
            <a:solidFill>
              <a:schemeClr val="accent2"/>
            </a:solidFill>
            <a:extLst>
              <a:ext uri="{C807C97D-BFC1-408E-A445-0C87EB9F89A2}">
                <ask:lineSketchStyleProps xmlns:ask="http://schemas.microsoft.com/office/drawing/2018/sketchyshapes" sd="2268484843">
                  <a:prstGeom prst="rect">
                    <a:avLst/>
                  </a:prstGeom>
                  <ask:type>
                    <ask:lineSketchScribble/>
                  </ask:type>
                </ask:lineSketchStyleProps>
              </a:ext>
            </a:extLst>
          </a:ln>
        </p:spPr>
        <p:txBody>
          <a:bodyPr vert="horz" wrap="square" lIns="0" tIns="45720" rIns="0" bIns="45720" rtlCol="0" anchor="t">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400" b="1" dirty="0">
                <a:solidFill>
                  <a:schemeClr val="tx2"/>
                </a:solidFill>
              </a:rPr>
              <a:t>True or False</a:t>
            </a:r>
          </a:p>
        </p:txBody>
      </p:sp>
      <p:pic>
        <p:nvPicPr>
          <p:cNvPr id="13" name="Picture 12">
            <a:extLst>
              <a:ext uri="{FF2B5EF4-FFF2-40B4-BE49-F238E27FC236}">
                <a16:creationId xmlns:a16="http://schemas.microsoft.com/office/drawing/2014/main" id="{08866ACD-EBB0-D8A5-ED04-2A1146E8E0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5502" y="5814054"/>
            <a:ext cx="676179" cy="512306"/>
          </a:xfrm>
          <a:prstGeom prst="rect">
            <a:avLst/>
          </a:prstGeom>
        </p:spPr>
      </p:pic>
      <p:grpSp>
        <p:nvGrpSpPr>
          <p:cNvPr id="3" name="Group 2">
            <a:extLst>
              <a:ext uri="{FF2B5EF4-FFF2-40B4-BE49-F238E27FC236}">
                <a16:creationId xmlns:a16="http://schemas.microsoft.com/office/drawing/2014/main" id="{D2F466D7-2E7B-2D97-F708-A3505D365D05}"/>
              </a:ext>
              <a:ext uri="{C183D7F6-B498-43B3-948B-1728B52AA6E4}">
                <adec:decorative xmlns:adec="http://schemas.microsoft.com/office/drawing/2017/decorative" val="1"/>
              </a:ext>
            </a:extLst>
          </p:cNvPr>
          <p:cNvGrpSpPr/>
          <p:nvPr/>
        </p:nvGrpSpPr>
        <p:grpSpPr>
          <a:xfrm>
            <a:off x="6715102" y="5104190"/>
            <a:ext cx="2795951" cy="769441"/>
            <a:chOff x="6715102" y="5104190"/>
            <a:chExt cx="2795951" cy="769441"/>
          </a:xfrm>
        </p:grpSpPr>
        <p:sp>
          <p:nvSpPr>
            <p:cNvPr id="10" name="TextBox 9">
              <a:extLst>
                <a:ext uri="{FF2B5EF4-FFF2-40B4-BE49-F238E27FC236}">
                  <a16:creationId xmlns:a16="http://schemas.microsoft.com/office/drawing/2014/main" id="{86B6EE63-6B9F-4F5B-CD31-F5613F44FCF2}"/>
                </a:ext>
              </a:extLst>
            </p:cNvPr>
            <p:cNvSpPr txBox="1"/>
            <p:nvPr/>
          </p:nvSpPr>
          <p:spPr>
            <a:xfrm>
              <a:off x="7870248" y="5104190"/>
              <a:ext cx="1640805" cy="769441"/>
            </a:xfrm>
            <a:prstGeom prst="rect">
              <a:avLst/>
            </a:prstGeom>
            <a:noFill/>
          </p:spPr>
          <p:txBody>
            <a:bodyPr wrap="square" rtlCol="0">
              <a:spAutoFit/>
            </a:bodyPr>
            <a:lstStyle/>
            <a:p>
              <a:r>
                <a:rPr lang="en-US" sz="4400" dirty="0"/>
                <a:t>False</a:t>
              </a:r>
            </a:p>
          </p:txBody>
        </p:sp>
        <p:pic>
          <p:nvPicPr>
            <p:cNvPr id="1028" name="Picture 4">
              <a:extLst>
                <a:ext uri="{FF2B5EF4-FFF2-40B4-BE49-F238E27FC236}">
                  <a16:creationId xmlns:a16="http://schemas.microsoft.com/office/drawing/2014/main" id="{6DC2F494-A52F-C46D-7793-5548D9B9B3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757" b="15277"/>
            <a:stretch/>
          </p:blipFill>
          <p:spPr bwMode="auto">
            <a:xfrm>
              <a:off x="6715102" y="5157841"/>
              <a:ext cx="1155146" cy="715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5BD7A90-E6D7-9091-E6CC-C4B53BAF3D49}"/>
              </a:ext>
              <a:ext uri="{C183D7F6-B498-43B3-948B-1728B52AA6E4}">
                <adec:decorative xmlns:adec="http://schemas.microsoft.com/office/drawing/2017/decorative" val="1"/>
              </a:ext>
            </a:extLst>
          </p:cNvPr>
          <p:cNvGrpSpPr/>
          <p:nvPr/>
        </p:nvGrpSpPr>
        <p:grpSpPr>
          <a:xfrm>
            <a:off x="2232266" y="5074490"/>
            <a:ext cx="2558387" cy="828839"/>
            <a:chOff x="8887414" y="3832866"/>
            <a:chExt cx="2558387" cy="828839"/>
          </a:xfrm>
        </p:grpSpPr>
        <p:pic>
          <p:nvPicPr>
            <p:cNvPr id="15" name="Picture 6">
              <a:extLst>
                <a:ext uri="{FF2B5EF4-FFF2-40B4-BE49-F238E27FC236}">
                  <a16:creationId xmlns:a16="http://schemas.microsoft.com/office/drawing/2014/main" id="{FE2CF526-3509-989C-ED96-78536F7957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35" t="22813" r="17287" b="16221"/>
            <a:stretch/>
          </p:blipFill>
          <p:spPr bwMode="auto">
            <a:xfrm>
              <a:off x="8887414" y="3892264"/>
              <a:ext cx="1102395" cy="7694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9D72F3-4436-13CC-4F8E-C3DCDB7C298A}"/>
                </a:ext>
              </a:extLst>
            </p:cNvPr>
            <p:cNvSpPr txBox="1"/>
            <p:nvPr/>
          </p:nvSpPr>
          <p:spPr>
            <a:xfrm>
              <a:off x="10010405" y="3832866"/>
              <a:ext cx="1435396" cy="769441"/>
            </a:xfrm>
            <a:prstGeom prst="rect">
              <a:avLst/>
            </a:prstGeom>
            <a:noFill/>
          </p:spPr>
          <p:txBody>
            <a:bodyPr wrap="square" rtlCol="0">
              <a:spAutoFit/>
            </a:bodyPr>
            <a:lstStyle/>
            <a:p>
              <a:r>
                <a:rPr lang="en-US" sz="4400" dirty="0"/>
                <a:t>True</a:t>
              </a:r>
            </a:p>
          </p:txBody>
        </p:sp>
      </p:grpSp>
      <p:sp>
        <p:nvSpPr>
          <p:cNvPr id="4" name="Oval 3">
            <a:extLst>
              <a:ext uri="{FF2B5EF4-FFF2-40B4-BE49-F238E27FC236}">
                <a16:creationId xmlns:a16="http://schemas.microsoft.com/office/drawing/2014/main" id="{4AC4BBC0-1E3C-168F-2EEB-9B7243830BE4}"/>
              </a:ext>
              <a:ext uri="{C183D7F6-B498-43B3-948B-1728B52AA6E4}">
                <adec:decorative xmlns:adec="http://schemas.microsoft.com/office/drawing/2017/decorative" val="1"/>
              </a:ext>
            </a:extLst>
          </p:cNvPr>
          <p:cNvSpPr/>
          <p:nvPr/>
        </p:nvSpPr>
        <p:spPr>
          <a:xfrm>
            <a:off x="6715102" y="5043796"/>
            <a:ext cx="2795951" cy="85953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59D2E89-5A21-32A1-6CB2-18DD8CD023CE}"/>
              </a:ext>
              <a:ext uri="{C183D7F6-B498-43B3-948B-1728B52AA6E4}">
                <adec:decorative xmlns:adec="http://schemas.microsoft.com/office/drawing/2017/decorative" val="1"/>
              </a:ext>
            </a:extLst>
          </p:cNvPr>
          <p:cNvSpPr/>
          <p:nvPr/>
        </p:nvSpPr>
        <p:spPr>
          <a:xfrm>
            <a:off x="6305108" y="2275782"/>
            <a:ext cx="1597039" cy="77576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C44783-8CE7-326C-4E93-B6E23D7C208B}"/>
              </a:ext>
            </a:extLst>
          </p:cNvPr>
          <p:cNvSpPr txBox="1"/>
          <p:nvPr/>
        </p:nvSpPr>
        <p:spPr>
          <a:xfrm>
            <a:off x="358115" y="2991270"/>
            <a:ext cx="10933662" cy="1508105"/>
          </a:xfrm>
          <a:prstGeom prst="rect">
            <a:avLst/>
          </a:prstGeom>
          <a:noFill/>
        </p:spPr>
        <p:txBody>
          <a:bodyPr wrap="square" rtlCol="0">
            <a:spAutoFit/>
          </a:bodyPr>
          <a:lstStyle/>
          <a:p>
            <a:r>
              <a:rPr lang="en-US" sz="2800" u="sng" dirty="0"/>
              <a:t>To be eligible for Equitable Services under Title I, students must:</a:t>
            </a:r>
          </a:p>
          <a:p>
            <a:pPr marL="342900" indent="-342900">
              <a:buAutoNum type="arabicParenR"/>
            </a:pPr>
            <a:r>
              <a:rPr lang="en-US" sz="3200" dirty="0"/>
              <a:t>Reside in a Title I Attendance Area</a:t>
            </a:r>
          </a:p>
          <a:p>
            <a:pPr marL="342900" indent="-342900">
              <a:buAutoNum type="arabicParenR"/>
            </a:pPr>
            <a:r>
              <a:rPr lang="en-US" sz="3200" dirty="0"/>
              <a:t>Be at-risk of failing to meet rigorous academic standards.</a:t>
            </a:r>
          </a:p>
        </p:txBody>
      </p:sp>
    </p:spTree>
    <p:custDataLst>
      <p:tags r:id="rId1"/>
    </p:custDataLst>
    <p:extLst>
      <p:ext uri="{BB962C8B-B14F-4D97-AF65-F5344CB8AC3E}">
        <p14:creationId xmlns:p14="http://schemas.microsoft.com/office/powerpoint/2010/main" val="4203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99FE-D54A-2F29-2C98-DA2DB6FA9BEB}"/>
              </a:ext>
            </a:extLst>
          </p:cNvPr>
          <p:cNvSpPr>
            <a:spLocks noGrp="1"/>
          </p:cNvSpPr>
          <p:nvPr>
            <p:ph type="title" idx="4294967295"/>
          </p:nvPr>
        </p:nvSpPr>
        <p:spPr>
          <a:xfrm>
            <a:off x="4795284" y="200575"/>
            <a:ext cx="7002588" cy="1978124"/>
          </a:xfrm>
          <a:prstGeom prst="horizontalScroll">
            <a:avLst/>
          </a:prstGeom>
          <a:solidFill>
            <a:schemeClr val="accent4">
              <a:lumMod val="75000"/>
            </a:schemeClr>
          </a:solidFill>
          <a:ln w="15875" cap="flat" cmpd="sng" algn="ctr">
            <a:solidFill>
              <a:schemeClr val="accent1">
                <a:shade val="15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lt1"/>
                </a:solidFill>
                <a:effectLst/>
                <a:uLnTx/>
                <a:uFillTx/>
                <a:latin typeface="+mn-lt"/>
                <a:ea typeface="+mn-ea"/>
                <a:cs typeface="+mn-cs"/>
              </a:rPr>
              <a:t>Private School Students are counted if:</a:t>
            </a:r>
            <a:endParaRPr kumimoji="0" lang="en-US" sz="1800" b="1" i="0" u="none" strike="noStrike" kern="1200" cap="none" spc="0" normalizeH="0" baseline="0" noProof="0" dirty="0">
              <a:ln>
                <a:noFill/>
              </a:ln>
              <a:solidFill>
                <a:schemeClr val="lt1"/>
              </a:solidFill>
              <a:effectLst/>
              <a:uLnTx/>
              <a:uFillTx/>
              <a:latin typeface="+mn-lt"/>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they attend a private school within the LEA’s attendance catchment area </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regardless of their residence or income level </a:t>
            </a:r>
          </a:p>
        </p:txBody>
      </p:sp>
      <p:pic>
        <p:nvPicPr>
          <p:cNvPr id="3" name="Picture 2" descr="Screen shot of questions 4 and 5 of the Title 2 Part A Fiscal Information section of the Consolidated Application for ESSA-Funded Programs. ">
            <a:extLst>
              <a:ext uri="{FF2B5EF4-FFF2-40B4-BE49-F238E27FC236}">
                <a16:creationId xmlns:a16="http://schemas.microsoft.com/office/drawing/2014/main" id="{0C29CEE3-59A2-608F-2585-7EAA5E414AE1}"/>
              </a:ext>
            </a:extLst>
          </p:cNvPr>
          <p:cNvPicPr>
            <a:picLocks noChangeAspect="1"/>
          </p:cNvPicPr>
          <p:nvPr/>
        </p:nvPicPr>
        <p:blipFill>
          <a:blip r:embed="rId3"/>
          <a:stretch>
            <a:fillRect/>
          </a:stretch>
        </p:blipFill>
        <p:spPr>
          <a:xfrm>
            <a:off x="4263223" y="2869809"/>
            <a:ext cx="7778722" cy="3988191"/>
          </a:xfrm>
          <a:prstGeom prst="rect">
            <a:avLst/>
          </a:prstGeom>
        </p:spPr>
      </p:pic>
      <p:pic>
        <p:nvPicPr>
          <p:cNvPr id="5" name="Picture 4" descr="Screenshot of the survey navigation pane from the consolidated application.">
            <a:extLst>
              <a:ext uri="{FF2B5EF4-FFF2-40B4-BE49-F238E27FC236}">
                <a16:creationId xmlns:a16="http://schemas.microsoft.com/office/drawing/2014/main" id="{5C3B95FA-7BD5-CDD7-3D01-8572F2F6CD2B}"/>
              </a:ext>
            </a:extLst>
          </p:cNvPr>
          <p:cNvPicPr>
            <a:picLocks noChangeAspect="1"/>
          </p:cNvPicPr>
          <p:nvPr/>
        </p:nvPicPr>
        <p:blipFill>
          <a:blip r:embed="rId4"/>
          <a:stretch>
            <a:fillRect/>
          </a:stretch>
        </p:blipFill>
        <p:spPr>
          <a:xfrm>
            <a:off x="0" y="0"/>
            <a:ext cx="4267796" cy="6344535"/>
          </a:xfrm>
          <a:prstGeom prst="rect">
            <a:avLst/>
          </a:prstGeom>
        </p:spPr>
      </p:pic>
      <p:sp>
        <p:nvSpPr>
          <p:cNvPr id="6" name="Arrow: Curved Down 5">
            <a:extLst>
              <a:ext uri="{FF2B5EF4-FFF2-40B4-BE49-F238E27FC236}">
                <a16:creationId xmlns:a16="http://schemas.microsoft.com/office/drawing/2014/main" id="{C5573BF6-434F-875A-9C54-250D35CC588C}"/>
              </a:ext>
              <a:ext uri="{C183D7F6-B498-43B3-948B-1728B52AA6E4}">
                <adec:decorative xmlns:adec="http://schemas.microsoft.com/office/drawing/2017/decorative" val="1"/>
              </a:ext>
            </a:extLst>
          </p:cNvPr>
          <p:cNvSpPr/>
          <p:nvPr/>
        </p:nvSpPr>
        <p:spPr>
          <a:xfrm rot="20247452">
            <a:off x="2700164" y="2142724"/>
            <a:ext cx="2422961" cy="1136036"/>
          </a:xfrm>
          <a:prstGeom prst="curvedDownArrow">
            <a:avLst>
              <a:gd name="adj1" fmla="val 11872"/>
              <a:gd name="adj2" fmla="val 76694"/>
              <a:gd name="adj3" fmla="val 3887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2306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AE584E6-45B0-A313-FC4A-C9058992C7EC}"/>
              </a:ext>
            </a:extLst>
          </p:cNvPr>
          <p:cNvSpPr>
            <a:spLocks noGrp="1"/>
          </p:cNvSpPr>
          <p:nvPr>
            <p:ph type="title" idx="4294967295"/>
          </p:nvPr>
        </p:nvSpPr>
        <p:spPr>
          <a:xfrm>
            <a:off x="1097280" y="-926377"/>
            <a:ext cx="10058400" cy="926377"/>
          </a:xfrm>
        </p:spPr>
        <p:txBody>
          <a:bodyPr vert="horz" lIns="91440" tIns="45720" rIns="91440" bIns="45720" rtlCol="0" anchor="b">
            <a:normAutofit fontScale="90000"/>
          </a:bodyPr>
          <a:lstStyle/>
          <a:p>
            <a:r>
              <a:rPr lang="en-US" dirty="0"/>
              <a:t>Example of Consolidated Application Title 2 Part A Fiscal Information</a:t>
            </a:r>
          </a:p>
        </p:txBody>
      </p:sp>
      <p:pic>
        <p:nvPicPr>
          <p:cNvPr id="3" name="Picture 2" descr="Blown up screen shot of questions 4, 5, and 6 of the Title 2 Part A Fiscal Information section of the Consolidated Application for ESSA-Funded Programs. ">
            <a:extLst>
              <a:ext uri="{FF2B5EF4-FFF2-40B4-BE49-F238E27FC236}">
                <a16:creationId xmlns:a16="http://schemas.microsoft.com/office/drawing/2014/main" id="{E7FAD591-2E6F-3B22-4CE4-F5E91764A07D}"/>
              </a:ext>
            </a:extLst>
          </p:cNvPr>
          <p:cNvPicPr>
            <a:picLocks noGrp="1" noRot="1" noChangeAspect="1" noMove="1" noResize="1" noEditPoints="1" noAdjustHandles="1" noChangeArrowheads="1" noChangeShapeType="1" noCrop="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428278D-CDC1-5DDB-F5E0-2674BA2099B5}"/>
              </a:ext>
            </a:extLst>
          </p:cNvPr>
          <p:cNvSpPr txBox="1"/>
          <p:nvPr/>
        </p:nvSpPr>
        <p:spPr>
          <a:xfrm>
            <a:off x="1930400" y="2114550"/>
            <a:ext cx="1346200" cy="369332"/>
          </a:xfrm>
          <a:prstGeom prst="rect">
            <a:avLst/>
          </a:prstGeom>
          <a:noFill/>
        </p:spPr>
        <p:txBody>
          <a:bodyPr wrap="square" rtlCol="0">
            <a:spAutoFit/>
          </a:bodyPr>
          <a:lstStyle/>
          <a:p>
            <a:r>
              <a:rPr lang="en-US" dirty="0">
                <a:highlight>
                  <a:srgbClr val="00FFFF"/>
                </a:highlight>
              </a:rPr>
              <a:t>$50,000</a:t>
            </a:r>
          </a:p>
        </p:txBody>
      </p:sp>
      <p:sp>
        <p:nvSpPr>
          <p:cNvPr id="4" name="TextBox 3">
            <a:extLst>
              <a:ext uri="{FF2B5EF4-FFF2-40B4-BE49-F238E27FC236}">
                <a16:creationId xmlns:a16="http://schemas.microsoft.com/office/drawing/2014/main" id="{7EFE93CA-5F8E-7A4F-EC43-724AEA95A5BF}"/>
              </a:ext>
            </a:extLst>
          </p:cNvPr>
          <p:cNvSpPr txBox="1"/>
          <p:nvPr/>
        </p:nvSpPr>
        <p:spPr>
          <a:xfrm>
            <a:off x="4314825" y="2114550"/>
            <a:ext cx="1346200" cy="369332"/>
          </a:xfrm>
          <a:prstGeom prst="rect">
            <a:avLst/>
          </a:prstGeom>
          <a:noFill/>
        </p:spPr>
        <p:txBody>
          <a:bodyPr wrap="square" rtlCol="0">
            <a:spAutoFit/>
          </a:bodyPr>
          <a:lstStyle/>
          <a:p>
            <a:r>
              <a:rPr lang="en-US" dirty="0">
                <a:highlight>
                  <a:srgbClr val="FFFF00"/>
                </a:highlight>
              </a:rPr>
              <a:t>$0</a:t>
            </a:r>
          </a:p>
        </p:txBody>
      </p:sp>
      <p:sp>
        <p:nvSpPr>
          <p:cNvPr id="7" name="TextBox 6">
            <a:extLst>
              <a:ext uri="{FF2B5EF4-FFF2-40B4-BE49-F238E27FC236}">
                <a16:creationId xmlns:a16="http://schemas.microsoft.com/office/drawing/2014/main" id="{265A50C0-97F9-01A7-06CA-967B3679DC6C}"/>
              </a:ext>
            </a:extLst>
          </p:cNvPr>
          <p:cNvSpPr txBox="1"/>
          <p:nvPr/>
        </p:nvSpPr>
        <p:spPr>
          <a:xfrm>
            <a:off x="8737600" y="2114550"/>
            <a:ext cx="1346200" cy="369332"/>
          </a:xfrm>
          <a:prstGeom prst="rect">
            <a:avLst/>
          </a:prstGeom>
          <a:noFill/>
        </p:spPr>
        <p:txBody>
          <a:bodyPr wrap="square" rtlCol="0">
            <a:spAutoFit/>
          </a:bodyPr>
          <a:lstStyle/>
          <a:p>
            <a:r>
              <a:rPr lang="en-US" dirty="0">
                <a:highlight>
                  <a:srgbClr val="FFFF00"/>
                </a:highlight>
              </a:rPr>
              <a:t>$50,000</a:t>
            </a:r>
          </a:p>
        </p:txBody>
      </p:sp>
      <p:sp>
        <p:nvSpPr>
          <p:cNvPr id="5" name="TextBox 4">
            <a:extLst>
              <a:ext uri="{FF2B5EF4-FFF2-40B4-BE49-F238E27FC236}">
                <a16:creationId xmlns:a16="http://schemas.microsoft.com/office/drawing/2014/main" id="{83DA2743-C51D-917E-9BEC-FAEE9F6754C5}"/>
              </a:ext>
            </a:extLst>
          </p:cNvPr>
          <p:cNvSpPr txBox="1"/>
          <p:nvPr/>
        </p:nvSpPr>
        <p:spPr>
          <a:xfrm>
            <a:off x="5068581" y="1486198"/>
            <a:ext cx="3121638" cy="923330"/>
          </a:xfrm>
          <a:prstGeom prst="rect">
            <a:avLst/>
          </a:prstGeom>
          <a:noFill/>
        </p:spPr>
        <p:txBody>
          <a:bodyPr wrap="square" rtlCol="0">
            <a:spAutoFit/>
          </a:bodyPr>
          <a:lstStyle/>
          <a:p>
            <a:pPr algn="ctr"/>
            <a:r>
              <a:rPr lang="en-US" b="1" dirty="0">
                <a:highlight>
                  <a:srgbClr val="FFFF00"/>
                </a:highlight>
              </a:rPr>
              <a:t>These values will be entered automatically from the Transferability section. </a:t>
            </a:r>
          </a:p>
        </p:txBody>
      </p:sp>
      <p:sp>
        <p:nvSpPr>
          <p:cNvPr id="8" name="TextBox 7">
            <a:extLst>
              <a:ext uri="{FF2B5EF4-FFF2-40B4-BE49-F238E27FC236}">
                <a16:creationId xmlns:a16="http://schemas.microsoft.com/office/drawing/2014/main" id="{55BBD7DF-C649-4C57-25FE-66885C3DB97A}"/>
              </a:ext>
            </a:extLst>
          </p:cNvPr>
          <p:cNvSpPr txBox="1"/>
          <p:nvPr/>
        </p:nvSpPr>
        <p:spPr>
          <a:xfrm>
            <a:off x="7108825" y="3895725"/>
            <a:ext cx="1346200" cy="369332"/>
          </a:xfrm>
          <a:prstGeom prst="rect">
            <a:avLst/>
          </a:prstGeom>
          <a:noFill/>
        </p:spPr>
        <p:txBody>
          <a:bodyPr wrap="square" rtlCol="0">
            <a:spAutoFit/>
          </a:bodyPr>
          <a:lstStyle/>
          <a:p>
            <a:r>
              <a:rPr lang="en-US" dirty="0">
                <a:highlight>
                  <a:srgbClr val="00FFFF"/>
                </a:highlight>
              </a:rPr>
              <a:t>$1,350</a:t>
            </a:r>
          </a:p>
        </p:txBody>
      </p:sp>
      <p:sp>
        <p:nvSpPr>
          <p:cNvPr id="9" name="TextBox 8">
            <a:extLst>
              <a:ext uri="{FF2B5EF4-FFF2-40B4-BE49-F238E27FC236}">
                <a16:creationId xmlns:a16="http://schemas.microsoft.com/office/drawing/2014/main" id="{0991A603-B337-ECAA-3399-85BEF1C7E0BA}"/>
              </a:ext>
            </a:extLst>
          </p:cNvPr>
          <p:cNvSpPr txBox="1"/>
          <p:nvPr/>
        </p:nvSpPr>
        <p:spPr>
          <a:xfrm>
            <a:off x="7108825" y="4221707"/>
            <a:ext cx="1346200" cy="369332"/>
          </a:xfrm>
          <a:prstGeom prst="rect">
            <a:avLst/>
          </a:prstGeom>
          <a:noFill/>
        </p:spPr>
        <p:txBody>
          <a:bodyPr wrap="square" rtlCol="0">
            <a:spAutoFit/>
          </a:bodyPr>
          <a:lstStyle/>
          <a:p>
            <a:r>
              <a:rPr lang="en-US" dirty="0">
                <a:highlight>
                  <a:srgbClr val="00FFFF"/>
                </a:highlight>
              </a:rPr>
              <a:t>400</a:t>
            </a:r>
          </a:p>
        </p:txBody>
      </p:sp>
      <p:sp>
        <p:nvSpPr>
          <p:cNvPr id="10" name="TextBox 9">
            <a:extLst>
              <a:ext uri="{FF2B5EF4-FFF2-40B4-BE49-F238E27FC236}">
                <a16:creationId xmlns:a16="http://schemas.microsoft.com/office/drawing/2014/main" id="{C5D79F51-B6D2-2F97-8623-510538709C98}"/>
              </a:ext>
            </a:extLst>
          </p:cNvPr>
          <p:cNvSpPr txBox="1"/>
          <p:nvPr/>
        </p:nvSpPr>
        <p:spPr>
          <a:xfrm>
            <a:off x="7108825" y="4569857"/>
            <a:ext cx="1346200" cy="369332"/>
          </a:xfrm>
          <a:prstGeom prst="rect">
            <a:avLst/>
          </a:prstGeom>
          <a:noFill/>
        </p:spPr>
        <p:txBody>
          <a:bodyPr wrap="square" rtlCol="0">
            <a:spAutoFit/>
          </a:bodyPr>
          <a:lstStyle/>
          <a:p>
            <a:r>
              <a:rPr lang="en-US" dirty="0">
                <a:highlight>
                  <a:srgbClr val="00FFFF"/>
                </a:highlight>
              </a:rPr>
              <a:t>100</a:t>
            </a:r>
          </a:p>
        </p:txBody>
      </p:sp>
      <p:sp>
        <p:nvSpPr>
          <p:cNvPr id="20" name="TextBox 19" descr="Administrative costs are removed from the Title 2 Part A allocation before the per pupil amount and private school share is calculated. ">
            <a:extLst>
              <a:ext uri="{FF2B5EF4-FFF2-40B4-BE49-F238E27FC236}">
                <a16:creationId xmlns:a16="http://schemas.microsoft.com/office/drawing/2014/main" id="{D9F94CC1-89C7-7D05-D752-F88158CB3052}"/>
              </a:ext>
            </a:extLst>
          </p:cNvPr>
          <p:cNvSpPr txBox="1"/>
          <p:nvPr/>
        </p:nvSpPr>
        <p:spPr>
          <a:xfrm>
            <a:off x="9538163" y="4856082"/>
            <a:ext cx="2440208" cy="1200329"/>
          </a:xfrm>
          <a:prstGeom prst="rect">
            <a:avLst/>
          </a:prstGeom>
          <a:noFill/>
          <a:ln w="28575">
            <a:solidFill>
              <a:schemeClr val="accent2"/>
            </a:solidFill>
          </a:ln>
        </p:spPr>
        <p:txBody>
          <a:bodyPr wrap="square">
            <a:spAutoFit/>
          </a:bodyPr>
          <a:lstStyle/>
          <a:p>
            <a:r>
              <a:rPr lang="en-US" dirty="0"/>
              <a:t>$50,000</a:t>
            </a:r>
          </a:p>
          <a:p>
            <a:r>
              <a:rPr lang="en-US" u="sng" dirty="0"/>
              <a:t>-$1,350</a:t>
            </a:r>
            <a:endParaRPr lang="en-US" dirty="0"/>
          </a:p>
          <a:p>
            <a:pPr algn="r"/>
            <a:r>
              <a:rPr lang="en-US" b="1" dirty="0"/>
              <a:t>$48,650 available for services</a:t>
            </a:r>
          </a:p>
        </p:txBody>
      </p:sp>
      <p:grpSp>
        <p:nvGrpSpPr>
          <p:cNvPr id="11" name="Group 10" descr="Emphasis showing that administrative costs removed off the top from the Title 2 Part A allocations must be discussed during private school consultation. ">
            <a:extLst>
              <a:ext uri="{FF2B5EF4-FFF2-40B4-BE49-F238E27FC236}">
                <a16:creationId xmlns:a16="http://schemas.microsoft.com/office/drawing/2014/main" id="{E5EF72B0-4CDA-1E8D-14EF-1C142307AA90}"/>
              </a:ext>
            </a:extLst>
          </p:cNvPr>
          <p:cNvGrpSpPr/>
          <p:nvPr/>
        </p:nvGrpSpPr>
        <p:grpSpPr>
          <a:xfrm>
            <a:off x="7108825" y="3498204"/>
            <a:ext cx="3359150" cy="1169045"/>
            <a:chOff x="7108825" y="3498204"/>
            <a:chExt cx="3359150" cy="1169045"/>
          </a:xfrm>
        </p:grpSpPr>
        <p:sp>
          <p:nvSpPr>
            <p:cNvPr id="21" name="Callout: Left Arrow 20">
              <a:extLst>
                <a:ext uri="{FF2B5EF4-FFF2-40B4-BE49-F238E27FC236}">
                  <a16:creationId xmlns:a16="http://schemas.microsoft.com/office/drawing/2014/main" id="{62CCACFC-820A-D346-3FD5-86077D8B4BAE}"/>
                </a:ext>
              </a:extLst>
            </p:cNvPr>
            <p:cNvSpPr/>
            <p:nvPr/>
          </p:nvSpPr>
          <p:spPr>
            <a:xfrm>
              <a:off x="8027767" y="3498204"/>
              <a:ext cx="2440208" cy="1169045"/>
            </a:xfrm>
            <a:prstGeom prst="leftArrowCallout">
              <a:avLst>
                <a:gd name="adj1" fmla="val 14309"/>
                <a:gd name="adj2" fmla="val 25000"/>
                <a:gd name="adj3" fmla="val 25000"/>
                <a:gd name="adj4" fmla="val 6497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Must be discussed during consultation</a:t>
              </a:r>
            </a:p>
          </p:txBody>
        </p:sp>
        <p:sp>
          <p:nvSpPr>
            <p:cNvPr id="6" name="Rectangle 5">
              <a:extLst>
                <a:ext uri="{FF2B5EF4-FFF2-40B4-BE49-F238E27FC236}">
                  <a16:creationId xmlns:a16="http://schemas.microsoft.com/office/drawing/2014/main" id="{DAA1E65A-285D-F5F7-1F41-4B28BF71A86C}"/>
                </a:ext>
              </a:extLst>
            </p:cNvPr>
            <p:cNvSpPr/>
            <p:nvPr/>
          </p:nvSpPr>
          <p:spPr>
            <a:xfrm>
              <a:off x="7108825" y="3895725"/>
              <a:ext cx="811286" cy="325981"/>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8D9ECF6E-A939-61D3-2B64-463B8AA6327E}"/>
              </a:ext>
            </a:extLst>
          </p:cNvPr>
          <p:cNvSpPr txBox="1"/>
          <p:nvPr/>
        </p:nvSpPr>
        <p:spPr>
          <a:xfrm>
            <a:off x="2400300" y="6086475"/>
            <a:ext cx="1346200" cy="369332"/>
          </a:xfrm>
          <a:prstGeom prst="rect">
            <a:avLst/>
          </a:prstGeom>
          <a:noFill/>
        </p:spPr>
        <p:txBody>
          <a:bodyPr wrap="square" rtlCol="0">
            <a:spAutoFit/>
          </a:bodyPr>
          <a:lstStyle/>
          <a:p>
            <a:r>
              <a:rPr lang="en-US" dirty="0">
                <a:highlight>
                  <a:srgbClr val="FFFF00"/>
                </a:highlight>
              </a:rPr>
              <a:t>$97.30</a:t>
            </a:r>
          </a:p>
        </p:txBody>
      </p:sp>
      <p:sp>
        <p:nvSpPr>
          <p:cNvPr id="13" name="TextBox 12">
            <a:extLst>
              <a:ext uri="{FF2B5EF4-FFF2-40B4-BE49-F238E27FC236}">
                <a16:creationId xmlns:a16="http://schemas.microsoft.com/office/drawing/2014/main" id="{20F0CB9B-605C-E4E6-8DF6-AB981314A338}"/>
              </a:ext>
            </a:extLst>
          </p:cNvPr>
          <p:cNvSpPr txBox="1"/>
          <p:nvPr/>
        </p:nvSpPr>
        <p:spPr>
          <a:xfrm>
            <a:off x="4461316" y="6086475"/>
            <a:ext cx="1346200" cy="369332"/>
          </a:xfrm>
          <a:prstGeom prst="rect">
            <a:avLst/>
          </a:prstGeom>
          <a:noFill/>
        </p:spPr>
        <p:txBody>
          <a:bodyPr wrap="square" rtlCol="0">
            <a:spAutoFit/>
          </a:bodyPr>
          <a:lstStyle/>
          <a:p>
            <a:r>
              <a:rPr lang="en-US" dirty="0">
                <a:highlight>
                  <a:srgbClr val="FFFF00"/>
                </a:highlight>
              </a:rPr>
              <a:t>$38,920</a:t>
            </a:r>
          </a:p>
        </p:txBody>
      </p:sp>
      <p:sp>
        <p:nvSpPr>
          <p:cNvPr id="14" name="TextBox 13">
            <a:extLst>
              <a:ext uri="{FF2B5EF4-FFF2-40B4-BE49-F238E27FC236}">
                <a16:creationId xmlns:a16="http://schemas.microsoft.com/office/drawing/2014/main" id="{133D05E1-C711-0172-FB85-19C953DDFC73}"/>
              </a:ext>
            </a:extLst>
          </p:cNvPr>
          <p:cNvSpPr txBox="1"/>
          <p:nvPr/>
        </p:nvSpPr>
        <p:spPr>
          <a:xfrm>
            <a:off x="6299200" y="6086475"/>
            <a:ext cx="1346200" cy="369332"/>
          </a:xfrm>
          <a:prstGeom prst="rect">
            <a:avLst/>
          </a:prstGeom>
          <a:noFill/>
        </p:spPr>
        <p:txBody>
          <a:bodyPr wrap="square" rtlCol="0">
            <a:spAutoFit/>
          </a:bodyPr>
          <a:lstStyle/>
          <a:p>
            <a:r>
              <a:rPr lang="en-US" dirty="0">
                <a:highlight>
                  <a:srgbClr val="FFFF00"/>
                </a:highlight>
              </a:rPr>
              <a:t>$9,730</a:t>
            </a:r>
          </a:p>
        </p:txBody>
      </p:sp>
      <p:sp>
        <p:nvSpPr>
          <p:cNvPr id="15" name="Rectangle: Rounded Corners 14">
            <a:extLst>
              <a:ext uri="{FF2B5EF4-FFF2-40B4-BE49-F238E27FC236}">
                <a16:creationId xmlns:a16="http://schemas.microsoft.com/office/drawing/2014/main" id="{DCCE2252-03BC-5004-5FC3-786E5911A4B5}"/>
              </a:ext>
              <a:ext uri="{C183D7F6-B498-43B3-948B-1728B52AA6E4}">
                <adec:decorative xmlns:adec="http://schemas.microsoft.com/office/drawing/2017/decorative" val="1"/>
              </a:ext>
            </a:extLst>
          </p:cNvPr>
          <p:cNvSpPr/>
          <p:nvPr/>
        </p:nvSpPr>
        <p:spPr>
          <a:xfrm>
            <a:off x="95250" y="59293"/>
            <a:ext cx="1933575" cy="302657"/>
          </a:xfrm>
          <a:prstGeom prst="roundRect">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957D3B58-940B-EAA4-EE2A-4DD132279806}"/>
              </a:ext>
              <a:ext uri="{C183D7F6-B498-43B3-948B-1728B52AA6E4}">
                <adec:decorative xmlns:adec="http://schemas.microsoft.com/office/drawing/2017/decorative" val="1"/>
              </a:ext>
            </a:extLst>
          </p:cNvPr>
          <p:cNvSpPr/>
          <p:nvPr/>
        </p:nvSpPr>
        <p:spPr>
          <a:xfrm rot="10094175">
            <a:off x="7486201" y="5893775"/>
            <a:ext cx="2302905" cy="330087"/>
          </a:xfrm>
          <a:prstGeom prst="rightArrow">
            <a:avLst/>
          </a:prstGeom>
          <a:solidFill>
            <a:srgbClr val="FFFF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887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5" grpId="0"/>
      <p:bldP spid="8" grpId="0"/>
      <p:bldP spid="9" grpId="0"/>
      <p:bldP spid="10" grpId="0"/>
      <p:bldP spid="20" grpId="0" animBg="1"/>
      <p:bldP spid="12" grpId="0"/>
      <p:bldP spid="13" grpId="0"/>
      <p:bldP spid="14"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0DCC1-FC19-93E4-C70B-0CD47786050B}"/>
              </a:ext>
            </a:extLst>
          </p:cNvPr>
          <p:cNvSpPr>
            <a:spLocks noGrp="1"/>
          </p:cNvSpPr>
          <p:nvPr>
            <p:ph type="title" idx="4294967295"/>
          </p:nvPr>
        </p:nvSpPr>
        <p:spPr>
          <a:xfrm>
            <a:off x="4795284" y="200575"/>
            <a:ext cx="7002588" cy="1978124"/>
          </a:xfrm>
          <a:prstGeom prst="horizontalScroll">
            <a:avLst/>
          </a:prstGeom>
          <a:solidFill>
            <a:schemeClr val="accent4">
              <a:lumMod val="75000"/>
            </a:schemeClr>
          </a:solidFill>
          <a:ln w="15875" cap="flat" cmpd="sng" algn="ctr">
            <a:solidFill>
              <a:schemeClr val="accent1">
                <a:shade val="15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lt1"/>
                </a:solidFill>
                <a:effectLst/>
                <a:uLnTx/>
                <a:uFillTx/>
                <a:latin typeface="+mn-lt"/>
                <a:ea typeface="+mn-ea"/>
                <a:cs typeface="+mn-cs"/>
              </a:rPr>
              <a:t>Private School Students are counted if:</a:t>
            </a:r>
            <a:endParaRPr kumimoji="0" lang="en-US" sz="1800" b="1" i="0" u="none" strike="noStrike" kern="1200" cap="none" spc="0" normalizeH="0" baseline="0" noProof="0" dirty="0">
              <a:ln>
                <a:noFill/>
              </a:ln>
              <a:solidFill>
                <a:schemeClr val="lt1"/>
              </a:solidFill>
              <a:effectLst/>
              <a:uLnTx/>
              <a:uFillTx/>
              <a:latin typeface="+mn-lt"/>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they attend a private school within the LEA’s attendance catchment area </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chemeClr val="lt1"/>
                </a:solidFill>
                <a:effectLst/>
                <a:uLnTx/>
                <a:uFillTx/>
                <a:latin typeface="+mn-lt"/>
                <a:ea typeface="+mn-ea"/>
                <a:cs typeface="+mn-cs"/>
              </a:rPr>
              <a:t>regardless of their residence or income </a:t>
            </a:r>
            <a:r>
              <a:rPr kumimoji="0" lang="en-US" sz="1800" b="1" i="0" u="none" strike="noStrike" kern="1200" cap="none" spc="0" normalizeH="0" baseline="0" noProof="0">
                <a:ln>
                  <a:noFill/>
                </a:ln>
                <a:solidFill>
                  <a:schemeClr val="lt1"/>
                </a:solidFill>
                <a:effectLst/>
                <a:uLnTx/>
                <a:uFillTx/>
                <a:latin typeface="+mn-lt"/>
                <a:ea typeface="+mn-ea"/>
                <a:cs typeface="+mn-cs"/>
              </a:rPr>
              <a:t>level    </a:t>
            </a:r>
            <a:endParaRPr kumimoji="0" lang="en-US" sz="1800" b="1"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4" descr="Screenshot of the survey navigation pane from the consolidated application.">
            <a:extLst>
              <a:ext uri="{FF2B5EF4-FFF2-40B4-BE49-F238E27FC236}">
                <a16:creationId xmlns:a16="http://schemas.microsoft.com/office/drawing/2014/main" id="{5D70097B-9028-09C0-F745-590095BC5CAD}"/>
              </a:ext>
            </a:extLst>
          </p:cNvPr>
          <p:cNvPicPr>
            <a:picLocks noChangeAspect="1"/>
          </p:cNvPicPr>
          <p:nvPr/>
        </p:nvPicPr>
        <p:blipFill>
          <a:blip r:embed="rId3"/>
          <a:stretch>
            <a:fillRect/>
          </a:stretch>
        </p:blipFill>
        <p:spPr>
          <a:xfrm>
            <a:off x="0" y="0"/>
            <a:ext cx="4267796" cy="6315956"/>
          </a:xfrm>
          <a:prstGeom prst="rect">
            <a:avLst/>
          </a:prstGeom>
        </p:spPr>
      </p:pic>
      <p:pic>
        <p:nvPicPr>
          <p:cNvPr id="3" name="Picture 2" descr="Screenshot of questions 4 and 5 of the Title 4 Part A Calculation of Proportionate shares page in the Consolidated Application of ESSA Funded Programs. ">
            <a:extLst>
              <a:ext uri="{FF2B5EF4-FFF2-40B4-BE49-F238E27FC236}">
                <a16:creationId xmlns:a16="http://schemas.microsoft.com/office/drawing/2014/main" id="{C667FD1F-A261-39C6-BC76-8106E7AC3249}"/>
              </a:ext>
            </a:extLst>
          </p:cNvPr>
          <p:cNvPicPr>
            <a:picLocks noChangeAspect="1"/>
          </p:cNvPicPr>
          <p:nvPr/>
        </p:nvPicPr>
        <p:blipFill>
          <a:blip r:embed="rId4"/>
          <a:stretch>
            <a:fillRect/>
          </a:stretch>
        </p:blipFill>
        <p:spPr>
          <a:xfrm>
            <a:off x="3587262" y="2433711"/>
            <a:ext cx="8604738" cy="4424289"/>
          </a:xfrm>
          <a:prstGeom prst="rect">
            <a:avLst/>
          </a:prstGeom>
        </p:spPr>
      </p:pic>
      <p:sp>
        <p:nvSpPr>
          <p:cNvPr id="6" name="Arrow: Bent 5">
            <a:extLst>
              <a:ext uri="{FF2B5EF4-FFF2-40B4-BE49-F238E27FC236}">
                <a16:creationId xmlns:a16="http://schemas.microsoft.com/office/drawing/2014/main" id="{9A312152-E13E-C843-144C-A6ACE2AAB356}"/>
              </a:ext>
              <a:ext uri="{C183D7F6-B498-43B3-948B-1728B52AA6E4}">
                <adec:decorative xmlns:adec="http://schemas.microsoft.com/office/drawing/2017/decorative" val="1"/>
              </a:ext>
            </a:extLst>
          </p:cNvPr>
          <p:cNvSpPr/>
          <p:nvPr/>
        </p:nvSpPr>
        <p:spPr>
          <a:xfrm>
            <a:off x="2124222" y="2180492"/>
            <a:ext cx="1463040" cy="2391508"/>
          </a:xfrm>
          <a:prstGeom prst="bentArrow">
            <a:avLst>
              <a:gd name="adj1" fmla="val 9297"/>
              <a:gd name="adj2" fmla="val 25000"/>
              <a:gd name="adj3" fmla="val 25000"/>
              <a:gd name="adj4" fmla="val 4375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9215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518118-11F4-35B9-8A94-C0A50E0A4222}"/>
              </a:ext>
            </a:extLst>
          </p:cNvPr>
          <p:cNvSpPr>
            <a:spLocks noGrp="1"/>
          </p:cNvSpPr>
          <p:nvPr>
            <p:ph type="title" idx="4294967295"/>
          </p:nvPr>
        </p:nvSpPr>
        <p:spPr>
          <a:xfrm>
            <a:off x="1097280" y="-926377"/>
            <a:ext cx="10058400" cy="926377"/>
          </a:xfrm>
        </p:spPr>
        <p:txBody>
          <a:bodyPr vert="horz" lIns="91440" tIns="45720" rIns="91440" bIns="45720" rtlCol="0" anchor="b">
            <a:normAutofit fontScale="90000"/>
          </a:bodyPr>
          <a:lstStyle/>
          <a:p>
            <a:r>
              <a:rPr lang="en-US" dirty="0"/>
              <a:t>Example of Consolidated Application Title 4 Part A – Calculation of Proportionate Shares</a:t>
            </a:r>
          </a:p>
        </p:txBody>
      </p:sp>
      <p:pic>
        <p:nvPicPr>
          <p:cNvPr id="3" name="Picture 2" descr="Blown up screen shot of questions 4, 5, and 6 from the Title 4 Part A Calculation of Proportionate Shares section of the Consolidated Application for ESSA-Funded Programs. ">
            <a:extLst>
              <a:ext uri="{FF2B5EF4-FFF2-40B4-BE49-F238E27FC236}">
                <a16:creationId xmlns:a16="http://schemas.microsoft.com/office/drawing/2014/main" id="{663DD50C-9C52-D673-5B64-494B48DD39D3}"/>
              </a:ext>
            </a:extLst>
          </p:cNvPr>
          <p:cNvPicPr>
            <a:picLocks noGrp="1" noRot="1" noChangeAspect="1" noMove="1" noResize="1" noEditPoints="1" noAdjustHandles="1" noChangeArrowheads="1" noChangeShapeType="1" noCrop="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9F59ED4-7F6F-FBD0-5F81-163189777931}"/>
              </a:ext>
            </a:extLst>
          </p:cNvPr>
          <p:cNvSpPr txBox="1"/>
          <p:nvPr/>
        </p:nvSpPr>
        <p:spPr>
          <a:xfrm>
            <a:off x="2314575" y="2133600"/>
            <a:ext cx="1457325" cy="369332"/>
          </a:xfrm>
          <a:prstGeom prst="rect">
            <a:avLst/>
          </a:prstGeom>
          <a:noFill/>
        </p:spPr>
        <p:txBody>
          <a:bodyPr wrap="square" rtlCol="0">
            <a:spAutoFit/>
          </a:bodyPr>
          <a:lstStyle/>
          <a:p>
            <a:r>
              <a:rPr lang="en-US" dirty="0">
                <a:highlight>
                  <a:srgbClr val="00FFFF"/>
                </a:highlight>
              </a:rPr>
              <a:t>$20,000</a:t>
            </a:r>
          </a:p>
        </p:txBody>
      </p:sp>
      <p:sp>
        <p:nvSpPr>
          <p:cNvPr id="7" name="TextBox 6">
            <a:extLst>
              <a:ext uri="{FF2B5EF4-FFF2-40B4-BE49-F238E27FC236}">
                <a16:creationId xmlns:a16="http://schemas.microsoft.com/office/drawing/2014/main" id="{A3080AC9-8D1A-3670-5B05-C9523D931CD9}"/>
              </a:ext>
            </a:extLst>
          </p:cNvPr>
          <p:cNvSpPr txBox="1"/>
          <p:nvPr/>
        </p:nvSpPr>
        <p:spPr>
          <a:xfrm>
            <a:off x="8420100" y="2133600"/>
            <a:ext cx="1457325" cy="369332"/>
          </a:xfrm>
          <a:prstGeom prst="rect">
            <a:avLst/>
          </a:prstGeom>
          <a:noFill/>
        </p:spPr>
        <p:txBody>
          <a:bodyPr wrap="square" rtlCol="0">
            <a:spAutoFit/>
          </a:bodyPr>
          <a:lstStyle/>
          <a:p>
            <a:r>
              <a:rPr lang="en-US" dirty="0">
                <a:highlight>
                  <a:srgbClr val="FFFF00"/>
                </a:highlight>
              </a:rPr>
              <a:t>$20,000</a:t>
            </a:r>
          </a:p>
        </p:txBody>
      </p:sp>
      <p:sp>
        <p:nvSpPr>
          <p:cNvPr id="8" name="TextBox 7">
            <a:extLst>
              <a:ext uri="{FF2B5EF4-FFF2-40B4-BE49-F238E27FC236}">
                <a16:creationId xmlns:a16="http://schemas.microsoft.com/office/drawing/2014/main" id="{CB94B3C3-087A-BB7C-F86F-77B13C408ECA}"/>
              </a:ext>
            </a:extLst>
          </p:cNvPr>
          <p:cNvSpPr txBox="1"/>
          <p:nvPr/>
        </p:nvSpPr>
        <p:spPr>
          <a:xfrm>
            <a:off x="4410075" y="2133600"/>
            <a:ext cx="1346200" cy="369332"/>
          </a:xfrm>
          <a:prstGeom prst="rect">
            <a:avLst/>
          </a:prstGeom>
          <a:noFill/>
        </p:spPr>
        <p:txBody>
          <a:bodyPr wrap="square" rtlCol="0">
            <a:spAutoFit/>
          </a:bodyPr>
          <a:lstStyle/>
          <a:p>
            <a:r>
              <a:rPr lang="en-US" dirty="0">
                <a:highlight>
                  <a:srgbClr val="FFFF00"/>
                </a:highlight>
              </a:rPr>
              <a:t>$0</a:t>
            </a:r>
          </a:p>
        </p:txBody>
      </p:sp>
      <p:sp>
        <p:nvSpPr>
          <p:cNvPr id="2" name="TextBox 1">
            <a:extLst>
              <a:ext uri="{FF2B5EF4-FFF2-40B4-BE49-F238E27FC236}">
                <a16:creationId xmlns:a16="http://schemas.microsoft.com/office/drawing/2014/main" id="{3B6236E8-171B-FF0C-F29F-6D68CF02174F}"/>
              </a:ext>
            </a:extLst>
          </p:cNvPr>
          <p:cNvSpPr txBox="1"/>
          <p:nvPr/>
        </p:nvSpPr>
        <p:spPr>
          <a:xfrm>
            <a:off x="5083175" y="1521645"/>
            <a:ext cx="3121638" cy="923330"/>
          </a:xfrm>
          <a:prstGeom prst="rect">
            <a:avLst/>
          </a:prstGeom>
          <a:noFill/>
        </p:spPr>
        <p:txBody>
          <a:bodyPr wrap="square" rtlCol="0">
            <a:spAutoFit/>
          </a:bodyPr>
          <a:lstStyle/>
          <a:p>
            <a:pPr algn="ctr"/>
            <a:r>
              <a:rPr lang="en-US" b="1" dirty="0">
                <a:highlight>
                  <a:srgbClr val="FFFF00"/>
                </a:highlight>
              </a:rPr>
              <a:t>These values will be entered automatically from the Transferability section. </a:t>
            </a:r>
          </a:p>
        </p:txBody>
      </p:sp>
      <p:sp>
        <p:nvSpPr>
          <p:cNvPr id="9" name="TextBox 8">
            <a:extLst>
              <a:ext uri="{FF2B5EF4-FFF2-40B4-BE49-F238E27FC236}">
                <a16:creationId xmlns:a16="http://schemas.microsoft.com/office/drawing/2014/main" id="{40196BB8-B6D3-65C8-5044-1992833C0493}"/>
              </a:ext>
            </a:extLst>
          </p:cNvPr>
          <p:cNvSpPr txBox="1"/>
          <p:nvPr/>
        </p:nvSpPr>
        <p:spPr>
          <a:xfrm>
            <a:off x="7143750" y="3886200"/>
            <a:ext cx="1346200" cy="369332"/>
          </a:xfrm>
          <a:prstGeom prst="rect">
            <a:avLst/>
          </a:prstGeom>
          <a:noFill/>
        </p:spPr>
        <p:txBody>
          <a:bodyPr wrap="square" rtlCol="0">
            <a:spAutoFit/>
          </a:bodyPr>
          <a:lstStyle/>
          <a:p>
            <a:r>
              <a:rPr lang="en-US" dirty="0">
                <a:highlight>
                  <a:srgbClr val="00FFFF"/>
                </a:highlight>
              </a:rPr>
              <a:t>$400</a:t>
            </a:r>
          </a:p>
        </p:txBody>
      </p:sp>
      <p:sp>
        <p:nvSpPr>
          <p:cNvPr id="10" name="TextBox 9">
            <a:extLst>
              <a:ext uri="{FF2B5EF4-FFF2-40B4-BE49-F238E27FC236}">
                <a16:creationId xmlns:a16="http://schemas.microsoft.com/office/drawing/2014/main" id="{FCB4C4F6-E3E6-8286-DBC2-ACAE6A4F2FAC}"/>
              </a:ext>
            </a:extLst>
          </p:cNvPr>
          <p:cNvSpPr txBox="1"/>
          <p:nvPr/>
        </p:nvSpPr>
        <p:spPr>
          <a:xfrm>
            <a:off x="7210424" y="4221707"/>
            <a:ext cx="1279525" cy="369332"/>
          </a:xfrm>
          <a:prstGeom prst="rect">
            <a:avLst/>
          </a:prstGeom>
          <a:noFill/>
        </p:spPr>
        <p:txBody>
          <a:bodyPr wrap="square" rtlCol="0">
            <a:spAutoFit/>
          </a:bodyPr>
          <a:lstStyle/>
          <a:p>
            <a:r>
              <a:rPr lang="en-US" dirty="0">
                <a:highlight>
                  <a:srgbClr val="00FFFF"/>
                </a:highlight>
              </a:rPr>
              <a:t>400</a:t>
            </a:r>
          </a:p>
        </p:txBody>
      </p:sp>
      <p:sp>
        <p:nvSpPr>
          <p:cNvPr id="11" name="TextBox 10">
            <a:extLst>
              <a:ext uri="{FF2B5EF4-FFF2-40B4-BE49-F238E27FC236}">
                <a16:creationId xmlns:a16="http://schemas.microsoft.com/office/drawing/2014/main" id="{6912653F-5AA2-0AED-A601-E124EE4EB3F9}"/>
              </a:ext>
            </a:extLst>
          </p:cNvPr>
          <p:cNvSpPr txBox="1"/>
          <p:nvPr/>
        </p:nvSpPr>
        <p:spPr>
          <a:xfrm>
            <a:off x="7210423" y="4585778"/>
            <a:ext cx="1279525" cy="369332"/>
          </a:xfrm>
          <a:prstGeom prst="rect">
            <a:avLst/>
          </a:prstGeom>
          <a:noFill/>
        </p:spPr>
        <p:txBody>
          <a:bodyPr wrap="square" rtlCol="0">
            <a:spAutoFit/>
          </a:bodyPr>
          <a:lstStyle/>
          <a:p>
            <a:r>
              <a:rPr lang="en-US" dirty="0">
                <a:highlight>
                  <a:srgbClr val="00FFFF"/>
                </a:highlight>
              </a:rPr>
              <a:t>100</a:t>
            </a:r>
          </a:p>
        </p:txBody>
      </p:sp>
      <p:sp>
        <p:nvSpPr>
          <p:cNvPr id="17" name="Callout: Left Arrow 16" descr="Emphasis showing that administration costs reserved off the top of the Title 4 Part A allocation must be discussed during consultation. ">
            <a:extLst>
              <a:ext uri="{FF2B5EF4-FFF2-40B4-BE49-F238E27FC236}">
                <a16:creationId xmlns:a16="http://schemas.microsoft.com/office/drawing/2014/main" id="{B0FB4D0E-11D0-5D64-8AC8-6304489FC2B0}"/>
              </a:ext>
            </a:extLst>
          </p:cNvPr>
          <p:cNvSpPr/>
          <p:nvPr/>
        </p:nvSpPr>
        <p:spPr>
          <a:xfrm>
            <a:off x="8027767" y="3498204"/>
            <a:ext cx="2440208" cy="1169045"/>
          </a:xfrm>
          <a:prstGeom prst="leftArrowCallout">
            <a:avLst>
              <a:gd name="adj1" fmla="val 14309"/>
              <a:gd name="adj2" fmla="val 25000"/>
              <a:gd name="adj3" fmla="val 25000"/>
              <a:gd name="adj4" fmla="val 6497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Must be discussed during consultation</a:t>
            </a:r>
          </a:p>
        </p:txBody>
      </p:sp>
      <p:sp>
        <p:nvSpPr>
          <p:cNvPr id="12" name="TextBox 11" descr="Administration costs are removed from the Title 4 Part A allocation prior to calculating the per pupil amount and private school shares. ">
            <a:extLst>
              <a:ext uri="{FF2B5EF4-FFF2-40B4-BE49-F238E27FC236}">
                <a16:creationId xmlns:a16="http://schemas.microsoft.com/office/drawing/2014/main" id="{D3081088-6888-AAE6-BD71-ADF521455CD4}"/>
              </a:ext>
            </a:extLst>
          </p:cNvPr>
          <p:cNvSpPr txBox="1"/>
          <p:nvPr/>
        </p:nvSpPr>
        <p:spPr>
          <a:xfrm>
            <a:off x="9667751" y="4797148"/>
            <a:ext cx="2109788" cy="923330"/>
          </a:xfrm>
          <a:prstGeom prst="rect">
            <a:avLst/>
          </a:prstGeom>
          <a:noFill/>
          <a:ln w="28575">
            <a:solidFill>
              <a:schemeClr val="accent2"/>
            </a:solidFill>
          </a:ln>
        </p:spPr>
        <p:txBody>
          <a:bodyPr wrap="square" rtlCol="0">
            <a:spAutoFit/>
          </a:bodyPr>
          <a:lstStyle/>
          <a:p>
            <a:r>
              <a:rPr lang="en-US" dirty="0"/>
              <a:t>$20,000</a:t>
            </a:r>
          </a:p>
          <a:p>
            <a:r>
              <a:rPr lang="en-US" u="sng" dirty="0"/>
              <a:t>-$400__</a:t>
            </a:r>
            <a:endParaRPr lang="en-US" dirty="0"/>
          </a:p>
          <a:p>
            <a:r>
              <a:rPr lang="en-US" b="1" dirty="0"/>
              <a:t>$19,600 available</a:t>
            </a:r>
          </a:p>
        </p:txBody>
      </p:sp>
      <p:sp>
        <p:nvSpPr>
          <p:cNvPr id="13" name="TextBox 12">
            <a:extLst>
              <a:ext uri="{FF2B5EF4-FFF2-40B4-BE49-F238E27FC236}">
                <a16:creationId xmlns:a16="http://schemas.microsoft.com/office/drawing/2014/main" id="{BBDAFB81-489D-1818-7795-EAB63882EBAA}"/>
              </a:ext>
            </a:extLst>
          </p:cNvPr>
          <p:cNvSpPr txBox="1"/>
          <p:nvPr/>
        </p:nvSpPr>
        <p:spPr>
          <a:xfrm>
            <a:off x="2466975" y="6048375"/>
            <a:ext cx="1219200" cy="369332"/>
          </a:xfrm>
          <a:prstGeom prst="rect">
            <a:avLst/>
          </a:prstGeom>
          <a:noFill/>
        </p:spPr>
        <p:txBody>
          <a:bodyPr wrap="square" rtlCol="0">
            <a:spAutoFit/>
          </a:bodyPr>
          <a:lstStyle/>
          <a:p>
            <a:r>
              <a:rPr lang="en-US" dirty="0">
                <a:highlight>
                  <a:srgbClr val="FFFF00"/>
                </a:highlight>
              </a:rPr>
              <a:t>$39.20</a:t>
            </a:r>
          </a:p>
        </p:txBody>
      </p:sp>
      <p:sp>
        <p:nvSpPr>
          <p:cNvPr id="14" name="TextBox 13">
            <a:extLst>
              <a:ext uri="{FF2B5EF4-FFF2-40B4-BE49-F238E27FC236}">
                <a16:creationId xmlns:a16="http://schemas.microsoft.com/office/drawing/2014/main" id="{D22965B8-A0CA-0DBA-2811-E6D4359CE4F7}"/>
              </a:ext>
            </a:extLst>
          </p:cNvPr>
          <p:cNvSpPr txBox="1"/>
          <p:nvPr/>
        </p:nvSpPr>
        <p:spPr>
          <a:xfrm>
            <a:off x="6503987" y="6054760"/>
            <a:ext cx="1279525" cy="369332"/>
          </a:xfrm>
          <a:prstGeom prst="rect">
            <a:avLst/>
          </a:prstGeom>
          <a:noFill/>
        </p:spPr>
        <p:txBody>
          <a:bodyPr wrap="square" rtlCol="0">
            <a:spAutoFit/>
          </a:bodyPr>
          <a:lstStyle/>
          <a:p>
            <a:r>
              <a:rPr lang="en-US" dirty="0">
                <a:highlight>
                  <a:srgbClr val="FFFF00"/>
                </a:highlight>
              </a:rPr>
              <a:t>$3,920</a:t>
            </a:r>
          </a:p>
        </p:txBody>
      </p:sp>
      <p:sp>
        <p:nvSpPr>
          <p:cNvPr id="15" name="TextBox 14">
            <a:extLst>
              <a:ext uri="{FF2B5EF4-FFF2-40B4-BE49-F238E27FC236}">
                <a16:creationId xmlns:a16="http://schemas.microsoft.com/office/drawing/2014/main" id="{EFA6F8E9-1248-5EA4-5EF2-7019B82F5515}"/>
              </a:ext>
            </a:extLst>
          </p:cNvPr>
          <p:cNvSpPr txBox="1"/>
          <p:nvPr/>
        </p:nvSpPr>
        <p:spPr>
          <a:xfrm>
            <a:off x="4686299" y="6054760"/>
            <a:ext cx="1279525" cy="369332"/>
          </a:xfrm>
          <a:prstGeom prst="rect">
            <a:avLst/>
          </a:prstGeom>
          <a:noFill/>
        </p:spPr>
        <p:txBody>
          <a:bodyPr wrap="square" rtlCol="0">
            <a:spAutoFit/>
          </a:bodyPr>
          <a:lstStyle/>
          <a:p>
            <a:r>
              <a:rPr lang="en-US" dirty="0">
                <a:highlight>
                  <a:srgbClr val="FFFF00"/>
                </a:highlight>
              </a:rPr>
              <a:t>$15,680</a:t>
            </a:r>
          </a:p>
        </p:txBody>
      </p:sp>
      <p:sp>
        <p:nvSpPr>
          <p:cNvPr id="16" name="Rectangle: Rounded Corners 15">
            <a:extLst>
              <a:ext uri="{FF2B5EF4-FFF2-40B4-BE49-F238E27FC236}">
                <a16:creationId xmlns:a16="http://schemas.microsoft.com/office/drawing/2014/main" id="{0F1B5E6F-5646-DA9F-1F81-FBAF2C3DD714}"/>
              </a:ext>
              <a:ext uri="{C183D7F6-B498-43B3-948B-1728B52AA6E4}">
                <adec:decorative xmlns:adec="http://schemas.microsoft.com/office/drawing/2017/decorative" val="1"/>
              </a:ext>
            </a:extLst>
          </p:cNvPr>
          <p:cNvSpPr/>
          <p:nvPr/>
        </p:nvSpPr>
        <p:spPr>
          <a:xfrm>
            <a:off x="66675" y="70961"/>
            <a:ext cx="3047999" cy="369332"/>
          </a:xfrm>
          <a:prstGeom prst="roundRect">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BFEF159-BD68-CA66-3D9B-C716EC3620FF}"/>
              </a:ext>
              <a:ext uri="{C183D7F6-B498-43B3-948B-1728B52AA6E4}">
                <adec:decorative xmlns:adec="http://schemas.microsoft.com/office/drawing/2017/decorative" val="1"/>
              </a:ext>
            </a:extLst>
          </p:cNvPr>
          <p:cNvSpPr/>
          <p:nvPr/>
        </p:nvSpPr>
        <p:spPr>
          <a:xfrm>
            <a:off x="7143749" y="3886200"/>
            <a:ext cx="639763" cy="33550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48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7" grpId="0" animBg="1"/>
      <p:bldP spid="12" grpId="0" animBg="1"/>
      <p:bldP spid="13" grpId="0"/>
      <p:bldP spid="14" grpId="0"/>
      <p:bldP spid="15"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77C1EA0-0D15-CDDE-F06F-1B1EF51E572C}"/>
              </a:ext>
            </a:extLst>
          </p:cNvPr>
          <p:cNvSpPr>
            <a:spLocks noGrp="1"/>
          </p:cNvSpPr>
          <p:nvPr>
            <p:ph type="title" idx="4294967295"/>
          </p:nvPr>
        </p:nvSpPr>
        <p:spPr>
          <a:xfrm>
            <a:off x="1097280" y="-926377"/>
            <a:ext cx="10058400" cy="926377"/>
          </a:xfrm>
        </p:spPr>
        <p:txBody>
          <a:bodyPr vert="horz" lIns="91440" tIns="45720" rIns="91440" bIns="45720" rtlCol="0" anchor="b">
            <a:normAutofit fontScale="90000"/>
          </a:bodyPr>
          <a:lstStyle/>
          <a:p>
            <a:r>
              <a:rPr lang="en-US" dirty="0"/>
              <a:t>Consolidate Application Equitable Services Question 1</a:t>
            </a:r>
          </a:p>
        </p:txBody>
      </p:sp>
      <p:pic>
        <p:nvPicPr>
          <p:cNvPr id="3" name="Picture 2" descr="Screenshot of the survey navigation pane from the consolidated application.">
            <a:extLst>
              <a:ext uri="{FF2B5EF4-FFF2-40B4-BE49-F238E27FC236}">
                <a16:creationId xmlns:a16="http://schemas.microsoft.com/office/drawing/2014/main" id="{8C71E62C-D7D1-7C37-E0DA-E288651D06BB}"/>
              </a:ext>
            </a:extLst>
          </p:cNvPr>
          <p:cNvPicPr>
            <a:picLocks noChangeAspect="1"/>
          </p:cNvPicPr>
          <p:nvPr/>
        </p:nvPicPr>
        <p:blipFill>
          <a:blip r:embed="rId4"/>
          <a:stretch>
            <a:fillRect/>
          </a:stretch>
        </p:blipFill>
        <p:spPr>
          <a:xfrm>
            <a:off x="0" y="0"/>
            <a:ext cx="4267796" cy="2562583"/>
          </a:xfrm>
          <a:prstGeom prst="rect">
            <a:avLst/>
          </a:prstGeom>
        </p:spPr>
      </p:pic>
      <p:pic>
        <p:nvPicPr>
          <p:cNvPr id="5" name="Picture 4" descr="Screenshot of question 1 from the Equitable Services section of the Consolidated Application of ESSA Funded Programs ">
            <a:extLst>
              <a:ext uri="{FF2B5EF4-FFF2-40B4-BE49-F238E27FC236}">
                <a16:creationId xmlns:a16="http://schemas.microsoft.com/office/drawing/2014/main" id="{B052412F-F31C-3D8D-0358-22A57C4E8434}"/>
              </a:ext>
            </a:extLst>
          </p:cNvPr>
          <p:cNvPicPr>
            <a:picLocks noChangeAspect="1"/>
          </p:cNvPicPr>
          <p:nvPr/>
        </p:nvPicPr>
        <p:blipFill>
          <a:blip r:embed="rId5"/>
          <a:stretch>
            <a:fillRect/>
          </a:stretch>
        </p:blipFill>
        <p:spPr>
          <a:xfrm>
            <a:off x="0" y="2722430"/>
            <a:ext cx="12192000" cy="3106870"/>
          </a:xfrm>
          <a:prstGeom prst="rect">
            <a:avLst/>
          </a:prstGeom>
        </p:spPr>
      </p:pic>
      <p:sp>
        <p:nvSpPr>
          <p:cNvPr id="6" name="Arrow: Curved Down 5">
            <a:extLst>
              <a:ext uri="{FF2B5EF4-FFF2-40B4-BE49-F238E27FC236}">
                <a16:creationId xmlns:a16="http://schemas.microsoft.com/office/drawing/2014/main" id="{A30359D8-3738-4FB7-78A2-1314B506EDD1}"/>
              </a:ext>
              <a:ext uri="{C183D7F6-B498-43B3-948B-1728B52AA6E4}">
                <adec:decorative xmlns:adec="http://schemas.microsoft.com/office/drawing/2017/decorative" val="1"/>
              </a:ext>
            </a:extLst>
          </p:cNvPr>
          <p:cNvSpPr/>
          <p:nvPr/>
        </p:nvSpPr>
        <p:spPr>
          <a:xfrm rot="1548987">
            <a:off x="1397163" y="1450087"/>
            <a:ext cx="3302552" cy="943198"/>
          </a:xfrm>
          <a:prstGeom prst="curvedDownArrow">
            <a:avLst>
              <a:gd name="adj1" fmla="val 9023"/>
              <a:gd name="adj2" fmla="val 54493"/>
              <a:gd name="adj3" fmla="val 28908"/>
            </a:avLst>
          </a:prstGeom>
          <a:solidFill>
            <a:schemeClr val="accent2"/>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62823EE6-1B79-D93F-50C5-859E793541BF}"/>
              </a:ext>
              <a:ext uri="{C183D7F6-B498-43B3-948B-1728B52AA6E4}">
                <adec:decorative xmlns:adec="http://schemas.microsoft.com/office/drawing/2017/decorative" val="1"/>
              </a:ext>
            </a:extLst>
          </p:cNvPr>
          <p:cNvSpPr/>
          <p:nvPr/>
        </p:nvSpPr>
        <p:spPr>
          <a:xfrm>
            <a:off x="558800" y="4506970"/>
            <a:ext cx="5118100" cy="268229"/>
          </a:xfrm>
          <a:prstGeom prst="rect">
            <a:avLst/>
          </a:prstGeom>
          <a:noFill/>
          <a:ln w="381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hought Bubble: Cloud 1">
            <a:extLst>
              <a:ext uri="{FF2B5EF4-FFF2-40B4-BE49-F238E27FC236}">
                <a16:creationId xmlns:a16="http://schemas.microsoft.com/office/drawing/2014/main" id="{347582B1-2CBB-FA40-1411-D7816C40A62E}"/>
              </a:ext>
            </a:extLst>
          </p:cNvPr>
          <p:cNvSpPr/>
          <p:nvPr/>
        </p:nvSpPr>
        <p:spPr>
          <a:xfrm>
            <a:off x="4740284" y="84924"/>
            <a:ext cx="7079113" cy="2980406"/>
          </a:xfrm>
          <a:prstGeom prst="cloudCallout">
            <a:avLst>
              <a:gd name="adj1" fmla="val -47222"/>
              <a:gd name="adj2" fmla="val 82414"/>
            </a:avLst>
          </a:prstGeom>
          <a:solidFill>
            <a:schemeClr val="accent5">
              <a:lumMod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But our non-public schools always decline...</a:t>
            </a:r>
          </a:p>
        </p:txBody>
      </p:sp>
      <p:grpSp>
        <p:nvGrpSpPr>
          <p:cNvPr id="8" name="Group 7" descr="Honey badger with a speech bubble stating that You must contact every private school every year!">
            <a:extLst>
              <a:ext uri="{FF2B5EF4-FFF2-40B4-BE49-F238E27FC236}">
                <a16:creationId xmlns:a16="http://schemas.microsoft.com/office/drawing/2014/main" id="{648EF4DF-92AA-C261-E0F4-71687DFBC8E2}"/>
              </a:ext>
            </a:extLst>
          </p:cNvPr>
          <p:cNvGrpSpPr/>
          <p:nvPr/>
        </p:nvGrpSpPr>
        <p:grpSpPr>
          <a:xfrm>
            <a:off x="5430057" y="84924"/>
            <a:ext cx="6211069" cy="3938715"/>
            <a:chOff x="5066378" y="-47672"/>
            <a:chExt cx="6211069" cy="3938715"/>
          </a:xfrm>
        </p:grpSpPr>
        <p:pic>
          <p:nvPicPr>
            <p:cNvPr id="1026" name="Picture 2" descr="Honey badgers: Adorable but fierce little mammals | Live Science">
              <a:extLst>
                <a:ext uri="{FF2B5EF4-FFF2-40B4-BE49-F238E27FC236}">
                  <a16:creationId xmlns:a16="http://schemas.microsoft.com/office/drawing/2014/main" id="{B8573D00-8A2F-814D-290E-DEAD04A214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526"/>
            <a:stretch/>
          </p:blipFill>
          <p:spPr bwMode="auto">
            <a:xfrm>
              <a:off x="5066378" y="-47672"/>
              <a:ext cx="6211069" cy="393871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6D9F72EF-C322-811C-72F1-617F65C8DE73}"/>
                </a:ext>
              </a:extLst>
            </p:cNvPr>
            <p:cNvSpPr/>
            <p:nvPr/>
          </p:nvSpPr>
          <p:spPr>
            <a:xfrm>
              <a:off x="7974419" y="84924"/>
              <a:ext cx="3015949" cy="1541857"/>
            </a:xfrm>
            <a:prstGeom prst="wedgeEllipseCallout">
              <a:avLst>
                <a:gd name="adj1" fmla="val -68849"/>
                <a:gd name="adj2" fmla="val 3151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You </a:t>
              </a:r>
              <a:r>
                <a:rPr lang="en-US" sz="2400" b="1" i="1" dirty="0">
                  <a:solidFill>
                    <a:schemeClr val="tx1"/>
                  </a:solidFill>
                </a:rPr>
                <a:t>must </a:t>
              </a:r>
              <a:r>
                <a:rPr lang="en-US" sz="2400" dirty="0">
                  <a:solidFill>
                    <a:schemeClr val="tx1"/>
                  </a:solidFill>
                </a:rPr>
                <a:t>contact every private school </a:t>
              </a:r>
              <a:r>
                <a:rPr lang="en-US" sz="2400" b="1" i="1" dirty="0">
                  <a:solidFill>
                    <a:schemeClr val="tx1"/>
                  </a:solidFill>
                </a:rPr>
                <a:t>every year</a:t>
              </a:r>
              <a:r>
                <a:rPr lang="en-US" sz="2400" i="1" dirty="0">
                  <a:solidFill>
                    <a:schemeClr val="tx1"/>
                  </a:solidFill>
                </a:rPr>
                <a:t>!</a:t>
              </a:r>
              <a:endParaRPr lang="en-US" sz="2400" dirty="0">
                <a:solidFill>
                  <a:schemeClr val="tx1"/>
                </a:solidFill>
              </a:endParaRPr>
            </a:p>
          </p:txBody>
        </p:sp>
      </p:grpSp>
    </p:spTree>
    <p:custDataLst>
      <p:tags r:id="rId1"/>
    </p:custDataLst>
    <p:extLst>
      <p:ext uri="{BB962C8B-B14F-4D97-AF65-F5344CB8AC3E}">
        <p14:creationId xmlns:p14="http://schemas.microsoft.com/office/powerpoint/2010/main" val="37157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08124B-35CE-6AB8-025C-095AD327287F}"/>
              </a:ext>
            </a:extLst>
          </p:cNvPr>
          <p:cNvSpPr>
            <a:spLocks noGrp="1"/>
          </p:cNvSpPr>
          <p:nvPr>
            <p:ph type="title" idx="4294967295"/>
          </p:nvPr>
        </p:nvSpPr>
        <p:spPr>
          <a:xfrm>
            <a:off x="1097280" y="-926377"/>
            <a:ext cx="10552414" cy="926377"/>
          </a:xfrm>
        </p:spPr>
        <p:txBody>
          <a:bodyPr vert="horz" lIns="91440" tIns="45720" rIns="91440" bIns="45720" rtlCol="0" anchor="b">
            <a:normAutofit fontScale="90000"/>
          </a:bodyPr>
          <a:lstStyle/>
          <a:p>
            <a:r>
              <a:rPr lang="en-US" dirty="0"/>
              <a:t>Example of Consolidated Application Equitable Services Details, Question 1 and 2</a:t>
            </a:r>
          </a:p>
        </p:txBody>
      </p:sp>
      <p:pic>
        <p:nvPicPr>
          <p:cNvPr id="15" name="Picture 14" descr="Screenshot of the survey navigation pane from the consolidated application.">
            <a:extLst>
              <a:ext uri="{FF2B5EF4-FFF2-40B4-BE49-F238E27FC236}">
                <a16:creationId xmlns:a16="http://schemas.microsoft.com/office/drawing/2014/main" id="{290BD35D-A567-3FE0-CE76-22129FB2C01C}"/>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4286848" cy="2610214"/>
          </a:xfrm>
          <a:prstGeom prst="rect">
            <a:avLst/>
          </a:prstGeom>
        </p:spPr>
      </p:pic>
      <p:pic>
        <p:nvPicPr>
          <p:cNvPr id="3" name="Picture 2" descr="Screenshot of questions 1 and 2 from the Private School details section of the Consolidated Application for ESSA-Funded programs. This chart will pre-populate based on information entered in previous sections. ">
            <a:extLst>
              <a:ext uri="{FF2B5EF4-FFF2-40B4-BE49-F238E27FC236}">
                <a16:creationId xmlns:a16="http://schemas.microsoft.com/office/drawing/2014/main" id="{D2A11BC7-B78F-9756-DB24-4BE076078EC8}"/>
              </a:ext>
            </a:extLst>
          </p:cNvPr>
          <p:cNvPicPr>
            <a:picLocks noGrp="1" noRot="1" noChangeAspect="1" noMove="1" noResize="1" noEditPoints="1" noAdjustHandles="1" noChangeArrowheads="1" noChangeShapeType="1" noCrop="1"/>
          </p:cNvPicPr>
          <p:nvPr/>
        </p:nvPicPr>
        <p:blipFill>
          <a:blip r:embed="rId4"/>
          <a:stretch>
            <a:fillRect/>
          </a:stretch>
        </p:blipFill>
        <p:spPr>
          <a:xfrm>
            <a:off x="2960158" y="1924050"/>
            <a:ext cx="9220554" cy="4933950"/>
          </a:xfrm>
          <a:prstGeom prst="rect">
            <a:avLst/>
          </a:prstGeom>
        </p:spPr>
      </p:pic>
      <p:grpSp>
        <p:nvGrpSpPr>
          <p:cNvPr id="17" name="Group 16" descr="The values in questions 1 and 2 will automatically fill in using data from these sections: Title 1 part A fiscal information 2 of 6, Title 2 part A program/fiscal information, Title 3 ELL program/fiscal information, and Title 4 part A program and fiscal information. ">
            <a:extLst>
              <a:ext uri="{FF2B5EF4-FFF2-40B4-BE49-F238E27FC236}">
                <a16:creationId xmlns:a16="http://schemas.microsoft.com/office/drawing/2014/main" id="{D52FB671-9E92-5DC7-ABD4-F44DCE51A76E}"/>
              </a:ext>
            </a:extLst>
          </p:cNvPr>
          <p:cNvGrpSpPr/>
          <p:nvPr/>
        </p:nvGrpSpPr>
        <p:grpSpPr>
          <a:xfrm>
            <a:off x="5123008" y="874473"/>
            <a:ext cx="6645401" cy="1457325"/>
            <a:chOff x="9268178" y="5870223"/>
            <a:chExt cx="2584704" cy="5673584"/>
          </a:xfrm>
          <a:solidFill>
            <a:schemeClr val="accent2"/>
          </a:solidFill>
        </p:grpSpPr>
        <p:sp>
          <p:nvSpPr>
            <p:cNvPr id="18" name="Rectangle 17">
              <a:extLst>
                <a:ext uri="{FF2B5EF4-FFF2-40B4-BE49-F238E27FC236}">
                  <a16:creationId xmlns:a16="http://schemas.microsoft.com/office/drawing/2014/main" id="{6D2DC2E5-E563-C38A-A1A2-82EA9C15BC94}"/>
                </a:ext>
              </a:extLst>
            </p:cNvPr>
            <p:cNvSpPr/>
            <p:nvPr/>
          </p:nvSpPr>
          <p:spPr>
            <a:xfrm>
              <a:off x="9268178" y="5870223"/>
              <a:ext cx="2584704" cy="5673584"/>
            </a:xfrm>
            <a:prstGeom prst="rect">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609E77E-069E-6E7C-ADDE-A69673D7A78A}"/>
                </a:ext>
              </a:extLst>
            </p:cNvPr>
            <p:cNvSpPr txBox="1"/>
            <p:nvPr/>
          </p:nvSpPr>
          <p:spPr>
            <a:xfrm>
              <a:off x="9364749" y="5936345"/>
              <a:ext cx="2408500" cy="4999034"/>
            </a:xfrm>
            <a:prstGeom prst="rect">
              <a:avLst/>
            </a:prstGeom>
            <a:grpFill/>
          </p:spPr>
          <p:txBody>
            <a:bodyPr wrap="square" rtlCol="0">
              <a:spAutoFit/>
            </a:bodyPr>
            <a:lstStyle/>
            <a:p>
              <a:pPr algn="ctr"/>
              <a:r>
                <a:rPr lang="en-US" b="1" dirty="0">
                  <a:solidFill>
                    <a:schemeClr val="bg1"/>
                  </a:solidFill>
                </a:rPr>
                <a:t>These values will automatically fill using data from: </a:t>
              </a:r>
            </a:p>
            <a:p>
              <a:pPr marL="285750" indent="-285750" algn="ctr">
                <a:buFont typeface="Arial" panose="020B0604020202020204" pitchFamily="34" charset="0"/>
                <a:buChar char="•"/>
              </a:pPr>
              <a:r>
                <a:rPr lang="en-US" sz="1600" b="1" dirty="0">
                  <a:solidFill>
                    <a:schemeClr val="bg1"/>
                  </a:solidFill>
                </a:rPr>
                <a:t>Title I Part A – Fiscal Information (2 of 6)</a:t>
              </a:r>
            </a:p>
            <a:p>
              <a:pPr marL="285750" indent="-285750" algn="ctr">
                <a:buFont typeface="Arial" panose="020B0604020202020204" pitchFamily="34" charset="0"/>
                <a:buChar char="•"/>
              </a:pPr>
              <a:r>
                <a:rPr lang="en-US" sz="1600" b="1" dirty="0">
                  <a:solidFill>
                    <a:schemeClr val="bg1"/>
                  </a:solidFill>
                </a:rPr>
                <a:t>Title II Part A – Program/Fiscal Information</a:t>
              </a:r>
            </a:p>
            <a:p>
              <a:pPr marL="285750" indent="-285750" algn="ctr">
                <a:buFont typeface="Arial" panose="020B0604020202020204" pitchFamily="34" charset="0"/>
                <a:buChar char="•"/>
              </a:pPr>
              <a:r>
                <a:rPr lang="en-US" sz="1600" b="1" dirty="0">
                  <a:solidFill>
                    <a:schemeClr val="bg1"/>
                  </a:solidFill>
                </a:rPr>
                <a:t>Title III ELL – Program/Fiscal Information </a:t>
              </a:r>
            </a:p>
            <a:p>
              <a:pPr marL="285750" indent="-285750" algn="ctr">
                <a:buFont typeface="Arial" panose="020B0604020202020204" pitchFamily="34" charset="0"/>
                <a:buChar char="•"/>
              </a:pPr>
              <a:r>
                <a:rPr lang="en-US" sz="1600" b="1" dirty="0">
                  <a:solidFill>
                    <a:schemeClr val="bg1"/>
                  </a:solidFill>
                </a:rPr>
                <a:t>Title IV Part A – Program/Fiscal Information</a:t>
              </a:r>
            </a:p>
            <a:p>
              <a:pPr algn="ctr"/>
              <a:endParaRPr lang="en-US" b="1" dirty="0">
                <a:solidFill>
                  <a:schemeClr val="bg1"/>
                </a:solidFill>
              </a:endParaRPr>
            </a:p>
          </p:txBody>
        </p:sp>
      </p:grpSp>
      <p:sp>
        <p:nvSpPr>
          <p:cNvPr id="2" name="TextBox 1">
            <a:extLst>
              <a:ext uri="{FF2B5EF4-FFF2-40B4-BE49-F238E27FC236}">
                <a16:creationId xmlns:a16="http://schemas.microsoft.com/office/drawing/2014/main" id="{0569749C-BCCB-55BB-A712-4F8EBF13DD29}"/>
              </a:ext>
              <a:ext uri="{C183D7F6-B498-43B3-948B-1728B52AA6E4}">
                <adec:decorative xmlns:adec="http://schemas.microsoft.com/office/drawing/2017/decorative" val="0"/>
              </a:ext>
            </a:extLst>
          </p:cNvPr>
          <p:cNvSpPr txBox="1"/>
          <p:nvPr/>
        </p:nvSpPr>
        <p:spPr>
          <a:xfrm>
            <a:off x="4531251" y="4196871"/>
            <a:ext cx="1724025" cy="369332"/>
          </a:xfrm>
          <a:prstGeom prst="rect">
            <a:avLst/>
          </a:prstGeom>
          <a:noFill/>
        </p:spPr>
        <p:txBody>
          <a:bodyPr wrap="square" rtlCol="0">
            <a:spAutoFit/>
          </a:bodyPr>
          <a:lstStyle/>
          <a:p>
            <a:r>
              <a:rPr lang="en-US" dirty="0"/>
              <a:t>3</a:t>
            </a:r>
          </a:p>
        </p:txBody>
      </p:sp>
      <p:sp>
        <p:nvSpPr>
          <p:cNvPr id="5" name="TextBox 4">
            <a:extLst>
              <a:ext uri="{FF2B5EF4-FFF2-40B4-BE49-F238E27FC236}">
                <a16:creationId xmlns:a16="http://schemas.microsoft.com/office/drawing/2014/main" id="{7BBFFE83-4CE9-89AF-51E6-712B1F943D15}"/>
              </a:ext>
              <a:ext uri="{C183D7F6-B498-43B3-948B-1728B52AA6E4}">
                <adec:decorative xmlns:adec="http://schemas.microsoft.com/office/drawing/2017/decorative" val="0"/>
              </a:ext>
            </a:extLst>
          </p:cNvPr>
          <p:cNvSpPr txBox="1"/>
          <p:nvPr/>
        </p:nvSpPr>
        <p:spPr>
          <a:xfrm>
            <a:off x="7215222" y="4196871"/>
            <a:ext cx="1724025" cy="369332"/>
          </a:xfrm>
          <a:prstGeom prst="rect">
            <a:avLst/>
          </a:prstGeom>
          <a:noFill/>
        </p:spPr>
        <p:txBody>
          <a:bodyPr wrap="square" rtlCol="0">
            <a:spAutoFit/>
          </a:bodyPr>
          <a:lstStyle/>
          <a:p>
            <a:r>
              <a:rPr lang="en-US" dirty="0"/>
              <a:t>3</a:t>
            </a:r>
          </a:p>
        </p:txBody>
      </p:sp>
      <p:sp>
        <p:nvSpPr>
          <p:cNvPr id="8" name="TextBox 7">
            <a:extLst>
              <a:ext uri="{FF2B5EF4-FFF2-40B4-BE49-F238E27FC236}">
                <a16:creationId xmlns:a16="http://schemas.microsoft.com/office/drawing/2014/main" id="{B65FA96E-D971-9867-2E0D-D2D4B77C680F}"/>
              </a:ext>
              <a:ext uri="{C183D7F6-B498-43B3-948B-1728B52AA6E4}">
                <adec:decorative xmlns:adec="http://schemas.microsoft.com/office/drawing/2017/decorative" val="0"/>
              </a:ext>
            </a:extLst>
          </p:cNvPr>
          <p:cNvSpPr txBox="1"/>
          <p:nvPr/>
        </p:nvSpPr>
        <p:spPr>
          <a:xfrm>
            <a:off x="9926700" y="4196871"/>
            <a:ext cx="1059973" cy="369332"/>
          </a:xfrm>
          <a:prstGeom prst="rect">
            <a:avLst/>
          </a:prstGeom>
          <a:noFill/>
        </p:spPr>
        <p:txBody>
          <a:bodyPr wrap="square" rtlCol="0">
            <a:spAutoFit/>
          </a:bodyPr>
          <a:lstStyle/>
          <a:p>
            <a:r>
              <a:rPr lang="en-US" dirty="0"/>
              <a:t>$390.63</a:t>
            </a:r>
          </a:p>
        </p:txBody>
      </p:sp>
      <p:sp>
        <p:nvSpPr>
          <p:cNvPr id="4" name="TextBox 3">
            <a:extLst>
              <a:ext uri="{FF2B5EF4-FFF2-40B4-BE49-F238E27FC236}">
                <a16:creationId xmlns:a16="http://schemas.microsoft.com/office/drawing/2014/main" id="{750FDD75-7AF7-532C-0918-A616692BB8A7}"/>
              </a:ext>
            </a:extLst>
          </p:cNvPr>
          <p:cNvSpPr txBox="1"/>
          <p:nvPr/>
        </p:nvSpPr>
        <p:spPr>
          <a:xfrm>
            <a:off x="4513360" y="5990835"/>
            <a:ext cx="843140" cy="369332"/>
          </a:xfrm>
          <a:prstGeom prst="rect">
            <a:avLst/>
          </a:prstGeom>
          <a:noFill/>
        </p:spPr>
        <p:txBody>
          <a:bodyPr wrap="square" rtlCol="0">
            <a:spAutoFit/>
          </a:bodyPr>
          <a:lstStyle/>
          <a:p>
            <a:r>
              <a:rPr lang="en-US" dirty="0"/>
              <a:t>100</a:t>
            </a:r>
          </a:p>
        </p:txBody>
      </p:sp>
      <p:sp>
        <p:nvSpPr>
          <p:cNvPr id="6" name="TextBox 5">
            <a:extLst>
              <a:ext uri="{FF2B5EF4-FFF2-40B4-BE49-F238E27FC236}">
                <a16:creationId xmlns:a16="http://schemas.microsoft.com/office/drawing/2014/main" id="{B2596037-B7AF-612B-CD53-9D3F8FFB8D1E}"/>
              </a:ext>
            </a:extLst>
          </p:cNvPr>
          <p:cNvSpPr txBox="1"/>
          <p:nvPr/>
        </p:nvSpPr>
        <p:spPr>
          <a:xfrm>
            <a:off x="9743755" y="5990835"/>
            <a:ext cx="712932" cy="369332"/>
          </a:xfrm>
          <a:prstGeom prst="rect">
            <a:avLst/>
          </a:prstGeom>
          <a:noFill/>
        </p:spPr>
        <p:txBody>
          <a:bodyPr wrap="square" rtlCol="0">
            <a:spAutoFit/>
          </a:bodyPr>
          <a:lstStyle/>
          <a:p>
            <a:r>
              <a:rPr lang="en-US" dirty="0"/>
              <a:t>100</a:t>
            </a:r>
          </a:p>
        </p:txBody>
      </p:sp>
      <p:sp>
        <p:nvSpPr>
          <p:cNvPr id="9" name="TextBox 8">
            <a:extLst>
              <a:ext uri="{FF2B5EF4-FFF2-40B4-BE49-F238E27FC236}">
                <a16:creationId xmlns:a16="http://schemas.microsoft.com/office/drawing/2014/main" id="{0CB1C1E9-0F3E-4FC6-A6AC-083CDD62A225}"/>
              </a:ext>
            </a:extLst>
          </p:cNvPr>
          <p:cNvSpPr txBox="1"/>
          <p:nvPr/>
        </p:nvSpPr>
        <p:spPr>
          <a:xfrm>
            <a:off x="5703985" y="5990835"/>
            <a:ext cx="1724025" cy="369332"/>
          </a:xfrm>
          <a:prstGeom prst="rect">
            <a:avLst/>
          </a:prstGeom>
          <a:noFill/>
        </p:spPr>
        <p:txBody>
          <a:bodyPr wrap="square" rtlCol="0">
            <a:spAutoFit/>
          </a:bodyPr>
          <a:lstStyle/>
          <a:p>
            <a:r>
              <a:rPr lang="en-US" dirty="0"/>
              <a:t>$97.30</a:t>
            </a:r>
          </a:p>
        </p:txBody>
      </p:sp>
      <p:sp>
        <p:nvSpPr>
          <p:cNvPr id="7" name="TextBox 6">
            <a:extLst>
              <a:ext uri="{FF2B5EF4-FFF2-40B4-BE49-F238E27FC236}">
                <a16:creationId xmlns:a16="http://schemas.microsoft.com/office/drawing/2014/main" id="{082F12C7-0274-E154-B4B1-7B388B445680}"/>
              </a:ext>
            </a:extLst>
          </p:cNvPr>
          <p:cNvSpPr txBox="1"/>
          <p:nvPr/>
        </p:nvSpPr>
        <p:spPr>
          <a:xfrm>
            <a:off x="7273139" y="5977183"/>
            <a:ext cx="493537" cy="369332"/>
          </a:xfrm>
          <a:prstGeom prst="rect">
            <a:avLst/>
          </a:prstGeom>
          <a:noFill/>
        </p:spPr>
        <p:txBody>
          <a:bodyPr wrap="square" rtlCol="0">
            <a:spAutoFit/>
          </a:bodyPr>
          <a:lstStyle/>
          <a:p>
            <a:r>
              <a:rPr lang="en-US" dirty="0"/>
              <a:t>0</a:t>
            </a:r>
          </a:p>
        </p:txBody>
      </p:sp>
      <p:sp>
        <p:nvSpPr>
          <p:cNvPr id="10" name="TextBox 9">
            <a:extLst>
              <a:ext uri="{FF2B5EF4-FFF2-40B4-BE49-F238E27FC236}">
                <a16:creationId xmlns:a16="http://schemas.microsoft.com/office/drawing/2014/main" id="{FD4C2D7D-C923-323B-AC67-D28FBC4779F7}"/>
              </a:ext>
            </a:extLst>
          </p:cNvPr>
          <p:cNvSpPr txBox="1"/>
          <p:nvPr/>
        </p:nvSpPr>
        <p:spPr>
          <a:xfrm>
            <a:off x="8445709" y="5977183"/>
            <a:ext cx="493538" cy="369332"/>
          </a:xfrm>
          <a:prstGeom prst="rect">
            <a:avLst/>
          </a:prstGeom>
          <a:noFill/>
        </p:spPr>
        <p:txBody>
          <a:bodyPr wrap="square" rtlCol="0">
            <a:spAutoFit/>
          </a:bodyPr>
          <a:lstStyle/>
          <a:p>
            <a:r>
              <a:rPr lang="en-US" dirty="0"/>
              <a:t>$0</a:t>
            </a:r>
          </a:p>
        </p:txBody>
      </p:sp>
      <p:sp>
        <p:nvSpPr>
          <p:cNvPr id="11" name="TextBox 10">
            <a:extLst>
              <a:ext uri="{FF2B5EF4-FFF2-40B4-BE49-F238E27FC236}">
                <a16:creationId xmlns:a16="http://schemas.microsoft.com/office/drawing/2014/main" id="{B424720D-D07C-8D29-55D5-3F3F5D9D3BE6}"/>
              </a:ext>
            </a:extLst>
          </p:cNvPr>
          <p:cNvSpPr txBox="1"/>
          <p:nvPr/>
        </p:nvSpPr>
        <p:spPr>
          <a:xfrm>
            <a:off x="10905848" y="5990835"/>
            <a:ext cx="1002250" cy="369332"/>
          </a:xfrm>
          <a:prstGeom prst="rect">
            <a:avLst/>
          </a:prstGeom>
          <a:noFill/>
        </p:spPr>
        <p:txBody>
          <a:bodyPr wrap="square" rtlCol="0">
            <a:spAutoFit/>
          </a:bodyPr>
          <a:lstStyle/>
          <a:p>
            <a:r>
              <a:rPr lang="en-US" dirty="0"/>
              <a:t>$39.20</a:t>
            </a:r>
          </a:p>
        </p:txBody>
      </p:sp>
      <p:cxnSp>
        <p:nvCxnSpPr>
          <p:cNvPr id="13" name="Straight Connector 12">
            <a:extLst>
              <a:ext uri="{FF2B5EF4-FFF2-40B4-BE49-F238E27FC236}">
                <a16:creationId xmlns:a16="http://schemas.microsoft.com/office/drawing/2014/main" id="{1AD14A75-2B3D-1E79-8CA3-84821B3F20D1}"/>
              </a:ext>
              <a:ext uri="{C183D7F6-B498-43B3-948B-1728B52AA6E4}">
                <adec:decorative xmlns:adec="http://schemas.microsoft.com/office/drawing/2017/decorative" val="1"/>
              </a:ext>
            </a:extLst>
          </p:cNvPr>
          <p:cNvCxnSpPr/>
          <p:nvPr/>
        </p:nvCxnSpPr>
        <p:spPr>
          <a:xfrm>
            <a:off x="6866078" y="5150492"/>
            <a:ext cx="0" cy="1457325"/>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D97FB507-00E8-7E65-8E0B-B98324C2D1F8}"/>
              </a:ext>
              <a:ext uri="{C183D7F6-B498-43B3-948B-1728B52AA6E4}">
                <adec:decorative xmlns:adec="http://schemas.microsoft.com/office/drawing/2017/decorative" val="1"/>
              </a:ext>
            </a:extLst>
          </p:cNvPr>
          <p:cNvCxnSpPr/>
          <p:nvPr/>
        </p:nvCxnSpPr>
        <p:spPr>
          <a:xfrm>
            <a:off x="9396269" y="5150492"/>
            <a:ext cx="0" cy="1457325"/>
          </a:xfrm>
          <a:prstGeom prst="line">
            <a:avLst/>
          </a:prstGeom>
        </p:spPr>
        <p:style>
          <a:lnRef idx="2">
            <a:schemeClr val="accent2"/>
          </a:lnRef>
          <a:fillRef idx="0">
            <a:schemeClr val="accent2"/>
          </a:fillRef>
          <a:effectRef idx="1">
            <a:schemeClr val="accent2"/>
          </a:effectRef>
          <a:fontRef idx="minor">
            <a:schemeClr val="tx1"/>
          </a:fontRef>
        </p:style>
      </p:cxnSp>
      <p:sp>
        <p:nvSpPr>
          <p:cNvPr id="20" name="Arrow: Curved Down 19">
            <a:extLst>
              <a:ext uri="{FF2B5EF4-FFF2-40B4-BE49-F238E27FC236}">
                <a16:creationId xmlns:a16="http://schemas.microsoft.com/office/drawing/2014/main" id="{4BADD32E-F542-5A77-2EEF-643830A1C66E}"/>
              </a:ext>
              <a:ext uri="{C183D7F6-B498-43B3-948B-1728B52AA6E4}">
                <adec:decorative xmlns:adec="http://schemas.microsoft.com/office/drawing/2017/decorative" val="1"/>
              </a:ext>
            </a:extLst>
          </p:cNvPr>
          <p:cNvSpPr/>
          <p:nvPr/>
        </p:nvSpPr>
        <p:spPr>
          <a:xfrm rot="448273">
            <a:off x="1745868" y="1216756"/>
            <a:ext cx="2072458" cy="734539"/>
          </a:xfrm>
          <a:prstGeom prst="curvedDownArrow">
            <a:avLst>
              <a:gd name="adj1" fmla="val 9023"/>
              <a:gd name="adj2" fmla="val 54493"/>
              <a:gd name="adj3" fmla="val 26726"/>
            </a:avLst>
          </a:prstGeom>
          <a:solidFill>
            <a:schemeClr val="accent2"/>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39649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C5D7CF-B5C4-12B8-EA08-D2ED645B8FAA}"/>
              </a:ext>
            </a:extLst>
          </p:cNvPr>
          <p:cNvSpPr>
            <a:spLocks noGrp="1"/>
          </p:cNvSpPr>
          <p:nvPr>
            <p:ph type="title" idx="4294967295"/>
          </p:nvPr>
        </p:nvSpPr>
        <p:spPr>
          <a:xfrm>
            <a:off x="1097280" y="-926377"/>
            <a:ext cx="10058400" cy="926377"/>
          </a:xfrm>
        </p:spPr>
        <p:txBody>
          <a:bodyPr vert="horz" lIns="91440" tIns="45720" rIns="91440" bIns="45720" rtlCol="0" anchor="b">
            <a:normAutofit fontScale="90000"/>
          </a:bodyPr>
          <a:lstStyle/>
          <a:p>
            <a:r>
              <a:rPr lang="en-US" dirty="0"/>
              <a:t>Example of Written Affirmation of Consultation form, Section 4 for Title 1</a:t>
            </a:r>
          </a:p>
        </p:txBody>
      </p:sp>
      <p:sp>
        <p:nvSpPr>
          <p:cNvPr id="14" name="Rectangle: Rounded Corners 13">
            <a:extLst>
              <a:ext uri="{FF2B5EF4-FFF2-40B4-BE49-F238E27FC236}">
                <a16:creationId xmlns:a16="http://schemas.microsoft.com/office/drawing/2014/main" id="{9475F2D0-FAE2-9CDD-3EFD-05BF8F64B2D2}"/>
              </a:ext>
            </a:extLst>
          </p:cNvPr>
          <p:cNvSpPr/>
          <p:nvPr/>
        </p:nvSpPr>
        <p:spPr>
          <a:xfrm>
            <a:off x="89798" y="95875"/>
            <a:ext cx="7704373" cy="508678"/>
          </a:xfrm>
          <a:prstGeom prst="roundRect">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t>Section 4: What services will be provided?</a:t>
            </a:r>
          </a:p>
        </p:txBody>
      </p:sp>
      <p:pic>
        <p:nvPicPr>
          <p:cNvPr id="3" name="Picture 2" descr="Screen shot of Section 4 of the Written Affirmation of Consultation form, Title 1 Part A and Title 1 Part A Family Engagement lines. ">
            <a:extLst>
              <a:ext uri="{FF2B5EF4-FFF2-40B4-BE49-F238E27FC236}">
                <a16:creationId xmlns:a16="http://schemas.microsoft.com/office/drawing/2014/main" id="{29639BE3-A525-FD34-2240-236D0F333144}"/>
              </a:ext>
            </a:extLst>
          </p:cNvPr>
          <p:cNvPicPr>
            <a:picLocks noGrp="1" noRot="1" noChangeAspect="1" noMove="1" noResize="1" noEditPoints="1" noAdjustHandles="1" noChangeArrowheads="1" noChangeShapeType="1" noCrop="1"/>
          </p:cNvPicPr>
          <p:nvPr/>
        </p:nvPicPr>
        <p:blipFill>
          <a:blip r:embed="rId4"/>
          <a:stretch>
            <a:fillRect/>
          </a:stretch>
        </p:blipFill>
        <p:spPr>
          <a:xfrm>
            <a:off x="0" y="604553"/>
            <a:ext cx="12208628" cy="4588983"/>
          </a:xfrm>
          <a:prstGeom prst="rect">
            <a:avLst/>
          </a:prstGeom>
        </p:spPr>
      </p:pic>
      <p:sp>
        <p:nvSpPr>
          <p:cNvPr id="2" name="TextBox 1">
            <a:extLst>
              <a:ext uri="{FF2B5EF4-FFF2-40B4-BE49-F238E27FC236}">
                <a16:creationId xmlns:a16="http://schemas.microsoft.com/office/drawing/2014/main" id="{CC2779D3-AD04-74AA-86FA-E24901C65AE3}"/>
              </a:ext>
              <a:ext uri="{C183D7F6-B498-43B3-948B-1728B52AA6E4}">
                <adec:decorative xmlns:adec="http://schemas.microsoft.com/office/drawing/2017/decorative" val="1"/>
              </a:ext>
            </a:extLst>
          </p:cNvPr>
          <p:cNvSpPr txBox="1"/>
          <p:nvPr/>
        </p:nvSpPr>
        <p:spPr>
          <a:xfrm>
            <a:off x="4120586" y="1644764"/>
            <a:ext cx="1134319" cy="369332"/>
          </a:xfrm>
          <a:prstGeom prst="rect">
            <a:avLst/>
          </a:prstGeom>
          <a:noFill/>
        </p:spPr>
        <p:txBody>
          <a:bodyPr wrap="square" rtlCol="0">
            <a:spAutoFit/>
          </a:bodyPr>
          <a:lstStyle/>
          <a:p>
            <a:r>
              <a:rPr lang="en-US" dirty="0">
                <a:highlight>
                  <a:srgbClr val="00FFFF"/>
                </a:highlight>
              </a:rPr>
              <a:t>1,171.88</a:t>
            </a:r>
          </a:p>
        </p:txBody>
      </p:sp>
      <p:sp>
        <p:nvSpPr>
          <p:cNvPr id="4" name="TextBox 3">
            <a:extLst>
              <a:ext uri="{FF2B5EF4-FFF2-40B4-BE49-F238E27FC236}">
                <a16:creationId xmlns:a16="http://schemas.microsoft.com/office/drawing/2014/main" id="{B62AD1E9-CCB9-EFEA-C8DE-E8EF77512AD8}"/>
              </a:ext>
              <a:ext uri="{C183D7F6-B498-43B3-948B-1728B52AA6E4}">
                <adec:decorative xmlns:adec="http://schemas.microsoft.com/office/drawing/2017/decorative" val="1"/>
              </a:ext>
            </a:extLst>
          </p:cNvPr>
          <p:cNvSpPr txBox="1"/>
          <p:nvPr/>
        </p:nvSpPr>
        <p:spPr>
          <a:xfrm>
            <a:off x="2986268" y="1643364"/>
            <a:ext cx="891250" cy="369332"/>
          </a:xfrm>
          <a:prstGeom prst="rect">
            <a:avLst/>
          </a:prstGeom>
          <a:noFill/>
        </p:spPr>
        <p:txBody>
          <a:bodyPr wrap="square" rtlCol="0">
            <a:spAutoFit/>
          </a:bodyPr>
          <a:lstStyle/>
          <a:p>
            <a:r>
              <a:rPr lang="en-US" dirty="0">
                <a:highlight>
                  <a:srgbClr val="00FFFF"/>
                </a:highlight>
              </a:rPr>
              <a:t>390.63</a:t>
            </a:r>
          </a:p>
        </p:txBody>
      </p:sp>
      <p:sp>
        <p:nvSpPr>
          <p:cNvPr id="5" name="TextBox 4">
            <a:extLst>
              <a:ext uri="{FF2B5EF4-FFF2-40B4-BE49-F238E27FC236}">
                <a16:creationId xmlns:a16="http://schemas.microsoft.com/office/drawing/2014/main" id="{F6141EEE-8E14-980B-CA84-E7B0F0FC0DC4}"/>
              </a:ext>
              <a:ext uri="{C183D7F6-B498-43B3-948B-1728B52AA6E4}">
                <adec:decorative xmlns:adec="http://schemas.microsoft.com/office/drawing/2017/decorative" val="1"/>
              </a:ext>
            </a:extLst>
          </p:cNvPr>
          <p:cNvSpPr txBox="1"/>
          <p:nvPr/>
        </p:nvSpPr>
        <p:spPr>
          <a:xfrm>
            <a:off x="1936830" y="1445723"/>
            <a:ext cx="517003" cy="369332"/>
          </a:xfrm>
          <a:prstGeom prst="rect">
            <a:avLst/>
          </a:prstGeom>
          <a:noFill/>
        </p:spPr>
        <p:txBody>
          <a:bodyPr wrap="square" rtlCol="0">
            <a:spAutoFit/>
          </a:bodyPr>
          <a:lstStyle/>
          <a:p>
            <a:r>
              <a:rPr lang="en-US" dirty="0">
                <a:highlight>
                  <a:srgbClr val="00FFFF"/>
                </a:highlight>
              </a:rPr>
              <a:t>3</a:t>
            </a:r>
          </a:p>
        </p:txBody>
      </p:sp>
      <p:sp>
        <p:nvSpPr>
          <p:cNvPr id="6" name="TextBox 5">
            <a:extLst>
              <a:ext uri="{FF2B5EF4-FFF2-40B4-BE49-F238E27FC236}">
                <a16:creationId xmlns:a16="http://schemas.microsoft.com/office/drawing/2014/main" id="{24CD0E5A-634D-9955-32A4-8D0F98FF6F56}"/>
              </a:ext>
              <a:ext uri="{C183D7F6-B498-43B3-948B-1728B52AA6E4}">
                <adec:decorative xmlns:adec="http://schemas.microsoft.com/office/drawing/2017/decorative" val="1"/>
              </a:ext>
            </a:extLst>
          </p:cNvPr>
          <p:cNvSpPr txBox="1"/>
          <p:nvPr/>
        </p:nvSpPr>
        <p:spPr>
          <a:xfrm>
            <a:off x="5254905" y="1293903"/>
            <a:ext cx="370391" cy="369332"/>
          </a:xfrm>
          <a:prstGeom prst="rect">
            <a:avLst/>
          </a:prstGeom>
          <a:noFill/>
        </p:spPr>
        <p:txBody>
          <a:bodyPr wrap="square" rtlCol="0">
            <a:spAutoFit/>
          </a:bodyPr>
          <a:lstStyle/>
          <a:p>
            <a:r>
              <a:rPr lang="en-US" dirty="0">
                <a:highlight>
                  <a:srgbClr val="00FFFF"/>
                </a:highlight>
              </a:rPr>
              <a:t>X</a:t>
            </a:r>
          </a:p>
        </p:txBody>
      </p:sp>
      <p:sp>
        <p:nvSpPr>
          <p:cNvPr id="7" name="TextBox 6">
            <a:extLst>
              <a:ext uri="{FF2B5EF4-FFF2-40B4-BE49-F238E27FC236}">
                <a16:creationId xmlns:a16="http://schemas.microsoft.com/office/drawing/2014/main" id="{35B004EE-4990-228B-D9B6-F98EC3F5F7AC}"/>
              </a:ext>
              <a:ext uri="{C183D7F6-B498-43B3-948B-1728B52AA6E4}">
                <adec:decorative xmlns:adec="http://schemas.microsoft.com/office/drawing/2017/decorative" val="1"/>
              </a:ext>
            </a:extLst>
          </p:cNvPr>
          <p:cNvSpPr txBox="1"/>
          <p:nvPr/>
        </p:nvSpPr>
        <p:spPr>
          <a:xfrm>
            <a:off x="7548622" y="3121859"/>
            <a:ext cx="588381" cy="369332"/>
          </a:xfrm>
          <a:prstGeom prst="rect">
            <a:avLst/>
          </a:prstGeom>
          <a:noFill/>
        </p:spPr>
        <p:txBody>
          <a:bodyPr wrap="square" rtlCol="0">
            <a:spAutoFit/>
          </a:bodyPr>
          <a:lstStyle/>
          <a:p>
            <a:r>
              <a:rPr lang="en-US" dirty="0">
                <a:highlight>
                  <a:srgbClr val="00FFFF"/>
                </a:highlight>
              </a:rPr>
              <a:t>N/A</a:t>
            </a:r>
          </a:p>
        </p:txBody>
      </p:sp>
      <p:sp>
        <p:nvSpPr>
          <p:cNvPr id="8" name="TextBox 7">
            <a:extLst>
              <a:ext uri="{FF2B5EF4-FFF2-40B4-BE49-F238E27FC236}">
                <a16:creationId xmlns:a16="http://schemas.microsoft.com/office/drawing/2014/main" id="{6F7112F2-5776-CBEB-9C23-582421B1E162}"/>
              </a:ext>
            </a:extLst>
          </p:cNvPr>
          <p:cNvSpPr txBox="1"/>
          <p:nvPr/>
        </p:nvSpPr>
        <p:spPr>
          <a:xfrm>
            <a:off x="7548622" y="1274032"/>
            <a:ext cx="4423638" cy="1477328"/>
          </a:xfrm>
          <a:prstGeom prst="rect">
            <a:avLst/>
          </a:prstGeom>
          <a:noFill/>
        </p:spPr>
        <p:txBody>
          <a:bodyPr wrap="square" rtlCol="0">
            <a:spAutoFit/>
          </a:bodyPr>
          <a:lstStyle/>
          <a:p>
            <a:r>
              <a:rPr lang="en-US" dirty="0">
                <a:highlight>
                  <a:srgbClr val="00FFFF"/>
                </a:highlight>
              </a:rPr>
              <a:t>Eligible students will receive tutoring in math and ELA after school for a total of one hour per week. Tutoring will be provided by a SAS teacher under contract with NYCSD at a rate of $40/hr.</a:t>
            </a:r>
          </a:p>
        </p:txBody>
      </p:sp>
      <p:sp>
        <p:nvSpPr>
          <p:cNvPr id="10" name="TextBox 9">
            <a:extLst>
              <a:ext uri="{FF2B5EF4-FFF2-40B4-BE49-F238E27FC236}">
                <a16:creationId xmlns:a16="http://schemas.microsoft.com/office/drawing/2014/main" id="{81450964-CEBA-098F-AE9B-04D8E33EA915}"/>
              </a:ext>
              <a:ext uri="{C183D7F6-B498-43B3-948B-1728B52AA6E4}">
                <adec:decorative xmlns:adec="http://schemas.microsoft.com/office/drawing/2017/decorative" val="1"/>
              </a:ext>
            </a:extLst>
          </p:cNvPr>
          <p:cNvSpPr txBox="1"/>
          <p:nvPr/>
        </p:nvSpPr>
        <p:spPr>
          <a:xfrm>
            <a:off x="5273954" y="3755908"/>
            <a:ext cx="370391" cy="369332"/>
          </a:xfrm>
          <a:prstGeom prst="rect">
            <a:avLst/>
          </a:prstGeom>
          <a:noFill/>
        </p:spPr>
        <p:txBody>
          <a:bodyPr wrap="square" rtlCol="0">
            <a:spAutoFit/>
          </a:bodyPr>
          <a:lstStyle/>
          <a:p>
            <a:r>
              <a:rPr lang="en-US" dirty="0">
                <a:highlight>
                  <a:srgbClr val="00FFFF"/>
                </a:highlight>
              </a:rPr>
              <a:t>X</a:t>
            </a:r>
          </a:p>
        </p:txBody>
      </p:sp>
      <p:sp>
        <p:nvSpPr>
          <p:cNvPr id="11" name="TextBox 10">
            <a:extLst>
              <a:ext uri="{FF2B5EF4-FFF2-40B4-BE49-F238E27FC236}">
                <a16:creationId xmlns:a16="http://schemas.microsoft.com/office/drawing/2014/main" id="{C7888E49-4247-E9B7-FE7C-7EAD6011CF82}"/>
              </a:ext>
            </a:extLst>
          </p:cNvPr>
          <p:cNvSpPr txBox="1"/>
          <p:nvPr/>
        </p:nvSpPr>
        <p:spPr>
          <a:xfrm>
            <a:off x="7548622" y="3027886"/>
            <a:ext cx="4529078" cy="2123658"/>
          </a:xfrm>
          <a:prstGeom prst="rect">
            <a:avLst/>
          </a:prstGeom>
          <a:ln w="28575">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What if the Title I allocation is &gt;$500,000? </a:t>
            </a:r>
          </a:p>
          <a:p>
            <a:pPr marL="285750" indent="-285750">
              <a:buFontTx/>
              <a:buChar char="-"/>
            </a:pPr>
            <a:r>
              <a:rPr lang="en-US" sz="1600" dirty="0"/>
              <a:t>NPS can choose to “roll” funds into Title I Part A services, waiving this requirement</a:t>
            </a:r>
          </a:p>
          <a:p>
            <a:pPr marL="285750" indent="-285750">
              <a:buFontTx/>
              <a:buChar char="-"/>
            </a:pPr>
            <a:r>
              <a:rPr lang="en-US" sz="1600" dirty="0"/>
              <a:t>NPS can choose to engage Title I parents through means such as an event with Title I pull-out sessions or a Title I stakeholder meeting. </a:t>
            </a:r>
          </a:p>
        </p:txBody>
      </p:sp>
      <p:sp>
        <p:nvSpPr>
          <p:cNvPr id="13" name="Rectangle: Rounded Corners 12">
            <a:extLst>
              <a:ext uri="{FF2B5EF4-FFF2-40B4-BE49-F238E27FC236}">
                <a16:creationId xmlns:a16="http://schemas.microsoft.com/office/drawing/2014/main" id="{74343C47-F5ED-0279-39D7-AB160AA1B6F6}"/>
              </a:ext>
            </a:extLst>
          </p:cNvPr>
          <p:cNvSpPr/>
          <p:nvPr/>
        </p:nvSpPr>
        <p:spPr>
          <a:xfrm>
            <a:off x="849320" y="5412277"/>
            <a:ext cx="9857678" cy="972078"/>
          </a:xfrm>
          <a:prstGeom prst="roundRect">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dirty="0"/>
              <a:t>The LEA must </a:t>
            </a:r>
            <a:r>
              <a:rPr lang="en-US" sz="3200" b="1" i="1" dirty="0"/>
              <a:t>never</a:t>
            </a:r>
            <a:r>
              <a:rPr lang="en-US" sz="3200" dirty="0"/>
              <a:t> reimburse the non-public school.</a:t>
            </a:r>
          </a:p>
        </p:txBody>
      </p:sp>
    </p:spTree>
    <p:custDataLst>
      <p:tags r:id="rId1"/>
    </p:custDataLst>
    <p:extLst>
      <p:ext uri="{BB962C8B-B14F-4D97-AF65-F5344CB8AC3E}">
        <p14:creationId xmlns:p14="http://schemas.microsoft.com/office/powerpoint/2010/main" val="20861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D751-78E8-4AE8-AA17-757E2590F509}"/>
              </a:ext>
            </a:extLst>
          </p:cNvPr>
          <p:cNvSpPr>
            <a:spLocks noGrp="1"/>
          </p:cNvSpPr>
          <p:nvPr>
            <p:ph type="title"/>
          </p:nvPr>
        </p:nvSpPr>
        <p:spPr/>
        <p:txBody>
          <a:bodyPr/>
          <a:lstStyle/>
          <a:p>
            <a:pPr algn="ctr"/>
            <a:r>
              <a:rPr lang="en-US" dirty="0">
                <a:solidFill>
                  <a:schemeClr val="tx1">
                    <a:lumMod val="75000"/>
                    <a:lumOff val="25000"/>
                  </a:schemeClr>
                </a:solidFill>
              </a:rPr>
              <a:t>Agenda</a:t>
            </a:r>
          </a:p>
        </p:txBody>
      </p:sp>
      <p:sp>
        <p:nvSpPr>
          <p:cNvPr id="3" name="TextBox 2">
            <a:extLst>
              <a:ext uri="{FF2B5EF4-FFF2-40B4-BE49-F238E27FC236}">
                <a16:creationId xmlns:a16="http://schemas.microsoft.com/office/drawing/2014/main" id="{1486CDCD-59C1-9184-AC9D-EC31AA1D87D4}"/>
              </a:ext>
            </a:extLst>
          </p:cNvPr>
          <p:cNvSpPr txBox="1"/>
          <p:nvPr/>
        </p:nvSpPr>
        <p:spPr>
          <a:xfrm>
            <a:off x="1252728" y="1517904"/>
            <a:ext cx="9994392" cy="3046988"/>
          </a:xfrm>
          <a:prstGeom prst="rect">
            <a:avLst/>
          </a:prstGeom>
          <a:noFill/>
        </p:spPr>
        <p:txBody>
          <a:bodyPr wrap="square" rtlCol="0">
            <a:spAutoFit/>
          </a:bodyPr>
          <a:lstStyle/>
          <a:p>
            <a:pPr algn="r"/>
            <a:r>
              <a:rPr lang="en-US" sz="3200" dirty="0">
                <a:solidFill>
                  <a:schemeClr val="accent2"/>
                </a:solidFill>
              </a:rPr>
              <a:t>Purpose of Equitable Services</a:t>
            </a:r>
          </a:p>
          <a:p>
            <a:pPr algn="r"/>
            <a:r>
              <a:rPr lang="en-US" sz="3200" dirty="0">
                <a:solidFill>
                  <a:schemeClr val="tx2"/>
                </a:solidFill>
              </a:rPr>
              <a:t>Initial Consultation</a:t>
            </a:r>
          </a:p>
          <a:p>
            <a:pPr algn="r"/>
            <a:r>
              <a:rPr lang="en-US" sz="3200" dirty="0">
                <a:solidFill>
                  <a:schemeClr val="accent2"/>
                </a:solidFill>
              </a:rPr>
              <a:t>Calculation of Shares </a:t>
            </a:r>
          </a:p>
          <a:p>
            <a:pPr algn="r"/>
            <a:r>
              <a:rPr lang="en-US" sz="3200" dirty="0">
                <a:solidFill>
                  <a:schemeClr val="tx2"/>
                </a:solidFill>
              </a:rPr>
              <a:t>Affirmation of Consultation</a:t>
            </a:r>
          </a:p>
          <a:p>
            <a:pPr algn="r"/>
            <a:r>
              <a:rPr lang="en-US" sz="3200" dirty="0">
                <a:solidFill>
                  <a:schemeClr val="accent2"/>
                </a:solidFill>
              </a:rPr>
              <a:t>Consolidated Application</a:t>
            </a:r>
          </a:p>
          <a:p>
            <a:pPr algn="r"/>
            <a:r>
              <a:rPr lang="en-US" sz="3200" dirty="0">
                <a:solidFill>
                  <a:schemeClr val="tx2"/>
                </a:solidFill>
              </a:rPr>
              <a:t>Ongoing Consultation</a:t>
            </a:r>
          </a:p>
        </p:txBody>
      </p:sp>
      <p:grpSp>
        <p:nvGrpSpPr>
          <p:cNvPr id="6" name="Group 5" descr="Cycle of consultation from slide 1">
            <a:extLst>
              <a:ext uri="{FF2B5EF4-FFF2-40B4-BE49-F238E27FC236}">
                <a16:creationId xmlns:a16="http://schemas.microsoft.com/office/drawing/2014/main" id="{C1F58781-92E8-A272-3429-9B19207F4EAF}"/>
              </a:ext>
            </a:extLst>
          </p:cNvPr>
          <p:cNvGrpSpPr/>
          <p:nvPr/>
        </p:nvGrpSpPr>
        <p:grpSpPr>
          <a:xfrm>
            <a:off x="-762315" y="1200150"/>
            <a:ext cx="7696515" cy="5356445"/>
            <a:chOff x="3257235" y="0"/>
            <a:chExt cx="5677530" cy="3951318"/>
          </a:xfrm>
        </p:grpSpPr>
        <p:graphicFrame>
          <p:nvGraphicFramePr>
            <p:cNvPr id="7" name="Diagram 6">
              <a:extLst>
                <a:ext uri="{FF2B5EF4-FFF2-40B4-BE49-F238E27FC236}">
                  <a16:creationId xmlns:a16="http://schemas.microsoft.com/office/drawing/2014/main" id="{0DE355E6-62B8-41F5-6025-986757F3334F}"/>
                </a:ext>
              </a:extLst>
            </p:cNvPr>
            <p:cNvGraphicFramePr/>
            <p:nvPr>
              <p:extLst>
                <p:ext uri="{D42A27DB-BD31-4B8C-83A1-F6EECF244321}">
                  <p14:modId xmlns:p14="http://schemas.microsoft.com/office/powerpoint/2010/main" val="2686634479"/>
                </p:ext>
              </p:extLst>
            </p:nvPr>
          </p:nvGraphicFramePr>
          <p:xfrm>
            <a:off x="3257235" y="0"/>
            <a:ext cx="5677530" cy="3951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Circular 7">
              <a:extLst>
                <a:ext uri="{FF2B5EF4-FFF2-40B4-BE49-F238E27FC236}">
                  <a16:creationId xmlns:a16="http://schemas.microsoft.com/office/drawing/2014/main" id="{3DB8C422-70DD-5B06-950C-19A33A7485C0}"/>
                </a:ext>
              </a:extLst>
            </p:cNvPr>
            <p:cNvSpPr/>
            <p:nvPr/>
          </p:nvSpPr>
          <p:spPr>
            <a:xfrm rot="14349894">
              <a:off x="4218278" y="166978"/>
              <a:ext cx="3730044" cy="3730044"/>
            </a:xfrm>
            <a:prstGeom prst="circularArrow">
              <a:avLst>
                <a:gd name="adj1" fmla="val 5085"/>
                <a:gd name="adj2" fmla="val 327528"/>
                <a:gd name="adj3" fmla="val 15873039"/>
                <a:gd name="adj4" fmla="val 9000000"/>
                <a:gd name="adj5" fmla="val 5932"/>
              </a:avLst>
            </a:prstGeom>
          </p:spPr>
          <p:style>
            <a:lnRef idx="0">
              <a:schemeClr val="lt1">
                <a:hueOff val="0"/>
                <a:satOff val="0"/>
                <a:lumOff val="0"/>
                <a:alphaOff val="0"/>
              </a:schemeClr>
            </a:lnRef>
            <a:fillRef idx="3">
              <a:schemeClr val="accent2">
                <a:hueOff val="11540190"/>
                <a:satOff val="-13180"/>
                <a:lumOff val="-781"/>
                <a:alphaOff val="0"/>
              </a:schemeClr>
            </a:fillRef>
            <a:effectRef idx="2">
              <a:schemeClr val="accent2">
                <a:hueOff val="11540190"/>
                <a:satOff val="-13180"/>
                <a:lumOff val="-781"/>
                <a:alphaOff val="0"/>
              </a:schemeClr>
            </a:effectRef>
            <a:fontRef idx="minor">
              <a:schemeClr val="lt1">
                <a:hueOff val="0"/>
                <a:satOff val="0"/>
                <a:lumOff val="0"/>
                <a:alphaOff val="0"/>
              </a:schemeClr>
            </a:fontRef>
          </p:style>
          <p:txBody>
            <a:bodyPr/>
            <a:lstStyle/>
            <a:p>
              <a:endParaRPr lang="en-US" dirty="0"/>
            </a:p>
          </p:txBody>
        </p:sp>
        <p:sp>
          <p:nvSpPr>
            <p:cNvPr id="9" name="Arrow: Circular 8">
              <a:extLst>
                <a:ext uri="{FF2B5EF4-FFF2-40B4-BE49-F238E27FC236}">
                  <a16:creationId xmlns:a16="http://schemas.microsoft.com/office/drawing/2014/main" id="{9C6047A0-E169-02E5-B0EA-CD534B96C96F}"/>
                </a:ext>
              </a:extLst>
            </p:cNvPr>
            <p:cNvSpPr/>
            <p:nvPr/>
          </p:nvSpPr>
          <p:spPr>
            <a:xfrm rot="7129041">
              <a:off x="4351628" y="122528"/>
              <a:ext cx="3730044" cy="3730044"/>
            </a:xfrm>
            <a:prstGeom prst="circularArrow">
              <a:avLst>
                <a:gd name="adj1" fmla="val 5085"/>
                <a:gd name="adj2" fmla="val 327528"/>
                <a:gd name="adj3" fmla="val 15873039"/>
                <a:gd name="adj4" fmla="val 9000000"/>
                <a:gd name="adj5" fmla="val 5932"/>
              </a:avLst>
            </a:prstGeom>
          </p:spPr>
          <p:style>
            <a:lnRef idx="0">
              <a:schemeClr val="lt1">
                <a:hueOff val="0"/>
                <a:satOff val="0"/>
                <a:lumOff val="0"/>
                <a:alphaOff val="0"/>
              </a:schemeClr>
            </a:lnRef>
            <a:fillRef idx="3">
              <a:schemeClr val="accent2">
                <a:hueOff val="11540190"/>
                <a:satOff val="-13180"/>
                <a:lumOff val="-781"/>
                <a:alphaOff val="0"/>
              </a:schemeClr>
            </a:fillRef>
            <a:effectRef idx="2">
              <a:schemeClr val="accent2">
                <a:hueOff val="11540190"/>
                <a:satOff val="-13180"/>
                <a:lumOff val="-781"/>
                <a:alphaOff val="0"/>
              </a:schemeClr>
            </a:effectRef>
            <a:fontRef idx="minor">
              <a:schemeClr val="lt1">
                <a:hueOff val="0"/>
                <a:satOff val="0"/>
                <a:lumOff val="0"/>
                <a:alphaOff val="0"/>
              </a:schemeClr>
            </a:fontRef>
          </p:style>
          <p:txBody>
            <a:bodyPr/>
            <a:lstStyle/>
            <a:p>
              <a:endParaRPr lang="en-US" dirty="0"/>
            </a:p>
          </p:txBody>
        </p:sp>
      </p:grpSp>
    </p:spTree>
    <p:extLst>
      <p:ext uri="{BB962C8B-B14F-4D97-AF65-F5344CB8AC3E}">
        <p14:creationId xmlns:p14="http://schemas.microsoft.com/office/powerpoint/2010/main" val="2118094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E944-8325-F2F4-0CDB-94BFB7B2EBCE}"/>
              </a:ext>
            </a:extLst>
          </p:cNvPr>
          <p:cNvSpPr>
            <a:spLocks noGrp="1"/>
          </p:cNvSpPr>
          <p:nvPr>
            <p:ph type="title"/>
          </p:nvPr>
        </p:nvSpPr>
        <p:spPr>
          <a:xfrm>
            <a:off x="5106291" y="247181"/>
            <a:ext cx="6186549" cy="1016086"/>
          </a:xfrm>
        </p:spPr>
        <p:txBody>
          <a:bodyPr>
            <a:normAutofit fontScale="90000"/>
          </a:bodyPr>
          <a:lstStyle/>
          <a:p>
            <a:pPr algn="ctr"/>
            <a:r>
              <a:rPr lang="en-US" dirty="0"/>
              <a:t>Program Description </a:t>
            </a:r>
            <a:r>
              <a:rPr lang="en-US" dirty="0">
                <a:sym typeface="Wingdings" panose="05000000000000000000" pitchFamily="2" charset="2"/>
              </a:rPr>
              <a:t> Ti</a:t>
            </a:r>
            <a:r>
              <a:rPr lang="en-US" dirty="0"/>
              <a:t>tle I FS-10</a:t>
            </a:r>
          </a:p>
        </p:txBody>
      </p:sp>
      <p:pic>
        <p:nvPicPr>
          <p:cNvPr id="24" name="Picture 23" descr="Screenshot of FS10 form Code 40 for Math and Literacy Tutoring by a private school teacher. ">
            <a:extLst>
              <a:ext uri="{FF2B5EF4-FFF2-40B4-BE49-F238E27FC236}">
                <a16:creationId xmlns:a16="http://schemas.microsoft.com/office/drawing/2014/main" id="{B9C72E80-5A7F-EE34-7781-376517C7F81A}"/>
              </a:ext>
            </a:extLst>
          </p:cNvPr>
          <p:cNvPicPr>
            <a:picLocks noGrp="1" noRot="1" noChangeAspect="1" noMove="1" noResize="1" noEditPoints="1" noAdjustHandles="1" noChangeArrowheads="1" noChangeShapeType="1" noCrop="1"/>
          </p:cNvPicPr>
          <p:nvPr/>
        </p:nvPicPr>
        <p:blipFill>
          <a:blip r:embed="rId4"/>
          <a:stretch>
            <a:fillRect/>
          </a:stretch>
        </p:blipFill>
        <p:spPr>
          <a:xfrm>
            <a:off x="1928469" y="1723719"/>
            <a:ext cx="9070272" cy="2235502"/>
          </a:xfrm>
          <a:prstGeom prst="rect">
            <a:avLst/>
          </a:prstGeom>
        </p:spPr>
      </p:pic>
      <p:pic>
        <p:nvPicPr>
          <p:cNvPr id="6" name="Picture 5" descr="Screenshot of program services description from Written Affirmation of Consultation Form. ">
            <a:extLst>
              <a:ext uri="{FF2B5EF4-FFF2-40B4-BE49-F238E27FC236}">
                <a16:creationId xmlns:a16="http://schemas.microsoft.com/office/drawing/2014/main" id="{D7CEC8CA-FD51-764F-1C88-8EF7A51506A9}"/>
              </a:ext>
            </a:extLst>
          </p:cNvPr>
          <p:cNvPicPr>
            <a:picLocks noChangeAspect="1"/>
          </p:cNvPicPr>
          <p:nvPr/>
        </p:nvPicPr>
        <p:blipFill>
          <a:blip r:embed="rId5"/>
          <a:stretch>
            <a:fillRect/>
          </a:stretch>
        </p:blipFill>
        <p:spPr>
          <a:xfrm>
            <a:off x="324740" y="186078"/>
            <a:ext cx="4581275" cy="2235502"/>
          </a:xfrm>
          <a:prstGeom prst="rect">
            <a:avLst/>
          </a:prstGeom>
        </p:spPr>
      </p:pic>
      <p:sp>
        <p:nvSpPr>
          <p:cNvPr id="10" name="TextBox 9">
            <a:extLst>
              <a:ext uri="{FF2B5EF4-FFF2-40B4-BE49-F238E27FC236}">
                <a16:creationId xmlns:a16="http://schemas.microsoft.com/office/drawing/2014/main" id="{2537430B-AA0B-236C-723F-8F8F2E249CA4}"/>
              </a:ext>
            </a:extLst>
          </p:cNvPr>
          <p:cNvSpPr txBox="1"/>
          <p:nvPr/>
        </p:nvSpPr>
        <p:spPr>
          <a:xfrm>
            <a:off x="324740" y="775453"/>
            <a:ext cx="4781551" cy="1477328"/>
          </a:xfrm>
          <a:prstGeom prst="rect">
            <a:avLst/>
          </a:prstGeom>
          <a:noFill/>
        </p:spPr>
        <p:txBody>
          <a:bodyPr wrap="square" rtlCol="0">
            <a:spAutoFit/>
          </a:bodyPr>
          <a:lstStyle/>
          <a:p>
            <a:r>
              <a:rPr lang="en-US" dirty="0">
                <a:highlight>
                  <a:srgbClr val="00FFFF"/>
                </a:highlight>
              </a:rPr>
              <a:t>Eligible students will receive tutoring in math and ELA after school for a total of one hour per week. Tutoring will be provided after school and during school breaks by a SAS teacher under contract with NYCSD at a rate of $40/hr.</a:t>
            </a:r>
          </a:p>
        </p:txBody>
      </p:sp>
      <p:pic>
        <p:nvPicPr>
          <p:cNvPr id="19" name="Picture 18" descr="Screenshot of Code 45 of FS10 form for private school services. ">
            <a:extLst>
              <a:ext uri="{FF2B5EF4-FFF2-40B4-BE49-F238E27FC236}">
                <a16:creationId xmlns:a16="http://schemas.microsoft.com/office/drawing/2014/main" id="{7959E2E6-B909-8BC4-75BD-05090CE18056}"/>
              </a:ext>
            </a:extLst>
          </p:cNvPr>
          <p:cNvPicPr>
            <a:picLocks noChangeAspect="1"/>
          </p:cNvPicPr>
          <p:nvPr/>
        </p:nvPicPr>
        <p:blipFill>
          <a:blip r:embed="rId6"/>
          <a:stretch>
            <a:fillRect/>
          </a:stretch>
        </p:blipFill>
        <p:spPr>
          <a:xfrm>
            <a:off x="2876396" y="4270452"/>
            <a:ext cx="8122345" cy="2069387"/>
          </a:xfrm>
          <a:prstGeom prst="rect">
            <a:avLst/>
          </a:prstGeom>
        </p:spPr>
      </p:pic>
      <p:sp>
        <p:nvSpPr>
          <p:cNvPr id="22" name="Oval 21">
            <a:extLst>
              <a:ext uri="{FF2B5EF4-FFF2-40B4-BE49-F238E27FC236}">
                <a16:creationId xmlns:a16="http://schemas.microsoft.com/office/drawing/2014/main" id="{3C12A7E5-CC5A-CB1A-537E-2CBAB80DDA80}"/>
              </a:ext>
              <a:ext uri="{C183D7F6-B498-43B3-948B-1728B52AA6E4}">
                <adec:decorative xmlns:adec="http://schemas.microsoft.com/office/drawing/2017/decorative" val="1"/>
              </a:ext>
            </a:extLst>
          </p:cNvPr>
          <p:cNvSpPr/>
          <p:nvPr/>
        </p:nvSpPr>
        <p:spPr>
          <a:xfrm>
            <a:off x="1994170" y="3261360"/>
            <a:ext cx="489950" cy="36576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EA03CFC-4638-5C14-CDA2-E326710A1DE3}"/>
              </a:ext>
              <a:ext uri="{C183D7F6-B498-43B3-948B-1728B52AA6E4}">
                <adec:decorative xmlns:adec="http://schemas.microsoft.com/office/drawing/2017/decorative" val="1"/>
              </a:ext>
            </a:extLst>
          </p:cNvPr>
          <p:cNvSpPr/>
          <p:nvPr/>
        </p:nvSpPr>
        <p:spPr>
          <a:xfrm>
            <a:off x="2832370" y="5669280"/>
            <a:ext cx="489950" cy="36576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9440F501-C9F3-7D7C-9810-E4D7C2FDA31E}"/>
              </a:ext>
              <a:ext uri="{C183D7F6-B498-43B3-948B-1728B52AA6E4}">
                <adec:decorative xmlns:adec="http://schemas.microsoft.com/office/drawing/2017/decorative" val="1"/>
              </a:ext>
            </a:extLst>
          </p:cNvPr>
          <p:cNvCxnSpPr>
            <a:cxnSpLocks/>
          </p:cNvCxnSpPr>
          <p:nvPr/>
        </p:nvCxnSpPr>
        <p:spPr>
          <a:xfrm>
            <a:off x="5106291" y="3740878"/>
            <a:ext cx="1111629"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5DCB8DD-2BC7-CF34-C027-5D742EF74F07}"/>
              </a:ext>
              <a:ext uri="{C183D7F6-B498-43B3-948B-1728B52AA6E4}">
                <adec:decorative xmlns:adec="http://schemas.microsoft.com/office/drawing/2017/decorative" val="1"/>
              </a:ext>
            </a:extLst>
          </p:cNvPr>
          <p:cNvCxnSpPr>
            <a:cxnSpLocks/>
          </p:cNvCxnSpPr>
          <p:nvPr/>
        </p:nvCxnSpPr>
        <p:spPr>
          <a:xfrm>
            <a:off x="7498080" y="3690875"/>
            <a:ext cx="150114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CE830192-08C4-B69E-BD84-B9934AF2DD4E}"/>
              </a:ext>
              <a:ext uri="{C183D7F6-B498-43B3-948B-1728B52AA6E4}">
                <adec:decorative xmlns:adec="http://schemas.microsoft.com/office/drawing/2017/decorative" val="1"/>
              </a:ext>
            </a:extLst>
          </p:cNvPr>
          <p:cNvSpPr/>
          <p:nvPr/>
        </p:nvSpPr>
        <p:spPr>
          <a:xfrm>
            <a:off x="10559050" y="5806440"/>
            <a:ext cx="489950" cy="36576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B54B4BF-FB2C-F3AC-9396-0F5F630F24D6}"/>
              </a:ext>
              <a:ext uri="{C183D7F6-B498-43B3-948B-1728B52AA6E4}">
                <adec:decorative xmlns:adec="http://schemas.microsoft.com/office/drawing/2017/decorative" val="1"/>
              </a:ext>
            </a:extLst>
          </p:cNvPr>
          <p:cNvSpPr/>
          <p:nvPr/>
        </p:nvSpPr>
        <p:spPr>
          <a:xfrm>
            <a:off x="10197830" y="3429000"/>
            <a:ext cx="866410" cy="381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ECE624EA-6AE0-F820-B62A-9CC170545E6E}"/>
              </a:ext>
              <a:ext uri="{C183D7F6-B498-43B3-948B-1728B52AA6E4}">
                <adec:decorative xmlns:adec="http://schemas.microsoft.com/office/drawing/2017/decorative" val="1"/>
              </a:ext>
            </a:extLst>
          </p:cNvPr>
          <p:cNvCxnSpPr/>
          <p:nvPr/>
        </p:nvCxnSpPr>
        <p:spPr>
          <a:xfrm>
            <a:off x="3265170" y="1890742"/>
            <a:ext cx="141732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5E89286-F575-D3E2-4C2D-81190435307B}"/>
              </a:ext>
              <a:ext uri="{C183D7F6-B498-43B3-948B-1728B52AA6E4}">
                <adec:decorative xmlns:adec="http://schemas.microsoft.com/office/drawing/2017/decorative" val="1"/>
              </a:ext>
            </a:extLst>
          </p:cNvPr>
          <p:cNvCxnSpPr>
            <a:cxnSpLocks/>
          </p:cNvCxnSpPr>
          <p:nvPr/>
        </p:nvCxnSpPr>
        <p:spPr>
          <a:xfrm>
            <a:off x="1994170" y="2252781"/>
            <a:ext cx="185166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5438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053CEE0-85F9-5CA6-A6B0-C464AB3C95FF}"/>
              </a:ext>
            </a:extLst>
          </p:cNvPr>
          <p:cNvSpPr>
            <a:spLocks noGrp="1"/>
          </p:cNvSpPr>
          <p:nvPr>
            <p:ph type="title" idx="4294967295"/>
          </p:nvPr>
        </p:nvSpPr>
        <p:spPr>
          <a:xfrm>
            <a:off x="1097279" y="-926377"/>
            <a:ext cx="10568677" cy="926377"/>
          </a:xfrm>
        </p:spPr>
        <p:txBody>
          <a:bodyPr vert="horz" lIns="91440" tIns="45720" rIns="91440" bIns="45720" rtlCol="0" anchor="b">
            <a:normAutofit fontScale="90000"/>
          </a:bodyPr>
          <a:lstStyle/>
          <a:p>
            <a:r>
              <a:rPr lang="en-US" dirty="0"/>
              <a:t>Example of Written Affirmation of Consultation form, Section4 for Titles 1 and 4</a:t>
            </a:r>
          </a:p>
        </p:txBody>
      </p:sp>
      <p:sp>
        <p:nvSpPr>
          <p:cNvPr id="9" name="Rectangle: Rounded Corners 8">
            <a:extLst>
              <a:ext uri="{FF2B5EF4-FFF2-40B4-BE49-F238E27FC236}">
                <a16:creationId xmlns:a16="http://schemas.microsoft.com/office/drawing/2014/main" id="{B8B4279D-CD44-E819-AB09-EDB96FDA5FC9}"/>
              </a:ext>
            </a:extLst>
          </p:cNvPr>
          <p:cNvSpPr/>
          <p:nvPr/>
        </p:nvSpPr>
        <p:spPr>
          <a:xfrm>
            <a:off x="89798" y="95875"/>
            <a:ext cx="10568677" cy="1070154"/>
          </a:xfrm>
          <a:prstGeom prst="roundRect">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Braiding funds into a single, coherent Equitable Services Program is best practice and maximizes impacts on student learning.</a:t>
            </a:r>
          </a:p>
        </p:txBody>
      </p:sp>
      <p:pic>
        <p:nvPicPr>
          <p:cNvPr id="3" name="Picture 2" descr="Screenshot of Title 2 Part A line of Section 4 of the Written Affirmation of Consultation with Non-Public Schools form. ">
            <a:extLst>
              <a:ext uri="{FF2B5EF4-FFF2-40B4-BE49-F238E27FC236}">
                <a16:creationId xmlns:a16="http://schemas.microsoft.com/office/drawing/2014/main" id="{52827365-831B-A6F3-5BBC-B8A49129F542}"/>
              </a:ext>
            </a:extLst>
          </p:cNvPr>
          <p:cNvPicPr>
            <a:picLocks noGrp="1" noRot="1" noChangeAspect="1" noMove="1" noResize="1" noEditPoints="1" noAdjustHandles="1" noChangeArrowheads="1" noChangeShapeType="1" noCrop="1"/>
          </p:cNvPicPr>
          <p:nvPr/>
        </p:nvPicPr>
        <p:blipFill>
          <a:blip r:embed="rId4"/>
          <a:stretch>
            <a:fillRect/>
          </a:stretch>
        </p:blipFill>
        <p:spPr>
          <a:xfrm>
            <a:off x="150454" y="1354119"/>
            <a:ext cx="12041546" cy="1886792"/>
          </a:xfrm>
          <a:prstGeom prst="rect">
            <a:avLst/>
          </a:prstGeom>
        </p:spPr>
      </p:pic>
      <p:sp>
        <p:nvSpPr>
          <p:cNvPr id="13" name="TextBox 12">
            <a:extLst>
              <a:ext uri="{FF2B5EF4-FFF2-40B4-BE49-F238E27FC236}">
                <a16:creationId xmlns:a16="http://schemas.microsoft.com/office/drawing/2014/main" id="{F4ED599E-02EC-CDB0-7EFD-051E76F5C256}"/>
              </a:ext>
            </a:extLst>
          </p:cNvPr>
          <p:cNvSpPr txBox="1"/>
          <p:nvPr/>
        </p:nvSpPr>
        <p:spPr>
          <a:xfrm>
            <a:off x="7654825" y="1587673"/>
            <a:ext cx="4255523" cy="923330"/>
          </a:xfrm>
          <a:prstGeom prst="rect">
            <a:avLst/>
          </a:prstGeom>
          <a:noFill/>
        </p:spPr>
        <p:txBody>
          <a:bodyPr wrap="square" rtlCol="0">
            <a:spAutoFit/>
          </a:bodyPr>
          <a:lstStyle/>
          <a:p>
            <a:r>
              <a:rPr lang="en-US" dirty="0">
                <a:highlight>
                  <a:srgbClr val="00FFFF"/>
                </a:highlight>
              </a:rPr>
              <a:t>Up to $9,730 of contract for PD and Coaching services from Teacher’s College for math and literacy teachers.</a:t>
            </a:r>
          </a:p>
        </p:txBody>
      </p:sp>
      <p:pic>
        <p:nvPicPr>
          <p:cNvPr id="5" name="Picture 4" descr="Screenshot of Title 4 Part A line of Section 4 of the Written Affirmation of Consultation with Non-Public Schools form. ">
            <a:extLst>
              <a:ext uri="{FF2B5EF4-FFF2-40B4-BE49-F238E27FC236}">
                <a16:creationId xmlns:a16="http://schemas.microsoft.com/office/drawing/2014/main" id="{F6995406-1389-EB65-F97F-E88DEC55DF3B}"/>
              </a:ext>
            </a:extLst>
          </p:cNvPr>
          <p:cNvPicPr>
            <a:picLocks noGrp="1" noRot="1" noChangeAspect="1" noMove="1" noResize="1" noEditPoints="1" noAdjustHandles="1" noChangeArrowheads="1" noChangeShapeType="1" noCrop="1"/>
          </p:cNvPicPr>
          <p:nvPr/>
        </p:nvPicPr>
        <p:blipFill>
          <a:blip r:embed="rId5"/>
          <a:stretch>
            <a:fillRect/>
          </a:stretch>
        </p:blipFill>
        <p:spPr>
          <a:xfrm>
            <a:off x="117885" y="3429001"/>
            <a:ext cx="11942935" cy="2472766"/>
          </a:xfrm>
          <a:prstGeom prst="rect">
            <a:avLst/>
          </a:prstGeom>
        </p:spPr>
      </p:pic>
      <p:sp>
        <p:nvSpPr>
          <p:cNvPr id="14" name="TextBox 13">
            <a:extLst>
              <a:ext uri="{FF2B5EF4-FFF2-40B4-BE49-F238E27FC236}">
                <a16:creationId xmlns:a16="http://schemas.microsoft.com/office/drawing/2014/main" id="{9EE2DCF8-B9C3-103A-E655-207E6D67CC4F}"/>
              </a:ext>
            </a:extLst>
          </p:cNvPr>
          <p:cNvSpPr txBox="1"/>
          <p:nvPr/>
        </p:nvSpPr>
        <p:spPr>
          <a:xfrm>
            <a:off x="7654824" y="3695046"/>
            <a:ext cx="4255523" cy="923330"/>
          </a:xfrm>
          <a:prstGeom prst="rect">
            <a:avLst/>
          </a:prstGeom>
          <a:noFill/>
        </p:spPr>
        <p:txBody>
          <a:bodyPr wrap="square" rtlCol="0">
            <a:spAutoFit/>
          </a:bodyPr>
          <a:lstStyle/>
          <a:p>
            <a:r>
              <a:rPr lang="en-US" dirty="0">
                <a:highlight>
                  <a:srgbClr val="00FFFF"/>
                </a:highlight>
              </a:rPr>
              <a:t>Instructional technology coaching with NYCSD employee outside of contract time for up to 98 hours @ $40/hour. </a:t>
            </a:r>
          </a:p>
        </p:txBody>
      </p:sp>
      <p:sp>
        <p:nvSpPr>
          <p:cNvPr id="2" name="TextBox 1">
            <a:extLst>
              <a:ext uri="{FF2B5EF4-FFF2-40B4-BE49-F238E27FC236}">
                <a16:creationId xmlns:a16="http://schemas.microsoft.com/office/drawing/2014/main" id="{442214F4-1835-CDBF-387D-0490787EB5A2}"/>
              </a:ext>
              <a:ext uri="{C183D7F6-B498-43B3-948B-1728B52AA6E4}">
                <adec:decorative xmlns:adec="http://schemas.microsoft.com/office/drawing/2017/decorative" val="1"/>
              </a:ext>
            </a:extLst>
          </p:cNvPr>
          <p:cNvSpPr txBox="1"/>
          <p:nvPr/>
        </p:nvSpPr>
        <p:spPr>
          <a:xfrm>
            <a:off x="3046070" y="1868611"/>
            <a:ext cx="1030147" cy="369332"/>
          </a:xfrm>
          <a:prstGeom prst="rect">
            <a:avLst/>
          </a:prstGeom>
          <a:noFill/>
        </p:spPr>
        <p:txBody>
          <a:bodyPr wrap="square" rtlCol="0">
            <a:spAutoFit/>
          </a:bodyPr>
          <a:lstStyle/>
          <a:p>
            <a:r>
              <a:rPr lang="en-US" dirty="0">
                <a:highlight>
                  <a:srgbClr val="00FFFF"/>
                </a:highlight>
              </a:rPr>
              <a:t>97.30</a:t>
            </a:r>
          </a:p>
        </p:txBody>
      </p:sp>
      <p:sp>
        <p:nvSpPr>
          <p:cNvPr id="4" name="TextBox 3">
            <a:extLst>
              <a:ext uri="{FF2B5EF4-FFF2-40B4-BE49-F238E27FC236}">
                <a16:creationId xmlns:a16="http://schemas.microsoft.com/office/drawing/2014/main" id="{D980620F-9FAC-22B3-2840-1839CBDE9421}"/>
              </a:ext>
              <a:ext uri="{C183D7F6-B498-43B3-948B-1728B52AA6E4}">
                <adec:decorative xmlns:adec="http://schemas.microsoft.com/office/drawing/2017/decorative" val="1"/>
              </a:ext>
            </a:extLst>
          </p:cNvPr>
          <p:cNvSpPr txBox="1"/>
          <p:nvPr/>
        </p:nvSpPr>
        <p:spPr>
          <a:xfrm>
            <a:off x="3046071" y="3972045"/>
            <a:ext cx="1030147" cy="369332"/>
          </a:xfrm>
          <a:prstGeom prst="rect">
            <a:avLst/>
          </a:prstGeom>
          <a:noFill/>
        </p:spPr>
        <p:txBody>
          <a:bodyPr wrap="square" rtlCol="0">
            <a:spAutoFit/>
          </a:bodyPr>
          <a:lstStyle/>
          <a:p>
            <a:r>
              <a:rPr lang="en-US" dirty="0">
                <a:highlight>
                  <a:srgbClr val="00FFFF"/>
                </a:highlight>
              </a:rPr>
              <a:t>39.20</a:t>
            </a:r>
          </a:p>
        </p:txBody>
      </p:sp>
      <p:sp>
        <p:nvSpPr>
          <p:cNvPr id="6" name="TextBox 5">
            <a:extLst>
              <a:ext uri="{FF2B5EF4-FFF2-40B4-BE49-F238E27FC236}">
                <a16:creationId xmlns:a16="http://schemas.microsoft.com/office/drawing/2014/main" id="{7FD923D6-58B6-757E-D32E-A08E9D9F2A39}"/>
              </a:ext>
              <a:ext uri="{C183D7F6-B498-43B3-948B-1728B52AA6E4}">
                <adec:decorative xmlns:adec="http://schemas.microsoft.com/office/drawing/2017/decorative" val="1"/>
              </a:ext>
            </a:extLst>
          </p:cNvPr>
          <p:cNvSpPr txBox="1"/>
          <p:nvPr/>
        </p:nvSpPr>
        <p:spPr>
          <a:xfrm>
            <a:off x="4182318" y="1884307"/>
            <a:ext cx="1030147" cy="369332"/>
          </a:xfrm>
          <a:prstGeom prst="rect">
            <a:avLst/>
          </a:prstGeom>
          <a:noFill/>
        </p:spPr>
        <p:txBody>
          <a:bodyPr wrap="square" rtlCol="0">
            <a:spAutoFit/>
          </a:bodyPr>
          <a:lstStyle/>
          <a:p>
            <a:r>
              <a:rPr lang="en-US" dirty="0">
                <a:highlight>
                  <a:srgbClr val="00FFFF"/>
                </a:highlight>
              </a:rPr>
              <a:t>9,730</a:t>
            </a:r>
          </a:p>
        </p:txBody>
      </p:sp>
      <p:sp>
        <p:nvSpPr>
          <p:cNvPr id="7" name="TextBox 6">
            <a:extLst>
              <a:ext uri="{FF2B5EF4-FFF2-40B4-BE49-F238E27FC236}">
                <a16:creationId xmlns:a16="http://schemas.microsoft.com/office/drawing/2014/main" id="{994A3905-627A-5EF5-1AFD-D2DBA302B174}"/>
              </a:ext>
              <a:ext uri="{C183D7F6-B498-43B3-948B-1728B52AA6E4}">
                <adec:decorative xmlns:adec="http://schemas.microsoft.com/office/drawing/2017/decorative" val="1"/>
              </a:ext>
            </a:extLst>
          </p:cNvPr>
          <p:cNvSpPr txBox="1"/>
          <p:nvPr/>
        </p:nvSpPr>
        <p:spPr>
          <a:xfrm>
            <a:off x="4182318" y="3987385"/>
            <a:ext cx="1030147" cy="369332"/>
          </a:xfrm>
          <a:prstGeom prst="rect">
            <a:avLst/>
          </a:prstGeom>
          <a:noFill/>
        </p:spPr>
        <p:txBody>
          <a:bodyPr wrap="square" rtlCol="0">
            <a:spAutoFit/>
          </a:bodyPr>
          <a:lstStyle/>
          <a:p>
            <a:r>
              <a:rPr lang="en-US" dirty="0">
                <a:highlight>
                  <a:srgbClr val="00FFFF"/>
                </a:highlight>
              </a:rPr>
              <a:t>3,920</a:t>
            </a:r>
          </a:p>
        </p:txBody>
      </p:sp>
      <p:sp>
        <p:nvSpPr>
          <p:cNvPr id="8" name="TextBox 7">
            <a:extLst>
              <a:ext uri="{FF2B5EF4-FFF2-40B4-BE49-F238E27FC236}">
                <a16:creationId xmlns:a16="http://schemas.microsoft.com/office/drawing/2014/main" id="{D5911C1A-04B8-E857-988A-EE9731BAA994}"/>
              </a:ext>
              <a:ext uri="{C183D7F6-B498-43B3-948B-1728B52AA6E4}">
                <adec:decorative xmlns:adec="http://schemas.microsoft.com/office/drawing/2017/decorative" val="1"/>
              </a:ext>
            </a:extLst>
          </p:cNvPr>
          <p:cNvSpPr txBox="1"/>
          <p:nvPr/>
        </p:nvSpPr>
        <p:spPr>
          <a:xfrm>
            <a:off x="1950334" y="1531637"/>
            <a:ext cx="607672" cy="369332"/>
          </a:xfrm>
          <a:prstGeom prst="rect">
            <a:avLst/>
          </a:prstGeom>
          <a:noFill/>
        </p:spPr>
        <p:txBody>
          <a:bodyPr wrap="square" rtlCol="0">
            <a:spAutoFit/>
          </a:bodyPr>
          <a:lstStyle/>
          <a:p>
            <a:r>
              <a:rPr lang="en-US" dirty="0">
                <a:highlight>
                  <a:srgbClr val="00FFFF"/>
                </a:highlight>
              </a:rPr>
              <a:t>100</a:t>
            </a:r>
          </a:p>
        </p:txBody>
      </p:sp>
      <p:sp>
        <p:nvSpPr>
          <p:cNvPr id="10" name="TextBox 9">
            <a:extLst>
              <a:ext uri="{FF2B5EF4-FFF2-40B4-BE49-F238E27FC236}">
                <a16:creationId xmlns:a16="http://schemas.microsoft.com/office/drawing/2014/main" id="{087F4A97-5947-3502-83E2-2249ABCB7166}"/>
              </a:ext>
              <a:ext uri="{C183D7F6-B498-43B3-948B-1728B52AA6E4}">
                <adec:decorative xmlns:adec="http://schemas.microsoft.com/office/drawing/2017/decorative" val="1"/>
              </a:ext>
            </a:extLst>
          </p:cNvPr>
          <p:cNvSpPr txBox="1"/>
          <p:nvPr/>
        </p:nvSpPr>
        <p:spPr>
          <a:xfrm>
            <a:off x="1912821" y="3618053"/>
            <a:ext cx="607672" cy="369332"/>
          </a:xfrm>
          <a:prstGeom prst="rect">
            <a:avLst/>
          </a:prstGeom>
          <a:noFill/>
        </p:spPr>
        <p:txBody>
          <a:bodyPr wrap="square" rtlCol="0">
            <a:spAutoFit/>
          </a:bodyPr>
          <a:lstStyle/>
          <a:p>
            <a:r>
              <a:rPr lang="en-US" dirty="0">
                <a:highlight>
                  <a:srgbClr val="00FFFF"/>
                </a:highlight>
              </a:rPr>
              <a:t>100</a:t>
            </a:r>
          </a:p>
        </p:txBody>
      </p:sp>
      <p:sp>
        <p:nvSpPr>
          <p:cNvPr id="11" name="TextBox 10">
            <a:extLst>
              <a:ext uri="{FF2B5EF4-FFF2-40B4-BE49-F238E27FC236}">
                <a16:creationId xmlns:a16="http://schemas.microsoft.com/office/drawing/2014/main" id="{2D95CEE1-9A4C-F12A-A3FD-223D0F56F727}"/>
              </a:ext>
              <a:ext uri="{C183D7F6-B498-43B3-948B-1728B52AA6E4}">
                <adec:decorative xmlns:adec="http://schemas.microsoft.com/office/drawing/2017/decorative" val="1"/>
              </a:ext>
            </a:extLst>
          </p:cNvPr>
          <p:cNvSpPr txBox="1"/>
          <p:nvPr/>
        </p:nvSpPr>
        <p:spPr>
          <a:xfrm>
            <a:off x="5304203" y="1514975"/>
            <a:ext cx="607672" cy="369332"/>
          </a:xfrm>
          <a:prstGeom prst="rect">
            <a:avLst/>
          </a:prstGeom>
          <a:noFill/>
        </p:spPr>
        <p:txBody>
          <a:bodyPr wrap="square" rtlCol="0">
            <a:spAutoFit/>
          </a:bodyPr>
          <a:lstStyle/>
          <a:p>
            <a:r>
              <a:rPr lang="en-US" dirty="0">
                <a:highlight>
                  <a:srgbClr val="00FFFF"/>
                </a:highlight>
              </a:rPr>
              <a:t>X</a:t>
            </a:r>
          </a:p>
        </p:txBody>
      </p:sp>
      <p:sp>
        <p:nvSpPr>
          <p:cNvPr id="12" name="TextBox 11">
            <a:extLst>
              <a:ext uri="{FF2B5EF4-FFF2-40B4-BE49-F238E27FC236}">
                <a16:creationId xmlns:a16="http://schemas.microsoft.com/office/drawing/2014/main" id="{F52C6A17-184A-EC58-F761-2735479C74AD}"/>
              </a:ext>
              <a:ext uri="{C183D7F6-B498-43B3-948B-1728B52AA6E4}">
                <adec:decorative xmlns:adec="http://schemas.microsoft.com/office/drawing/2017/decorative" val="1"/>
              </a:ext>
            </a:extLst>
          </p:cNvPr>
          <p:cNvSpPr txBox="1"/>
          <p:nvPr/>
        </p:nvSpPr>
        <p:spPr>
          <a:xfrm>
            <a:off x="5267550" y="3644104"/>
            <a:ext cx="607672" cy="369332"/>
          </a:xfrm>
          <a:prstGeom prst="rect">
            <a:avLst/>
          </a:prstGeom>
          <a:noFill/>
        </p:spPr>
        <p:txBody>
          <a:bodyPr wrap="square" rtlCol="0">
            <a:spAutoFit/>
          </a:bodyPr>
          <a:lstStyle/>
          <a:p>
            <a:r>
              <a:rPr lang="en-US" dirty="0">
                <a:highlight>
                  <a:srgbClr val="00FFFF"/>
                </a:highlight>
              </a:rPr>
              <a:t>X</a:t>
            </a:r>
          </a:p>
        </p:txBody>
      </p:sp>
      <p:sp>
        <p:nvSpPr>
          <p:cNvPr id="15" name="Speech Bubble: Rectangle with Corners Rounded 14" descr="Why is this group of services an example of braiding funds? AIS, instructional coaching, technology coaching. ">
            <a:extLst>
              <a:ext uri="{FF2B5EF4-FFF2-40B4-BE49-F238E27FC236}">
                <a16:creationId xmlns:a16="http://schemas.microsoft.com/office/drawing/2014/main" id="{85020F2E-67D6-BD8C-7874-91C53E3E2084}"/>
              </a:ext>
            </a:extLst>
          </p:cNvPr>
          <p:cNvSpPr/>
          <p:nvPr/>
        </p:nvSpPr>
        <p:spPr>
          <a:xfrm>
            <a:off x="1371600" y="1627363"/>
            <a:ext cx="5773479" cy="2729354"/>
          </a:xfrm>
          <a:prstGeom prst="wedgeRoundRectCallout">
            <a:avLst>
              <a:gd name="adj1" fmla="val 37179"/>
              <a:gd name="adj2" fmla="val 62023"/>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dirty="0"/>
              <a:t>Why is this group of services an example of braiding funds?</a:t>
            </a:r>
          </a:p>
          <a:p>
            <a:pPr algn="ctr"/>
            <a:endParaRPr lang="en-US" b="1" dirty="0"/>
          </a:p>
          <a:p>
            <a:pPr marL="285750" indent="-285750" algn="ctr">
              <a:buFont typeface="Arial" panose="020B0604020202020204" pitchFamily="34" charset="0"/>
              <a:buChar char="•"/>
            </a:pPr>
            <a:r>
              <a:rPr lang="en-US" sz="2400" b="1" dirty="0"/>
              <a:t>AIS instruction</a:t>
            </a:r>
          </a:p>
          <a:p>
            <a:pPr marL="285750" indent="-285750" algn="ctr">
              <a:buFont typeface="Arial" panose="020B0604020202020204" pitchFamily="34" charset="0"/>
              <a:buChar char="•"/>
            </a:pPr>
            <a:r>
              <a:rPr lang="en-US" sz="2400" b="1" dirty="0"/>
              <a:t>Instructional Coaching</a:t>
            </a:r>
          </a:p>
          <a:p>
            <a:pPr marL="285750" indent="-285750" algn="ctr">
              <a:buFont typeface="Arial" panose="020B0604020202020204" pitchFamily="34" charset="0"/>
              <a:buChar char="•"/>
            </a:pPr>
            <a:r>
              <a:rPr lang="en-US" sz="2400" b="1" dirty="0"/>
              <a:t>Technology Coaching</a:t>
            </a:r>
          </a:p>
          <a:p>
            <a:pPr algn="ctr"/>
            <a:endParaRPr lang="en-US" b="1" dirty="0"/>
          </a:p>
        </p:txBody>
      </p:sp>
    </p:spTree>
    <p:custDataLst>
      <p:tags r:id="rId1"/>
    </p:custDataLst>
    <p:extLst>
      <p:ext uri="{BB962C8B-B14F-4D97-AF65-F5344CB8AC3E}">
        <p14:creationId xmlns:p14="http://schemas.microsoft.com/office/powerpoint/2010/main" val="38279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A31517-AD60-6696-577B-FFC1220DC4B5}"/>
              </a:ext>
            </a:extLst>
          </p:cNvPr>
          <p:cNvSpPr txBox="1">
            <a:spLocks noGrp="1"/>
          </p:cNvSpPr>
          <p:nvPr>
            <p:ph type="title" idx="4294967295"/>
          </p:nvPr>
        </p:nvSpPr>
        <p:spPr>
          <a:xfrm>
            <a:off x="838200" y="247181"/>
            <a:ext cx="10454640" cy="8243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Program Description </a:t>
            </a:r>
            <a:r>
              <a:rPr kumimoji="0" lang="en-US" sz="4400" b="0" i="0" u="none" strike="noStrike" kern="1200" cap="none" spc="0" normalizeH="0" baseline="0" noProof="0" dirty="0">
                <a:ln>
                  <a:noFill/>
                </a:ln>
                <a:solidFill>
                  <a:schemeClr val="tx1"/>
                </a:solidFill>
                <a:effectLst/>
                <a:uLnTx/>
                <a:uFillTx/>
                <a:latin typeface="+mj-lt"/>
                <a:ea typeface="+mj-ea"/>
                <a:cs typeface="+mj-cs"/>
                <a:sym typeface="Wingdings" panose="05000000000000000000" pitchFamily="2" charset="2"/>
              </a:rPr>
              <a:t> Ti</a:t>
            </a:r>
            <a:r>
              <a:rPr kumimoji="0" lang="en-US" sz="4400" b="0" i="0" u="none" strike="noStrike" kern="1200" cap="none" spc="0" normalizeH="0" baseline="0" noProof="0" dirty="0">
                <a:ln>
                  <a:noFill/>
                </a:ln>
                <a:solidFill>
                  <a:schemeClr val="tx1"/>
                </a:solidFill>
                <a:effectLst/>
                <a:uLnTx/>
                <a:uFillTx/>
                <a:latin typeface="+mj-lt"/>
                <a:ea typeface="+mj-ea"/>
                <a:cs typeface="+mj-cs"/>
              </a:rPr>
              <a:t>tle II FS-10</a:t>
            </a:r>
          </a:p>
        </p:txBody>
      </p:sp>
      <p:pic>
        <p:nvPicPr>
          <p:cNvPr id="6" name="Picture 5" descr="Screenshot of program services description for Title 2 equitable services. ">
            <a:extLst>
              <a:ext uri="{FF2B5EF4-FFF2-40B4-BE49-F238E27FC236}">
                <a16:creationId xmlns:a16="http://schemas.microsoft.com/office/drawing/2014/main" id="{D7CEC8CA-FD51-764F-1C88-8EF7A51506A9}"/>
              </a:ext>
            </a:extLst>
          </p:cNvPr>
          <p:cNvPicPr>
            <a:picLocks noChangeAspect="1"/>
          </p:cNvPicPr>
          <p:nvPr/>
        </p:nvPicPr>
        <p:blipFill>
          <a:blip r:embed="rId4"/>
          <a:stretch>
            <a:fillRect/>
          </a:stretch>
        </p:blipFill>
        <p:spPr>
          <a:xfrm>
            <a:off x="324740" y="1163018"/>
            <a:ext cx="5542661" cy="2704625"/>
          </a:xfrm>
          <a:prstGeom prst="rect">
            <a:avLst/>
          </a:prstGeom>
        </p:spPr>
      </p:pic>
      <p:pic>
        <p:nvPicPr>
          <p:cNvPr id="12" name="Picture 11" descr="Screenshot of code 40 section of Title 2 FS10 for equitable services.">
            <a:extLst>
              <a:ext uri="{FF2B5EF4-FFF2-40B4-BE49-F238E27FC236}">
                <a16:creationId xmlns:a16="http://schemas.microsoft.com/office/drawing/2014/main" id="{583B4AC4-4EC0-0104-1879-74A592C67A2B}"/>
              </a:ext>
            </a:extLst>
          </p:cNvPr>
          <p:cNvPicPr>
            <a:picLocks noGrp="1" noRot="1" noChangeAspect="1" noMove="1" noResize="1" noEditPoints="1" noAdjustHandles="1" noChangeArrowheads="1" noChangeShapeType="1" noCrop="1"/>
          </p:cNvPicPr>
          <p:nvPr/>
        </p:nvPicPr>
        <p:blipFill>
          <a:blip r:embed="rId5"/>
          <a:stretch>
            <a:fillRect/>
          </a:stretch>
        </p:blipFill>
        <p:spPr>
          <a:xfrm>
            <a:off x="520067" y="3534821"/>
            <a:ext cx="10818493" cy="2704624"/>
          </a:xfrm>
          <a:prstGeom prst="rect">
            <a:avLst/>
          </a:prstGeom>
        </p:spPr>
      </p:pic>
      <p:sp>
        <p:nvSpPr>
          <p:cNvPr id="3" name="TextBox 2">
            <a:extLst>
              <a:ext uri="{FF2B5EF4-FFF2-40B4-BE49-F238E27FC236}">
                <a16:creationId xmlns:a16="http://schemas.microsoft.com/office/drawing/2014/main" id="{2B51C104-39D5-A74A-09AC-F69E314767EC}"/>
              </a:ext>
            </a:extLst>
          </p:cNvPr>
          <p:cNvSpPr txBox="1"/>
          <p:nvPr/>
        </p:nvSpPr>
        <p:spPr>
          <a:xfrm>
            <a:off x="770952" y="1984489"/>
            <a:ext cx="4669728" cy="1569660"/>
          </a:xfrm>
          <a:prstGeom prst="rect">
            <a:avLst/>
          </a:prstGeom>
          <a:noFill/>
        </p:spPr>
        <p:txBody>
          <a:bodyPr wrap="square" rtlCol="0">
            <a:spAutoFit/>
          </a:bodyPr>
          <a:lstStyle/>
          <a:p>
            <a:r>
              <a:rPr lang="en-US" sz="2400" dirty="0">
                <a:highlight>
                  <a:srgbClr val="00FFFF"/>
                </a:highlight>
              </a:rPr>
              <a:t>Up to $9,730 of contract for PD and Coaching services from Teacher’s College for math and literacy teachers.</a:t>
            </a:r>
          </a:p>
        </p:txBody>
      </p:sp>
      <p:sp>
        <p:nvSpPr>
          <p:cNvPr id="4" name="Thought Bubble: Cloud 3">
            <a:extLst>
              <a:ext uri="{FF2B5EF4-FFF2-40B4-BE49-F238E27FC236}">
                <a16:creationId xmlns:a16="http://schemas.microsoft.com/office/drawing/2014/main" id="{BCA5B15B-5FC7-0AC6-7E80-EDFCB7DD085B}"/>
              </a:ext>
            </a:extLst>
          </p:cNvPr>
          <p:cNvSpPr/>
          <p:nvPr/>
        </p:nvSpPr>
        <p:spPr>
          <a:xfrm>
            <a:off x="6536449" y="1163018"/>
            <a:ext cx="4756391" cy="2115403"/>
          </a:xfrm>
          <a:prstGeom prst="cloudCallout">
            <a:avLst>
              <a:gd name="adj1" fmla="val 24216"/>
              <a:gd name="adj2" fmla="val 63145"/>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What record-keeping does this LEA need to be mindful of?</a:t>
            </a:r>
          </a:p>
        </p:txBody>
      </p:sp>
      <p:sp>
        <p:nvSpPr>
          <p:cNvPr id="10" name="Oval 9">
            <a:extLst>
              <a:ext uri="{FF2B5EF4-FFF2-40B4-BE49-F238E27FC236}">
                <a16:creationId xmlns:a16="http://schemas.microsoft.com/office/drawing/2014/main" id="{09C6C285-2383-4BC2-A587-D87D277F9EF7}"/>
              </a:ext>
              <a:ext uri="{C183D7F6-B498-43B3-948B-1728B52AA6E4}">
                <adec:decorative xmlns:adec="http://schemas.microsoft.com/office/drawing/2017/decorative" val="1"/>
              </a:ext>
            </a:extLst>
          </p:cNvPr>
          <p:cNvSpPr/>
          <p:nvPr/>
        </p:nvSpPr>
        <p:spPr>
          <a:xfrm>
            <a:off x="437579" y="5393953"/>
            <a:ext cx="716280" cy="487680"/>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Oval 10">
            <a:extLst>
              <a:ext uri="{FF2B5EF4-FFF2-40B4-BE49-F238E27FC236}">
                <a16:creationId xmlns:a16="http://schemas.microsoft.com/office/drawing/2014/main" id="{AA26ADC9-BA42-377C-9001-FF49643DE3EF}"/>
              </a:ext>
              <a:ext uri="{C183D7F6-B498-43B3-948B-1728B52AA6E4}">
                <adec:decorative xmlns:adec="http://schemas.microsoft.com/office/drawing/2017/decorative" val="1"/>
              </a:ext>
            </a:extLst>
          </p:cNvPr>
          <p:cNvSpPr/>
          <p:nvPr/>
        </p:nvSpPr>
        <p:spPr>
          <a:xfrm>
            <a:off x="10087366" y="5523340"/>
            <a:ext cx="1348921" cy="43587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DA16C90-6C4C-2F76-1E18-326F81A05B77}"/>
              </a:ext>
              <a:ext uri="{C183D7F6-B498-43B3-948B-1728B52AA6E4}">
                <adec:decorative xmlns:adec="http://schemas.microsoft.com/office/drawing/2017/decorative" val="1"/>
              </a:ext>
            </a:extLst>
          </p:cNvPr>
          <p:cNvCxnSpPr>
            <a:cxnSpLocks/>
          </p:cNvCxnSpPr>
          <p:nvPr/>
        </p:nvCxnSpPr>
        <p:spPr>
          <a:xfrm>
            <a:off x="1295400" y="5793422"/>
            <a:ext cx="121920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5231E9C-0CF3-0BEC-256F-0B380E6E635F}"/>
              </a:ext>
              <a:ext uri="{C183D7F6-B498-43B3-948B-1728B52AA6E4}">
                <adec:decorative xmlns:adec="http://schemas.microsoft.com/office/drawing/2017/decorative" val="1"/>
              </a:ext>
            </a:extLst>
          </p:cNvPr>
          <p:cNvCxnSpPr>
            <a:cxnSpLocks/>
          </p:cNvCxnSpPr>
          <p:nvPr/>
        </p:nvCxnSpPr>
        <p:spPr>
          <a:xfrm>
            <a:off x="4389121" y="5965299"/>
            <a:ext cx="147828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5FF7653-DA85-A18C-AE2F-5446BFF8F7A2}"/>
              </a:ext>
              <a:ext uri="{C183D7F6-B498-43B3-948B-1728B52AA6E4}">
                <adec:decorative xmlns:adec="http://schemas.microsoft.com/office/drawing/2017/decorative" val="1"/>
              </a:ext>
            </a:extLst>
          </p:cNvPr>
          <p:cNvCxnSpPr>
            <a:cxnSpLocks/>
          </p:cNvCxnSpPr>
          <p:nvPr/>
        </p:nvCxnSpPr>
        <p:spPr>
          <a:xfrm>
            <a:off x="838200" y="3157909"/>
            <a:ext cx="217932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A153A35D-5517-131E-66B1-E98FA615FD94}"/>
              </a:ext>
              <a:ext uri="{C183D7F6-B498-43B3-948B-1728B52AA6E4}">
                <adec:decorative xmlns:adec="http://schemas.microsoft.com/office/drawing/2017/decorative" val="1"/>
              </a:ext>
            </a:extLst>
          </p:cNvPr>
          <p:cNvSpPr/>
          <p:nvPr/>
        </p:nvSpPr>
        <p:spPr>
          <a:xfrm>
            <a:off x="6979164" y="5304734"/>
            <a:ext cx="1981200" cy="93470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3A4D31F-536E-1CAC-0A7E-EB48FC30B8C5}"/>
              </a:ext>
              <a:ext uri="{C183D7F6-B498-43B3-948B-1728B52AA6E4}">
                <adec:decorative xmlns:adec="http://schemas.microsoft.com/office/drawing/2017/decorative" val="1"/>
              </a:ext>
            </a:extLst>
          </p:cNvPr>
          <p:cNvCxnSpPr>
            <a:cxnSpLocks/>
          </p:cNvCxnSpPr>
          <p:nvPr/>
        </p:nvCxnSpPr>
        <p:spPr>
          <a:xfrm>
            <a:off x="863600" y="2730182"/>
            <a:ext cx="182880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61F33C3-853D-D085-0E9E-3FF205076CF4}"/>
              </a:ext>
              <a:ext uri="{C183D7F6-B498-43B3-948B-1728B52AA6E4}">
                <adec:decorative xmlns:adec="http://schemas.microsoft.com/office/drawing/2017/decorative" val="1"/>
              </a:ext>
            </a:extLst>
          </p:cNvPr>
          <p:cNvCxnSpPr>
            <a:cxnSpLocks/>
          </p:cNvCxnSpPr>
          <p:nvPr/>
        </p:nvCxnSpPr>
        <p:spPr>
          <a:xfrm>
            <a:off x="4630420" y="2365042"/>
            <a:ext cx="411480"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F292A605-91E5-D8E1-C841-CFDDCCB962A1}"/>
              </a:ext>
            </a:extLst>
          </p:cNvPr>
          <p:cNvSpPr/>
          <p:nvPr/>
        </p:nvSpPr>
        <p:spPr>
          <a:xfrm>
            <a:off x="6065520" y="1071578"/>
            <a:ext cx="5673660" cy="23574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2400" b="1" dirty="0"/>
              <a:t>Purchase Orders</a:t>
            </a:r>
          </a:p>
          <a:p>
            <a:pPr marL="285750" indent="-285750" algn="ctr">
              <a:buFont typeface="Arial" panose="020B0604020202020204" pitchFamily="34" charset="0"/>
              <a:buChar char="•"/>
            </a:pPr>
            <a:r>
              <a:rPr lang="en-US" sz="2400" b="1" dirty="0"/>
              <a:t>Contracts</a:t>
            </a:r>
          </a:p>
          <a:p>
            <a:pPr marL="285750" indent="-285750" algn="ctr">
              <a:buFont typeface="Arial" panose="020B0604020202020204" pitchFamily="34" charset="0"/>
              <a:buChar char="•"/>
            </a:pPr>
            <a:r>
              <a:rPr lang="en-US" sz="2400" b="1" dirty="0"/>
              <a:t>Records of teacher participation</a:t>
            </a:r>
          </a:p>
          <a:p>
            <a:pPr marL="285750" indent="-285750" algn="ctr">
              <a:buFont typeface="Arial" panose="020B0604020202020204" pitchFamily="34" charset="0"/>
              <a:buChar char="•"/>
            </a:pPr>
            <a:r>
              <a:rPr lang="en-US" sz="2400" b="1" dirty="0"/>
              <a:t>Evaluations of teacher progress</a:t>
            </a:r>
            <a:endParaRPr lang="en-US" sz="2400" dirty="0"/>
          </a:p>
        </p:txBody>
      </p:sp>
      <p:sp>
        <p:nvSpPr>
          <p:cNvPr id="2" name="Oval 1">
            <a:extLst>
              <a:ext uri="{FF2B5EF4-FFF2-40B4-BE49-F238E27FC236}">
                <a16:creationId xmlns:a16="http://schemas.microsoft.com/office/drawing/2014/main" id="{4D671027-513F-7E42-5DC8-2D73F4278380}"/>
              </a:ext>
              <a:ext uri="{C183D7F6-B498-43B3-948B-1728B52AA6E4}">
                <adec:decorative xmlns:adec="http://schemas.microsoft.com/office/drawing/2017/decorative" val="1"/>
              </a:ext>
            </a:extLst>
          </p:cNvPr>
          <p:cNvSpPr/>
          <p:nvPr/>
        </p:nvSpPr>
        <p:spPr>
          <a:xfrm>
            <a:off x="711200" y="1817271"/>
            <a:ext cx="1981200" cy="744114"/>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5100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8" grpId="0" animBg="1"/>
      <p:bldP spid="5"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E944-8325-F2F4-0CDB-94BFB7B2EBCE}"/>
              </a:ext>
            </a:extLst>
          </p:cNvPr>
          <p:cNvSpPr>
            <a:spLocks noGrp="1"/>
          </p:cNvSpPr>
          <p:nvPr>
            <p:ph type="title"/>
          </p:nvPr>
        </p:nvSpPr>
        <p:spPr>
          <a:xfrm>
            <a:off x="838200" y="155741"/>
            <a:ext cx="10515600" cy="824397"/>
          </a:xfrm>
        </p:spPr>
        <p:txBody>
          <a:bodyPr/>
          <a:lstStyle/>
          <a:p>
            <a:pPr algn="ctr"/>
            <a:r>
              <a:rPr lang="en-US" dirty="0"/>
              <a:t>Program Description </a:t>
            </a:r>
            <a:r>
              <a:rPr lang="en-US" dirty="0">
                <a:sym typeface="Wingdings" panose="05000000000000000000" pitchFamily="2" charset="2"/>
              </a:rPr>
              <a:t> Ti</a:t>
            </a:r>
            <a:r>
              <a:rPr lang="en-US" dirty="0"/>
              <a:t>tle IV FS-10</a:t>
            </a:r>
          </a:p>
        </p:txBody>
      </p:sp>
      <p:pic>
        <p:nvPicPr>
          <p:cNvPr id="6" name="Picture 5" descr="Screenshot of program services description of Title 4 equitable services. ">
            <a:extLst>
              <a:ext uri="{FF2B5EF4-FFF2-40B4-BE49-F238E27FC236}">
                <a16:creationId xmlns:a16="http://schemas.microsoft.com/office/drawing/2014/main" id="{D7CEC8CA-FD51-764F-1C88-8EF7A51506A9}"/>
              </a:ext>
            </a:extLst>
          </p:cNvPr>
          <p:cNvPicPr>
            <a:picLocks noChangeAspect="1"/>
          </p:cNvPicPr>
          <p:nvPr/>
        </p:nvPicPr>
        <p:blipFill>
          <a:blip r:embed="rId4"/>
          <a:stretch>
            <a:fillRect/>
          </a:stretch>
        </p:blipFill>
        <p:spPr>
          <a:xfrm>
            <a:off x="296610" y="980139"/>
            <a:ext cx="5181600" cy="2528440"/>
          </a:xfrm>
          <a:prstGeom prst="rect">
            <a:avLst/>
          </a:prstGeom>
        </p:spPr>
      </p:pic>
      <p:sp>
        <p:nvSpPr>
          <p:cNvPr id="3" name="TextBox 2">
            <a:extLst>
              <a:ext uri="{FF2B5EF4-FFF2-40B4-BE49-F238E27FC236}">
                <a16:creationId xmlns:a16="http://schemas.microsoft.com/office/drawing/2014/main" id="{0C0EB3DD-75C8-8BB1-6CAA-265753BFFD73}"/>
              </a:ext>
            </a:extLst>
          </p:cNvPr>
          <p:cNvSpPr txBox="1"/>
          <p:nvPr/>
        </p:nvSpPr>
        <p:spPr>
          <a:xfrm>
            <a:off x="479030" y="1762745"/>
            <a:ext cx="4756391" cy="1569660"/>
          </a:xfrm>
          <a:prstGeom prst="rect">
            <a:avLst/>
          </a:prstGeom>
          <a:noFill/>
        </p:spPr>
        <p:txBody>
          <a:bodyPr wrap="square" rtlCol="0">
            <a:spAutoFit/>
          </a:bodyPr>
          <a:lstStyle/>
          <a:p>
            <a:r>
              <a:rPr lang="en-US" sz="2400" dirty="0">
                <a:highlight>
                  <a:srgbClr val="00FFFF"/>
                </a:highlight>
              </a:rPr>
              <a:t>Instructional technology coaching with NYCSD employee outside of contract time for up to 98 hours @ $40/hour. </a:t>
            </a:r>
          </a:p>
        </p:txBody>
      </p:sp>
      <p:pic>
        <p:nvPicPr>
          <p:cNvPr id="13" name="Picture 12" descr="Screenshot of Code 15 of FS10 for Title 4 equitable services. ">
            <a:extLst>
              <a:ext uri="{FF2B5EF4-FFF2-40B4-BE49-F238E27FC236}">
                <a16:creationId xmlns:a16="http://schemas.microsoft.com/office/drawing/2014/main" id="{50D6447C-0C1D-96FD-3164-FD96942865D2}"/>
              </a:ext>
            </a:extLst>
          </p:cNvPr>
          <p:cNvPicPr>
            <a:picLocks noChangeAspect="1"/>
          </p:cNvPicPr>
          <p:nvPr/>
        </p:nvPicPr>
        <p:blipFill>
          <a:blip r:embed="rId5"/>
          <a:stretch>
            <a:fillRect/>
          </a:stretch>
        </p:blipFill>
        <p:spPr>
          <a:xfrm>
            <a:off x="463911" y="3506853"/>
            <a:ext cx="11605753" cy="2744521"/>
          </a:xfrm>
          <a:prstGeom prst="rect">
            <a:avLst/>
          </a:prstGeom>
        </p:spPr>
      </p:pic>
      <p:sp>
        <p:nvSpPr>
          <p:cNvPr id="5" name="Oval 4">
            <a:extLst>
              <a:ext uri="{FF2B5EF4-FFF2-40B4-BE49-F238E27FC236}">
                <a16:creationId xmlns:a16="http://schemas.microsoft.com/office/drawing/2014/main" id="{85339708-5BA0-247D-79CE-4A54CB8A5D9D}"/>
              </a:ext>
              <a:ext uri="{C183D7F6-B498-43B3-948B-1728B52AA6E4}">
                <adec:decorative xmlns:adec="http://schemas.microsoft.com/office/drawing/2017/decorative" val="1"/>
              </a:ext>
            </a:extLst>
          </p:cNvPr>
          <p:cNvSpPr>
            <a:spLocks/>
          </p:cNvSpPr>
          <p:nvPr/>
        </p:nvSpPr>
        <p:spPr>
          <a:xfrm>
            <a:off x="448255" y="5353878"/>
            <a:ext cx="716280" cy="487680"/>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Oval 14">
            <a:extLst>
              <a:ext uri="{FF2B5EF4-FFF2-40B4-BE49-F238E27FC236}">
                <a16:creationId xmlns:a16="http://schemas.microsoft.com/office/drawing/2014/main" id="{DED080B3-5E26-99C5-327C-4EB38317D7C4}"/>
              </a:ext>
              <a:ext uri="{C183D7F6-B498-43B3-948B-1728B52AA6E4}">
                <adec:decorative xmlns:adec="http://schemas.microsoft.com/office/drawing/2017/decorative" val="1"/>
              </a:ext>
            </a:extLst>
          </p:cNvPr>
          <p:cNvSpPr>
            <a:spLocks/>
          </p:cNvSpPr>
          <p:nvPr/>
        </p:nvSpPr>
        <p:spPr>
          <a:xfrm>
            <a:off x="5040176" y="5431746"/>
            <a:ext cx="3829504" cy="819625"/>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57355BAE-AA04-F2F5-D2FB-989ADE7DD97F}"/>
              </a:ext>
              <a:ext uri="{C183D7F6-B498-43B3-948B-1728B52AA6E4}">
                <adec:decorative xmlns:adec="http://schemas.microsoft.com/office/drawing/2017/decorative" val="1"/>
              </a:ext>
            </a:extLst>
          </p:cNvPr>
          <p:cNvSpPr>
            <a:spLocks/>
          </p:cNvSpPr>
          <p:nvPr/>
        </p:nvSpPr>
        <p:spPr>
          <a:xfrm>
            <a:off x="10835640" y="5440685"/>
            <a:ext cx="1249680" cy="61805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Thought Bubble: Cloud 16">
            <a:extLst>
              <a:ext uri="{FF2B5EF4-FFF2-40B4-BE49-F238E27FC236}">
                <a16:creationId xmlns:a16="http://schemas.microsoft.com/office/drawing/2014/main" id="{B3CE4716-1F04-42F3-D695-69B0A5ABFBAE}"/>
              </a:ext>
            </a:extLst>
          </p:cNvPr>
          <p:cNvSpPr/>
          <p:nvPr/>
        </p:nvSpPr>
        <p:spPr>
          <a:xfrm>
            <a:off x="6241352" y="826005"/>
            <a:ext cx="5097963" cy="2518697"/>
          </a:xfrm>
          <a:prstGeom prst="cloudCallout">
            <a:avLst>
              <a:gd name="adj1" fmla="val 24216"/>
              <a:gd name="adj2" fmla="val 63145"/>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What record-keeping does this LEA need to be mindful of?</a:t>
            </a:r>
          </a:p>
        </p:txBody>
      </p:sp>
      <p:sp>
        <p:nvSpPr>
          <p:cNvPr id="20" name="Rectangle 19">
            <a:extLst>
              <a:ext uri="{FF2B5EF4-FFF2-40B4-BE49-F238E27FC236}">
                <a16:creationId xmlns:a16="http://schemas.microsoft.com/office/drawing/2014/main" id="{DB18B383-39FC-D893-8DAC-A3764CF95351}"/>
              </a:ext>
              <a:ext uri="{C183D7F6-B498-43B3-948B-1728B52AA6E4}">
                <adec:decorative xmlns:adec="http://schemas.microsoft.com/office/drawing/2017/decorative" val="1"/>
              </a:ext>
            </a:extLst>
          </p:cNvPr>
          <p:cNvSpPr/>
          <p:nvPr/>
        </p:nvSpPr>
        <p:spPr>
          <a:xfrm>
            <a:off x="3291840" y="3506853"/>
            <a:ext cx="6400800" cy="1156587"/>
          </a:xfrm>
          <a:prstGeom prst="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reminder of record keeping requirements for the technology coaching program. ">
            <a:extLst>
              <a:ext uri="{FF2B5EF4-FFF2-40B4-BE49-F238E27FC236}">
                <a16:creationId xmlns:a16="http://schemas.microsoft.com/office/drawing/2014/main" id="{A84A5736-D486-5855-4DEC-0B3EEC4ECF41}"/>
              </a:ext>
            </a:extLst>
          </p:cNvPr>
          <p:cNvSpPr/>
          <p:nvPr/>
        </p:nvSpPr>
        <p:spPr>
          <a:xfrm>
            <a:off x="6221730" y="956800"/>
            <a:ext cx="5673660" cy="23574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1600" b="1" dirty="0"/>
              <a:t>Purchase Orders</a:t>
            </a:r>
          </a:p>
          <a:p>
            <a:pPr marL="285750" indent="-285750" algn="ctr">
              <a:buFont typeface="Arial" panose="020B0604020202020204" pitchFamily="34" charset="0"/>
              <a:buChar char="•"/>
            </a:pPr>
            <a:r>
              <a:rPr lang="en-US" sz="1600" b="1" dirty="0"/>
              <a:t>Contracts</a:t>
            </a:r>
          </a:p>
          <a:p>
            <a:pPr marL="285750" indent="-285750" algn="ctr">
              <a:buFont typeface="Arial" panose="020B0604020202020204" pitchFamily="34" charset="0"/>
              <a:buChar char="•"/>
            </a:pPr>
            <a:r>
              <a:rPr lang="en-US" sz="1600" b="1" dirty="0"/>
              <a:t>Records of teacher participation</a:t>
            </a:r>
          </a:p>
          <a:p>
            <a:pPr marL="285750" indent="-285750" algn="ctr">
              <a:buFont typeface="Arial" panose="020B0604020202020204" pitchFamily="34" charset="0"/>
              <a:buChar char="•"/>
            </a:pPr>
            <a:r>
              <a:rPr lang="en-US" sz="1600" b="1" dirty="0"/>
              <a:t>Evaluations of teacher progress</a:t>
            </a:r>
          </a:p>
          <a:p>
            <a:pPr algn="ctr"/>
            <a:r>
              <a:rPr lang="en-US" sz="1600" b="1" dirty="0"/>
              <a:t>AND</a:t>
            </a:r>
          </a:p>
          <a:p>
            <a:pPr marL="285750" indent="-285750" algn="ctr">
              <a:buFont typeface="Arial" panose="020B0604020202020204" pitchFamily="34" charset="0"/>
              <a:buChar char="•"/>
            </a:pPr>
            <a:r>
              <a:rPr lang="en-US" sz="2400" b="1" i="1" u="sng" dirty="0"/>
              <a:t>Timesheet for Tech Coach</a:t>
            </a:r>
          </a:p>
        </p:txBody>
      </p:sp>
    </p:spTree>
    <p:custDataLst>
      <p:tags r:id="rId1"/>
    </p:custDataLst>
    <p:extLst>
      <p:ext uri="{BB962C8B-B14F-4D97-AF65-F5344CB8AC3E}">
        <p14:creationId xmlns:p14="http://schemas.microsoft.com/office/powerpoint/2010/main" val="23168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Private School Consultation questions 3 and 4 in the Consolidated Application for ESSA-Funded Programs. ">
            <a:extLst>
              <a:ext uri="{FF2B5EF4-FFF2-40B4-BE49-F238E27FC236}">
                <a16:creationId xmlns:a16="http://schemas.microsoft.com/office/drawing/2014/main" id="{DE722C94-D88D-46AD-6622-AB0C5278C23F}"/>
              </a:ext>
            </a:extLst>
          </p:cNvPr>
          <p:cNvPicPr>
            <a:picLocks noChangeAspect="1"/>
          </p:cNvPicPr>
          <p:nvPr/>
        </p:nvPicPr>
        <p:blipFill>
          <a:blip r:embed="rId3"/>
          <a:srcRect r="3094" b="1"/>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429788F-7E14-701A-F703-4BDD3FC30220}"/>
              </a:ext>
              <a:ext uri="{C183D7F6-B498-43B3-948B-1728B52AA6E4}">
                <adec:decorative xmlns:adec="http://schemas.microsoft.com/office/drawing/2017/decorative" val="1"/>
              </a:ext>
            </a:extLst>
          </p:cNvPr>
          <p:cNvSpPr/>
          <p:nvPr/>
        </p:nvSpPr>
        <p:spPr>
          <a:xfrm>
            <a:off x="7192537" y="1449659"/>
            <a:ext cx="2007219" cy="1349297"/>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 name="Rectangle 4">
            <a:extLst>
              <a:ext uri="{FF2B5EF4-FFF2-40B4-BE49-F238E27FC236}">
                <a16:creationId xmlns:a16="http://schemas.microsoft.com/office/drawing/2014/main" id="{7869FA31-20CE-AEBC-6B48-F32D0DAE6E39}"/>
              </a:ext>
              <a:ext uri="{C183D7F6-B498-43B3-948B-1728B52AA6E4}">
                <adec:decorative xmlns:adec="http://schemas.microsoft.com/office/drawing/2017/decorative" val="1"/>
              </a:ext>
            </a:extLst>
          </p:cNvPr>
          <p:cNvSpPr/>
          <p:nvPr/>
        </p:nvSpPr>
        <p:spPr>
          <a:xfrm>
            <a:off x="6608957" y="4992030"/>
            <a:ext cx="2007219" cy="1349297"/>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2377296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14E8A-9809-BC03-07B6-9F635A8EB1DB}"/>
              </a:ext>
            </a:extLst>
          </p:cNvPr>
          <p:cNvSpPr>
            <a:spLocks noGrp="1"/>
          </p:cNvSpPr>
          <p:nvPr>
            <p:ph type="title"/>
          </p:nvPr>
        </p:nvSpPr>
        <p:spPr/>
        <p:txBody>
          <a:bodyPr>
            <a:normAutofit/>
          </a:bodyPr>
          <a:lstStyle/>
          <a:p>
            <a:r>
              <a:rPr lang="en-US" dirty="0">
                <a:solidFill>
                  <a:schemeClr val="tx1">
                    <a:lumMod val="75000"/>
                    <a:lumOff val="25000"/>
                  </a:schemeClr>
                </a:solidFill>
              </a:rPr>
              <a:t>NYSED Support</a:t>
            </a:r>
          </a:p>
        </p:txBody>
      </p:sp>
      <p:sp>
        <p:nvSpPr>
          <p:cNvPr id="6" name="TextBox 5">
            <a:extLst>
              <a:ext uri="{FF2B5EF4-FFF2-40B4-BE49-F238E27FC236}">
                <a16:creationId xmlns:a16="http://schemas.microsoft.com/office/drawing/2014/main" id="{D8602656-99D5-6F8D-1C9E-5149F4EA670D}"/>
              </a:ext>
            </a:extLst>
          </p:cNvPr>
          <p:cNvSpPr txBox="1"/>
          <p:nvPr/>
        </p:nvSpPr>
        <p:spPr>
          <a:xfrm>
            <a:off x="580767" y="1495168"/>
            <a:ext cx="11232291" cy="4539704"/>
          </a:xfrm>
          <a:prstGeom prst="rect">
            <a:avLst/>
          </a:prstGeom>
          <a:noFill/>
        </p:spPr>
        <p:txBody>
          <a:bodyPr wrap="square">
            <a:spAutoFit/>
          </a:bodyPr>
          <a:lstStyle/>
          <a:p>
            <a:pPr algn="ctr"/>
            <a:r>
              <a:rPr lang="en-US" sz="3600" cap="none" dirty="0">
                <a:solidFill>
                  <a:schemeClr val="accent2"/>
                </a:solidFill>
              </a:rPr>
              <a:t>Thank You for Your Continued Collaboration! </a:t>
            </a:r>
          </a:p>
          <a:p>
            <a:pPr lvl="1"/>
            <a:endParaRPr lang="en-US" sz="1100" dirty="0">
              <a:solidFill>
                <a:schemeClr val="tx2"/>
              </a:solidFill>
            </a:endParaRPr>
          </a:p>
          <a:p>
            <a:pPr marL="457200" indent="-457200">
              <a:buFont typeface="Arial" panose="020B0604020202020204" pitchFamily="34" charset="0"/>
              <a:buChar char="•"/>
            </a:pPr>
            <a:r>
              <a:rPr lang="en-US" sz="2800" dirty="0">
                <a:solidFill>
                  <a:schemeClr val="tx2"/>
                </a:solidFill>
              </a:rPr>
              <a:t>Equitable Services forms and guidance can be found on our website at </a:t>
            </a:r>
            <a:r>
              <a:rPr lang="en-US" sz="2800" dirty="0">
                <a:solidFill>
                  <a:schemeClr val="tx2"/>
                </a:solidFill>
                <a:hlinkClick r:id="rId3"/>
              </a:rPr>
              <a:t>http://www.nysed.gov/equitable-services-nonpublic-schools</a:t>
            </a:r>
            <a:r>
              <a:rPr lang="en-US" sz="2800" dirty="0">
                <a:solidFill>
                  <a:schemeClr val="tx2"/>
                </a:solidFill>
              </a:rPr>
              <a:t> </a:t>
            </a:r>
          </a:p>
          <a:p>
            <a:pPr marL="457200" indent="-457200">
              <a:buFont typeface="Arial" panose="020B0604020202020204" pitchFamily="34" charset="0"/>
              <a:buChar char="•"/>
            </a:pPr>
            <a:r>
              <a:rPr lang="en-US" sz="2800" dirty="0">
                <a:solidFill>
                  <a:schemeClr val="tx2"/>
                </a:solidFill>
              </a:rPr>
              <a:t>Please contact the ESSA-Funded Programs Office at (518) 473-0295 or via email at </a:t>
            </a:r>
            <a:r>
              <a:rPr lang="en-US" sz="2800" u="sng" dirty="0">
                <a:solidFill>
                  <a:schemeClr val="accent1"/>
                </a:solidFill>
                <a:hlinkClick r:id="rId4"/>
              </a:rPr>
              <a:t>conappta@nysed.gov</a:t>
            </a:r>
            <a:r>
              <a:rPr lang="en-US" sz="2800" dirty="0"/>
              <a:t> </a:t>
            </a:r>
            <a:r>
              <a:rPr lang="en-US" sz="2800" dirty="0">
                <a:solidFill>
                  <a:schemeClr val="tx2"/>
                </a:solidFill>
              </a:rPr>
              <a:t>if</a:t>
            </a:r>
            <a:r>
              <a:rPr lang="en-US" sz="2800" dirty="0"/>
              <a:t> </a:t>
            </a:r>
            <a:r>
              <a:rPr lang="en-US" sz="2800" dirty="0">
                <a:solidFill>
                  <a:schemeClr val="tx2"/>
                </a:solidFill>
              </a:rPr>
              <a:t>you have any questions or concerns regarding the ESSA-Funded Programs. </a:t>
            </a:r>
          </a:p>
          <a:p>
            <a:endParaRPr lang="en-US" dirty="0"/>
          </a:p>
          <a:p>
            <a:r>
              <a:rPr lang="en-US" sz="2800" dirty="0">
                <a:solidFill>
                  <a:schemeClr val="tx2"/>
                </a:solidFill>
              </a:rPr>
              <a:t>Please visit our </a:t>
            </a:r>
            <a:r>
              <a:rPr lang="en-US" sz="2800" dirty="0" err="1">
                <a:solidFill>
                  <a:schemeClr val="tx2"/>
                </a:solidFill>
              </a:rPr>
              <a:t>ConApp</a:t>
            </a:r>
            <a:r>
              <a:rPr lang="en-US" sz="2800" dirty="0">
                <a:solidFill>
                  <a:schemeClr val="tx2"/>
                </a:solidFill>
              </a:rPr>
              <a:t> web-site at:  </a:t>
            </a:r>
            <a:r>
              <a:rPr lang="en-US" sz="2800" u="sng" dirty="0">
                <a:solidFill>
                  <a:schemeClr val="accent1"/>
                </a:solidFill>
                <a:hlinkClick r:id="rId5"/>
              </a:rPr>
              <a:t>http://www.nysed.gov/essa/schools/consolidated-application</a:t>
            </a:r>
            <a:r>
              <a:rPr lang="en-US" sz="2800" u="sng" dirty="0">
                <a:solidFill>
                  <a:schemeClr val="accent1"/>
                </a:solidFill>
              </a:rPr>
              <a:t> </a:t>
            </a:r>
            <a:endParaRPr lang="en-US" sz="2800" u="sng" dirty="0"/>
          </a:p>
        </p:txBody>
      </p:sp>
    </p:spTree>
    <p:extLst>
      <p:ext uri="{BB962C8B-B14F-4D97-AF65-F5344CB8AC3E}">
        <p14:creationId xmlns:p14="http://schemas.microsoft.com/office/powerpoint/2010/main" val="297595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B9CC1-B275-D2F6-1F04-4C2C66E0C62D}"/>
              </a:ext>
            </a:extLst>
          </p:cNvPr>
          <p:cNvSpPr>
            <a:spLocks noGrp="1"/>
          </p:cNvSpPr>
          <p:nvPr>
            <p:ph type="title"/>
          </p:nvPr>
        </p:nvSpPr>
        <p:spPr>
          <a:xfrm>
            <a:off x="1097280" y="-926377"/>
            <a:ext cx="10058400" cy="926377"/>
          </a:xfrm>
        </p:spPr>
        <p:txBody>
          <a:bodyPr vert="horz" lIns="91440" tIns="45720" rIns="91440" bIns="45720" rtlCol="0" anchor="b">
            <a:normAutofit/>
          </a:bodyPr>
          <a:lstStyle/>
          <a:p>
            <a:r>
              <a:rPr lang="en-US" dirty="0"/>
              <a:t>Purpose of Equitable Services</a:t>
            </a:r>
          </a:p>
        </p:txBody>
      </p:sp>
      <p:pic>
        <p:nvPicPr>
          <p:cNvPr id="1026" name="Picture 2" descr="A cartoon of two people standing on a fence. The Left side shows equality, the left side shows equity. ">
            <a:extLst>
              <a:ext uri="{FF2B5EF4-FFF2-40B4-BE49-F238E27FC236}">
                <a16:creationId xmlns:a16="http://schemas.microsoft.com/office/drawing/2014/main" id="{37284340-ABE8-04E0-39CB-51D6AEF46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871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5AF0CF-6D5B-2866-A29E-AC8CF76D1825}"/>
              </a:ext>
            </a:extLst>
          </p:cNvPr>
          <p:cNvSpPr txBox="1"/>
          <p:nvPr/>
        </p:nvSpPr>
        <p:spPr>
          <a:xfrm>
            <a:off x="320662" y="6053624"/>
            <a:ext cx="5675024" cy="646331"/>
          </a:xfrm>
          <a:prstGeom prst="rect">
            <a:avLst/>
          </a:prstGeom>
          <a:solidFill>
            <a:schemeClr val="accent4">
              <a:lumMod val="50000"/>
            </a:schemeClr>
          </a:solidFill>
        </p:spPr>
        <p:txBody>
          <a:bodyPr wrap="square" rtlCol="0">
            <a:spAutoFit/>
          </a:bodyPr>
          <a:lstStyle/>
          <a:p>
            <a:r>
              <a:rPr lang="en-US" sz="3600" b="1" dirty="0">
                <a:solidFill>
                  <a:schemeClr val="bg1"/>
                </a:solidFill>
              </a:rPr>
              <a:t>Driven by Student Needs</a:t>
            </a:r>
          </a:p>
        </p:txBody>
      </p:sp>
      <p:grpSp>
        <p:nvGrpSpPr>
          <p:cNvPr id="8" name="Group 7">
            <a:extLst>
              <a:ext uri="{FF2B5EF4-FFF2-40B4-BE49-F238E27FC236}">
                <a16:creationId xmlns:a16="http://schemas.microsoft.com/office/drawing/2014/main" id="{AF84B468-354B-CC63-A428-6B309AF7AD5C}"/>
              </a:ext>
              <a:ext uri="{C183D7F6-B498-43B3-948B-1728B52AA6E4}">
                <adec:decorative xmlns:adec="http://schemas.microsoft.com/office/drawing/2017/decorative" val="1"/>
              </a:ext>
            </a:extLst>
          </p:cNvPr>
          <p:cNvGrpSpPr/>
          <p:nvPr/>
        </p:nvGrpSpPr>
        <p:grpSpPr>
          <a:xfrm>
            <a:off x="5921355" y="752099"/>
            <a:ext cx="6270645" cy="5045198"/>
            <a:chOff x="5921355" y="752099"/>
            <a:chExt cx="6270645" cy="5045198"/>
          </a:xfrm>
        </p:grpSpPr>
        <p:sp>
          <p:nvSpPr>
            <p:cNvPr id="5" name="Heart 4">
              <a:extLst>
                <a:ext uri="{FF2B5EF4-FFF2-40B4-BE49-F238E27FC236}">
                  <a16:creationId xmlns:a16="http://schemas.microsoft.com/office/drawing/2014/main" id="{9464360E-3088-36D0-5D88-241732E40397}"/>
                </a:ext>
              </a:extLst>
            </p:cNvPr>
            <p:cNvSpPr/>
            <p:nvPr/>
          </p:nvSpPr>
          <p:spPr>
            <a:xfrm>
              <a:off x="5921355" y="752099"/>
              <a:ext cx="6270645" cy="5045198"/>
            </a:xfrm>
            <a:prstGeom prst="hear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rt 5">
              <a:extLst>
                <a:ext uri="{FF2B5EF4-FFF2-40B4-BE49-F238E27FC236}">
                  <a16:creationId xmlns:a16="http://schemas.microsoft.com/office/drawing/2014/main" id="{6CB2E573-4218-E243-8022-DD8D275DFCB6}"/>
                </a:ext>
              </a:extLst>
            </p:cNvPr>
            <p:cNvSpPr/>
            <p:nvPr/>
          </p:nvSpPr>
          <p:spPr>
            <a:xfrm>
              <a:off x="6219164" y="991708"/>
              <a:ext cx="5675025" cy="4565978"/>
            </a:xfrm>
            <a:prstGeom prst="hear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art 6">
              <a:extLst>
                <a:ext uri="{FF2B5EF4-FFF2-40B4-BE49-F238E27FC236}">
                  <a16:creationId xmlns:a16="http://schemas.microsoft.com/office/drawing/2014/main" id="{16ACE65F-D97E-3160-EEA6-88EA301304C3}"/>
                </a:ext>
              </a:extLst>
            </p:cNvPr>
            <p:cNvSpPr/>
            <p:nvPr/>
          </p:nvSpPr>
          <p:spPr>
            <a:xfrm>
              <a:off x="6619557" y="1405502"/>
              <a:ext cx="4874240" cy="3738391"/>
            </a:xfrm>
            <a:prstGeom prst="hear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033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69" name="Straight Connector 6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0" name="Rectangle 69">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66AC862-20EB-49F3-BB8F-CA63FB745A70}"/>
              </a:ext>
            </a:extLst>
          </p:cNvPr>
          <p:cNvSpPr>
            <a:spLocks noGrp="1"/>
          </p:cNvSpPr>
          <p:nvPr>
            <p:ph type="title"/>
          </p:nvPr>
        </p:nvSpPr>
        <p:spPr>
          <a:xfrm>
            <a:off x="633998" y="4905301"/>
            <a:ext cx="4988879" cy="1554485"/>
          </a:xfrm>
        </p:spPr>
        <p:txBody>
          <a:bodyPr vert="horz" lIns="91440" tIns="45720" rIns="91440" bIns="45720" rtlCol="0" anchor="ctr">
            <a:normAutofit/>
          </a:bodyPr>
          <a:lstStyle/>
          <a:p>
            <a:pPr algn="r"/>
            <a:r>
              <a:rPr lang="en-US" sz="3400" u="sng" dirty="0">
                <a:solidFill>
                  <a:srgbClr val="FFFFFF"/>
                </a:solidFill>
              </a:rPr>
              <a:t>Initial Consultation</a:t>
            </a:r>
            <a:br>
              <a:rPr lang="en-US" sz="3400" dirty="0">
                <a:solidFill>
                  <a:srgbClr val="FFFFFF"/>
                </a:solidFill>
              </a:rPr>
            </a:br>
            <a:r>
              <a:rPr lang="en-US" sz="3400" i="1" dirty="0">
                <a:solidFill>
                  <a:srgbClr val="FFFFFF"/>
                </a:solidFill>
              </a:rPr>
              <a:t>Letter of Intent</a:t>
            </a:r>
            <a:endParaRPr lang="en-US" sz="3400" u="sng" dirty="0">
              <a:solidFill>
                <a:srgbClr val="FFFFFF"/>
              </a:solidFill>
            </a:endParaRPr>
          </a:p>
        </p:txBody>
      </p:sp>
      <p:cxnSp>
        <p:nvCxnSpPr>
          <p:cNvPr id="72" name="Straight Connector 71">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9050">
            <a:solidFill>
              <a:srgbClr val="FB9A2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073E72-500E-4F47-A53F-B3B05B31EF91}"/>
              </a:ext>
            </a:extLst>
          </p:cNvPr>
          <p:cNvSpPr>
            <a:spLocks noGrp="1"/>
          </p:cNvSpPr>
          <p:nvPr>
            <p:ph sz="half" idx="1"/>
          </p:nvPr>
        </p:nvSpPr>
        <p:spPr>
          <a:xfrm>
            <a:off x="6064301" y="4742818"/>
            <a:ext cx="5709290" cy="1969477"/>
          </a:xfrm>
        </p:spPr>
        <p:txBody>
          <a:bodyPr vert="horz" lIns="0" tIns="45720" rIns="0" bIns="45720" rtlCol="0" anchor="ctr">
            <a:noAutofit/>
          </a:bodyPr>
          <a:lstStyle/>
          <a:p>
            <a:pPr marL="342900" indent="-342900">
              <a:lnSpc>
                <a:spcPct val="90000"/>
              </a:lnSpc>
              <a:buFont typeface="Calibri" panose="020F0502020204030204" pitchFamily="34" charset="0"/>
              <a:buChar char="•"/>
            </a:pPr>
            <a:r>
              <a:rPr lang="en-US" sz="2000" b="1" dirty="0">
                <a:solidFill>
                  <a:srgbClr val="FFFFFF"/>
                </a:solidFill>
              </a:rPr>
              <a:t>Start Early – April or May</a:t>
            </a:r>
          </a:p>
          <a:p>
            <a:pPr marL="342900" indent="-342900">
              <a:lnSpc>
                <a:spcPct val="90000"/>
              </a:lnSpc>
              <a:buFont typeface="Calibri" panose="020F0502020204030204" pitchFamily="34" charset="0"/>
              <a:buChar char="•"/>
            </a:pPr>
            <a:r>
              <a:rPr lang="en-US" sz="2000" b="1" dirty="0">
                <a:solidFill>
                  <a:srgbClr val="FFFFFF"/>
                </a:solidFill>
              </a:rPr>
              <a:t>Use the NYSED Consultation Resource </a:t>
            </a:r>
          </a:p>
          <a:p>
            <a:pPr marL="342900" indent="-342900">
              <a:lnSpc>
                <a:spcPct val="90000"/>
              </a:lnSpc>
              <a:buFont typeface="Calibri" panose="020F0502020204030204" pitchFamily="34" charset="0"/>
              <a:buChar char="•"/>
            </a:pPr>
            <a:r>
              <a:rPr lang="en-US" sz="2000" b="1" dirty="0">
                <a:solidFill>
                  <a:srgbClr val="FFFFFF"/>
                </a:solidFill>
              </a:rPr>
              <a:t>Work with the registrar, guidance counselors, and local CBOs to identify all non-public partners</a:t>
            </a:r>
          </a:p>
        </p:txBody>
      </p:sp>
      <p:pic>
        <p:nvPicPr>
          <p:cNvPr id="7" name="Picture 6">
            <a:extLst>
              <a:ext uri="{FF2B5EF4-FFF2-40B4-BE49-F238E27FC236}">
                <a16:creationId xmlns:a16="http://schemas.microsoft.com/office/drawing/2014/main" id="{1B446D73-A966-5B3A-3832-61058FD355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54637" y="185895"/>
            <a:ext cx="676179" cy="512306"/>
          </a:xfrm>
          <a:prstGeom prst="rect">
            <a:avLst/>
          </a:prstGeom>
        </p:spPr>
      </p:pic>
      <p:grpSp>
        <p:nvGrpSpPr>
          <p:cNvPr id="6" name="Group 5" descr="screenshot of technical assistance and resources menu on the ESSA Equitable Services webpage">
            <a:extLst>
              <a:ext uri="{FF2B5EF4-FFF2-40B4-BE49-F238E27FC236}">
                <a16:creationId xmlns:a16="http://schemas.microsoft.com/office/drawing/2014/main" id="{35899163-DB73-BCAF-7CED-C4AE569C23EA}"/>
              </a:ext>
            </a:extLst>
          </p:cNvPr>
          <p:cNvGrpSpPr/>
          <p:nvPr/>
        </p:nvGrpSpPr>
        <p:grpSpPr>
          <a:xfrm>
            <a:off x="236723" y="791384"/>
            <a:ext cx="5348054" cy="2162334"/>
            <a:chOff x="6661824" y="982201"/>
            <a:chExt cx="5348054" cy="2162334"/>
          </a:xfrm>
        </p:grpSpPr>
        <p:pic>
          <p:nvPicPr>
            <p:cNvPr id="8" name="Picture 7">
              <a:extLst>
                <a:ext uri="{FF2B5EF4-FFF2-40B4-BE49-F238E27FC236}">
                  <a16:creationId xmlns:a16="http://schemas.microsoft.com/office/drawing/2014/main" id="{787B11EB-2E3D-497A-9D9B-59ED05DAE513}"/>
                </a:ext>
              </a:extLst>
            </p:cNvPr>
            <p:cNvPicPr>
              <a:picLocks noChangeAspect="1"/>
            </p:cNvPicPr>
            <p:nvPr/>
          </p:nvPicPr>
          <p:blipFill>
            <a:blip r:embed="rId5"/>
            <a:srcRect r="20550"/>
            <a:stretch/>
          </p:blipFill>
          <p:spPr>
            <a:xfrm>
              <a:off x="6696896" y="982201"/>
              <a:ext cx="5312982" cy="2162334"/>
            </a:xfrm>
            <a:prstGeom prst="rect">
              <a:avLst/>
            </a:prstGeom>
          </p:spPr>
        </p:pic>
        <p:sp>
          <p:nvSpPr>
            <p:cNvPr id="10" name="Arrow: Up 9">
              <a:extLst>
                <a:ext uri="{FF2B5EF4-FFF2-40B4-BE49-F238E27FC236}">
                  <a16:creationId xmlns:a16="http://schemas.microsoft.com/office/drawing/2014/main" id="{3E836D92-216B-4324-6BB5-BE2C61805D0E}"/>
                </a:ext>
              </a:extLst>
            </p:cNvPr>
            <p:cNvSpPr/>
            <p:nvPr/>
          </p:nvSpPr>
          <p:spPr>
            <a:xfrm rot="5400000">
              <a:off x="7114163" y="1802378"/>
              <a:ext cx="331447" cy="514516"/>
            </a:xfrm>
            <a:prstGeom prst="upArrow">
              <a:avLst>
                <a:gd name="adj1" fmla="val 24004"/>
                <a:gd name="adj2" fmla="val 4679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Arrow: Up 10">
              <a:extLst>
                <a:ext uri="{FF2B5EF4-FFF2-40B4-BE49-F238E27FC236}">
                  <a16:creationId xmlns:a16="http://schemas.microsoft.com/office/drawing/2014/main" id="{89185E74-503D-650B-9DF5-0589A30EC743}"/>
                </a:ext>
              </a:extLst>
            </p:cNvPr>
            <p:cNvSpPr/>
            <p:nvPr/>
          </p:nvSpPr>
          <p:spPr>
            <a:xfrm rot="5400000">
              <a:off x="6753358" y="2423957"/>
              <a:ext cx="331447" cy="514516"/>
            </a:xfrm>
            <a:prstGeom prst="upArrow">
              <a:avLst>
                <a:gd name="adj1" fmla="val 24004"/>
                <a:gd name="adj2" fmla="val 4679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9F1A3A83-1746-8593-91BD-F2FF0F9A830C}"/>
              </a:ext>
            </a:extLst>
          </p:cNvPr>
          <p:cNvSpPr txBox="1"/>
          <p:nvPr/>
        </p:nvSpPr>
        <p:spPr>
          <a:xfrm>
            <a:off x="339970" y="383952"/>
            <a:ext cx="7762630" cy="369332"/>
          </a:xfrm>
          <a:prstGeom prst="rect">
            <a:avLst/>
          </a:prstGeom>
          <a:noFill/>
        </p:spPr>
        <p:txBody>
          <a:bodyPr wrap="square">
            <a:spAutoFit/>
          </a:bodyPr>
          <a:lstStyle/>
          <a:p>
            <a:r>
              <a:rPr lang="en-US" b="1" u="sng" dirty="0">
                <a:hlinkClick r:id="rId6"/>
              </a:rPr>
              <a:t>https://www.nysed.gov/essa/equitable-services-nonpublic-schools</a:t>
            </a:r>
            <a:endParaRPr lang="en-US" dirty="0"/>
          </a:p>
        </p:txBody>
      </p:sp>
      <p:grpSp>
        <p:nvGrpSpPr>
          <p:cNvPr id="17" name="Group 16">
            <a:extLst>
              <a:ext uri="{FF2B5EF4-FFF2-40B4-BE49-F238E27FC236}">
                <a16:creationId xmlns:a16="http://schemas.microsoft.com/office/drawing/2014/main" id="{21462A7E-1C2B-CCF1-1D07-4143BB72D934}"/>
              </a:ext>
              <a:ext uri="{C183D7F6-B498-43B3-948B-1728B52AA6E4}">
                <adec:decorative xmlns:adec="http://schemas.microsoft.com/office/drawing/2017/decorative" val="1"/>
              </a:ext>
            </a:extLst>
          </p:cNvPr>
          <p:cNvGrpSpPr/>
          <p:nvPr/>
        </p:nvGrpSpPr>
        <p:grpSpPr>
          <a:xfrm>
            <a:off x="3012757" y="1694194"/>
            <a:ext cx="8663489" cy="2791276"/>
            <a:chOff x="2527300" y="1708539"/>
            <a:chExt cx="8663489" cy="2791276"/>
          </a:xfrm>
        </p:grpSpPr>
        <p:grpSp>
          <p:nvGrpSpPr>
            <p:cNvPr id="9" name="Group 8">
              <a:extLst>
                <a:ext uri="{FF2B5EF4-FFF2-40B4-BE49-F238E27FC236}">
                  <a16:creationId xmlns:a16="http://schemas.microsoft.com/office/drawing/2014/main" id="{91772E57-6CF4-7629-79B7-76A5B7864796}"/>
                </a:ext>
              </a:extLst>
            </p:cNvPr>
            <p:cNvGrpSpPr/>
            <p:nvPr/>
          </p:nvGrpSpPr>
          <p:grpSpPr>
            <a:xfrm>
              <a:off x="5014411" y="1708539"/>
              <a:ext cx="6176378" cy="2791276"/>
              <a:chOff x="5925648" y="3037434"/>
              <a:chExt cx="6176378" cy="2791276"/>
            </a:xfrm>
          </p:grpSpPr>
          <p:sp>
            <p:nvSpPr>
              <p:cNvPr id="15" name="Rectangle 14" descr="NYSED's records only in Non-Public Schools with BEDS Codes ">
                <a:extLst>
                  <a:ext uri="{FF2B5EF4-FFF2-40B4-BE49-F238E27FC236}">
                    <a16:creationId xmlns:a16="http://schemas.microsoft.com/office/drawing/2014/main" id="{42C87747-9EA4-B40C-F231-78DFA1E477C5}"/>
                  </a:ext>
                </a:extLst>
              </p:cNvPr>
              <p:cNvSpPr/>
              <p:nvPr/>
            </p:nvSpPr>
            <p:spPr>
              <a:xfrm>
                <a:off x="5925648" y="3037434"/>
                <a:ext cx="6176378" cy="2791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accent4">
                        <a:lumMod val="50000"/>
                      </a:schemeClr>
                    </a:solidFill>
                  </a:rPr>
                  <a:t>NYSED’s records only </a:t>
                </a:r>
              </a:p>
              <a:p>
                <a:pPr algn="r"/>
                <a:r>
                  <a:rPr lang="en-US" sz="2000" b="1" dirty="0">
                    <a:solidFill>
                      <a:schemeClr val="accent4">
                        <a:lumMod val="50000"/>
                      </a:schemeClr>
                    </a:solidFill>
                  </a:rPr>
                  <a:t>include Non-public </a:t>
                </a:r>
              </a:p>
              <a:p>
                <a:pPr algn="r"/>
                <a:r>
                  <a:rPr lang="en-US" sz="2000" b="1" dirty="0">
                    <a:solidFill>
                      <a:schemeClr val="accent4">
                        <a:lumMod val="50000"/>
                      </a:schemeClr>
                    </a:solidFill>
                  </a:rPr>
                  <a:t>schools with BEDS codes.</a:t>
                </a:r>
              </a:p>
            </p:txBody>
          </p:sp>
          <p:pic>
            <p:nvPicPr>
              <p:cNvPr id="16" name="Picture 2" descr="Public Service Announcement Podcast">
                <a:extLst>
                  <a:ext uri="{FF2B5EF4-FFF2-40B4-BE49-F238E27FC236}">
                    <a16:creationId xmlns:a16="http://schemas.microsoft.com/office/drawing/2014/main" id="{A7E387A9-543A-2D64-7DB0-6EBD6765DC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015" y="3037434"/>
                <a:ext cx="2791275" cy="279127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School Closed for Summer Clip Art">
              <a:extLst>
                <a:ext uri="{FF2B5EF4-FFF2-40B4-BE49-F238E27FC236}">
                  <a16:creationId xmlns:a16="http://schemas.microsoft.com/office/drawing/2014/main" id="{518747C6-B63A-26B5-9212-B2ABCECF9E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300" y="2652068"/>
              <a:ext cx="1995725" cy="176056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a:extLst>
              <a:ext uri="{FF2B5EF4-FFF2-40B4-BE49-F238E27FC236}">
                <a16:creationId xmlns:a16="http://schemas.microsoft.com/office/drawing/2014/main" id="{6EFCDEB6-CA4F-7D7B-FE36-C0FC382860EE}"/>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260" t="20096" r="22417" b="17325"/>
          <a:stretch/>
        </p:blipFill>
        <p:spPr bwMode="auto">
          <a:xfrm rot="20985309">
            <a:off x="7836528" y="266656"/>
            <a:ext cx="1808142" cy="214585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1E3A5E2-EB3B-419D-85DF-C3DB0863B822}"/>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4</a:t>
            </a:fld>
            <a:endParaRPr lang="en-US" sz="1050" dirty="0"/>
          </a:p>
        </p:txBody>
      </p:sp>
    </p:spTree>
    <p:custDataLst>
      <p:tags r:id="rId1"/>
    </p:custDataLst>
    <p:extLst>
      <p:ext uri="{BB962C8B-B14F-4D97-AF65-F5344CB8AC3E}">
        <p14:creationId xmlns:p14="http://schemas.microsoft.com/office/powerpoint/2010/main" val="35292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FA71-34EC-4C35-964E-E027A6A8FE5A}"/>
              </a:ext>
            </a:extLst>
          </p:cNvPr>
          <p:cNvSpPr>
            <a:spLocks noGrp="1"/>
          </p:cNvSpPr>
          <p:nvPr>
            <p:ph type="title"/>
          </p:nvPr>
        </p:nvSpPr>
        <p:spPr>
          <a:xfrm>
            <a:off x="643466" y="786383"/>
            <a:ext cx="3517567" cy="1804417"/>
          </a:xfrm>
        </p:spPr>
        <p:txBody>
          <a:bodyPr/>
          <a:lstStyle/>
          <a:p>
            <a:r>
              <a:rPr lang="en-US" u="sng" dirty="0">
                <a:solidFill>
                  <a:schemeClr val="bg1"/>
                </a:solidFill>
              </a:rPr>
              <a:t>Must Do’s</a:t>
            </a:r>
            <a:br>
              <a:rPr lang="en-US" u="sng" dirty="0"/>
            </a:br>
            <a:r>
              <a:rPr lang="en-US" b="1" dirty="0">
                <a:solidFill>
                  <a:schemeClr val="bg2"/>
                </a:solidFill>
              </a:rPr>
              <a:t>Initial Consultation</a:t>
            </a:r>
          </a:p>
        </p:txBody>
      </p:sp>
      <p:sp>
        <p:nvSpPr>
          <p:cNvPr id="6" name="Content Placeholder 2">
            <a:extLst>
              <a:ext uri="{FF2B5EF4-FFF2-40B4-BE49-F238E27FC236}">
                <a16:creationId xmlns:a16="http://schemas.microsoft.com/office/drawing/2014/main" id="{31683ED0-11D9-C910-976C-CB0257271049}"/>
              </a:ext>
            </a:extLst>
          </p:cNvPr>
          <p:cNvSpPr>
            <a:spLocks noGrp="1"/>
          </p:cNvSpPr>
          <p:nvPr>
            <p:ph idx="1"/>
          </p:nvPr>
        </p:nvSpPr>
        <p:spPr>
          <a:xfrm>
            <a:off x="4750244" y="38640"/>
            <a:ext cx="7346297" cy="3447288"/>
          </a:xfrm>
        </p:spPr>
        <p:txBody>
          <a:bodyPr vert="horz" lIns="0" tIns="45720" rIns="0" bIns="45720" rtlCol="0" anchor="ctr">
            <a:normAutofit/>
          </a:bodyPr>
          <a:lstStyle/>
          <a:p>
            <a:pPr>
              <a:lnSpc>
                <a:spcPct val="100000"/>
              </a:lnSpc>
            </a:pPr>
            <a:r>
              <a:rPr lang="en-US" sz="2200" b="1" dirty="0">
                <a:solidFill>
                  <a:schemeClr val="tx2"/>
                </a:solidFill>
                <a:latin typeface="+mn-lt"/>
                <a:cs typeface="+mn-cs"/>
              </a:rPr>
              <a:t>Intent to Participate: Which private schools agree to be involved?</a:t>
            </a:r>
          </a:p>
          <a:p>
            <a:pPr>
              <a:lnSpc>
                <a:spcPct val="100000"/>
              </a:lnSpc>
            </a:pPr>
            <a:r>
              <a:rPr lang="en-US" sz="2200" b="1" dirty="0">
                <a:solidFill>
                  <a:schemeClr val="accent4">
                    <a:lumMod val="50000"/>
                  </a:schemeClr>
                </a:solidFill>
                <a:latin typeface="+mn-lt"/>
                <a:cs typeface="+mn-cs"/>
              </a:rPr>
              <a:t>Is Transferability being considered? How will this impact the available services?  </a:t>
            </a:r>
          </a:p>
          <a:p>
            <a:pPr>
              <a:lnSpc>
                <a:spcPct val="100000"/>
              </a:lnSpc>
            </a:pPr>
            <a:r>
              <a:rPr lang="en-US" sz="2200" b="1" dirty="0">
                <a:solidFill>
                  <a:schemeClr val="tx2"/>
                </a:solidFill>
              </a:rPr>
              <a:t>How will the non-public school verify the number of private school students used to calculated the proportional share?</a:t>
            </a:r>
          </a:p>
          <a:p>
            <a:pPr>
              <a:lnSpc>
                <a:spcPct val="100000"/>
              </a:lnSpc>
            </a:pPr>
            <a:r>
              <a:rPr lang="en-US" sz="2200" b="1" dirty="0">
                <a:solidFill>
                  <a:schemeClr val="accent4">
                    <a:lumMod val="50000"/>
                  </a:schemeClr>
                </a:solidFill>
              </a:rPr>
              <a:t>Are any parties interested in pooling?</a:t>
            </a:r>
          </a:p>
        </p:txBody>
      </p:sp>
      <p:pic>
        <p:nvPicPr>
          <p:cNvPr id="9" name="Picture 8">
            <a:extLst>
              <a:ext uri="{FF2B5EF4-FFF2-40B4-BE49-F238E27FC236}">
                <a16:creationId xmlns:a16="http://schemas.microsoft.com/office/drawing/2014/main" id="{704BB4B5-AF26-D70D-756B-4317B55713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10443" y="5934532"/>
            <a:ext cx="676179" cy="512306"/>
          </a:xfrm>
          <a:prstGeom prst="rect">
            <a:avLst/>
          </a:prstGeom>
        </p:spPr>
      </p:pic>
      <p:pic>
        <p:nvPicPr>
          <p:cNvPr id="1028" name="Picture 4" descr="Consultation - Free people icons">
            <a:extLst>
              <a:ext uri="{FF2B5EF4-FFF2-40B4-BE49-F238E27FC236}">
                <a16:creationId xmlns:a16="http://schemas.microsoft.com/office/drawing/2014/main" id="{656C1B42-62CB-D0E8-2FDE-C0E63001AE2D}"/>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900" y="2590800"/>
            <a:ext cx="4216400" cy="42164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1E1A0728-0BC9-3FED-0D6A-41D95C137C48}"/>
              </a:ext>
            </a:extLst>
          </p:cNvPr>
          <p:cNvSpPr/>
          <p:nvPr/>
        </p:nvSpPr>
        <p:spPr>
          <a:xfrm>
            <a:off x="4745604" y="3439254"/>
            <a:ext cx="7350937" cy="3113912"/>
          </a:xfrm>
          <a:prstGeom prst="rightArrow">
            <a:avLst>
              <a:gd name="adj1" fmla="val 87525"/>
              <a:gd name="adj2" fmla="val 5000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u="sng" dirty="0"/>
              <a:t>As the program is developed, discuss:</a:t>
            </a:r>
          </a:p>
          <a:p>
            <a:pPr algn="ctr"/>
            <a:endParaRPr lang="en-US" b="1" dirty="0"/>
          </a:p>
          <a:p>
            <a:pPr algn="ctr"/>
            <a:r>
              <a:rPr lang="en-US" b="1" dirty="0">
                <a:solidFill>
                  <a:schemeClr val="accent3">
                    <a:lumMod val="20000"/>
                    <a:lumOff val="80000"/>
                  </a:schemeClr>
                </a:solidFill>
              </a:rPr>
              <a:t>What are the needs of the eligible private school students? What data has been used to identify those needs?</a:t>
            </a:r>
          </a:p>
          <a:p>
            <a:pPr algn="ctr"/>
            <a:endParaRPr lang="en-US" b="1" dirty="0"/>
          </a:p>
          <a:p>
            <a:pPr algn="ctr"/>
            <a:r>
              <a:rPr lang="en-US" b="1" dirty="0"/>
              <a:t>What services might address those needs?</a:t>
            </a:r>
          </a:p>
          <a:p>
            <a:pPr algn="ctr"/>
            <a:endParaRPr lang="en-US" b="1" dirty="0"/>
          </a:p>
          <a:p>
            <a:pPr algn="ctr"/>
            <a:r>
              <a:rPr lang="en-US" b="1" dirty="0">
                <a:solidFill>
                  <a:schemeClr val="accent3">
                    <a:lumMod val="20000"/>
                    <a:lumOff val="80000"/>
                  </a:schemeClr>
                </a:solidFill>
              </a:rPr>
              <a:t>How will the LEA ensure that services are effective?</a:t>
            </a:r>
          </a:p>
        </p:txBody>
      </p:sp>
      <p:sp>
        <p:nvSpPr>
          <p:cNvPr id="4" name="Arrow: Notched Right 3">
            <a:extLst>
              <a:ext uri="{FF2B5EF4-FFF2-40B4-BE49-F238E27FC236}">
                <a16:creationId xmlns:a16="http://schemas.microsoft.com/office/drawing/2014/main" id="{CEF96D62-5B47-42BB-6C1A-CB69C204B66E}"/>
              </a:ext>
            </a:extLst>
          </p:cNvPr>
          <p:cNvSpPr/>
          <p:nvPr/>
        </p:nvSpPr>
        <p:spPr>
          <a:xfrm>
            <a:off x="81570" y="205328"/>
            <a:ext cx="4472640" cy="3113912"/>
          </a:xfrm>
          <a:prstGeom prst="notchedRightArrow">
            <a:avLst>
              <a:gd name="adj1" fmla="val 43854"/>
              <a:gd name="adj2" fmla="val 4726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accent4">
                    <a:lumMod val="50000"/>
                  </a:schemeClr>
                </a:solidFill>
              </a:rPr>
              <a:t>Order the steps for successful planning.</a:t>
            </a:r>
          </a:p>
        </p:txBody>
      </p:sp>
      <p:sp>
        <p:nvSpPr>
          <p:cNvPr id="7" name="Rectangle 6">
            <a:extLst>
              <a:ext uri="{FF2B5EF4-FFF2-40B4-BE49-F238E27FC236}">
                <a16:creationId xmlns:a16="http://schemas.microsoft.com/office/drawing/2014/main" id="{AB83CF14-C51C-6DC5-320A-07E138C75207}"/>
              </a:ext>
            </a:extLst>
          </p:cNvPr>
          <p:cNvSpPr/>
          <p:nvPr/>
        </p:nvSpPr>
        <p:spPr>
          <a:xfrm>
            <a:off x="212641" y="2923953"/>
            <a:ext cx="4216400" cy="37287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mj-lt"/>
              <a:buAutoNum type="arabicPeriod"/>
            </a:pPr>
            <a:r>
              <a:rPr lang="en-US" sz="2000" b="1" dirty="0">
                <a:solidFill>
                  <a:schemeClr val="accent3">
                    <a:lumMod val="50000"/>
                  </a:schemeClr>
                </a:solidFill>
              </a:rPr>
              <a:t>Verify the number of students generating funds</a:t>
            </a:r>
          </a:p>
          <a:p>
            <a:pPr marL="342900" indent="-342900">
              <a:buFont typeface="+mj-lt"/>
              <a:buAutoNum type="arabicPeriod"/>
            </a:pPr>
            <a:r>
              <a:rPr lang="en-US" sz="2000" b="1" dirty="0">
                <a:solidFill>
                  <a:schemeClr val="accent3">
                    <a:lumMod val="50000"/>
                  </a:schemeClr>
                </a:solidFill>
              </a:rPr>
              <a:t>Calculate Per Pupil Amounts</a:t>
            </a:r>
          </a:p>
          <a:p>
            <a:pPr marL="342900" indent="-342900">
              <a:buFont typeface="+mj-lt"/>
              <a:buAutoNum type="arabicPeriod"/>
            </a:pPr>
            <a:r>
              <a:rPr lang="en-US" sz="2000" b="1" dirty="0">
                <a:solidFill>
                  <a:schemeClr val="accent3">
                    <a:lumMod val="50000"/>
                  </a:schemeClr>
                </a:solidFill>
              </a:rPr>
              <a:t>Data-drive discussions: student needs, eligibility for services</a:t>
            </a:r>
          </a:p>
          <a:p>
            <a:pPr marL="342900" indent="-342900">
              <a:buFont typeface="+mj-lt"/>
              <a:buAutoNum type="arabicPeriod"/>
            </a:pPr>
            <a:r>
              <a:rPr lang="en-US" sz="2000" b="1" dirty="0">
                <a:solidFill>
                  <a:schemeClr val="accent3">
                    <a:lumMod val="50000"/>
                  </a:schemeClr>
                </a:solidFill>
              </a:rPr>
              <a:t>Set benchmarks for measuring success</a:t>
            </a:r>
          </a:p>
          <a:p>
            <a:pPr marL="342900" indent="-342900">
              <a:buFont typeface="+mj-lt"/>
              <a:buAutoNum type="arabicPeriod"/>
            </a:pPr>
            <a:r>
              <a:rPr lang="en-US" sz="2000" b="1" dirty="0">
                <a:solidFill>
                  <a:schemeClr val="accent3">
                    <a:lumMod val="50000"/>
                  </a:schemeClr>
                </a:solidFill>
              </a:rPr>
              <a:t>Schedule meetings for ongoing consultation</a:t>
            </a:r>
          </a:p>
        </p:txBody>
      </p:sp>
      <p:sp>
        <p:nvSpPr>
          <p:cNvPr id="5" name="Slide Number Placeholder 4">
            <a:extLst>
              <a:ext uri="{FF2B5EF4-FFF2-40B4-BE49-F238E27FC236}">
                <a16:creationId xmlns:a16="http://schemas.microsoft.com/office/drawing/2014/main" id="{4A5314A7-7AEE-46A5-963B-2B659E1FCFC8}"/>
              </a:ext>
            </a:extLst>
          </p:cNvPr>
          <p:cNvSpPr>
            <a:spLocks noGrp="1"/>
          </p:cNvSpPr>
          <p:nvPr>
            <p:ph type="sldNum" sz="quarter" idx="12"/>
          </p:nvPr>
        </p:nvSpPr>
        <p:spPr/>
        <p:txBody>
          <a:bodyPr/>
          <a:lstStyle/>
          <a:p>
            <a:fld id="{3A98EE3D-8CD1-4C3F-BD1C-C98C9596463C}" type="slidenum">
              <a:rPr lang="en-US" smtClean="0"/>
              <a:pPr/>
              <a:t>5</a:t>
            </a:fld>
            <a:endParaRPr lang="en-US" dirty="0"/>
          </a:p>
        </p:txBody>
      </p:sp>
    </p:spTree>
    <p:custDataLst>
      <p:tags r:id="rId1"/>
    </p:custDataLst>
    <p:extLst>
      <p:ext uri="{BB962C8B-B14F-4D97-AF65-F5344CB8AC3E}">
        <p14:creationId xmlns:p14="http://schemas.microsoft.com/office/powerpoint/2010/main" val="105113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EFCB6-7B01-CF1C-5D75-F0FAE11FB075}"/>
              </a:ext>
            </a:extLst>
          </p:cNvPr>
          <p:cNvSpPr>
            <a:spLocks noGrp="1"/>
          </p:cNvSpPr>
          <p:nvPr>
            <p:ph type="title"/>
          </p:nvPr>
        </p:nvSpPr>
        <p:spPr>
          <a:xfrm>
            <a:off x="1097280" y="-926377"/>
            <a:ext cx="10058400" cy="926377"/>
          </a:xfrm>
        </p:spPr>
        <p:txBody>
          <a:bodyPr vert="horz" lIns="91440" tIns="45720" rIns="91440" bIns="45720" rtlCol="0" anchor="b">
            <a:normAutofit/>
          </a:bodyPr>
          <a:lstStyle/>
          <a:p>
            <a:r>
              <a:rPr lang="en-US" dirty="0"/>
              <a:t>How to count Title I eligible students</a:t>
            </a:r>
          </a:p>
        </p:txBody>
      </p:sp>
      <p:pic>
        <p:nvPicPr>
          <p:cNvPr id="8" name="Picture 7">
            <a:extLst>
              <a:ext uri="{FF2B5EF4-FFF2-40B4-BE49-F238E27FC236}">
                <a16:creationId xmlns:a16="http://schemas.microsoft.com/office/drawing/2014/main" id="{BD2421A5-B970-6979-450F-0862AD2949BA}"/>
              </a:ext>
              <a:ext uri="{C183D7F6-B498-43B3-948B-1728B52AA6E4}">
                <adec:decorative xmlns:adec="http://schemas.microsoft.com/office/drawing/2017/decorative" val="1"/>
              </a:ext>
            </a:extLst>
          </p:cNvPr>
          <p:cNvPicPr>
            <a:picLocks noChangeAspect="1"/>
          </p:cNvPicPr>
          <p:nvPr/>
        </p:nvPicPr>
        <p:blipFill>
          <a:blip r:embed="rId3">
            <a:alphaModFix amt="35000"/>
          </a:blip>
          <a:srcRect r="12576"/>
          <a:stretch/>
        </p:blipFill>
        <p:spPr>
          <a:xfrm>
            <a:off x="3200399" y="1155405"/>
            <a:ext cx="8991601" cy="5702595"/>
          </a:xfrm>
          <a:prstGeom prst="rect">
            <a:avLst/>
          </a:prstGeom>
        </p:spPr>
      </p:pic>
      <p:pic>
        <p:nvPicPr>
          <p:cNvPr id="5" name="Picture 4" descr="Screenshot from the top of page 1 of the Written Affirmation of Private School Consultation. This paragraph describes the options private schools have to provide counts and addresses of income-eligible, district-resident students to the district to determine private school allocations for Title 1 funds.">
            <a:extLst>
              <a:ext uri="{FF2B5EF4-FFF2-40B4-BE49-F238E27FC236}">
                <a16:creationId xmlns:a16="http://schemas.microsoft.com/office/drawing/2014/main" id="{73C01C96-D0D6-6B87-1780-66A63D1D513D}"/>
              </a:ext>
            </a:extLst>
          </p:cNvPr>
          <p:cNvPicPr>
            <a:picLocks noChangeAspect="1"/>
          </p:cNvPicPr>
          <p:nvPr/>
        </p:nvPicPr>
        <p:blipFill>
          <a:blip r:embed="rId4"/>
          <a:stretch>
            <a:fillRect/>
          </a:stretch>
        </p:blipFill>
        <p:spPr>
          <a:xfrm>
            <a:off x="444795" y="114114"/>
            <a:ext cx="11316004" cy="1610183"/>
          </a:xfrm>
          <a:prstGeom prst="rect">
            <a:avLst/>
          </a:prstGeom>
        </p:spPr>
      </p:pic>
      <p:sp>
        <p:nvSpPr>
          <p:cNvPr id="3" name="Content Placeholder 2">
            <a:extLst>
              <a:ext uri="{FF2B5EF4-FFF2-40B4-BE49-F238E27FC236}">
                <a16:creationId xmlns:a16="http://schemas.microsoft.com/office/drawing/2014/main" id="{BE8303F3-3713-5564-E5C7-33873C513789}"/>
              </a:ext>
            </a:extLst>
          </p:cNvPr>
          <p:cNvSpPr>
            <a:spLocks noGrp="1"/>
          </p:cNvSpPr>
          <p:nvPr>
            <p:ph idx="1"/>
          </p:nvPr>
        </p:nvSpPr>
        <p:spPr>
          <a:xfrm>
            <a:off x="838200" y="1860697"/>
            <a:ext cx="10515600" cy="4126695"/>
          </a:xfrm>
        </p:spPr>
        <p:txBody>
          <a:bodyPr/>
          <a:lstStyle/>
          <a:p>
            <a:r>
              <a:rPr lang="en-US" b="1" dirty="0">
                <a:latin typeface="Candara" panose="020E0502030303020204" pitchFamily="34" charset="0"/>
              </a:rPr>
              <a:t>The same measure of poverty used at the public school </a:t>
            </a:r>
          </a:p>
          <a:p>
            <a:r>
              <a:rPr lang="en-US" b="1" dirty="0">
                <a:latin typeface="Candara" panose="020E0502030303020204" pitchFamily="34" charset="0"/>
              </a:rPr>
              <a:t>Comparable poverty data from a survey</a:t>
            </a:r>
          </a:p>
          <a:p>
            <a:pPr lvl="1"/>
            <a:r>
              <a:rPr lang="en-US" b="1" dirty="0">
                <a:latin typeface="Candara" panose="020E0502030303020204" pitchFamily="34" charset="0"/>
              </a:rPr>
              <a:t>Verify residence</a:t>
            </a:r>
          </a:p>
          <a:p>
            <a:pPr lvl="1"/>
            <a:r>
              <a:rPr lang="en-US" b="1" dirty="0">
                <a:latin typeface="Candara" panose="020E0502030303020204" pitchFamily="34" charset="0"/>
              </a:rPr>
              <a:t>Grade level and age of each child</a:t>
            </a:r>
          </a:p>
          <a:p>
            <a:pPr lvl="1"/>
            <a:r>
              <a:rPr lang="en-US" b="1" dirty="0">
                <a:latin typeface="Candara" panose="020E0502030303020204" pitchFamily="34" charset="0"/>
              </a:rPr>
              <a:t>Household income </a:t>
            </a:r>
          </a:p>
          <a:p>
            <a:r>
              <a:rPr lang="en-US" b="1" dirty="0">
                <a:latin typeface="Candara" panose="020E0502030303020204" pitchFamily="34" charset="0"/>
              </a:rPr>
              <a:t>Comparable poverty data from a different source </a:t>
            </a:r>
          </a:p>
          <a:p>
            <a:r>
              <a:rPr lang="en-US" b="1" dirty="0">
                <a:latin typeface="Candara" panose="020E0502030303020204" pitchFamily="34" charset="0"/>
              </a:rPr>
              <a:t>Proportionality </a:t>
            </a:r>
          </a:p>
          <a:p>
            <a:r>
              <a:rPr lang="en-US" b="1" dirty="0">
                <a:latin typeface="Candara" panose="020E0502030303020204" pitchFamily="34" charset="0"/>
              </a:rPr>
              <a:t>An Equated Measure </a:t>
            </a:r>
          </a:p>
        </p:txBody>
      </p:sp>
      <p:sp>
        <p:nvSpPr>
          <p:cNvPr id="2" name="Double Wave 1">
            <a:extLst>
              <a:ext uri="{FF2B5EF4-FFF2-40B4-BE49-F238E27FC236}">
                <a16:creationId xmlns:a16="http://schemas.microsoft.com/office/drawing/2014/main" id="{89F1F631-0E31-F323-E32A-C66A486425F1}"/>
              </a:ext>
            </a:extLst>
          </p:cNvPr>
          <p:cNvSpPr/>
          <p:nvPr/>
        </p:nvSpPr>
        <p:spPr>
          <a:xfrm>
            <a:off x="252220" y="5412603"/>
            <a:ext cx="11101580" cy="1010093"/>
          </a:xfrm>
          <a:prstGeom prst="doubleWav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accent5">
                    <a:lumMod val="50000"/>
                  </a:schemeClr>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https://oese.ed.gov/files/2023/05/Title-I-ES-guidance-revised-5-2023.pdf</a:t>
            </a:r>
            <a:r>
              <a:rPr lang="en-US" sz="2800" b="1" dirty="0">
                <a:solidFill>
                  <a:schemeClr val="accent5">
                    <a:lumMod val="50000"/>
                  </a:schemeClr>
                </a:solidFill>
                <a:effectLst/>
                <a:latin typeface="Calibri" panose="020F0502020204030204" pitchFamily="34" charset="0"/>
              </a:rPr>
              <a:t> </a:t>
            </a:r>
            <a:endParaRPr lang="en-US" sz="2800" b="1" dirty="0">
              <a:solidFill>
                <a:schemeClr val="accent5">
                  <a:lumMod val="50000"/>
                </a:schemeClr>
              </a:solidFill>
            </a:endParaRPr>
          </a:p>
        </p:txBody>
      </p:sp>
    </p:spTree>
    <p:extLst>
      <p:ext uri="{BB962C8B-B14F-4D97-AF65-F5344CB8AC3E}">
        <p14:creationId xmlns:p14="http://schemas.microsoft.com/office/powerpoint/2010/main" val="396970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C862-20EB-49F3-BB8F-CA63FB745A70}"/>
              </a:ext>
            </a:extLst>
          </p:cNvPr>
          <p:cNvSpPr>
            <a:spLocks noGrp="1"/>
          </p:cNvSpPr>
          <p:nvPr>
            <p:ph type="title"/>
          </p:nvPr>
        </p:nvSpPr>
        <p:spPr>
          <a:xfrm>
            <a:off x="1097280" y="382301"/>
            <a:ext cx="10058400" cy="1648522"/>
          </a:xfrm>
        </p:spPr>
        <p:txBody>
          <a:bodyPr>
            <a:normAutofit/>
          </a:bodyPr>
          <a:lstStyle/>
          <a:p>
            <a:pPr algn="ctr"/>
            <a:r>
              <a:rPr lang="en-US" dirty="0"/>
              <a:t>LEAs may dictate all terms of the Equitable Services program.</a:t>
            </a:r>
          </a:p>
        </p:txBody>
      </p:sp>
      <p:sp>
        <p:nvSpPr>
          <p:cNvPr id="5" name="Slide Number Placeholder 4">
            <a:extLst>
              <a:ext uri="{FF2B5EF4-FFF2-40B4-BE49-F238E27FC236}">
                <a16:creationId xmlns:a16="http://schemas.microsoft.com/office/drawing/2014/main" id="{A1E3A5E2-EB3B-419D-85DF-C3DB0863B822}"/>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6" name="Content Placeholder 2">
            <a:extLst>
              <a:ext uri="{FF2B5EF4-FFF2-40B4-BE49-F238E27FC236}">
                <a16:creationId xmlns:a16="http://schemas.microsoft.com/office/drawing/2014/main" id="{9BAE262D-A999-B08C-0591-5E8A74BE52F8}"/>
              </a:ext>
            </a:extLst>
          </p:cNvPr>
          <p:cNvSpPr txBox="1">
            <a:spLocks/>
          </p:cNvSpPr>
          <p:nvPr/>
        </p:nvSpPr>
        <p:spPr>
          <a:xfrm>
            <a:off x="253409" y="2265149"/>
            <a:ext cx="11685182" cy="2327701"/>
          </a:xfrm>
          <a:custGeom>
            <a:avLst/>
            <a:gdLst>
              <a:gd name="connsiteX0" fmla="*/ 0 w 11685182"/>
              <a:gd name="connsiteY0" fmla="*/ 0 h 2327701"/>
              <a:gd name="connsiteX1" fmla="*/ 350555 w 11685182"/>
              <a:gd name="connsiteY1" fmla="*/ 0 h 2327701"/>
              <a:gd name="connsiteX2" fmla="*/ 701111 w 11685182"/>
              <a:gd name="connsiteY2" fmla="*/ 0 h 2327701"/>
              <a:gd name="connsiteX3" fmla="*/ 1519074 w 11685182"/>
              <a:gd name="connsiteY3" fmla="*/ 0 h 2327701"/>
              <a:gd name="connsiteX4" fmla="*/ 1986481 w 11685182"/>
              <a:gd name="connsiteY4" fmla="*/ 0 h 2327701"/>
              <a:gd name="connsiteX5" fmla="*/ 2687592 w 11685182"/>
              <a:gd name="connsiteY5" fmla="*/ 0 h 2327701"/>
              <a:gd name="connsiteX6" fmla="*/ 3388703 w 11685182"/>
              <a:gd name="connsiteY6" fmla="*/ 0 h 2327701"/>
              <a:gd name="connsiteX7" fmla="*/ 4206666 w 11685182"/>
              <a:gd name="connsiteY7" fmla="*/ 0 h 2327701"/>
              <a:gd name="connsiteX8" fmla="*/ 4557221 w 11685182"/>
              <a:gd name="connsiteY8" fmla="*/ 0 h 2327701"/>
              <a:gd name="connsiteX9" fmla="*/ 4907776 w 11685182"/>
              <a:gd name="connsiteY9" fmla="*/ 0 h 2327701"/>
              <a:gd name="connsiteX10" fmla="*/ 5492036 w 11685182"/>
              <a:gd name="connsiteY10" fmla="*/ 0 h 2327701"/>
              <a:gd name="connsiteX11" fmla="*/ 5842591 w 11685182"/>
              <a:gd name="connsiteY11" fmla="*/ 0 h 2327701"/>
              <a:gd name="connsiteX12" fmla="*/ 6543702 w 11685182"/>
              <a:gd name="connsiteY12" fmla="*/ 0 h 2327701"/>
              <a:gd name="connsiteX13" fmla="*/ 6777406 w 11685182"/>
              <a:gd name="connsiteY13" fmla="*/ 0 h 2327701"/>
              <a:gd name="connsiteX14" fmla="*/ 7127961 w 11685182"/>
              <a:gd name="connsiteY14" fmla="*/ 0 h 2327701"/>
              <a:gd name="connsiteX15" fmla="*/ 7361665 w 11685182"/>
              <a:gd name="connsiteY15" fmla="*/ 0 h 2327701"/>
              <a:gd name="connsiteX16" fmla="*/ 8062776 w 11685182"/>
              <a:gd name="connsiteY16" fmla="*/ 0 h 2327701"/>
              <a:gd name="connsiteX17" fmla="*/ 8413331 w 11685182"/>
              <a:gd name="connsiteY17" fmla="*/ 0 h 2327701"/>
              <a:gd name="connsiteX18" fmla="*/ 8880738 w 11685182"/>
              <a:gd name="connsiteY18" fmla="*/ 0 h 2327701"/>
              <a:gd name="connsiteX19" fmla="*/ 9114442 w 11685182"/>
              <a:gd name="connsiteY19" fmla="*/ 0 h 2327701"/>
              <a:gd name="connsiteX20" fmla="*/ 9932405 w 11685182"/>
              <a:gd name="connsiteY20" fmla="*/ 0 h 2327701"/>
              <a:gd name="connsiteX21" fmla="*/ 10633516 w 11685182"/>
              <a:gd name="connsiteY21" fmla="*/ 0 h 2327701"/>
              <a:gd name="connsiteX22" fmla="*/ 11685182 w 11685182"/>
              <a:gd name="connsiteY22" fmla="*/ 0 h 2327701"/>
              <a:gd name="connsiteX23" fmla="*/ 11685182 w 11685182"/>
              <a:gd name="connsiteY23" fmla="*/ 558648 h 2327701"/>
              <a:gd name="connsiteX24" fmla="*/ 11685182 w 11685182"/>
              <a:gd name="connsiteY24" fmla="*/ 1094019 h 2327701"/>
              <a:gd name="connsiteX25" fmla="*/ 11685182 w 11685182"/>
              <a:gd name="connsiteY25" fmla="*/ 1629391 h 2327701"/>
              <a:gd name="connsiteX26" fmla="*/ 11685182 w 11685182"/>
              <a:gd name="connsiteY26" fmla="*/ 2327701 h 2327701"/>
              <a:gd name="connsiteX27" fmla="*/ 11451478 w 11685182"/>
              <a:gd name="connsiteY27" fmla="*/ 2327701 h 2327701"/>
              <a:gd name="connsiteX28" fmla="*/ 10750367 w 11685182"/>
              <a:gd name="connsiteY28" fmla="*/ 2327701 h 2327701"/>
              <a:gd name="connsiteX29" fmla="*/ 10282960 w 11685182"/>
              <a:gd name="connsiteY29" fmla="*/ 2327701 h 2327701"/>
              <a:gd name="connsiteX30" fmla="*/ 9815553 w 11685182"/>
              <a:gd name="connsiteY30" fmla="*/ 2327701 h 2327701"/>
              <a:gd name="connsiteX31" fmla="*/ 9464997 w 11685182"/>
              <a:gd name="connsiteY31" fmla="*/ 2327701 h 2327701"/>
              <a:gd name="connsiteX32" fmla="*/ 8997590 w 11685182"/>
              <a:gd name="connsiteY32" fmla="*/ 2327701 h 2327701"/>
              <a:gd name="connsiteX33" fmla="*/ 8296479 w 11685182"/>
              <a:gd name="connsiteY33" fmla="*/ 2327701 h 2327701"/>
              <a:gd name="connsiteX34" fmla="*/ 7595368 w 11685182"/>
              <a:gd name="connsiteY34" fmla="*/ 2327701 h 2327701"/>
              <a:gd name="connsiteX35" fmla="*/ 7244813 w 11685182"/>
              <a:gd name="connsiteY35" fmla="*/ 2327701 h 2327701"/>
              <a:gd name="connsiteX36" fmla="*/ 6660554 w 11685182"/>
              <a:gd name="connsiteY36" fmla="*/ 2327701 h 2327701"/>
              <a:gd name="connsiteX37" fmla="*/ 6426850 w 11685182"/>
              <a:gd name="connsiteY37" fmla="*/ 2327701 h 2327701"/>
              <a:gd name="connsiteX38" fmla="*/ 5608887 w 11685182"/>
              <a:gd name="connsiteY38" fmla="*/ 2327701 h 2327701"/>
              <a:gd name="connsiteX39" fmla="*/ 5141480 w 11685182"/>
              <a:gd name="connsiteY39" fmla="*/ 2327701 h 2327701"/>
              <a:gd name="connsiteX40" fmla="*/ 4557221 w 11685182"/>
              <a:gd name="connsiteY40" fmla="*/ 2327701 h 2327701"/>
              <a:gd name="connsiteX41" fmla="*/ 4323517 w 11685182"/>
              <a:gd name="connsiteY41" fmla="*/ 2327701 h 2327701"/>
              <a:gd name="connsiteX42" fmla="*/ 3972962 w 11685182"/>
              <a:gd name="connsiteY42" fmla="*/ 2327701 h 2327701"/>
              <a:gd name="connsiteX43" fmla="*/ 3622406 w 11685182"/>
              <a:gd name="connsiteY43" fmla="*/ 2327701 h 2327701"/>
              <a:gd name="connsiteX44" fmla="*/ 3271851 w 11685182"/>
              <a:gd name="connsiteY44" fmla="*/ 2327701 h 2327701"/>
              <a:gd name="connsiteX45" fmla="*/ 3038147 w 11685182"/>
              <a:gd name="connsiteY45" fmla="*/ 2327701 h 2327701"/>
              <a:gd name="connsiteX46" fmla="*/ 2804444 w 11685182"/>
              <a:gd name="connsiteY46" fmla="*/ 2327701 h 2327701"/>
              <a:gd name="connsiteX47" fmla="*/ 2337036 w 11685182"/>
              <a:gd name="connsiteY47" fmla="*/ 2327701 h 2327701"/>
              <a:gd name="connsiteX48" fmla="*/ 1986481 w 11685182"/>
              <a:gd name="connsiteY48" fmla="*/ 2327701 h 2327701"/>
              <a:gd name="connsiteX49" fmla="*/ 1635925 w 11685182"/>
              <a:gd name="connsiteY49" fmla="*/ 2327701 h 2327701"/>
              <a:gd name="connsiteX50" fmla="*/ 817963 w 11685182"/>
              <a:gd name="connsiteY50" fmla="*/ 2327701 h 2327701"/>
              <a:gd name="connsiteX51" fmla="*/ 0 w 11685182"/>
              <a:gd name="connsiteY51" fmla="*/ 2327701 h 2327701"/>
              <a:gd name="connsiteX52" fmla="*/ 0 w 11685182"/>
              <a:gd name="connsiteY52" fmla="*/ 1745776 h 2327701"/>
              <a:gd name="connsiteX53" fmla="*/ 0 w 11685182"/>
              <a:gd name="connsiteY53" fmla="*/ 1140573 h 2327701"/>
              <a:gd name="connsiteX54" fmla="*/ 0 w 11685182"/>
              <a:gd name="connsiteY54" fmla="*/ 535371 h 2327701"/>
              <a:gd name="connsiteX55" fmla="*/ 0 w 11685182"/>
              <a:gd name="connsiteY55" fmla="*/ 0 h 23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85182" h="2327701" fill="none" extrusionOk="0">
                <a:moveTo>
                  <a:pt x="0" y="0"/>
                </a:moveTo>
                <a:cubicBezTo>
                  <a:pt x="119849" y="-4763"/>
                  <a:pt x="176769" y="32342"/>
                  <a:pt x="350555" y="0"/>
                </a:cubicBezTo>
                <a:cubicBezTo>
                  <a:pt x="524341" y="-32342"/>
                  <a:pt x="549649" y="21326"/>
                  <a:pt x="701111" y="0"/>
                </a:cubicBezTo>
                <a:cubicBezTo>
                  <a:pt x="852573" y="-21326"/>
                  <a:pt x="1136320" y="85712"/>
                  <a:pt x="1519074" y="0"/>
                </a:cubicBezTo>
                <a:cubicBezTo>
                  <a:pt x="1901828" y="-85712"/>
                  <a:pt x="1892957" y="17685"/>
                  <a:pt x="1986481" y="0"/>
                </a:cubicBezTo>
                <a:cubicBezTo>
                  <a:pt x="2080005" y="-17685"/>
                  <a:pt x="2375686" y="52266"/>
                  <a:pt x="2687592" y="0"/>
                </a:cubicBezTo>
                <a:cubicBezTo>
                  <a:pt x="2999498" y="-52266"/>
                  <a:pt x="3103098" y="64970"/>
                  <a:pt x="3388703" y="0"/>
                </a:cubicBezTo>
                <a:cubicBezTo>
                  <a:pt x="3674308" y="-64970"/>
                  <a:pt x="3898386" y="79433"/>
                  <a:pt x="4206666" y="0"/>
                </a:cubicBezTo>
                <a:cubicBezTo>
                  <a:pt x="4514946" y="-79433"/>
                  <a:pt x="4443473" y="14883"/>
                  <a:pt x="4557221" y="0"/>
                </a:cubicBezTo>
                <a:cubicBezTo>
                  <a:pt x="4670970" y="-14883"/>
                  <a:pt x="4732943" y="15089"/>
                  <a:pt x="4907776" y="0"/>
                </a:cubicBezTo>
                <a:cubicBezTo>
                  <a:pt x="5082609" y="-15089"/>
                  <a:pt x="5274958" y="49659"/>
                  <a:pt x="5492036" y="0"/>
                </a:cubicBezTo>
                <a:cubicBezTo>
                  <a:pt x="5709114" y="-49659"/>
                  <a:pt x="5688461" y="32742"/>
                  <a:pt x="5842591" y="0"/>
                </a:cubicBezTo>
                <a:cubicBezTo>
                  <a:pt x="5996722" y="-32742"/>
                  <a:pt x="6274820" y="10089"/>
                  <a:pt x="6543702" y="0"/>
                </a:cubicBezTo>
                <a:cubicBezTo>
                  <a:pt x="6812584" y="-10089"/>
                  <a:pt x="6684585" y="2966"/>
                  <a:pt x="6777406" y="0"/>
                </a:cubicBezTo>
                <a:cubicBezTo>
                  <a:pt x="6870227" y="-2966"/>
                  <a:pt x="7007621" y="36288"/>
                  <a:pt x="7127961" y="0"/>
                </a:cubicBezTo>
                <a:cubicBezTo>
                  <a:pt x="7248302" y="-36288"/>
                  <a:pt x="7279975" y="14224"/>
                  <a:pt x="7361665" y="0"/>
                </a:cubicBezTo>
                <a:cubicBezTo>
                  <a:pt x="7443355" y="-14224"/>
                  <a:pt x="7919318" y="35688"/>
                  <a:pt x="8062776" y="0"/>
                </a:cubicBezTo>
                <a:cubicBezTo>
                  <a:pt x="8206234" y="-35688"/>
                  <a:pt x="8319645" y="9559"/>
                  <a:pt x="8413331" y="0"/>
                </a:cubicBezTo>
                <a:cubicBezTo>
                  <a:pt x="8507018" y="-9559"/>
                  <a:pt x="8719574" y="38226"/>
                  <a:pt x="8880738" y="0"/>
                </a:cubicBezTo>
                <a:cubicBezTo>
                  <a:pt x="9041902" y="-38226"/>
                  <a:pt x="9032613" y="24800"/>
                  <a:pt x="9114442" y="0"/>
                </a:cubicBezTo>
                <a:cubicBezTo>
                  <a:pt x="9196271" y="-24800"/>
                  <a:pt x="9716067" y="83957"/>
                  <a:pt x="9932405" y="0"/>
                </a:cubicBezTo>
                <a:cubicBezTo>
                  <a:pt x="10148743" y="-83957"/>
                  <a:pt x="10362937" y="32898"/>
                  <a:pt x="10633516" y="0"/>
                </a:cubicBezTo>
                <a:cubicBezTo>
                  <a:pt x="10904095" y="-32898"/>
                  <a:pt x="11160556" y="33992"/>
                  <a:pt x="11685182" y="0"/>
                </a:cubicBezTo>
                <a:cubicBezTo>
                  <a:pt x="11700681" y="135868"/>
                  <a:pt x="11659287" y="346517"/>
                  <a:pt x="11685182" y="558648"/>
                </a:cubicBezTo>
                <a:cubicBezTo>
                  <a:pt x="11711077" y="770779"/>
                  <a:pt x="11655829" y="951696"/>
                  <a:pt x="11685182" y="1094019"/>
                </a:cubicBezTo>
                <a:cubicBezTo>
                  <a:pt x="11714535" y="1236342"/>
                  <a:pt x="11683587" y="1363432"/>
                  <a:pt x="11685182" y="1629391"/>
                </a:cubicBezTo>
                <a:cubicBezTo>
                  <a:pt x="11686777" y="1895350"/>
                  <a:pt x="11661212" y="1999555"/>
                  <a:pt x="11685182" y="2327701"/>
                </a:cubicBezTo>
                <a:cubicBezTo>
                  <a:pt x="11589017" y="2334334"/>
                  <a:pt x="11508163" y="2321863"/>
                  <a:pt x="11451478" y="2327701"/>
                </a:cubicBezTo>
                <a:cubicBezTo>
                  <a:pt x="11394793" y="2333539"/>
                  <a:pt x="10909881" y="2317900"/>
                  <a:pt x="10750367" y="2327701"/>
                </a:cubicBezTo>
                <a:cubicBezTo>
                  <a:pt x="10590853" y="2337502"/>
                  <a:pt x="10426945" y="2317405"/>
                  <a:pt x="10282960" y="2327701"/>
                </a:cubicBezTo>
                <a:cubicBezTo>
                  <a:pt x="10138975" y="2337997"/>
                  <a:pt x="10019383" y="2289237"/>
                  <a:pt x="9815553" y="2327701"/>
                </a:cubicBezTo>
                <a:cubicBezTo>
                  <a:pt x="9611723" y="2366165"/>
                  <a:pt x="9566443" y="2287603"/>
                  <a:pt x="9464997" y="2327701"/>
                </a:cubicBezTo>
                <a:cubicBezTo>
                  <a:pt x="9363551" y="2367799"/>
                  <a:pt x="9105987" y="2282109"/>
                  <a:pt x="8997590" y="2327701"/>
                </a:cubicBezTo>
                <a:cubicBezTo>
                  <a:pt x="8889193" y="2373293"/>
                  <a:pt x="8529942" y="2317549"/>
                  <a:pt x="8296479" y="2327701"/>
                </a:cubicBezTo>
                <a:cubicBezTo>
                  <a:pt x="8063016" y="2337853"/>
                  <a:pt x="7765206" y="2300222"/>
                  <a:pt x="7595368" y="2327701"/>
                </a:cubicBezTo>
                <a:cubicBezTo>
                  <a:pt x="7425530" y="2355180"/>
                  <a:pt x="7341750" y="2295593"/>
                  <a:pt x="7244813" y="2327701"/>
                </a:cubicBezTo>
                <a:cubicBezTo>
                  <a:pt x="7147876" y="2359809"/>
                  <a:pt x="6898711" y="2304264"/>
                  <a:pt x="6660554" y="2327701"/>
                </a:cubicBezTo>
                <a:cubicBezTo>
                  <a:pt x="6422397" y="2351138"/>
                  <a:pt x="6505748" y="2317283"/>
                  <a:pt x="6426850" y="2327701"/>
                </a:cubicBezTo>
                <a:cubicBezTo>
                  <a:pt x="6347952" y="2338119"/>
                  <a:pt x="5984405" y="2297029"/>
                  <a:pt x="5608887" y="2327701"/>
                </a:cubicBezTo>
                <a:cubicBezTo>
                  <a:pt x="5233369" y="2358373"/>
                  <a:pt x="5357237" y="2299974"/>
                  <a:pt x="5141480" y="2327701"/>
                </a:cubicBezTo>
                <a:cubicBezTo>
                  <a:pt x="4925723" y="2355428"/>
                  <a:pt x="4708441" y="2321856"/>
                  <a:pt x="4557221" y="2327701"/>
                </a:cubicBezTo>
                <a:cubicBezTo>
                  <a:pt x="4406001" y="2333546"/>
                  <a:pt x="4395535" y="2308639"/>
                  <a:pt x="4323517" y="2327701"/>
                </a:cubicBezTo>
                <a:cubicBezTo>
                  <a:pt x="4251499" y="2346763"/>
                  <a:pt x="4138171" y="2302277"/>
                  <a:pt x="3972962" y="2327701"/>
                </a:cubicBezTo>
                <a:cubicBezTo>
                  <a:pt x="3807753" y="2353125"/>
                  <a:pt x="3709196" y="2295915"/>
                  <a:pt x="3622406" y="2327701"/>
                </a:cubicBezTo>
                <a:cubicBezTo>
                  <a:pt x="3535616" y="2359487"/>
                  <a:pt x="3372256" y="2310222"/>
                  <a:pt x="3271851" y="2327701"/>
                </a:cubicBezTo>
                <a:cubicBezTo>
                  <a:pt x="3171447" y="2345180"/>
                  <a:pt x="3136775" y="2327071"/>
                  <a:pt x="3038147" y="2327701"/>
                </a:cubicBezTo>
                <a:cubicBezTo>
                  <a:pt x="2939519" y="2328331"/>
                  <a:pt x="2915528" y="2306169"/>
                  <a:pt x="2804444" y="2327701"/>
                </a:cubicBezTo>
                <a:cubicBezTo>
                  <a:pt x="2693360" y="2349233"/>
                  <a:pt x="2570475" y="2318166"/>
                  <a:pt x="2337036" y="2327701"/>
                </a:cubicBezTo>
                <a:cubicBezTo>
                  <a:pt x="2103597" y="2337236"/>
                  <a:pt x="2109000" y="2310690"/>
                  <a:pt x="1986481" y="2327701"/>
                </a:cubicBezTo>
                <a:cubicBezTo>
                  <a:pt x="1863963" y="2344712"/>
                  <a:pt x="1778127" y="2319522"/>
                  <a:pt x="1635925" y="2327701"/>
                </a:cubicBezTo>
                <a:cubicBezTo>
                  <a:pt x="1493723" y="2335880"/>
                  <a:pt x="1109105" y="2290891"/>
                  <a:pt x="817963" y="2327701"/>
                </a:cubicBezTo>
                <a:cubicBezTo>
                  <a:pt x="526821" y="2364511"/>
                  <a:pt x="298634" y="2298961"/>
                  <a:pt x="0" y="2327701"/>
                </a:cubicBezTo>
                <a:cubicBezTo>
                  <a:pt x="-6418" y="2055706"/>
                  <a:pt x="6090" y="1887124"/>
                  <a:pt x="0" y="1745776"/>
                </a:cubicBezTo>
                <a:cubicBezTo>
                  <a:pt x="-6090" y="1604428"/>
                  <a:pt x="9594" y="1285097"/>
                  <a:pt x="0" y="1140573"/>
                </a:cubicBezTo>
                <a:cubicBezTo>
                  <a:pt x="-9594" y="996049"/>
                  <a:pt x="14935" y="707959"/>
                  <a:pt x="0" y="535371"/>
                </a:cubicBezTo>
                <a:cubicBezTo>
                  <a:pt x="-14935" y="362783"/>
                  <a:pt x="38465" y="211189"/>
                  <a:pt x="0" y="0"/>
                </a:cubicBezTo>
                <a:close/>
              </a:path>
              <a:path w="11685182" h="2327701" stroke="0" extrusionOk="0">
                <a:moveTo>
                  <a:pt x="0" y="0"/>
                </a:moveTo>
                <a:cubicBezTo>
                  <a:pt x="347002" y="-2141"/>
                  <a:pt x="465389" y="42635"/>
                  <a:pt x="701111" y="0"/>
                </a:cubicBezTo>
                <a:cubicBezTo>
                  <a:pt x="936833" y="-42635"/>
                  <a:pt x="1236754" y="1556"/>
                  <a:pt x="1402222" y="0"/>
                </a:cubicBezTo>
                <a:cubicBezTo>
                  <a:pt x="1567690" y="-1556"/>
                  <a:pt x="1663002" y="13696"/>
                  <a:pt x="1869629" y="0"/>
                </a:cubicBezTo>
                <a:cubicBezTo>
                  <a:pt x="2076256" y="-13696"/>
                  <a:pt x="2256160" y="50162"/>
                  <a:pt x="2570740" y="0"/>
                </a:cubicBezTo>
                <a:cubicBezTo>
                  <a:pt x="2885320" y="-50162"/>
                  <a:pt x="2879129" y="36409"/>
                  <a:pt x="3154999" y="0"/>
                </a:cubicBezTo>
                <a:cubicBezTo>
                  <a:pt x="3430869" y="-36409"/>
                  <a:pt x="3509007" y="37865"/>
                  <a:pt x="3622406" y="0"/>
                </a:cubicBezTo>
                <a:cubicBezTo>
                  <a:pt x="3735805" y="-37865"/>
                  <a:pt x="3892894" y="7133"/>
                  <a:pt x="3972962" y="0"/>
                </a:cubicBezTo>
                <a:cubicBezTo>
                  <a:pt x="4053030" y="-7133"/>
                  <a:pt x="4323303" y="5333"/>
                  <a:pt x="4440369" y="0"/>
                </a:cubicBezTo>
                <a:cubicBezTo>
                  <a:pt x="4557435" y="-5333"/>
                  <a:pt x="4744564" y="14875"/>
                  <a:pt x="5024628" y="0"/>
                </a:cubicBezTo>
                <a:cubicBezTo>
                  <a:pt x="5304692" y="-14875"/>
                  <a:pt x="5306887" y="14223"/>
                  <a:pt x="5492036" y="0"/>
                </a:cubicBezTo>
                <a:cubicBezTo>
                  <a:pt x="5677185" y="-14223"/>
                  <a:pt x="5856482" y="16903"/>
                  <a:pt x="5959443" y="0"/>
                </a:cubicBezTo>
                <a:cubicBezTo>
                  <a:pt x="6062404" y="-16903"/>
                  <a:pt x="6347660" y="30535"/>
                  <a:pt x="6543702" y="0"/>
                </a:cubicBezTo>
                <a:cubicBezTo>
                  <a:pt x="6739744" y="-30535"/>
                  <a:pt x="6874163" y="2891"/>
                  <a:pt x="7011109" y="0"/>
                </a:cubicBezTo>
                <a:cubicBezTo>
                  <a:pt x="7148055" y="-2891"/>
                  <a:pt x="7474614" y="13170"/>
                  <a:pt x="7595368" y="0"/>
                </a:cubicBezTo>
                <a:cubicBezTo>
                  <a:pt x="7716122" y="-13170"/>
                  <a:pt x="7848431" y="16006"/>
                  <a:pt x="7945924" y="0"/>
                </a:cubicBezTo>
                <a:cubicBezTo>
                  <a:pt x="8043417" y="-16006"/>
                  <a:pt x="8114139" y="18122"/>
                  <a:pt x="8179627" y="0"/>
                </a:cubicBezTo>
                <a:cubicBezTo>
                  <a:pt x="8245115" y="-18122"/>
                  <a:pt x="8548881" y="40211"/>
                  <a:pt x="8647035" y="0"/>
                </a:cubicBezTo>
                <a:cubicBezTo>
                  <a:pt x="8745189" y="-40211"/>
                  <a:pt x="9092786" y="52788"/>
                  <a:pt x="9464997" y="0"/>
                </a:cubicBezTo>
                <a:cubicBezTo>
                  <a:pt x="9837208" y="-52788"/>
                  <a:pt x="9859166" y="38793"/>
                  <a:pt x="10166108" y="0"/>
                </a:cubicBezTo>
                <a:cubicBezTo>
                  <a:pt x="10473050" y="-38793"/>
                  <a:pt x="10409937" y="9557"/>
                  <a:pt x="10633516" y="0"/>
                </a:cubicBezTo>
                <a:cubicBezTo>
                  <a:pt x="10857095" y="-9557"/>
                  <a:pt x="11329997" y="44692"/>
                  <a:pt x="11685182" y="0"/>
                </a:cubicBezTo>
                <a:cubicBezTo>
                  <a:pt x="11693683" y="214784"/>
                  <a:pt x="11671017" y="289917"/>
                  <a:pt x="11685182" y="558648"/>
                </a:cubicBezTo>
                <a:cubicBezTo>
                  <a:pt x="11699347" y="827379"/>
                  <a:pt x="11660244" y="1000582"/>
                  <a:pt x="11685182" y="1140573"/>
                </a:cubicBezTo>
                <a:cubicBezTo>
                  <a:pt x="11710120" y="1280564"/>
                  <a:pt x="11675371" y="1513731"/>
                  <a:pt x="11685182" y="1722499"/>
                </a:cubicBezTo>
                <a:cubicBezTo>
                  <a:pt x="11694993" y="1931267"/>
                  <a:pt x="11678014" y="2152864"/>
                  <a:pt x="11685182" y="2327701"/>
                </a:cubicBezTo>
                <a:cubicBezTo>
                  <a:pt x="11625444" y="2353349"/>
                  <a:pt x="11551340" y="2320665"/>
                  <a:pt x="11451478" y="2327701"/>
                </a:cubicBezTo>
                <a:cubicBezTo>
                  <a:pt x="11351616" y="2334737"/>
                  <a:pt x="11086735" y="2289087"/>
                  <a:pt x="10984071" y="2327701"/>
                </a:cubicBezTo>
                <a:cubicBezTo>
                  <a:pt x="10881407" y="2366315"/>
                  <a:pt x="10572953" y="2297354"/>
                  <a:pt x="10166108" y="2327701"/>
                </a:cubicBezTo>
                <a:cubicBezTo>
                  <a:pt x="9759263" y="2358048"/>
                  <a:pt x="9731048" y="2312341"/>
                  <a:pt x="9581849" y="2327701"/>
                </a:cubicBezTo>
                <a:cubicBezTo>
                  <a:pt x="9432650" y="2343061"/>
                  <a:pt x="9454249" y="2312611"/>
                  <a:pt x="9348146" y="2327701"/>
                </a:cubicBezTo>
                <a:cubicBezTo>
                  <a:pt x="9242043" y="2342791"/>
                  <a:pt x="9068106" y="2316230"/>
                  <a:pt x="8880738" y="2327701"/>
                </a:cubicBezTo>
                <a:cubicBezTo>
                  <a:pt x="8693370" y="2339172"/>
                  <a:pt x="8585984" y="2325883"/>
                  <a:pt x="8413331" y="2327701"/>
                </a:cubicBezTo>
                <a:cubicBezTo>
                  <a:pt x="8240678" y="2329519"/>
                  <a:pt x="8066030" y="2283410"/>
                  <a:pt x="7829072" y="2327701"/>
                </a:cubicBezTo>
                <a:cubicBezTo>
                  <a:pt x="7592114" y="2371992"/>
                  <a:pt x="7297701" y="2293698"/>
                  <a:pt x="7127961" y="2327701"/>
                </a:cubicBezTo>
                <a:cubicBezTo>
                  <a:pt x="6958221" y="2361704"/>
                  <a:pt x="6806238" y="2326866"/>
                  <a:pt x="6660554" y="2327701"/>
                </a:cubicBezTo>
                <a:cubicBezTo>
                  <a:pt x="6514870" y="2328536"/>
                  <a:pt x="6332174" y="2272010"/>
                  <a:pt x="6193146" y="2327701"/>
                </a:cubicBezTo>
                <a:cubicBezTo>
                  <a:pt x="6054118" y="2383392"/>
                  <a:pt x="5607451" y="2318160"/>
                  <a:pt x="5375184" y="2327701"/>
                </a:cubicBezTo>
                <a:cubicBezTo>
                  <a:pt x="5142917" y="2337242"/>
                  <a:pt x="4964896" y="2299107"/>
                  <a:pt x="4557221" y="2327701"/>
                </a:cubicBezTo>
                <a:cubicBezTo>
                  <a:pt x="4149546" y="2356295"/>
                  <a:pt x="4099921" y="2288488"/>
                  <a:pt x="3972962" y="2327701"/>
                </a:cubicBezTo>
                <a:cubicBezTo>
                  <a:pt x="3846003" y="2366914"/>
                  <a:pt x="3554643" y="2262095"/>
                  <a:pt x="3388703" y="2327701"/>
                </a:cubicBezTo>
                <a:cubicBezTo>
                  <a:pt x="3222763" y="2393307"/>
                  <a:pt x="2870459" y="2243932"/>
                  <a:pt x="2570740" y="2327701"/>
                </a:cubicBezTo>
                <a:cubicBezTo>
                  <a:pt x="2271021" y="2411470"/>
                  <a:pt x="2142255" y="2251727"/>
                  <a:pt x="1752777" y="2327701"/>
                </a:cubicBezTo>
                <a:cubicBezTo>
                  <a:pt x="1363299" y="2403675"/>
                  <a:pt x="1395795" y="2280775"/>
                  <a:pt x="1051666" y="2327701"/>
                </a:cubicBezTo>
                <a:cubicBezTo>
                  <a:pt x="707537" y="2374627"/>
                  <a:pt x="922420" y="2315011"/>
                  <a:pt x="817963" y="2327701"/>
                </a:cubicBezTo>
                <a:cubicBezTo>
                  <a:pt x="713506" y="2340391"/>
                  <a:pt x="346218" y="2300704"/>
                  <a:pt x="0" y="2327701"/>
                </a:cubicBezTo>
                <a:cubicBezTo>
                  <a:pt x="-4720" y="2163408"/>
                  <a:pt x="16656" y="1983144"/>
                  <a:pt x="0" y="1745776"/>
                </a:cubicBezTo>
                <a:cubicBezTo>
                  <a:pt x="-16656" y="1508408"/>
                  <a:pt x="32273" y="1403787"/>
                  <a:pt x="0" y="1117296"/>
                </a:cubicBezTo>
                <a:cubicBezTo>
                  <a:pt x="-32273" y="830805"/>
                  <a:pt x="29042" y="763672"/>
                  <a:pt x="0" y="605202"/>
                </a:cubicBezTo>
                <a:cubicBezTo>
                  <a:pt x="-29042" y="446732"/>
                  <a:pt x="11811" y="233664"/>
                  <a:pt x="0" y="0"/>
                </a:cubicBezTo>
                <a:close/>
              </a:path>
            </a:pathLst>
          </a:custGeom>
          <a:ln w="38100">
            <a:solidFill>
              <a:schemeClr val="accent2"/>
            </a:solidFill>
            <a:extLst>
              <a:ext uri="{C807C97D-BFC1-408E-A445-0C87EB9F89A2}">
                <ask:lineSketchStyleProps xmlns:ask="http://schemas.microsoft.com/office/drawing/2018/sketchyshapes" sd="2268484843">
                  <a:prstGeom prst="rect">
                    <a:avLst/>
                  </a:prstGeom>
                  <ask:type>
                    <ask:lineSketchScribble/>
                  </ask:type>
                </ask:lineSketchStyleProps>
              </a:ext>
            </a:extLst>
          </a:ln>
        </p:spPr>
        <p:txBody>
          <a:bodyPr vert="horz" wrap="square" lIns="0" tIns="45720" rIns="0" bIns="45720" rtlCol="0" anchor="t">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400" b="1" dirty="0">
                <a:solidFill>
                  <a:schemeClr val="tx2"/>
                </a:solidFill>
              </a:rPr>
              <a:t>True or False</a:t>
            </a:r>
          </a:p>
        </p:txBody>
      </p:sp>
      <p:pic>
        <p:nvPicPr>
          <p:cNvPr id="13" name="Picture 12">
            <a:extLst>
              <a:ext uri="{FF2B5EF4-FFF2-40B4-BE49-F238E27FC236}">
                <a16:creationId xmlns:a16="http://schemas.microsoft.com/office/drawing/2014/main" id="{08866ACD-EBB0-D8A5-ED04-2A1146E8E0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5502" y="5814054"/>
            <a:ext cx="676179" cy="512306"/>
          </a:xfrm>
          <a:prstGeom prst="rect">
            <a:avLst/>
          </a:prstGeom>
        </p:spPr>
      </p:pic>
      <p:grpSp>
        <p:nvGrpSpPr>
          <p:cNvPr id="3" name="Group 2">
            <a:extLst>
              <a:ext uri="{FF2B5EF4-FFF2-40B4-BE49-F238E27FC236}">
                <a16:creationId xmlns:a16="http://schemas.microsoft.com/office/drawing/2014/main" id="{D2F466D7-2E7B-2D97-F708-A3505D365D05}"/>
              </a:ext>
              <a:ext uri="{C183D7F6-B498-43B3-948B-1728B52AA6E4}">
                <adec:decorative xmlns:adec="http://schemas.microsoft.com/office/drawing/2017/decorative" val="1"/>
              </a:ext>
            </a:extLst>
          </p:cNvPr>
          <p:cNvGrpSpPr/>
          <p:nvPr/>
        </p:nvGrpSpPr>
        <p:grpSpPr>
          <a:xfrm>
            <a:off x="6715102" y="5104190"/>
            <a:ext cx="2795951" cy="769441"/>
            <a:chOff x="6715102" y="5104190"/>
            <a:chExt cx="2795951" cy="769441"/>
          </a:xfrm>
        </p:grpSpPr>
        <p:sp>
          <p:nvSpPr>
            <p:cNvPr id="10" name="TextBox 9">
              <a:extLst>
                <a:ext uri="{FF2B5EF4-FFF2-40B4-BE49-F238E27FC236}">
                  <a16:creationId xmlns:a16="http://schemas.microsoft.com/office/drawing/2014/main" id="{86B6EE63-6B9F-4F5B-CD31-F5613F44FCF2}"/>
                </a:ext>
              </a:extLst>
            </p:cNvPr>
            <p:cNvSpPr txBox="1"/>
            <p:nvPr/>
          </p:nvSpPr>
          <p:spPr>
            <a:xfrm>
              <a:off x="7870248" y="5104190"/>
              <a:ext cx="1640805" cy="769441"/>
            </a:xfrm>
            <a:prstGeom prst="rect">
              <a:avLst/>
            </a:prstGeom>
            <a:noFill/>
          </p:spPr>
          <p:txBody>
            <a:bodyPr wrap="square" rtlCol="0">
              <a:spAutoFit/>
            </a:bodyPr>
            <a:lstStyle/>
            <a:p>
              <a:r>
                <a:rPr lang="en-US" sz="4400" dirty="0"/>
                <a:t>False</a:t>
              </a:r>
            </a:p>
          </p:txBody>
        </p:sp>
        <p:pic>
          <p:nvPicPr>
            <p:cNvPr id="1028" name="Picture 4">
              <a:extLst>
                <a:ext uri="{FF2B5EF4-FFF2-40B4-BE49-F238E27FC236}">
                  <a16:creationId xmlns:a16="http://schemas.microsoft.com/office/drawing/2014/main" id="{6DC2F494-A52F-C46D-7793-5548D9B9B3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757" b="15277"/>
            <a:stretch/>
          </p:blipFill>
          <p:spPr bwMode="auto">
            <a:xfrm>
              <a:off x="6715102" y="5157841"/>
              <a:ext cx="1155146" cy="715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5BD7A90-E6D7-9091-E6CC-C4B53BAF3D49}"/>
              </a:ext>
              <a:ext uri="{C183D7F6-B498-43B3-948B-1728B52AA6E4}">
                <adec:decorative xmlns:adec="http://schemas.microsoft.com/office/drawing/2017/decorative" val="1"/>
              </a:ext>
            </a:extLst>
          </p:cNvPr>
          <p:cNvGrpSpPr/>
          <p:nvPr/>
        </p:nvGrpSpPr>
        <p:grpSpPr>
          <a:xfrm>
            <a:off x="2232266" y="5074490"/>
            <a:ext cx="2558387" cy="828839"/>
            <a:chOff x="8887414" y="3832866"/>
            <a:chExt cx="2558387" cy="828839"/>
          </a:xfrm>
        </p:grpSpPr>
        <p:pic>
          <p:nvPicPr>
            <p:cNvPr id="15" name="Picture 6">
              <a:extLst>
                <a:ext uri="{FF2B5EF4-FFF2-40B4-BE49-F238E27FC236}">
                  <a16:creationId xmlns:a16="http://schemas.microsoft.com/office/drawing/2014/main" id="{FE2CF526-3509-989C-ED96-78536F7957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35" t="22813" r="17287" b="16221"/>
            <a:stretch/>
          </p:blipFill>
          <p:spPr bwMode="auto">
            <a:xfrm>
              <a:off x="8887414" y="3892264"/>
              <a:ext cx="1102395" cy="7694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9D72F3-4436-13CC-4F8E-C3DCDB7C298A}"/>
                </a:ext>
              </a:extLst>
            </p:cNvPr>
            <p:cNvSpPr txBox="1"/>
            <p:nvPr/>
          </p:nvSpPr>
          <p:spPr>
            <a:xfrm>
              <a:off x="10010405" y="3832866"/>
              <a:ext cx="1435396" cy="769441"/>
            </a:xfrm>
            <a:prstGeom prst="rect">
              <a:avLst/>
            </a:prstGeom>
            <a:noFill/>
          </p:spPr>
          <p:txBody>
            <a:bodyPr wrap="square" rtlCol="0">
              <a:spAutoFit/>
            </a:bodyPr>
            <a:lstStyle/>
            <a:p>
              <a:r>
                <a:rPr lang="en-US" sz="4400" dirty="0"/>
                <a:t>True</a:t>
              </a:r>
            </a:p>
          </p:txBody>
        </p:sp>
      </p:grpSp>
      <p:sp>
        <p:nvSpPr>
          <p:cNvPr id="4" name="TextBox 3">
            <a:extLst>
              <a:ext uri="{FF2B5EF4-FFF2-40B4-BE49-F238E27FC236}">
                <a16:creationId xmlns:a16="http://schemas.microsoft.com/office/drawing/2014/main" id="{97C8C992-01CE-2363-D202-54380B078436}"/>
              </a:ext>
            </a:extLst>
          </p:cNvPr>
          <p:cNvSpPr txBox="1"/>
          <p:nvPr/>
        </p:nvSpPr>
        <p:spPr>
          <a:xfrm>
            <a:off x="391634" y="2509282"/>
            <a:ext cx="11346712" cy="1815882"/>
          </a:xfrm>
          <a:prstGeom prst="rect">
            <a:avLst/>
          </a:prstGeom>
          <a:noFill/>
        </p:spPr>
        <p:txBody>
          <a:bodyPr wrap="square" rtlCol="0">
            <a:spAutoFit/>
          </a:bodyPr>
          <a:lstStyle/>
          <a:p>
            <a:pPr algn="ctr"/>
            <a:endParaRPr lang="en-US" sz="2800" dirty="0">
              <a:solidFill>
                <a:schemeClr val="accent1"/>
              </a:solidFill>
            </a:endParaRPr>
          </a:p>
          <a:p>
            <a:pPr algn="ctr"/>
            <a:r>
              <a:rPr lang="en-US" sz="2800" b="1" dirty="0">
                <a:solidFill>
                  <a:schemeClr val="accent1"/>
                </a:solidFill>
              </a:rPr>
              <a:t>Developing an Equitable Services program is a </a:t>
            </a:r>
            <a:r>
              <a:rPr lang="en-US" sz="2800" b="1" i="1" dirty="0">
                <a:solidFill>
                  <a:schemeClr val="accent1"/>
                </a:solidFill>
              </a:rPr>
              <a:t>collaborative process</a:t>
            </a:r>
            <a:r>
              <a:rPr lang="en-US" sz="2800" b="1" dirty="0">
                <a:solidFill>
                  <a:schemeClr val="accent1"/>
                </a:solidFill>
              </a:rPr>
              <a:t> that keeps students’ needs in focus. This requires consistent and clear communication from all parties.</a:t>
            </a:r>
          </a:p>
        </p:txBody>
      </p:sp>
      <p:sp>
        <p:nvSpPr>
          <p:cNvPr id="7" name="Oval 6">
            <a:extLst>
              <a:ext uri="{FF2B5EF4-FFF2-40B4-BE49-F238E27FC236}">
                <a16:creationId xmlns:a16="http://schemas.microsoft.com/office/drawing/2014/main" id="{A2B97150-08EB-2DFA-5F7F-A69940886572}"/>
              </a:ext>
              <a:ext uri="{C183D7F6-B498-43B3-948B-1728B52AA6E4}">
                <adec:decorative xmlns:adec="http://schemas.microsoft.com/office/drawing/2017/decorative" val="1"/>
              </a:ext>
            </a:extLst>
          </p:cNvPr>
          <p:cNvSpPr/>
          <p:nvPr/>
        </p:nvSpPr>
        <p:spPr>
          <a:xfrm>
            <a:off x="6305108" y="2275782"/>
            <a:ext cx="1597039" cy="77576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3BD7CD-0594-7361-8C11-A74C2E59B3BD}"/>
              </a:ext>
              <a:ext uri="{C183D7F6-B498-43B3-948B-1728B52AA6E4}">
                <adec:decorative xmlns:adec="http://schemas.microsoft.com/office/drawing/2017/decorative" val="1"/>
              </a:ext>
            </a:extLst>
          </p:cNvPr>
          <p:cNvSpPr/>
          <p:nvPr/>
        </p:nvSpPr>
        <p:spPr>
          <a:xfrm>
            <a:off x="6715102" y="5043796"/>
            <a:ext cx="2795951" cy="85953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85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E15BA4-829C-1612-4D7D-F144E607EEF2}"/>
              </a:ext>
              <a:ext uri="{C183D7F6-B498-43B3-948B-1728B52AA6E4}">
                <adec:decorative xmlns:adec="http://schemas.microsoft.com/office/drawing/2017/decorative" val="1"/>
              </a:ext>
            </a:extLst>
          </p:cNvPr>
          <p:cNvGrpSpPr>
            <a:grpSpLocks noGrp="1" noUngrp="1" noRot="1" noMove="1" noResize="1"/>
          </p:cNvGrpSpPr>
          <p:nvPr/>
        </p:nvGrpSpPr>
        <p:grpSpPr>
          <a:xfrm>
            <a:off x="-10282" y="-14292"/>
            <a:ext cx="12212564" cy="6395801"/>
            <a:chOff x="-10282" y="-14292"/>
            <a:chExt cx="12212564" cy="6395801"/>
          </a:xfrm>
        </p:grpSpPr>
        <p:pic>
          <p:nvPicPr>
            <p:cNvPr id="12" name="Picture 11">
              <a:extLst>
                <a:ext uri="{FF2B5EF4-FFF2-40B4-BE49-F238E27FC236}">
                  <a16:creationId xmlns:a16="http://schemas.microsoft.com/office/drawing/2014/main" id="{7D1A3D47-3403-5EAD-6F3F-421DF6A7D0C1}"/>
                </a:ext>
              </a:extLst>
            </p:cNvPr>
            <p:cNvPicPr>
              <a:picLocks noGrp="1" noRot="1" noChangeAspect="1" noMove="1" noResize="1" noEditPoints="1" noAdjustHandles="1" noChangeArrowheads="1" noChangeShapeType="1" noCrop="1"/>
            </p:cNvPicPr>
            <p:nvPr/>
          </p:nvPicPr>
          <p:blipFill>
            <a:blip r:embed="rId4">
              <a:alphaModFix amt="35000"/>
            </a:blip>
            <a:stretch>
              <a:fillRect/>
            </a:stretch>
          </p:blipFill>
          <p:spPr>
            <a:xfrm>
              <a:off x="-10282" y="576018"/>
              <a:ext cx="12202282" cy="5805491"/>
            </a:xfrm>
            <a:prstGeom prst="rect">
              <a:avLst/>
            </a:prstGeom>
          </p:spPr>
        </p:pic>
        <p:pic>
          <p:nvPicPr>
            <p:cNvPr id="11" name="Picture 10">
              <a:extLst>
                <a:ext uri="{FF2B5EF4-FFF2-40B4-BE49-F238E27FC236}">
                  <a16:creationId xmlns:a16="http://schemas.microsoft.com/office/drawing/2014/main" id="{6E09258E-2FC0-2D69-C823-7BD1C69A4A72}"/>
                </a:ext>
              </a:extLst>
            </p:cNvPr>
            <p:cNvPicPr>
              <a:picLocks noGrp="1" noRot="1" noChangeAspect="1" noMove="1" noResize="1" noEditPoints="1" noAdjustHandles="1" noChangeArrowheads="1" noChangeShapeType="1" noCrop="1"/>
            </p:cNvPicPr>
            <p:nvPr/>
          </p:nvPicPr>
          <p:blipFill>
            <a:blip r:embed="rId4">
              <a:alphaModFix amt="35000"/>
            </a:blip>
            <a:stretch>
              <a:fillRect/>
            </a:stretch>
          </p:blipFill>
          <p:spPr>
            <a:xfrm>
              <a:off x="0" y="-14292"/>
              <a:ext cx="12202282" cy="5805491"/>
            </a:xfrm>
            <a:prstGeom prst="rect">
              <a:avLst/>
            </a:prstGeom>
          </p:spPr>
        </p:pic>
      </p:grpSp>
      <p:sp>
        <p:nvSpPr>
          <p:cNvPr id="14" name="Title 13">
            <a:extLst>
              <a:ext uri="{FF2B5EF4-FFF2-40B4-BE49-F238E27FC236}">
                <a16:creationId xmlns:a16="http://schemas.microsoft.com/office/drawing/2014/main" id="{ECC2E677-C8B7-8593-5F4C-507C329BF932}"/>
              </a:ext>
            </a:extLst>
          </p:cNvPr>
          <p:cNvSpPr txBox="1">
            <a:spLocks noGrp="1"/>
          </p:cNvSpPr>
          <p:nvPr>
            <p:ph type="title" idx="4294967295"/>
          </p:nvPr>
        </p:nvSpPr>
        <p:spPr>
          <a:xfrm>
            <a:off x="4612420" y="403308"/>
            <a:ext cx="7431922"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tx1"/>
                </a:solidFill>
                <a:effectLst/>
                <a:uLnTx/>
                <a:uFillTx/>
                <a:latin typeface="+mn-lt"/>
                <a:ea typeface="+mn-ea"/>
                <a:cs typeface="+mn-cs"/>
              </a:rPr>
              <a:t>Generating Proportional Shares: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Which students are counted?</a:t>
            </a:r>
          </a:p>
        </p:txBody>
      </p:sp>
      <p:grpSp>
        <p:nvGrpSpPr>
          <p:cNvPr id="3" name="Group 2" descr="New York CSD (K-12) has a Title I School Wide Program and allocations for Title I, II, and IV. ">
            <a:extLst>
              <a:ext uri="{FF2B5EF4-FFF2-40B4-BE49-F238E27FC236}">
                <a16:creationId xmlns:a16="http://schemas.microsoft.com/office/drawing/2014/main" id="{EA1D76A6-8BED-F973-96CB-B1E9FC06F280}"/>
              </a:ext>
            </a:extLst>
          </p:cNvPr>
          <p:cNvGrpSpPr/>
          <p:nvPr/>
        </p:nvGrpSpPr>
        <p:grpSpPr>
          <a:xfrm>
            <a:off x="595943" y="325999"/>
            <a:ext cx="3420534" cy="1666262"/>
            <a:chOff x="801510" y="1806222"/>
            <a:chExt cx="3420534" cy="1666262"/>
          </a:xfrm>
          <a:solidFill>
            <a:schemeClr val="accent2"/>
          </a:solidFill>
        </p:grpSpPr>
        <p:sp>
          <p:nvSpPr>
            <p:cNvPr id="4" name="Rectangle 3">
              <a:extLst>
                <a:ext uri="{FF2B5EF4-FFF2-40B4-BE49-F238E27FC236}">
                  <a16:creationId xmlns:a16="http://schemas.microsoft.com/office/drawing/2014/main" id="{30357DBF-157C-78D5-AC33-0AD9BFE08AD5}"/>
                </a:ext>
              </a:extLst>
            </p:cNvPr>
            <p:cNvSpPr/>
            <p:nvPr/>
          </p:nvSpPr>
          <p:spPr>
            <a:xfrm>
              <a:off x="801511" y="1806222"/>
              <a:ext cx="3420533" cy="1622778"/>
            </a:xfrm>
            <a:prstGeom prst="rect">
              <a:avLst/>
            </a:prstGeom>
            <a:grp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595BEA9-0B9E-7325-9937-040BA4BE9DB8}"/>
                </a:ext>
              </a:extLst>
            </p:cNvPr>
            <p:cNvSpPr txBox="1"/>
            <p:nvPr/>
          </p:nvSpPr>
          <p:spPr>
            <a:xfrm>
              <a:off x="801510" y="1841268"/>
              <a:ext cx="3420533" cy="1631216"/>
            </a:xfrm>
            <a:prstGeom prst="rect">
              <a:avLst/>
            </a:prstGeom>
            <a:grpFill/>
            <a:ln w="19050">
              <a:solidFill>
                <a:schemeClr val="accent2">
                  <a:lumMod val="50000"/>
                </a:schemeClr>
              </a:solidFill>
            </a:ln>
          </p:spPr>
          <p:txBody>
            <a:bodyPr wrap="square" rtlCol="0">
              <a:spAutoFit/>
            </a:bodyPr>
            <a:lstStyle/>
            <a:p>
              <a:r>
                <a:rPr lang="en-US" sz="2000" b="1" u="sng" dirty="0">
                  <a:solidFill>
                    <a:schemeClr val="bg1"/>
                  </a:solidFill>
                </a:rPr>
                <a:t>New York CSD (K-12)</a:t>
              </a:r>
            </a:p>
            <a:p>
              <a:pPr marL="285750" indent="-285750">
                <a:buFontTx/>
                <a:buChar char="-"/>
              </a:pPr>
              <a:r>
                <a:rPr lang="en-US" sz="2000" b="1" dirty="0">
                  <a:solidFill>
                    <a:schemeClr val="bg1"/>
                  </a:solidFill>
                </a:rPr>
                <a:t>Title I School Wide Program</a:t>
              </a:r>
            </a:p>
            <a:p>
              <a:pPr marL="285750" indent="-285750">
                <a:buFontTx/>
                <a:buChar char="-"/>
              </a:pPr>
              <a:r>
                <a:rPr lang="en-US" sz="2000" b="1" dirty="0">
                  <a:solidFill>
                    <a:schemeClr val="bg1"/>
                  </a:solidFill>
                </a:rPr>
                <a:t>Allocations for all Titles I, II, and IV</a:t>
              </a:r>
            </a:p>
          </p:txBody>
        </p:sp>
      </p:grpSp>
      <p:sp>
        <p:nvSpPr>
          <p:cNvPr id="6" name="TextBox 5">
            <a:extLst>
              <a:ext uri="{FF2B5EF4-FFF2-40B4-BE49-F238E27FC236}">
                <a16:creationId xmlns:a16="http://schemas.microsoft.com/office/drawing/2014/main" id="{DA7C6217-47DB-48A2-A329-6E5ABF434C70}"/>
              </a:ext>
            </a:extLst>
          </p:cNvPr>
          <p:cNvSpPr txBox="1"/>
          <p:nvPr/>
        </p:nvSpPr>
        <p:spPr>
          <a:xfrm>
            <a:off x="643466" y="2178754"/>
            <a:ext cx="4738916" cy="2677656"/>
          </a:xfrm>
          <a:prstGeom prst="rect">
            <a:avLst/>
          </a:prstGeom>
          <a:noFill/>
        </p:spPr>
        <p:txBody>
          <a:bodyPr wrap="square" rtlCol="0">
            <a:spAutoFit/>
          </a:bodyPr>
          <a:lstStyle/>
          <a:p>
            <a:r>
              <a:rPr lang="en-US" sz="2800" b="1" dirty="0">
                <a:solidFill>
                  <a:schemeClr val="accent2">
                    <a:lumMod val="75000"/>
                  </a:schemeClr>
                </a:solidFill>
              </a:rPr>
              <a:t>Total # students: 400 </a:t>
            </a:r>
          </a:p>
          <a:p>
            <a:r>
              <a:rPr lang="en-US" sz="2800" b="1" dirty="0">
                <a:solidFill>
                  <a:schemeClr val="accent2">
                    <a:lumMod val="75000"/>
                  </a:schemeClr>
                </a:solidFill>
              </a:rPr>
              <a:t>Total # Title I-eligible: 250</a:t>
            </a:r>
          </a:p>
          <a:p>
            <a:r>
              <a:rPr lang="en-US" sz="2800" b="1" dirty="0">
                <a:solidFill>
                  <a:schemeClr val="accent2">
                    <a:lumMod val="75000"/>
                  </a:schemeClr>
                </a:solidFill>
              </a:rPr>
              <a:t>Title I: $100,000</a:t>
            </a:r>
          </a:p>
          <a:p>
            <a:endParaRPr lang="en-US" sz="2800" b="1" dirty="0">
              <a:solidFill>
                <a:schemeClr val="accent2">
                  <a:lumMod val="75000"/>
                </a:schemeClr>
              </a:solidFill>
            </a:endParaRPr>
          </a:p>
          <a:p>
            <a:r>
              <a:rPr lang="en-US" sz="2800" b="1" dirty="0">
                <a:solidFill>
                  <a:schemeClr val="accent2">
                    <a:lumMod val="75000"/>
                  </a:schemeClr>
                </a:solidFill>
              </a:rPr>
              <a:t>Title II: $50,000 </a:t>
            </a:r>
          </a:p>
          <a:p>
            <a:r>
              <a:rPr lang="en-US" sz="2800" b="1" dirty="0">
                <a:solidFill>
                  <a:schemeClr val="accent2">
                    <a:lumMod val="75000"/>
                  </a:schemeClr>
                </a:solidFill>
              </a:rPr>
              <a:t>Title IV: $20,000 </a:t>
            </a:r>
          </a:p>
        </p:txBody>
      </p:sp>
      <p:grpSp>
        <p:nvGrpSpPr>
          <p:cNvPr id="15" name="Group 14" descr="Sample school student counts for Title 1 and explanation that proportional shares are determined by a student's household income and residence. ">
            <a:extLst>
              <a:ext uri="{FF2B5EF4-FFF2-40B4-BE49-F238E27FC236}">
                <a16:creationId xmlns:a16="http://schemas.microsoft.com/office/drawing/2014/main" id="{2A3D4157-F9E0-C5F7-B46F-9FD1117D66C7}"/>
              </a:ext>
            </a:extLst>
          </p:cNvPr>
          <p:cNvGrpSpPr/>
          <p:nvPr/>
        </p:nvGrpSpPr>
        <p:grpSpPr>
          <a:xfrm>
            <a:off x="693358" y="2162292"/>
            <a:ext cx="11080234" cy="1773608"/>
            <a:chOff x="693358" y="2162292"/>
            <a:chExt cx="11080234" cy="1773608"/>
          </a:xfrm>
        </p:grpSpPr>
        <p:sp>
          <p:nvSpPr>
            <p:cNvPr id="7" name="Callout: Right Arrow 6">
              <a:extLst>
                <a:ext uri="{FF2B5EF4-FFF2-40B4-BE49-F238E27FC236}">
                  <a16:creationId xmlns:a16="http://schemas.microsoft.com/office/drawing/2014/main" id="{57F3D58A-5A81-00B4-A0B8-DE679002661F}"/>
                </a:ext>
              </a:extLst>
            </p:cNvPr>
            <p:cNvSpPr/>
            <p:nvPr/>
          </p:nvSpPr>
          <p:spPr>
            <a:xfrm>
              <a:off x="693358" y="2613264"/>
              <a:ext cx="5580442" cy="910993"/>
            </a:xfrm>
            <a:prstGeom prst="rightArrowCallout">
              <a:avLst>
                <a:gd name="adj1" fmla="val 25000"/>
                <a:gd name="adj2" fmla="val 50000"/>
                <a:gd name="adj3" fmla="val 25000"/>
                <a:gd name="adj4" fmla="val 80044"/>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45210E1-EC02-F9B6-BD02-B01E5630F60C}"/>
                </a:ext>
              </a:extLst>
            </p:cNvPr>
            <p:cNvSpPr/>
            <p:nvPr/>
          </p:nvSpPr>
          <p:spPr>
            <a:xfrm>
              <a:off x="6401492" y="2162292"/>
              <a:ext cx="5372100" cy="1773608"/>
            </a:xfrm>
            <a:prstGeom prst="rect">
              <a:avLst/>
            </a:prstGeom>
            <a:solidFill>
              <a:schemeClr val="tx2">
                <a:lumMod val="25000"/>
                <a:lumOff val="7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Proportional Shares are determined by a student’s household income and residence</a:t>
              </a:r>
            </a:p>
          </p:txBody>
        </p:sp>
      </p:grpSp>
      <p:grpSp>
        <p:nvGrpSpPr>
          <p:cNvPr id="16" name="Group 15" descr="New York CSD Title 2 and 4 allocations and explanation that Proportional shares for these funds are determined by the total number of students attending the private school that is physically located within the LEA's catchment area. ">
            <a:extLst>
              <a:ext uri="{FF2B5EF4-FFF2-40B4-BE49-F238E27FC236}">
                <a16:creationId xmlns:a16="http://schemas.microsoft.com/office/drawing/2014/main" id="{E31D318E-A10A-BC27-D4E7-65189E47AB55}"/>
              </a:ext>
            </a:extLst>
          </p:cNvPr>
          <p:cNvGrpSpPr/>
          <p:nvPr/>
        </p:nvGrpSpPr>
        <p:grpSpPr>
          <a:xfrm>
            <a:off x="608392" y="3866321"/>
            <a:ext cx="10284894" cy="2756034"/>
            <a:chOff x="608392" y="3866321"/>
            <a:chExt cx="10284894" cy="2756034"/>
          </a:xfrm>
        </p:grpSpPr>
        <p:sp>
          <p:nvSpPr>
            <p:cNvPr id="9" name="Callout: Down Arrow 8">
              <a:extLst>
                <a:ext uri="{FF2B5EF4-FFF2-40B4-BE49-F238E27FC236}">
                  <a16:creationId xmlns:a16="http://schemas.microsoft.com/office/drawing/2014/main" id="{259D1F3C-9AB2-DE05-B91E-5BEE9A1F616F}"/>
                </a:ext>
              </a:extLst>
            </p:cNvPr>
            <p:cNvSpPr/>
            <p:nvPr/>
          </p:nvSpPr>
          <p:spPr>
            <a:xfrm>
              <a:off x="608392" y="3866321"/>
              <a:ext cx="2976033" cy="1332153"/>
            </a:xfrm>
            <a:prstGeom prst="downArrowCallout">
              <a:avLst>
                <a:gd name="adj1" fmla="val 25000"/>
                <a:gd name="adj2" fmla="val 25000"/>
                <a:gd name="adj3" fmla="val 12302"/>
                <a:gd name="adj4" fmla="val 75000"/>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F02C4E-F8A7-7BC7-2083-B9A2669AA29C}"/>
                </a:ext>
              </a:extLst>
            </p:cNvPr>
            <p:cNvSpPr/>
            <p:nvPr/>
          </p:nvSpPr>
          <p:spPr>
            <a:xfrm>
              <a:off x="1149879" y="5290202"/>
              <a:ext cx="9743407" cy="1332153"/>
            </a:xfrm>
            <a:prstGeom prst="rect">
              <a:avLst/>
            </a:prstGeom>
            <a:solidFill>
              <a:schemeClr val="accent2">
                <a:lumMod val="20000"/>
                <a:lumOff val="80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50000"/>
                    </a:schemeClr>
                  </a:solidFill>
                </a:rPr>
                <a:t>Proportional shares are determined by the total number of students attending a Private School physically located within the LEA’s catchment area.</a:t>
              </a:r>
            </a:p>
          </p:txBody>
        </p:sp>
      </p:grpSp>
      <p:sp>
        <p:nvSpPr>
          <p:cNvPr id="2" name="Slide Number Placeholder 1">
            <a:extLst>
              <a:ext uri="{FF2B5EF4-FFF2-40B4-BE49-F238E27FC236}">
                <a16:creationId xmlns:a16="http://schemas.microsoft.com/office/drawing/2014/main" id="{365E7385-5E13-692A-DCF3-CF213EAB8D09}"/>
              </a:ext>
            </a:extLst>
          </p:cNvPr>
          <p:cNvSpPr>
            <a:spLocks noGrp="1"/>
          </p:cNvSpPr>
          <p:nvPr>
            <p:ph type="sldNum" sz="quarter" idx="12"/>
          </p:nvPr>
        </p:nvSpPr>
        <p:spPr/>
        <p:txBody>
          <a:bodyPr/>
          <a:lstStyle/>
          <a:p>
            <a:fld id="{8A2EA9CC-4D05-49C6-A017-32F240FC8104}" type="slidenum">
              <a:rPr lang="en-US" smtClean="0"/>
              <a:t>8</a:t>
            </a:fld>
            <a:endParaRPr lang="en-US" dirty="0"/>
          </a:p>
        </p:txBody>
      </p:sp>
    </p:spTree>
    <p:custDataLst>
      <p:tags r:id="rId1"/>
    </p:custDataLst>
    <p:extLst>
      <p:ext uri="{BB962C8B-B14F-4D97-AF65-F5344CB8AC3E}">
        <p14:creationId xmlns:p14="http://schemas.microsoft.com/office/powerpoint/2010/main" val="15240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3184-9C6E-FE84-8788-9A956867646C}"/>
              </a:ext>
            </a:extLst>
          </p:cNvPr>
          <p:cNvSpPr>
            <a:spLocks noGrp="1"/>
          </p:cNvSpPr>
          <p:nvPr>
            <p:ph type="title"/>
          </p:nvPr>
        </p:nvSpPr>
        <p:spPr>
          <a:xfrm>
            <a:off x="1097280" y="-982360"/>
            <a:ext cx="10058400" cy="982360"/>
          </a:xfrm>
        </p:spPr>
        <p:txBody>
          <a:bodyPr vert="horz" lIns="91440" tIns="45720" rIns="91440" bIns="45720" rtlCol="0" anchor="b">
            <a:normAutofit fontScale="90000"/>
          </a:bodyPr>
          <a:lstStyle/>
          <a:p>
            <a:r>
              <a:rPr lang="en-US" dirty="0"/>
              <a:t>Example of 1 LEA with 2 private schools</a:t>
            </a:r>
          </a:p>
        </p:txBody>
      </p:sp>
      <p:grpSp>
        <p:nvGrpSpPr>
          <p:cNvPr id="10" name="Group 9" descr="New York CSD is a K-12 school with allocations for Titles 1, 2, and 4.">
            <a:extLst>
              <a:ext uri="{FF2B5EF4-FFF2-40B4-BE49-F238E27FC236}">
                <a16:creationId xmlns:a16="http://schemas.microsoft.com/office/drawing/2014/main" id="{61392A43-3B00-133E-59F5-9D011E41E418}"/>
              </a:ext>
            </a:extLst>
          </p:cNvPr>
          <p:cNvGrpSpPr/>
          <p:nvPr/>
        </p:nvGrpSpPr>
        <p:grpSpPr>
          <a:xfrm>
            <a:off x="443087" y="441445"/>
            <a:ext cx="3420534" cy="1622778"/>
            <a:chOff x="801510" y="1806222"/>
            <a:chExt cx="3420534" cy="1622778"/>
          </a:xfrm>
          <a:solidFill>
            <a:schemeClr val="accent2"/>
          </a:solidFill>
        </p:grpSpPr>
        <p:sp>
          <p:nvSpPr>
            <p:cNvPr id="11" name="Rectangle 10">
              <a:extLst>
                <a:ext uri="{FF2B5EF4-FFF2-40B4-BE49-F238E27FC236}">
                  <a16:creationId xmlns:a16="http://schemas.microsoft.com/office/drawing/2014/main" id="{E1F393A5-F6FE-05F6-72E7-11C797CF069C}"/>
                </a:ext>
              </a:extLst>
            </p:cNvPr>
            <p:cNvSpPr/>
            <p:nvPr/>
          </p:nvSpPr>
          <p:spPr>
            <a:xfrm>
              <a:off x="801511" y="1806222"/>
              <a:ext cx="3420533" cy="162277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75ECDC9-AB5C-4DAB-F0CE-154055A9CD47}"/>
                </a:ext>
              </a:extLst>
            </p:cNvPr>
            <p:cNvSpPr txBox="1"/>
            <p:nvPr/>
          </p:nvSpPr>
          <p:spPr>
            <a:xfrm>
              <a:off x="801510" y="1841268"/>
              <a:ext cx="3420533" cy="1200329"/>
            </a:xfrm>
            <a:prstGeom prst="rect">
              <a:avLst/>
            </a:prstGeom>
            <a:grpFill/>
          </p:spPr>
          <p:txBody>
            <a:bodyPr wrap="square" rtlCol="0">
              <a:spAutoFit/>
            </a:bodyPr>
            <a:lstStyle/>
            <a:p>
              <a:r>
                <a:rPr lang="en-US" b="1" u="sng" dirty="0">
                  <a:solidFill>
                    <a:schemeClr val="bg1"/>
                  </a:solidFill>
                </a:rPr>
                <a:t>New York CSD (K-12)</a:t>
              </a:r>
            </a:p>
            <a:p>
              <a:pPr marL="285750" indent="-285750">
                <a:buFontTx/>
                <a:buChar char="-"/>
              </a:pPr>
              <a:r>
                <a:rPr lang="en-US" dirty="0">
                  <a:solidFill>
                    <a:schemeClr val="bg1"/>
                  </a:solidFill>
                </a:rPr>
                <a:t>Title I School Wide Program</a:t>
              </a:r>
            </a:p>
            <a:p>
              <a:pPr marL="285750" indent="-285750">
                <a:buFontTx/>
                <a:buChar char="-"/>
              </a:pPr>
              <a:r>
                <a:rPr lang="en-US" dirty="0">
                  <a:solidFill>
                    <a:schemeClr val="bg1"/>
                  </a:solidFill>
                </a:rPr>
                <a:t>Allocations for all Titles I, II, and IV</a:t>
              </a:r>
            </a:p>
          </p:txBody>
        </p:sp>
      </p:grpSp>
      <p:sp>
        <p:nvSpPr>
          <p:cNvPr id="6" name="Content Placeholder 2" descr="New York CSD student counts and allocations. ">
            <a:extLst>
              <a:ext uri="{FF2B5EF4-FFF2-40B4-BE49-F238E27FC236}">
                <a16:creationId xmlns:a16="http://schemas.microsoft.com/office/drawing/2014/main" id="{9BAE262D-A999-B08C-0591-5E8A74BE52F8}"/>
              </a:ext>
            </a:extLst>
          </p:cNvPr>
          <p:cNvSpPr txBox="1">
            <a:spLocks/>
          </p:cNvSpPr>
          <p:nvPr/>
        </p:nvSpPr>
        <p:spPr>
          <a:xfrm>
            <a:off x="545293" y="1495424"/>
            <a:ext cx="4690586" cy="4524375"/>
          </a:xfrm>
          <a:prstGeom prst="rect">
            <a:avLst/>
          </a:prstGeom>
        </p:spPr>
        <p:txBody>
          <a:bodyPr vert="horz" wrap="square" lIns="0" tIns="45720" rIns="0" bIns="45720" rtlCol="0" anchor="t">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endParaRPr lang="en-US" sz="2800" dirty="0"/>
          </a:p>
        </p:txBody>
      </p:sp>
      <p:pic>
        <p:nvPicPr>
          <p:cNvPr id="13" name="Picture 12">
            <a:extLst>
              <a:ext uri="{FF2B5EF4-FFF2-40B4-BE49-F238E27FC236}">
                <a16:creationId xmlns:a16="http://schemas.microsoft.com/office/drawing/2014/main" id="{08866ACD-EBB0-D8A5-ED04-2A1146E8E0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5502" y="5814054"/>
            <a:ext cx="676179" cy="512306"/>
          </a:xfrm>
          <a:prstGeom prst="rect">
            <a:avLst/>
          </a:prstGeom>
        </p:spPr>
      </p:pic>
      <p:sp>
        <p:nvSpPr>
          <p:cNvPr id="9" name="TextBox 8">
            <a:extLst>
              <a:ext uri="{FF2B5EF4-FFF2-40B4-BE49-F238E27FC236}">
                <a16:creationId xmlns:a16="http://schemas.microsoft.com/office/drawing/2014/main" id="{BF184125-30CE-8241-10B7-1E01EE9F3C71}"/>
              </a:ext>
            </a:extLst>
          </p:cNvPr>
          <p:cNvSpPr txBox="1"/>
          <p:nvPr/>
        </p:nvSpPr>
        <p:spPr>
          <a:xfrm rot="5400000">
            <a:off x="6209177" y="1962786"/>
            <a:ext cx="4136065"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solidFill>
                  <a:schemeClr val="bg1"/>
                </a:solidFill>
              </a:rPr>
              <a:t>New York CSD’s Attendance Boundary</a:t>
            </a:r>
          </a:p>
        </p:txBody>
      </p:sp>
      <p:grpSp>
        <p:nvGrpSpPr>
          <p:cNvPr id="14" name="Group 13" descr="St. Alison's School West Campus is a K-12 private school located within New York CSD's attendance boundary. ">
            <a:extLst>
              <a:ext uri="{FF2B5EF4-FFF2-40B4-BE49-F238E27FC236}">
                <a16:creationId xmlns:a16="http://schemas.microsoft.com/office/drawing/2014/main" id="{A6BAC737-4833-8895-3FC0-83A42EBFD577}"/>
              </a:ext>
            </a:extLst>
          </p:cNvPr>
          <p:cNvGrpSpPr/>
          <p:nvPr/>
        </p:nvGrpSpPr>
        <p:grpSpPr>
          <a:xfrm>
            <a:off x="4936064" y="428977"/>
            <a:ext cx="2483556" cy="1622778"/>
            <a:chOff x="4222043" y="4159766"/>
            <a:chExt cx="2483556" cy="1622778"/>
          </a:xfrm>
          <a:solidFill>
            <a:schemeClr val="accent2"/>
          </a:solidFill>
        </p:grpSpPr>
        <p:sp>
          <p:nvSpPr>
            <p:cNvPr id="15" name="Rectangle 14">
              <a:extLst>
                <a:ext uri="{FF2B5EF4-FFF2-40B4-BE49-F238E27FC236}">
                  <a16:creationId xmlns:a16="http://schemas.microsoft.com/office/drawing/2014/main" id="{6E082A6E-3BCC-E0F0-792A-396AA59C334B}"/>
                </a:ext>
              </a:extLst>
            </p:cNvPr>
            <p:cNvSpPr/>
            <p:nvPr/>
          </p:nvSpPr>
          <p:spPr>
            <a:xfrm>
              <a:off x="4222043" y="4159766"/>
              <a:ext cx="2483556" cy="162277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AEE4CEA-F8F4-0518-C664-78D51C447C54}"/>
                </a:ext>
              </a:extLst>
            </p:cNvPr>
            <p:cNvSpPr txBox="1"/>
            <p:nvPr/>
          </p:nvSpPr>
          <p:spPr>
            <a:xfrm>
              <a:off x="4374444" y="4289545"/>
              <a:ext cx="2122311" cy="923330"/>
            </a:xfrm>
            <a:prstGeom prst="rect">
              <a:avLst/>
            </a:prstGeom>
            <a:grpFill/>
          </p:spPr>
          <p:txBody>
            <a:bodyPr wrap="square" rtlCol="0">
              <a:spAutoFit/>
            </a:bodyPr>
            <a:lstStyle/>
            <a:p>
              <a:r>
                <a:rPr lang="en-US" u="sng" dirty="0">
                  <a:solidFill>
                    <a:schemeClr val="bg1"/>
                  </a:solidFill>
                </a:rPr>
                <a:t>St. Alison’s School</a:t>
              </a:r>
            </a:p>
            <a:p>
              <a:r>
                <a:rPr lang="en-US" u="sng" dirty="0">
                  <a:solidFill>
                    <a:schemeClr val="bg1"/>
                  </a:solidFill>
                </a:rPr>
                <a:t>West Campus</a:t>
              </a:r>
            </a:p>
            <a:p>
              <a:r>
                <a:rPr lang="en-US" dirty="0">
                  <a:solidFill>
                    <a:schemeClr val="bg1"/>
                  </a:solidFill>
                </a:rPr>
                <a:t>(K-12)</a:t>
              </a:r>
            </a:p>
          </p:txBody>
        </p:sp>
      </p:grpSp>
      <p:grpSp>
        <p:nvGrpSpPr>
          <p:cNvPr id="17" name="Group 16" descr="St. Alison's School East Campus is a K-12 private school located outside of New York CSD's catchment area. ">
            <a:extLst>
              <a:ext uri="{FF2B5EF4-FFF2-40B4-BE49-F238E27FC236}">
                <a16:creationId xmlns:a16="http://schemas.microsoft.com/office/drawing/2014/main" id="{4825B67C-7881-856B-29D0-6C12D1C4B4BE}"/>
              </a:ext>
            </a:extLst>
          </p:cNvPr>
          <p:cNvGrpSpPr/>
          <p:nvPr/>
        </p:nvGrpSpPr>
        <p:grpSpPr>
          <a:xfrm>
            <a:off x="9118600" y="428977"/>
            <a:ext cx="2483556" cy="1622778"/>
            <a:chOff x="9550400" y="1806222"/>
            <a:chExt cx="2483556" cy="1622778"/>
          </a:xfrm>
          <a:solidFill>
            <a:schemeClr val="accent2"/>
          </a:solidFill>
        </p:grpSpPr>
        <p:sp>
          <p:nvSpPr>
            <p:cNvPr id="18" name="Rectangle 17">
              <a:extLst>
                <a:ext uri="{FF2B5EF4-FFF2-40B4-BE49-F238E27FC236}">
                  <a16:creationId xmlns:a16="http://schemas.microsoft.com/office/drawing/2014/main" id="{B3C2F748-F697-0B1E-0FB5-779B66682A2A}"/>
                </a:ext>
              </a:extLst>
            </p:cNvPr>
            <p:cNvSpPr/>
            <p:nvPr/>
          </p:nvSpPr>
          <p:spPr>
            <a:xfrm>
              <a:off x="9550400" y="1806222"/>
              <a:ext cx="2483556" cy="162277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E76EA42-5C23-09BA-F8E9-5B2AAABDBF7F}"/>
                </a:ext>
              </a:extLst>
            </p:cNvPr>
            <p:cNvSpPr txBox="1"/>
            <p:nvPr/>
          </p:nvSpPr>
          <p:spPr>
            <a:xfrm>
              <a:off x="9738267" y="1917236"/>
              <a:ext cx="2122311" cy="923330"/>
            </a:xfrm>
            <a:prstGeom prst="rect">
              <a:avLst/>
            </a:prstGeom>
            <a:grpFill/>
          </p:spPr>
          <p:txBody>
            <a:bodyPr wrap="square" rtlCol="0">
              <a:spAutoFit/>
            </a:bodyPr>
            <a:lstStyle/>
            <a:p>
              <a:r>
                <a:rPr lang="en-US" u="sng" dirty="0">
                  <a:solidFill>
                    <a:schemeClr val="bg1"/>
                  </a:solidFill>
                </a:rPr>
                <a:t>St. Alison’s School East Campus</a:t>
              </a:r>
            </a:p>
            <a:p>
              <a:r>
                <a:rPr lang="en-US" dirty="0">
                  <a:solidFill>
                    <a:schemeClr val="bg1"/>
                  </a:solidFill>
                </a:rPr>
                <a:t>(K-12)</a:t>
              </a:r>
            </a:p>
          </p:txBody>
        </p:sp>
      </p:grpSp>
      <p:sp>
        <p:nvSpPr>
          <p:cNvPr id="20" name="TextBox 19">
            <a:extLst>
              <a:ext uri="{FF2B5EF4-FFF2-40B4-BE49-F238E27FC236}">
                <a16:creationId xmlns:a16="http://schemas.microsoft.com/office/drawing/2014/main" id="{47E5358A-7440-9F3C-7A7B-3629EFA7AA0B}"/>
              </a:ext>
            </a:extLst>
          </p:cNvPr>
          <p:cNvSpPr txBox="1"/>
          <p:nvPr/>
        </p:nvSpPr>
        <p:spPr>
          <a:xfrm>
            <a:off x="4936064" y="2178755"/>
            <a:ext cx="2630313" cy="923330"/>
          </a:xfrm>
          <a:prstGeom prst="rect">
            <a:avLst/>
          </a:prstGeom>
          <a:solidFill>
            <a:schemeClr val="accent4">
              <a:lumMod val="20000"/>
              <a:lumOff val="80000"/>
            </a:schemeClr>
          </a:solidFill>
        </p:spPr>
        <p:txBody>
          <a:bodyPr wrap="square" rtlCol="0">
            <a:spAutoFit/>
          </a:bodyPr>
          <a:lstStyle/>
          <a:p>
            <a:r>
              <a:rPr lang="en-US" dirty="0"/>
              <a:t>Total # students: 100</a:t>
            </a:r>
          </a:p>
          <a:p>
            <a:r>
              <a:rPr lang="en-US" dirty="0"/>
              <a:t>Total # Title I-eligible students: 3</a:t>
            </a:r>
          </a:p>
        </p:txBody>
      </p:sp>
      <p:sp>
        <p:nvSpPr>
          <p:cNvPr id="21" name="TextBox 20">
            <a:extLst>
              <a:ext uri="{FF2B5EF4-FFF2-40B4-BE49-F238E27FC236}">
                <a16:creationId xmlns:a16="http://schemas.microsoft.com/office/drawing/2014/main" id="{93170AFE-C24A-BC86-82C2-B0803828CA1F}"/>
              </a:ext>
            </a:extLst>
          </p:cNvPr>
          <p:cNvSpPr txBox="1"/>
          <p:nvPr/>
        </p:nvSpPr>
        <p:spPr>
          <a:xfrm>
            <a:off x="9118600" y="2178755"/>
            <a:ext cx="2630313" cy="923330"/>
          </a:xfrm>
          <a:prstGeom prst="rect">
            <a:avLst/>
          </a:prstGeom>
          <a:solidFill>
            <a:schemeClr val="bg2"/>
          </a:solidFill>
        </p:spPr>
        <p:txBody>
          <a:bodyPr wrap="square" rtlCol="0">
            <a:spAutoFit/>
          </a:bodyPr>
          <a:lstStyle/>
          <a:p>
            <a:r>
              <a:rPr lang="en-US" dirty="0"/>
              <a:t>Total # students: 100</a:t>
            </a:r>
          </a:p>
          <a:p>
            <a:r>
              <a:rPr lang="en-US" dirty="0"/>
              <a:t>Total # Title I-eligible students: 3</a:t>
            </a:r>
          </a:p>
        </p:txBody>
      </p:sp>
      <p:sp>
        <p:nvSpPr>
          <p:cNvPr id="22" name="TextBox 21">
            <a:extLst>
              <a:ext uri="{FF2B5EF4-FFF2-40B4-BE49-F238E27FC236}">
                <a16:creationId xmlns:a16="http://schemas.microsoft.com/office/drawing/2014/main" id="{19E867B0-43A7-C1AD-CC27-83D23C6E5AFF}"/>
              </a:ext>
            </a:extLst>
          </p:cNvPr>
          <p:cNvSpPr txBox="1"/>
          <p:nvPr/>
        </p:nvSpPr>
        <p:spPr>
          <a:xfrm>
            <a:off x="643467" y="2178755"/>
            <a:ext cx="2867368" cy="2308324"/>
          </a:xfrm>
          <a:prstGeom prst="rect">
            <a:avLst/>
          </a:prstGeom>
          <a:solidFill>
            <a:schemeClr val="accent2">
              <a:lumMod val="20000"/>
              <a:lumOff val="80000"/>
            </a:schemeClr>
          </a:solidFill>
        </p:spPr>
        <p:txBody>
          <a:bodyPr wrap="square" rtlCol="0">
            <a:spAutoFit/>
          </a:bodyPr>
          <a:lstStyle/>
          <a:p>
            <a:r>
              <a:rPr lang="en-US" dirty="0"/>
              <a:t>Total # students: 400 </a:t>
            </a:r>
          </a:p>
          <a:p>
            <a:r>
              <a:rPr lang="en-US" dirty="0"/>
              <a:t>Total # Title I-eligible: 250</a:t>
            </a:r>
          </a:p>
          <a:p>
            <a:endParaRPr lang="en-US" dirty="0"/>
          </a:p>
          <a:p>
            <a:r>
              <a:rPr lang="en-US" dirty="0"/>
              <a:t>Title I: $100,000</a:t>
            </a:r>
          </a:p>
          <a:p>
            <a:endParaRPr lang="en-US" dirty="0"/>
          </a:p>
          <a:p>
            <a:r>
              <a:rPr lang="en-US" dirty="0"/>
              <a:t>Title II: $50,000 </a:t>
            </a:r>
          </a:p>
          <a:p>
            <a:endParaRPr lang="en-US" dirty="0"/>
          </a:p>
          <a:p>
            <a:r>
              <a:rPr lang="en-US" dirty="0"/>
              <a:t>Title IV: $20,000 </a:t>
            </a:r>
          </a:p>
        </p:txBody>
      </p:sp>
      <p:grpSp>
        <p:nvGrpSpPr>
          <p:cNvPr id="23" name="Group 22" descr="Student counts for in-district private school and explanation that all students enrolled at the private school are eligible for Title 2 and 4 services. ">
            <a:extLst>
              <a:ext uri="{FF2B5EF4-FFF2-40B4-BE49-F238E27FC236}">
                <a16:creationId xmlns:a16="http://schemas.microsoft.com/office/drawing/2014/main" id="{5634C491-D74F-B2A9-0BCC-22B817D610C8}"/>
              </a:ext>
            </a:extLst>
          </p:cNvPr>
          <p:cNvGrpSpPr/>
          <p:nvPr/>
        </p:nvGrpSpPr>
        <p:grpSpPr>
          <a:xfrm>
            <a:off x="4257130" y="1681107"/>
            <a:ext cx="2953646" cy="4618137"/>
            <a:chOff x="4257130" y="1681107"/>
            <a:chExt cx="2953646" cy="4618137"/>
          </a:xfrm>
        </p:grpSpPr>
        <p:sp>
          <p:nvSpPr>
            <p:cNvPr id="24" name="Arrow: Curved Right 23">
              <a:extLst>
                <a:ext uri="{FF2B5EF4-FFF2-40B4-BE49-F238E27FC236}">
                  <a16:creationId xmlns:a16="http://schemas.microsoft.com/office/drawing/2014/main" id="{DDBB6A1D-8A54-80E4-8E34-549482FA5EB5}"/>
                </a:ext>
              </a:extLst>
            </p:cNvPr>
            <p:cNvSpPr/>
            <p:nvPr/>
          </p:nvSpPr>
          <p:spPr>
            <a:xfrm>
              <a:off x="4257130" y="1681107"/>
              <a:ext cx="761163" cy="2370667"/>
            </a:xfrm>
            <a:prstGeom prst="curved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a:extLst>
                <a:ext uri="{FF2B5EF4-FFF2-40B4-BE49-F238E27FC236}">
                  <a16:creationId xmlns:a16="http://schemas.microsoft.com/office/drawing/2014/main" id="{5E90D8DE-127A-25C2-D2EE-983CAB1EBB9D}"/>
                </a:ext>
              </a:extLst>
            </p:cNvPr>
            <p:cNvSpPr/>
            <p:nvPr/>
          </p:nvSpPr>
          <p:spPr>
            <a:xfrm>
              <a:off x="4936064" y="3341511"/>
              <a:ext cx="2274712" cy="295773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BD6E58C-35E0-B65E-399F-BB69326E0B2F}"/>
                </a:ext>
              </a:extLst>
            </p:cNvPr>
            <p:cNvSpPr txBox="1"/>
            <p:nvPr/>
          </p:nvSpPr>
          <p:spPr>
            <a:xfrm>
              <a:off x="5136889" y="3692170"/>
              <a:ext cx="1913089" cy="2308324"/>
            </a:xfrm>
            <a:prstGeom prst="rect">
              <a:avLst/>
            </a:prstGeom>
            <a:noFill/>
          </p:spPr>
          <p:txBody>
            <a:bodyPr wrap="square" rtlCol="0">
              <a:spAutoFit/>
            </a:bodyPr>
            <a:lstStyle/>
            <a:p>
              <a:pPr algn="ctr"/>
              <a:r>
                <a:rPr lang="en-US" dirty="0"/>
                <a:t>3 students are generating Title I funds</a:t>
              </a:r>
            </a:p>
            <a:p>
              <a:pPr algn="ctr"/>
              <a:endParaRPr lang="en-US" dirty="0"/>
            </a:p>
            <a:p>
              <a:pPr algn="ctr"/>
              <a:r>
                <a:rPr lang="en-US" dirty="0"/>
                <a:t>ALL 100 students are eligible for Title II or IV services</a:t>
              </a:r>
            </a:p>
          </p:txBody>
        </p:sp>
      </p:grpSp>
      <p:grpSp>
        <p:nvGrpSpPr>
          <p:cNvPr id="27" name="Group 26" descr="Student counts for out-of-district private school and explanation that 0 students enrolled at the private school are eligible for Title 2 and 4 services. ">
            <a:extLst>
              <a:ext uri="{FF2B5EF4-FFF2-40B4-BE49-F238E27FC236}">
                <a16:creationId xmlns:a16="http://schemas.microsoft.com/office/drawing/2014/main" id="{5992789F-8B75-2A85-813A-9FE0010AF11F}"/>
              </a:ext>
            </a:extLst>
          </p:cNvPr>
          <p:cNvGrpSpPr/>
          <p:nvPr/>
        </p:nvGrpSpPr>
        <p:grpSpPr>
          <a:xfrm>
            <a:off x="9039575" y="1681107"/>
            <a:ext cx="3021007" cy="4618136"/>
            <a:chOff x="9039575" y="1681107"/>
            <a:chExt cx="3021007" cy="4618136"/>
          </a:xfrm>
        </p:grpSpPr>
        <p:sp>
          <p:nvSpPr>
            <p:cNvPr id="28" name="Oval 27">
              <a:extLst>
                <a:ext uri="{FF2B5EF4-FFF2-40B4-BE49-F238E27FC236}">
                  <a16:creationId xmlns:a16="http://schemas.microsoft.com/office/drawing/2014/main" id="{E7551AB8-835E-5B99-C00F-3168A343A57D}"/>
                </a:ext>
              </a:extLst>
            </p:cNvPr>
            <p:cNvSpPr/>
            <p:nvPr/>
          </p:nvSpPr>
          <p:spPr>
            <a:xfrm>
              <a:off x="9039575" y="3341510"/>
              <a:ext cx="2274712" cy="2957733"/>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Curved Left 28">
              <a:extLst>
                <a:ext uri="{FF2B5EF4-FFF2-40B4-BE49-F238E27FC236}">
                  <a16:creationId xmlns:a16="http://schemas.microsoft.com/office/drawing/2014/main" id="{C7E80272-3282-30DA-7368-9E350A10B64B}"/>
                </a:ext>
              </a:extLst>
            </p:cNvPr>
            <p:cNvSpPr/>
            <p:nvPr/>
          </p:nvSpPr>
          <p:spPr>
            <a:xfrm>
              <a:off x="11314287" y="1681107"/>
              <a:ext cx="746295" cy="2370667"/>
            </a:xfrm>
            <a:prstGeom prst="curvedLef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AA1F9E27-3E69-8AC0-071F-903685B30310}"/>
                </a:ext>
              </a:extLst>
            </p:cNvPr>
            <p:cNvSpPr txBox="1"/>
            <p:nvPr/>
          </p:nvSpPr>
          <p:spPr>
            <a:xfrm>
              <a:off x="9259899" y="3804713"/>
              <a:ext cx="1913089" cy="2031325"/>
            </a:xfrm>
            <a:prstGeom prst="rect">
              <a:avLst/>
            </a:prstGeom>
            <a:noFill/>
          </p:spPr>
          <p:txBody>
            <a:bodyPr wrap="square" rtlCol="0">
              <a:spAutoFit/>
            </a:bodyPr>
            <a:lstStyle/>
            <a:p>
              <a:pPr algn="ctr"/>
              <a:r>
                <a:rPr lang="en-US" dirty="0"/>
                <a:t>3 students are generating Title I funds</a:t>
              </a:r>
            </a:p>
            <a:p>
              <a:pPr algn="ctr"/>
              <a:endParaRPr lang="en-US" dirty="0"/>
            </a:p>
            <a:p>
              <a:pPr algn="ctr"/>
              <a:r>
                <a:rPr lang="en-US" dirty="0"/>
                <a:t>0 students are eligible for Title II or IV services</a:t>
              </a:r>
            </a:p>
          </p:txBody>
        </p:sp>
      </p:grpSp>
      <p:sp>
        <p:nvSpPr>
          <p:cNvPr id="5" name="Slide Number Placeholder 4">
            <a:extLst>
              <a:ext uri="{FF2B5EF4-FFF2-40B4-BE49-F238E27FC236}">
                <a16:creationId xmlns:a16="http://schemas.microsoft.com/office/drawing/2014/main" id="{A1E3A5E2-EB3B-419D-85DF-C3DB0863B822}"/>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custDataLst>
      <p:tags r:id="rId1"/>
    </p:custDataLst>
    <p:extLst>
      <p:ext uri="{BB962C8B-B14F-4D97-AF65-F5344CB8AC3E}">
        <p14:creationId xmlns:p14="http://schemas.microsoft.com/office/powerpoint/2010/main" val="160136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6"/>
</p:tagLst>
</file>

<file path=ppt/tags/tag10.xml><?xml version="1.0" encoding="utf-8"?>
<p:tagLst xmlns:a="http://schemas.openxmlformats.org/drawingml/2006/main" xmlns:r="http://schemas.openxmlformats.org/officeDocument/2006/relationships" xmlns:p="http://schemas.openxmlformats.org/presentationml/2006/main">
  <p:tag name="TIMING" val="|11.2|4.1|4.2|9.1"/>
</p:tagLst>
</file>

<file path=ppt/tags/tag11.xml><?xml version="1.0" encoding="utf-8"?>
<p:tagLst xmlns:a="http://schemas.openxmlformats.org/drawingml/2006/main" xmlns:r="http://schemas.openxmlformats.org/officeDocument/2006/relationships" xmlns:p="http://schemas.openxmlformats.org/presentationml/2006/main">
  <p:tag name="TIMING" val="|7.2|4.8|10.8"/>
</p:tagLst>
</file>

<file path=ppt/tags/tag12.xml><?xml version="1.0" encoding="utf-8"?>
<p:tagLst xmlns:a="http://schemas.openxmlformats.org/drawingml/2006/main" xmlns:r="http://schemas.openxmlformats.org/officeDocument/2006/relationships" xmlns:p="http://schemas.openxmlformats.org/presentationml/2006/main">
  <p:tag name="TIMING" val="|8.7|6.7"/>
</p:tagLst>
</file>

<file path=ppt/tags/tag13.xml><?xml version="1.0" encoding="utf-8"?>
<p:tagLst xmlns:a="http://schemas.openxmlformats.org/drawingml/2006/main" xmlns:r="http://schemas.openxmlformats.org/officeDocument/2006/relationships" xmlns:p="http://schemas.openxmlformats.org/presentationml/2006/main">
  <p:tag name="TIMING" val="|44.9|28.6"/>
</p:tagLst>
</file>

<file path=ppt/tags/tag14.xml><?xml version="1.0" encoding="utf-8"?>
<p:tagLst xmlns:a="http://schemas.openxmlformats.org/drawingml/2006/main" xmlns:r="http://schemas.openxmlformats.org/officeDocument/2006/relationships" xmlns:p="http://schemas.openxmlformats.org/presentationml/2006/main">
  <p:tag name="TIMING" val="|8.7|2.1|3.4"/>
</p:tagLst>
</file>

<file path=ppt/tags/tag15.xml><?xml version="1.0" encoding="utf-8"?>
<p:tagLst xmlns:a="http://schemas.openxmlformats.org/drawingml/2006/main" xmlns:r="http://schemas.openxmlformats.org/officeDocument/2006/relationships" xmlns:p="http://schemas.openxmlformats.org/presentationml/2006/main">
  <p:tag name="TIMING" val="|21.8"/>
</p:tagLst>
</file>

<file path=ppt/tags/tag16.xml><?xml version="1.0" encoding="utf-8"?>
<p:tagLst xmlns:a="http://schemas.openxmlformats.org/drawingml/2006/main" xmlns:r="http://schemas.openxmlformats.org/officeDocument/2006/relationships" xmlns:p="http://schemas.openxmlformats.org/presentationml/2006/main">
  <p:tag name="TIMING" val="|12.7|5.7|1.7|22.8|7.7"/>
</p:tagLst>
</file>

<file path=ppt/tags/tag17.xml><?xml version="1.0" encoding="utf-8"?>
<p:tagLst xmlns:a="http://schemas.openxmlformats.org/drawingml/2006/main" xmlns:r="http://schemas.openxmlformats.org/officeDocument/2006/relationships" xmlns:p="http://schemas.openxmlformats.org/presentationml/2006/main">
  <p:tag name="TIMING" val="|9.9|25.2|6.5"/>
</p:tagLst>
</file>

<file path=ppt/tags/tag2.xml><?xml version="1.0" encoding="utf-8"?>
<p:tagLst xmlns:a="http://schemas.openxmlformats.org/drawingml/2006/main" xmlns:r="http://schemas.openxmlformats.org/officeDocument/2006/relationships" xmlns:p="http://schemas.openxmlformats.org/presentationml/2006/main">
  <p:tag name="TIMING" val="|7.2|11.6|25.1"/>
</p:tagLst>
</file>

<file path=ppt/tags/tag3.xml><?xml version="1.0" encoding="utf-8"?>
<p:tagLst xmlns:a="http://schemas.openxmlformats.org/drawingml/2006/main" xmlns:r="http://schemas.openxmlformats.org/officeDocument/2006/relationships" xmlns:p="http://schemas.openxmlformats.org/presentationml/2006/main">
  <p:tag name="TIMING" val="|9.9|8.3|8.1|8.1|6.4|21.2|8.5"/>
</p:tagLst>
</file>

<file path=ppt/tags/tag4.xml><?xml version="1.0" encoding="utf-8"?>
<p:tagLst xmlns:a="http://schemas.openxmlformats.org/drawingml/2006/main" xmlns:r="http://schemas.openxmlformats.org/officeDocument/2006/relationships" xmlns:p="http://schemas.openxmlformats.org/presentationml/2006/main">
  <p:tag name="TIMING" val="|9.1|1.6"/>
</p:tagLst>
</file>

<file path=ppt/tags/tag5.xml><?xml version="1.0" encoding="utf-8"?>
<p:tagLst xmlns:a="http://schemas.openxmlformats.org/drawingml/2006/main" xmlns:r="http://schemas.openxmlformats.org/officeDocument/2006/relationships" xmlns:p="http://schemas.openxmlformats.org/presentationml/2006/main">
  <p:tag name="TIMING" val="|18.3|8.2"/>
</p:tagLst>
</file>

<file path=ppt/tags/tag6.xml><?xml version="1.0" encoding="utf-8"?>
<p:tagLst xmlns:a="http://schemas.openxmlformats.org/drawingml/2006/main" xmlns:r="http://schemas.openxmlformats.org/officeDocument/2006/relationships" xmlns:p="http://schemas.openxmlformats.org/presentationml/2006/main">
  <p:tag name="TIMING" val="|12.2|5.9|9.3|9.9"/>
</p:tagLst>
</file>

<file path=ppt/tags/tag7.xml><?xml version="1.0" encoding="utf-8"?>
<p:tagLst xmlns:a="http://schemas.openxmlformats.org/drawingml/2006/main" xmlns:r="http://schemas.openxmlformats.org/officeDocument/2006/relationships" xmlns:p="http://schemas.openxmlformats.org/presentationml/2006/main">
  <p:tag name="TIMING" val="|13.9"/>
</p:tagLst>
</file>

<file path=ppt/tags/tag8.xml><?xml version="1.0" encoding="utf-8"?>
<p:tagLst xmlns:a="http://schemas.openxmlformats.org/drawingml/2006/main" xmlns:r="http://schemas.openxmlformats.org/officeDocument/2006/relationships" xmlns:p="http://schemas.openxmlformats.org/presentationml/2006/main">
  <p:tag name="TIMING" val="|5.3|20|5.5|6.7|6.9"/>
</p:tagLst>
</file>

<file path=ppt/tags/tag9.xml><?xml version="1.0" encoding="utf-8"?>
<p:tagLst xmlns:a="http://schemas.openxmlformats.org/drawingml/2006/main" xmlns:r="http://schemas.openxmlformats.org/officeDocument/2006/relationships" xmlns:p="http://schemas.openxmlformats.org/presentationml/2006/main">
  <p:tag name="TIMING" val="|10.6|1.6"/>
</p:tagLst>
</file>

<file path=ppt/theme/theme1.xml><?xml version="1.0" encoding="utf-8"?>
<a:theme xmlns:a="http://schemas.openxmlformats.org/drawingml/2006/main" name="1_RetrospectVTI">
  <a:themeElements>
    <a:clrScheme name="NYSED">
      <a:dk1>
        <a:srgbClr val="08233B"/>
      </a:dk1>
      <a:lt1>
        <a:sysClr val="window" lastClr="FFFFFF"/>
      </a:lt1>
      <a:dk2>
        <a:srgbClr val="17406D"/>
      </a:dk2>
      <a:lt2>
        <a:srgbClr val="DBEFF9"/>
      </a:lt2>
      <a:accent1>
        <a:srgbClr val="045CAA"/>
      </a:accent1>
      <a:accent2>
        <a:srgbClr val="D83B01"/>
      </a:accent2>
      <a:accent3>
        <a:srgbClr val="0F6FC6"/>
      </a:accent3>
      <a:accent4>
        <a:srgbClr val="54A838"/>
      </a:accent4>
      <a:accent5>
        <a:srgbClr val="7CCA62"/>
      </a:accent5>
      <a:accent6>
        <a:srgbClr val="A5C249"/>
      </a:accent6>
      <a:hlink>
        <a:srgbClr val="009DD9"/>
      </a:hlink>
      <a:folHlink>
        <a:srgbClr val="B7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owerpoint Template Virtual Training-2.pptx" id="{102758D9-B47B-495E-9C39-79CD66743DF2}" vid="{0F3A0A4B-2D87-466E-8D88-17070FC437CE}"/>
    </a:ext>
  </a:extLst>
</a:theme>
</file>

<file path=ppt/theme/theme2.xml><?xml version="1.0" encoding="utf-8"?>
<a:theme xmlns:a="http://schemas.openxmlformats.org/drawingml/2006/main" name="Custom Design">
  <a:themeElements>
    <a:clrScheme name="NYSED">
      <a:dk1>
        <a:srgbClr val="08233B"/>
      </a:dk1>
      <a:lt1>
        <a:sysClr val="window" lastClr="FFFFFF"/>
      </a:lt1>
      <a:dk2>
        <a:srgbClr val="17406D"/>
      </a:dk2>
      <a:lt2>
        <a:srgbClr val="DBEFF9"/>
      </a:lt2>
      <a:accent1>
        <a:srgbClr val="045CAA"/>
      </a:accent1>
      <a:accent2>
        <a:srgbClr val="D83B01"/>
      </a:accent2>
      <a:accent3>
        <a:srgbClr val="0F6FC6"/>
      </a:accent3>
      <a:accent4>
        <a:srgbClr val="54A838"/>
      </a:accent4>
      <a:accent5>
        <a:srgbClr val="7CCA62"/>
      </a:accent5>
      <a:accent6>
        <a:srgbClr val="A5C249"/>
      </a:accent6>
      <a:hlink>
        <a:srgbClr val="009DD9"/>
      </a:hlink>
      <a:folHlink>
        <a:srgbClr val="B76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Virtual Training-2.pptx" id="{102758D9-B47B-495E-9C39-79CD66743DF2}" vid="{C981835E-AA1F-420A-A8B5-708373A8C645}"/>
    </a:ext>
  </a:extLst>
</a:theme>
</file>

<file path=ppt/theme/theme3.xml><?xml version="1.0" encoding="utf-8"?>
<a:theme xmlns:a="http://schemas.openxmlformats.org/drawingml/2006/main" name="1_NYSED Template">
  <a:themeElements>
    <a:clrScheme name="Custom 2">
      <a:dk1>
        <a:srgbClr val="000000"/>
      </a:dk1>
      <a:lt1>
        <a:srgbClr val="FFFFFF"/>
      </a:lt1>
      <a:dk2>
        <a:srgbClr val="000000"/>
      </a:dk2>
      <a:lt2>
        <a:srgbClr val="808080"/>
      </a:lt2>
      <a:accent1>
        <a:srgbClr val="08233B"/>
      </a:accent1>
      <a:accent2>
        <a:srgbClr val="045CAA"/>
      </a:accent2>
      <a:accent3>
        <a:srgbClr val="D83B01"/>
      </a:accent3>
      <a:accent4>
        <a:srgbClr val="08233B"/>
      </a:accent4>
      <a:accent5>
        <a:srgbClr val="045CAA"/>
      </a:accent5>
      <a:accent6>
        <a:srgbClr val="D83B01"/>
      </a:accent6>
      <a:hlink>
        <a:srgbClr val="045CAA"/>
      </a:hlink>
      <a:folHlink>
        <a:srgbClr val="D83B0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Virtual Training-2.pptx" id="{102758D9-B47B-495E-9C39-79CD66743DF2}" vid="{3CA5C620-20C5-417B-B57F-BA216A523B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4BBDFDB19AB4F8F951E26FF8789D7" ma:contentTypeVersion="12" ma:contentTypeDescription="Create a new document." ma:contentTypeScope="" ma:versionID="16b70b0033432509366434510db18828">
  <xsd:schema xmlns:xsd="http://www.w3.org/2001/XMLSchema" xmlns:xs="http://www.w3.org/2001/XMLSchema" xmlns:p="http://schemas.microsoft.com/office/2006/metadata/properties" xmlns:ns2="f9cda59e-cce6-4768-86f2-fe5baa37c005" xmlns:ns3="638b3caf-d476-4b1b-a0ca-d0927ce2d08f" targetNamespace="http://schemas.microsoft.com/office/2006/metadata/properties" ma:root="true" ma:fieldsID="a36c7a70a1f904f6c878f420d7cdf595" ns2:_="" ns3:_="">
    <xsd:import namespace="f9cda59e-cce6-4768-86f2-fe5baa37c005"/>
    <xsd:import namespace="638b3caf-d476-4b1b-a0ca-d0927ce2d0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da59e-cce6-4768-86f2-fe5baa37c0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4ff23e3-e101-494d-9ca5-fbd63573679e"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8b3caf-d476-4b1b-a0ca-d0927ce2d08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7203abc-735c-4fea-a315-f8fed0a50462}" ma:internalName="TaxCatchAll" ma:showField="CatchAllData" ma:web="638b3caf-d476-4b1b-a0ca-d0927ce2d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38b3caf-d476-4b1b-a0ca-d0927ce2d08f" xsi:nil="true"/>
    <lcf76f155ced4ddcb4097134ff3c332f xmlns="f9cda59e-cce6-4768-86f2-fe5baa37c0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951437-236F-41DC-9784-210E20B7A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cda59e-cce6-4768-86f2-fe5baa37c005"/>
    <ds:schemaRef ds:uri="638b3caf-d476-4b1b-a0ca-d0927ce2d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http://schemas.microsoft.com/office/2006/metadata/properties"/>
    <ds:schemaRef ds:uri="f9cda59e-cce6-4768-86f2-fe5baa37c005"/>
    <ds:schemaRef ds:uri="http://schemas.microsoft.com/office/infopath/2007/PartnerControls"/>
    <ds:schemaRef ds:uri="http://purl.org/dc/terms/"/>
    <ds:schemaRef ds:uri="http://purl.org/dc/dcmitype/"/>
    <ds:schemaRef ds:uri="http://schemas.microsoft.com/office/2006/documentManagement/types"/>
    <ds:schemaRef ds:uri="638b3caf-d476-4b1b-a0ca-d0927ce2d08f"/>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Metadata/LabelInfo.xml><?xml version="1.0" encoding="utf-8"?>
<clbl:labelList xmlns:clbl="http://schemas.microsoft.com/office/2020/mipLabelMetadata">
  <clbl:label id="{15ef16e8-4ce0-4fc3-92e2-6a7a6c8e765e}" enabled="0" method="" siteId="{15ef16e8-4ce0-4fc3-92e2-6a7a6c8e765e}" removed="1"/>
</clbl:labelList>
</file>

<file path=docProps/app.xml><?xml version="1.0" encoding="utf-8"?>
<Properties xmlns="http://schemas.openxmlformats.org/officeDocument/2006/extended-properties" xmlns:vt="http://schemas.openxmlformats.org/officeDocument/2006/docPropsVTypes">
  <Template>Powerpoint Template Virtual Training-2</Template>
  <TotalTime>1962</TotalTime>
  <Words>3769</Words>
  <Application>Microsoft Office PowerPoint</Application>
  <PresentationFormat>Widescreen</PresentationFormat>
  <Paragraphs>358</Paragraphs>
  <Slides>25</Slides>
  <Notes>25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Aptos</vt:lpstr>
      <vt:lpstr>Aptos Display</vt:lpstr>
      <vt:lpstr>Arial</vt:lpstr>
      <vt:lpstr>Calibri</vt:lpstr>
      <vt:lpstr>Candara</vt:lpstr>
      <vt:lpstr>CartoGothic Std</vt:lpstr>
      <vt:lpstr>Times New Roman</vt:lpstr>
      <vt:lpstr>Wingdings</vt:lpstr>
      <vt:lpstr>1_RetrospectVTI</vt:lpstr>
      <vt:lpstr>Custom Design</vt:lpstr>
      <vt:lpstr>1_NYSED Template</vt:lpstr>
      <vt:lpstr>Equitable Services to Non-Public Schools</vt:lpstr>
      <vt:lpstr>Agenda</vt:lpstr>
      <vt:lpstr>Purpose of Equitable Services</vt:lpstr>
      <vt:lpstr>Initial Consultation Letter of Intent</vt:lpstr>
      <vt:lpstr>Must Do’s Initial Consultation</vt:lpstr>
      <vt:lpstr>How to count Title I eligible students</vt:lpstr>
      <vt:lpstr>LEAs may dictate all terms of the Equitable Services program.</vt:lpstr>
      <vt:lpstr>Generating Proportional Shares:  Which students are counted?</vt:lpstr>
      <vt:lpstr>Example of 1 LEA with 2 private schools</vt:lpstr>
      <vt:lpstr>Private School Students are counted if: Reside within the LEA’s Title I Attendance Area From a low-income family</vt:lpstr>
      <vt:lpstr>Example of Consolidated Application Title 1 Part A – Fiscal Information 2 of 6</vt:lpstr>
      <vt:lpstr>Only students from low-income families can receive Title I Equitable Services.</vt:lpstr>
      <vt:lpstr>Private School Students are counted if: they attend a private school within the LEA’s attendance catchment area  regardless of their residence or income level </vt:lpstr>
      <vt:lpstr>Example of Consolidated Application Title 2 Part A Fiscal Information</vt:lpstr>
      <vt:lpstr>Private School Students are counted if: they attend a private school within the LEA’s attendance catchment area  regardless of their residence or income level    </vt:lpstr>
      <vt:lpstr>Example of Consolidated Application Title 4 Part A – Calculation of Proportionate Shares</vt:lpstr>
      <vt:lpstr>Consolidate Application Equitable Services Question 1</vt:lpstr>
      <vt:lpstr>Example of Consolidated Application Equitable Services Details, Question 1 and 2</vt:lpstr>
      <vt:lpstr>Example of Written Affirmation of Consultation form, Section 4 for Title 1</vt:lpstr>
      <vt:lpstr>Program Description  Title I FS-10</vt:lpstr>
      <vt:lpstr>Example of Written Affirmation of Consultation form, Section4 for Titles 1 and 4</vt:lpstr>
      <vt:lpstr>Program Description  Title II FS-10</vt:lpstr>
      <vt:lpstr>Program Description  Title IV FS-10</vt:lpstr>
      <vt:lpstr>PowerPoint Presentation</vt:lpstr>
      <vt:lpstr>NYSED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Equitable Services to Non-Public Schools</dc:title>
  <dc:creator>New York State Education Department</dc:creator>
  <cp:lastModifiedBy>Erin Henderson</cp:lastModifiedBy>
  <cp:revision>11</cp:revision>
  <cp:lastPrinted>2022-04-01T16:06:20Z</cp:lastPrinted>
  <dcterms:created xsi:type="dcterms:W3CDTF">2025-06-11T16:52:51Z</dcterms:created>
  <dcterms:modified xsi:type="dcterms:W3CDTF">2025-09-03T13:04:49Z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0x0101006BA4BBDFDB19AB4F8F951E26FF8789D7</vt:lpwstr>
  </property>
  <property fmtid="{D5CDD505-2E9C-101B-9397-08002B2CF9AE}" pid="3" name="MediaServiceImageTags">
    <vt:lpwstr/>
  </property>
</Properties>
</file>