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19"/>
  </p:notesMasterIdLst>
  <p:sldIdLst>
    <p:sldId id="439" r:id="rId2"/>
    <p:sldId id="435" r:id="rId3"/>
    <p:sldId id="440" r:id="rId4"/>
    <p:sldId id="441" r:id="rId5"/>
    <p:sldId id="442" r:id="rId6"/>
    <p:sldId id="443" r:id="rId7"/>
    <p:sldId id="444" r:id="rId8"/>
    <p:sldId id="445" r:id="rId9"/>
    <p:sldId id="446" r:id="rId10"/>
    <p:sldId id="448" r:id="rId11"/>
    <p:sldId id="436" r:id="rId12"/>
    <p:sldId id="452" r:id="rId13"/>
    <p:sldId id="449" r:id="rId14"/>
    <p:sldId id="451" r:id="rId15"/>
    <p:sldId id="438" r:id="rId16"/>
    <p:sldId id="314" r:id="rId17"/>
    <p:sldId id="45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94F7EA-B71C-4AE2-9C74-253D17D3DA18}">
  <a:tblStyle styleId="{4194F7EA-B71C-4AE2-9C74-253D17D3DA1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0" autoAdjust="0"/>
    <p:restoredTop sz="93947"/>
  </p:normalViewPr>
  <p:slideViewPr>
    <p:cSldViewPr snapToGrid="0" snapToObjects="1">
      <p:cViewPr varScale="1">
        <p:scale>
          <a:sx n="49" d="100"/>
          <a:sy n="49" d="100"/>
        </p:scale>
        <p:origin x="65" y="64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black\Documents\SSB\NYSSB%20-%20Statewide%20Master%20Databas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'Multiyear Analysis'!$A$44</c:f>
              <c:strCache>
                <c:ptCount val="1"/>
                <c:pt idx="0">
                  <c:v># of students who were awarded the Seal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'Multiyear Analysis'!$B$43:$F$43</c:f>
              <c:strCache>
                <c:ptCount val="5"/>
                <c:pt idx="0">
                  <c:v>2015-16</c:v>
                </c:pt>
                <c:pt idx="1">
                  <c:v>2016-17</c:v>
                </c:pt>
                <c:pt idx="2">
                  <c:v>2017-18</c:v>
                </c:pt>
                <c:pt idx="3">
                  <c:v>2018-19</c:v>
                </c:pt>
                <c:pt idx="4">
                  <c:v>2019-20</c:v>
                </c:pt>
              </c:strCache>
            </c:strRef>
          </c:cat>
          <c:val>
            <c:numRef>
              <c:f>'Multiyear Analysis'!$B$44:$F$44</c:f>
              <c:numCache>
                <c:formatCode>General</c:formatCode>
                <c:ptCount val="5"/>
                <c:pt idx="0">
                  <c:v>284</c:v>
                </c:pt>
                <c:pt idx="1">
                  <c:v>1355</c:v>
                </c:pt>
                <c:pt idx="2">
                  <c:v>2054</c:v>
                </c:pt>
                <c:pt idx="3">
                  <c:v>4031</c:v>
                </c:pt>
                <c:pt idx="4">
                  <c:v>4711</c:v>
                </c:pt>
              </c:numCache>
            </c:numRef>
          </c:val>
          <c:extLst>
            <c:ext xmlns:c16="http://schemas.microsoft.com/office/drawing/2014/chart" uri="{C3380CC4-5D6E-409C-BE32-E72D297353CC}">
              <c16:uniqueId val="{00000000-9BF7-40E3-9CCB-CF8865BCF8CE}"/>
            </c:ext>
          </c:extLst>
        </c:ser>
        <c:dLbls>
          <c:showLegendKey val="0"/>
          <c:showVal val="0"/>
          <c:showCatName val="0"/>
          <c:showSerName val="0"/>
          <c:showPercent val="0"/>
          <c:showBubbleSize val="0"/>
        </c:dLbls>
        <c:gapWidth val="182"/>
        <c:axId val="731914800"/>
        <c:axId val="731920376"/>
      </c:barChart>
      <c:catAx>
        <c:axId val="731914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1920376"/>
        <c:crosses val="autoZero"/>
        <c:auto val="1"/>
        <c:lblAlgn val="ctr"/>
        <c:lblOffset val="100"/>
        <c:noMultiLvlLbl val="0"/>
      </c:catAx>
      <c:valAx>
        <c:axId val="7319203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191480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436" tIns="92436" rIns="92436" bIns="92436"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436" tIns="92436" rIns="92436" bIns="92436"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3"/>
            <a:ext cx="5608320" cy="4183380"/>
          </a:xfrm>
          <a:prstGeom prst="rect">
            <a:avLst/>
          </a:prstGeom>
          <a:noFill/>
          <a:ln>
            <a:noFill/>
          </a:ln>
        </p:spPr>
        <p:txBody>
          <a:bodyPr spcFirstLastPara="1" wrap="square" lIns="92436" tIns="92436" rIns="92436" bIns="92436"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4820"/>
          </a:xfrm>
          <a:prstGeom prst="rect">
            <a:avLst/>
          </a:prstGeom>
          <a:noFill/>
          <a:ln>
            <a:noFill/>
          </a:ln>
        </p:spPr>
        <p:txBody>
          <a:bodyPr spcFirstLastPara="1" wrap="square" lIns="92436" tIns="92436" rIns="92436" bIns="92436"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4820"/>
          </a:xfrm>
          <a:prstGeom prst="rect">
            <a:avLst/>
          </a:prstGeom>
          <a:noFill/>
          <a:ln>
            <a:noFill/>
          </a:ln>
        </p:spPr>
        <p:txBody>
          <a:bodyPr spcFirstLastPara="1" wrap="square" lIns="92436" tIns="46193" rIns="92436" bIns="46193" anchor="b" anchorCtr="0">
            <a:noAutofit/>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0" indent="0">
              <a:spcAft>
                <a:spcPts val="622"/>
              </a:spcAft>
              <a:buSzPct val="100000"/>
              <a:buNone/>
            </a:pPr>
            <a:endParaRPr lang="en-US" dirty="0"/>
          </a:p>
        </p:txBody>
      </p:sp>
      <p:sp>
        <p:nvSpPr>
          <p:cNvPr id="107" name="Google Shape;107;p1: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8:notes"/>
          <p:cNvSpPr txBox="1">
            <a:spLocks noGrp="1"/>
          </p:cNvSpPr>
          <p:nvPr>
            <p:ph type="body" idx="1"/>
          </p:nvPr>
        </p:nvSpPr>
        <p:spPr>
          <a:xfrm>
            <a:off x="731521" y="4560573"/>
            <a:ext cx="5852160" cy="4320540"/>
          </a:xfrm>
          <a:prstGeom prst="rect">
            <a:avLst/>
          </a:prstGeom>
          <a:noFill/>
          <a:ln>
            <a:noFill/>
          </a:ln>
        </p:spPr>
        <p:txBody>
          <a:bodyPr spcFirstLastPara="1" wrap="square" lIns="95870" tIns="95870" rIns="95870" bIns="95870" anchor="t" anchorCtr="0">
            <a:noAutofit/>
          </a:bodyPr>
          <a:lstStyle/>
          <a:p>
            <a:pPr marL="177793" indent="-177793">
              <a:spcAft>
                <a:spcPts val="622"/>
              </a:spcAft>
              <a:buFont typeface="Arial"/>
              <a:buChar char="•"/>
            </a:pPr>
            <a:r>
              <a:rPr lang="en-US" dirty="0"/>
              <a:t>As with the number of schools offering the NYSSB, we’ve also seen significant growth in the number of students earning the NYSSB each year.</a:t>
            </a:r>
          </a:p>
          <a:p>
            <a:pPr marL="177793" indent="-177793">
              <a:spcAft>
                <a:spcPts val="622"/>
              </a:spcAft>
              <a:buFont typeface="Arial"/>
              <a:buChar char="•"/>
            </a:pPr>
            <a:r>
              <a:rPr lang="en-US" dirty="0"/>
              <a:t>It is important to note that this number increased by more than 500 students from last year despite the COVID-19 related school closures.</a:t>
            </a:r>
          </a:p>
        </p:txBody>
      </p:sp>
      <p:sp>
        <p:nvSpPr>
          <p:cNvPr id="278" name="Google Shape;278;p18: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10</a:t>
            </a:fld>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701041" y="4415793"/>
            <a:ext cx="5608320" cy="4183380"/>
          </a:xfrm>
          <a:prstGeom prst="rect">
            <a:avLst/>
          </a:prstGeom>
          <a:noFill/>
          <a:ln>
            <a:noFill/>
          </a:ln>
        </p:spPr>
        <p:txBody>
          <a:bodyPr spcFirstLastPara="1" wrap="square" lIns="92436" tIns="46193" rIns="92436" bIns="46193" anchor="t" anchorCtr="0">
            <a:noAutofit/>
          </a:bodyPr>
          <a:lstStyle/>
          <a:p>
            <a:pPr marL="0" indent="0">
              <a:buSzPts val="300"/>
              <a:buNone/>
            </a:pPr>
            <a:endParaRPr/>
          </a:p>
        </p:txBody>
      </p:sp>
      <p:sp>
        <p:nvSpPr>
          <p:cNvPr id="139" name="Google Shape;139;p6:notes"/>
          <p:cNvSpPr txBox="1">
            <a:spLocks noGrp="1"/>
          </p:cNvSpPr>
          <p:nvPr>
            <p:ph type="sldNum" idx="12"/>
          </p:nvPr>
        </p:nvSpPr>
        <p:spPr>
          <a:xfrm>
            <a:off x="3970938" y="8829968"/>
            <a:ext cx="3037840" cy="464820"/>
          </a:xfrm>
          <a:prstGeom prst="rect">
            <a:avLst/>
          </a:prstGeom>
          <a:noFill/>
          <a:ln>
            <a:noFill/>
          </a:ln>
        </p:spPr>
        <p:txBody>
          <a:bodyPr spcFirstLastPara="1" wrap="square" lIns="92436" tIns="46193" rIns="92436" bIns="46193"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842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5: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35: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0" indent="0">
              <a:spcAft>
                <a:spcPts val="622"/>
              </a:spcAft>
              <a:buSzPct val="100000"/>
              <a:buNone/>
            </a:pPr>
            <a:r>
              <a:rPr lang="en-US" dirty="0"/>
              <a:t>Let’s now review the criteria for a student to earn the New York State Seal of Biliteracy.</a:t>
            </a:r>
          </a:p>
          <a:p>
            <a:pPr marL="120175" indent="-120175">
              <a:spcAft>
                <a:spcPts val="622"/>
              </a:spcAft>
              <a:buSzPct val="100000"/>
              <a:buFont typeface="Arial" panose="020B0604020202020204" pitchFamily="34" charset="0"/>
              <a:buChar char="•"/>
            </a:pPr>
            <a:r>
              <a:rPr lang="en-US" dirty="0"/>
              <a:t>A candidate must complete all requirements for graduating with a NYS Regents diploma and…</a:t>
            </a:r>
          </a:p>
          <a:p>
            <a:pPr marL="120175" indent="-120175">
              <a:spcAft>
                <a:spcPts val="622"/>
              </a:spcAft>
              <a:buSzPct val="100000"/>
              <a:buFont typeface="Arial" panose="020B0604020202020204" pitchFamily="34" charset="0"/>
              <a:buChar char="•"/>
            </a:pPr>
            <a:r>
              <a:rPr lang="en-US" dirty="0"/>
              <a:t>…must earn 3 points in English and 3 points in one or more other world languages according the criteria set forth in the Handbook.</a:t>
            </a:r>
          </a:p>
        </p:txBody>
      </p:sp>
      <p:sp>
        <p:nvSpPr>
          <p:cNvPr id="503" name="Google Shape;503;p35: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12</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8:notes"/>
          <p:cNvSpPr txBox="1">
            <a:spLocks noGrp="1"/>
          </p:cNvSpPr>
          <p:nvPr>
            <p:ph type="body" idx="1"/>
          </p:nvPr>
        </p:nvSpPr>
        <p:spPr>
          <a:xfrm>
            <a:off x="731521" y="4560575"/>
            <a:ext cx="5852160" cy="4558902"/>
          </a:xfrm>
          <a:prstGeom prst="rect">
            <a:avLst/>
          </a:prstGeom>
          <a:noFill/>
          <a:ln>
            <a:noFill/>
          </a:ln>
        </p:spPr>
        <p:txBody>
          <a:bodyPr spcFirstLastPara="1" wrap="square" lIns="95870" tIns="47909" rIns="95870" bIns="47909" anchor="t" anchorCtr="0">
            <a:noAutofit/>
          </a:bodyPr>
          <a:lstStyle/>
          <a:p>
            <a:pPr marL="0" indent="0">
              <a:spcAft>
                <a:spcPts val="622"/>
              </a:spcAft>
              <a:buSzPts val="300"/>
              <a:buNone/>
            </a:pPr>
            <a:r>
              <a:rPr lang="en-US" dirty="0"/>
              <a:t>Here is the point matrix for English.  Students must earn a total of 3 points using any combination of the criteria shown on this page.  Each criterion is listed with its corresponding point value.</a:t>
            </a:r>
          </a:p>
          <a:p>
            <a:pPr fontAlgn="t">
              <a:spcAft>
                <a:spcPts val="622"/>
              </a:spcAft>
            </a:pPr>
            <a:r>
              <a:rPr lang="en-US" dirty="0"/>
              <a:t>1A – Students may score 80 or higher on the NYS Regents Examination in English Language Arts;  ELLs may also earn a point under this criterion by scoring 75 or above on two Regents Exams other than English without translation.</a:t>
            </a:r>
          </a:p>
          <a:p>
            <a:pPr fontAlgn="t">
              <a:spcAft>
                <a:spcPts val="622"/>
              </a:spcAft>
            </a:pPr>
            <a:r>
              <a:rPr lang="en-US" dirty="0"/>
              <a:t>1B - ELLs may achieve an overall score of 290 or above on the New York State English as a Second Language Achievement Test (NYSESLAT).</a:t>
            </a:r>
          </a:p>
          <a:p>
            <a:pPr fontAlgn="t">
              <a:spcAft>
                <a:spcPts val="622"/>
              </a:spcAft>
            </a:pPr>
            <a:r>
              <a:rPr lang="en-US" dirty="0"/>
              <a:t>1C – Students may complete all 11</a:t>
            </a:r>
            <a:r>
              <a:rPr lang="en-US" baseline="30000" dirty="0"/>
              <a:t>th</a:t>
            </a:r>
            <a:r>
              <a:rPr lang="en-US" dirty="0"/>
              <a:t> and 12</a:t>
            </a:r>
            <a:r>
              <a:rPr lang="en-US" baseline="30000" dirty="0"/>
              <a:t>th</a:t>
            </a:r>
            <a:r>
              <a:rPr lang="en-US" dirty="0"/>
              <a:t> grade ELA courses with an average of 85 or higher.</a:t>
            </a:r>
          </a:p>
          <a:p>
            <a:pPr fontAlgn="t">
              <a:spcAft>
                <a:spcPts val="622"/>
              </a:spcAft>
            </a:pPr>
            <a:r>
              <a:rPr lang="en-US" dirty="0"/>
              <a:t>1D - Students may earn a 3 or higher on an Advanced Placement (AP) English Language or English Literature examination; ELLs may also earn a point under this criterion by scoring an 80 or higher on all components of the Test of English as a Foreign Language (TOEFL).</a:t>
            </a:r>
          </a:p>
          <a:p>
            <a:pPr fontAlgn="t">
              <a:spcAft>
                <a:spcPts val="622"/>
              </a:spcAft>
            </a:pPr>
            <a:r>
              <a:rPr lang="en-US" dirty="0"/>
              <a:t>1E – Students may earn 2 points by presenting a culminating project, scholarly essay or portfolio that meets the criteria for speaking, listening, reading, and writing established by the district’s Seal of Biliteracy Committee to a panel of 2 or more reviewers at the Intermediate High proficiency level or better in English. </a:t>
            </a:r>
          </a:p>
          <a:p>
            <a:pPr marL="0" indent="0">
              <a:spcAft>
                <a:spcPts val="622"/>
              </a:spcAft>
              <a:buSzPts val="300"/>
              <a:buNone/>
            </a:pPr>
            <a:endParaRPr lang="en-US" dirty="0"/>
          </a:p>
        </p:txBody>
      </p:sp>
      <p:sp>
        <p:nvSpPr>
          <p:cNvPr id="534" name="Google Shape;534;p38: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36: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158039" indent="0" fontAlgn="t">
              <a:spcAft>
                <a:spcPts val="622"/>
              </a:spcAft>
              <a:buNone/>
            </a:pPr>
            <a:r>
              <a:rPr lang="en-US" sz="1100" dirty="0"/>
              <a:t>Here is the point matrix for World Languages.  Students must earn a total of 3 points using any combination of the criteria shown on this page.  Each criterion is listed with its corresponding point value.</a:t>
            </a:r>
          </a:p>
          <a:p>
            <a:pPr fontAlgn="t">
              <a:spcAft>
                <a:spcPts val="622"/>
              </a:spcAft>
            </a:pPr>
            <a:r>
              <a:rPr lang="en-US" sz="1100" dirty="0"/>
              <a:t>2A – Students may complete a Checkpoint C level World Language course, with a grade of 85 or higher.  This Checkpoint C course may be a one-year or a two-year course sequence.</a:t>
            </a:r>
          </a:p>
          <a:p>
            <a:pPr fontAlgn="t">
              <a:spcAft>
                <a:spcPts val="622"/>
              </a:spcAft>
            </a:pPr>
            <a:r>
              <a:rPr lang="en-US" sz="1100" dirty="0"/>
              <a:t>2B – Students may provide transcripts from a school in a foreign country showing at least three years of instruction in the student’s home/native language, with equivalent grade average of B or higher.</a:t>
            </a:r>
          </a:p>
          <a:p>
            <a:pPr fontAlgn="t">
              <a:spcAft>
                <a:spcPts val="622"/>
              </a:spcAft>
            </a:pPr>
            <a:r>
              <a:rPr lang="en-US" sz="1100" dirty="0"/>
              <a:t>2C - Students enrolled in a bilingual education program may complete all required Home Language Arts (HLA) coursework with an 85.</a:t>
            </a:r>
          </a:p>
          <a:p>
            <a:pPr fontAlgn="t">
              <a:spcAft>
                <a:spcPts val="622"/>
              </a:spcAft>
            </a:pPr>
            <a:r>
              <a:rPr lang="en-US" sz="1100" dirty="0"/>
              <a:t>2D – Students may score at a proficient level on an accredited Checkpoint C World Language assessment.  We’ll discuss this on the next slide.</a:t>
            </a:r>
          </a:p>
          <a:p>
            <a:pPr marL="457065" indent="-304711" defTabSz="914132" fontAlgn="t">
              <a:spcAft>
                <a:spcPts val="622"/>
              </a:spcAft>
              <a:defRPr/>
            </a:pPr>
            <a:r>
              <a:rPr lang="en-US" sz="1100" dirty="0"/>
              <a:t>2E – Students may present a culminating project, scholarly essay, or portfolio that meets the criteria for speaking, listening, reading, and writing established by the district’s Seal of Biliteracy Committee that is aligned to the NYS Checkpoint C Learning Standards to a panel of 2 or more reviewers at the Intermediate High proficiency level or better in the target language.</a:t>
            </a:r>
          </a:p>
          <a:p>
            <a:pPr marL="0" indent="0">
              <a:spcAft>
                <a:spcPts val="622"/>
              </a:spcAft>
              <a:buSzPts val="300"/>
              <a:buNone/>
            </a:pPr>
            <a:endParaRPr lang="en-US" sz="1100" dirty="0"/>
          </a:p>
        </p:txBody>
      </p:sp>
      <p:sp>
        <p:nvSpPr>
          <p:cNvPr id="513" name="Google Shape;513;p36: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14</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701041" y="4415793"/>
            <a:ext cx="5608320" cy="4183380"/>
          </a:xfrm>
          <a:prstGeom prst="rect">
            <a:avLst/>
          </a:prstGeom>
          <a:noFill/>
          <a:ln>
            <a:noFill/>
          </a:ln>
        </p:spPr>
        <p:txBody>
          <a:bodyPr spcFirstLastPara="1" wrap="square" lIns="92436" tIns="46193" rIns="92436" bIns="46193" anchor="t" anchorCtr="0">
            <a:noAutofit/>
          </a:bodyPr>
          <a:lstStyle/>
          <a:p>
            <a:pPr marL="0" indent="0">
              <a:buSzPts val="300"/>
              <a:buNone/>
            </a:pPr>
            <a:endParaRPr/>
          </a:p>
        </p:txBody>
      </p:sp>
      <p:sp>
        <p:nvSpPr>
          <p:cNvPr id="274" name="Google Shape;274;p20:notes"/>
          <p:cNvSpPr txBox="1">
            <a:spLocks noGrp="1"/>
          </p:cNvSpPr>
          <p:nvPr>
            <p:ph type="sldNum" idx="12"/>
          </p:nvPr>
        </p:nvSpPr>
        <p:spPr>
          <a:xfrm>
            <a:off x="3970938" y="8829968"/>
            <a:ext cx="3037840" cy="464820"/>
          </a:xfrm>
          <a:prstGeom prst="rect">
            <a:avLst/>
          </a:prstGeom>
          <a:noFill/>
          <a:ln>
            <a:noFill/>
          </a:ln>
        </p:spPr>
        <p:txBody>
          <a:bodyPr spcFirstLastPara="1" wrap="square" lIns="92436" tIns="46193" rIns="92436" bIns="46193"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80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5:notes"/>
          <p:cNvSpPr txBox="1">
            <a:spLocks noGrp="1"/>
          </p:cNvSpPr>
          <p:nvPr>
            <p:ph type="body" idx="1"/>
          </p:nvPr>
        </p:nvSpPr>
        <p:spPr>
          <a:xfrm>
            <a:off x="701041" y="4415793"/>
            <a:ext cx="5608320" cy="4183380"/>
          </a:xfrm>
          <a:prstGeom prst="rect">
            <a:avLst/>
          </a:prstGeom>
          <a:noFill/>
          <a:ln>
            <a:noFill/>
          </a:ln>
        </p:spPr>
        <p:txBody>
          <a:bodyPr spcFirstLastPara="1" wrap="square" lIns="92450" tIns="46200" rIns="92450" bIns="462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19" name="Google Shape;319;p25:notes"/>
          <p:cNvSpPr txBox="1">
            <a:spLocks noGrp="1"/>
          </p:cNvSpPr>
          <p:nvPr>
            <p:ph type="sldNum" idx="12"/>
          </p:nvPr>
        </p:nvSpPr>
        <p:spPr>
          <a:xfrm>
            <a:off x="3970938" y="8829968"/>
            <a:ext cx="3037840" cy="464820"/>
          </a:xfrm>
          <a:prstGeom prst="rect">
            <a:avLst/>
          </a:prstGeom>
          <a:noFill/>
          <a:ln>
            <a:noFill/>
          </a:ln>
        </p:spPr>
        <p:txBody>
          <a:bodyPr spcFirstLastPara="1" wrap="square" lIns="92450" tIns="46200" rIns="92450" bIns="462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263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701041" y="4415793"/>
            <a:ext cx="5608320" cy="4183380"/>
          </a:xfrm>
          <a:prstGeom prst="rect">
            <a:avLst/>
          </a:prstGeom>
          <a:noFill/>
          <a:ln>
            <a:noFill/>
          </a:ln>
        </p:spPr>
        <p:txBody>
          <a:bodyPr spcFirstLastPara="1" wrap="square" lIns="92436" tIns="46193" rIns="92436" bIns="46193" anchor="t" anchorCtr="0">
            <a:noAutofit/>
          </a:bodyPr>
          <a:lstStyle/>
          <a:p>
            <a:pPr marL="0" indent="0">
              <a:buSzPts val="300"/>
              <a:buNone/>
            </a:pPr>
            <a:endParaRPr/>
          </a:p>
        </p:txBody>
      </p:sp>
      <p:sp>
        <p:nvSpPr>
          <p:cNvPr id="108" name="Google Shape;108;p3:notes"/>
          <p:cNvSpPr txBox="1">
            <a:spLocks noGrp="1"/>
          </p:cNvSpPr>
          <p:nvPr>
            <p:ph type="sldNum" idx="12"/>
          </p:nvPr>
        </p:nvSpPr>
        <p:spPr>
          <a:xfrm>
            <a:off x="3970938" y="8829968"/>
            <a:ext cx="3037840" cy="464820"/>
          </a:xfrm>
          <a:prstGeom prst="rect">
            <a:avLst/>
          </a:prstGeom>
          <a:noFill/>
          <a:ln>
            <a:noFill/>
          </a:ln>
        </p:spPr>
        <p:txBody>
          <a:bodyPr spcFirstLastPara="1" wrap="square" lIns="92436" tIns="46193" rIns="92436" bIns="46193"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0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0" indent="0">
              <a:buSzPts val="300"/>
              <a:buNone/>
            </a:pPr>
            <a:r>
              <a:rPr lang="en-US" dirty="0"/>
              <a:t>The Seal of Biliteracy is an award given by a school, school district or county office of education that formally recognizes students who have attained a high level of proficiency in two or more world languages (one of which must be English) by high school graduation.</a:t>
            </a:r>
          </a:p>
          <a:p>
            <a:pPr marL="0" indent="0">
              <a:buSzPts val="300"/>
              <a:buNone/>
            </a:pPr>
            <a:endParaRPr dirty="0"/>
          </a:p>
        </p:txBody>
      </p:sp>
      <p:sp>
        <p:nvSpPr>
          <p:cNvPr id="156" name="Google Shape;156;p6: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6: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177793" indent="-177793">
              <a:spcAft>
                <a:spcPts val="622"/>
              </a:spcAft>
              <a:buSzPct val="100000"/>
            </a:pPr>
            <a:r>
              <a:rPr lang="en-US" dirty="0"/>
              <a:t>The NYSSB is awarded by the Commissioner to students who meet the criteria established by the Board of Regents and who attend schools that voluntarily agree to participate in the program.</a:t>
            </a:r>
          </a:p>
          <a:p>
            <a:pPr marL="177793" indent="-177793">
              <a:spcAft>
                <a:spcPts val="622"/>
              </a:spcAft>
              <a:buSzPct val="100000"/>
            </a:pPr>
            <a:r>
              <a:rPr lang="en-US" dirty="0"/>
              <a:t>The NYSSB must be made available to all students who meet the required criteria at no cost to the student.</a:t>
            </a:r>
          </a:p>
          <a:p>
            <a:pPr marL="0" indent="0">
              <a:buSzPts val="300"/>
              <a:buNone/>
            </a:pPr>
            <a:endParaRPr lang="en-US" dirty="0"/>
          </a:p>
        </p:txBody>
      </p:sp>
      <p:sp>
        <p:nvSpPr>
          <p:cNvPr id="412" name="Google Shape;412;p26: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632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0" indent="0">
              <a:buSzPts val="300"/>
              <a:buNone/>
            </a:pPr>
            <a:r>
              <a:rPr lang="en-US" dirty="0"/>
              <a:t>The NYSSB sticker, provided by NYSED to schools at no charge each year, is affixed to the student’s diploma and is noted on the student’s official high school transcript and on the graduation program.</a:t>
            </a:r>
          </a:p>
          <a:p>
            <a:pPr marL="0" indent="0">
              <a:buSzPts val="300"/>
              <a:buNone/>
            </a:pPr>
            <a:endParaRPr lang="en-US" dirty="0"/>
          </a:p>
        </p:txBody>
      </p:sp>
      <p:sp>
        <p:nvSpPr>
          <p:cNvPr id="166" name="Google Shape;166;p7: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0" indent="0">
              <a:spcAft>
                <a:spcPts val="622"/>
              </a:spcAft>
              <a:buSzPts val="300"/>
              <a:buNone/>
            </a:pPr>
            <a:r>
              <a:rPr lang="en-US" dirty="0"/>
              <a:t>So now that we know what the NYSSB is, let’s talk about why New York offers the Seal of Biliteracy.</a:t>
            </a:r>
          </a:p>
          <a:p>
            <a:pPr marL="177793" indent="-177793">
              <a:spcAft>
                <a:spcPts val="622"/>
              </a:spcAft>
              <a:buSzPts val="300"/>
            </a:pPr>
            <a:r>
              <a:rPr lang="en-US" dirty="0"/>
              <a:t>The NYSSB acknowledges the importance of being bilingual in today’s global society.</a:t>
            </a:r>
          </a:p>
          <a:p>
            <a:pPr marL="177793" indent="-177793">
              <a:spcAft>
                <a:spcPts val="622"/>
              </a:spcAft>
              <a:buSzPts val="300"/>
            </a:pPr>
            <a:r>
              <a:rPr lang="en-US" dirty="0"/>
              <a:t>The NYSSB highlights the hard work and achievement of students and encourages them to pursue language study while in school.</a:t>
            </a:r>
          </a:p>
          <a:p>
            <a:pPr marL="177793" indent="-177793">
              <a:spcAft>
                <a:spcPts val="622"/>
              </a:spcAft>
              <a:buSzPts val="300"/>
            </a:pPr>
            <a:r>
              <a:rPr lang="en-US" dirty="0"/>
              <a:t>The recognition of attaining biliteracy becomes part of the high school transcript and diploma as a statement of accomplishment for future employers and for college admission.</a:t>
            </a:r>
          </a:p>
        </p:txBody>
      </p:sp>
      <p:sp>
        <p:nvSpPr>
          <p:cNvPr id="177" name="Google Shape;177;p8: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731521" y="4560573"/>
            <a:ext cx="5852160" cy="4320540"/>
          </a:xfrm>
          <a:prstGeom prst="rect">
            <a:avLst/>
          </a:prstGeom>
          <a:noFill/>
          <a:ln>
            <a:noFill/>
          </a:ln>
        </p:spPr>
        <p:txBody>
          <a:bodyPr spcFirstLastPara="1" wrap="square" lIns="95870" tIns="47909" rIns="95870" bIns="47909" anchor="t" anchorCtr="0">
            <a:noAutofit/>
          </a:bodyPr>
          <a:lstStyle/>
          <a:p>
            <a:pPr marL="177793" indent="-177793">
              <a:spcAft>
                <a:spcPts val="622"/>
              </a:spcAft>
              <a:buSzPts val="300"/>
            </a:pPr>
            <a:r>
              <a:rPr lang="en-US" sz="1100" dirty="0"/>
              <a:t>To encourage the study of languages – Having an NYSSB program has the potential to increase enrollment in upper level world language courses as students see the value in continuing their studies of a world language through high school.</a:t>
            </a:r>
          </a:p>
          <a:p>
            <a:pPr marL="177793" indent="-177793">
              <a:spcAft>
                <a:spcPts val="622"/>
              </a:spcAft>
              <a:buSzPts val="300"/>
            </a:pPr>
            <a:r>
              <a:rPr lang="en-US" sz="1100" dirty="0"/>
              <a:t>To recognize the value of language diversity – there are over 200 languages spoken by students in New York State.  Students can earn the NYSSB in any of these languages.</a:t>
            </a:r>
          </a:p>
          <a:p>
            <a:pPr marL="177793" indent="-177793">
              <a:spcAft>
                <a:spcPts val="622"/>
              </a:spcAft>
              <a:buSzPts val="300"/>
            </a:pPr>
            <a:r>
              <a:rPr lang="en-US" sz="1100" dirty="0"/>
              <a:t>To provide employers with a method of identifying people with language skills – the demand for a bilingual workforce is on the rise in our increasingly globalized society.  Students who develop a proficiency in more than one language will be more marketable.</a:t>
            </a:r>
          </a:p>
          <a:p>
            <a:pPr marL="177793" indent="-177793">
              <a:spcAft>
                <a:spcPts val="622"/>
              </a:spcAft>
              <a:buSzPts val="300"/>
            </a:pPr>
            <a:r>
              <a:rPr lang="en-US" sz="1100" dirty="0"/>
              <a:t>To provide universities with a method to recognize and give credit to applicants for attainment of high-level skills in multiple languages – The NYSSB uses the nationally recognized ACTFL proficiency levels, which makes it easy for colleges across the nation to evaluate students’ applications.</a:t>
            </a:r>
          </a:p>
          <a:p>
            <a:pPr marL="177793" indent="-177793">
              <a:spcAft>
                <a:spcPts val="622"/>
              </a:spcAft>
              <a:buSzPts val="300"/>
            </a:pPr>
            <a:r>
              <a:rPr lang="en-US" sz="1100" dirty="0"/>
              <a:t>To prepare students with 21st century skills – The communication skills and cultural competence developed by the NYSSB are essential to effectively work with diverse populations.</a:t>
            </a:r>
          </a:p>
          <a:p>
            <a:pPr marL="177793" indent="-177793">
              <a:spcAft>
                <a:spcPts val="622"/>
              </a:spcAft>
              <a:buSzPts val="300"/>
            </a:pPr>
            <a:r>
              <a:rPr lang="en-US" sz="1100" dirty="0"/>
              <a:t>To honor the multiple cultures and languages in a community – Because students can obtain the NYSSB in any language, it encourages the development of home language skills, honoring the knowledge of our heritage language students.</a:t>
            </a:r>
          </a:p>
          <a:p>
            <a:pPr marL="177793" indent="-177793">
              <a:spcAft>
                <a:spcPts val="622"/>
              </a:spcAft>
              <a:buSzPts val="300"/>
            </a:pPr>
            <a:r>
              <a:rPr lang="en-US" sz="1100" dirty="0"/>
              <a:t>Students who earn the Seal of Biliteracy positively contribute to the district’s accountability score for ESSA.</a:t>
            </a:r>
          </a:p>
          <a:p>
            <a:pPr marL="0" indent="0">
              <a:buSzPts val="300"/>
              <a:buNone/>
            </a:pPr>
            <a:endParaRPr lang="en-US" sz="1100" dirty="0"/>
          </a:p>
        </p:txBody>
      </p:sp>
      <p:sp>
        <p:nvSpPr>
          <p:cNvPr id="187" name="Google Shape;187;p9: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731521" y="4560573"/>
            <a:ext cx="5852160" cy="4320540"/>
          </a:xfrm>
          <a:prstGeom prst="rect">
            <a:avLst/>
          </a:prstGeom>
          <a:noFill/>
          <a:ln>
            <a:noFill/>
          </a:ln>
        </p:spPr>
        <p:txBody>
          <a:bodyPr spcFirstLastPara="1" wrap="square" lIns="95870" tIns="95870" rIns="95870" bIns="95870" anchor="t" anchorCtr="0">
            <a:noAutofit/>
          </a:bodyPr>
          <a:lstStyle/>
          <a:p>
            <a:pPr marL="177793" indent="-177793">
              <a:spcAft>
                <a:spcPts val="622"/>
              </a:spcAft>
              <a:buSzPts val="300"/>
            </a:pPr>
            <a:r>
              <a:rPr lang="en-US" dirty="0"/>
              <a:t>40 states plus the District of Columbia currently offer a state-approved Seal of Biliteracy. </a:t>
            </a:r>
          </a:p>
          <a:p>
            <a:pPr marL="177793" indent="-177793">
              <a:spcAft>
                <a:spcPts val="622"/>
              </a:spcAft>
              <a:buSzPts val="300"/>
            </a:pPr>
            <a:r>
              <a:rPr lang="en-US" dirty="0"/>
              <a:t>California was the first state to establish a Seal of Biliteracy program in 2008, followed by New York in 2012.</a:t>
            </a:r>
          </a:p>
          <a:p>
            <a:pPr marL="177793" indent="-177793">
              <a:spcAft>
                <a:spcPts val="622"/>
              </a:spcAft>
              <a:buSzPts val="300"/>
            </a:pPr>
            <a:r>
              <a:rPr lang="en-US" dirty="0"/>
              <a:t>More information on Seal of Biliteracy programs in other states can be found on the website sealofbiliteracy.org. </a:t>
            </a:r>
          </a:p>
        </p:txBody>
      </p:sp>
      <p:sp>
        <p:nvSpPr>
          <p:cNvPr id="196" name="Google Shape;196;p1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731521" y="4560573"/>
            <a:ext cx="5852160" cy="4320540"/>
          </a:xfrm>
          <a:prstGeom prst="rect">
            <a:avLst/>
          </a:prstGeom>
          <a:noFill/>
          <a:ln>
            <a:noFill/>
          </a:ln>
        </p:spPr>
        <p:txBody>
          <a:bodyPr spcFirstLastPara="1" wrap="square" lIns="95870" tIns="95870" rIns="95870" bIns="95870" anchor="t" anchorCtr="0">
            <a:noAutofit/>
          </a:bodyPr>
          <a:lstStyle/>
          <a:p>
            <a:pPr marL="177793" indent="-177793">
              <a:spcAft>
                <a:spcPts val="622"/>
              </a:spcAft>
              <a:buFont typeface="Arial"/>
              <a:buChar char="•"/>
            </a:pPr>
            <a:r>
              <a:rPr lang="en-US" dirty="0"/>
              <a:t>In 2019-20, there were 294 schools that offered a Seal of Biliteracy program.</a:t>
            </a:r>
          </a:p>
          <a:p>
            <a:pPr marL="177793" indent="-177793">
              <a:spcAft>
                <a:spcPts val="622"/>
              </a:spcAft>
              <a:buFont typeface="Arial"/>
              <a:buChar char="•"/>
            </a:pPr>
            <a:r>
              <a:rPr lang="en-US" dirty="0"/>
              <a:t>This represents 1 in every 5 public high schools in our state.</a:t>
            </a:r>
            <a:endParaRPr lang="en-US" sz="1000" dirty="0"/>
          </a:p>
        </p:txBody>
      </p:sp>
      <p:sp>
        <p:nvSpPr>
          <p:cNvPr id="207" name="Google Shape;207;p11:notes"/>
          <p:cNvSpPr txBox="1">
            <a:spLocks noGrp="1"/>
          </p:cNvSpPr>
          <p:nvPr>
            <p:ph type="sldNum" idx="12"/>
          </p:nvPr>
        </p:nvSpPr>
        <p:spPr>
          <a:xfrm>
            <a:off x="4143587" y="9119475"/>
            <a:ext cx="3169920" cy="480060"/>
          </a:xfrm>
          <a:prstGeom prst="rect">
            <a:avLst/>
          </a:prstGeom>
          <a:noFill/>
          <a:ln>
            <a:noFill/>
          </a:ln>
        </p:spPr>
        <p:txBody>
          <a:bodyPr spcFirstLastPara="1" wrap="square" lIns="95870" tIns="47909" rIns="95870" bIns="47909"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9</a:t>
            </a:fld>
            <a:endParaRPr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4" descr="Image result for nysed logo">
            <a:extLst>
              <a:ext uri="{FF2B5EF4-FFF2-40B4-BE49-F238E27FC236}">
                <a16:creationId xmlns:a16="http://schemas.microsoft.com/office/drawing/2014/main" id="{7E34CAB2-661A-4C22-9C35-E6576B23EC9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6315"/>
          <a:stretch/>
        </p:blipFill>
        <p:spPr bwMode="auto">
          <a:xfrm>
            <a:off x="577759" y="6043877"/>
            <a:ext cx="753469" cy="5861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food&#10;&#10;Description automatically generated">
            <a:extLst>
              <a:ext uri="{FF2B5EF4-FFF2-40B4-BE49-F238E27FC236}">
                <a16:creationId xmlns:a16="http://schemas.microsoft.com/office/drawing/2014/main" id="{09FC4651-C98C-49FB-9048-A6A417477C50}"/>
              </a:ext>
            </a:extLst>
          </p:cNvPr>
          <p:cNvPicPr>
            <a:picLocks noChangeAspect="1"/>
          </p:cNvPicPr>
          <p:nvPr userDrawn="1"/>
        </p:nvPicPr>
        <p:blipFill>
          <a:blip r:embed="rId3"/>
          <a:stretch>
            <a:fillRect/>
          </a:stretch>
        </p:blipFill>
        <p:spPr>
          <a:xfrm>
            <a:off x="7729269" y="6043878"/>
            <a:ext cx="599794" cy="586175"/>
          </a:xfrm>
          <a:prstGeom prst="rect">
            <a:avLst/>
          </a:prstGeom>
        </p:spPr>
      </p:pic>
    </p:spTree>
    <p:extLst>
      <p:ext uri="{BB962C8B-B14F-4D97-AF65-F5344CB8AC3E}">
        <p14:creationId xmlns:p14="http://schemas.microsoft.com/office/powerpoint/2010/main" val="25505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35842" y="2282786"/>
            <a:ext cx="8466025" cy="4082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050" dirty="0"/>
          </a:p>
        </p:txBody>
      </p:sp>
      <p:sp>
        <p:nvSpPr>
          <p:cNvPr id="2" name="Title 1"/>
          <p:cNvSpPr>
            <a:spLocks noGrp="1"/>
          </p:cNvSpPr>
          <p:nvPr>
            <p:ph type="ctrTitle" hasCustomPrompt="1"/>
          </p:nvPr>
        </p:nvSpPr>
        <p:spPr>
          <a:xfrm>
            <a:off x="449419" y="2621135"/>
            <a:ext cx="8245162" cy="1475013"/>
          </a:xfrm>
          <a:effectLst/>
        </p:spPr>
        <p:txBody>
          <a:bodyPr anchor="b">
            <a:normAutofit/>
          </a:bodyPr>
          <a:lstStyle>
            <a:lvl1pPr algn="ctr">
              <a:defRPr sz="2700">
                <a:solidFill>
                  <a:schemeClr val="bg1"/>
                </a:solidFill>
              </a:defRPr>
            </a:lvl1pPr>
          </a:lstStyle>
          <a:p>
            <a:r>
              <a:rPr lang="en-US" dirty="0"/>
              <a:t>Click to add title of presentation</a:t>
            </a:r>
            <a:br>
              <a:rPr lang="en-US" dirty="0"/>
            </a:br>
            <a:endParaRPr lang="en-US" dirty="0"/>
          </a:p>
        </p:txBody>
      </p:sp>
      <p:sp>
        <p:nvSpPr>
          <p:cNvPr id="3" name="Subtitle 2"/>
          <p:cNvSpPr>
            <a:spLocks noGrp="1"/>
          </p:cNvSpPr>
          <p:nvPr>
            <p:ph type="subTitle" idx="1" hasCustomPrompt="1"/>
          </p:nvPr>
        </p:nvSpPr>
        <p:spPr>
          <a:xfrm>
            <a:off x="446274" y="4130541"/>
            <a:ext cx="8245160" cy="475853"/>
          </a:xfrm>
        </p:spPr>
        <p:txBody>
          <a:bodyPr anchor="t">
            <a:normAutofit/>
          </a:bodyPr>
          <a:lstStyle>
            <a:lvl1pPr marL="0" indent="0" algn="ctr">
              <a:buNone/>
              <a:defRPr sz="1800" cap="none" baseline="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Location / Conference Name / Date</a:t>
            </a:r>
          </a:p>
        </p:txBody>
      </p:sp>
      <p:grpSp>
        <p:nvGrpSpPr>
          <p:cNvPr id="5" name="Group 4">
            <a:extLst>
              <a:ext uri="{FF2B5EF4-FFF2-40B4-BE49-F238E27FC236}">
                <a16:creationId xmlns:a16="http://schemas.microsoft.com/office/drawing/2014/main" id="{F4A3C10A-C766-477F-837F-DABD24DACE8D}"/>
              </a:ext>
            </a:extLst>
          </p:cNvPr>
          <p:cNvGrpSpPr/>
          <p:nvPr userDrawn="1"/>
        </p:nvGrpSpPr>
        <p:grpSpPr>
          <a:xfrm>
            <a:off x="335842" y="685656"/>
            <a:ext cx="8466025" cy="1463524"/>
            <a:chOff x="335842" y="685656"/>
            <a:chExt cx="8466025" cy="1463524"/>
          </a:xfrm>
        </p:grpSpPr>
        <p:pic>
          <p:nvPicPr>
            <p:cNvPr id="1030" name="Picture 6" descr="Image result for students site:nysed.gov">
              <a:extLst>
                <a:ext uri="{FF2B5EF4-FFF2-40B4-BE49-F238E27FC236}">
                  <a16:creationId xmlns:a16="http://schemas.microsoft.com/office/drawing/2014/main" id="{F787C94A-74E4-47DD-9C5F-27D79028168A}"/>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197"/>
            <a:stretch/>
          </p:blipFill>
          <p:spPr bwMode="auto">
            <a:xfrm>
              <a:off x="335842" y="689719"/>
              <a:ext cx="1693770"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udents site:nysed.gov">
              <a:extLst>
                <a:ext uri="{FF2B5EF4-FFF2-40B4-BE49-F238E27FC236}">
                  <a16:creationId xmlns:a16="http://schemas.microsoft.com/office/drawing/2014/main" id="{8298B12B-B675-44AC-AD73-7BFAA370DF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057" b="2037"/>
            <a:stretch/>
          </p:blipFill>
          <p:spPr bwMode="auto">
            <a:xfrm>
              <a:off x="5296095" y="692512"/>
              <a:ext cx="1693770" cy="14519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ddle school site:nysed.gov">
              <a:extLst>
                <a:ext uri="{FF2B5EF4-FFF2-40B4-BE49-F238E27FC236}">
                  <a16:creationId xmlns:a16="http://schemas.microsoft.com/office/drawing/2014/main" id="{FF6F280B-58ED-4F66-B9C5-06D645CC6453}"/>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96" b="1726"/>
            <a:stretch/>
          </p:blipFill>
          <p:spPr bwMode="auto">
            <a:xfrm>
              <a:off x="3602324" y="690563"/>
              <a:ext cx="1693770" cy="14538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udents site:nysed.gov">
              <a:extLst>
                <a:ext uri="{FF2B5EF4-FFF2-40B4-BE49-F238E27FC236}">
                  <a16:creationId xmlns:a16="http://schemas.microsoft.com/office/drawing/2014/main" id="{BF803153-941B-49D1-9973-6890346DA31F}"/>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697"/>
            <a:stretch/>
          </p:blipFill>
          <p:spPr bwMode="auto">
            <a:xfrm>
              <a:off x="1956331" y="689721"/>
              <a:ext cx="1653418" cy="14594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igh school site:nysed.gov">
              <a:extLst>
                <a:ext uri="{FF2B5EF4-FFF2-40B4-BE49-F238E27FC236}">
                  <a16:creationId xmlns:a16="http://schemas.microsoft.com/office/drawing/2014/main" id="{F43F673F-7D16-4959-933A-5D824158E604}"/>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10282"/>
            <a:stretch/>
          </p:blipFill>
          <p:spPr bwMode="auto">
            <a:xfrm>
              <a:off x="6989866" y="685656"/>
              <a:ext cx="1812001" cy="1451903"/>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446274" y="4657984"/>
            <a:ext cx="8245160" cy="475853"/>
          </a:xfrm>
          <a:prstGeom prst="rect">
            <a:avLst/>
          </a:prstGeom>
        </p:spPr>
        <p:txBody>
          <a:bodyPr vert="horz" lIns="68580" tIns="34290" rIns="68580" bIns="3429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sz="1800" dirty="0"/>
          </a:p>
        </p:txBody>
      </p:sp>
    </p:spTree>
    <p:extLst>
      <p:ext uri="{BB962C8B-B14F-4D97-AF65-F5344CB8AC3E}">
        <p14:creationId xmlns:p14="http://schemas.microsoft.com/office/powerpoint/2010/main" val="14440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E75F-0943-4E49-9F13-FADD9E885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32D53-6016-4B03-8C84-120AC52B5E3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152B-5A57-4D5F-AD2F-5C41638EF2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91DD0-E707-4AB3-A75F-02FBE25AD3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397878-CA29-413D-AE70-83EDC1801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92F51-C12E-4817-82EF-9343C85847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30138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64578162"/>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80" r:id="rId3"/>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ealofbiliteracy.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6" descr="Image result for foreign languages"/>
          <p:cNvSpPr/>
          <p:nvPr/>
        </p:nvSpPr>
        <p:spPr>
          <a:xfrm>
            <a:off x="101600" y="-144463"/>
            <a:ext cx="304799"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9" name="Google Shape;109;p16"/>
          <p:cNvSpPr txBox="1">
            <a:spLocks noGrp="1"/>
          </p:cNvSpPr>
          <p:nvPr>
            <p:ph type="ctrTitle"/>
          </p:nvPr>
        </p:nvSpPr>
        <p:spPr>
          <a:xfrm>
            <a:off x="449419" y="2469068"/>
            <a:ext cx="8245162" cy="1591547"/>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1100"/>
            </a:pPr>
            <a:r>
              <a:rPr lang="en-US" sz="2400" b="1" dirty="0"/>
              <a:t>The New  York State Seal of Biliteracy (NYSSB)</a:t>
            </a:r>
            <a:br>
              <a:rPr lang="en-US" sz="2400" b="1" dirty="0"/>
            </a:br>
            <a:br>
              <a:rPr lang="en-US" sz="1400" b="1" dirty="0"/>
            </a:br>
            <a:r>
              <a:rPr lang="en-US" sz="2800" cap="none" dirty="0"/>
              <a:t>(School District)</a:t>
            </a:r>
            <a:endParaRPr sz="2400" dirty="0">
              <a:latin typeface="+mn-lt"/>
            </a:endParaRPr>
          </a:p>
        </p:txBody>
      </p:sp>
      <p:pic>
        <p:nvPicPr>
          <p:cNvPr id="18" name="Picture 17">
            <a:extLst>
              <a:ext uri="{FF2B5EF4-FFF2-40B4-BE49-F238E27FC236}">
                <a16:creationId xmlns:a16="http://schemas.microsoft.com/office/drawing/2014/main" id="{A87EA4EF-1D67-459C-BB4C-F703223C6369}"/>
              </a:ext>
            </a:extLst>
          </p:cNvPr>
          <p:cNvPicPr>
            <a:picLocks noChangeAspect="1"/>
          </p:cNvPicPr>
          <p:nvPr/>
        </p:nvPicPr>
        <p:blipFill>
          <a:blip r:embed="rId3"/>
          <a:stretch>
            <a:fillRect/>
          </a:stretch>
        </p:blipFill>
        <p:spPr>
          <a:xfrm>
            <a:off x="3965796" y="4162860"/>
            <a:ext cx="1212408" cy="1206950"/>
          </a:xfrm>
          <a:prstGeom prst="rect">
            <a:avLst/>
          </a:prstGeom>
        </p:spPr>
      </p:pic>
      <p:sp>
        <p:nvSpPr>
          <p:cNvPr id="23" name="Shape 136">
            <a:extLst>
              <a:ext uri="{FF2B5EF4-FFF2-40B4-BE49-F238E27FC236}">
                <a16:creationId xmlns:a16="http://schemas.microsoft.com/office/drawing/2014/main" id="{6CE7F85A-90DD-455E-82AD-0834FABCE578}"/>
              </a:ext>
            </a:extLst>
          </p:cNvPr>
          <p:cNvSpPr txBox="1">
            <a:spLocks/>
          </p:cNvSpPr>
          <p:nvPr/>
        </p:nvSpPr>
        <p:spPr>
          <a:xfrm>
            <a:off x="486248" y="5568840"/>
            <a:ext cx="8272211" cy="647919"/>
          </a:xfrm>
          <a:prstGeom prst="rect">
            <a:avLst/>
          </a:prstGeom>
          <a:noFill/>
          <a:ln>
            <a:noFill/>
          </a:ln>
        </p:spPr>
        <p:txBody>
          <a:bodyPr vert="horz" lIns="91425" tIns="45700" rIns="91425" bIns="45700" rtlCol="0" anchor="t" anchorCtr="0">
            <a:noAutofit/>
          </a:bodyPr>
          <a:lstStyle>
            <a:lvl1pPr marL="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1800" kern="1200" cap="none" baseline="0">
                <a:solidFill>
                  <a:schemeClr val="bg1"/>
                </a:solidFill>
                <a:latin typeface="+mn-lt"/>
                <a:ea typeface="+mn-ea"/>
                <a:cs typeface="+mn-cs"/>
              </a:defRPr>
            </a:lvl1pPr>
            <a:lvl2pPr marL="3429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2pPr>
            <a:lvl3pPr marL="6858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1050" kern="1200">
                <a:solidFill>
                  <a:schemeClr val="tx1">
                    <a:tint val="75000"/>
                  </a:schemeClr>
                </a:solidFill>
                <a:latin typeface="+mn-lt"/>
                <a:ea typeface="+mn-ea"/>
                <a:cs typeface="+mn-cs"/>
              </a:defRPr>
            </a:lvl3pPr>
            <a:lvl4pPr marL="10287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4pPr>
            <a:lvl5pPr marL="13716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2"/>
              </a:buClr>
              <a:buSzPct val="92000"/>
              <a:buFont typeface="Wingdings 2" panose="05020102010507070707" pitchFamily="18" charset="2"/>
              <a:buNone/>
              <a:defRPr sz="900" kern="1200">
                <a:solidFill>
                  <a:schemeClr val="tx1">
                    <a:tint val="75000"/>
                  </a:schemeClr>
                </a:solidFill>
                <a:latin typeface="+mn-lt"/>
                <a:ea typeface="+mn-ea"/>
                <a:cs typeface="+mn-cs"/>
              </a:defRPr>
            </a:lvl9pPr>
          </a:lstStyle>
          <a:p>
            <a:pPr marL="114300">
              <a:spcBef>
                <a:spcPts val="0"/>
              </a:spcBef>
              <a:spcAft>
                <a:spcPts val="0"/>
              </a:spcAft>
            </a:pPr>
            <a:r>
              <a:rPr lang="en-US" sz="1400" b="1" dirty="0"/>
              <a:t>(Date of meeting, Names of Presenters</a:t>
            </a:r>
            <a:endParaRPr lang="en-US" sz="1400" b="1" dirty="0">
              <a:solidFill>
                <a:schemeClr val="tx1"/>
              </a:solidFill>
              <a:latin typeface="Arial" panose="020B0604020202020204" pitchFamily="34" charset="0"/>
              <a:cs typeface="Arial" panose="020B0604020202020204" pitchFamily="34" charset="0"/>
            </a:endParaRPr>
          </a:p>
          <a:p>
            <a:pPr marL="114300">
              <a:spcBef>
                <a:spcPts val="0"/>
              </a:spcBef>
              <a:spcAft>
                <a:spcPts val="0"/>
              </a:spcAft>
            </a:pPr>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3067008"/>
      </p:ext>
    </p:extLst>
  </p:cSld>
  <p:clrMapOvr>
    <a:masterClrMapping/>
  </p:clrMapOvr>
  <mc:AlternateContent xmlns:mc="http://schemas.openxmlformats.org/markup-compatibility/2006">
    <mc:Choice xmlns:p14="http://schemas.microsoft.com/office/powerpoint/2010/main" Requires="p14">
      <p:transition spd="slow" p14:dur="2000" advTm="100103"/>
    </mc:Choice>
    <mc:Fallback>
      <p:transition spd="slow" advTm="1001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89119C6D-E3D0-4A4E-85CD-A33CE9208319}"/>
              </a:ext>
            </a:extLst>
          </p:cNvPr>
          <p:cNvGraphicFramePr>
            <a:graphicFrameLocks/>
          </p:cNvGraphicFramePr>
          <p:nvPr/>
        </p:nvGraphicFramePr>
        <p:xfrm>
          <a:off x="457200" y="2821238"/>
          <a:ext cx="8229600" cy="3237455"/>
        </p:xfrm>
        <a:graphic>
          <a:graphicData uri="http://schemas.openxmlformats.org/drawingml/2006/chart">
            <c:chart xmlns:c="http://schemas.openxmlformats.org/drawingml/2006/chart" xmlns:r="http://schemas.openxmlformats.org/officeDocument/2006/relationships" r:id="rId3"/>
          </a:graphicData>
        </a:graphic>
      </p:graphicFrame>
      <p:sp>
        <p:nvSpPr>
          <p:cNvPr id="13" name="Google Shape;254;p31">
            <a:extLst>
              <a:ext uri="{FF2B5EF4-FFF2-40B4-BE49-F238E27FC236}">
                <a16:creationId xmlns:a16="http://schemas.microsoft.com/office/drawing/2014/main" id="{EFFDF64B-8DA0-462D-B49B-759D3DE9F675}"/>
              </a:ext>
            </a:extLst>
          </p:cNvPr>
          <p:cNvSpPr/>
          <p:nvPr/>
        </p:nvSpPr>
        <p:spPr>
          <a:xfrm>
            <a:off x="208585" y="1867131"/>
            <a:ext cx="872683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b="1" i="1" u="none" strike="noStrike" cap="none" dirty="0">
                <a:solidFill>
                  <a:srgbClr val="000000"/>
                </a:solidFill>
                <a:latin typeface="+mj-lt"/>
                <a:ea typeface="Calibri"/>
                <a:cs typeface="Calibri"/>
                <a:sym typeface="Calibri"/>
              </a:rPr>
              <a:t>Growth in the Number of Students Earning the NYSSB</a:t>
            </a:r>
          </a:p>
          <a:p>
            <a:pPr marL="0" marR="0" lvl="0" indent="0" algn="ctr" rtl="0">
              <a:lnSpc>
                <a:spcPct val="100000"/>
              </a:lnSpc>
              <a:spcBef>
                <a:spcPts val="0"/>
              </a:spcBef>
              <a:spcAft>
                <a:spcPts val="0"/>
              </a:spcAft>
              <a:buClr>
                <a:srgbClr val="000000"/>
              </a:buClr>
              <a:buSzPts val="2800"/>
              <a:buFont typeface="Arial"/>
              <a:buNone/>
            </a:pPr>
            <a:r>
              <a:rPr lang="en-US" sz="2400" b="1" i="1" dirty="0">
                <a:latin typeface="+mj-lt"/>
                <a:ea typeface="Calibri"/>
                <a:cs typeface="Calibri"/>
                <a:sym typeface="Calibri"/>
              </a:rPr>
              <a:t>(</a:t>
            </a:r>
            <a:r>
              <a:rPr lang="en-US" sz="2400" b="1" i="1" u="none" strike="noStrike" cap="none" dirty="0">
                <a:solidFill>
                  <a:srgbClr val="000000"/>
                </a:solidFill>
                <a:latin typeface="+mj-lt"/>
                <a:ea typeface="Calibri"/>
                <a:cs typeface="Calibri"/>
                <a:sym typeface="Calibri"/>
              </a:rPr>
              <a:t>2015-16 to 2019-20)</a:t>
            </a:r>
            <a:endParaRPr sz="2400" b="1" i="1" u="none" strike="noStrike" cap="none" dirty="0">
              <a:solidFill>
                <a:srgbClr val="000000"/>
              </a:solidFill>
              <a:latin typeface="+mj-lt"/>
              <a:ea typeface="Arial"/>
              <a:cs typeface="Arial"/>
              <a:sym typeface="Arial"/>
            </a:endParaRPr>
          </a:p>
        </p:txBody>
      </p:sp>
      <p:pic>
        <p:nvPicPr>
          <p:cNvPr id="283" name="Google Shape;283;p33" descr="Image result for student icon"/>
          <p:cNvPicPr preferRelativeResize="0"/>
          <p:nvPr/>
        </p:nvPicPr>
        <p:blipFill rotWithShape="1">
          <a:blip r:embed="rId4">
            <a:alphaModFix/>
          </a:blip>
          <a:srcRect/>
          <a:stretch/>
        </p:blipFill>
        <p:spPr>
          <a:xfrm>
            <a:off x="7451390" y="2872057"/>
            <a:ext cx="569486" cy="569486"/>
          </a:xfrm>
          <a:prstGeom prst="rect">
            <a:avLst/>
          </a:prstGeom>
          <a:noFill/>
          <a:ln>
            <a:noFill/>
          </a:ln>
        </p:spPr>
      </p:pic>
      <p:sp>
        <p:nvSpPr>
          <p:cNvPr id="11" name="Google Shape;209;p26">
            <a:extLst>
              <a:ext uri="{FF2B5EF4-FFF2-40B4-BE49-F238E27FC236}">
                <a16:creationId xmlns:a16="http://schemas.microsoft.com/office/drawing/2014/main" id="{44360401-D9AC-4DE7-B72F-2209467867A2}"/>
              </a:ext>
            </a:extLst>
          </p:cNvPr>
          <p:cNvSpPr txBox="1">
            <a:spLocks/>
          </p:cNvSpPr>
          <p:nvPr/>
        </p:nvSpPr>
        <p:spPr>
          <a:xfrm>
            <a:off x="436563" y="914400"/>
            <a:ext cx="8270875" cy="801688"/>
          </a:xfrm>
          <a:prstGeom prst="rect">
            <a:avLst/>
          </a:prstGeom>
          <a:noFill/>
          <a:ln>
            <a:noFill/>
          </a:ln>
        </p:spPr>
        <p:txBody>
          <a:bodyPr spcFirstLastPara="1" vert="horz" wrap="square" lIns="0" tIns="0" rIns="0" bIns="0" rtlCol="0" anchor="t" anchorCtr="0">
            <a:no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Tx/>
              <a:buFontTx/>
            </a:pPr>
            <a:r>
              <a:rPr lang="en-US" sz="4000" b="1" dirty="0">
                <a:solidFill>
                  <a:schemeClr val="lt1"/>
                </a:solidFill>
              </a:rPr>
              <a:t>2019-20 NYSSB Statistics</a:t>
            </a:r>
            <a:endParaRPr lang="en-US" sz="3600" dirty="0"/>
          </a:p>
        </p:txBody>
      </p:sp>
    </p:spTree>
    <p:extLst>
      <p:ext uri="{BB962C8B-B14F-4D97-AF65-F5344CB8AC3E}">
        <p14:creationId xmlns:p14="http://schemas.microsoft.com/office/powerpoint/2010/main" val="4076375301"/>
      </p:ext>
    </p:extLst>
  </p:cSld>
  <p:clrMapOvr>
    <a:masterClrMapping/>
  </p:clrMapOvr>
  <mc:AlternateContent xmlns:mc="http://schemas.openxmlformats.org/markup-compatibility/2006">
    <mc:Choice xmlns:p14="http://schemas.microsoft.com/office/powerpoint/2010/main" Requires="p14">
      <p:transition spd="slow" p14:dur="2000" advTm="16323"/>
    </mc:Choice>
    <mc:Fallback>
      <p:transition spd="slow" advTm="1632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D5ED1BF3-670A-4639-B82F-A4EA4133841A}"/>
              </a:ext>
            </a:extLst>
          </p:cNvPr>
          <p:cNvSpPr>
            <a:spLocks noGrp="1"/>
          </p:cNvSpPr>
          <p:nvPr>
            <p:ph type="title"/>
          </p:nvPr>
        </p:nvSpPr>
        <p:spPr/>
        <p:txBody>
          <a:bodyPr>
            <a:normAutofit/>
          </a:bodyPr>
          <a:lstStyle/>
          <a:p>
            <a:pPr algn="ctr"/>
            <a:r>
              <a:rPr lang="en-US" sz="2400" b="1" dirty="0"/>
              <a:t>HOW DOES THE Seal benefit our district?</a:t>
            </a:r>
          </a:p>
        </p:txBody>
      </p:sp>
      <p:sp>
        <p:nvSpPr>
          <p:cNvPr id="141" name="Google Shape;141;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14350" marR="0" lvl="0" indent="-463550" algn="l" rtl="0">
              <a:lnSpc>
                <a:spcPct val="80000"/>
              </a:lnSpc>
              <a:spcBef>
                <a:spcPts val="0"/>
              </a:spcBef>
              <a:spcAft>
                <a:spcPts val="0"/>
              </a:spcAft>
              <a:buClr>
                <a:schemeClr val="dk1"/>
              </a:buClr>
              <a:buSzPts val="2882"/>
              <a:buFont typeface="Arial"/>
              <a:buChar char="•"/>
            </a:pPr>
            <a:r>
              <a:rPr lang="en-US" sz="2800" dirty="0">
                <a:solidFill>
                  <a:schemeClr val="tx1"/>
                </a:solidFill>
              </a:rPr>
              <a:t>One of the “readiness measures” that are used in the ESSA rating of each school is the number of students who have earned the Seal of Biliteracy.</a:t>
            </a:r>
          </a:p>
          <a:p>
            <a:pPr marL="514350" marR="0" lvl="0" indent="-463550" algn="l" rtl="0">
              <a:lnSpc>
                <a:spcPct val="80000"/>
              </a:lnSpc>
              <a:spcBef>
                <a:spcPts val="0"/>
              </a:spcBef>
              <a:spcAft>
                <a:spcPts val="0"/>
              </a:spcAft>
              <a:buClr>
                <a:schemeClr val="dk1"/>
              </a:buClr>
              <a:buSzPts val="2882"/>
              <a:buFont typeface="Arial"/>
              <a:buChar char="•"/>
            </a:pPr>
            <a:endParaRPr lang="en-US" sz="2800" dirty="0">
              <a:solidFill>
                <a:schemeClr val="tx1"/>
              </a:solidFill>
            </a:endParaRPr>
          </a:p>
          <a:p>
            <a:pPr marL="514350" marR="0" lvl="0" indent="-463550" algn="l" rtl="0">
              <a:lnSpc>
                <a:spcPct val="80000"/>
              </a:lnSpc>
              <a:spcBef>
                <a:spcPts val="0"/>
              </a:spcBef>
              <a:spcAft>
                <a:spcPts val="0"/>
              </a:spcAft>
              <a:buClr>
                <a:schemeClr val="dk1"/>
              </a:buClr>
              <a:buSzPts val="2882"/>
              <a:buFont typeface="Arial"/>
              <a:buChar char="•"/>
            </a:pPr>
            <a:r>
              <a:rPr lang="en-US" sz="2800" dirty="0">
                <a:solidFill>
                  <a:schemeClr val="tx1"/>
                </a:solidFill>
              </a:rPr>
              <a:t>Notice that this figure has a weighting factor of 2 in the ESSA formula and can significantly increase a school’s score.</a:t>
            </a:r>
            <a:endParaRPr sz="2800" dirty="0">
              <a:solidFill>
                <a:schemeClr val="tx1"/>
              </a:solidFill>
            </a:endParaRPr>
          </a:p>
        </p:txBody>
      </p:sp>
      <p:pic>
        <p:nvPicPr>
          <p:cNvPr id="3074" name="Picture 3" descr="image002">
            <a:extLst>
              <a:ext uri="{FF2B5EF4-FFF2-40B4-BE49-F238E27FC236}">
                <a16:creationId xmlns:a16="http://schemas.microsoft.com/office/drawing/2014/main" id="{FCD73874-A92E-4732-8C3B-78208A6B7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7" y="4652396"/>
            <a:ext cx="8323349" cy="202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59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1"/>
          <p:cNvSpPr txBox="1">
            <a:spLocks noGrp="1"/>
          </p:cNvSpPr>
          <p:nvPr>
            <p:ph idx="1"/>
          </p:nvPr>
        </p:nvSpPr>
        <p:spPr>
          <a:xfrm>
            <a:off x="435895" y="2063767"/>
            <a:ext cx="8272211" cy="3678303"/>
          </a:xfrm>
          <a:prstGeom prst="rect">
            <a:avLst/>
          </a:prstGeom>
          <a:noFill/>
          <a:ln>
            <a:noFill/>
          </a:ln>
        </p:spPr>
        <p:txBody>
          <a:bodyPr spcFirstLastPara="1" wrap="square" lIns="91425" tIns="45700" rIns="91425" bIns="45700" anchor="t" anchorCtr="0">
            <a:noAutofit/>
          </a:bodyPr>
          <a:lstStyle/>
          <a:p>
            <a:pPr marL="407988" marR="0" lvl="0" indent="-407988" algn="l" rtl="0">
              <a:lnSpc>
                <a:spcPct val="100000"/>
              </a:lnSpc>
              <a:spcBef>
                <a:spcPts val="0"/>
              </a:spcBef>
              <a:spcAft>
                <a:spcPts val="0"/>
              </a:spcAft>
              <a:buSzPct val="100000"/>
              <a:buFont typeface="Arial"/>
              <a:buAutoNum type="arabicPeriod"/>
            </a:pPr>
            <a:r>
              <a:rPr lang="en-US" sz="3200" b="0" i="0" u="none" strike="noStrike" cap="none" dirty="0">
                <a:solidFill>
                  <a:schemeClr val="dk1"/>
                </a:solidFill>
                <a:latin typeface="+mj-lt"/>
                <a:ea typeface="Calibri"/>
                <a:cs typeface="Calibri"/>
                <a:sym typeface="Calibri"/>
              </a:rPr>
              <a:t>Complete all requirements for graduating with a NYS Regents diploma</a:t>
            </a:r>
            <a:endParaRPr sz="3200" dirty="0">
              <a:latin typeface="+mj-lt"/>
              <a:ea typeface="Calibri"/>
              <a:cs typeface="Calibri"/>
              <a:sym typeface="Calibri"/>
            </a:endParaRPr>
          </a:p>
          <a:p>
            <a:pPr marL="407988" marR="0" lvl="0" indent="-407988" algn="l" rtl="0">
              <a:lnSpc>
                <a:spcPct val="100000"/>
              </a:lnSpc>
              <a:spcBef>
                <a:spcPts val="2000"/>
              </a:spcBef>
              <a:spcAft>
                <a:spcPts val="0"/>
              </a:spcAft>
              <a:buSzPct val="100000"/>
              <a:buFont typeface="Arial"/>
              <a:buAutoNum type="arabicPeriod"/>
            </a:pPr>
            <a:r>
              <a:rPr lang="en-US" sz="3200" b="0" i="0" u="none" strike="noStrike" cap="none" dirty="0">
                <a:solidFill>
                  <a:schemeClr val="dk1"/>
                </a:solidFill>
                <a:latin typeface="+mj-lt"/>
                <a:ea typeface="Calibri"/>
                <a:cs typeface="Calibri"/>
                <a:sym typeface="Calibri"/>
              </a:rPr>
              <a:t>Demonstrate proficiency in English and another language by earning 3 points in each from a choice matrix</a:t>
            </a:r>
            <a:endParaRPr sz="3200" dirty="0">
              <a:latin typeface="+mj-lt"/>
              <a:ea typeface="Calibri"/>
              <a:cs typeface="Calibri"/>
              <a:sym typeface="Calibri"/>
            </a:endParaRPr>
          </a:p>
          <a:p>
            <a:pPr marL="342900" marR="0" lvl="0" indent="-342900" algn="l" rtl="0">
              <a:lnSpc>
                <a:spcPct val="100000"/>
              </a:lnSpc>
              <a:spcBef>
                <a:spcPts val="1760"/>
              </a:spcBef>
              <a:spcAft>
                <a:spcPts val="0"/>
              </a:spcAft>
              <a:buClr>
                <a:schemeClr val="dk1"/>
              </a:buClr>
              <a:buSzPts val="700"/>
              <a:buFont typeface="Noto Sans Symbols"/>
              <a:buNone/>
            </a:pPr>
            <a:endParaRPr sz="2800" b="0" i="0" u="none" strike="noStrike" cap="none" dirty="0">
              <a:solidFill>
                <a:schemeClr val="dk1"/>
              </a:solidFill>
              <a:latin typeface="Calibri"/>
              <a:ea typeface="Calibri"/>
              <a:cs typeface="Calibri"/>
              <a:sym typeface="Calibri"/>
            </a:endParaRPr>
          </a:p>
        </p:txBody>
      </p:sp>
      <p:pic>
        <p:nvPicPr>
          <p:cNvPr id="509" name="Google Shape;509;p51" descr="Image result for Regents diploma"/>
          <p:cNvPicPr preferRelativeResize="0"/>
          <p:nvPr/>
        </p:nvPicPr>
        <p:blipFill rotWithShape="1">
          <a:blip r:embed="rId3">
            <a:alphaModFix/>
          </a:blip>
          <a:srcRect t="14594" b="13558"/>
          <a:stretch/>
        </p:blipFill>
        <p:spPr>
          <a:xfrm>
            <a:off x="3306082" y="4980563"/>
            <a:ext cx="2531836" cy="1819072"/>
          </a:xfrm>
          <a:prstGeom prst="rect">
            <a:avLst/>
          </a:prstGeom>
          <a:noFill/>
          <a:ln>
            <a:noFill/>
          </a:ln>
        </p:spPr>
      </p:pic>
      <p:sp>
        <p:nvSpPr>
          <p:cNvPr id="8" name="Google Shape;209;p26">
            <a:extLst>
              <a:ext uri="{FF2B5EF4-FFF2-40B4-BE49-F238E27FC236}">
                <a16:creationId xmlns:a16="http://schemas.microsoft.com/office/drawing/2014/main" id="{F9CDEA3C-225A-480D-9473-3231694EAB52}"/>
              </a:ext>
            </a:extLst>
          </p:cNvPr>
          <p:cNvSpPr txBox="1">
            <a:spLocks/>
          </p:cNvSpPr>
          <p:nvPr/>
        </p:nvSpPr>
        <p:spPr>
          <a:xfrm>
            <a:off x="436563" y="914400"/>
            <a:ext cx="8270875" cy="801688"/>
          </a:xfrm>
          <a:prstGeom prst="rect">
            <a:avLst/>
          </a:prstGeom>
          <a:noFill/>
          <a:ln>
            <a:noFill/>
          </a:ln>
        </p:spPr>
        <p:txBody>
          <a:bodyPr spcFirstLastPara="1" vert="horz" wrap="square" lIns="0" tIns="0" rIns="0" bIns="0" rtlCol="0" anchor="t" anchorCtr="0">
            <a:noAutofit/>
          </a:bodyPr>
          <a:lst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ClrTx/>
              <a:buFontTx/>
            </a:pPr>
            <a:r>
              <a:rPr lang="en-US" sz="4000" b="1" dirty="0">
                <a:solidFill>
                  <a:schemeClr val="lt1"/>
                </a:solidFill>
              </a:rPr>
              <a:t>Criteria for the nyssb</a:t>
            </a:r>
            <a:endParaRPr lang="en-US" sz="3600" dirty="0"/>
          </a:p>
        </p:txBody>
      </p:sp>
      <p:pic>
        <p:nvPicPr>
          <p:cNvPr id="9" name="Picture 8">
            <a:extLst>
              <a:ext uri="{FF2B5EF4-FFF2-40B4-BE49-F238E27FC236}">
                <a16:creationId xmlns:a16="http://schemas.microsoft.com/office/drawing/2014/main" id="{DC296459-FA49-42CF-8A47-8F72033498F3}"/>
              </a:ext>
            </a:extLst>
          </p:cNvPr>
          <p:cNvPicPr>
            <a:picLocks noChangeAspect="1"/>
          </p:cNvPicPr>
          <p:nvPr/>
        </p:nvPicPr>
        <p:blipFill>
          <a:blip r:embed="rId4"/>
          <a:stretch>
            <a:fillRect/>
          </a:stretch>
        </p:blipFill>
        <p:spPr>
          <a:xfrm rot="207862">
            <a:off x="5429133" y="5803681"/>
            <a:ext cx="281105" cy="279839"/>
          </a:xfrm>
          <a:prstGeom prst="rect">
            <a:avLst/>
          </a:prstGeom>
        </p:spPr>
      </p:pic>
    </p:spTree>
    <p:extLst>
      <p:ext uri="{BB962C8B-B14F-4D97-AF65-F5344CB8AC3E}">
        <p14:creationId xmlns:p14="http://schemas.microsoft.com/office/powerpoint/2010/main" val="911835851"/>
      </p:ext>
    </p:extLst>
  </p:cSld>
  <p:clrMapOvr>
    <a:masterClrMapping/>
  </p:clrMapOvr>
  <mc:AlternateContent xmlns:mc="http://schemas.openxmlformats.org/markup-compatibility/2006">
    <mc:Choice xmlns:p14="http://schemas.microsoft.com/office/powerpoint/2010/main" Requires="p14">
      <p:transition spd="slow" p14:dur="2000" advTm="23014"/>
    </mc:Choice>
    <mc:Fallback>
      <p:transition spd="slow" advTm="230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graphicFrame>
        <p:nvGraphicFramePr>
          <p:cNvPr id="539" name="Google Shape;539;p54"/>
          <p:cNvGraphicFramePr/>
          <p:nvPr>
            <p:extLst>
              <p:ext uri="{D42A27DB-BD31-4B8C-83A1-F6EECF244321}">
                <p14:modId xmlns:p14="http://schemas.microsoft.com/office/powerpoint/2010/main" val="3881401093"/>
              </p:ext>
            </p:extLst>
          </p:nvPr>
        </p:nvGraphicFramePr>
        <p:xfrm>
          <a:off x="305830" y="379631"/>
          <a:ext cx="8532339" cy="6239830"/>
        </p:xfrm>
        <a:graphic>
          <a:graphicData uri="http://schemas.openxmlformats.org/drawingml/2006/table">
            <a:tbl>
              <a:tblPr firstRow="1" firstCol="1" bandRow="1">
                <a:tableStyleId>{775DCB02-9BB8-47FD-8907-85C794F793BA}</a:tableStyleId>
              </a:tblPr>
              <a:tblGrid>
                <a:gridCol w="7501207">
                  <a:extLst>
                    <a:ext uri="{9D8B030D-6E8A-4147-A177-3AD203B41FA5}">
                      <a16:colId xmlns:a16="http://schemas.microsoft.com/office/drawing/2014/main" val="20000"/>
                    </a:ext>
                  </a:extLst>
                </a:gridCol>
                <a:gridCol w="1031132">
                  <a:extLst>
                    <a:ext uri="{9D8B030D-6E8A-4147-A177-3AD203B41FA5}">
                      <a16:colId xmlns:a16="http://schemas.microsoft.com/office/drawing/2014/main" val="20001"/>
                    </a:ext>
                  </a:extLst>
                </a:gridCol>
              </a:tblGrid>
              <a:tr h="584333">
                <a:tc>
                  <a:txBody>
                    <a:bodyPr/>
                    <a:lstStyle/>
                    <a:p>
                      <a:pPr marL="0" marR="0" lvl="0" indent="0" algn="ctr" rtl="0">
                        <a:lnSpc>
                          <a:spcPct val="100000"/>
                        </a:lnSpc>
                        <a:spcBef>
                          <a:spcPts val="0"/>
                        </a:spcBef>
                        <a:spcAft>
                          <a:spcPts val="0"/>
                        </a:spcAft>
                        <a:buClr>
                          <a:srgbClr val="000000"/>
                        </a:buClr>
                        <a:buSzPts val="400"/>
                        <a:buFont typeface="Arial"/>
                        <a:buNone/>
                      </a:pPr>
                      <a:r>
                        <a:rPr lang="en-US" sz="2400" u="none" strike="noStrike" cap="none" dirty="0"/>
                        <a:t>Criteria for Demonstrating Proficiency in </a:t>
                      </a:r>
                      <a:r>
                        <a:rPr lang="en-US" sz="2400" u="sng" strike="noStrike" cap="none" dirty="0"/>
                        <a:t>English</a:t>
                      </a:r>
                      <a:endParaRPr sz="2000" b="1"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1800" u="none" strike="noStrike" cap="none" dirty="0"/>
                        <a:t>Point Value</a:t>
                      </a:r>
                      <a:endParaRPr sz="1600" u="none" strike="noStrike" cap="none" dirty="0">
                        <a:latin typeface="+mj-lt"/>
                      </a:endParaRPr>
                    </a:p>
                  </a:txBody>
                  <a:tcPr marL="68575" marR="68575" marT="0" marB="0" anchor="ctr"/>
                </a:tc>
                <a:extLst>
                  <a:ext uri="{0D108BD9-81ED-4DB2-BD59-A6C34878D82A}">
                    <a16:rowId xmlns:a16="http://schemas.microsoft.com/office/drawing/2014/main" val="10000"/>
                  </a:ext>
                </a:extLst>
              </a:tr>
              <a:tr h="973889">
                <a:tc>
                  <a:txBody>
                    <a:bodyPr/>
                    <a:lstStyle/>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1A.  Score 80 or higher on the NYS Regents Examination in English Language Arts </a:t>
                      </a:r>
                      <a:r>
                        <a:rPr lang="en-US" sz="1800" u="sng" strike="noStrike" cap="none" dirty="0"/>
                        <a:t>or</a:t>
                      </a:r>
                      <a:r>
                        <a:rPr lang="en-US" sz="1800" u="none" strike="noStrike" cap="none" dirty="0"/>
                        <a:t> ELLs can score 75 or above on two Regents exams other than English, without translation. </a:t>
                      </a:r>
                      <a:endParaRPr sz="16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1"/>
                  </a:ext>
                </a:extLst>
              </a:tr>
              <a:tr h="920226">
                <a:tc>
                  <a:txBody>
                    <a:bodyPr/>
                    <a:lstStyle/>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1B.  ELLs earn an overall score of 290 or above on the NYS English as a Second Language Achievement Test.</a:t>
                      </a:r>
                      <a:endParaRPr sz="16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2"/>
                  </a:ext>
                </a:extLst>
              </a:tr>
              <a:tr h="920226">
                <a:tc>
                  <a:txBody>
                    <a:bodyPr/>
                    <a:lstStyle/>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1C.  Complete all 11</a:t>
                      </a:r>
                      <a:r>
                        <a:rPr lang="en-US" sz="1800" u="none" strike="noStrike" cap="none" baseline="30000" dirty="0"/>
                        <a:t>th</a:t>
                      </a:r>
                      <a:r>
                        <a:rPr lang="en-US" sz="1800" u="none" strike="noStrike" cap="none" dirty="0"/>
                        <a:t> and 12</a:t>
                      </a:r>
                      <a:r>
                        <a:rPr lang="en-US" sz="1800" u="none" strike="noStrike" cap="none" baseline="30000" dirty="0"/>
                        <a:t>th</a:t>
                      </a:r>
                      <a:r>
                        <a:rPr lang="en-US" sz="1800" u="none" strike="noStrike" cap="none" dirty="0"/>
                        <a:t> grade ELA courses with an average of 85 or higher or a comparable score using another scoring system set by the district and approved by the commissioner.</a:t>
                      </a:r>
                      <a:endParaRPr sz="16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3"/>
                  </a:ext>
                </a:extLst>
              </a:tr>
              <a:tr h="1460833">
                <a:tc>
                  <a:txBody>
                    <a:bodyPr/>
                    <a:lstStyle/>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1D.  Achieve the following scores on the examinations listed below:</a:t>
                      </a:r>
                      <a:endParaRPr sz="1600" u="none" strike="noStrike" cap="none" dirty="0"/>
                    </a:p>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- 3 or higher on an Advanced Placement (AP) English Language or English Literature examination.</a:t>
                      </a:r>
                      <a:endParaRPr sz="1600" u="none" strike="noStrike" cap="none" dirty="0"/>
                    </a:p>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- 80 or higher on all components of the Test of English as a Foreign Language (TOEFL).</a:t>
                      </a:r>
                      <a:endParaRPr sz="16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4"/>
                  </a:ext>
                </a:extLst>
              </a:tr>
              <a:tr h="1380323">
                <a:tc>
                  <a:txBody>
                    <a:bodyPr/>
                    <a:lstStyle/>
                    <a:p>
                      <a:pPr marL="0" marR="0" lvl="0" indent="0" algn="l" rtl="0">
                        <a:lnSpc>
                          <a:spcPct val="100000"/>
                        </a:lnSpc>
                        <a:spcBef>
                          <a:spcPts val="0"/>
                        </a:spcBef>
                        <a:spcAft>
                          <a:spcPts val="0"/>
                        </a:spcAft>
                        <a:buClr>
                          <a:srgbClr val="000000"/>
                        </a:buClr>
                        <a:buSzPts val="400"/>
                        <a:buFont typeface="Arial"/>
                        <a:buNone/>
                      </a:pPr>
                      <a:r>
                        <a:rPr lang="en-US" sz="1800" u="none" strike="noStrike" cap="none" dirty="0"/>
                        <a:t>1E.  Present a culminating project, scholarly essay or portfolio that meets the criteria for speaking, listening, reading, and writing established by the district’s Seal of Biliteracy Committee to a panel of reviewers with at least Intermediate High proficiency in English. </a:t>
                      </a:r>
                      <a:endParaRPr sz="16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2</a:t>
                      </a:r>
                      <a:endParaRPr sz="1800" u="none" strike="noStrike" cap="none" dirty="0">
                        <a:latin typeface="+mj-lt"/>
                      </a:endParaRPr>
                    </a:p>
                  </a:txBody>
                  <a:tcPr marL="68575" marR="6857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7539174"/>
      </p:ext>
    </p:extLst>
  </p:cSld>
  <p:clrMapOvr>
    <a:masterClrMapping/>
  </p:clrMapOvr>
  <mc:AlternateContent xmlns:mc="http://schemas.openxmlformats.org/markup-compatibility/2006">
    <mc:Choice xmlns:p14="http://schemas.microsoft.com/office/powerpoint/2010/main" Requires="p14">
      <p:transition spd="slow" p14:dur="2000" advTm="99219"/>
    </mc:Choice>
    <mc:Fallback>
      <p:transition spd="slow" advTm="992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graphicFrame>
        <p:nvGraphicFramePr>
          <p:cNvPr id="518" name="Google Shape;518;p52"/>
          <p:cNvGraphicFramePr/>
          <p:nvPr>
            <p:extLst>
              <p:ext uri="{D42A27DB-BD31-4B8C-83A1-F6EECF244321}">
                <p14:modId xmlns:p14="http://schemas.microsoft.com/office/powerpoint/2010/main" val="86417973"/>
              </p:ext>
            </p:extLst>
          </p:nvPr>
        </p:nvGraphicFramePr>
        <p:xfrm>
          <a:off x="319707" y="397683"/>
          <a:ext cx="8496301" cy="6301291"/>
        </p:xfrm>
        <a:graphic>
          <a:graphicData uri="http://schemas.openxmlformats.org/drawingml/2006/table">
            <a:tbl>
              <a:tblPr firstRow="1" firstCol="1" bandRow="1">
                <a:tableStyleId>{284E427A-3D55-4303-BF80-6455036E1DE7}</a:tableStyleId>
              </a:tblPr>
              <a:tblGrid>
                <a:gridCol w="7293237">
                  <a:extLst>
                    <a:ext uri="{9D8B030D-6E8A-4147-A177-3AD203B41FA5}">
                      <a16:colId xmlns:a16="http://schemas.microsoft.com/office/drawing/2014/main" val="20000"/>
                    </a:ext>
                  </a:extLst>
                </a:gridCol>
                <a:gridCol w="1203064">
                  <a:extLst>
                    <a:ext uri="{9D8B030D-6E8A-4147-A177-3AD203B41FA5}">
                      <a16:colId xmlns:a16="http://schemas.microsoft.com/office/drawing/2014/main" val="20001"/>
                    </a:ext>
                  </a:extLst>
                </a:gridCol>
              </a:tblGrid>
              <a:tr h="460669">
                <a:tc>
                  <a:txBody>
                    <a:bodyPr/>
                    <a:lstStyle/>
                    <a:p>
                      <a:pPr marL="0" marR="0" lvl="0" indent="0" algn="ctr" rtl="0">
                        <a:lnSpc>
                          <a:spcPct val="100000"/>
                        </a:lnSpc>
                        <a:spcBef>
                          <a:spcPts val="0"/>
                        </a:spcBef>
                        <a:spcAft>
                          <a:spcPts val="0"/>
                        </a:spcAft>
                        <a:buClr>
                          <a:srgbClr val="000000"/>
                        </a:buClr>
                        <a:buSzPts val="400"/>
                        <a:buFont typeface="Arial"/>
                        <a:buNone/>
                      </a:pPr>
                      <a:r>
                        <a:rPr lang="en-US" sz="1800" u="none" strike="noStrike" cap="none" dirty="0"/>
                        <a:t>Criteria for Demonstrating Proficiency in a </a:t>
                      </a:r>
                      <a:r>
                        <a:rPr lang="en-US" sz="1800" u="sng" strike="noStrike" cap="none" dirty="0"/>
                        <a:t>World Language</a:t>
                      </a:r>
                      <a:endParaRPr sz="1600" b="1"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1600" u="none" strike="noStrike" cap="none" dirty="0"/>
                        <a:t>Point Value</a:t>
                      </a:r>
                      <a:endParaRPr sz="1400" u="none" strike="noStrike" cap="none" dirty="0">
                        <a:latin typeface="+mj-lt"/>
                      </a:endParaRPr>
                    </a:p>
                  </a:txBody>
                  <a:tcPr marL="68575" marR="68575" marT="0" marB="0" anchor="ctr"/>
                </a:tc>
                <a:extLst>
                  <a:ext uri="{0D108BD9-81ED-4DB2-BD59-A6C34878D82A}">
                    <a16:rowId xmlns:a16="http://schemas.microsoft.com/office/drawing/2014/main" val="10000"/>
                  </a:ext>
                </a:extLst>
              </a:tr>
              <a:tr h="1381976">
                <a:tc>
                  <a:txBody>
                    <a:bodyPr/>
                    <a:lstStyle/>
                    <a:p>
                      <a:pPr marL="0" marR="0" lvl="0" indent="0" algn="l" rtl="0">
                        <a:lnSpc>
                          <a:spcPct val="100000"/>
                        </a:lnSpc>
                        <a:spcBef>
                          <a:spcPts val="0"/>
                        </a:spcBef>
                        <a:spcAft>
                          <a:spcPts val="0"/>
                        </a:spcAft>
                        <a:buClr>
                          <a:srgbClr val="000000"/>
                        </a:buClr>
                        <a:buSzPts val="400"/>
                        <a:buFont typeface="Arial"/>
                        <a:buNone/>
                      </a:pPr>
                      <a:r>
                        <a:rPr lang="en-US" sz="1600" u="none" strike="noStrike" cap="none" dirty="0"/>
                        <a:t>2A - Complete a Checkpoint C level World Language course, with a grade of 85 or higher or a comparable score using another scoring system set by the district and approved by the commissioner for both the coursework </a:t>
                      </a:r>
                      <a:r>
                        <a:rPr lang="en-US" sz="1600" u="sng" strike="noStrike" cap="none" dirty="0"/>
                        <a:t>and</a:t>
                      </a:r>
                      <a:r>
                        <a:rPr lang="en-US" sz="1600" u="none" strike="noStrike" cap="none" dirty="0"/>
                        <a:t> final examination (where it exists) consistent with Checkpoint C standards. </a:t>
                      </a:r>
                      <a:endParaRPr sz="14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1"/>
                  </a:ext>
                </a:extLst>
              </a:tr>
              <a:tr h="921308">
                <a:tc>
                  <a:txBody>
                    <a:bodyPr/>
                    <a:lstStyle/>
                    <a:p>
                      <a:pPr marL="0" marR="0" lvl="0" indent="0" algn="l" rtl="0">
                        <a:lnSpc>
                          <a:spcPct val="100000"/>
                        </a:lnSpc>
                        <a:spcBef>
                          <a:spcPts val="0"/>
                        </a:spcBef>
                        <a:spcAft>
                          <a:spcPts val="0"/>
                        </a:spcAft>
                        <a:buClr>
                          <a:srgbClr val="000000"/>
                        </a:buClr>
                        <a:buSzPts val="400"/>
                        <a:buFont typeface="Arial"/>
                        <a:buNone/>
                      </a:pPr>
                      <a:r>
                        <a:rPr lang="en-US" sz="1600" u="none" strike="noStrike" cap="none" dirty="0"/>
                        <a:t>2B - Provide transcripts from a school in a foreign country showing at least three years of instruction in the student’s home/native language, with equivalent grade average of B or higher.</a:t>
                      </a:r>
                      <a:endParaRPr sz="14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2"/>
                  </a:ext>
                </a:extLst>
              </a:tr>
              <a:tr h="1162680">
                <a:tc>
                  <a:txBody>
                    <a:bodyPr/>
                    <a:lstStyle/>
                    <a:p>
                      <a:pPr marL="0" marR="0" lvl="0" indent="0" algn="l" rtl="0">
                        <a:lnSpc>
                          <a:spcPct val="100000"/>
                        </a:lnSpc>
                        <a:spcBef>
                          <a:spcPts val="0"/>
                        </a:spcBef>
                        <a:spcAft>
                          <a:spcPts val="0"/>
                        </a:spcAft>
                        <a:buClr>
                          <a:srgbClr val="000000"/>
                        </a:buClr>
                        <a:buSzPts val="400"/>
                        <a:buFont typeface="Arial"/>
                        <a:buNone/>
                      </a:pPr>
                      <a:r>
                        <a:rPr lang="en-US" sz="1600" u="none" strike="noStrike" cap="none" dirty="0"/>
                        <a:t>2C - For students enrolled in a bilingual education program, complete all required Home Language Arts (HLA) coursework and district HLA exam with an 85 or higher or a comparable score using another scoring system set by the district and approved by the commissioner .</a:t>
                      </a:r>
                      <a:endParaRPr sz="14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3"/>
                  </a:ext>
                </a:extLst>
              </a:tr>
              <a:tr h="921308">
                <a:tc>
                  <a:txBody>
                    <a:bodyPr/>
                    <a:lstStyle/>
                    <a:p>
                      <a:pPr marL="0" marR="0" lvl="0" indent="0" algn="l" rtl="0">
                        <a:lnSpc>
                          <a:spcPct val="100000"/>
                        </a:lnSpc>
                        <a:spcBef>
                          <a:spcPts val="0"/>
                        </a:spcBef>
                        <a:spcAft>
                          <a:spcPts val="0"/>
                        </a:spcAft>
                        <a:buClr>
                          <a:srgbClr val="000000"/>
                        </a:buClr>
                        <a:buSzPts val="400"/>
                        <a:buFont typeface="Arial"/>
                        <a:buNone/>
                      </a:pPr>
                      <a:r>
                        <a:rPr lang="en-US" sz="1600" u="none" strike="noStrike" cap="none" dirty="0"/>
                        <a:t>2D - Score at a proficient level on an accredited Checkpoint C World Language assessment (See “Approved Checkpoint C Assessments” on the following slide.)</a:t>
                      </a:r>
                      <a:endParaRPr sz="14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1</a:t>
                      </a:r>
                      <a:endParaRPr sz="1800" u="none" strike="noStrike" cap="none" dirty="0">
                        <a:latin typeface="+mj-lt"/>
                      </a:endParaRPr>
                    </a:p>
                  </a:txBody>
                  <a:tcPr marL="68575" marR="68575" marT="0" marB="0" anchor="ctr"/>
                </a:tc>
                <a:extLst>
                  <a:ext uri="{0D108BD9-81ED-4DB2-BD59-A6C34878D82A}">
                    <a16:rowId xmlns:a16="http://schemas.microsoft.com/office/drawing/2014/main" val="10004"/>
                  </a:ext>
                </a:extLst>
              </a:tr>
              <a:tr h="1453350">
                <a:tc>
                  <a:txBody>
                    <a:bodyPr/>
                    <a:lstStyle/>
                    <a:p>
                      <a:pPr marL="0" marR="0" lvl="0" indent="0" algn="l" rtl="0">
                        <a:lnSpc>
                          <a:spcPct val="100000"/>
                        </a:lnSpc>
                        <a:spcBef>
                          <a:spcPts val="0"/>
                        </a:spcBef>
                        <a:spcAft>
                          <a:spcPts val="0"/>
                        </a:spcAft>
                        <a:buClr>
                          <a:srgbClr val="000000"/>
                        </a:buClr>
                        <a:buSzPts val="400"/>
                        <a:buFont typeface="Arial"/>
                        <a:buNone/>
                      </a:pPr>
                      <a:r>
                        <a:rPr lang="en-US" sz="1600" u="none" strike="noStrike" cap="none" dirty="0"/>
                        <a:t>2E - Present a culminating project, scholarly essay, or portfolio that meets the criteria for speaking, listening, reading, and writing established by the district’s Seal of Biliteracy Committee and that is aligned to the NYS Checkpoint C Learning Standards to a panel of reviewers with at least Intermediate High proficiency in the target language.</a:t>
                      </a:r>
                      <a:endParaRPr sz="1400" b="0" u="none" strike="noStrike" cap="none" dirty="0">
                        <a:latin typeface="+mj-lt"/>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400"/>
                        <a:buFont typeface="Arial"/>
                        <a:buNone/>
                      </a:pPr>
                      <a:r>
                        <a:rPr lang="en-US" sz="2000" u="none" strike="noStrike" cap="none" dirty="0"/>
                        <a:t>2</a:t>
                      </a:r>
                      <a:endParaRPr sz="1800" u="none" strike="noStrike" cap="none" dirty="0">
                        <a:latin typeface="+mj-lt"/>
                      </a:endParaRPr>
                    </a:p>
                  </a:txBody>
                  <a:tcPr marL="68575" marR="6857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8870989"/>
      </p:ext>
    </p:extLst>
  </p:cSld>
  <p:clrMapOvr>
    <a:masterClrMapping/>
  </p:clrMapOvr>
  <mc:AlternateContent xmlns:mc="http://schemas.openxmlformats.org/markup-compatibility/2006">
    <mc:Choice xmlns:p14="http://schemas.microsoft.com/office/powerpoint/2010/main" Requires="p14">
      <p:transition spd="slow" p14:dur="2000" advTm="85944"/>
    </mc:Choice>
    <mc:Fallback>
      <p:transition spd="slow" advTm="859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4" name="TextBox 3">
            <a:extLst>
              <a:ext uri="{FF2B5EF4-FFF2-40B4-BE49-F238E27FC236}">
                <a16:creationId xmlns:a16="http://schemas.microsoft.com/office/drawing/2014/main" id="{AF2AA363-C75D-4B78-9251-FCACFFE728F2}"/>
              </a:ext>
            </a:extLst>
          </p:cNvPr>
          <p:cNvSpPr txBox="1"/>
          <p:nvPr/>
        </p:nvSpPr>
        <p:spPr>
          <a:xfrm>
            <a:off x="433960" y="2150551"/>
            <a:ext cx="7901966" cy="3785652"/>
          </a:xfrm>
          <a:prstGeom prst="rect">
            <a:avLst/>
          </a:prstGeom>
          <a:noFill/>
        </p:spPr>
        <p:txBody>
          <a:bodyPr wrap="square" rtlCol="0">
            <a:spAutoFit/>
          </a:bodyPr>
          <a:lstStyle/>
          <a:p>
            <a:pPr marL="457200" indent="-457200">
              <a:spcAft>
                <a:spcPts val="1200"/>
              </a:spcAft>
              <a:buFont typeface="+mj-lt"/>
              <a:buAutoNum type="arabicPeriod"/>
            </a:pPr>
            <a:r>
              <a:rPr lang="en-US" sz="2000" dirty="0"/>
              <a:t>Fall - Identify eligible students</a:t>
            </a:r>
          </a:p>
          <a:p>
            <a:pPr marL="457200" indent="-457200">
              <a:spcAft>
                <a:spcPts val="1200"/>
              </a:spcAft>
              <a:buFont typeface="+mj-lt"/>
              <a:buAutoNum type="arabicPeriod"/>
            </a:pPr>
            <a:r>
              <a:rPr lang="en-US" sz="2000" dirty="0"/>
              <a:t>Fall – Winter - Inform stakeholders (faculty, staff, BOE, students, parents, community) about the Seal.</a:t>
            </a:r>
          </a:p>
          <a:p>
            <a:pPr marL="457200" indent="-457200">
              <a:spcAft>
                <a:spcPts val="1200"/>
              </a:spcAft>
              <a:buFont typeface="+mj-lt"/>
              <a:buAutoNum type="arabicPeriod"/>
            </a:pPr>
            <a:r>
              <a:rPr lang="en-US" sz="2000" dirty="0"/>
              <a:t>Winter - Promote the Seal among eligible student cohorts.</a:t>
            </a:r>
          </a:p>
          <a:p>
            <a:pPr marL="457200" indent="-457200">
              <a:spcAft>
                <a:spcPts val="1200"/>
              </a:spcAft>
              <a:buFont typeface="+mj-lt"/>
              <a:buAutoNum type="arabicPeriod"/>
            </a:pPr>
            <a:r>
              <a:rPr lang="en-US" sz="2000" dirty="0"/>
              <a:t>Winter – Spring - Monitor student progress towards earning the Seal, including the completion of culminating projects.</a:t>
            </a:r>
          </a:p>
          <a:p>
            <a:pPr marL="457200" indent="-457200">
              <a:spcAft>
                <a:spcPts val="1200"/>
              </a:spcAft>
              <a:buFont typeface="+mj-lt"/>
              <a:buAutoNum type="arabicPeriod"/>
            </a:pPr>
            <a:r>
              <a:rPr lang="en-US" sz="2000" dirty="0"/>
              <a:t>Spring - Hold and evaluate student presentations.</a:t>
            </a:r>
          </a:p>
          <a:p>
            <a:pPr marL="457200" indent="-457200">
              <a:spcAft>
                <a:spcPts val="1200"/>
              </a:spcAft>
              <a:buFont typeface="+mj-lt"/>
              <a:buAutoNum type="arabicPeriod"/>
            </a:pPr>
            <a:r>
              <a:rPr lang="en-US" sz="2000" dirty="0"/>
              <a:t>Late spring – Celebrate student achievement.</a:t>
            </a:r>
          </a:p>
          <a:p>
            <a:pPr marL="457200" indent="-457200">
              <a:buFont typeface="+mj-lt"/>
              <a:buAutoNum type="arabicPeriod"/>
            </a:pPr>
            <a:endParaRPr lang="en-US" sz="2000" dirty="0"/>
          </a:p>
        </p:txBody>
      </p:sp>
      <p:sp>
        <p:nvSpPr>
          <p:cNvPr id="2" name="Title 1">
            <a:extLst>
              <a:ext uri="{FF2B5EF4-FFF2-40B4-BE49-F238E27FC236}">
                <a16:creationId xmlns:a16="http://schemas.microsoft.com/office/drawing/2014/main" id="{A24A7A22-D782-4089-BFD6-165ADDF24C4D}"/>
              </a:ext>
            </a:extLst>
          </p:cNvPr>
          <p:cNvSpPr>
            <a:spLocks noGrp="1"/>
          </p:cNvSpPr>
          <p:nvPr>
            <p:ph type="title"/>
          </p:nvPr>
        </p:nvSpPr>
        <p:spPr/>
        <p:txBody>
          <a:bodyPr>
            <a:normAutofit/>
          </a:bodyPr>
          <a:lstStyle/>
          <a:p>
            <a:pPr algn="ctr"/>
            <a:r>
              <a:rPr lang="en-US" sz="3600" b="1" dirty="0"/>
              <a:t>General timeline</a:t>
            </a:r>
          </a:p>
        </p:txBody>
      </p:sp>
    </p:spTree>
    <p:extLst>
      <p:ext uri="{BB962C8B-B14F-4D97-AF65-F5344CB8AC3E}">
        <p14:creationId xmlns:p14="http://schemas.microsoft.com/office/powerpoint/2010/main" val="3547924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0"/>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that are standing in the grass&#10;&#10;Description automatically generated">
            <a:extLst>
              <a:ext uri="{FF2B5EF4-FFF2-40B4-BE49-F238E27FC236}">
                <a16:creationId xmlns:a16="http://schemas.microsoft.com/office/drawing/2014/main" id="{5C183586-5FE9-480A-B15D-501EC5EA3CEF}"/>
              </a:ext>
            </a:extLst>
          </p:cNvPr>
          <p:cNvPicPr>
            <a:picLocks noChangeAspect="1"/>
          </p:cNvPicPr>
          <p:nvPr/>
        </p:nvPicPr>
        <p:blipFill rotWithShape="1">
          <a:blip r:embed="rId3"/>
          <a:srcRect t="6217" r="19394" b="2874"/>
          <a:stretch/>
        </p:blipFill>
        <p:spPr>
          <a:xfrm>
            <a:off x="20" y="10"/>
            <a:ext cx="9143980" cy="6857990"/>
          </a:xfrm>
          <a:prstGeom prst="rect">
            <a:avLst/>
          </a:prstGeom>
        </p:spPr>
      </p:pic>
      <p:grpSp>
        <p:nvGrpSpPr>
          <p:cNvPr id="72" name="Group 71">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1" y="457200"/>
            <a:ext cx="2777491" cy="5935132"/>
            <a:chOff x="438068" y="457200"/>
            <a:chExt cx="3703320" cy="5935132"/>
          </a:xfrm>
        </p:grpSpPr>
        <p:sp>
          <p:nvSpPr>
            <p:cNvPr id="73" name="Rectangle 72">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4F92C3F-C892-4B1A-8520-CD78F2D2A442}"/>
              </a:ext>
            </a:extLst>
          </p:cNvPr>
          <p:cNvSpPr>
            <a:spLocks noGrp="1"/>
          </p:cNvSpPr>
          <p:nvPr>
            <p:ph type="title"/>
          </p:nvPr>
        </p:nvSpPr>
        <p:spPr>
          <a:xfrm>
            <a:off x="438150" y="1006956"/>
            <a:ext cx="2559050" cy="1372177"/>
          </a:xfrm>
        </p:spPr>
        <p:txBody>
          <a:bodyPr anchor="ctr">
            <a:normAutofit/>
          </a:bodyPr>
          <a:lstStyle/>
          <a:p>
            <a:r>
              <a:rPr lang="en-US" b="1">
                <a:solidFill>
                  <a:srgbClr val="FFFFFF"/>
                </a:solidFill>
              </a:rPr>
              <a:t>How can the board support this initiative?</a:t>
            </a:r>
          </a:p>
        </p:txBody>
      </p:sp>
      <p:sp>
        <p:nvSpPr>
          <p:cNvPr id="321" name="Google Shape;321;p37"/>
          <p:cNvSpPr txBox="1">
            <a:spLocks noGrp="1"/>
          </p:cNvSpPr>
          <p:nvPr>
            <p:ph idx="1"/>
          </p:nvPr>
        </p:nvSpPr>
        <p:spPr>
          <a:xfrm>
            <a:off x="435894" y="2438399"/>
            <a:ext cx="2561306" cy="3564467"/>
          </a:xfrm>
          <a:prstGeom prst="rect">
            <a:avLst/>
          </a:prstGeom>
        </p:spPr>
        <p:txBody>
          <a:bodyPr spcFirstLastPara="1" lIns="91425" tIns="45700" rIns="91425" bIns="45700" anchorCtr="0">
            <a:normAutofit lnSpcReduction="10000"/>
          </a:bodyPr>
          <a:lstStyle/>
          <a:p>
            <a:pPr>
              <a:spcAft>
                <a:spcPts val="1200"/>
              </a:spcAft>
            </a:pPr>
            <a:r>
              <a:rPr lang="en-US" sz="1800" dirty="0">
                <a:solidFill>
                  <a:srgbClr val="FFFFFF"/>
                </a:solidFill>
              </a:rPr>
              <a:t>Promote the Seal in the community</a:t>
            </a:r>
          </a:p>
          <a:p>
            <a:pPr>
              <a:spcAft>
                <a:spcPts val="1200"/>
              </a:spcAft>
            </a:pPr>
            <a:r>
              <a:rPr lang="en-US" sz="1800" dirty="0">
                <a:solidFill>
                  <a:srgbClr val="FFFFFF"/>
                </a:solidFill>
              </a:rPr>
              <a:t>Serve as mentors to Seal of Biliteracy candidates</a:t>
            </a:r>
          </a:p>
          <a:p>
            <a:pPr>
              <a:spcAft>
                <a:spcPts val="1200"/>
              </a:spcAft>
            </a:pPr>
            <a:r>
              <a:rPr lang="en-US" sz="1800" dirty="0">
                <a:solidFill>
                  <a:srgbClr val="FFFFFF"/>
                </a:solidFill>
              </a:rPr>
              <a:t>Serve as panel reviewers for student presentations</a:t>
            </a:r>
          </a:p>
          <a:p>
            <a:pPr>
              <a:spcAft>
                <a:spcPts val="1200"/>
              </a:spcAft>
            </a:pPr>
            <a:r>
              <a:rPr lang="en-US" sz="1800" dirty="0">
                <a:solidFill>
                  <a:srgbClr val="FFFFFF"/>
                </a:solidFill>
              </a:rPr>
              <a:t>Attend end-of-year Seal celebrations</a:t>
            </a:r>
          </a:p>
        </p:txBody>
      </p:sp>
    </p:spTree>
    <p:extLst>
      <p:ext uri="{BB962C8B-B14F-4D97-AF65-F5344CB8AC3E}">
        <p14:creationId xmlns:p14="http://schemas.microsoft.com/office/powerpoint/2010/main" val="14933871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0379-6B7A-41C8-A513-2D63D657F009}"/>
              </a:ext>
            </a:extLst>
          </p:cNvPr>
          <p:cNvSpPr>
            <a:spLocks noGrp="1"/>
          </p:cNvSpPr>
          <p:nvPr>
            <p:ph type="ctrTitle"/>
          </p:nvPr>
        </p:nvSpPr>
        <p:spPr/>
        <p:txBody>
          <a:bodyPr>
            <a:normAutofit/>
          </a:bodyPr>
          <a:lstStyle/>
          <a:p>
            <a:r>
              <a:rPr lang="en-US" sz="3200" b="1" dirty="0"/>
              <a:t>Questions?</a:t>
            </a:r>
          </a:p>
        </p:txBody>
      </p:sp>
      <p:sp>
        <p:nvSpPr>
          <p:cNvPr id="3" name="Subtitle 2">
            <a:extLst>
              <a:ext uri="{FF2B5EF4-FFF2-40B4-BE49-F238E27FC236}">
                <a16:creationId xmlns:a16="http://schemas.microsoft.com/office/drawing/2014/main" id="{AA51E4F8-F669-4DB0-911D-24D0AC5EDA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676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6C56FE47-93A8-48CA-BA3A-51FE1645B8DA}"/>
              </a:ext>
            </a:extLst>
          </p:cNvPr>
          <p:cNvSpPr>
            <a:spLocks noGrp="1"/>
          </p:cNvSpPr>
          <p:nvPr>
            <p:ph type="title"/>
          </p:nvPr>
        </p:nvSpPr>
        <p:spPr/>
        <p:txBody>
          <a:bodyPr>
            <a:normAutofit/>
          </a:bodyPr>
          <a:lstStyle/>
          <a:p>
            <a:r>
              <a:rPr lang="en-US" sz="3200" b="1" dirty="0"/>
              <a:t>Who are the members of the SBC?</a:t>
            </a:r>
          </a:p>
        </p:txBody>
      </p:sp>
      <p:sp>
        <p:nvSpPr>
          <p:cNvPr id="115" name="Google Shape;115;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800"/>
              </a:spcAft>
              <a:buClr>
                <a:schemeClr val="dk1"/>
              </a:buClr>
              <a:buSzPts val="2800"/>
              <a:buNone/>
            </a:pPr>
            <a:r>
              <a:rPr lang="en-US" sz="2800" b="0" i="0" u="none" strike="noStrike" cap="none" dirty="0">
                <a:solidFill>
                  <a:schemeClr val="dk1"/>
                </a:solidFill>
                <a:latin typeface="Calibri"/>
                <a:ea typeface="Calibri"/>
                <a:cs typeface="Calibri"/>
                <a:sym typeface="Calibri"/>
              </a:rPr>
              <a:t>(List names and titles of each SBC Committee member)</a:t>
            </a:r>
            <a:endParaRPr sz="2800" dirty="0"/>
          </a:p>
        </p:txBody>
      </p:sp>
      <p:pic>
        <p:nvPicPr>
          <p:cNvPr id="2050" name="Picture 2" descr="Image result for committee">
            <a:extLst>
              <a:ext uri="{FF2B5EF4-FFF2-40B4-BE49-F238E27FC236}">
                <a16:creationId xmlns:a16="http://schemas.microsoft.com/office/drawing/2014/main" id="{E1A7D6AF-45F8-4C1B-9ECB-F9BE55112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4" y="4285664"/>
            <a:ext cx="6270171" cy="238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9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 name="Title 2">
            <a:extLst>
              <a:ext uri="{FF2B5EF4-FFF2-40B4-BE49-F238E27FC236}">
                <a16:creationId xmlns:a16="http://schemas.microsoft.com/office/drawing/2014/main" id="{58615F86-F08F-451F-8813-44C91B4ED029}"/>
              </a:ext>
            </a:extLst>
          </p:cNvPr>
          <p:cNvSpPr>
            <a:spLocks noGrp="1"/>
          </p:cNvSpPr>
          <p:nvPr>
            <p:ph type="title"/>
          </p:nvPr>
        </p:nvSpPr>
        <p:spPr>
          <a:xfrm>
            <a:off x="435894" y="758142"/>
            <a:ext cx="8272212" cy="808592"/>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THE NYSSB</a:t>
            </a:r>
          </a:p>
        </p:txBody>
      </p:sp>
      <p:sp>
        <p:nvSpPr>
          <p:cNvPr id="161" name="Google Shape;161;p21"/>
          <p:cNvSpPr txBox="1">
            <a:spLocks noGrp="1"/>
          </p:cNvSpPr>
          <p:nvPr>
            <p:ph idx="1"/>
          </p:nvPr>
        </p:nvSpPr>
        <p:spPr>
          <a:xfrm>
            <a:off x="435895" y="2180497"/>
            <a:ext cx="5711986" cy="36783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1800"/>
              </a:spcAft>
              <a:buClr>
                <a:schemeClr val="dk1"/>
              </a:buClr>
              <a:buSzPts val="2800"/>
              <a:buNone/>
            </a:pPr>
            <a:r>
              <a:rPr lang="en-US" sz="2800" b="0" i="0" u="none" strike="noStrike" cap="none" dirty="0">
                <a:solidFill>
                  <a:schemeClr val="tx1"/>
                </a:solidFill>
                <a:ea typeface="Calibri"/>
                <a:cs typeface="Calibri"/>
                <a:sym typeface="Calibri"/>
              </a:rPr>
              <a:t>The </a:t>
            </a:r>
            <a:r>
              <a:rPr lang="en-US" sz="2800" dirty="0">
                <a:solidFill>
                  <a:schemeClr val="tx1"/>
                </a:solidFill>
                <a:ea typeface="Calibri"/>
                <a:cs typeface="Calibri"/>
                <a:sym typeface="Calibri"/>
              </a:rPr>
              <a:t>NYSSB</a:t>
            </a:r>
            <a:r>
              <a:rPr lang="en-US" sz="2800" b="0" i="0" u="none" strike="noStrike" cap="none" dirty="0">
                <a:solidFill>
                  <a:schemeClr val="tx1"/>
                </a:solidFill>
                <a:ea typeface="Calibri"/>
                <a:cs typeface="Calibri"/>
                <a:sym typeface="Calibri"/>
              </a:rPr>
              <a:t> is an award given by a school, school district or county office of education </a:t>
            </a:r>
            <a:r>
              <a:rPr lang="en-US" sz="2800" dirty="0">
                <a:solidFill>
                  <a:schemeClr val="tx1"/>
                </a:solidFill>
              </a:rPr>
              <a:t>that formally</a:t>
            </a:r>
            <a:r>
              <a:rPr lang="en-US" sz="2800" b="0" i="0" u="none" strike="noStrike" cap="none" dirty="0">
                <a:solidFill>
                  <a:schemeClr val="tx1"/>
                </a:solidFill>
                <a:ea typeface="Calibri"/>
                <a:cs typeface="Calibri"/>
                <a:sym typeface="Calibri"/>
              </a:rPr>
              <a:t> recognizes students who have attained </a:t>
            </a:r>
            <a:r>
              <a:rPr lang="en-US" sz="2800" b="1" i="0" u="none" strike="noStrike" cap="none" dirty="0">
                <a:solidFill>
                  <a:schemeClr val="tx1"/>
                </a:solidFill>
                <a:ea typeface="Calibri"/>
                <a:cs typeface="Calibri"/>
                <a:sym typeface="Calibri"/>
              </a:rPr>
              <a:t>a high level of proficiency in two or more world languages </a:t>
            </a:r>
            <a:r>
              <a:rPr lang="en-US" sz="2800" i="0" u="none" strike="noStrike" cap="none" dirty="0">
                <a:solidFill>
                  <a:schemeClr val="tx1"/>
                </a:solidFill>
                <a:ea typeface="Calibri"/>
                <a:cs typeface="Calibri"/>
                <a:sym typeface="Calibri"/>
              </a:rPr>
              <a:t>(one of which must be English) by high school graduation.</a:t>
            </a:r>
            <a:endParaRPr sz="2800" dirty="0">
              <a:solidFill>
                <a:schemeClr val="tx1"/>
              </a:solidFill>
            </a:endParaRPr>
          </a:p>
        </p:txBody>
      </p:sp>
      <p:pic>
        <p:nvPicPr>
          <p:cNvPr id="7" name="Picture 6">
            <a:extLst>
              <a:ext uri="{FF2B5EF4-FFF2-40B4-BE49-F238E27FC236}">
                <a16:creationId xmlns:a16="http://schemas.microsoft.com/office/drawing/2014/main" id="{A9688D66-704E-432B-88C3-7720F41A554E}"/>
              </a:ext>
            </a:extLst>
          </p:cNvPr>
          <p:cNvPicPr>
            <a:picLocks noChangeAspect="1"/>
          </p:cNvPicPr>
          <p:nvPr/>
        </p:nvPicPr>
        <p:blipFill>
          <a:blip r:embed="rId3"/>
          <a:stretch>
            <a:fillRect/>
          </a:stretch>
        </p:blipFill>
        <p:spPr>
          <a:xfrm>
            <a:off x="6326810" y="2691957"/>
            <a:ext cx="2381295" cy="2370575"/>
          </a:xfrm>
          <a:prstGeom prst="rect">
            <a:avLst/>
          </a:prstGeom>
        </p:spPr>
      </p:pic>
    </p:spTree>
    <p:extLst>
      <p:ext uri="{BB962C8B-B14F-4D97-AF65-F5344CB8AC3E}">
        <p14:creationId xmlns:p14="http://schemas.microsoft.com/office/powerpoint/2010/main" val="982594701"/>
      </p:ext>
    </p:extLst>
  </p:cSld>
  <p:clrMapOvr>
    <a:masterClrMapping/>
  </p:clrMapOvr>
  <mc:AlternateContent xmlns:mc="http://schemas.openxmlformats.org/markup-compatibility/2006">
    <mc:Choice xmlns:p14="http://schemas.microsoft.com/office/powerpoint/2010/main" Requires="p14">
      <p:transition spd="slow" p14:dur="2000" advTm="18865"/>
    </mc:Choice>
    <mc:Fallback>
      <p:transition spd="slow" advTm="1886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1"/>
          <p:cNvSpPr txBox="1">
            <a:spLocks noGrp="1"/>
          </p:cNvSpPr>
          <p:nvPr>
            <p:ph idx="1"/>
          </p:nvPr>
        </p:nvSpPr>
        <p:spPr>
          <a:xfrm>
            <a:off x="2918298" y="1906621"/>
            <a:ext cx="5789808" cy="4470367"/>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2400"/>
              </a:spcBef>
              <a:spcAft>
                <a:spcPts val="0"/>
              </a:spcAft>
              <a:buSzPts val="2800"/>
              <a:buFont typeface="Wingdings" panose="05000000000000000000" pitchFamily="2" charset="2"/>
              <a:buChar char="§"/>
            </a:pPr>
            <a:r>
              <a:rPr lang="en-US" sz="2400" dirty="0">
                <a:solidFill>
                  <a:schemeClr val="tx1"/>
                </a:solidFill>
              </a:rPr>
              <a:t>The NYSSB is awarded by the Commissioner to students who meet the criteria established by the New York State Board of Regents and who attend schools that </a:t>
            </a:r>
            <a:r>
              <a:rPr lang="en-US" sz="2400" b="1" u="sng" dirty="0">
                <a:solidFill>
                  <a:schemeClr val="tx1"/>
                </a:solidFill>
              </a:rPr>
              <a:t>voluntarily</a:t>
            </a:r>
            <a:r>
              <a:rPr lang="en-US" sz="2400" dirty="0">
                <a:solidFill>
                  <a:schemeClr val="tx1"/>
                </a:solidFill>
              </a:rPr>
              <a:t> agree to participate in the program.</a:t>
            </a:r>
            <a:endParaRPr sz="2400" dirty="0">
              <a:solidFill>
                <a:schemeClr val="tx1"/>
              </a:solidFill>
            </a:endParaRPr>
          </a:p>
          <a:p>
            <a:pPr lvl="0" algn="l" rtl="0">
              <a:lnSpc>
                <a:spcPct val="100000"/>
              </a:lnSpc>
              <a:spcBef>
                <a:spcPts val="2400"/>
              </a:spcBef>
              <a:spcAft>
                <a:spcPts val="0"/>
              </a:spcAft>
              <a:buSzPts val="2800"/>
              <a:buFont typeface="Wingdings" panose="05000000000000000000" pitchFamily="2" charset="2"/>
              <a:buChar char="§"/>
            </a:pPr>
            <a:r>
              <a:rPr lang="en-US" sz="2400" dirty="0">
                <a:solidFill>
                  <a:schemeClr val="tx1"/>
                </a:solidFill>
              </a:rPr>
              <a:t>The NYSSB is affixed to the student’s high school diploma and transcript and must be made available to students at </a:t>
            </a:r>
            <a:r>
              <a:rPr lang="en-US" sz="2400" b="1" u="sng" dirty="0">
                <a:solidFill>
                  <a:schemeClr val="tx1"/>
                </a:solidFill>
              </a:rPr>
              <a:t>no cost</a:t>
            </a:r>
            <a:r>
              <a:rPr lang="en-US" sz="2400" dirty="0">
                <a:solidFill>
                  <a:schemeClr val="tx1"/>
                </a:solidFill>
              </a:rPr>
              <a:t>.</a:t>
            </a:r>
            <a:endParaRPr sz="2400" dirty="0">
              <a:solidFill>
                <a:schemeClr val="tx1"/>
              </a:solidFill>
            </a:endParaRPr>
          </a:p>
        </p:txBody>
      </p:sp>
      <p:pic>
        <p:nvPicPr>
          <p:cNvPr id="1026" name="Picture 2" descr="New York State First to Offer Free Tuition at Colleges | Fast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94" y="2981528"/>
            <a:ext cx="2332474" cy="1799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642B3BA-1AA8-43FA-84B8-512091FF7225}"/>
              </a:ext>
            </a:extLst>
          </p:cNvPr>
          <p:cNvPicPr>
            <a:picLocks noChangeAspect="1"/>
          </p:cNvPicPr>
          <p:nvPr/>
        </p:nvPicPr>
        <p:blipFill>
          <a:blip r:embed="rId4"/>
          <a:stretch>
            <a:fillRect/>
          </a:stretch>
        </p:blipFill>
        <p:spPr>
          <a:xfrm>
            <a:off x="897380" y="3245896"/>
            <a:ext cx="1176041" cy="1170747"/>
          </a:xfrm>
          <a:prstGeom prst="rect">
            <a:avLst/>
          </a:prstGeom>
        </p:spPr>
      </p:pic>
      <p:sp>
        <p:nvSpPr>
          <p:cNvPr id="8" name="Title 2">
            <a:extLst>
              <a:ext uri="{FF2B5EF4-FFF2-40B4-BE49-F238E27FC236}">
                <a16:creationId xmlns:a16="http://schemas.microsoft.com/office/drawing/2014/main" id="{CAFEB40E-8486-4784-BD1F-F2F53D5211B8}"/>
              </a:ext>
            </a:extLst>
          </p:cNvPr>
          <p:cNvSpPr>
            <a:spLocks noGrp="1"/>
          </p:cNvSpPr>
          <p:nvPr>
            <p:ph type="title"/>
          </p:nvPr>
        </p:nvSpPr>
        <p:spPr>
          <a:xfrm>
            <a:off x="435894" y="758142"/>
            <a:ext cx="8272212" cy="808592"/>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THE NYSSB</a:t>
            </a:r>
          </a:p>
        </p:txBody>
      </p:sp>
    </p:spTree>
    <p:extLst>
      <p:ext uri="{BB962C8B-B14F-4D97-AF65-F5344CB8AC3E}">
        <p14:creationId xmlns:p14="http://schemas.microsoft.com/office/powerpoint/2010/main" val="2493289731"/>
      </p:ext>
    </p:extLst>
  </p:cSld>
  <p:clrMapOvr>
    <a:masterClrMapping/>
  </p:clrMapOvr>
  <mc:AlternateContent xmlns:mc="http://schemas.openxmlformats.org/markup-compatibility/2006">
    <mc:Choice xmlns:p14="http://schemas.microsoft.com/office/powerpoint/2010/main" Requires="p14">
      <p:transition spd="slow" p14:dur="2000" advTm="18515"/>
    </mc:Choice>
    <mc:Fallback>
      <p:transition spd="slow" advTm="185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3" name="Google Shape;173;p22" descr="Image result for Regents diploma"/>
          <p:cNvPicPr preferRelativeResize="0"/>
          <p:nvPr/>
        </p:nvPicPr>
        <p:blipFill rotWithShape="1">
          <a:blip r:embed="rId3">
            <a:alphaModFix/>
          </a:blip>
          <a:srcRect/>
          <a:stretch/>
        </p:blipFill>
        <p:spPr>
          <a:xfrm>
            <a:off x="1342417" y="3429757"/>
            <a:ext cx="2947231" cy="2947231"/>
          </a:xfrm>
          <a:prstGeom prst="rect">
            <a:avLst/>
          </a:prstGeom>
          <a:noFill/>
          <a:ln>
            <a:noFill/>
          </a:ln>
        </p:spPr>
      </p:pic>
      <p:sp>
        <p:nvSpPr>
          <p:cNvPr id="171" name="Google Shape;171;p22"/>
          <p:cNvSpPr txBox="1">
            <a:spLocks noGrp="1"/>
          </p:cNvSpPr>
          <p:nvPr>
            <p:ph idx="1"/>
          </p:nvPr>
        </p:nvSpPr>
        <p:spPr>
          <a:xfrm>
            <a:off x="435895" y="2180497"/>
            <a:ext cx="8270875" cy="36783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None/>
            </a:pPr>
            <a:r>
              <a:rPr lang="en-US" sz="2800" b="0" i="0" u="none" strike="noStrike" cap="none" dirty="0">
                <a:solidFill>
                  <a:schemeClr val="tx1"/>
                </a:solidFill>
                <a:ea typeface="Calibri"/>
                <a:cs typeface="Calibri"/>
                <a:sym typeface="Calibri"/>
              </a:rPr>
              <a:t>The NYSSB is affixed to the student’s diploma and is noted on the student’s official high school transcript and on the graduation program.</a:t>
            </a:r>
            <a:endParaRPr sz="1200" dirty="0">
              <a:solidFill>
                <a:schemeClr val="tx1"/>
              </a:solidFill>
            </a:endParaRPr>
          </a:p>
          <a:p>
            <a:pPr marL="0" marR="0" lvl="0" indent="0" algn="l" rtl="0">
              <a:lnSpc>
                <a:spcPct val="100000"/>
              </a:lnSpc>
              <a:spcBef>
                <a:spcPts val="1800"/>
              </a:spcBef>
              <a:spcAft>
                <a:spcPts val="1800"/>
              </a:spcAft>
              <a:buClr>
                <a:schemeClr val="dk1"/>
              </a:buClr>
              <a:buSzPts val="2800"/>
              <a:buNone/>
            </a:pPr>
            <a:endParaRPr sz="2800" dirty="0"/>
          </a:p>
        </p:txBody>
      </p:sp>
      <p:pic>
        <p:nvPicPr>
          <p:cNvPr id="9" name="Picture 8">
            <a:extLst>
              <a:ext uri="{FF2B5EF4-FFF2-40B4-BE49-F238E27FC236}">
                <a16:creationId xmlns:a16="http://schemas.microsoft.com/office/drawing/2014/main" id="{A4C9B450-3B76-40C4-9A3B-5CDC22C4F4BC}"/>
              </a:ext>
            </a:extLst>
          </p:cNvPr>
          <p:cNvPicPr>
            <a:picLocks noChangeAspect="1"/>
          </p:cNvPicPr>
          <p:nvPr/>
        </p:nvPicPr>
        <p:blipFill>
          <a:blip r:embed="rId4"/>
          <a:stretch>
            <a:fillRect/>
          </a:stretch>
        </p:blipFill>
        <p:spPr>
          <a:xfrm>
            <a:off x="5196170" y="4007796"/>
            <a:ext cx="2013129" cy="2004067"/>
          </a:xfrm>
          <a:prstGeom prst="rect">
            <a:avLst/>
          </a:prstGeom>
        </p:spPr>
      </p:pic>
      <p:sp>
        <p:nvSpPr>
          <p:cNvPr id="10" name="Title 2">
            <a:extLst>
              <a:ext uri="{FF2B5EF4-FFF2-40B4-BE49-F238E27FC236}">
                <a16:creationId xmlns:a16="http://schemas.microsoft.com/office/drawing/2014/main" id="{6441DF68-D4B5-48A0-B8A4-97E9A6BF3BF3}"/>
              </a:ext>
            </a:extLst>
          </p:cNvPr>
          <p:cNvSpPr>
            <a:spLocks noGrp="1"/>
          </p:cNvSpPr>
          <p:nvPr>
            <p:ph type="title"/>
          </p:nvPr>
        </p:nvSpPr>
        <p:spPr>
          <a:xfrm>
            <a:off x="435894" y="758142"/>
            <a:ext cx="8272212" cy="808592"/>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THE NYSSB</a:t>
            </a:r>
          </a:p>
        </p:txBody>
      </p:sp>
    </p:spTree>
    <p:extLst>
      <p:ext uri="{BB962C8B-B14F-4D97-AF65-F5344CB8AC3E}">
        <p14:creationId xmlns:p14="http://schemas.microsoft.com/office/powerpoint/2010/main" val="1900202804"/>
      </p:ext>
    </p:extLst>
  </p:cSld>
  <p:clrMapOvr>
    <a:masterClrMapping/>
  </p:clrMapOvr>
  <mc:AlternateContent xmlns:mc="http://schemas.openxmlformats.org/markup-compatibility/2006">
    <mc:Choice xmlns:p14="http://schemas.microsoft.com/office/powerpoint/2010/main" Requires="p14">
      <p:transition spd="slow" p14:dur="2000" advTm="14265"/>
    </mc:Choice>
    <mc:Fallback>
      <p:transition spd="slow" advTm="1426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514350" marR="0" lvl="0" indent="-463550" algn="l" rtl="0">
              <a:lnSpc>
                <a:spcPct val="80000"/>
              </a:lnSpc>
              <a:spcBef>
                <a:spcPts val="0"/>
              </a:spcBef>
              <a:spcAft>
                <a:spcPts val="0"/>
              </a:spcAft>
              <a:buSzPct val="100000"/>
              <a:buFont typeface="Wingdings" panose="05000000000000000000" pitchFamily="2" charset="2"/>
              <a:buChar char="§"/>
            </a:pPr>
            <a:r>
              <a:rPr lang="en-US" sz="2400" i="0" u="none" strike="noStrike" cap="none" dirty="0">
                <a:solidFill>
                  <a:schemeClr val="tx1"/>
                </a:solidFill>
                <a:ea typeface="Calibri"/>
                <a:cs typeface="Calibri"/>
                <a:sym typeface="Calibri"/>
              </a:rPr>
              <a:t>The NYSSB acknowledges the importance of being bilingual in today’s global society.</a:t>
            </a:r>
            <a:endParaRPr sz="2400" dirty="0">
              <a:solidFill>
                <a:schemeClr val="tx1"/>
              </a:solidFill>
            </a:endParaRPr>
          </a:p>
          <a:p>
            <a:pPr marL="514350" marR="0" lvl="0" indent="-463550" algn="l" rtl="0">
              <a:lnSpc>
                <a:spcPct val="80000"/>
              </a:lnSpc>
              <a:spcBef>
                <a:spcPts val="2400"/>
              </a:spcBef>
              <a:spcAft>
                <a:spcPts val="0"/>
              </a:spcAft>
              <a:buSzPct val="100000"/>
              <a:buFont typeface="Wingdings" panose="05000000000000000000" pitchFamily="2" charset="2"/>
              <a:buChar char="§"/>
            </a:pPr>
            <a:r>
              <a:rPr lang="en-US" sz="2400" dirty="0">
                <a:solidFill>
                  <a:schemeClr val="tx1"/>
                </a:solidFill>
              </a:rPr>
              <a:t>The NYSSB highlights the hard work and achievement of students and encourages them to pursue language study while in school.</a:t>
            </a:r>
            <a:endParaRPr sz="2400" dirty="0">
              <a:solidFill>
                <a:schemeClr val="tx1"/>
              </a:solidFill>
            </a:endParaRPr>
          </a:p>
          <a:p>
            <a:pPr marL="514350" marR="0" lvl="0" indent="-463550" algn="l" rtl="0">
              <a:lnSpc>
                <a:spcPct val="80000"/>
              </a:lnSpc>
              <a:spcBef>
                <a:spcPts val="2400"/>
              </a:spcBef>
              <a:spcAft>
                <a:spcPts val="2400"/>
              </a:spcAft>
              <a:buSzPct val="100000"/>
              <a:buFont typeface="Wingdings" panose="05000000000000000000" pitchFamily="2" charset="2"/>
              <a:buChar char="§"/>
            </a:pPr>
            <a:r>
              <a:rPr lang="en-US" sz="2400" dirty="0">
                <a:solidFill>
                  <a:schemeClr val="tx1"/>
                </a:solidFill>
              </a:rPr>
              <a:t>The recognition of attaining biliteracy becomes part of the high school transcript and diploma as a statement of accomplishment for future employers and for college admission.</a:t>
            </a:r>
            <a:endParaRPr sz="2400" dirty="0">
              <a:solidFill>
                <a:schemeClr val="tx1"/>
              </a:solidFill>
            </a:endParaRPr>
          </a:p>
        </p:txBody>
      </p:sp>
      <p:pic>
        <p:nvPicPr>
          <p:cNvPr id="183" name="Google Shape;183;p23"/>
          <p:cNvPicPr preferRelativeResize="0"/>
          <p:nvPr/>
        </p:nvPicPr>
        <p:blipFill rotWithShape="1">
          <a:blip r:embed="rId3">
            <a:alphaModFix/>
          </a:blip>
          <a:srcRect/>
          <a:stretch/>
        </p:blipFill>
        <p:spPr>
          <a:xfrm>
            <a:off x="3505200" y="5339777"/>
            <a:ext cx="2133599" cy="1344172"/>
          </a:xfrm>
          <a:prstGeom prst="rect">
            <a:avLst/>
          </a:prstGeom>
          <a:noFill/>
          <a:ln>
            <a:noFill/>
          </a:ln>
        </p:spPr>
      </p:pic>
      <p:sp>
        <p:nvSpPr>
          <p:cNvPr id="8" name="Title 2">
            <a:extLst>
              <a:ext uri="{FF2B5EF4-FFF2-40B4-BE49-F238E27FC236}">
                <a16:creationId xmlns:a16="http://schemas.microsoft.com/office/drawing/2014/main" id="{9F19FCE7-28C5-48BA-927B-8E44B4D9EB51}"/>
              </a:ext>
            </a:extLst>
          </p:cNvPr>
          <p:cNvSpPr>
            <a:spLocks noGrp="1"/>
          </p:cNvSpPr>
          <p:nvPr>
            <p:ph type="title"/>
          </p:nvPr>
        </p:nvSpPr>
        <p:spPr>
          <a:xfrm>
            <a:off x="435894" y="758142"/>
            <a:ext cx="8272212" cy="808592"/>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WHY OFFER THE NYSSB?</a:t>
            </a:r>
          </a:p>
        </p:txBody>
      </p:sp>
    </p:spTree>
    <p:extLst>
      <p:ext uri="{BB962C8B-B14F-4D97-AF65-F5344CB8AC3E}">
        <p14:creationId xmlns:p14="http://schemas.microsoft.com/office/powerpoint/2010/main" val="1954332625"/>
      </p:ext>
    </p:extLst>
  </p:cSld>
  <p:clrMapOvr>
    <a:masterClrMapping/>
  </p:clrMapOvr>
  <mc:AlternateContent xmlns:mc="http://schemas.openxmlformats.org/markup-compatibility/2006">
    <mc:Choice xmlns:p14="http://schemas.microsoft.com/office/powerpoint/2010/main" Requires="p14">
      <p:transition spd="slow" p14:dur="2000" advTm="30931"/>
    </mc:Choice>
    <mc:Fallback>
      <p:transition spd="slow" advTm="309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idx="1"/>
          </p:nvPr>
        </p:nvSpPr>
        <p:spPr>
          <a:xfrm>
            <a:off x="435896" y="2024857"/>
            <a:ext cx="6957126" cy="3678303"/>
          </a:xfrm>
          <a:prstGeom prst="rect">
            <a:avLst/>
          </a:prstGeom>
          <a:noFill/>
          <a:ln>
            <a:noFill/>
          </a:ln>
        </p:spPr>
        <p:txBody>
          <a:bodyPr spcFirstLastPara="1" wrap="square" lIns="91425" tIns="45700" rIns="91425" bIns="45700" anchor="t" anchorCtr="0">
            <a:noAutofit/>
          </a:bodyPr>
          <a:lstStyle/>
          <a:p>
            <a:pPr marL="514350" marR="0" lvl="0" indent="-463550" algn="l" rtl="0">
              <a:lnSpc>
                <a:spcPct val="80000"/>
              </a:lnSpc>
              <a:spcBef>
                <a:spcPts val="0"/>
              </a:spcBef>
              <a:spcAft>
                <a:spcPts val="0"/>
              </a:spcAft>
              <a:buClr>
                <a:srgbClr val="FFC000"/>
              </a:buClr>
              <a:buSzPct val="100000"/>
              <a:buFont typeface="Wingdings" panose="05000000000000000000" pitchFamily="2" charset="2"/>
              <a:buChar char="§"/>
            </a:pPr>
            <a:r>
              <a:rPr lang="en-US" sz="2800" b="0" i="0" u="none" strike="noStrike" cap="none" dirty="0">
                <a:solidFill>
                  <a:schemeClr val="tx1"/>
                </a:solidFill>
                <a:ea typeface="Calibri"/>
                <a:cs typeface="Calibri"/>
                <a:sym typeface="Calibri"/>
              </a:rPr>
              <a:t>To encourage the study of languages;</a:t>
            </a:r>
            <a:endParaRPr sz="2800" dirty="0">
              <a:solidFill>
                <a:schemeClr val="tx1"/>
              </a:solidFill>
            </a:endParaRPr>
          </a:p>
          <a:p>
            <a:pPr marL="514350" marR="0" lvl="0" indent="-463550" algn="l" rtl="0">
              <a:lnSpc>
                <a:spcPct val="80000"/>
              </a:lnSpc>
              <a:spcBef>
                <a:spcPts val="1200"/>
              </a:spcBef>
              <a:spcAft>
                <a:spcPts val="0"/>
              </a:spcAft>
              <a:buClr>
                <a:srgbClr val="FFC000"/>
              </a:buClr>
              <a:buSzPct val="100000"/>
              <a:buFont typeface="Wingdings" panose="05000000000000000000" pitchFamily="2" charset="2"/>
              <a:buChar char="§"/>
            </a:pPr>
            <a:r>
              <a:rPr lang="en-US" sz="2800" b="0" i="0" u="none" strike="noStrike" cap="none" dirty="0">
                <a:solidFill>
                  <a:schemeClr val="tx1"/>
                </a:solidFill>
                <a:ea typeface="Calibri"/>
                <a:cs typeface="Calibri"/>
                <a:sym typeface="Calibri"/>
              </a:rPr>
              <a:t>To recognize the value of language diversity;</a:t>
            </a:r>
            <a:endParaRPr sz="2800" dirty="0">
              <a:solidFill>
                <a:schemeClr val="tx1"/>
              </a:solidFill>
            </a:endParaRPr>
          </a:p>
          <a:p>
            <a:pPr marL="514350" marR="0" lvl="0" indent="-463550" algn="l" rtl="0">
              <a:lnSpc>
                <a:spcPct val="80000"/>
              </a:lnSpc>
              <a:spcBef>
                <a:spcPts val="1200"/>
              </a:spcBef>
              <a:spcAft>
                <a:spcPts val="0"/>
              </a:spcAft>
              <a:buClr>
                <a:srgbClr val="FFC000"/>
              </a:buClr>
              <a:buSzPct val="100000"/>
              <a:buFont typeface="Wingdings" panose="05000000000000000000" pitchFamily="2" charset="2"/>
              <a:buChar char="§"/>
            </a:pPr>
            <a:r>
              <a:rPr lang="en-US" sz="2800" b="0" i="0" u="none" strike="noStrike" cap="none" dirty="0">
                <a:solidFill>
                  <a:schemeClr val="tx1"/>
                </a:solidFill>
                <a:ea typeface="Calibri"/>
                <a:cs typeface="Calibri"/>
                <a:sym typeface="Calibri"/>
              </a:rPr>
              <a:t>To prepare students with 21st century skills; </a:t>
            </a:r>
            <a:endParaRPr sz="2800" dirty="0">
              <a:solidFill>
                <a:schemeClr val="tx1"/>
              </a:solidFill>
            </a:endParaRPr>
          </a:p>
          <a:p>
            <a:pPr marL="514350" marR="0" lvl="0" indent="-463550" algn="l" rtl="0">
              <a:lnSpc>
                <a:spcPct val="80000"/>
              </a:lnSpc>
              <a:spcBef>
                <a:spcPts val="1200"/>
              </a:spcBef>
              <a:spcAft>
                <a:spcPts val="0"/>
              </a:spcAft>
              <a:buClr>
                <a:srgbClr val="FFC000"/>
              </a:buClr>
              <a:buSzPct val="100000"/>
              <a:buFont typeface="Wingdings" panose="05000000000000000000" pitchFamily="2" charset="2"/>
              <a:buChar char="§"/>
            </a:pPr>
            <a:r>
              <a:rPr lang="en-US" sz="2800" b="0" i="0" u="none" strike="noStrike" cap="none" dirty="0">
                <a:solidFill>
                  <a:schemeClr val="tx1"/>
                </a:solidFill>
                <a:ea typeface="Calibri"/>
                <a:cs typeface="Calibri"/>
                <a:sym typeface="Calibri"/>
              </a:rPr>
              <a:t>To honor the multiple cultures and languages in a community; and</a:t>
            </a:r>
          </a:p>
          <a:p>
            <a:pPr marL="514350" marR="0" lvl="0" indent="-463550" algn="l" rtl="0">
              <a:lnSpc>
                <a:spcPct val="80000"/>
              </a:lnSpc>
              <a:spcBef>
                <a:spcPts val="1200"/>
              </a:spcBef>
              <a:spcAft>
                <a:spcPts val="0"/>
              </a:spcAft>
              <a:buClr>
                <a:srgbClr val="FFC000"/>
              </a:buClr>
              <a:buSzPct val="100000"/>
              <a:buFont typeface="Wingdings" panose="05000000000000000000" pitchFamily="2" charset="2"/>
              <a:buChar char="§"/>
            </a:pPr>
            <a:r>
              <a:rPr lang="en-US" sz="2800" dirty="0">
                <a:solidFill>
                  <a:schemeClr val="tx1"/>
                </a:solidFill>
              </a:rPr>
              <a:t>To positively contribute to the district’s accountability score for ESSA.</a:t>
            </a:r>
            <a:endParaRPr sz="2800" dirty="0">
              <a:solidFill>
                <a:schemeClr val="tx1"/>
              </a:solidFill>
            </a:endParaRPr>
          </a:p>
        </p:txBody>
      </p:sp>
      <p:pic>
        <p:nvPicPr>
          <p:cNvPr id="193" name="Google Shape;193;p24"/>
          <p:cNvPicPr preferRelativeResize="0"/>
          <p:nvPr/>
        </p:nvPicPr>
        <p:blipFill rotWithShape="1">
          <a:blip r:embed="rId3">
            <a:alphaModFix/>
          </a:blip>
          <a:srcRect/>
          <a:stretch/>
        </p:blipFill>
        <p:spPr>
          <a:xfrm>
            <a:off x="6993862" y="2898520"/>
            <a:ext cx="1930975" cy="1930975"/>
          </a:xfrm>
          <a:prstGeom prst="rect">
            <a:avLst/>
          </a:prstGeom>
          <a:noFill/>
          <a:ln>
            <a:noFill/>
          </a:ln>
        </p:spPr>
      </p:pic>
      <p:sp>
        <p:nvSpPr>
          <p:cNvPr id="7" name="Title 2">
            <a:extLst>
              <a:ext uri="{FF2B5EF4-FFF2-40B4-BE49-F238E27FC236}">
                <a16:creationId xmlns:a16="http://schemas.microsoft.com/office/drawing/2014/main" id="{204BEFBA-0D76-4CFB-A2BE-602DF6FA0A6A}"/>
              </a:ext>
            </a:extLst>
          </p:cNvPr>
          <p:cNvSpPr>
            <a:spLocks noGrp="1"/>
          </p:cNvSpPr>
          <p:nvPr>
            <p:ph type="title"/>
          </p:nvPr>
        </p:nvSpPr>
        <p:spPr>
          <a:xfrm>
            <a:off x="436563" y="701676"/>
            <a:ext cx="8270875" cy="874206"/>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WHY OFFER THE NYSSB?</a:t>
            </a:r>
          </a:p>
        </p:txBody>
      </p:sp>
    </p:spTree>
    <p:extLst>
      <p:ext uri="{BB962C8B-B14F-4D97-AF65-F5344CB8AC3E}">
        <p14:creationId xmlns:p14="http://schemas.microsoft.com/office/powerpoint/2010/main" val="2222558820"/>
      </p:ext>
    </p:extLst>
  </p:cSld>
  <p:clrMapOvr>
    <a:masterClrMapping/>
  </p:clrMapOvr>
  <mc:AlternateContent xmlns:mc="http://schemas.openxmlformats.org/markup-compatibility/2006">
    <mc:Choice xmlns:p14="http://schemas.microsoft.com/office/powerpoint/2010/main" Requires="p14">
      <p:transition spd="slow" p14:dur="2000" advTm="96203"/>
    </mc:Choice>
    <mc:Fallback>
      <p:transition spd="slow" advTm="962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1" name="Google Shape;201;p25"/>
          <p:cNvSpPr txBox="1"/>
          <p:nvPr/>
        </p:nvSpPr>
        <p:spPr>
          <a:xfrm>
            <a:off x="316228" y="3429000"/>
            <a:ext cx="3181372" cy="2266652"/>
          </a:xfrm>
          <a:prstGeom prst="rect">
            <a:avLst/>
          </a:prstGeom>
          <a:noFill/>
          <a:ln>
            <a:noFill/>
          </a:ln>
        </p:spPr>
        <p:txBody>
          <a:bodyPr spcFirstLastPara="1" wrap="square" lIns="91425" tIns="45700" rIns="91425" bIns="45700" anchor="t" anchorCtr="0">
            <a:noAutofit/>
          </a:bodyPr>
          <a:lstStyle/>
          <a:p>
            <a:pPr marL="352425" marR="0" lvl="0" indent="-342900" algn="l" rtl="0">
              <a:lnSpc>
                <a:spcPct val="100000"/>
              </a:lnSpc>
              <a:spcBef>
                <a:spcPts val="0"/>
              </a:spcBef>
              <a:spcAft>
                <a:spcPts val="0"/>
              </a:spcAft>
              <a:buClr>
                <a:schemeClr val="accent2"/>
              </a:buClr>
              <a:buFont typeface="Wingdings" panose="05000000000000000000" pitchFamily="2" charset="2"/>
              <a:buChar char="§"/>
            </a:pPr>
            <a:r>
              <a:rPr lang="en-US" sz="2000" dirty="0">
                <a:latin typeface="+mj-lt"/>
                <a:cs typeface="Calibri" panose="020F0502020204030204" pitchFamily="34" charset="0"/>
              </a:rPr>
              <a:t>Currently, 40</a:t>
            </a:r>
            <a:r>
              <a:rPr lang="en-US" sz="2000" b="0" i="0" u="none" strike="noStrike" cap="none" dirty="0">
                <a:solidFill>
                  <a:srgbClr val="000000"/>
                </a:solidFill>
                <a:latin typeface="+mj-lt"/>
                <a:cs typeface="Calibri" panose="020F0502020204030204" pitchFamily="34" charset="0"/>
                <a:sym typeface="Arial"/>
              </a:rPr>
              <a:t> states plus the District of Columbia offer a State Seal of Biliteracy.</a:t>
            </a:r>
            <a:endParaRPr sz="2000" dirty="0">
              <a:latin typeface="+mj-lt"/>
              <a:cs typeface="Calibri" panose="020F0502020204030204" pitchFamily="34" charset="0"/>
            </a:endParaRPr>
          </a:p>
          <a:p>
            <a:pPr marL="352425" marR="0" lvl="0" indent="-342900" algn="l" rtl="0">
              <a:lnSpc>
                <a:spcPct val="100000"/>
              </a:lnSpc>
              <a:spcBef>
                <a:spcPts val="600"/>
              </a:spcBef>
              <a:spcAft>
                <a:spcPts val="0"/>
              </a:spcAft>
              <a:buClr>
                <a:schemeClr val="accent2"/>
              </a:buClr>
              <a:buFont typeface="Wingdings" panose="05000000000000000000" pitchFamily="2" charset="2"/>
              <a:buChar char="§"/>
            </a:pPr>
            <a:r>
              <a:rPr lang="en-US" sz="2000" b="0" i="0" u="none" strike="noStrike" cap="none" dirty="0">
                <a:solidFill>
                  <a:srgbClr val="000000"/>
                </a:solidFill>
                <a:latin typeface="+mj-lt"/>
                <a:cs typeface="Calibri" panose="020F0502020204030204" pitchFamily="34" charset="0"/>
                <a:sym typeface="Arial"/>
              </a:rPr>
              <a:t>New York was second only to California to adopt this program.</a:t>
            </a:r>
            <a:endParaRPr sz="2000" dirty="0">
              <a:latin typeface="+mj-lt"/>
              <a:cs typeface="Calibri" panose="020F0502020204030204" pitchFamily="34" charset="0"/>
            </a:endParaRPr>
          </a:p>
        </p:txBody>
      </p:sp>
      <p:sp>
        <p:nvSpPr>
          <p:cNvPr id="2" name="Rectangle 1"/>
          <p:cNvSpPr/>
          <p:nvPr/>
        </p:nvSpPr>
        <p:spPr>
          <a:xfrm>
            <a:off x="4788160" y="5961200"/>
            <a:ext cx="2541080" cy="276999"/>
          </a:xfrm>
          <a:prstGeom prst="rect">
            <a:avLst/>
          </a:prstGeom>
        </p:spPr>
        <p:txBody>
          <a:bodyPr wrap="none">
            <a:spAutoFit/>
          </a:bodyPr>
          <a:lstStyle/>
          <a:p>
            <a:r>
              <a:rPr lang="en-US" sz="1200" dirty="0">
                <a:hlinkClick r:id="rId3"/>
              </a:rPr>
              <a:t>Source: https://sealofbiliteracy.org/</a:t>
            </a:r>
            <a:endParaRPr lang="en-US" sz="1200" dirty="0"/>
          </a:p>
        </p:txBody>
      </p:sp>
      <p:sp>
        <p:nvSpPr>
          <p:cNvPr id="10" name="Title 2">
            <a:extLst>
              <a:ext uri="{FF2B5EF4-FFF2-40B4-BE49-F238E27FC236}">
                <a16:creationId xmlns:a16="http://schemas.microsoft.com/office/drawing/2014/main" id="{AE69BBC3-70D6-4FC7-89A2-E84076B9603D}"/>
              </a:ext>
            </a:extLst>
          </p:cNvPr>
          <p:cNvSpPr>
            <a:spLocks noGrp="1"/>
          </p:cNvSpPr>
          <p:nvPr>
            <p:ph type="title"/>
          </p:nvPr>
        </p:nvSpPr>
        <p:spPr>
          <a:xfrm>
            <a:off x="436563" y="701676"/>
            <a:ext cx="8270875" cy="874206"/>
          </a:xfrm>
        </p:spPr>
        <p:txBody>
          <a:bodyPr vert="horz" lIns="91440" tIns="45720" rIns="91440" bIns="45720" rtlCol="0" anchor="b">
            <a:normAutofit/>
          </a:bodyPr>
          <a:lstStyle/>
          <a:p>
            <a:pPr algn="ctr">
              <a:spcBef>
                <a:spcPts val="0"/>
              </a:spcBef>
              <a:buClr>
                <a:schemeClr val="lt1"/>
              </a:buClr>
              <a:buSzPts val="1000"/>
            </a:pPr>
            <a:r>
              <a:rPr lang="en-US" sz="4000" b="1" cap="none" dirty="0">
                <a:solidFill>
                  <a:schemeClr val="lt1"/>
                </a:solidFill>
                <a:cs typeface="Calibri"/>
              </a:rPr>
              <a:t>ORIGINS OF THE NYSSB</a:t>
            </a:r>
          </a:p>
        </p:txBody>
      </p:sp>
      <p:sp>
        <p:nvSpPr>
          <p:cNvPr id="203" name="Google Shape;203;p25"/>
          <p:cNvSpPr txBox="1"/>
          <p:nvPr/>
        </p:nvSpPr>
        <p:spPr>
          <a:xfrm>
            <a:off x="316228" y="2011994"/>
            <a:ext cx="3181372" cy="1256500"/>
          </a:xfrm>
          <a:prstGeom prst="rect">
            <a:avLst/>
          </a:prstGeom>
          <a:solidFill>
            <a:srgbClr val="F7DDB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tx1"/>
                </a:solidFill>
                <a:latin typeface="+mn-lt"/>
                <a:sym typeface="Arial"/>
              </a:rPr>
              <a:t>The Seal of Biliteracy began in California in 2008.</a:t>
            </a:r>
            <a:endParaRPr sz="1200" dirty="0">
              <a:solidFill>
                <a:schemeClr val="tx1"/>
              </a:solidFill>
              <a:latin typeface="+mn-lt"/>
            </a:endParaRPr>
          </a:p>
        </p:txBody>
      </p:sp>
      <p:pic>
        <p:nvPicPr>
          <p:cNvPr id="6" name="Picture 5" descr="Graphical user interface, website&#10;&#10;Description automatically generated">
            <a:extLst>
              <a:ext uri="{FF2B5EF4-FFF2-40B4-BE49-F238E27FC236}">
                <a16:creationId xmlns:a16="http://schemas.microsoft.com/office/drawing/2014/main" id="{7D9300D1-1CC7-F842-9100-5A0E730F856E}"/>
              </a:ext>
            </a:extLst>
          </p:cNvPr>
          <p:cNvPicPr>
            <a:picLocks noChangeAspect="1"/>
          </p:cNvPicPr>
          <p:nvPr/>
        </p:nvPicPr>
        <p:blipFill rotWithShape="1">
          <a:blip r:embed="rId4"/>
          <a:srcRect l="9548" t="25206" r="28334" b="7600"/>
          <a:stretch/>
        </p:blipFill>
        <p:spPr>
          <a:xfrm>
            <a:off x="3599009" y="2011994"/>
            <a:ext cx="5228763" cy="3535044"/>
          </a:xfrm>
          <a:prstGeom prst="rect">
            <a:avLst/>
          </a:prstGeom>
        </p:spPr>
      </p:pic>
    </p:spTree>
    <p:extLst>
      <p:ext uri="{BB962C8B-B14F-4D97-AF65-F5344CB8AC3E}">
        <p14:creationId xmlns:p14="http://schemas.microsoft.com/office/powerpoint/2010/main" val="1995605946"/>
      </p:ext>
    </p:extLst>
  </p:cSld>
  <p:clrMapOvr>
    <a:masterClrMapping/>
  </p:clrMapOvr>
  <mc:AlternateContent xmlns:mc="http://schemas.openxmlformats.org/markup-compatibility/2006">
    <mc:Choice xmlns:p14="http://schemas.microsoft.com/office/powerpoint/2010/main" Requires="p14">
      <p:transition spd="slow" p14:dur="2000" advTm="25150"/>
    </mc:Choice>
    <mc:Fallback>
      <p:transition spd="slow" advTm="251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435894" y="873067"/>
            <a:ext cx="8272212" cy="90125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4000" b="1" dirty="0">
                <a:solidFill>
                  <a:schemeClr val="lt1"/>
                </a:solidFill>
              </a:rPr>
              <a:t>2019-20 NYSSB Statistics</a:t>
            </a:r>
            <a:endParaRPr sz="3600" dirty="0"/>
          </a:p>
        </p:txBody>
      </p:sp>
      <p:sp>
        <p:nvSpPr>
          <p:cNvPr id="210" name="Google Shape;210;p26"/>
          <p:cNvSpPr txBox="1">
            <a:spLocks noGrp="1"/>
          </p:cNvSpPr>
          <p:nvPr>
            <p:ph idx="1"/>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5400" b="1" dirty="0">
                <a:solidFill>
                  <a:schemeClr val="tx1"/>
                </a:solidFill>
                <a:ea typeface="Arial"/>
                <a:cs typeface="Arial"/>
                <a:sym typeface="Arial"/>
              </a:rPr>
              <a:t>294</a:t>
            </a:r>
            <a:r>
              <a:rPr lang="en-US" sz="2800" dirty="0">
                <a:ea typeface="Arial"/>
                <a:cs typeface="Arial"/>
                <a:sym typeface="Arial"/>
              </a:rPr>
              <a:t> </a:t>
            </a:r>
            <a:r>
              <a:rPr lang="en-US" sz="2800" dirty="0">
                <a:solidFill>
                  <a:schemeClr val="tx1"/>
                </a:solidFill>
                <a:ea typeface="Arial"/>
                <a:cs typeface="Arial"/>
                <a:sym typeface="Arial"/>
              </a:rPr>
              <a:t>schools offered the NYSSB in 2019-20.  </a:t>
            </a:r>
            <a:endParaRPr sz="1200" dirty="0">
              <a:solidFill>
                <a:schemeClr val="tx1"/>
              </a:solidFill>
            </a:endParaRPr>
          </a:p>
        </p:txBody>
      </p:sp>
      <p:pic>
        <p:nvPicPr>
          <p:cNvPr id="211" name="Google Shape;211;p26" descr="Image result for school house clipart gif"/>
          <p:cNvPicPr preferRelativeResize="0"/>
          <p:nvPr/>
        </p:nvPicPr>
        <p:blipFill rotWithShape="1">
          <a:blip r:embed="rId3">
            <a:alphaModFix/>
          </a:blip>
          <a:srcRect/>
          <a:stretch/>
        </p:blipFill>
        <p:spPr>
          <a:xfrm>
            <a:off x="7010399" y="2126319"/>
            <a:ext cx="1950719" cy="2340863"/>
          </a:xfrm>
          <a:prstGeom prst="rect">
            <a:avLst/>
          </a:prstGeom>
          <a:noFill/>
          <a:ln>
            <a:noFill/>
          </a:ln>
        </p:spPr>
      </p:pic>
      <p:pic>
        <p:nvPicPr>
          <p:cNvPr id="5" name="Google Shape;219;p27" descr="Image result for school house clipart gif">
            <a:extLst>
              <a:ext uri="{FF2B5EF4-FFF2-40B4-BE49-F238E27FC236}">
                <a16:creationId xmlns:a16="http://schemas.microsoft.com/office/drawing/2014/main" id="{3F6BC86D-40D7-4886-B02B-8D0B98536FC8}"/>
              </a:ext>
            </a:extLst>
          </p:cNvPr>
          <p:cNvPicPr preferRelativeResize="0"/>
          <p:nvPr/>
        </p:nvPicPr>
        <p:blipFill rotWithShape="1">
          <a:blip r:embed="rId3">
            <a:alphaModFix/>
          </a:blip>
          <a:srcRect/>
          <a:stretch/>
        </p:blipFill>
        <p:spPr>
          <a:xfrm>
            <a:off x="846908" y="4733111"/>
            <a:ext cx="983223" cy="1179867"/>
          </a:xfrm>
          <a:prstGeom prst="rect">
            <a:avLst/>
          </a:prstGeom>
          <a:noFill/>
          <a:ln>
            <a:noFill/>
          </a:ln>
        </p:spPr>
      </p:pic>
      <p:pic>
        <p:nvPicPr>
          <p:cNvPr id="6" name="Google Shape;220;p27" descr="Image result for school house clipart gif">
            <a:extLst>
              <a:ext uri="{FF2B5EF4-FFF2-40B4-BE49-F238E27FC236}">
                <a16:creationId xmlns:a16="http://schemas.microsoft.com/office/drawing/2014/main" id="{54EF8ECD-E447-4509-BD22-D7D5913EA120}"/>
              </a:ext>
            </a:extLst>
          </p:cNvPr>
          <p:cNvPicPr preferRelativeResize="0"/>
          <p:nvPr/>
        </p:nvPicPr>
        <p:blipFill rotWithShape="1">
          <a:blip r:embed="rId4">
            <a:alphaModFix/>
          </a:blip>
          <a:srcRect/>
          <a:stretch/>
        </p:blipFill>
        <p:spPr>
          <a:xfrm>
            <a:off x="2381678" y="4733111"/>
            <a:ext cx="983223" cy="1179867"/>
          </a:xfrm>
          <a:prstGeom prst="rect">
            <a:avLst/>
          </a:prstGeom>
          <a:noFill/>
          <a:ln>
            <a:noFill/>
          </a:ln>
        </p:spPr>
      </p:pic>
      <p:pic>
        <p:nvPicPr>
          <p:cNvPr id="7" name="Google Shape;221;p27" descr="Image result for school house clipart gif">
            <a:extLst>
              <a:ext uri="{FF2B5EF4-FFF2-40B4-BE49-F238E27FC236}">
                <a16:creationId xmlns:a16="http://schemas.microsoft.com/office/drawing/2014/main" id="{E403F7C2-FC4D-482B-BF50-7664A968E977}"/>
              </a:ext>
            </a:extLst>
          </p:cNvPr>
          <p:cNvPicPr preferRelativeResize="0"/>
          <p:nvPr/>
        </p:nvPicPr>
        <p:blipFill rotWithShape="1">
          <a:blip r:embed="rId4">
            <a:alphaModFix/>
          </a:blip>
          <a:srcRect/>
          <a:stretch/>
        </p:blipFill>
        <p:spPr>
          <a:xfrm>
            <a:off x="3929147" y="4702631"/>
            <a:ext cx="983223" cy="1179867"/>
          </a:xfrm>
          <a:prstGeom prst="rect">
            <a:avLst/>
          </a:prstGeom>
          <a:noFill/>
          <a:ln>
            <a:noFill/>
          </a:ln>
        </p:spPr>
      </p:pic>
      <p:pic>
        <p:nvPicPr>
          <p:cNvPr id="8" name="Google Shape;222;p27" descr="Image result for school house clipart gif">
            <a:extLst>
              <a:ext uri="{FF2B5EF4-FFF2-40B4-BE49-F238E27FC236}">
                <a16:creationId xmlns:a16="http://schemas.microsoft.com/office/drawing/2014/main" id="{B7555720-BD97-473B-BDF1-C9EF0668B1C6}"/>
              </a:ext>
            </a:extLst>
          </p:cNvPr>
          <p:cNvPicPr preferRelativeResize="0"/>
          <p:nvPr/>
        </p:nvPicPr>
        <p:blipFill rotWithShape="1">
          <a:blip r:embed="rId4">
            <a:alphaModFix/>
          </a:blip>
          <a:srcRect/>
          <a:stretch/>
        </p:blipFill>
        <p:spPr>
          <a:xfrm>
            <a:off x="5442376" y="4717871"/>
            <a:ext cx="983223" cy="1179867"/>
          </a:xfrm>
          <a:prstGeom prst="rect">
            <a:avLst/>
          </a:prstGeom>
          <a:noFill/>
          <a:ln>
            <a:noFill/>
          </a:ln>
        </p:spPr>
      </p:pic>
      <p:pic>
        <p:nvPicPr>
          <p:cNvPr id="9" name="Google Shape;223;p27" descr="Image result for school house clipart gif">
            <a:extLst>
              <a:ext uri="{FF2B5EF4-FFF2-40B4-BE49-F238E27FC236}">
                <a16:creationId xmlns:a16="http://schemas.microsoft.com/office/drawing/2014/main" id="{BD53F357-32EC-4098-9F93-1ED45BE6560A}"/>
              </a:ext>
            </a:extLst>
          </p:cNvPr>
          <p:cNvPicPr preferRelativeResize="0"/>
          <p:nvPr/>
        </p:nvPicPr>
        <p:blipFill rotWithShape="1">
          <a:blip r:embed="rId4">
            <a:alphaModFix/>
          </a:blip>
          <a:srcRect/>
          <a:stretch/>
        </p:blipFill>
        <p:spPr>
          <a:xfrm>
            <a:off x="6940976" y="4717871"/>
            <a:ext cx="983223" cy="1179867"/>
          </a:xfrm>
          <a:prstGeom prst="rect">
            <a:avLst/>
          </a:prstGeom>
          <a:noFill/>
          <a:ln>
            <a:noFill/>
          </a:ln>
        </p:spPr>
      </p:pic>
      <p:sp>
        <p:nvSpPr>
          <p:cNvPr id="12" name="Google Shape;210;p26">
            <a:extLst>
              <a:ext uri="{FF2B5EF4-FFF2-40B4-BE49-F238E27FC236}">
                <a16:creationId xmlns:a16="http://schemas.microsoft.com/office/drawing/2014/main" id="{9BEFE6FD-AF43-469D-A9E9-F28BD40CA951}"/>
              </a:ext>
            </a:extLst>
          </p:cNvPr>
          <p:cNvSpPr txBox="1">
            <a:spLocks/>
          </p:cNvSpPr>
          <p:nvPr/>
        </p:nvSpPr>
        <p:spPr>
          <a:xfrm>
            <a:off x="476678" y="3217046"/>
            <a:ext cx="5181599" cy="111251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sz="3200" dirty="0">
                <a:latin typeface="+mn-lt"/>
                <a:ea typeface="Arial"/>
                <a:cs typeface="Arial"/>
                <a:sym typeface="Arial"/>
              </a:rPr>
              <a:t>That’s </a:t>
            </a:r>
            <a:r>
              <a:rPr lang="en-US" sz="3200" b="1" u="sng" dirty="0">
                <a:latin typeface="+mn-lt"/>
                <a:ea typeface="Arial"/>
                <a:cs typeface="Arial"/>
                <a:sym typeface="Arial"/>
              </a:rPr>
              <a:t>one</a:t>
            </a:r>
            <a:r>
              <a:rPr lang="en-US" sz="3200" dirty="0">
                <a:latin typeface="+mn-lt"/>
                <a:ea typeface="Arial"/>
                <a:cs typeface="Arial"/>
                <a:sym typeface="Arial"/>
              </a:rPr>
              <a:t> in every five NYS public schools. </a:t>
            </a:r>
            <a:endParaRPr lang="en-US" sz="3200" dirty="0">
              <a:latin typeface="+mn-lt"/>
            </a:endParaRPr>
          </a:p>
        </p:txBody>
      </p:sp>
    </p:spTree>
    <p:extLst>
      <p:ext uri="{BB962C8B-B14F-4D97-AF65-F5344CB8AC3E}">
        <p14:creationId xmlns:p14="http://schemas.microsoft.com/office/powerpoint/2010/main" val="3874485551"/>
      </p:ext>
    </p:extLst>
  </p:cSld>
  <p:clrMapOvr>
    <a:masterClrMapping/>
  </p:clrMapOvr>
  <mc:AlternateContent xmlns:mc="http://schemas.openxmlformats.org/markup-compatibility/2006">
    <mc:Choice xmlns:p14="http://schemas.microsoft.com/office/powerpoint/2010/main" Requires="p14">
      <p:transition spd="slow" p14:dur="2000" advTm="13529"/>
    </mc:Choice>
    <mc:Fallback>
      <p:transition spd="slow" advTm="135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3000"/>
                                  </p:stCondLst>
                                  <p:childTnLst>
                                    <p:set>
                                      <p:cBhvr>
                                        <p:cTn id="6" dur="1" fill="hold">
                                          <p:stCondLst>
                                            <p:cond delay="0"/>
                                          </p:stCondLst>
                                        </p:cTn>
                                        <p:tgtEl>
                                          <p:spTgt spid="211"/>
                                        </p:tgtEl>
                                        <p:attrNameLst>
                                          <p:attrName>style.visibility</p:attrName>
                                        </p:attrNameLst>
                                      </p:cBhvr>
                                      <p:to>
                                        <p:strVal val="hidden"/>
                                      </p:to>
                                    </p:set>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noFill/>
      </a:spPr>
      <a:bodyPr wrap="none" rtlCol="0">
        <a:spAutoFit/>
      </a:bodyPr>
      <a:lstStyle>
        <a:defPPr algn="l">
          <a:defRPr smtClean="0"/>
        </a:defPPr>
      </a:lstStyle>
    </a:txDef>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2265</TotalTime>
  <Words>2160</Words>
  <Application>Microsoft Office PowerPoint</Application>
  <PresentationFormat>On-screen Show (4:3)</PresentationFormat>
  <Paragraphs>130</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Gill Sans MT</vt:lpstr>
      <vt:lpstr>Noto Sans Symbols</vt:lpstr>
      <vt:lpstr>Wingdings</vt:lpstr>
      <vt:lpstr>Wingdings 2</vt:lpstr>
      <vt:lpstr>NYSED Theme</vt:lpstr>
      <vt:lpstr>The New  York State Seal of Biliteracy (NYSSB)  (School District)</vt:lpstr>
      <vt:lpstr>Who are the members of the SBC?</vt:lpstr>
      <vt:lpstr>THE NYSSB</vt:lpstr>
      <vt:lpstr>THE NYSSB</vt:lpstr>
      <vt:lpstr>THE NYSSB</vt:lpstr>
      <vt:lpstr>WHY OFFER THE NYSSB?</vt:lpstr>
      <vt:lpstr>WHY OFFER THE NYSSB?</vt:lpstr>
      <vt:lpstr>ORIGINS OF THE NYSSB</vt:lpstr>
      <vt:lpstr>2019-20 NYSSB Statistics</vt:lpstr>
      <vt:lpstr>PowerPoint Presentation</vt:lpstr>
      <vt:lpstr>HOW DOES THE Seal benefit our district?</vt:lpstr>
      <vt:lpstr>PowerPoint Presentation</vt:lpstr>
      <vt:lpstr>PowerPoint Presentation</vt:lpstr>
      <vt:lpstr>PowerPoint Presentation</vt:lpstr>
      <vt:lpstr>General timeline</vt:lpstr>
      <vt:lpstr>How can the board support this initiative?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York State  Seal of Biliteracy  DCMO BOCES – Afton MS/HS November 16, 2018  Candace Black</dc:title>
  <dc:creator>Candace Black</dc:creator>
  <cp:lastModifiedBy>Candace Black</cp:lastModifiedBy>
  <cp:revision>77</cp:revision>
  <cp:lastPrinted>2019-10-01T00:20:29Z</cp:lastPrinted>
  <dcterms:modified xsi:type="dcterms:W3CDTF">2020-11-16T12:56:39Z</dcterms:modified>
</cp:coreProperties>
</file>