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427" r:id="rId2"/>
    <p:sldId id="415" r:id="rId3"/>
    <p:sldId id="434" r:id="rId4"/>
    <p:sldId id="257" r:id="rId5"/>
    <p:sldId id="259" r:id="rId6"/>
    <p:sldId id="365" r:id="rId7"/>
    <p:sldId id="368" r:id="rId8"/>
    <p:sldId id="369" r:id="rId9"/>
    <p:sldId id="374" r:id="rId10"/>
    <p:sldId id="425" r:id="rId11"/>
    <p:sldId id="375" r:id="rId12"/>
    <p:sldId id="455" r:id="rId13"/>
    <p:sldId id="456" r:id="rId14"/>
    <p:sldId id="381" r:id="rId15"/>
    <p:sldId id="382" r:id="rId16"/>
    <p:sldId id="335" r:id="rId17"/>
    <p:sldId id="379" r:id="rId18"/>
    <p:sldId id="380" r:id="rId19"/>
    <p:sldId id="383" r:id="rId20"/>
    <p:sldId id="429" r:id="rId21"/>
    <p:sldId id="384" r:id="rId22"/>
    <p:sldId id="457" r:id="rId23"/>
    <p:sldId id="435" r:id="rId24"/>
    <p:sldId id="436" r:id="rId2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lingual Ed. and World Lang. - Michele Kinzel-Peles" initials="OBEWL-MKP" lastIdx="8" clrIdx="0"/>
  <p:cmAuthor id="7" name="OBEWL" initials="OBEWL" lastIdx="2" clrIdx="7">
    <p:extLst>
      <p:ext uri="{19B8F6BF-5375-455C-9EA6-DF929625EA0E}">
        <p15:presenceInfo xmlns:p15="http://schemas.microsoft.com/office/powerpoint/2012/main" userId="OBEWL" providerId="None"/>
      </p:ext>
    </p:extLst>
  </p:cmAuthor>
  <p:cmAuthor id="1" name="Peter Swerdzewski" initials="PJS" lastIdx="8" clrIdx="1"/>
  <p:cmAuthor id="8" name="Donna Padula" initials="DP" lastIdx="12" clrIdx="8">
    <p:extLst>
      <p:ext uri="{19B8F6BF-5375-455C-9EA6-DF929625EA0E}">
        <p15:presenceInfo xmlns:p15="http://schemas.microsoft.com/office/powerpoint/2012/main" userId="S::Donna.Padula@nysed.gov::2f22e5f7-3ad9-4542-b6ec-0cb559a51d0b" providerId="AD"/>
      </p:ext>
    </p:extLst>
  </p:cmAuthor>
  <p:cmAuthor id="2" name="William Hall" initials="" lastIdx="2" clrIdx="2"/>
  <p:cmAuthor id="9" name="Office of State Assessment" initials="OSA" lastIdx="6" clrIdx="9">
    <p:extLst>
      <p:ext uri="{19B8F6BF-5375-455C-9EA6-DF929625EA0E}">
        <p15:presenceInfo xmlns:p15="http://schemas.microsoft.com/office/powerpoint/2012/main" userId="Office of State Assessment" providerId="None"/>
      </p:ext>
    </p:extLst>
  </p:cmAuthor>
  <p:cmAuthor id="3" name="Meg Malone" initials="MM" lastIdx="25" clrIdx="3"/>
  <p:cmAuthor id="10" name="Jason Heath" initials="JH" lastIdx="0" clrIdx="10"/>
  <p:cmAuthor id="4" name="Anne Donovan" initials="AD" lastIdx="25" clrIdx="4"/>
  <p:cmAuthor id="11" name="Martha Caswell" initials="MC" lastIdx="4" clrIdx="11"/>
  <p:cmAuthor id="5" name="Carolyn Nixon" initials="CN" lastIdx="54" clrIdx="5"/>
  <p:cmAuthor id="6" name="Kelly Cronkhite" initials="KC" lastIdx="1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2F1"/>
    <a:srgbClr val="4978BC"/>
    <a:srgbClr val="E1E1E1"/>
    <a:srgbClr val="DCDCDC"/>
    <a:srgbClr val="EBEBEB"/>
    <a:srgbClr val="B2B2B2"/>
    <a:srgbClr val="737373"/>
    <a:srgbClr val="D7D7D7"/>
    <a:srgbClr val="DAE2F0"/>
    <a:srgbClr val="9BB5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43" autoAdjust="0"/>
    <p:restoredTop sz="80108" autoAdjust="0"/>
  </p:normalViewPr>
  <p:slideViewPr>
    <p:cSldViewPr snapToGrid="0">
      <p:cViewPr varScale="1">
        <p:scale>
          <a:sx n="53" d="100"/>
          <a:sy n="53" d="100"/>
        </p:scale>
        <p:origin x="149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4" d="100"/>
          <a:sy n="54" d="100"/>
        </p:scale>
        <p:origin x="-2598" y="-108"/>
      </p:cViewPr>
      <p:guideLst>
        <p:guide orient="horz" pos="2928"/>
        <p:guide pos="2160"/>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endParaRPr lang="en-US"/>
          </a:p>
        </p:txBody>
      </p:sp>
      <p:sp>
        <p:nvSpPr>
          <p:cNvPr id="7171" name="Rectangle 3"/>
          <p:cNvSpPr>
            <a:spLocks noGrp="1" noChangeArrowheads="1"/>
          </p:cNvSpPr>
          <p:nvPr>
            <p:ph type="dt" sz="quarter" idx="1"/>
          </p:nvPr>
        </p:nvSpPr>
        <p:spPr bwMode="auto">
          <a:xfrm>
            <a:off x="3884613" y="0"/>
            <a:ext cx="297180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endParaRPr lang="en-US"/>
          </a:p>
        </p:txBody>
      </p:sp>
      <p:sp>
        <p:nvSpPr>
          <p:cNvPr id="7172" name="Rectangle 4"/>
          <p:cNvSpPr>
            <a:spLocks noGrp="1" noChangeArrowheads="1"/>
          </p:cNvSpPr>
          <p:nvPr>
            <p:ph type="ftr" sz="quarter" idx="2"/>
          </p:nvPr>
        </p:nvSpPr>
        <p:spPr bwMode="auto">
          <a:xfrm>
            <a:off x="0" y="8829967"/>
            <a:ext cx="297180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endParaRPr lang="en-US"/>
          </a:p>
        </p:txBody>
      </p:sp>
      <p:sp>
        <p:nvSpPr>
          <p:cNvPr id="7173" name="Rectangle 5"/>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fld id="{6CDEC085-9834-42D5-82F5-C2FCD94679CE}" type="slidenum">
              <a:rPr lang="en-US"/>
              <a:pPr/>
              <a:t>‹#›</a:t>
            </a:fld>
            <a:endParaRPr lang="en-US"/>
          </a:p>
        </p:txBody>
      </p:sp>
    </p:spTree>
    <p:extLst>
      <p:ext uri="{BB962C8B-B14F-4D97-AF65-F5344CB8AC3E}">
        <p14:creationId xmlns:p14="http://schemas.microsoft.com/office/powerpoint/2010/main" val="1726146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endParaRPr lang="en-US"/>
          </a:p>
        </p:txBody>
      </p:sp>
      <p:sp>
        <p:nvSpPr>
          <p:cNvPr id="5123"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endParaRPr lang="en-US"/>
          </a:p>
        </p:txBody>
      </p:sp>
      <p:sp>
        <p:nvSpPr>
          <p:cNvPr id="512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endParaRPr lang="en-US"/>
          </a:p>
        </p:txBody>
      </p:sp>
      <p:sp>
        <p:nvSpPr>
          <p:cNvPr id="5127"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fld id="{04859FF2-E973-4797-94AA-8B31DCB6DC23}" type="slidenum">
              <a:rPr lang="en-US"/>
              <a:pPr/>
              <a:t>‹#›</a:t>
            </a:fld>
            <a:endParaRPr lang="en-US"/>
          </a:p>
        </p:txBody>
      </p:sp>
    </p:spTree>
    <p:extLst>
      <p:ext uri="{BB962C8B-B14F-4D97-AF65-F5344CB8AC3E}">
        <p14:creationId xmlns:p14="http://schemas.microsoft.com/office/powerpoint/2010/main" val="844515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7CF304-CC54-4186-BB6C-D10DE0FE29E1}" type="slidenum">
              <a:rPr lang="en-US"/>
              <a:pPr/>
              <a:t>1</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96306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0245" name="Picture 5" descr="NYSESLAT Title Nameplate"/>
          <p:cNvPicPr>
            <a:picLocks noChangeAspect="1" noChangeArrowheads="1"/>
          </p:cNvPicPr>
          <p:nvPr userDrawn="1"/>
        </p:nvPicPr>
        <p:blipFill>
          <a:blip r:embed="rId3" cstate="print"/>
          <a:srcRect/>
          <a:stretch>
            <a:fillRect/>
          </a:stretch>
        </p:blipFill>
        <p:spPr bwMode="auto">
          <a:xfrm>
            <a:off x="1547813" y="1408559"/>
            <a:ext cx="6032500" cy="1509713"/>
          </a:xfrm>
          <a:prstGeom prst="rect">
            <a:avLst/>
          </a:prstGeom>
          <a:noFill/>
        </p:spPr>
      </p:pic>
      <p:sp>
        <p:nvSpPr>
          <p:cNvPr id="6" name="Text Box 18"/>
          <p:cNvSpPr txBox="1">
            <a:spLocks noChangeArrowheads="1"/>
          </p:cNvSpPr>
          <p:nvPr userDrawn="1"/>
        </p:nvSpPr>
        <p:spPr bwMode="auto">
          <a:xfrm>
            <a:off x="1822450" y="3530119"/>
            <a:ext cx="5500688" cy="1655838"/>
          </a:xfrm>
          <a:prstGeom prst="rect">
            <a:avLst/>
          </a:prstGeom>
          <a:noFill/>
          <a:ln w="9525">
            <a:noFill/>
            <a:miter lim="800000"/>
            <a:headEnd/>
            <a:tailEnd/>
          </a:ln>
          <a:effectLst/>
        </p:spPr>
        <p:txBody>
          <a:bodyPr>
            <a:spAutoFit/>
          </a:bodyPr>
          <a:lstStyle/>
          <a:p>
            <a:pPr algn="ctr">
              <a:spcBef>
                <a:spcPct val="30000"/>
              </a:spcBef>
            </a:pPr>
            <a:r>
              <a:rPr lang="en-US" sz="3200" b="1" dirty="0">
                <a:solidFill>
                  <a:schemeClr val="bg2"/>
                </a:solidFill>
                <a:effectLst>
                  <a:outerShdw blurRad="38100" dist="38100" dir="2700000" algn="tl">
                    <a:srgbClr val="C0C0C0"/>
                  </a:outerShdw>
                </a:effectLst>
              </a:rPr>
              <a:t>Turnkey Training</a:t>
            </a:r>
          </a:p>
          <a:p>
            <a:pPr algn="ctr">
              <a:spcBef>
                <a:spcPct val="30000"/>
              </a:spcBef>
            </a:pPr>
            <a:r>
              <a:rPr lang="en-US" sz="3200" b="1" dirty="0">
                <a:solidFill>
                  <a:schemeClr val="bg2"/>
                </a:solidFill>
                <a:effectLst>
                  <a:outerShdw blurRad="38100" dist="38100" dir="2700000" algn="tl">
                    <a:srgbClr val="C0C0C0"/>
                  </a:outerShdw>
                </a:effectLst>
              </a:rPr>
              <a:t>for</a:t>
            </a:r>
            <a:r>
              <a:rPr lang="en-US" sz="3200" b="1" baseline="0" dirty="0">
                <a:solidFill>
                  <a:schemeClr val="bg2"/>
                </a:solidFill>
                <a:effectLst>
                  <a:outerShdw blurRad="38100" dist="38100" dir="2700000" algn="tl">
                    <a:srgbClr val="C0C0C0"/>
                  </a:outerShdw>
                </a:effectLst>
              </a:rPr>
              <a:t> Writ</a:t>
            </a:r>
            <a:r>
              <a:rPr lang="en-US" sz="3200" b="1" dirty="0">
                <a:solidFill>
                  <a:schemeClr val="bg2"/>
                </a:solidFill>
                <a:effectLst>
                  <a:outerShdw blurRad="38100" dist="38100" dir="2700000" algn="tl">
                    <a:srgbClr val="C0C0C0"/>
                  </a:outerShdw>
                </a:effectLst>
              </a:rPr>
              <a:t>ing</a:t>
            </a:r>
          </a:p>
          <a:p>
            <a:pPr algn="ctr">
              <a:spcBef>
                <a:spcPts val="1200"/>
              </a:spcBef>
            </a:pPr>
            <a:r>
              <a:rPr lang="en-US" sz="1800" b="1" dirty="0">
                <a:solidFill>
                  <a:schemeClr val="bg2"/>
                </a:solidFill>
                <a:effectLst>
                  <a:outerShdw blurRad="38100" dist="38100" dir="2700000" algn="tl">
                    <a:srgbClr val="C0C0C0"/>
                  </a:outerShdw>
                </a:effectLst>
              </a:rPr>
              <a:t>Kindergarten</a:t>
            </a:r>
            <a:r>
              <a:rPr lang="en-US" sz="1800" b="1" baseline="0" dirty="0">
                <a:solidFill>
                  <a:schemeClr val="bg2"/>
                </a:solidFill>
                <a:effectLst>
                  <a:outerShdw blurRad="38100" dist="38100" dir="2700000" algn="tl">
                    <a:srgbClr val="C0C0C0"/>
                  </a:outerShdw>
                </a:effectLst>
              </a:rPr>
              <a:t> Writing Training</a:t>
            </a:r>
            <a:endParaRPr lang="en-US" sz="1800" b="1" dirty="0">
              <a:solidFill>
                <a:schemeClr val="bg2"/>
              </a:solidFill>
              <a:effectLst>
                <a:outerShdw blurRad="38100" dist="38100" dir="2700000" algn="tl">
                  <a:srgbClr val="C0C0C0"/>
                </a:outerShdw>
              </a:effectLst>
            </a:endParaRPr>
          </a:p>
        </p:txBody>
      </p:sp>
      <p:sp>
        <p:nvSpPr>
          <p:cNvPr id="7" name="Line 19"/>
          <p:cNvSpPr>
            <a:spLocks noChangeShapeType="1"/>
          </p:cNvSpPr>
          <p:nvPr userDrawn="1"/>
        </p:nvSpPr>
        <p:spPr bwMode="auto">
          <a:xfrm>
            <a:off x="1924050" y="3399284"/>
            <a:ext cx="5286375" cy="0"/>
          </a:xfrm>
          <a:prstGeom prst="line">
            <a:avLst/>
          </a:prstGeom>
          <a:noFill/>
          <a:ln w="19050">
            <a:solidFill>
              <a:srgbClr val="9BB5D8"/>
            </a:solidFill>
            <a:round/>
            <a:headEnd/>
            <a:tailEnd/>
          </a:ln>
          <a:effectLst/>
        </p:spPr>
        <p:txBody>
          <a:bodyPr/>
          <a:lstStyle/>
          <a:p>
            <a:endParaRPr lang="en-US"/>
          </a:p>
        </p:txBody>
      </p:sp>
      <p:sp>
        <p:nvSpPr>
          <p:cNvPr id="8" name="Line 20"/>
          <p:cNvSpPr>
            <a:spLocks noChangeShapeType="1"/>
          </p:cNvSpPr>
          <p:nvPr userDrawn="1"/>
        </p:nvSpPr>
        <p:spPr bwMode="auto">
          <a:xfrm>
            <a:off x="1919288" y="5372547"/>
            <a:ext cx="5286375" cy="0"/>
          </a:xfrm>
          <a:prstGeom prst="line">
            <a:avLst/>
          </a:prstGeom>
          <a:noFill/>
          <a:ln w="19050">
            <a:solidFill>
              <a:srgbClr val="9BB5D8"/>
            </a:solidFill>
            <a:round/>
            <a:headEnd/>
            <a:tailEnd/>
          </a:ln>
          <a:effectLst/>
        </p:spPr>
        <p:txBody>
          <a:bodyPr/>
          <a:lstStyle/>
          <a:p>
            <a:endParaRPr lang="en-US"/>
          </a:p>
        </p:txBody>
      </p:sp>
      <p:sp>
        <p:nvSpPr>
          <p:cNvPr id="9" name="TextBox 8"/>
          <p:cNvSpPr txBox="1"/>
          <p:nvPr userDrawn="1"/>
        </p:nvSpPr>
        <p:spPr>
          <a:xfrm>
            <a:off x="3409949" y="6645084"/>
            <a:ext cx="2352675" cy="246221"/>
          </a:xfrm>
          <a:prstGeom prst="rect">
            <a:avLst/>
          </a:prstGeom>
          <a:noFill/>
        </p:spPr>
        <p:txBody>
          <a:bodyPr wrap="square" rtlCol="0">
            <a:spAutoFit/>
          </a:bodyPr>
          <a:lstStyle/>
          <a:p>
            <a:r>
              <a:rPr lang="en-US" sz="1000" b="1" dirty="0">
                <a:solidFill>
                  <a:schemeClr val="bg1">
                    <a:lumMod val="85000"/>
                  </a:schemeClr>
                </a:solidFill>
              </a:rPr>
              <a:t>2019 NYSESLAT Turnkey Training</a:t>
            </a:r>
          </a:p>
        </p:txBody>
      </p:sp>
      <p:pic>
        <p:nvPicPr>
          <p:cNvPr id="10" name="Picture 9" descr="NYSED Seal (Inner White).png"/>
          <p:cNvPicPr>
            <a:picLocks noChangeAspect="1"/>
          </p:cNvPicPr>
          <p:nvPr userDrawn="1"/>
        </p:nvPicPr>
        <p:blipFill>
          <a:blip r:embed="rId4" cstate="print"/>
          <a:stretch>
            <a:fillRect/>
          </a:stretch>
        </p:blipFill>
        <p:spPr>
          <a:xfrm>
            <a:off x="1656579" y="1946779"/>
            <a:ext cx="866927" cy="86767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8739188" y="6616700"/>
            <a:ext cx="365125" cy="273050"/>
          </a:xfrm>
          <a:prstGeom prst="rect">
            <a:avLst/>
          </a:prstGeom>
        </p:spPr>
        <p:txBody>
          <a:bodyPr/>
          <a:lstStyle>
            <a:lvl1pPr>
              <a:defRPr/>
            </a:lvl1pPr>
          </a:lstStyle>
          <a:p>
            <a:fld id="{0A49CDF7-A94D-4882-8C78-C18C35D564C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4938" y="246063"/>
            <a:ext cx="2058987" cy="5438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6388" y="246063"/>
            <a:ext cx="6026150" cy="5438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8739188" y="6616700"/>
            <a:ext cx="365125" cy="273050"/>
          </a:xfrm>
          <a:prstGeom prst="rect">
            <a:avLst/>
          </a:prstGeom>
        </p:spPr>
        <p:txBody>
          <a:bodyPr/>
          <a:lstStyle>
            <a:lvl1pPr>
              <a:defRPr/>
            </a:lvl1pPr>
          </a:lstStyle>
          <a:p>
            <a:fld id="{D3663C32-FB49-4D58-9E0B-F2CAC09EC71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155448" y="1000125"/>
            <a:ext cx="8817102" cy="4525963"/>
          </a:xfrm>
        </p:spPr>
        <p:txBody>
          <a:bodyPr/>
          <a:lstStyle>
            <a:lvl1pPr>
              <a:defRPr sz="22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a:xfrm>
            <a:off x="8622708" y="6608154"/>
            <a:ext cx="507244" cy="273050"/>
          </a:xfrm>
          <a:prstGeom prst="rect">
            <a:avLst/>
          </a:prstGeom>
        </p:spPr>
        <p:txBody>
          <a:bodyPr anchor="ctr" anchorCtr="1"/>
          <a:lstStyle>
            <a:lvl1pPr>
              <a:defRPr sz="1200" b="1">
                <a:solidFill>
                  <a:schemeClr val="bg1">
                    <a:lumMod val="85000"/>
                  </a:schemeClr>
                </a:solidFill>
                <a:latin typeface="Tahoma" pitchFamily="34" charset="0"/>
                <a:cs typeface="Tahoma" pitchFamily="34" charset="0"/>
              </a:defRPr>
            </a:lvl1pPr>
          </a:lstStyle>
          <a:p>
            <a:fld id="{C6C20FBB-DA0A-4D64-96F3-1BFC9EBDF0FB}" type="slidenum">
              <a:rPr lang="en-US" smtClean="0"/>
              <a:pPr/>
              <a:t>‹#›</a:t>
            </a:fld>
            <a:endParaRPr lang="en-US" dirty="0"/>
          </a:p>
        </p:txBody>
      </p:sp>
      <p:sp>
        <p:nvSpPr>
          <p:cNvPr id="11" name="TextBox 10"/>
          <p:cNvSpPr txBox="1"/>
          <p:nvPr userDrawn="1"/>
        </p:nvSpPr>
        <p:spPr>
          <a:xfrm>
            <a:off x="3409949" y="6618896"/>
            <a:ext cx="2352675" cy="246221"/>
          </a:xfrm>
          <a:prstGeom prst="rect">
            <a:avLst/>
          </a:prstGeom>
          <a:noFill/>
        </p:spPr>
        <p:txBody>
          <a:bodyPr wrap="square" rtlCol="0">
            <a:spAutoFit/>
          </a:bodyPr>
          <a:lstStyle/>
          <a:p>
            <a:r>
              <a:rPr lang="en-US" sz="1000" b="1" dirty="0">
                <a:solidFill>
                  <a:schemeClr val="bg1">
                    <a:lumMod val="85000"/>
                  </a:schemeClr>
                </a:solidFill>
              </a:rPr>
              <a:t>2019 NYSESLAT Turnkey Training</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a:xfrm>
            <a:off x="8739188" y="6616700"/>
            <a:ext cx="365125" cy="273050"/>
          </a:xfrm>
          <a:prstGeom prst="rect">
            <a:avLst/>
          </a:prstGeom>
        </p:spPr>
        <p:txBody>
          <a:bodyPr/>
          <a:lstStyle>
            <a:lvl1pPr>
              <a:defRPr/>
            </a:lvl1pPr>
          </a:lstStyle>
          <a:p>
            <a:fld id="{5347D8F4-0766-423D-8026-6A4A988E71B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6388" y="1158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7388" y="1158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8739188" y="6616700"/>
            <a:ext cx="365125" cy="273050"/>
          </a:xfrm>
          <a:prstGeom prst="rect">
            <a:avLst/>
          </a:prstGeom>
        </p:spPr>
        <p:txBody>
          <a:bodyPr/>
          <a:lstStyle>
            <a:lvl1pPr>
              <a:defRPr/>
            </a:lvl1pPr>
          </a:lstStyle>
          <a:p>
            <a:fld id="{F592B294-9573-4AB6-9B3A-BFE0994942B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8739188" y="6616700"/>
            <a:ext cx="365125" cy="273050"/>
          </a:xfrm>
          <a:prstGeom prst="rect">
            <a:avLst/>
          </a:prstGeom>
        </p:spPr>
        <p:txBody>
          <a:bodyPr/>
          <a:lstStyle>
            <a:lvl1pPr>
              <a:defRPr/>
            </a:lvl1pPr>
          </a:lstStyle>
          <a:p>
            <a:fld id="{5CC6772B-8247-4D08-BDBA-561D7E7061A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8739188" y="6616700"/>
            <a:ext cx="365125" cy="273050"/>
          </a:xfrm>
          <a:prstGeom prst="rect">
            <a:avLst/>
          </a:prstGeom>
        </p:spPr>
        <p:txBody>
          <a:bodyPr/>
          <a:lstStyle>
            <a:lvl1pPr>
              <a:defRPr/>
            </a:lvl1pPr>
          </a:lstStyle>
          <a:p>
            <a:fld id="{DB8DEA85-F0DC-4A0B-9B4A-DF133A7DAB7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739188" y="6616700"/>
            <a:ext cx="365125" cy="273050"/>
          </a:xfrm>
          <a:prstGeom prst="rect">
            <a:avLst/>
          </a:prstGeom>
        </p:spPr>
        <p:txBody>
          <a:bodyPr/>
          <a:lstStyle>
            <a:lvl1pPr>
              <a:defRPr/>
            </a:lvl1pPr>
          </a:lstStyle>
          <a:p>
            <a:fld id="{7F54A91E-5B73-46C7-908C-13398DDA292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8739188" y="6616700"/>
            <a:ext cx="365125" cy="273050"/>
          </a:xfrm>
          <a:prstGeom prst="rect">
            <a:avLst/>
          </a:prstGeom>
        </p:spPr>
        <p:txBody>
          <a:bodyPr/>
          <a:lstStyle>
            <a:lvl1pPr>
              <a:defRPr/>
            </a:lvl1pPr>
          </a:lstStyle>
          <a:p>
            <a:fld id="{AC503A39-744D-4BCA-8B4D-4E62F92E97F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8739188" y="6616700"/>
            <a:ext cx="365125" cy="273050"/>
          </a:xfrm>
          <a:prstGeom prst="rect">
            <a:avLst/>
          </a:prstGeom>
        </p:spPr>
        <p:txBody>
          <a:bodyPr/>
          <a:lstStyle>
            <a:lvl1pPr>
              <a:defRPr/>
            </a:lvl1pPr>
          </a:lstStyle>
          <a:p>
            <a:fld id="{427CD2B8-BE3B-4B9C-B4B5-8DEA1AECDD1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4325" y="246063"/>
            <a:ext cx="8229600" cy="382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55448" y="99669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
        <p:nvSpPr>
          <p:cNvPr id="6" name="Slide Number Placeholder 3"/>
          <p:cNvSpPr>
            <a:spLocks noGrp="1"/>
          </p:cNvSpPr>
          <p:nvPr>
            <p:ph type="sldNum" sz="quarter" idx="4"/>
          </p:nvPr>
        </p:nvSpPr>
        <p:spPr>
          <a:xfrm>
            <a:off x="8622708" y="6608154"/>
            <a:ext cx="507244" cy="273050"/>
          </a:xfrm>
          <a:prstGeom prst="rect">
            <a:avLst/>
          </a:prstGeom>
        </p:spPr>
        <p:txBody>
          <a:bodyPr anchor="ctr" anchorCtr="1"/>
          <a:lstStyle>
            <a:lvl1pPr>
              <a:defRPr sz="1200" b="1">
                <a:solidFill>
                  <a:schemeClr val="bg1"/>
                </a:solidFill>
                <a:latin typeface="Tahoma" pitchFamily="34" charset="0"/>
                <a:cs typeface="Tahoma" pitchFamily="34" charset="0"/>
              </a:defRPr>
            </a:lvl1pPr>
          </a:lstStyle>
          <a:p>
            <a:fld id="{C6C20FBB-DA0A-4D64-96F3-1BFC9EBDF0F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Tahoma" pitchFamily="34" charset="0"/>
        </a:defRPr>
      </a:lvl2pPr>
      <a:lvl3pPr algn="l" rtl="0" fontAlgn="base">
        <a:spcBef>
          <a:spcPct val="0"/>
        </a:spcBef>
        <a:spcAft>
          <a:spcPct val="0"/>
        </a:spcAft>
        <a:defRPr sz="2800" b="1">
          <a:solidFill>
            <a:schemeClr val="bg1"/>
          </a:solidFill>
          <a:latin typeface="Tahoma" pitchFamily="34" charset="0"/>
        </a:defRPr>
      </a:lvl3pPr>
      <a:lvl4pPr algn="l" rtl="0" fontAlgn="base">
        <a:spcBef>
          <a:spcPct val="0"/>
        </a:spcBef>
        <a:spcAft>
          <a:spcPct val="0"/>
        </a:spcAft>
        <a:defRPr sz="2800" b="1">
          <a:solidFill>
            <a:schemeClr val="bg1"/>
          </a:solidFill>
          <a:latin typeface="Tahoma" pitchFamily="34" charset="0"/>
        </a:defRPr>
      </a:lvl4pPr>
      <a:lvl5pPr algn="l" rtl="0" fontAlgn="base">
        <a:spcBef>
          <a:spcPct val="0"/>
        </a:spcBef>
        <a:spcAft>
          <a:spcPct val="0"/>
        </a:spcAft>
        <a:defRPr sz="2800" b="1">
          <a:solidFill>
            <a:schemeClr val="bg1"/>
          </a:solidFill>
          <a:latin typeface="Tahoma" pitchFamily="34" charset="0"/>
        </a:defRPr>
      </a:lvl5pPr>
      <a:lvl6pPr marL="457200" algn="l" rtl="0" fontAlgn="base">
        <a:spcBef>
          <a:spcPct val="0"/>
        </a:spcBef>
        <a:spcAft>
          <a:spcPct val="0"/>
        </a:spcAft>
        <a:defRPr sz="2800" b="1">
          <a:solidFill>
            <a:schemeClr val="bg1"/>
          </a:solidFill>
          <a:latin typeface="Tahoma" pitchFamily="34" charset="0"/>
        </a:defRPr>
      </a:lvl6pPr>
      <a:lvl7pPr marL="914400" algn="l" rtl="0" fontAlgn="base">
        <a:spcBef>
          <a:spcPct val="0"/>
        </a:spcBef>
        <a:spcAft>
          <a:spcPct val="0"/>
        </a:spcAft>
        <a:defRPr sz="2800" b="1">
          <a:solidFill>
            <a:schemeClr val="bg1"/>
          </a:solidFill>
          <a:latin typeface="Tahoma" pitchFamily="34" charset="0"/>
        </a:defRPr>
      </a:lvl7pPr>
      <a:lvl8pPr marL="1371600" algn="l" rtl="0" fontAlgn="base">
        <a:spcBef>
          <a:spcPct val="0"/>
        </a:spcBef>
        <a:spcAft>
          <a:spcPct val="0"/>
        </a:spcAft>
        <a:defRPr sz="2800" b="1">
          <a:solidFill>
            <a:schemeClr val="bg1"/>
          </a:solidFill>
          <a:latin typeface="Tahoma" pitchFamily="34" charset="0"/>
        </a:defRPr>
      </a:lvl8pPr>
      <a:lvl9pPr marL="1828800" algn="l" rtl="0" fontAlgn="base">
        <a:spcBef>
          <a:spcPct val="0"/>
        </a:spcBef>
        <a:spcAft>
          <a:spcPct val="0"/>
        </a:spcAft>
        <a:defRPr sz="2800" b="1">
          <a:solidFill>
            <a:schemeClr val="bg1"/>
          </a:solidFill>
          <a:latin typeface="Tahoma" pitchFamily="34" charset="0"/>
        </a:defRPr>
      </a:lvl9pPr>
    </p:titleStyle>
    <p:bodyStyle>
      <a:lvl1pPr marL="342900" indent="-342900" algn="l" rtl="0" fontAlgn="base">
        <a:spcBef>
          <a:spcPct val="50000"/>
        </a:spcBef>
        <a:spcAft>
          <a:spcPct val="0"/>
        </a:spcAft>
        <a:buSzPct val="90000"/>
        <a:buBlip>
          <a:blip r:embed="rId14"/>
        </a:buBlip>
        <a:defRPr sz="2400">
          <a:solidFill>
            <a:schemeClr val="tx1"/>
          </a:solidFill>
          <a:latin typeface="+mn-lt"/>
          <a:ea typeface="+mn-ea"/>
          <a:cs typeface="+mn-cs"/>
        </a:defRPr>
      </a:lvl1pPr>
      <a:lvl2pPr marL="742950" indent="-285750" algn="l" rtl="0" fontAlgn="base">
        <a:spcBef>
          <a:spcPct val="50000"/>
        </a:spcBef>
        <a:spcAft>
          <a:spcPct val="0"/>
        </a:spcAft>
        <a:buSzPct val="75000"/>
        <a:buBlip>
          <a:blip r:embed="rId15"/>
        </a:buBlip>
        <a:defRPr sz="2000">
          <a:solidFill>
            <a:schemeClr val="tx1"/>
          </a:solidFill>
          <a:latin typeface="+mn-lt"/>
        </a:defRPr>
      </a:lvl2pPr>
      <a:lvl3pPr marL="1143000" indent="-228600" algn="l" rtl="0" fontAlgn="base">
        <a:spcBef>
          <a:spcPct val="20000"/>
        </a:spcBef>
        <a:spcAft>
          <a:spcPct val="0"/>
        </a:spcAft>
        <a:defRPr sz="2400">
          <a:solidFill>
            <a:schemeClr val="tx1"/>
          </a:solidFill>
          <a:latin typeface="Arial" charset="0"/>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obewl@nysed.gov" TargetMode="External"/><Relationship Id="rId2" Type="http://schemas.openxmlformats.org/officeDocument/2006/relationships/hyperlink" Target="mailto:emscassessinfo@nysed.gov" TargetMode="External"/><Relationship Id="rId1" Type="http://schemas.openxmlformats.org/officeDocument/2006/relationships/slideLayout" Target="../slideLayouts/slideLayout2.xml"/><Relationship Id="rId4" Type="http://schemas.openxmlformats.org/officeDocument/2006/relationships/hyperlink" Target="mailto:nyseslat@metritech.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p12.nysed.gov/irs/sirs/ric-big5.html" TargetMode="External"/><Relationship Id="rId2" Type="http://schemas.openxmlformats.org/officeDocument/2006/relationships/hyperlink" Target="http://www.nysed.gov/bilingual-ed/regional-supportrberns" TargetMode="External"/><Relationship Id="rId1" Type="http://schemas.openxmlformats.org/officeDocument/2006/relationships/slideLayout" Target="../slideLayouts/slideLayout2.xml"/><Relationship Id="rId4" Type="http://schemas.openxmlformats.org/officeDocument/2006/relationships/hyperlink" Target="http://www.p12.nysed.gov/assessment/nysesla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 K: Sentence Writing Samples</a:t>
            </a:r>
          </a:p>
        </p:txBody>
      </p:sp>
      <p:sp>
        <p:nvSpPr>
          <p:cNvPr id="4" name="Slide Number Placeholder 3"/>
          <p:cNvSpPr>
            <a:spLocks noGrp="1"/>
          </p:cNvSpPr>
          <p:nvPr>
            <p:ph type="sldNum" sz="quarter" idx="10"/>
          </p:nvPr>
        </p:nvSpPr>
        <p:spPr/>
        <p:txBody>
          <a:bodyPr/>
          <a:lstStyle/>
          <a:p>
            <a:fld id="{C6C20FBB-DA0A-4D64-96F3-1BFC9EBDF0FB}" type="slidenum">
              <a:rPr lang="en-US" smtClean="0"/>
              <a:pPr/>
              <a:t>10</a:t>
            </a:fld>
            <a:endParaRPr lang="en-US" dirty="0"/>
          </a:p>
        </p:txBody>
      </p:sp>
      <p:sp>
        <p:nvSpPr>
          <p:cNvPr id="7" name="Rounded Rectangle 6"/>
          <p:cNvSpPr/>
          <p:nvPr/>
        </p:nvSpPr>
        <p:spPr>
          <a:xfrm>
            <a:off x="5074920" y="3691741"/>
            <a:ext cx="228600" cy="228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4</a:t>
            </a:r>
          </a:p>
        </p:txBody>
      </p:sp>
      <p:grpSp>
        <p:nvGrpSpPr>
          <p:cNvPr id="39" name="Group 38"/>
          <p:cNvGrpSpPr/>
          <p:nvPr/>
        </p:nvGrpSpPr>
        <p:grpSpPr>
          <a:xfrm>
            <a:off x="5333621" y="3685032"/>
            <a:ext cx="2971800" cy="2308278"/>
            <a:chOff x="4662487" y="3892497"/>
            <a:chExt cx="2971800" cy="2308278"/>
          </a:xfrm>
        </p:grpSpPr>
        <p:pic>
          <p:nvPicPr>
            <p:cNvPr id="6" name="Picture 5" descr="Letter Y 01 (10017697).jpg"/>
            <p:cNvPicPr>
              <a:picLocks noChangeAspect="1"/>
            </p:cNvPicPr>
            <p:nvPr/>
          </p:nvPicPr>
          <p:blipFill>
            <a:blip r:embed="rId2" cstate="print"/>
            <a:stretch>
              <a:fillRect/>
            </a:stretch>
          </p:blipFill>
          <p:spPr>
            <a:xfrm>
              <a:off x="4842700" y="3892497"/>
              <a:ext cx="2592324" cy="650748"/>
            </a:xfrm>
            <a:prstGeom prst="rect">
              <a:avLst/>
            </a:prstGeom>
            <a:effectLst>
              <a:outerShdw blurRad="50800" dist="38100" dir="2700000" algn="tl" rotWithShape="0">
                <a:prstClr val="black">
                  <a:alpha val="40000"/>
                </a:prstClr>
              </a:outerShdw>
            </a:effectLst>
          </p:spPr>
        </p:pic>
        <p:grpSp>
          <p:nvGrpSpPr>
            <p:cNvPr id="8" name="Group 84"/>
            <p:cNvGrpSpPr/>
            <p:nvPr/>
          </p:nvGrpSpPr>
          <p:grpSpPr>
            <a:xfrm>
              <a:off x="4662487" y="4638675"/>
              <a:ext cx="2971800" cy="1562100"/>
              <a:chOff x="138112" y="1943100"/>
              <a:chExt cx="2971800" cy="1562100"/>
            </a:xfrm>
          </p:grpSpPr>
          <p:sp>
            <p:nvSpPr>
              <p:cNvPr id="9" name="Rounded Rectangle 8"/>
              <p:cNvSpPr/>
              <p:nvPr/>
            </p:nvSpPr>
            <p:spPr>
              <a:xfrm>
                <a:off x="138112" y="1962149"/>
                <a:ext cx="2971800" cy="128016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38112" y="2181225"/>
                <a:ext cx="2971800" cy="128016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sz="1000" dirty="0">
                    <a:solidFill>
                      <a:schemeClr val="tx1"/>
                    </a:solidFill>
                  </a:rPr>
                  <a:t>Response includes most of the words in the correct order (initial and terminal words).</a:t>
                </a:r>
              </a:p>
              <a:p>
                <a:pPr>
                  <a:spcBef>
                    <a:spcPts val="600"/>
                  </a:spcBef>
                </a:pPr>
                <a:r>
                  <a:rPr lang="en-US" sz="1000" dirty="0">
                    <a:solidFill>
                      <a:schemeClr val="tx1"/>
                    </a:solidFill>
                  </a:rPr>
                  <a:t>Response does not have an initial capital letter.  </a:t>
                </a:r>
              </a:p>
              <a:p>
                <a:pPr>
                  <a:spcBef>
                    <a:spcPts val="600"/>
                  </a:spcBef>
                </a:pPr>
                <a:r>
                  <a:rPr lang="en-US" sz="1000" dirty="0">
                    <a:solidFill>
                      <a:schemeClr val="tx1"/>
                    </a:solidFill>
                  </a:rPr>
                  <a:t>Response does not include appropriate</a:t>
                </a:r>
                <a:br>
                  <a:rPr lang="en-US" sz="1000" dirty="0">
                    <a:solidFill>
                      <a:schemeClr val="tx1"/>
                    </a:solidFill>
                  </a:rPr>
                </a:br>
                <a:r>
                  <a:rPr lang="en-US" sz="1000" dirty="0">
                    <a:solidFill>
                      <a:schemeClr val="tx1"/>
                    </a:solidFill>
                  </a:rPr>
                  <a:t>end punctuation.  </a:t>
                </a:r>
              </a:p>
            </p:txBody>
          </p:sp>
          <p:sp>
            <p:nvSpPr>
              <p:cNvPr id="11" name="Rectangle 10"/>
              <p:cNvSpPr/>
              <p:nvPr/>
            </p:nvSpPr>
            <p:spPr>
              <a:xfrm>
                <a:off x="138112" y="3457575"/>
                <a:ext cx="2971800" cy="47625"/>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69094" y="1943100"/>
                <a:ext cx="2509837" cy="246221"/>
              </a:xfrm>
              <a:prstGeom prst="rect">
                <a:avLst/>
              </a:prstGeom>
              <a:noFill/>
            </p:spPr>
            <p:txBody>
              <a:bodyPr wrap="square" rtlCol="0">
                <a:spAutoFit/>
              </a:bodyPr>
              <a:lstStyle/>
              <a:p>
                <a:pPr algn="ctr"/>
                <a:r>
                  <a:rPr lang="en-US" sz="1000" b="1" dirty="0"/>
                  <a:t>Score: 1 (Transitioning-Expanding)</a:t>
                </a:r>
              </a:p>
            </p:txBody>
          </p:sp>
        </p:grpSp>
      </p:grpSp>
      <p:sp>
        <p:nvSpPr>
          <p:cNvPr id="15" name="Rounded Rectangle 14"/>
          <p:cNvSpPr/>
          <p:nvPr/>
        </p:nvSpPr>
        <p:spPr>
          <a:xfrm>
            <a:off x="813816" y="1047077"/>
            <a:ext cx="228600" cy="228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1</a:t>
            </a:r>
          </a:p>
        </p:txBody>
      </p:sp>
      <p:grpSp>
        <p:nvGrpSpPr>
          <p:cNvPr id="38" name="Group 37"/>
          <p:cNvGrpSpPr/>
          <p:nvPr/>
        </p:nvGrpSpPr>
        <p:grpSpPr>
          <a:xfrm>
            <a:off x="1053774" y="1042416"/>
            <a:ext cx="2971800" cy="2298753"/>
            <a:chOff x="842962" y="1139772"/>
            <a:chExt cx="2971800" cy="2298753"/>
          </a:xfrm>
        </p:grpSpPr>
        <p:pic>
          <p:nvPicPr>
            <p:cNvPr id="14" name="Picture 13" descr="Letter Y 01 (10017697).jpg"/>
            <p:cNvPicPr>
              <a:picLocks noChangeAspect="1"/>
            </p:cNvPicPr>
            <p:nvPr/>
          </p:nvPicPr>
          <p:blipFill>
            <a:blip r:embed="rId3" cstate="print"/>
            <a:stretch>
              <a:fillRect/>
            </a:stretch>
          </p:blipFill>
          <p:spPr>
            <a:xfrm>
              <a:off x="1032700" y="1139772"/>
              <a:ext cx="2592324" cy="650748"/>
            </a:xfrm>
            <a:prstGeom prst="rect">
              <a:avLst/>
            </a:prstGeom>
            <a:effectLst>
              <a:outerShdw blurRad="50800" dist="38100" dir="2700000" algn="tl" rotWithShape="0">
                <a:prstClr val="black">
                  <a:alpha val="40000"/>
                </a:prstClr>
              </a:outerShdw>
            </a:effectLst>
          </p:spPr>
        </p:pic>
        <p:grpSp>
          <p:nvGrpSpPr>
            <p:cNvPr id="16" name="Group 54"/>
            <p:cNvGrpSpPr/>
            <p:nvPr/>
          </p:nvGrpSpPr>
          <p:grpSpPr>
            <a:xfrm>
              <a:off x="842962" y="1876425"/>
              <a:ext cx="2971800" cy="1562100"/>
              <a:chOff x="128587" y="1933575"/>
              <a:chExt cx="2971800" cy="1562100"/>
            </a:xfrm>
          </p:grpSpPr>
          <p:sp>
            <p:nvSpPr>
              <p:cNvPr id="17" name="Rounded Rectangle 16"/>
              <p:cNvSpPr/>
              <p:nvPr/>
            </p:nvSpPr>
            <p:spPr>
              <a:xfrm>
                <a:off x="128587" y="1952624"/>
                <a:ext cx="2971800" cy="128016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28587" y="2171700"/>
                <a:ext cx="2971800" cy="128016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sz="1000" dirty="0">
                    <a:solidFill>
                      <a:schemeClr val="tx1"/>
                    </a:solidFill>
                  </a:rPr>
                  <a:t>Response includes all words in the correct order.</a:t>
                </a:r>
              </a:p>
              <a:p>
                <a:pPr>
                  <a:spcBef>
                    <a:spcPts val="600"/>
                  </a:spcBef>
                </a:pPr>
                <a:r>
                  <a:rPr lang="en-US" sz="1000" dirty="0">
                    <a:solidFill>
                      <a:schemeClr val="tx1"/>
                    </a:solidFill>
                  </a:rPr>
                  <a:t>Response includes grade-appropriate spelling (phonetic or inventive spelling).</a:t>
                </a:r>
              </a:p>
              <a:p>
                <a:pPr>
                  <a:spcBef>
                    <a:spcPts val="600"/>
                  </a:spcBef>
                </a:pPr>
                <a:r>
                  <a:rPr lang="en-US" sz="1000" dirty="0">
                    <a:solidFill>
                      <a:schemeClr val="tx1"/>
                    </a:solidFill>
                  </a:rPr>
                  <a:t>Response does not include appropriate</a:t>
                </a:r>
                <a:br>
                  <a:rPr lang="en-US" sz="1000" dirty="0">
                    <a:solidFill>
                      <a:schemeClr val="tx1"/>
                    </a:solidFill>
                  </a:rPr>
                </a:br>
                <a:r>
                  <a:rPr lang="en-US" sz="1000" dirty="0">
                    <a:solidFill>
                      <a:schemeClr val="tx1"/>
                    </a:solidFill>
                  </a:rPr>
                  <a:t>end punctuation.</a:t>
                </a:r>
              </a:p>
            </p:txBody>
          </p:sp>
          <p:sp>
            <p:nvSpPr>
              <p:cNvPr id="19" name="Rectangle 18"/>
              <p:cNvSpPr/>
              <p:nvPr/>
            </p:nvSpPr>
            <p:spPr>
              <a:xfrm>
                <a:off x="128587" y="3448050"/>
                <a:ext cx="2971800" cy="47625"/>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90807" y="1933575"/>
                <a:ext cx="2452687" cy="246221"/>
              </a:xfrm>
              <a:prstGeom prst="rect">
                <a:avLst/>
              </a:prstGeom>
              <a:noFill/>
            </p:spPr>
            <p:txBody>
              <a:bodyPr wrap="square" rtlCol="0">
                <a:spAutoFit/>
              </a:bodyPr>
              <a:lstStyle/>
              <a:p>
                <a:pPr algn="ctr"/>
                <a:r>
                  <a:rPr lang="en-US" sz="1000" b="1" dirty="0"/>
                  <a:t>Score: 2 (Commanding)</a:t>
                </a:r>
              </a:p>
            </p:txBody>
          </p:sp>
        </p:grpSp>
      </p:grpSp>
      <p:sp>
        <p:nvSpPr>
          <p:cNvPr id="23" name="Rounded Rectangle 22"/>
          <p:cNvSpPr/>
          <p:nvPr/>
        </p:nvSpPr>
        <p:spPr>
          <a:xfrm>
            <a:off x="5065395" y="1045644"/>
            <a:ext cx="228600" cy="228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chemeClr val="tx1"/>
                </a:solidFill>
              </a:rPr>
              <a:t>2</a:t>
            </a:r>
          </a:p>
        </p:txBody>
      </p:sp>
      <p:grpSp>
        <p:nvGrpSpPr>
          <p:cNvPr id="37" name="Group 36"/>
          <p:cNvGrpSpPr/>
          <p:nvPr/>
        </p:nvGrpSpPr>
        <p:grpSpPr>
          <a:xfrm>
            <a:off x="5322605" y="1042416"/>
            <a:ext cx="2971800" cy="2298753"/>
            <a:chOff x="4500562" y="1101672"/>
            <a:chExt cx="2971800" cy="2298753"/>
          </a:xfrm>
        </p:grpSpPr>
        <p:pic>
          <p:nvPicPr>
            <p:cNvPr id="22" name="Picture 21" descr="Letter Y 01 (10017697).jpg"/>
            <p:cNvPicPr>
              <a:picLocks noChangeAspect="1"/>
            </p:cNvPicPr>
            <p:nvPr/>
          </p:nvPicPr>
          <p:blipFill>
            <a:blip r:embed="rId4" cstate="print"/>
            <a:stretch>
              <a:fillRect/>
            </a:stretch>
          </p:blipFill>
          <p:spPr>
            <a:xfrm>
              <a:off x="4690300" y="1101672"/>
              <a:ext cx="2592324" cy="650748"/>
            </a:xfrm>
            <a:prstGeom prst="rect">
              <a:avLst/>
            </a:prstGeom>
            <a:effectLst>
              <a:outerShdw blurRad="50800" dist="38100" dir="2700000" algn="tl" rotWithShape="0">
                <a:prstClr val="black">
                  <a:alpha val="40000"/>
                </a:prstClr>
              </a:outerShdw>
            </a:effectLst>
          </p:spPr>
        </p:pic>
        <p:grpSp>
          <p:nvGrpSpPr>
            <p:cNvPr id="24" name="Group 61"/>
            <p:cNvGrpSpPr/>
            <p:nvPr/>
          </p:nvGrpSpPr>
          <p:grpSpPr>
            <a:xfrm>
              <a:off x="4500562" y="1838325"/>
              <a:ext cx="2971800" cy="1562100"/>
              <a:chOff x="119062" y="1933575"/>
              <a:chExt cx="2971800" cy="1562100"/>
            </a:xfrm>
          </p:grpSpPr>
          <p:sp>
            <p:nvSpPr>
              <p:cNvPr id="25" name="Rounded Rectangle 24"/>
              <p:cNvSpPr/>
              <p:nvPr/>
            </p:nvSpPr>
            <p:spPr>
              <a:xfrm>
                <a:off x="119062" y="1952624"/>
                <a:ext cx="2971800" cy="128016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119062" y="2171700"/>
                <a:ext cx="2971800" cy="128016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lang="en-US" sz="1000" dirty="0">
                    <a:solidFill>
                      <a:schemeClr val="tx1"/>
                    </a:solidFill>
                  </a:rPr>
                  <a:t>Response includes all words in the correct order.</a:t>
                </a:r>
              </a:p>
              <a:p>
                <a:pPr>
                  <a:spcBef>
                    <a:spcPts val="300"/>
                  </a:spcBef>
                </a:pPr>
                <a:r>
                  <a:rPr lang="en-US" sz="1000" dirty="0">
                    <a:solidFill>
                      <a:schemeClr val="tx1"/>
                    </a:solidFill>
                  </a:rPr>
                  <a:t>Response does not have an initial capital letter.</a:t>
                </a:r>
              </a:p>
              <a:p>
                <a:pPr>
                  <a:spcBef>
                    <a:spcPts val="300"/>
                  </a:spcBef>
                </a:pPr>
                <a:r>
                  <a:rPr lang="en-US" sz="1000" dirty="0">
                    <a:solidFill>
                      <a:schemeClr val="tx1"/>
                    </a:solidFill>
                  </a:rPr>
                  <a:t>Response includes grade-appropriate spelling (phonetic or inventive spelling).</a:t>
                </a:r>
              </a:p>
              <a:p>
                <a:pPr>
                  <a:spcBef>
                    <a:spcPts val="300"/>
                  </a:spcBef>
                </a:pPr>
                <a:r>
                  <a:rPr lang="en-US" sz="1000" dirty="0">
                    <a:solidFill>
                      <a:schemeClr val="tx1"/>
                    </a:solidFill>
                  </a:rPr>
                  <a:t>Response does not include appropriate </a:t>
                </a:r>
                <a:br>
                  <a:rPr lang="en-US" sz="1000" dirty="0">
                    <a:solidFill>
                      <a:schemeClr val="tx1"/>
                    </a:solidFill>
                  </a:rPr>
                </a:br>
                <a:r>
                  <a:rPr lang="en-US" sz="1000" dirty="0">
                    <a:solidFill>
                      <a:schemeClr val="tx1"/>
                    </a:solidFill>
                  </a:rPr>
                  <a:t>end punctuation.</a:t>
                </a:r>
              </a:p>
            </p:txBody>
          </p:sp>
          <p:sp>
            <p:nvSpPr>
              <p:cNvPr id="27" name="Rectangle 26"/>
              <p:cNvSpPr/>
              <p:nvPr/>
            </p:nvSpPr>
            <p:spPr>
              <a:xfrm>
                <a:off x="119062" y="3448050"/>
                <a:ext cx="2971800" cy="47625"/>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88144" y="1933575"/>
                <a:ext cx="2433637" cy="246221"/>
              </a:xfrm>
              <a:prstGeom prst="rect">
                <a:avLst/>
              </a:prstGeom>
              <a:noFill/>
            </p:spPr>
            <p:txBody>
              <a:bodyPr wrap="square" rtlCol="0">
                <a:spAutoFit/>
              </a:bodyPr>
              <a:lstStyle/>
              <a:p>
                <a:pPr algn="ctr"/>
                <a:r>
                  <a:rPr lang="en-US" sz="1000" b="1" dirty="0"/>
                  <a:t>Score: 2 (Commanding)</a:t>
                </a:r>
              </a:p>
            </p:txBody>
          </p:sp>
        </p:grpSp>
      </p:grpSp>
      <p:sp>
        <p:nvSpPr>
          <p:cNvPr id="31" name="Rounded Rectangle 30"/>
          <p:cNvSpPr/>
          <p:nvPr/>
        </p:nvSpPr>
        <p:spPr>
          <a:xfrm>
            <a:off x="813816" y="3690184"/>
            <a:ext cx="228600" cy="228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chemeClr val="tx1"/>
                </a:solidFill>
              </a:rPr>
              <a:t>3</a:t>
            </a:r>
          </a:p>
        </p:txBody>
      </p:sp>
      <p:grpSp>
        <p:nvGrpSpPr>
          <p:cNvPr id="40" name="Group 39"/>
          <p:cNvGrpSpPr/>
          <p:nvPr/>
        </p:nvGrpSpPr>
        <p:grpSpPr>
          <a:xfrm>
            <a:off x="1058335" y="3685032"/>
            <a:ext cx="2971800" cy="2309177"/>
            <a:chOff x="957262" y="3882073"/>
            <a:chExt cx="2971800" cy="2309177"/>
          </a:xfrm>
        </p:grpSpPr>
        <p:pic>
          <p:nvPicPr>
            <p:cNvPr id="30" name="Picture 29" descr="Letter Y 01 (10017697).jpg"/>
            <p:cNvPicPr>
              <a:picLocks noChangeAspect="1"/>
            </p:cNvPicPr>
            <p:nvPr/>
          </p:nvPicPr>
          <p:blipFill>
            <a:blip r:embed="rId5" cstate="print"/>
            <a:stretch>
              <a:fillRect/>
            </a:stretch>
          </p:blipFill>
          <p:spPr>
            <a:xfrm>
              <a:off x="1147000" y="3882073"/>
              <a:ext cx="2592324" cy="650748"/>
            </a:xfrm>
            <a:prstGeom prst="rect">
              <a:avLst/>
            </a:prstGeom>
            <a:effectLst>
              <a:outerShdw blurRad="50800" dist="38100" dir="2700000" algn="tl" rotWithShape="0">
                <a:prstClr val="black">
                  <a:alpha val="40000"/>
                </a:prstClr>
              </a:outerShdw>
            </a:effectLst>
          </p:spPr>
        </p:pic>
        <p:grpSp>
          <p:nvGrpSpPr>
            <p:cNvPr id="32" name="Group 84"/>
            <p:cNvGrpSpPr/>
            <p:nvPr/>
          </p:nvGrpSpPr>
          <p:grpSpPr>
            <a:xfrm>
              <a:off x="957262" y="4629150"/>
              <a:ext cx="2971800" cy="1562100"/>
              <a:chOff x="128587" y="1952625"/>
              <a:chExt cx="2971800" cy="1562100"/>
            </a:xfrm>
          </p:grpSpPr>
          <p:sp>
            <p:nvSpPr>
              <p:cNvPr id="33" name="Rounded Rectangle 32"/>
              <p:cNvSpPr/>
              <p:nvPr/>
            </p:nvSpPr>
            <p:spPr>
              <a:xfrm>
                <a:off x="128587" y="1971674"/>
                <a:ext cx="2971800" cy="128016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128587" y="2190750"/>
                <a:ext cx="2971800" cy="128016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all words in the correct order.</a:t>
                </a:r>
              </a:p>
            </p:txBody>
          </p:sp>
          <p:sp>
            <p:nvSpPr>
              <p:cNvPr id="35" name="Rectangle 34"/>
              <p:cNvSpPr/>
              <p:nvPr/>
            </p:nvSpPr>
            <p:spPr>
              <a:xfrm>
                <a:off x="128587" y="3467100"/>
                <a:ext cx="2971800" cy="47625"/>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59569" y="1952625"/>
                <a:ext cx="2509837" cy="246221"/>
              </a:xfrm>
              <a:prstGeom prst="rect">
                <a:avLst/>
              </a:prstGeom>
              <a:noFill/>
            </p:spPr>
            <p:txBody>
              <a:bodyPr wrap="square" rtlCol="0">
                <a:spAutoFit/>
              </a:bodyPr>
              <a:lstStyle/>
              <a:p>
                <a:pPr algn="ctr"/>
                <a:r>
                  <a:rPr lang="en-US" sz="1000" b="1" dirty="0"/>
                  <a:t>Score: 2 (Commanding)</a:t>
                </a: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 K: Sentence Writing Samples</a:t>
            </a:r>
          </a:p>
        </p:txBody>
      </p:sp>
      <p:sp>
        <p:nvSpPr>
          <p:cNvPr id="5" name="TextBox 4"/>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
        <p:nvSpPr>
          <p:cNvPr id="26" name="Slide Number Placeholder 25"/>
          <p:cNvSpPr>
            <a:spLocks noGrp="1"/>
          </p:cNvSpPr>
          <p:nvPr>
            <p:ph type="sldNum" sz="quarter" idx="10"/>
          </p:nvPr>
        </p:nvSpPr>
        <p:spPr/>
        <p:txBody>
          <a:bodyPr/>
          <a:lstStyle/>
          <a:p>
            <a:fld id="{C6C20FBB-DA0A-4D64-96F3-1BFC9EBDF0FB}" type="slidenum">
              <a:rPr lang="en-US" smtClean="0"/>
              <a:pPr/>
              <a:t>11</a:t>
            </a:fld>
            <a:endParaRPr lang="en-US" dirty="0"/>
          </a:p>
        </p:txBody>
      </p:sp>
      <p:sp>
        <p:nvSpPr>
          <p:cNvPr id="47" name="Rounded Rectangle 46"/>
          <p:cNvSpPr/>
          <p:nvPr/>
        </p:nvSpPr>
        <p:spPr>
          <a:xfrm>
            <a:off x="813816" y="3687622"/>
            <a:ext cx="228600" cy="228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7</a:t>
            </a:r>
          </a:p>
        </p:txBody>
      </p:sp>
      <p:pic>
        <p:nvPicPr>
          <p:cNvPr id="27" name="Picture 26" descr="Letter Y 01 (10017697).jpg"/>
          <p:cNvPicPr>
            <a:picLocks noChangeAspect="1"/>
          </p:cNvPicPr>
          <p:nvPr/>
        </p:nvPicPr>
        <p:blipFill>
          <a:blip r:embed="rId3" cstate="print"/>
          <a:stretch>
            <a:fillRect/>
          </a:stretch>
        </p:blipFill>
        <p:spPr>
          <a:xfrm>
            <a:off x="5513832" y="3685205"/>
            <a:ext cx="2592324" cy="650748"/>
          </a:xfrm>
          <a:prstGeom prst="rect">
            <a:avLst/>
          </a:prstGeom>
          <a:effectLst>
            <a:outerShdw blurRad="50800" dist="38100" dir="2700000" algn="tl" rotWithShape="0">
              <a:prstClr val="black">
                <a:alpha val="40000"/>
              </a:prstClr>
            </a:outerShdw>
          </a:effectLst>
        </p:spPr>
      </p:pic>
      <p:sp>
        <p:nvSpPr>
          <p:cNvPr id="80" name="Rounded Rectangle 79"/>
          <p:cNvSpPr/>
          <p:nvPr/>
        </p:nvSpPr>
        <p:spPr>
          <a:xfrm>
            <a:off x="1058417" y="4447906"/>
            <a:ext cx="2971800" cy="128016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1058417" y="4666982"/>
            <a:ext cx="2971800" cy="128016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sz="1000" dirty="0">
                <a:solidFill>
                  <a:schemeClr val="tx1"/>
                </a:solidFill>
              </a:rPr>
              <a:t>Response includes most of the words in the correct order.</a:t>
            </a:r>
          </a:p>
          <a:p>
            <a:pPr>
              <a:spcBef>
                <a:spcPts val="600"/>
              </a:spcBef>
            </a:pPr>
            <a:r>
              <a:rPr lang="en-US" sz="1000" dirty="0">
                <a:solidFill>
                  <a:schemeClr val="tx1"/>
                </a:solidFill>
              </a:rPr>
              <a:t>Response includes some incorrect spelling that is not phonetic or inventive (</a:t>
            </a:r>
            <a:r>
              <a:rPr lang="en-US" sz="1000" i="1" dirty="0" err="1">
                <a:solidFill>
                  <a:schemeClr val="tx1"/>
                </a:solidFill>
              </a:rPr>
              <a:t>wiol</a:t>
            </a:r>
            <a:r>
              <a:rPr lang="en-US" sz="1000" dirty="0">
                <a:solidFill>
                  <a:schemeClr val="tx1"/>
                </a:solidFill>
              </a:rPr>
              <a:t>  is unacceptable for </a:t>
            </a:r>
            <a:r>
              <a:rPr lang="en-US" sz="1000" i="1" dirty="0">
                <a:solidFill>
                  <a:schemeClr val="tx1"/>
                </a:solidFill>
              </a:rPr>
              <a:t>will</a:t>
            </a:r>
            <a:r>
              <a:rPr lang="en-US" sz="1000" dirty="0">
                <a:solidFill>
                  <a:schemeClr val="tx1"/>
                </a:solidFill>
              </a:rPr>
              <a:t>)</a:t>
            </a:r>
            <a:r>
              <a:rPr lang="en-US" sz="1000" i="1" dirty="0">
                <a:solidFill>
                  <a:schemeClr val="tx1"/>
                </a:solidFill>
              </a:rPr>
              <a:t>.</a:t>
            </a:r>
            <a:endParaRPr lang="en-US" sz="1000" dirty="0">
              <a:solidFill>
                <a:schemeClr val="tx1"/>
              </a:solidFill>
            </a:endParaRPr>
          </a:p>
          <a:p>
            <a:pPr>
              <a:spcBef>
                <a:spcPts val="600"/>
              </a:spcBef>
            </a:pPr>
            <a:r>
              <a:rPr lang="en-US" sz="1000" dirty="0">
                <a:solidFill>
                  <a:schemeClr val="tx1"/>
                </a:solidFill>
              </a:rPr>
              <a:t>Response does not include appropriate </a:t>
            </a:r>
            <a:br>
              <a:rPr lang="en-US" sz="1000" dirty="0">
                <a:solidFill>
                  <a:schemeClr val="tx1"/>
                </a:solidFill>
              </a:rPr>
            </a:br>
            <a:r>
              <a:rPr lang="en-US" sz="1000" dirty="0">
                <a:solidFill>
                  <a:schemeClr val="tx1"/>
                </a:solidFill>
              </a:rPr>
              <a:t>end punctuation.</a:t>
            </a:r>
          </a:p>
        </p:txBody>
      </p:sp>
      <p:sp>
        <p:nvSpPr>
          <p:cNvPr id="82" name="Rectangle 81"/>
          <p:cNvSpPr/>
          <p:nvPr/>
        </p:nvSpPr>
        <p:spPr>
          <a:xfrm>
            <a:off x="1058417" y="5943332"/>
            <a:ext cx="2971800" cy="47625"/>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1248918" y="4428857"/>
            <a:ext cx="2493742" cy="246221"/>
          </a:xfrm>
          <a:prstGeom prst="rect">
            <a:avLst/>
          </a:prstGeom>
          <a:noFill/>
        </p:spPr>
        <p:txBody>
          <a:bodyPr wrap="square" rtlCol="0">
            <a:spAutoFit/>
          </a:bodyPr>
          <a:lstStyle/>
          <a:p>
            <a:pPr algn="ctr"/>
            <a:r>
              <a:rPr lang="en-US" sz="1000" b="1" dirty="0"/>
              <a:t>Score: 1 (Transitioning-Expanding)</a:t>
            </a:r>
          </a:p>
        </p:txBody>
      </p:sp>
      <p:sp>
        <p:nvSpPr>
          <p:cNvPr id="97" name="Rounded Rectangle 96"/>
          <p:cNvSpPr/>
          <p:nvPr/>
        </p:nvSpPr>
        <p:spPr>
          <a:xfrm>
            <a:off x="807099" y="1043404"/>
            <a:ext cx="228600" cy="228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5</a:t>
            </a:r>
          </a:p>
        </p:txBody>
      </p:sp>
      <p:grpSp>
        <p:nvGrpSpPr>
          <p:cNvPr id="113" name="Group 112"/>
          <p:cNvGrpSpPr/>
          <p:nvPr/>
        </p:nvGrpSpPr>
        <p:grpSpPr>
          <a:xfrm>
            <a:off x="1064273" y="1039321"/>
            <a:ext cx="2971800" cy="2305752"/>
            <a:chOff x="461962" y="1123248"/>
            <a:chExt cx="2971800" cy="2305752"/>
          </a:xfrm>
        </p:grpSpPr>
        <p:pic>
          <p:nvPicPr>
            <p:cNvPr id="92" name="Picture 91" descr="Letter Y 01 (10017697).jpg"/>
            <p:cNvPicPr>
              <a:picLocks noChangeAspect="1"/>
            </p:cNvPicPr>
            <p:nvPr/>
          </p:nvPicPr>
          <p:blipFill>
            <a:blip r:embed="rId4" cstate="print"/>
            <a:stretch>
              <a:fillRect/>
            </a:stretch>
          </p:blipFill>
          <p:spPr>
            <a:xfrm>
              <a:off x="642175" y="1123248"/>
              <a:ext cx="2592324" cy="650748"/>
            </a:xfrm>
            <a:prstGeom prst="rect">
              <a:avLst/>
            </a:prstGeom>
            <a:effectLst>
              <a:outerShdw blurRad="50800" dist="38100" dir="2700000" algn="tl" rotWithShape="0">
                <a:prstClr val="black">
                  <a:alpha val="40000"/>
                </a:prstClr>
              </a:outerShdw>
            </a:effectLst>
          </p:spPr>
        </p:pic>
        <p:grpSp>
          <p:nvGrpSpPr>
            <p:cNvPr id="98" name="Group 30"/>
            <p:cNvGrpSpPr/>
            <p:nvPr/>
          </p:nvGrpSpPr>
          <p:grpSpPr>
            <a:xfrm>
              <a:off x="461962" y="1866900"/>
              <a:ext cx="2971800" cy="1562100"/>
              <a:chOff x="128587" y="1933575"/>
              <a:chExt cx="2971800" cy="1562100"/>
            </a:xfrm>
          </p:grpSpPr>
          <p:sp>
            <p:nvSpPr>
              <p:cNvPr id="99" name="Rounded Rectangle 98"/>
              <p:cNvSpPr/>
              <p:nvPr/>
            </p:nvSpPr>
            <p:spPr>
              <a:xfrm>
                <a:off x="128587" y="1952624"/>
                <a:ext cx="2971800" cy="128016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p:cNvSpPr/>
              <p:nvPr/>
            </p:nvSpPr>
            <p:spPr>
              <a:xfrm>
                <a:off x="128587" y="2171700"/>
                <a:ext cx="2971800" cy="128016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sz="1000" dirty="0">
                    <a:solidFill>
                      <a:schemeClr val="tx1"/>
                    </a:solidFill>
                  </a:rPr>
                  <a:t>Response includes most of the words in the correct order (initial and terminal words).  </a:t>
                </a:r>
              </a:p>
              <a:p>
                <a:pPr>
                  <a:spcBef>
                    <a:spcPts val="600"/>
                  </a:spcBef>
                </a:pPr>
                <a:r>
                  <a:rPr lang="en-US" sz="1000" dirty="0">
                    <a:solidFill>
                      <a:schemeClr val="tx1"/>
                    </a:solidFill>
                  </a:rPr>
                  <a:t>Response does not have an initial capital letter.  </a:t>
                </a:r>
              </a:p>
              <a:p>
                <a:pPr>
                  <a:spcBef>
                    <a:spcPts val="600"/>
                  </a:spcBef>
                </a:pPr>
                <a:r>
                  <a:rPr lang="en-US" sz="1000" dirty="0">
                    <a:solidFill>
                      <a:schemeClr val="tx1"/>
                    </a:solidFill>
                  </a:rPr>
                  <a:t>Response includes some incorrect spelling that is not phonetic or inventive.  </a:t>
                </a:r>
              </a:p>
            </p:txBody>
          </p:sp>
          <p:sp>
            <p:nvSpPr>
              <p:cNvPr id="101" name="Rectangle 100"/>
              <p:cNvSpPr/>
              <p:nvPr/>
            </p:nvSpPr>
            <p:spPr>
              <a:xfrm>
                <a:off x="128587" y="3448050"/>
                <a:ext cx="2971800" cy="47625"/>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390807" y="1933575"/>
                <a:ext cx="2452687" cy="246221"/>
              </a:xfrm>
              <a:prstGeom prst="rect">
                <a:avLst/>
              </a:prstGeom>
              <a:noFill/>
            </p:spPr>
            <p:txBody>
              <a:bodyPr wrap="square" rtlCol="0">
                <a:spAutoFit/>
              </a:bodyPr>
              <a:lstStyle/>
              <a:p>
                <a:pPr algn="ctr"/>
                <a:r>
                  <a:rPr lang="en-US" sz="1000" b="1" dirty="0"/>
                  <a:t>Score: 1 (Transitioning-Expanding)</a:t>
                </a:r>
              </a:p>
            </p:txBody>
          </p:sp>
        </p:grpSp>
      </p:grpSp>
      <p:sp>
        <p:nvSpPr>
          <p:cNvPr id="105" name="Rounded Rectangle 104"/>
          <p:cNvSpPr/>
          <p:nvPr/>
        </p:nvSpPr>
        <p:spPr>
          <a:xfrm>
            <a:off x="5067688" y="1043071"/>
            <a:ext cx="228600" cy="228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6</a:t>
            </a:r>
          </a:p>
        </p:txBody>
      </p:sp>
      <p:grpSp>
        <p:nvGrpSpPr>
          <p:cNvPr id="114" name="Group 113"/>
          <p:cNvGrpSpPr/>
          <p:nvPr/>
        </p:nvGrpSpPr>
        <p:grpSpPr>
          <a:xfrm>
            <a:off x="5326711" y="1039321"/>
            <a:ext cx="2971800" cy="2305752"/>
            <a:chOff x="5119687" y="1047048"/>
            <a:chExt cx="2971800" cy="2305752"/>
          </a:xfrm>
        </p:grpSpPr>
        <p:pic>
          <p:nvPicPr>
            <p:cNvPr id="104" name="Picture 103" descr="Letter Y 01 (10017697).jpg"/>
            <p:cNvPicPr>
              <a:picLocks noChangeAspect="1"/>
            </p:cNvPicPr>
            <p:nvPr/>
          </p:nvPicPr>
          <p:blipFill>
            <a:blip r:embed="rId5" cstate="print"/>
            <a:stretch>
              <a:fillRect/>
            </a:stretch>
          </p:blipFill>
          <p:spPr>
            <a:xfrm>
              <a:off x="5309425" y="1047048"/>
              <a:ext cx="2592324" cy="650748"/>
            </a:xfrm>
            <a:prstGeom prst="rect">
              <a:avLst/>
            </a:prstGeom>
            <a:effectLst>
              <a:outerShdw blurRad="50800" dist="38100" dir="2700000" algn="tl" rotWithShape="0">
                <a:prstClr val="black">
                  <a:alpha val="40000"/>
                </a:prstClr>
              </a:outerShdw>
            </a:effectLst>
          </p:spPr>
        </p:pic>
        <p:grpSp>
          <p:nvGrpSpPr>
            <p:cNvPr id="106" name="Group 33"/>
            <p:cNvGrpSpPr/>
            <p:nvPr/>
          </p:nvGrpSpPr>
          <p:grpSpPr>
            <a:xfrm>
              <a:off x="5119687" y="1790700"/>
              <a:ext cx="2971800" cy="1562100"/>
              <a:chOff x="128587" y="1933575"/>
              <a:chExt cx="2971800" cy="1562100"/>
            </a:xfrm>
          </p:grpSpPr>
          <p:sp>
            <p:nvSpPr>
              <p:cNvPr id="107" name="Rounded Rectangle 106"/>
              <p:cNvSpPr/>
              <p:nvPr/>
            </p:nvSpPr>
            <p:spPr>
              <a:xfrm>
                <a:off x="128587" y="1952624"/>
                <a:ext cx="2971800" cy="128016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128587" y="2171700"/>
                <a:ext cx="2971800" cy="128016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200"/>
                  </a:spcBef>
                </a:pPr>
                <a:r>
                  <a:rPr lang="en-US" sz="1000" dirty="0">
                    <a:solidFill>
                      <a:schemeClr val="tx1"/>
                    </a:solidFill>
                  </a:rPr>
                  <a:t>Response includes most of the words in the correct order.  </a:t>
                </a:r>
              </a:p>
              <a:p>
                <a:pPr>
                  <a:lnSpc>
                    <a:spcPts val="1100"/>
                  </a:lnSpc>
                  <a:spcBef>
                    <a:spcPts val="200"/>
                  </a:spcBef>
                </a:pPr>
                <a:r>
                  <a:rPr lang="en-US" sz="1000" dirty="0">
                    <a:solidFill>
                      <a:schemeClr val="tx1"/>
                    </a:solidFill>
                  </a:rPr>
                  <a:t>Response does not have an initial capital letter.</a:t>
                </a:r>
              </a:p>
              <a:p>
                <a:pPr>
                  <a:lnSpc>
                    <a:spcPts val="1100"/>
                  </a:lnSpc>
                  <a:spcBef>
                    <a:spcPts val="200"/>
                  </a:spcBef>
                </a:pPr>
                <a:r>
                  <a:rPr lang="en-US" sz="1000" dirty="0">
                    <a:solidFill>
                      <a:schemeClr val="tx1"/>
                    </a:solidFill>
                  </a:rPr>
                  <a:t>Response includes some incorrect spelling that is not phonetic or inventive (letter reversal turns a </a:t>
                </a:r>
                <a:r>
                  <a:rPr lang="en-US" sz="1000" i="1" dirty="0">
                    <a:solidFill>
                      <a:schemeClr val="tx1"/>
                    </a:solidFill>
                  </a:rPr>
                  <a:t>p</a:t>
                </a:r>
                <a:r>
                  <a:rPr lang="en-US" sz="1000" dirty="0">
                    <a:solidFill>
                      <a:schemeClr val="tx1"/>
                    </a:solidFill>
                  </a:rPr>
                  <a:t> into a </a:t>
                </a:r>
                <a:r>
                  <a:rPr lang="en-US" sz="1000" i="1" dirty="0">
                    <a:solidFill>
                      <a:schemeClr val="tx1"/>
                    </a:solidFill>
                  </a:rPr>
                  <a:t>q</a:t>
                </a:r>
                <a:r>
                  <a:rPr lang="en-US" sz="1000" dirty="0">
                    <a:solidFill>
                      <a:schemeClr val="tx1"/>
                    </a:solidFill>
                  </a:rPr>
                  <a:t>).  </a:t>
                </a:r>
              </a:p>
              <a:p>
                <a:pPr>
                  <a:lnSpc>
                    <a:spcPts val="1100"/>
                  </a:lnSpc>
                  <a:spcBef>
                    <a:spcPts val="200"/>
                  </a:spcBef>
                </a:pPr>
                <a:r>
                  <a:rPr lang="en-US" sz="1000" dirty="0">
                    <a:solidFill>
                      <a:schemeClr val="tx1"/>
                    </a:solidFill>
                  </a:rPr>
                  <a:t>Response does not include appropriate end punctuation.  </a:t>
                </a:r>
              </a:p>
            </p:txBody>
          </p:sp>
          <p:sp>
            <p:nvSpPr>
              <p:cNvPr id="109" name="Rectangle 108"/>
              <p:cNvSpPr/>
              <p:nvPr/>
            </p:nvSpPr>
            <p:spPr>
              <a:xfrm>
                <a:off x="128587" y="3448050"/>
                <a:ext cx="2971800" cy="47625"/>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400332" y="1933575"/>
                <a:ext cx="2433637" cy="246221"/>
              </a:xfrm>
              <a:prstGeom prst="rect">
                <a:avLst/>
              </a:prstGeom>
              <a:noFill/>
            </p:spPr>
            <p:txBody>
              <a:bodyPr wrap="square" rtlCol="0">
                <a:spAutoFit/>
              </a:bodyPr>
              <a:lstStyle/>
              <a:p>
                <a:pPr algn="ctr"/>
                <a:r>
                  <a:rPr lang="en-US" sz="1000" b="1" dirty="0"/>
                  <a:t>Score: 1 (Transitioning-Expanding)</a:t>
                </a:r>
              </a:p>
            </p:txBody>
          </p:sp>
        </p:grpSp>
      </p:grpSp>
      <p:sp>
        <p:nvSpPr>
          <p:cNvPr id="42" name="Rounded Rectangle 41"/>
          <p:cNvSpPr/>
          <p:nvPr/>
        </p:nvSpPr>
        <p:spPr>
          <a:xfrm>
            <a:off x="5074920" y="3698136"/>
            <a:ext cx="228600" cy="228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8</a:t>
            </a:r>
          </a:p>
        </p:txBody>
      </p:sp>
      <p:sp>
        <p:nvSpPr>
          <p:cNvPr id="46" name="Rounded Rectangle 45"/>
          <p:cNvSpPr/>
          <p:nvPr/>
        </p:nvSpPr>
        <p:spPr>
          <a:xfrm>
            <a:off x="5330380" y="4447906"/>
            <a:ext cx="2971800" cy="128016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330380" y="4666982"/>
            <a:ext cx="2971800" cy="128016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is irrelevant.</a:t>
            </a:r>
          </a:p>
          <a:p>
            <a:r>
              <a:rPr lang="en-US" sz="1000" dirty="0">
                <a:solidFill>
                  <a:schemeClr val="tx1"/>
                </a:solidFill>
              </a:rPr>
              <a:t>  </a:t>
            </a:r>
            <a:br>
              <a:rPr lang="en-US" sz="1000" dirty="0">
                <a:solidFill>
                  <a:schemeClr val="tx1"/>
                </a:solidFill>
              </a:rPr>
            </a:br>
            <a:r>
              <a:rPr lang="en-US" sz="1000" dirty="0">
                <a:solidFill>
                  <a:schemeClr val="tx1"/>
                </a:solidFill>
              </a:rPr>
              <a:t>Response is a single word.</a:t>
            </a:r>
          </a:p>
        </p:txBody>
      </p:sp>
      <p:sp>
        <p:nvSpPr>
          <p:cNvPr id="49" name="Rectangle 48"/>
          <p:cNvSpPr/>
          <p:nvPr/>
        </p:nvSpPr>
        <p:spPr>
          <a:xfrm>
            <a:off x="5330380" y="5943332"/>
            <a:ext cx="2971800" cy="47625"/>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589937" y="4428857"/>
            <a:ext cx="2452687" cy="246221"/>
          </a:xfrm>
          <a:prstGeom prst="rect">
            <a:avLst/>
          </a:prstGeom>
          <a:noFill/>
        </p:spPr>
        <p:txBody>
          <a:bodyPr wrap="square" rtlCol="0">
            <a:spAutoFit/>
          </a:bodyPr>
          <a:lstStyle/>
          <a:p>
            <a:pPr algn="ctr"/>
            <a:r>
              <a:rPr lang="en-US" sz="1000" b="1" dirty="0"/>
              <a:t>Score: 0 (Entering-Emerging)</a:t>
            </a:r>
          </a:p>
        </p:txBody>
      </p:sp>
      <p:pic>
        <p:nvPicPr>
          <p:cNvPr id="52" name="Picture 51" descr="Letter Y 01 (10017697).jpg"/>
          <p:cNvPicPr>
            <a:picLocks noChangeAspect="1"/>
          </p:cNvPicPr>
          <p:nvPr/>
        </p:nvPicPr>
        <p:blipFill>
          <a:blip r:embed="rId6" cstate="print"/>
          <a:stretch>
            <a:fillRect/>
          </a:stretch>
        </p:blipFill>
        <p:spPr>
          <a:xfrm>
            <a:off x="1252728" y="3685032"/>
            <a:ext cx="2592324" cy="650748"/>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A Story Writing Rubric</a:t>
            </a:r>
          </a:p>
        </p:txBody>
      </p:sp>
      <p:sp>
        <p:nvSpPr>
          <p:cNvPr id="3" name="Content Placeholder 2"/>
          <p:cNvSpPr>
            <a:spLocks noGrp="1"/>
          </p:cNvSpPr>
          <p:nvPr>
            <p:ph idx="1"/>
          </p:nvPr>
        </p:nvSpPr>
        <p:spPr>
          <a:xfrm>
            <a:off x="155448" y="1000125"/>
            <a:ext cx="8988552" cy="5067300"/>
          </a:xfrm>
        </p:spPr>
        <p:txBody>
          <a:bodyPr/>
          <a:lstStyle/>
          <a:p>
            <a:pPr>
              <a:spcBef>
                <a:spcPts val="1000"/>
              </a:spcBef>
            </a:pPr>
            <a:r>
              <a:rPr lang="en-US" dirty="0"/>
              <a:t>Dimensions of the rubric in the first column</a:t>
            </a:r>
          </a:p>
          <a:p>
            <a:pPr>
              <a:spcBef>
                <a:spcPts val="1000"/>
              </a:spcBef>
            </a:pPr>
            <a:r>
              <a:rPr lang="en-US" dirty="0"/>
              <a:t>Performance levels across the top</a:t>
            </a:r>
          </a:p>
          <a:p>
            <a:pPr>
              <a:spcBef>
                <a:spcPts val="1000"/>
              </a:spcBef>
            </a:pPr>
            <a:r>
              <a:rPr lang="en-US" dirty="0"/>
              <a:t>Score the response based on the best performance level for the majority of the dimensions</a:t>
            </a:r>
          </a:p>
          <a:p>
            <a:pPr>
              <a:spcBef>
                <a:spcPts val="1000"/>
              </a:spcBef>
            </a:pPr>
            <a:r>
              <a:rPr lang="en-US" dirty="0"/>
              <a:t>Responses that are completely irrelevant to the prompt can score no higher than a 1</a:t>
            </a:r>
          </a:p>
          <a:p>
            <a:pPr>
              <a:spcBef>
                <a:spcPts val="1000"/>
              </a:spcBef>
            </a:pPr>
            <a:r>
              <a:rPr lang="en-US" dirty="0"/>
              <a:t>Wording comes from Writing Targets of Measurement and Performance Level Descriptions</a:t>
            </a:r>
          </a:p>
          <a:p>
            <a:pPr>
              <a:spcBef>
                <a:spcPts val="1000"/>
              </a:spcBef>
            </a:pPr>
            <a:endParaRPr lang="en-US" dirty="0"/>
          </a:p>
        </p:txBody>
      </p:sp>
      <p:sp>
        <p:nvSpPr>
          <p:cNvPr id="4" name="Slide Number Placeholder 3"/>
          <p:cNvSpPr>
            <a:spLocks noGrp="1"/>
          </p:cNvSpPr>
          <p:nvPr>
            <p:ph type="sldNum" sz="quarter" idx="10"/>
          </p:nvPr>
        </p:nvSpPr>
        <p:spPr/>
        <p:txBody>
          <a:bodyPr/>
          <a:lstStyle/>
          <a:p>
            <a:fld id="{C6C20FBB-DA0A-4D64-96F3-1BFC9EBDF0FB}"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A Story Writing Rubric (Continued)</a:t>
            </a:r>
          </a:p>
        </p:txBody>
      </p:sp>
      <p:sp>
        <p:nvSpPr>
          <p:cNvPr id="3" name="Content Placeholder 2"/>
          <p:cNvSpPr>
            <a:spLocks noGrp="1"/>
          </p:cNvSpPr>
          <p:nvPr>
            <p:ph idx="1"/>
          </p:nvPr>
        </p:nvSpPr>
        <p:spPr>
          <a:xfrm>
            <a:off x="155448" y="1000124"/>
            <a:ext cx="8817102" cy="4050341"/>
          </a:xfrm>
        </p:spPr>
        <p:txBody>
          <a:bodyPr/>
          <a:lstStyle/>
          <a:p>
            <a:pPr>
              <a:spcBef>
                <a:spcPts val="1000"/>
              </a:spcBef>
            </a:pPr>
            <a:r>
              <a:rPr lang="en-US" dirty="0"/>
              <a:t>Complexity of Language/Quality of Language (C/QL)</a:t>
            </a:r>
          </a:p>
          <a:p>
            <a:pPr lvl="1">
              <a:spcBef>
                <a:spcPts val="600"/>
              </a:spcBef>
            </a:pPr>
            <a:r>
              <a:rPr lang="en-US" sz="2000" dirty="0"/>
              <a:t>Sentence Types:</a:t>
            </a:r>
          </a:p>
          <a:p>
            <a:pPr lvl="2">
              <a:spcBef>
                <a:spcPts val="600"/>
              </a:spcBef>
              <a:buFont typeface="Wingdings" pitchFamily="2" charset="2"/>
              <a:buChar char="§"/>
            </a:pPr>
            <a:r>
              <a:rPr lang="en-US" sz="1800" dirty="0">
                <a:latin typeface="+mn-lt"/>
              </a:rPr>
              <a:t>Simple: The dog is barking.</a:t>
            </a:r>
          </a:p>
          <a:p>
            <a:pPr lvl="2">
              <a:spcBef>
                <a:spcPts val="600"/>
              </a:spcBef>
              <a:buFont typeface="Wingdings" pitchFamily="2" charset="2"/>
              <a:buChar char="§"/>
            </a:pPr>
            <a:r>
              <a:rPr lang="en-US" sz="1800" dirty="0">
                <a:latin typeface="+mn-lt"/>
              </a:rPr>
              <a:t>Expanded: The dog is barking in the yard.</a:t>
            </a:r>
          </a:p>
          <a:p>
            <a:pPr lvl="2">
              <a:spcBef>
                <a:spcPts val="600"/>
              </a:spcBef>
              <a:buFont typeface="Wingdings" pitchFamily="2" charset="2"/>
              <a:buChar char="§"/>
            </a:pPr>
            <a:r>
              <a:rPr lang="en-US" sz="1800" dirty="0">
                <a:latin typeface="+mn-lt"/>
              </a:rPr>
              <a:t>Compound: The dog is barking and it is making noise.</a:t>
            </a:r>
          </a:p>
          <a:p>
            <a:pPr lvl="2">
              <a:spcBef>
                <a:spcPts val="600"/>
              </a:spcBef>
              <a:buFont typeface="Wingdings" pitchFamily="2" charset="2"/>
              <a:buChar char="§"/>
            </a:pPr>
            <a:r>
              <a:rPr lang="en-US" sz="1800" dirty="0">
                <a:latin typeface="+mn-lt"/>
              </a:rPr>
              <a:t>Complex: The dog is barking because he sees a squirrel.</a:t>
            </a:r>
          </a:p>
          <a:p>
            <a:pPr>
              <a:spcBef>
                <a:spcPts val="1000"/>
              </a:spcBef>
            </a:pPr>
            <a:r>
              <a:rPr lang="en-US" dirty="0"/>
              <a:t>Coherence of Response (CR): To provide descriptions and events to write a story or write about a topic</a:t>
            </a:r>
          </a:p>
          <a:p>
            <a:pPr>
              <a:spcBef>
                <a:spcPts val="1000"/>
              </a:spcBef>
            </a:pPr>
            <a:r>
              <a:rPr lang="en-US" dirty="0"/>
              <a:t>Mechanics (M): Use of English conventions; same across </a:t>
            </a:r>
            <a:r>
              <a:rPr lang="en-US" i="1" dirty="0"/>
              <a:t>all</a:t>
            </a:r>
            <a:br>
              <a:rPr lang="en-US" dirty="0"/>
            </a:br>
            <a:r>
              <a:rPr lang="en-US" dirty="0"/>
              <a:t>grade levels</a:t>
            </a:r>
          </a:p>
          <a:p>
            <a:pPr lvl="2">
              <a:spcBef>
                <a:spcPts val="600"/>
              </a:spcBef>
              <a:buFont typeface="Wingdings" pitchFamily="2" charset="2"/>
              <a:buChar char="§"/>
            </a:pPr>
            <a:endParaRPr lang="en-US" sz="1800" dirty="0">
              <a:latin typeface="+mn-lt"/>
            </a:endParaRPr>
          </a:p>
        </p:txBody>
      </p:sp>
      <p:sp>
        <p:nvSpPr>
          <p:cNvPr id="4" name="Slide Number Placeholder 3"/>
          <p:cNvSpPr>
            <a:spLocks noGrp="1"/>
          </p:cNvSpPr>
          <p:nvPr>
            <p:ph type="sldNum" sz="quarter" idx="10"/>
          </p:nvPr>
        </p:nvSpPr>
        <p:spPr/>
        <p:txBody>
          <a:bodyPr/>
          <a:lstStyle/>
          <a:p>
            <a:fld id="{C6C20FBB-DA0A-4D64-96F3-1BFC9EBDF0FB}"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14324" y="246063"/>
            <a:ext cx="8515351" cy="382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mj-lt"/>
                <a:ea typeface="+mj-ea"/>
                <a:cs typeface="+mj-cs"/>
              </a:rPr>
              <a:t>Grade</a:t>
            </a:r>
            <a:r>
              <a:rPr kumimoji="0" lang="en-US" sz="2800" b="1" i="0" u="none" strike="noStrike" kern="0" cap="none" spc="0" normalizeH="0" noProof="0" dirty="0">
                <a:ln>
                  <a:noFill/>
                </a:ln>
                <a:effectLst/>
                <a:uLnTx/>
                <a:uFillTx/>
                <a:latin typeface="+mj-lt"/>
                <a:ea typeface="+mj-ea"/>
                <a:cs typeface="+mj-cs"/>
              </a:rPr>
              <a:t> K: </a:t>
            </a:r>
            <a:r>
              <a:rPr kumimoji="0" lang="en-US" sz="2800" b="1" i="0" u="none" strike="noStrike" kern="0" cap="none" spc="-80" normalizeH="0" noProof="0" dirty="0">
                <a:ln>
                  <a:noFill/>
                </a:ln>
                <a:effectLst/>
                <a:uLnTx/>
                <a:uFillTx/>
                <a:latin typeface="+mj-lt"/>
                <a:ea typeface="+mj-ea"/>
                <a:cs typeface="+mj-cs"/>
              </a:rPr>
              <a:t>SCR Writing Rubric</a:t>
            </a:r>
          </a:p>
        </p:txBody>
      </p:sp>
      <p:sp>
        <p:nvSpPr>
          <p:cNvPr id="5" name="Slide Number Placeholder 4"/>
          <p:cNvSpPr>
            <a:spLocks noGrp="1"/>
          </p:cNvSpPr>
          <p:nvPr>
            <p:ph type="sldNum" sz="quarter" idx="10"/>
          </p:nvPr>
        </p:nvSpPr>
        <p:spPr/>
        <p:txBody>
          <a:bodyPr/>
          <a:lstStyle/>
          <a:p>
            <a:fld id="{C6C20FBB-DA0A-4D64-96F3-1BFC9EBDF0FB}" type="slidenum">
              <a:rPr lang="en-US" smtClean="0"/>
              <a:pPr/>
              <a:t>14</a:t>
            </a:fld>
            <a:endParaRPr lang="en-US" dirty="0"/>
          </a:p>
        </p:txBody>
      </p:sp>
      <p:pic>
        <p:nvPicPr>
          <p:cNvPr id="6" name="Picture 5" descr="K-Write-a-Story.png"/>
          <p:cNvPicPr>
            <a:picLocks noChangeAspect="1"/>
          </p:cNvPicPr>
          <p:nvPr/>
        </p:nvPicPr>
        <p:blipFill>
          <a:blip r:embed="rId3" cstate="print"/>
          <a:stretch>
            <a:fillRect/>
          </a:stretch>
        </p:blipFill>
        <p:spPr>
          <a:xfrm>
            <a:off x="574160" y="1276086"/>
            <a:ext cx="8001000" cy="4307205"/>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 K: SCR Prompt</a:t>
            </a:r>
          </a:p>
        </p:txBody>
      </p:sp>
      <p:sp>
        <p:nvSpPr>
          <p:cNvPr id="27" name="Slide Number Placeholder 26"/>
          <p:cNvSpPr>
            <a:spLocks noGrp="1"/>
          </p:cNvSpPr>
          <p:nvPr>
            <p:ph type="sldNum" sz="quarter" idx="10"/>
          </p:nvPr>
        </p:nvSpPr>
        <p:spPr/>
        <p:txBody>
          <a:bodyPr/>
          <a:lstStyle/>
          <a:p>
            <a:fld id="{C6C20FBB-DA0A-4D64-96F3-1BFC9EBDF0FB}" type="slidenum">
              <a:rPr lang="en-US" smtClean="0"/>
              <a:pPr/>
              <a:t>15</a:t>
            </a:fld>
            <a:endParaRPr lang="en-US" dirty="0"/>
          </a:p>
        </p:txBody>
      </p:sp>
      <p:pic>
        <p:nvPicPr>
          <p:cNvPr id="6" name="Picture 5" descr="K SCR Prompt (Complete).png"/>
          <p:cNvPicPr>
            <a:picLocks noChangeAspect="1"/>
          </p:cNvPicPr>
          <p:nvPr/>
        </p:nvPicPr>
        <p:blipFill>
          <a:blip r:embed="rId3" cstate="print"/>
          <a:stretch>
            <a:fillRect/>
          </a:stretch>
        </p:blipFill>
        <p:spPr>
          <a:xfrm>
            <a:off x="1647819" y="1285870"/>
            <a:ext cx="5829312" cy="4663449"/>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2409825" y="6153150"/>
            <a:ext cx="4305300" cy="307777"/>
          </a:xfrm>
          <a:prstGeom prst="rect">
            <a:avLst/>
          </a:prstGeom>
          <a:noFill/>
        </p:spPr>
        <p:txBody>
          <a:bodyPr wrap="square" rtlCol="0">
            <a:spAutoFit/>
          </a:bodyPr>
          <a:lstStyle/>
          <a:p>
            <a:pPr algn="ctr"/>
            <a:r>
              <a:rPr lang="en-US" sz="1400" b="1" dirty="0"/>
              <a:t>(binder page 150 for prompt and samples)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 K: SCR Sample 1</a:t>
            </a:r>
          </a:p>
        </p:txBody>
      </p:sp>
      <p:sp>
        <p:nvSpPr>
          <p:cNvPr id="27" name="Slide Number Placeholder 26"/>
          <p:cNvSpPr>
            <a:spLocks noGrp="1"/>
          </p:cNvSpPr>
          <p:nvPr>
            <p:ph type="sldNum" sz="quarter" idx="10"/>
          </p:nvPr>
        </p:nvSpPr>
        <p:spPr/>
        <p:txBody>
          <a:bodyPr/>
          <a:lstStyle/>
          <a:p>
            <a:fld id="{C6C20FBB-DA0A-4D64-96F3-1BFC9EBDF0FB}" type="slidenum">
              <a:rPr lang="en-US" smtClean="0"/>
              <a:pPr/>
              <a:t>16</a:t>
            </a:fld>
            <a:endParaRPr lang="en-US" dirty="0"/>
          </a:p>
        </p:txBody>
      </p:sp>
      <p:grpSp>
        <p:nvGrpSpPr>
          <p:cNvPr id="47" name="Group 46"/>
          <p:cNvGrpSpPr/>
          <p:nvPr/>
        </p:nvGrpSpPr>
        <p:grpSpPr>
          <a:xfrm>
            <a:off x="1142999" y="4352544"/>
            <a:ext cx="6858000" cy="2012904"/>
            <a:chOff x="1142999" y="4343019"/>
            <a:chExt cx="6858000" cy="2012904"/>
          </a:xfrm>
          <a:effectLst>
            <a:outerShdw blurRad="50800" dist="38100" dir="2700000" algn="tl" rotWithShape="0">
              <a:prstClr val="black">
                <a:alpha val="40000"/>
              </a:prstClr>
            </a:outerShdw>
          </a:effectLst>
        </p:grpSpPr>
        <p:sp>
          <p:nvSpPr>
            <p:cNvPr id="38" name="Rectangle 37"/>
            <p:cNvSpPr/>
            <p:nvPr/>
          </p:nvSpPr>
          <p:spPr>
            <a:xfrm>
              <a:off x="1147761" y="5807283"/>
              <a:ext cx="493776" cy="5486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M</a:t>
              </a:r>
            </a:p>
          </p:txBody>
        </p:sp>
        <p:sp>
          <p:nvSpPr>
            <p:cNvPr id="39" name="Rectangle 38"/>
            <p:cNvSpPr/>
            <p:nvPr/>
          </p:nvSpPr>
          <p:spPr>
            <a:xfrm>
              <a:off x="1147761" y="5231768"/>
              <a:ext cx="493776" cy="5486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CR</a:t>
              </a:r>
            </a:p>
          </p:txBody>
        </p:sp>
        <p:sp>
          <p:nvSpPr>
            <p:cNvPr id="40" name="Rectangle 39"/>
            <p:cNvSpPr/>
            <p:nvPr/>
          </p:nvSpPr>
          <p:spPr>
            <a:xfrm>
              <a:off x="1147761" y="4653757"/>
              <a:ext cx="493776" cy="5486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1300" b="1" dirty="0">
                  <a:solidFill>
                    <a:schemeClr val="tx1"/>
                  </a:solidFill>
                </a:rPr>
                <a:t>C/QL</a:t>
              </a:r>
            </a:p>
          </p:txBody>
        </p:sp>
        <p:sp>
          <p:nvSpPr>
            <p:cNvPr id="41" name="Rectangle 40"/>
            <p:cNvSpPr/>
            <p:nvPr/>
          </p:nvSpPr>
          <p:spPr>
            <a:xfrm>
              <a:off x="1668226" y="4653757"/>
              <a:ext cx="6329805" cy="548640"/>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complex and simple sentences.</a:t>
              </a:r>
            </a:p>
          </p:txBody>
        </p:sp>
        <p:sp>
          <p:nvSpPr>
            <p:cNvPr id="43" name="Rectangle 42"/>
            <p:cNvSpPr/>
            <p:nvPr/>
          </p:nvSpPr>
          <p:spPr>
            <a:xfrm>
              <a:off x="1668226" y="5231768"/>
              <a:ext cx="6327648" cy="548640"/>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a drawing and sentences to provide descriptions and events to write about a topic.</a:t>
              </a:r>
            </a:p>
          </p:txBody>
        </p:sp>
        <p:sp>
          <p:nvSpPr>
            <p:cNvPr id="44" name="Rectangle 43"/>
            <p:cNvSpPr/>
            <p:nvPr/>
          </p:nvSpPr>
          <p:spPr>
            <a:xfrm>
              <a:off x="1668226" y="5807283"/>
              <a:ext cx="6327648" cy="548640"/>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is clear and contains minimal errors that obscure meaning (punctuation error).</a:t>
              </a:r>
            </a:p>
          </p:txBody>
        </p:sp>
        <p:sp>
          <p:nvSpPr>
            <p:cNvPr id="45" name="Rectangle 44"/>
            <p:cNvSpPr/>
            <p:nvPr/>
          </p:nvSpPr>
          <p:spPr>
            <a:xfrm>
              <a:off x="1142999" y="4343019"/>
              <a:ext cx="685800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4: Commanding</a:t>
              </a:r>
            </a:p>
          </p:txBody>
        </p:sp>
      </p:grpSp>
      <p:pic>
        <p:nvPicPr>
          <p:cNvPr id="13" name="Picture 12" descr="Sample 01_P1.png"/>
          <p:cNvPicPr>
            <a:picLocks noChangeAspect="1"/>
          </p:cNvPicPr>
          <p:nvPr/>
        </p:nvPicPr>
        <p:blipFill>
          <a:blip r:embed="rId3" cstate="print"/>
          <a:stretch>
            <a:fillRect/>
          </a:stretch>
        </p:blipFill>
        <p:spPr>
          <a:xfrm>
            <a:off x="1549754" y="838199"/>
            <a:ext cx="2793651" cy="3394286"/>
          </a:xfrm>
          <a:prstGeom prst="rect">
            <a:avLst/>
          </a:prstGeom>
          <a:effectLst>
            <a:outerShdw blurRad="50800" dist="38100" dir="2700000" algn="tl" rotWithShape="0">
              <a:prstClr val="black">
                <a:alpha val="40000"/>
              </a:prstClr>
            </a:outerShdw>
          </a:effectLst>
        </p:spPr>
      </p:pic>
      <p:pic>
        <p:nvPicPr>
          <p:cNvPr id="14" name="Picture 13" descr="Sample 01_P2.png"/>
          <p:cNvPicPr>
            <a:picLocks/>
          </p:cNvPicPr>
          <p:nvPr/>
        </p:nvPicPr>
        <p:blipFill>
          <a:blip r:embed="rId4" cstate="print"/>
          <a:stretch>
            <a:fillRect/>
          </a:stretch>
        </p:blipFill>
        <p:spPr>
          <a:xfrm>
            <a:off x="4764183" y="839130"/>
            <a:ext cx="2798064" cy="3392424"/>
          </a:xfrm>
          <a:prstGeom prst="rect">
            <a:avLst/>
          </a:prstGeom>
          <a:effectLst>
            <a:outerShdw blurRad="50800" dist="38100" dir="2700000" algn="tl" rotWithShape="0">
              <a:prstClr val="black">
                <a:alpha val="40000"/>
              </a:prstClr>
            </a:outerShdw>
          </a:effectLst>
        </p:spPr>
      </p:pic>
      <p:grpSp>
        <p:nvGrpSpPr>
          <p:cNvPr id="20" name="Group 19"/>
          <p:cNvGrpSpPr/>
          <p:nvPr/>
        </p:nvGrpSpPr>
        <p:grpSpPr>
          <a:xfrm>
            <a:off x="1762126" y="1543049"/>
            <a:ext cx="5514974" cy="2549272"/>
            <a:chOff x="1762126" y="1543049"/>
            <a:chExt cx="5514974" cy="2549272"/>
          </a:xfrm>
        </p:grpSpPr>
        <p:sp>
          <p:nvSpPr>
            <p:cNvPr id="15" name="Rectangle 14"/>
            <p:cNvSpPr/>
            <p:nvPr/>
          </p:nvSpPr>
          <p:spPr>
            <a:xfrm>
              <a:off x="1762126" y="3248025"/>
              <a:ext cx="2400299" cy="310896"/>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71652" y="3781425"/>
              <a:ext cx="1485898" cy="310896"/>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72202" y="1543049"/>
              <a:ext cx="1104898" cy="310896"/>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981577" y="2085974"/>
              <a:ext cx="1647824" cy="310896"/>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448052" y="2724150"/>
              <a:ext cx="428623" cy="310896"/>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 K: SCR Sample 2</a:t>
            </a:r>
          </a:p>
        </p:txBody>
      </p:sp>
      <p:sp>
        <p:nvSpPr>
          <p:cNvPr id="27" name="Slide Number Placeholder 26"/>
          <p:cNvSpPr>
            <a:spLocks noGrp="1"/>
          </p:cNvSpPr>
          <p:nvPr>
            <p:ph type="sldNum" sz="quarter" idx="10"/>
          </p:nvPr>
        </p:nvSpPr>
        <p:spPr/>
        <p:txBody>
          <a:bodyPr/>
          <a:lstStyle/>
          <a:p>
            <a:fld id="{C6C20FBB-DA0A-4D64-96F3-1BFC9EBDF0FB}" type="slidenum">
              <a:rPr lang="en-US" smtClean="0"/>
              <a:pPr/>
              <a:t>17</a:t>
            </a:fld>
            <a:endParaRPr lang="en-US" dirty="0"/>
          </a:p>
        </p:txBody>
      </p:sp>
      <p:grpSp>
        <p:nvGrpSpPr>
          <p:cNvPr id="5" name="Group 4"/>
          <p:cNvGrpSpPr/>
          <p:nvPr/>
        </p:nvGrpSpPr>
        <p:grpSpPr>
          <a:xfrm>
            <a:off x="1142999" y="4352544"/>
            <a:ext cx="6858000" cy="2012904"/>
            <a:chOff x="1142999" y="4343019"/>
            <a:chExt cx="6858000" cy="2012904"/>
          </a:xfrm>
          <a:effectLst>
            <a:outerShdw blurRad="50800" dist="38100" dir="2700000" algn="tl" rotWithShape="0">
              <a:prstClr val="black">
                <a:alpha val="40000"/>
              </a:prstClr>
            </a:outerShdw>
          </a:effectLst>
        </p:grpSpPr>
        <p:sp>
          <p:nvSpPr>
            <p:cNvPr id="6" name="Rectangle 5"/>
            <p:cNvSpPr/>
            <p:nvPr/>
          </p:nvSpPr>
          <p:spPr>
            <a:xfrm>
              <a:off x="1147761" y="5807283"/>
              <a:ext cx="493776" cy="5486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M</a:t>
              </a:r>
            </a:p>
          </p:txBody>
        </p:sp>
        <p:sp>
          <p:nvSpPr>
            <p:cNvPr id="7" name="Rectangle 6"/>
            <p:cNvSpPr/>
            <p:nvPr/>
          </p:nvSpPr>
          <p:spPr>
            <a:xfrm>
              <a:off x="1147761" y="5231768"/>
              <a:ext cx="493776" cy="5486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CR</a:t>
              </a:r>
            </a:p>
          </p:txBody>
        </p:sp>
        <p:sp>
          <p:nvSpPr>
            <p:cNvPr id="8" name="Rectangle 7"/>
            <p:cNvSpPr/>
            <p:nvPr/>
          </p:nvSpPr>
          <p:spPr>
            <a:xfrm>
              <a:off x="1147761" y="4653757"/>
              <a:ext cx="493776" cy="5486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1300" b="1" dirty="0">
                  <a:solidFill>
                    <a:schemeClr val="tx1"/>
                  </a:solidFill>
                </a:rPr>
                <a:t>C/QL</a:t>
              </a:r>
            </a:p>
          </p:txBody>
        </p:sp>
        <p:sp>
          <p:nvSpPr>
            <p:cNvPr id="10" name="Rectangle 9"/>
            <p:cNvSpPr/>
            <p:nvPr/>
          </p:nvSpPr>
          <p:spPr>
            <a:xfrm>
              <a:off x="1668226" y="4653757"/>
              <a:ext cx="6329805" cy="548640"/>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err="1">
                  <a:solidFill>
                    <a:schemeClr val="tx1"/>
                  </a:solidFill>
                </a:rPr>
                <a:t>Response</a:t>
              </a:r>
              <a:r>
                <a:rPr lang="fr-FR" sz="1000" dirty="0">
                  <a:solidFill>
                    <a:schemeClr val="tx1"/>
                  </a:solidFill>
                </a:rPr>
                <a:t> </a:t>
              </a:r>
              <a:r>
                <a:rPr lang="fr-FR" sz="1000" dirty="0" err="1">
                  <a:solidFill>
                    <a:schemeClr val="tx1"/>
                  </a:solidFill>
                </a:rPr>
                <a:t>contains</a:t>
              </a:r>
              <a:r>
                <a:rPr lang="fr-FR" sz="1000" dirty="0">
                  <a:solidFill>
                    <a:schemeClr val="tx1"/>
                  </a:solidFill>
                </a:rPr>
                <a:t> a </a:t>
              </a:r>
              <a:r>
                <a:rPr lang="fr-FR" sz="1000" dirty="0" err="1">
                  <a:solidFill>
                    <a:schemeClr val="tx1"/>
                  </a:solidFill>
                </a:rPr>
                <a:t>complex</a:t>
              </a:r>
              <a:r>
                <a:rPr lang="fr-FR" sz="1000" dirty="0">
                  <a:solidFill>
                    <a:schemeClr val="tx1"/>
                  </a:solidFill>
                </a:rPr>
                <a:t> sentence.</a:t>
              </a:r>
              <a:endParaRPr lang="en-US" sz="1000" dirty="0">
                <a:solidFill>
                  <a:schemeClr val="tx1"/>
                </a:solidFill>
              </a:endParaRPr>
            </a:p>
          </p:txBody>
        </p:sp>
        <p:sp>
          <p:nvSpPr>
            <p:cNvPr id="11" name="Rectangle 10"/>
            <p:cNvSpPr/>
            <p:nvPr/>
          </p:nvSpPr>
          <p:spPr>
            <a:xfrm>
              <a:off x="1668226" y="5231768"/>
              <a:ext cx="6327648" cy="548640"/>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a drawing and a sentence to somewhat provide descriptions and events.</a:t>
              </a:r>
            </a:p>
          </p:txBody>
        </p:sp>
        <p:sp>
          <p:nvSpPr>
            <p:cNvPr id="12" name="Rectangle 11"/>
            <p:cNvSpPr/>
            <p:nvPr/>
          </p:nvSpPr>
          <p:spPr>
            <a:xfrm>
              <a:off x="1668226" y="5807283"/>
              <a:ext cx="6327648" cy="548640"/>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is clear and contains few errors that rarely obscure meaning (spelling error: </a:t>
              </a:r>
              <a:r>
                <a:rPr lang="en-US" sz="1000" i="1" dirty="0" err="1">
                  <a:solidFill>
                    <a:schemeClr val="tx1"/>
                  </a:solidFill>
                </a:rPr>
                <a:t>brd</a:t>
              </a:r>
              <a:r>
                <a:rPr lang="en-US" sz="1000" i="1" dirty="0">
                  <a:solidFill>
                    <a:schemeClr val="tx1"/>
                  </a:solidFill>
                </a:rPr>
                <a:t> for bird).</a:t>
              </a:r>
              <a:endParaRPr lang="en-US" sz="1000" dirty="0">
                <a:solidFill>
                  <a:schemeClr val="tx1"/>
                </a:solidFill>
              </a:endParaRPr>
            </a:p>
          </p:txBody>
        </p:sp>
        <p:sp>
          <p:nvSpPr>
            <p:cNvPr id="13" name="Rectangle 12"/>
            <p:cNvSpPr/>
            <p:nvPr/>
          </p:nvSpPr>
          <p:spPr>
            <a:xfrm>
              <a:off x="1142999" y="4343019"/>
              <a:ext cx="685800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3: Expanding</a:t>
              </a:r>
            </a:p>
          </p:txBody>
        </p:sp>
      </p:grpSp>
      <p:pic>
        <p:nvPicPr>
          <p:cNvPr id="14" name="Picture 13" descr="Sample 02.png"/>
          <p:cNvPicPr>
            <a:picLocks noChangeAspect="1"/>
          </p:cNvPicPr>
          <p:nvPr/>
        </p:nvPicPr>
        <p:blipFill>
          <a:blip r:embed="rId3" cstate="print"/>
          <a:stretch>
            <a:fillRect/>
          </a:stretch>
        </p:blipFill>
        <p:spPr>
          <a:xfrm>
            <a:off x="3169004" y="857250"/>
            <a:ext cx="2793651" cy="3394286"/>
          </a:xfrm>
          <a:prstGeom prst="rect">
            <a:avLst/>
          </a:prstGeom>
          <a:effectLst>
            <a:outerShdw blurRad="50800" dist="38100" dir="2700000" algn="tl" rotWithShape="0">
              <a:prstClr val="black">
                <a:alpha val="40000"/>
              </a:prstClr>
            </a:outerShdw>
          </a:effectLst>
        </p:spPr>
      </p:pic>
      <p:sp>
        <p:nvSpPr>
          <p:cNvPr id="15" name="Rectangle 14"/>
          <p:cNvSpPr/>
          <p:nvPr/>
        </p:nvSpPr>
        <p:spPr>
          <a:xfrm>
            <a:off x="3352802" y="3267074"/>
            <a:ext cx="1057273" cy="310896"/>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019675" y="2733675"/>
            <a:ext cx="476250" cy="834771"/>
            <a:chOff x="5019675" y="2733675"/>
            <a:chExt cx="476250" cy="834771"/>
          </a:xfrm>
        </p:grpSpPr>
        <p:sp>
          <p:nvSpPr>
            <p:cNvPr id="16" name="Rectangle 15"/>
            <p:cNvSpPr/>
            <p:nvPr/>
          </p:nvSpPr>
          <p:spPr>
            <a:xfrm>
              <a:off x="5019675" y="2733675"/>
              <a:ext cx="457200" cy="310896"/>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038725" y="3257550"/>
              <a:ext cx="457200" cy="310896"/>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1000"/>
                                        <p:tgtEl>
                                          <p:spTgt spid="19"/>
                                        </p:tgtEl>
                                      </p:cBhvr>
                                    </p:animEffect>
                                  </p:childTnLst>
                                </p:cTn>
                              </p:par>
                              <p:par>
                                <p:cTn id="13" presetID="10" presetClass="exit" presetSubtype="0" fill="hold" grpId="1" nodeType="withEffect">
                                  <p:stCondLst>
                                    <p:cond delay="0"/>
                                  </p:stCondLst>
                                  <p:childTnLst>
                                    <p:animEffect transition="out" filter="fade">
                                      <p:cBhvr>
                                        <p:cTn id="14" dur="2000"/>
                                        <p:tgtEl>
                                          <p:spTgt spid="15"/>
                                        </p:tgtEl>
                                      </p:cBhvr>
                                    </p:animEffect>
                                    <p:set>
                                      <p:cBhvr>
                                        <p:cTn id="15"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 K: SCR Sample 3</a:t>
            </a:r>
          </a:p>
        </p:txBody>
      </p:sp>
      <p:sp>
        <p:nvSpPr>
          <p:cNvPr id="27" name="Slide Number Placeholder 26"/>
          <p:cNvSpPr>
            <a:spLocks noGrp="1"/>
          </p:cNvSpPr>
          <p:nvPr>
            <p:ph type="sldNum" sz="quarter" idx="10"/>
          </p:nvPr>
        </p:nvSpPr>
        <p:spPr/>
        <p:txBody>
          <a:bodyPr/>
          <a:lstStyle/>
          <a:p>
            <a:fld id="{C6C20FBB-DA0A-4D64-96F3-1BFC9EBDF0FB}" type="slidenum">
              <a:rPr lang="en-US" smtClean="0"/>
              <a:pPr/>
              <a:t>18</a:t>
            </a:fld>
            <a:endParaRPr lang="en-US" dirty="0"/>
          </a:p>
        </p:txBody>
      </p:sp>
      <p:grpSp>
        <p:nvGrpSpPr>
          <p:cNvPr id="5" name="Group 4"/>
          <p:cNvGrpSpPr/>
          <p:nvPr/>
        </p:nvGrpSpPr>
        <p:grpSpPr>
          <a:xfrm>
            <a:off x="1142999" y="4352544"/>
            <a:ext cx="6858000" cy="2012904"/>
            <a:chOff x="1142999" y="4343019"/>
            <a:chExt cx="6858000" cy="2012904"/>
          </a:xfrm>
          <a:effectLst>
            <a:outerShdw blurRad="50800" dist="38100" dir="2700000" algn="tl" rotWithShape="0">
              <a:prstClr val="black">
                <a:alpha val="40000"/>
              </a:prstClr>
            </a:outerShdw>
          </a:effectLst>
        </p:grpSpPr>
        <p:sp>
          <p:nvSpPr>
            <p:cNvPr id="6" name="Rectangle 5"/>
            <p:cNvSpPr/>
            <p:nvPr/>
          </p:nvSpPr>
          <p:spPr>
            <a:xfrm>
              <a:off x="1147761" y="5807283"/>
              <a:ext cx="493776" cy="5486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M</a:t>
              </a:r>
            </a:p>
          </p:txBody>
        </p:sp>
        <p:sp>
          <p:nvSpPr>
            <p:cNvPr id="7" name="Rectangle 6"/>
            <p:cNvSpPr/>
            <p:nvPr/>
          </p:nvSpPr>
          <p:spPr>
            <a:xfrm>
              <a:off x="1147761" y="5231768"/>
              <a:ext cx="493776" cy="5486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CR</a:t>
              </a:r>
            </a:p>
          </p:txBody>
        </p:sp>
        <p:sp>
          <p:nvSpPr>
            <p:cNvPr id="8" name="Rectangle 7"/>
            <p:cNvSpPr/>
            <p:nvPr/>
          </p:nvSpPr>
          <p:spPr>
            <a:xfrm>
              <a:off x="1147761" y="4653757"/>
              <a:ext cx="493776" cy="5486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1300" b="1" dirty="0">
                  <a:solidFill>
                    <a:schemeClr val="tx1"/>
                  </a:solidFill>
                </a:rPr>
                <a:t>C/QL</a:t>
              </a:r>
            </a:p>
          </p:txBody>
        </p:sp>
        <p:sp>
          <p:nvSpPr>
            <p:cNvPr id="10" name="Rectangle 9"/>
            <p:cNvSpPr/>
            <p:nvPr/>
          </p:nvSpPr>
          <p:spPr>
            <a:xfrm>
              <a:off x="1668226" y="4653757"/>
              <a:ext cx="6329805" cy="548640"/>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err="1">
                  <a:solidFill>
                    <a:schemeClr val="tx1"/>
                  </a:solidFill>
                </a:rPr>
                <a:t>Response</a:t>
              </a:r>
              <a:r>
                <a:rPr lang="fr-FR" sz="1000" dirty="0">
                  <a:solidFill>
                    <a:schemeClr val="tx1"/>
                  </a:solidFill>
                </a:rPr>
                <a:t> </a:t>
              </a:r>
              <a:r>
                <a:rPr lang="fr-FR" sz="1000" dirty="0" err="1">
                  <a:solidFill>
                    <a:schemeClr val="tx1"/>
                  </a:solidFill>
                </a:rPr>
                <a:t>contains</a:t>
              </a:r>
              <a:r>
                <a:rPr lang="fr-FR" sz="1000" dirty="0">
                  <a:solidFill>
                    <a:schemeClr val="tx1"/>
                  </a:solidFill>
                </a:rPr>
                <a:t> a simple sentence.</a:t>
              </a:r>
              <a:endParaRPr lang="en-US" sz="1000" dirty="0">
                <a:solidFill>
                  <a:schemeClr val="tx1"/>
                </a:solidFill>
              </a:endParaRPr>
            </a:p>
          </p:txBody>
        </p:sp>
        <p:sp>
          <p:nvSpPr>
            <p:cNvPr id="11" name="Rectangle 10"/>
            <p:cNvSpPr/>
            <p:nvPr/>
          </p:nvSpPr>
          <p:spPr>
            <a:xfrm>
              <a:off x="1668226" y="5231768"/>
              <a:ext cx="6327648" cy="548640"/>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a drawing and a sentence to somewhat provide descriptions</a:t>
              </a:r>
            </a:p>
            <a:p>
              <a:r>
                <a:rPr lang="en-US" sz="1000" dirty="0">
                  <a:solidFill>
                    <a:schemeClr val="tx1"/>
                  </a:solidFill>
                </a:rPr>
                <a:t>and events to write about a topic.</a:t>
              </a:r>
            </a:p>
          </p:txBody>
        </p:sp>
        <p:sp>
          <p:nvSpPr>
            <p:cNvPr id="12" name="Rectangle 11"/>
            <p:cNvSpPr/>
            <p:nvPr/>
          </p:nvSpPr>
          <p:spPr>
            <a:xfrm>
              <a:off x="1668226" y="5807283"/>
              <a:ext cx="6327648" cy="548640"/>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is mostly clear, but contains some errors that occasionally obscure meaning (spelling errors in a brief response: </a:t>
              </a:r>
              <a:r>
                <a:rPr lang="en-US" sz="1000" i="1" dirty="0">
                  <a:solidFill>
                    <a:schemeClr val="tx1"/>
                  </a:solidFill>
                </a:rPr>
                <a:t>bog</a:t>
              </a:r>
              <a:r>
                <a:rPr lang="en-US" sz="1000" dirty="0">
                  <a:solidFill>
                    <a:schemeClr val="tx1"/>
                  </a:solidFill>
                </a:rPr>
                <a:t> for </a:t>
              </a:r>
              <a:r>
                <a:rPr lang="en-US" sz="1000" i="1" dirty="0">
                  <a:solidFill>
                    <a:schemeClr val="tx1"/>
                  </a:solidFill>
                </a:rPr>
                <a:t>dog</a:t>
              </a:r>
              <a:r>
                <a:rPr lang="en-US" sz="1000" dirty="0">
                  <a:solidFill>
                    <a:schemeClr val="tx1"/>
                  </a:solidFill>
                </a:rPr>
                <a:t>, </a:t>
              </a:r>
              <a:r>
                <a:rPr lang="en-US" sz="1000" i="1" dirty="0" err="1">
                  <a:solidFill>
                    <a:schemeClr val="tx1"/>
                  </a:solidFill>
                </a:rPr>
                <a:t>jamp</a:t>
              </a:r>
              <a:r>
                <a:rPr lang="en-US" sz="1000" dirty="0">
                  <a:solidFill>
                    <a:schemeClr val="tx1"/>
                  </a:solidFill>
                </a:rPr>
                <a:t> for </a:t>
              </a:r>
              <a:r>
                <a:rPr lang="en-US" sz="1000" i="1" dirty="0">
                  <a:solidFill>
                    <a:schemeClr val="tx1"/>
                  </a:solidFill>
                </a:rPr>
                <a:t>jump</a:t>
              </a:r>
              <a:r>
                <a:rPr lang="en-US" sz="1000" dirty="0">
                  <a:solidFill>
                    <a:schemeClr val="tx1"/>
                  </a:solidFill>
                </a:rPr>
                <a:t>).</a:t>
              </a:r>
            </a:p>
          </p:txBody>
        </p:sp>
        <p:sp>
          <p:nvSpPr>
            <p:cNvPr id="13" name="Rectangle 12"/>
            <p:cNvSpPr/>
            <p:nvPr/>
          </p:nvSpPr>
          <p:spPr>
            <a:xfrm>
              <a:off x="1142999" y="4343019"/>
              <a:ext cx="685800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2: Transitioning</a:t>
              </a:r>
            </a:p>
          </p:txBody>
        </p:sp>
      </p:grpSp>
      <p:pic>
        <p:nvPicPr>
          <p:cNvPr id="14" name="Picture 13" descr="Sample 03.png"/>
          <p:cNvPicPr>
            <a:picLocks noChangeAspect="1"/>
          </p:cNvPicPr>
          <p:nvPr/>
        </p:nvPicPr>
        <p:blipFill>
          <a:blip r:embed="rId3" cstate="print"/>
          <a:stretch>
            <a:fillRect/>
          </a:stretch>
        </p:blipFill>
        <p:spPr>
          <a:xfrm>
            <a:off x="3172968" y="859536"/>
            <a:ext cx="2793651" cy="3394286"/>
          </a:xfrm>
          <a:prstGeom prst="rect">
            <a:avLst/>
          </a:prstGeom>
          <a:effectLst>
            <a:outerShdw blurRad="50800" dist="38100" dir="2700000" algn="tl" rotWithShape="0">
              <a:prstClr val="black">
                <a:alpha val="40000"/>
              </a:prstClr>
            </a:outerShdw>
          </a:effectLst>
        </p:spPr>
      </p:pic>
      <p:sp>
        <p:nvSpPr>
          <p:cNvPr id="15" name="Rectangle 14"/>
          <p:cNvSpPr/>
          <p:nvPr/>
        </p:nvSpPr>
        <p:spPr>
          <a:xfrm>
            <a:off x="3352802" y="2752724"/>
            <a:ext cx="1952623" cy="310896"/>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 K: SCR Sample 4</a:t>
            </a:r>
          </a:p>
        </p:txBody>
      </p:sp>
      <p:sp>
        <p:nvSpPr>
          <p:cNvPr id="27" name="Slide Number Placeholder 26"/>
          <p:cNvSpPr>
            <a:spLocks noGrp="1"/>
          </p:cNvSpPr>
          <p:nvPr>
            <p:ph type="sldNum" sz="quarter" idx="10"/>
          </p:nvPr>
        </p:nvSpPr>
        <p:spPr/>
        <p:txBody>
          <a:bodyPr/>
          <a:lstStyle/>
          <a:p>
            <a:fld id="{C6C20FBB-DA0A-4D64-96F3-1BFC9EBDF0FB}" type="slidenum">
              <a:rPr lang="en-US" smtClean="0"/>
              <a:pPr/>
              <a:t>19</a:t>
            </a:fld>
            <a:endParaRPr lang="en-US" dirty="0"/>
          </a:p>
        </p:txBody>
      </p:sp>
      <p:grpSp>
        <p:nvGrpSpPr>
          <p:cNvPr id="15" name="Group 14"/>
          <p:cNvGrpSpPr/>
          <p:nvPr/>
        </p:nvGrpSpPr>
        <p:grpSpPr>
          <a:xfrm>
            <a:off x="1142999" y="4352544"/>
            <a:ext cx="6858000" cy="1599519"/>
            <a:chOff x="1142999" y="4352544"/>
            <a:chExt cx="6858000" cy="1599519"/>
          </a:xfrm>
          <a:effectLst>
            <a:outerShdw blurRad="50800" dist="38100" dir="2700000" algn="tl" rotWithShape="0">
              <a:prstClr val="black">
                <a:alpha val="40000"/>
              </a:prstClr>
            </a:outerShdw>
          </a:effectLst>
        </p:grpSpPr>
        <p:sp>
          <p:nvSpPr>
            <p:cNvPr id="7" name="Rectangle 6"/>
            <p:cNvSpPr/>
            <p:nvPr/>
          </p:nvSpPr>
          <p:spPr>
            <a:xfrm>
              <a:off x="1147761" y="5540583"/>
              <a:ext cx="493776" cy="4114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M</a:t>
              </a:r>
            </a:p>
          </p:txBody>
        </p:sp>
        <p:sp>
          <p:nvSpPr>
            <p:cNvPr id="8" name="Rectangle 7"/>
            <p:cNvSpPr/>
            <p:nvPr/>
          </p:nvSpPr>
          <p:spPr>
            <a:xfrm>
              <a:off x="1147761" y="5107943"/>
              <a:ext cx="493776" cy="4114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CR</a:t>
              </a:r>
            </a:p>
          </p:txBody>
        </p:sp>
        <p:sp>
          <p:nvSpPr>
            <p:cNvPr id="10" name="Rectangle 9"/>
            <p:cNvSpPr/>
            <p:nvPr/>
          </p:nvSpPr>
          <p:spPr>
            <a:xfrm>
              <a:off x="1147761" y="4663282"/>
              <a:ext cx="493776" cy="4114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1300" b="1" dirty="0">
                  <a:solidFill>
                    <a:schemeClr val="tx1"/>
                  </a:solidFill>
                </a:rPr>
                <a:t>C/QL</a:t>
              </a:r>
            </a:p>
          </p:txBody>
        </p:sp>
        <p:sp>
          <p:nvSpPr>
            <p:cNvPr id="11" name="Rectangle 10"/>
            <p:cNvSpPr/>
            <p:nvPr/>
          </p:nvSpPr>
          <p:spPr>
            <a:xfrm>
              <a:off x="1668226" y="4663282"/>
              <a:ext cx="6329805" cy="411480"/>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is unintelligible.</a:t>
              </a:r>
            </a:p>
          </p:txBody>
        </p:sp>
        <p:sp>
          <p:nvSpPr>
            <p:cNvPr id="12" name="Rectangle 11"/>
            <p:cNvSpPr/>
            <p:nvPr/>
          </p:nvSpPr>
          <p:spPr>
            <a:xfrm>
              <a:off x="1668226" y="5107943"/>
              <a:ext cx="6327648" cy="411480"/>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a drawing to minimally provide descriptions and events (see note below).</a:t>
              </a:r>
            </a:p>
          </p:txBody>
        </p:sp>
        <p:sp>
          <p:nvSpPr>
            <p:cNvPr id="13" name="Rectangle 12"/>
            <p:cNvSpPr/>
            <p:nvPr/>
          </p:nvSpPr>
          <p:spPr>
            <a:xfrm>
              <a:off x="1668226" y="5540583"/>
              <a:ext cx="6327648" cy="411480"/>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numerous errors that totally obscure meaning (text is a string of letters).</a:t>
              </a:r>
            </a:p>
          </p:txBody>
        </p:sp>
        <p:sp>
          <p:nvSpPr>
            <p:cNvPr id="14" name="Rectangle 13"/>
            <p:cNvSpPr/>
            <p:nvPr/>
          </p:nvSpPr>
          <p:spPr>
            <a:xfrm>
              <a:off x="1142999" y="4352544"/>
              <a:ext cx="685800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1: Emerging</a:t>
              </a:r>
            </a:p>
          </p:txBody>
        </p:sp>
      </p:grpSp>
      <p:sp>
        <p:nvSpPr>
          <p:cNvPr id="16" name="TextBox 15"/>
          <p:cNvSpPr txBox="1"/>
          <p:nvPr/>
        </p:nvSpPr>
        <p:spPr>
          <a:xfrm>
            <a:off x="1047750" y="6010275"/>
            <a:ext cx="6724650" cy="430887"/>
          </a:xfrm>
          <a:prstGeom prst="rect">
            <a:avLst/>
          </a:prstGeom>
          <a:noFill/>
        </p:spPr>
        <p:txBody>
          <a:bodyPr wrap="square" rtlCol="0">
            <a:spAutoFit/>
          </a:bodyPr>
          <a:lstStyle/>
          <a:p>
            <a:pPr marL="457200" indent="-457200"/>
            <a:r>
              <a:rPr lang="en-US" sz="1200" b="1" dirty="0"/>
              <a:t>Note</a:t>
            </a:r>
            <a:r>
              <a:rPr lang="en-US" sz="1000" dirty="0"/>
              <a:t>: If a response contains no text or incomprehensible text, but includes a drawing related to the prompt, the response will be scored as a holistic 1 (or a holistic 2, on the rare occasion that a drawing is very detailed).</a:t>
            </a:r>
          </a:p>
        </p:txBody>
      </p:sp>
      <p:pic>
        <p:nvPicPr>
          <p:cNvPr id="17" name="Picture 16" descr="Sample 04.png"/>
          <p:cNvPicPr>
            <a:picLocks noChangeAspect="1"/>
          </p:cNvPicPr>
          <p:nvPr/>
        </p:nvPicPr>
        <p:blipFill>
          <a:blip r:embed="rId3" cstate="print"/>
          <a:stretch>
            <a:fillRect/>
          </a:stretch>
        </p:blipFill>
        <p:spPr>
          <a:xfrm>
            <a:off x="3172968" y="859536"/>
            <a:ext cx="2793651" cy="3394286"/>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Kindergarten Writing Training</a:t>
            </a:r>
          </a:p>
        </p:txBody>
      </p:sp>
      <p:sp>
        <p:nvSpPr>
          <p:cNvPr id="3" name="Content Placeholder 2"/>
          <p:cNvSpPr>
            <a:spLocks noGrp="1"/>
          </p:cNvSpPr>
          <p:nvPr>
            <p:ph idx="1"/>
          </p:nvPr>
        </p:nvSpPr>
        <p:spPr/>
        <p:txBody>
          <a:bodyPr/>
          <a:lstStyle/>
          <a:p>
            <a:r>
              <a:rPr lang="en-US" dirty="0"/>
              <a:t>Kindergarten Writing: Four Constructed-Response Types</a:t>
            </a:r>
          </a:p>
          <a:p>
            <a:pPr lvl="1"/>
            <a:r>
              <a:rPr lang="en-US" dirty="0"/>
              <a:t>Letter Writing (0–1 score point scale)</a:t>
            </a:r>
          </a:p>
          <a:p>
            <a:pPr lvl="2">
              <a:buFont typeface="Wingdings" pitchFamily="2" charset="2"/>
              <a:buChar char="§"/>
            </a:pPr>
            <a:r>
              <a:rPr lang="en-US" sz="1500" dirty="0">
                <a:latin typeface="+mn-lt"/>
              </a:rPr>
              <a:t>Sample student responses</a:t>
            </a:r>
            <a:endParaRPr lang="en-US" sz="1500" dirty="0">
              <a:highlight>
                <a:srgbClr val="FFFF00"/>
              </a:highlight>
              <a:latin typeface="+mn-lt"/>
            </a:endParaRPr>
          </a:p>
          <a:p>
            <a:pPr lvl="1"/>
            <a:r>
              <a:rPr lang="en-US" dirty="0"/>
              <a:t>Word Writing (0–2 score point scale)</a:t>
            </a:r>
          </a:p>
          <a:p>
            <a:pPr lvl="2">
              <a:buFont typeface="Wingdings" pitchFamily="2" charset="2"/>
              <a:buChar char="§"/>
            </a:pPr>
            <a:r>
              <a:rPr lang="en-US" sz="1500" dirty="0">
                <a:latin typeface="+mj-lt"/>
              </a:rPr>
              <a:t>Sample student responses</a:t>
            </a:r>
            <a:endParaRPr lang="en-US" sz="1500" dirty="0">
              <a:highlight>
                <a:srgbClr val="FFFF00"/>
              </a:highlight>
              <a:latin typeface="+mj-lt"/>
            </a:endParaRPr>
          </a:p>
          <a:p>
            <a:pPr lvl="1"/>
            <a:r>
              <a:rPr lang="en-US" dirty="0"/>
              <a:t>Sentence Writing (0–2 score point scale)</a:t>
            </a:r>
          </a:p>
          <a:p>
            <a:pPr lvl="2">
              <a:buFont typeface="Wingdings" pitchFamily="2" charset="2"/>
              <a:buChar char="§"/>
            </a:pPr>
            <a:r>
              <a:rPr lang="en-US" sz="1500" dirty="0">
                <a:latin typeface="+mn-lt"/>
              </a:rPr>
              <a:t>Sample student responses</a:t>
            </a:r>
            <a:endParaRPr lang="en-US" sz="1500" dirty="0">
              <a:highlight>
                <a:srgbClr val="FFFF00"/>
              </a:highlight>
              <a:latin typeface="+mn-lt"/>
            </a:endParaRPr>
          </a:p>
          <a:p>
            <a:pPr lvl="1"/>
            <a:r>
              <a:rPr lang="en-US" dirty="0"/>
              <a:t>SCR: Write a Story (0–4 score point scale)</a:t>
            </a:r>
          </a:p>
          <a:p>
            <a:pPr lvl="2">
              <a:buFont typeface="Wingdings" pitchFamily="2" charset="2"/>
              <a:buChar char="§"/>
            </a:pPr>
            <a:r>
              <a:rPr lang="en-US" sz="1500" dirty="0">
                <a:latin typeface="+mn-lt"/>
              </a:rPr>
              <a:t>Sample student responses</a:t>
            </a:r>
            <a:endParaRPr lang="en-US" sz="1500" dirty="0">
              <a:highlight>
                <a:srgbClr val="FFFF00"/>
              </a:highlight>
              <a:latin typeface="+mn-lt"/>
            </a:endParaRPr>
          </a:p>
        </p:txBody>
      </p:sp>
      <p:sp>
        <p:nvSpPr>
          <p:cNvPr id="4" name="Slide Number Placeholder 3"/>
          <p:cNvSpPr>
            <a:spLocks noGrp="1"/>
          </p:cNvSpPr>
          <p:nvPr>
            <p:ph type="sldNum" sz="quarter" idx="10"/>
          </p:nvPr>
        </p:nvSpPr>
        <p:spPr/>
        <p:txBody>
          <a:bodyPr/>
          <a:lstStyle/>
          <a:p>
            <a:fld id="{C6C20FBB-DA0A-4D64-96F3-1BFC9EBDF0FB}"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 K: SCR Sample 5</a:t>
            </a:r>
          </a:p>
        </p:txBody>
      </p:sp>
      <p:sp>
        <p:nvSpPr>
          <p:cNvPr id="27" name="Slide Number Placeholder 26"/>
          <p:cNvSpPr>
            <a:spLocks noGrp="1"/>
          </p:cNvSpPr>
          <p:nvPr>
            <p:ph type="sldNum" sz="quarter" idx="10"/>
          </p:nvPr>
        </p:nvSpPr>
        <p:spPr/>
        <p:txBody>
          <a:bodyPr/>
          <a:lstStyle/>
          <a:p>
            <a:fld id="{C6C20FBB-DA0A-4D64-96F3-1BFC9EBDF0FB}" type="slidenum">
              <a:rPr lang="en-US" smtClean="0"/>
              <a:pPr/>
              <a:t>20</a:t>
            </a:fld>
            <a:endParaRPr lang="en-US" dirty="0"/>
          </a:p>
        </p:txBody>
      </p:sp>
      <p:grpSp>
        <p:nvGrpSpPr>
          <p:cNvPr id="25" name="Group 24"/>
          <p:cNvGrpSpPr/>
          <p:nvPr/>
        </p:nvGrpSpPr>
        <p:grpSpPr>
          <a:xfrm>
            <a:off x="1142999" y="4352544"/>
            <a:ext cx="6858000" cy="2012904"/>
            <a:chOff x="1142999" y="4343019"/>
            <a:chExt cx="6858000" cy="2012904"/>
          </a:xfrm>
          <a:effectLst>
            <a:outerShdw blurRad="50800" dist="38100" dir="2700000" algn="tl" rotWithShape="0">
              <a:prstClr val="black">
                <a:alpha val="40000"/>
              </a:prstClr>
            </a:outerShdw>
          </a:effectLst>
        </p:grpSpPr>
        <p:sp>
          <p:nvSpPr>
            <p:cNvPr id="26" name="Rectangle 25"/>
            <p:cNvSpPr/>
            <p:nvPr/>
          </p:nvSpPr>
          <p:spPr>
            <a:xfrm>
              <a:off x="1147761" y="5807283"/>
              <a:ext cx="493776" cy="5486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M</a:t>
              </a:r>
            </a:p>
          </p:txBody>
        </p:sp>
        <p:sp>
          <p:nvSpPr>
            <p:cNvPr id="28" name="Rectangle 27"/>
            <p:cNvSpPr/>
            <p:nvPr/>
          </p:nvSpPr>
          <p:spPr>
            <a:xfrm>
              <a:off x="1147761" y="5231768"/>
              <a:ext cx="493776" cy="5486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CR</a:t>
              </a:r>
            </a:p>
          </p:txBody>
        </p:sp>
        <p:sp>
          <p:nvSpPr>
            <p:cNvPr id="29" name="Rectangle 28"/>
            <p:cNvSpPr/>
            <p:nvPr/>
          </p:nvSpPr>
          <p:spPr>
            <a:xfrm>
              <a:off x="1147761" y="4653757"/>
              <a:ext cx="493776" cy="5486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1300" b="1" dirty="0">
                  <a:solidFill>
                    <a:schemeClr val="tx1"/>
                  </a:solidFill>
                </a:rPr>
                <a:t>C/QL</a:t>
              </a:r>
            </a:p>
          </p:txBody>
        </p:sp>
        <p:sp>
          <p:nvSpPr>
            <p:cNvPr id="30" name="Rectangle 29"/>
            <p:cNvSpPr/>
            <p:nvPr/>
          </p:nvSpPr>
          <p:spPr>
            <a:xfrm>
              <a:off x="1668226" y="4653757"/>
              <a:ext cx="6329805" cy="548640"/>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words and a short phrase.</a:t>
              </a:r>
            </a:p>
          </p:txBody>
        </p:sp>
        <p:sp>
          <p:nvSpPr>
            <p:cNvPr id="31" name="Rectangle 30"/>
            <p:cNvSpPr/>
            <p:nvPr/>
          </p:nvSpPr>
          <p:spPr>
            <a:xfrm>
              <a:off x="1668226" y="5231768"/>
              <a:ext cx="6327648" cy="548640"/>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only words and phrases to minimally provide descriptions.</a:t>
              </a:r>
            </a:p>
          </p:txBody>
        </p:sp>
        <p:sp>
          <p:nvSpPr>
            <p:cNvPr id="32" name="Rectangle 31"/>
            <p:cNvSpPr/>
            <p:nvPr/>
          </p:nvSpPr>
          <p:spPr>
            <a:xfrm>
              <a:off x="1668226" y="5807283"/>
              <a:ext cx="6327648" cy="548640"/>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errors that often obscure meaning (unsuccessful attempted sentence).</a:t>
              </a:r>
            </a:p>
          </p:txBody>
        </p:sp>
        <p:sp>
          <p:nvSpPr>
            <p:cNvPr id="33" name="Rectangle 32"/>
            <p:cNvSpPr/>
            <p:nvPr/>
          </p:nvSpPr>
          <p:spPr>
            <a:xfrm>
              <a:off x="1142999" y="4343019"/>
              <a:ext cx="685800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1: Emerging</a:t>
              </a:r>
            </a:p>
          </p:txBody>
        </p:sp>
      </p:grpSp>
      <p:pic>
        <p:nvPicPr>
          <p:cNvPr id="34" name="Picture 33" descr="Sample 5 (Replacement).png"/>
          <p:cNvPicPr>
            <a:picLocks/>
          </p:cNvPicPr>
          <p:nvPr/>
        </p:nvPicPr>
        <p:blipFill>
          <a:blip r:embed="rId3" cstate="print"/>
          <a:stretch>
            <a:fillRect/>
          </a:stretch>
        </p:blipFill>
        <p:spPr>
          <a:xfrm>
            <a:off x="3172968" y="859536"/>
            <a:ext cx="2798064" cy="3392424"/>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 K: SCR Sample 6</a:t>
            </a:r>
          </a:p>
        </p:txBody>
      </p:sp>
      <p:sp>
        <p:nvSpPr>
          <p:cNvPr id="27" name="Slide Number Placeholder 26"/>
          <p:cNvSpPr>
            <a:spLocks noGrp="1"/>
          </p:cNvSpPr>
          <p:nvPr>
            <p:ph type="sldNum" sz="quarter" idx="10"/>
          </p:nvPr>
        </p:nvSpPr>
        <p:spPr/>
        <p:txBody>
          <a:bodyPr/>
          <a:lstStyle/>
          <a:p>
            <a:fld id="{C6C20FBB-DA0A-4D64-96F3-1BFC9EBDF0FB}" type="slidenum">
              <a:rPr lang="en-US" smtClean="0"/>
              <a:pPr/>
              <a:t>21</a:t>
            </a:fld>
            <a:endParaRPr lang="en-US" dirty="0"/>
          </a:p>
        </p:txBody>
      </p:sp>
      <p:grpSp>
        <p:nvGrpSpPr>
          <p:cNvPr id="6" name="Group 5"/>
          <p:cNvGrpSpPr/>
          <p:nvPr/>
        </p:nvGrpSpPr>
        <p:grpSpPr>
          <a:xfrm>
            <a:off x="1142999" y="4352544"/>
            <a:ext cx="6858000" cy="2012904"/>
            <a:chOff x="1142999" y="4343019"/>
            <a:chExt cx="6858000" cy="2012904"/>
          </a:xfrm>
          <a:effectLst>
            <a:outerShdw blurRad="50800" dist="38100" dir="2700000" algn="tl" rotWithShape="0">
              <a:prstClr val="black">
                <a:alpha val="40000"/>
              </a:prstClr>
            </a:outerShdw>
          </a:effectLst>
        </p:grpSpPr>
        <p:sp>
          <p:nvSpPr>
            <p:cNvPr id="7" name="Rectangle 6"/>
            <p:cNvSpPr/>
            <p:nvPr/>
          </p:nvSpPr>
          <p:spPr>
            <a:xfrm>
              <a:off x="1147761" y="5807283"/>
              <a:ext cx="493776" cy="5486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M</a:t>
              </a:r>
            </a:p>
          </p:txBody>
        </p:sp>
        <p:sp>
          <p:nvSpPr>
            <p:cNvPr id="8" name="Rectangle 7"/>
            <p:cNvSpPr/>
            <p:nvPr/>
          </p:nvSpPr>
          <p:spPr>
            <a:xfrm>
              <a:off x="1147761" y="5231768"/>
              <a:ext cx="493776" cy="5486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CR</a:t>
              </a:r>
            </a:p>
          </p:txBody>
        </p:sp>
        <p:sp>
          <p:nvSpPr>
            <p:cNvPr id="10" name="Rectangle 9"/>
            <p:cNvSpPr/>
            <p:nvPr/>
          </p:nvSpPr>
          <p:spPr>
            <a:xfrm>
              <a:off x="1147761" y="4653757"/>
              <a:ext cx="493776" cy="5486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1300" b="1" dirty="0">
                  <a:solidFill>
                    <a:schemeClr val="tx1"/>
                  </a:solidFill>
                </a:rPr>
                <a:t>C/QL</a:t>
              </a:r>
            </a:p>
          </p:txBody>
        </p:sp>
        <p:sp>
          <p:nvSpPr>
            <p:cNvPr id="11" name="Rectangle 10"/>
            <p:cNvSpPr/>
            <p:nvPr/>
          </p:nvSpPr>
          <p:spPr>
            <a:xfrm>
              <a:off x="1668226" y="4653757"/>
              <a:ext cx="6329805" cy="548640"/>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zero words or short phrases.</a:t>
              </a:r>
            </a:p>
          </p:txBody>
        </p:sp>
        <p:sp>
          <p:nvSpPr>
            <p:cNvPr id="12" name="Rectangle 11"/>
            <p:cNvSpPr/>
            <p:nvPr/>
          </p:nvSpPr>
          <p:spPr>
            <a:xfrm>
              <a:off x="1668226" y="5231768"/>
              <a:ext cx="6327648" cy="548640"/>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zero words and no drawings to write about a topic (drawing is not recognizable as being related to the prompt).</a:t>
              </a:r>
            </a:p>
          </p:txBody>
        </p:sp>
        <p:sp>
          <p:nvSpPr>
            <p:cNvPr id="13" name="Rectangle 12"/>
            <p:cNvSpPr/>
            <p:nvPr/>
          </p:nvSpPr>
          <p:spPr>
            <a:xfrm>
              <a:off x="1668226" y="5807283"/>
              <a:ext cx="6327648" cy="548640"/>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zero words written in response to the prompt.</a:t>
              </a:r>
            </a:p>
          </p:txBody>
        </p:sp>
        <p:sp>
          <p:nvSpPr>
            <p:cNvPr id="14" name="Rectangle 13"/>
            <p:cNvSpPr/>
            <p:nvPr/>
          </p:nvSpPr>
          <p:spPr>
            <a:xfrm>
              <a:off x="1142999" y="4343019"/>
              <a:ext cx="685800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0: Entering</a:t>
              </a:r>
            </a:p>
          </p:txBody>
        </p:sp>
      </p:grpSp>
      <p:pic>
        <p:nvPicPr>
          <p:cNvPr id="15" name="Picture 14" descr="Sample 05.png"/>
          <p:cNvPicPr>
            <a:picLocks noChangeAspect="1"/>
          </p:cNvPicPr>
          <p:nvPr/>
        </p:nvPicPr>
        <p:blipFill>
          <a:blip r:embed="rId3" cstate="print"/>
          <a:stretch>
            <a:fillRect/>
          </a:stretch>
        </p:blipFill>
        <p:spPr>
          <a:xfrm>
            <a:off x="3172968" y="859536"/>
            <a:ext cx="2793651" cy="3394286"/>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Practice Items</a:t>
            </a:r>
          </a:p>
        </p:txBody>
      </p:sp>
      <p:sp>
        <p:nvSpPr>
          <p:cNvPr id="3" name="Content Placeholder 2"/>
          <p:cNvSpPr>
            <a:spLocks noGrp="1"/>
          </p:cNvSpPr>
          <p:nvPr>
            <p:ph idx="1"/>
          </p:nvPr>
        </p:nvSpPr>
        <p:spPr>
          <a:xfrm>
            <a:off x="155448" y="1072043"/>
            <a:ext cx="8817102" cy="4991100"/>
          </a:xfrm>
        </p:spPr>
        <p:txBody>
          <a:bodyPr/>
          <a:lstStyle/>
          <a:p>
            <a:r>
              <a:rPr lang="en-US" dirty="0"/>
              <a:t>Kindergarten practice items, including scores and justifications, can be found in the Turnkey materials</a:t>
            </a:r>
          </a:p>
          <a:p>
            <a:r>
              <a:rPr lang="en-US" dirty="0"/>
              <a:t>Letter Writing starts on page 133 </a:t>
            </a:r>
          </a:p>
          <a:p>
            <a:r>
              <a:rPr lang="en-US" dirty="0"/>
              <a:t>Word Writing starts on page 139</a:t>
            </a:r>
          </a:p>
          <a:p>
            <a:r>
              <a:rPr lang="en-US" dirty="0"/>
              <a:t>Sentence Writing Starts on page 145</a:t>
            </a:r>
          </a:p>
          <a:p>
            <a:r>
              <a:rPr lang="en-US" dirty="0"/>
              <a:t>Write a Story SCR starts on page 161</a:t>
            </a:r>
          </a:p>
          <a:p>
            <a:pPr>
              <a:buNone/>
            </a:pPr>
            <a:endParaRPr lang="en-US" dirty="0"/>
          </a:p>
        </p:txBody>
      </p:sp>
      <p:sp>
        <p:nvSpPr>
          <p:cNvPr id="4" name="Slide Number Placeholder 3"/>
          <p:cNvSpPr>
            <a:spLocks noGrp="1"/>
          </p:cNvSpPr>
          <p:nvPr>
            <p:ph type="sldNum" sz="quarter" idx="10"/>
          </p:nvPr>
        </p:nvSpPr>
        <p:spPr/>
        <p:txBody>
          <a:bodyPr/>
          <a:lstStyle/>
          <a:p>
            <a:fld id="{C6C20FBB-DA0A-4D64-96F3-1BFC9EBDF0FB}"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NYSESLAT Resources</a:t>
            </a:r>
          </a:p>
        </p:txBody>
      </p:sp>
      <p:sp>
        <p:nvSpPr>
          <p:cNvPr id="6" name="Rounded Rectangle 5"/>
          <p:cNvSpPr/>
          <p:nvPr/>
        </p:nvSpPr>
        <p:spPr>
          <a:xfrm>
            <a:off x="451201" y="4232882"/>
            <a:ext cx="8229600" cy="1047750"/>
          </a:xfrm>
          <a:prstGeom prst="round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451201" y="1843310"/>
            <a:ext cx="8229600" cy="1047750"/>
          </a:xfrm>
          <a:prstGeom prst="round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8" name="Table 7"/>
          <p:cNvGraphicFramePr>
            <a:graphicFrameLocks noGrp="1"/>
          </p:cNvGraphicFramePr>
          <p:nvPr/>
        </p:nvGraphicFramePr>
        <p:xfrm>
          <a:off x="451201" y="1836047"/>
          <a:ext cx="8229600" cy="3243072"/>
        </p:xfrm>
        <a:graphic>
          <a:graphicData uri="http://schemas.openxmlformats.org/drawingml/2006/table">
            <a:tbl>
              <a:tblPr firstRow="1" bandRow="1">
                <a:tableStyleId>{5C22544A-7EE6-4342-B048-85BDC9FD1C3A}</a:tableStyleId>
              </a:tblPr>
              <a:tblGrid>
                <a:gridCol w="3967930">
                  <a:extLst>
                    <a:ext uri="{9D8B030D-6E8A-4147-A177-3AD203B41FA5}">
                      <a16:colId xmlns:a16="http://schemas.microsoft.com/office/drawing/2014/main" val="20000"/>
                    </a:ext>
                  </a:extLst>
                </a:gridCol>
                <a:gridCol w="4261670">
                  <a:extLst>
                    <a:ext uri="{9D8B030D-6E8A-4147-A177-3AD203B41FA5}">
                      <a16:colId xmlns:a16="http://schemas.microsoft.com/office/drawing/2014/main" val="20001"/>
                    </a:ext>
                  </a:extLst>
                </a:gridCol>
              </a:tblGrid>
              <a:tr h="411480">
                <a:tc>
                  <a:txBody>
                    <a:bodyPr/>
                    <a:lstStyle/>
                    <a:p>
                      <a:pPr algn="ctr"/>
                      <a:r>
                        <a:rPr lang="en-US" sz="1800" dirty="0">
                          <a:ln>
                            <a:noFill/>
                          </a:ln>
                          <a:solidFill>
                            <a:schemeClr val="tx1"/>
                          </a:solidFill>
                        </a:rPr>
                        <a:t>For Information or Assistance</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800" dirty="0">
                          <a:ln>
                            <a:noFill/>
                          </a:ln>
                          <a:solidFill>
                            <a:schemeClr val="tx1"/>
                          </a:solidFill>
                        </a:rPr>
                        <a:t>Contact</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941832">
                <a:tc>
                  <a:txBody>
                    <a:bodyPr/>
                    <a:lstStyle/>
                    <a:p>
                      <a:pPr algn="l"/>
                      <a:r>
                        <a:rPr lang="en-US" sz="1400" kern="1200" dirty="0">
                          <a:solidFill>
                            <a:schemeClr val="dk1"/>
                          </a:solidFill>
                          <a:latin typeface="+mn-lt"/>
                          <a:ea typeface="+mn-ea"/>
                          <a:cs typeface="+mn-cs"/>
                        </a:rPr>
                        <a:t>Questions regarding testing policies, accommodations, security breaches and</a:t>
                      </a:r>
                      <a:br>
                        <a:rPr lang="en-US" sz="1400" kern="1200" dirty="0">
                          <a:solidFill>
                            <a:schemeClr val="dk1"/>
                          </a:solidFill>
                          <a:latin typeface="+mn-lt"/>
                          <a:ea typeface="+mn-ea"/>
                          <a:cs typeface="+mn-cs"/>
                        </a:rPr>
                      </a:br>
                      <a:r>
                        <a:rPr lang="en-US" sz="1400" kern="1200" dirty="0">
                          <a:solidFill>
                            <a:schemeClr val="dk1"/>
                          </a:solidFill>
                          <a:latin typeface="+mn-lt"/>
                          <a:ea typeface="+mn-ea"/>
                          <a:cs typeface="+mn-cs"/>
                        </a:rPr>
                        <a:t>sensitive student responses</a:t>
                      </a:r>
                      <a:endParaRPr lang="en-US" sz="1400" dirty="0">
                        <a:ln>
                          <a:noFill/>
                        </a:ln>
                        <a:solidFill>
                          <a:schemeClr val="tx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r>
                        <a:rPr lang="en-US" sz="1400" kern="1200" dirty="0">
                          <a:solidFill>
                            <a:schemeClr val="dk1"/>
                          </a:solidFill>
                          <a:latin typeface="+mn-lt"/>
                          <a:ea typeface="+mn-ea"/>
                          <a:cs typeface="+mn-cs"/>
                        </a:rPr>
                        <a:t>Office of State Assessment </a:t>
                      </a:r>
                    </a:p>
                    <a:p>
                      <a:r>
                        <a:rPr lang="en-US" sz="1400" kern="1200" dirty="0">
                          <a:solidFill>
                            <a:schemeClr val="dk1"/>
                          </a:solidFill>
                          <a:latin typeface="+mn-lt"/>
                          <a:ea typeface="+mn-ea"/>
                          <a:cs typeface="+mn-cs"/>
                        </a:rPr>
                        <a:t>Email:  </a:t>
                      </a:r>
                      <a:r>
                        <a:rPr lang="en-US" sz="1400" u="sng" kern="1200" dirty="0">
                          <a:solidFill>
                            <a:schemeClr val="dk1"/>
                          </a:solidFill>
                          <a:latin typeface="+mn-lt"/>
                          <a:ea typeface="+mn-ea"/>
                          <a:cs typeface="+mn-cs"/>
                          <a:hlinkClick r:id="rId2"/>
                        </a:rPr>
                        <a:t>emscassessinfo@nysed.gov</a:t>
                      </a:r>
                      <a:r>
                        <a:rPr lang="en-US" sz="1400" kern="1200" dirty="0">
                          <a:solidFill>
                            <a:schemeClr val="dk1"/>
                          </a:solidFill>
                          <a:latin typeface="+mn-lt"/>
                          <a:ea typeface="+mn-ea"/>
                          <a:cs typeface="+mn-cs"/>
                        </a:rPr>
                        <a:t> </a:t>
                      </a:r>
                    </a:p>
                    <a:p>
                      <a:r>
                        <a:rPr lang="en-US" sz="1400" kern="1200" dirty="0">
                          <a:solidFill>
                            <a:schemeClr val="dk1"/>
                          </a:solidFill>
                          <a:latin typeface="+mn-lt"/>
                          <a:ea typeface="+mn-ea"/>
                          <a:cs typeface="+mn-cs"/>
                        </a:rPr>
                        <a:t>Call:   518-474-5902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0001"/>
                  </a:ext>
                </a:extLst>
              </a:tr>
              <a:tr h="914400">
                <a:tc>
                  <a:txBody>
                    <a:bodyPr/>
                    <a:lstStyle/>
                    <a:p>
                      <a:pPr algn="l"/>
                      <a:r>
                        <a:rPr lang="en-US" sz="1400" kern="1200" spc="0" baseline="0" dirty="0">
                          <a:solidFill>
                            <a:schemeClr val="dk1"/>
                          </a:solidFill>
                          <a:latin typeface="+mn-lt"/>
                          <a:ea typeface="+mn-ea"/>
                          <a:cs typeface="+mn-cs"/>
                        </a:rPr>
                        <a:t>Questions regarding the provisions of ELL/MLL services in Bilingual Education and English as a New Language programs</a:t>
                      </a:r>
                      <a:endParaRPr lang="en-US" sz="1400" spc="0" baseline="0" dirty="0">
                        <a:ln>
                          <a:noFill/>
                        </a:ln>
                        <a:solidFill>
                          <a:schemeClr val="tx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a:txBody>
                    <a:bodyPr/>
                    <a:lstStyle/>
                    <a:p>
                      <a:r>
                        <a:rPr lang="en-US" sz="1400" kern="1200" dirty="0">
                          <a:solidFill>
                            <a:schemeClr val="dk1"/>
                          </a:solidFill>
                          <a:latin typeface="+mn-lt"/>
                          <a:ea typeface="+mn-ea"/>
                          <a:cs typeface="+mn-cs"/>
                        </a:rPr>
                        <a:t>Office of Bilingual Education and World Languages</a:t>
                      </a:r>
                    </a:p>
                    <a:p>
                      <a:r>
                        <a:rPr lang="en-US" sz="1400" kern="1200" dirty="0">
                          <a:solidFill>
                            <a:schemeClr val="dk1"/>
                          </a:solidFill>
                          <a:latin typeface="+mn-lt"/>
                          <a:ea typeface="+mn-ea"/>
                          <a:cs typeface="+mn-cs"/>
                        </a:rPr>
                        <a:t>Email: </a:t>
                      </a:r>
                      <a:r>
                        <a:rPr lang="en-US" sz="1400" u="sng" kern="1200" dirty="0">
                          <a:solidFill>
                            <a:schemeClr val="dk1"/>
                          </a:solidFill>
                          <a:latin typeface="+mn-lt"/>
                          <a:ea typeface="+mn-ea"/>
                          <a:cs typeface="+mn-cs"/>
                          <a:hlinkClick r:id="rId3"/>
                        </a:rPr>
                        <a:t>obewl@nysed.gov</a:t>
                      </a:r>
                      <a:r>
                        <a:rPr lang="en-US" sz="1400" kern="1200" dirty="0">
                          <a:solidFill>
                            <a:schemeClr val="dk1"/>
                          </a:solidFill>
                          <a:latin typeface="+mn-lt"/>
                          <a:ea typeface="+mn-ea"/>
                          <a:cs typeface="+mn-cs"/>
                        </a:rPr>
                        <a:t> </a:t>
                      </a:r>
                    </a:p>
                    <a:p>
                      <a:r>
                        <a:rPr lang="en-US" sz="1400" kern="1200" dirty="0">
                          <a:solidFill>
                            <a:schemeClr val="dk1"/>
                          </a:solidFill>
                          <a:latin typeface="+mn-lt"/>
                          <a:ea typeface="+mn-ea"/>
                          <a:cs typeface="+mn-cs"/>
                        </a:rPr>
                        <a:t>Phone:  518-474-8775 (Albany office) </a:t>
                      </a:r>
                    </a:p>
                    <a:p>
                      <a:r>
                        <a:rPr lang="en-US" sz="1400" kern="1200" dirty="0">
                          <a:solidFill>
                            <a:schemeClr val="dk1"/>
                          </a:solidFill>
                          <a:latin typeface="+mn-lt"/>
                          <a:ea typeface="+mn-ea"/>
                          <a:cs typeface="+mn-cs"/>
                        </a:rPr>
                        <a:t>Phone:  718-722-2445 (NYC office)</a:t>
                      </a:r>
                      <a:endParaRPr lang="en-US" sz="1400" b="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extLst>
                  <a:ext uri="{0D108BD9-81ED-4DB2-BD59-A6C34878D82A}">
                    <a16:rowId xmlns:a16="http://schemas.microsoft.com/office/drawing/2014/main" val="10002"/>
                  </a:ext>
                </a:extLst>
              </a:tr>
              <a:tr h="914400">
                <a:tc>
                  <a:txBody>
                    <a:bodyPr/>
                    <a:lstStyle/>
                    <a:p>
                      <a:pPr algn="l"/>
                      <a:r>
                        <a:rPr lang="en-US" sz="1400" kern="1200" dirty="0">
                          <a:solidFill>
                            <a:schemeClr val="dk1"/>
                          </a:solidFill>
                          <a:latin typeface="+mn-lt"/>
                          <a:ea typeface="+mn-ea"/>
                          <a:cs typeface="+mn-cs"/>
                        </a:rPr>
                        <a:t>Questions regarding scoring of Speaking and Writing constructed-response questions or shipment of materials </a:t>
                      </a:r>
                      <a:endParaRPr lang="en-US" sz="1400" dirty="0">
                        <a:ln>
                          <a:noFill/>
                        </a:ln>
                        <a:solidFill>
                          <a:schemeClr val="tx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r>
                        <a:rPr lang="en-US" sz="1400" kern="1200" dirty="0" err="1">
                          <a:solidFill>
                            <a:schemeClr val="dk1"/>
                          </a:solidFill>
                          <a:latin typeface="+mn-lt"/>
                          <a:ea typeface="+mn-ea"/>
                          <a:cs typeface="+mn-cs"/>
                        </a:rPr>
                        <a:t>MetriTech</a:t>
                      </a:r>
                      <a:r>
                        <a:rPr lang="en-US" sz="1400" kern="1200" dirty="0">
                          <a:solidFill>
                            <a:schemeClr val="dk1"/>
                          </a:solidFill>
                          <a:latin typeface="+mn-lt"/>
                          <a:ea typeface="+mn-ea"/>
                          <a:cs typeface="+mn-cs"/>
                        </a:rPr>
                        <a:t>, Inc. Customer Service</a:t>
                      </a:r>
                    </a:p>
                    <a:p>
                      <a:r>
                        <a:rPr lang="en-US" sz="1400" kern="1200" dirty="0">
                          <a:solidFill>
                            <a:schemeClr val="dk1"/>
                          </a:solidFill>
                          <a:latin typeface="+mn-lt"/>
                          <a:ea typeface="+mn-ea"/>
                          <a:cs typeface="+mn-cs"/>
                        </a:rPr>
                        <a:t>Email:   </a:t>
                      </a:r>
                      <a:r>
                        <a:rPr lang="en-US" sz="1400" u="sng" kern="1200" dirty="0">
                          <a:solidFill>
                            <a:schemeClr val="dk1"/>
                          </a:solidFill>
                          <a:latin typeface="+mn-lt"/>
                          <a:ea typeface="+mn-ea"/>
                          <a:cs typeface="+mn-cs"/>
                          <a:hlinkClick r:id="rId4"/>
                        </a:rPr>
                        <a:t>nyseslat@metritech.com</a:t>
                      </a:r>
                      <a:r>
                        <a:rPr lang="en-US" sz="1400" kern="1200" dirty="0">
                          <a:solidFill>
                            <a:schemeClr val="dk1"/>
                          </a:solidFill>
                          <a:latin typeface="+mn-lt"/>
                          <a:ea typeface="+mn-ea"/>
                          <a:cs typeface="+mn-cs"/>
                        </a:rPr>
                        <a:t> </a:t>
                      </a:r>
                    </a:p>
                    <a:p>
                      <a:r>
                        <a:rPr lang="en-US" sz="1400" kern="1200" dirty="0">
                          <a:solidFill>
                            <a:schemeClr val="dk1"/>
                          </a:solidFill>
                          <a:latin typeface="+mn-lt"/>
                          <a:ea typeface="+mn-ea"/>
                          <a:cs typeface="+mn-cs"/>
                        </a:rPr>
                        <a:t>Phone:  800-747-4868</a:t>
                      </a:r>
                    </a:p>
                    <a:p>
                      <a:r>
                        <a:rPr lang="en-US" sz="1400" kern="1200" dirty="0">
                          <a:solidFill>
                            <a:schemeClr val="dk1"/>
                          </a:solidFill>
                          <a:latin typeface="+mn-lt"/>
                          <a:ea typeface="+mn-ea"/>
                          <a:cs typeface="+mn-cs"/>
                        </a:rPr>
                        <a:t>Fax:  217-398-5798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0003"/>
                  </a:ext>
                </a:extLst>
              </a:tr>
            </a:tbl>
          </a:graphicData>
        </a:graphic>
      </p:graphicFrame>
      <p:sp>
        <p:nvSpPr>
          <p:cNvPr id="9" name="Slide Number Placeholder 3"/>
          <p:cNvSpPr>
            <a:spLocks noGrp="1"/>
          </p:cNvSpPr>
          <p:nvPr>
            <p:ph type="sldNum" sz="quarter" idx="10"/>
          </p:nvPr>
        </p:nvSpPr>
        <p:spPr>
          <a:xfrm>
            <a:off x="8622708" y="6608154"/>
            <a:ext cx="507244" cy="273050"/>
          </a:xfrm>
        </p:spPr>
        <p:txBody>
          <a:bodyPr/>
          <a:lstStyle/>
          <a:p>
            <a:fld id="{C6C20FBB-DA0A-4D64-96F3-1BFC9EBDF0FB}"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51201" y="4232882"/>
            <a:ext cx="8229600" cy="1047750"/>
          </a:xfrm>
          <a:prstGeom prst="round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451201" y="1843310"/>
            <a:ext cx="8229600" cy="1047750"/>
          </a:xfrm>
          <a:prstGeom prst="round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4" name="Table 13"/>
          <p:cNvGraphicFramePr>
            <a:graphicFrameLocks noGrp="1"/>
          </p:cNvGraphicFramePr>
          <p:nvPr/>
        </p:nvGraphicFramePr>
        <p:xfrm>
          <a:off x="451201" y="1836047"/>
          <a:ext cx="8229600" cy="3236976"/>
        </p:xfrm>
        <a:graphic>
          <a:graphicData uri="http://schemas.openxmlformats.org/drawingml/2006/table">
            <a:tbl>
              <a:tblPr firstRow="1" bandRow="1">
                <a:tableStyleId>{5C22544A-7EE6-4342-B048-85BDC9FD1C3A}</a:tableStyleId>
              </a:tblPr>
              <a:tblGrid>
                <a:gridCol w="3967930">
                  <a:extLst>
                    <a:ext uri="{9D8B030D-6E8A-4147-A177-3AD203B41FA5}">
                      <a16:colId xmlns:a16="http://schemas.microsoft.com/office/drawing/2014/main" val="20000"/>
                    </a:ext>
                  </a:extLst>
                </a:gridCol>
                <a:gridCol w="4261670">
                  <a:extLst>
                    <a:ext uri="{9D8B030D-6E8A-4147-A177-3AD203B41FA5}">
                      <a16:colId xmlns:a16="http://schemas.microsoft.com/office/drawing/2014/main" val="20001"/>
                    </a:ext>
                  </a:extLst>
                </a:gridCol>
              </a:tblGrid>
              <a:tr h="411480">
                <a:tc>
                  <a:txBody>
                    <a:bodyPr/>
                    <a:lstStyle/>
                    <a:p>
                      <a:pPr algn="ctr"/>
                      <a:r>
                        <a:rPr lang="en-US" sz="1800" dirty="0">
                          <a:ln>
                            <a:noFill/>
                          </a:ln>
                          <a:solidFill>
                            <a:schemeClr val="tx1"/>
                          </a:solidFill>
                        </a:rPr>
                        <a:t>For Information or Assistance</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800" dirty="0">
                          <a:ln>
                            <a:noFill/>
                          </a:ln>
                          <a:solidFill>
                            <a:schemeClr val="tx1"/>
                          </a:solidFill>
                        </a:rPr>
                        <a:t>Contact</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941832">
                <a:tc>
                  <a:txBody>
                    <a:bodyPr/>
                    <a:lstStyle/>
                    <a:p>
                      <a:pPr algn="l"/>
                      <a:r>
                        <a:rPr lang="en-US" sz="1400" kern="1200" dirty="0">
                          <a:solidFill>
                            <a:schemeClr val="dk1"/>
                          </a:solidFill>
                          <a:latin typeface="+mn-lt"/>
                          <a:ea typeface="+mn-ea"/>
                          <a:cs typeface="+mn-cs"/>
                        </a:rPr>
                        <a:t>For regulatory or</a:t>
                      </a:r>
                      <a:r>
                        <a:rPr lang="en-US" sz="1400" kern="1200" baseline="0" dirty="0">
                          <a:solidFill>
                            <a:schemeClr val="dk1"/>
                          </a:solidFill>
                          <a:latin typeface="+mn-lt"/>
                          <a:ea typeface="+mn-ea"/>
                          <a:cs typeface="+mn-cs"/>
                        </a:rPr>
                        <a:t> </a:t>
                      </a:r>
                      <a:r>
                        <a:rPr lang="en-US" sz="1400" kern="1200" dirty="0">
                          <a:solidFill>
                            <a:schemeClr val="dk1"/>
                          </a:solidFill>
                          <a:latin typeface="+mn-lt"/>
                          <a:ea typeface="+mn-ea"/>
                          <a:cs typeface="+mn-cs"/>
                        </a:rPr>
                        <a:t>training assistance:</a:t>
                      </a:r>
                      <a:endParaRPr lang="en-US" sz="1400" dirty="0">
                        <a:ln>
                          <a:noFill/>
                        </a:ln>
                        <a:solidFill>
                          <a:schemeClr val="tx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r>
                        <a:rPr lang="en-US" sz="1400" kern="1200" dirty="0">
                          <a:solidFill>
                            <a:schemeClr val="dk1"/>
                          </a:solidFill>
                          <a:latin typeface="+mn-lt"/>
                          <a:ea typeface="+mn-ea"/>
                          <a:cs typeface="+mn-cs"/>
                        </a:rPr>
                        <a:t>Regional Bilingual Education Resource Networks</a:t>
                      </a:r>
                    </a:p>
                    <a:p>
                      <a:r>
                        <a:rPr lang="en-US" sz="1400" u="sng" kern="1200" dirty="0">
                          <a:solidFill>
                            <a:schemeClr val="dk1"/>
                          </a:solidFill>
                          <a:latin typeface="+mn-lt"/>
                          <a:ea typeface="+mn-ea"/>
                          <a:cs typeface="+mn-cs"/>
                          <a:hlinkClick r:id="rId2"/>
                        </a:rPr>
                        <a:t>http://www.nysed.gov/bilingual-ed/regional-supportrberns</a:t>
                      </a:r>
                      <a:r>
                        <a:rPr lang="en-US" sz="1400" kern="1200" baseline="30000" dirty="0">
                          <a:solidFill>
                            <a:schemeClr val="dk1"/>
                          </a:solidFill>
                          <a:latin typeface="+mn-lt"/>
                          <a:ea typeface="+mn-ea"/>
                          <a:cs typeface="+mn-cs"/>
                        </a:rPr>
                        <a:t> </a:t>
                      </a:r>
                      <a:endParaRPr lang="en-US" sz="1400" b="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0001"/>
                  </a:ext>
                </a:extLst>
              </a:tr>
              <a:tr h="941832">
                <a:tc>
                  <a:txBody>
                    <a:bodyPr/>
                    <a:lstStyle/>
                    <a:p>
                      <a:pPr algn="l"/>
                      <a:r>
                        <a:rPr lang="en-US" sz="1400" kern="1200" spc="0" baseline="0" dirty="0">
                          <a:solidFill>
                            <a:schemeClr val="dk1"/>
                          </a:solidFill>
                          <a:latin typeface="+mn-lt"/>
                          <a:ea typeface="+mn-ea"/>
                          <a:cs typeface="+mn-cs"/>
                        </a:rPr>
                        <a:t>Machine-</a:t>
                      </a:r>
                      <a:r>
                        <a:rPr lang="en-US" sz="1400" kern="1200" spc="0" baseline="0" dirty="0" err="1">
                          <a:solidFill>
                            <a:schemeClr val="dk1"/>
                          </a:solidFill>
                          <a:latin typeface="+mn-lt"/>
                          <a:ea typeface="+mn-ea"/>
                          <a:cs typeface="+mn-cs"/>
                        </a:rPr>
                        <a:t>scannable</a:t>
                      </a:r>
                      <a:r>
                        <a:rPr lang="en-US" sz="1400" kern="1200" spc="0" baseline="0" dirty="0">
                          <a:solidFill>
                            <a:schemeClr val="dk1"/>
                          </a:solidFill>
                          <a:latin typeface="+mn-lt"/>
                          <a:ea typeface="+mn-ea"/>
                          <a:cs typeface="+mn-cs"/>
                        </a:rPr>
                        <a:t> answer sheets and local scanning services</a:t>
                      </a:r>
                      <a:endParaRPr lang="en-US" sz="1400" spc="0" baseline="0" dirty="0">
                        <a:ln>
                          <a:noFill/>
                        </a:ln>
                        <a:solidFill>
                          <a:schemeClr val="tx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a:txBody>
                    <a:bodyPr/>
                    <a:lstStyle/>
                    <a:p>
                      <a:r>
                        <a:rPr lang="en-US" sz="1400" kern="1200" dirty="0">
                          <a:solidFill>
                            <a:schemeClr val="dk1"/>
                          </a:solidFill>
                          <a:latin typeface="+mn-lt"/>
                          <a:ea typeface="+mn-ea"/>
                          <a:cs typeface="+mn-cs"/>
                        </a:rPr>
                        <a:t>RIC or Large-City Scanning Center</a:t>
                      </a:r>
                    </a:p>
                    <a:p>
                      <a:r>
                        <a:rPr lang="en-US" sz="1400" u="sng" kern="1200" dirty="0">
                          <a:solidFill>
                            <a:schemeClr val="dk1"/>
                          </a:solidFill>
                          <a:latin typeface="+mn-lt"/>
                          <a:ea typeface="+mn-ea"/>
                          <a:cs typeface="+mn-cs"/>
                          <a:hlinkClick r:id="rId3"/>
                        </a:rPr>
                        <a:t>http://www.p12.nysed.gov/irs/sirs/ric-big5.html</a:t>
                      </a:r>
                      <a:endParaRPr lang="en-US" sz="1400" b="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extLst>
                  <a:ext uri="{0D108BD9-81ED-4DB2-BD59-A6C34878D82A}">
                    <a16:rowId xmlns:a16="http://schemas.microsoft.com/office/drawing/2014/main" val="10002"/>
                  </a:ext>
                </a:extLst>
              </a:tr>
              <a:tr h="941832">
                <a:tc>
                  <a:txBody>
                    <a:bodyPr/>
                    <a:lstStyle/>
                    <a:p>
                      <a:pPr algn="l"/>
                      <a:r>
                        <a:rPr lang="en-US" sz="1400" kern="1200" dirty="0">
                          <a:solidFill>
                            <a:schemeClr val="dk1"/>
                          </a:solidFill>
                          <a:latin typeface="+mn-lt"/>
                          <a:ea typeface="+mn-ea"/>
                          <a:cs typeface="+mn-cs"/>
                        </a:rPr>
                        <a:t>Information about the NYSESLAT and regular updates including the turnkey training materials and School Administrators Manual (SAM)</a:t>
                      </a:r>
                      <a:endParaRPr lang="en-US" sz="1400" dirty="0">
                        <a:ln>
                          <a:noFill/>
                        </a:ln>
                        <a:solidFill>
                          <a:schemeClr val="tx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r>
                        <a:rPr lang="en-US" sz="1400" kern="1200" dirty="0">
                          <a:solidFill>
                            <a:schemeClr val="dk1"/>
                          </a:solidFill>
                          <a:latin typeface="+mn-lt"/>
                          <a:ea typeface="+mn-ea"/>
                          <a:cs typeface="+mn-cs"/>
                        </a:rPr>
                        <a:t>NYSESLAT Homepage</a:t>
                      </a:r>
                    </a:p>
                    <a:p>
                      <a:r>
                        <a:rPr lang="en-US" sz="1400" u="sng" kern="1200" dirty="0">
                          <a:solidFill>
                            <a:schemeClr val="dk1"/>
                          </a:solidFill>
                          <a:latin typeface="+mn-lt"/>
                          <a:ea typeface="+mn-ea"/>
                          <a:cs typeface="+mn-cs"/>
                          <a:hlinkClick r:id="rId4"/>
                        </a:rPr>
                        <a:t>http://www.p12.nysed.gov/assessment/nyseslat</a:t>
                      </a:r>
                      <a:endParaRPr lang="en-US" sz="1400" kern="1200" dirty="0">
                        <a:solidFill>
                          <a:schemeClr val="dk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US" dirty="0"/>
              <a:t>2019 NYSESLAT Resources (Continued)</a:t>
            </a:r>
          </a:p>
        </p:txBody>
      </p:sp>
      <p:sp>
        <p:nvSpPr>
          <p:cNvPr id="9" name="Slide Number Placeholder 3"/>
          <p:cNvSpPr>
            <a:spLocks noGrp="1"/>
          </p:cNvSpPr>
          <p:nvPr>
            <p:ph type="sldNum" sz="quarter" idx="10"/>
          </p:nvPr>
        </p:nvSpPr>
        <p:spPr>
          <a:xfrm>
            <a:off x="8622708" y="6608154"/>
            <a:ext cx="507244" cy="273050"/>
          </a:xfrm>
        </p:spPr>
        <p:txBody>
          <a:bodyPr/>
          <a:lstStyle/>
          <a:p>
            <a:fld id="{C6C20FBB-DA0A-4D64-96F3-1BFC9EBDF0FB}" type="slidenum">
              <a:rPr lang="en-US" smtClean="0"/>
              <a:pPr/>
              <a:t>24</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of the Holistic Writing Rubrics</a:t>
            </a:r>
          </a:p>
        </p:txBody>
      </p:sp>
      <p:sp>
        <p:nvSpPr>
          <p:cNvPr id="3" name="Content Placeholder 2"/>
          <p:cNvSpPr>
            <a:spLocks noGrp="1"/>
          </p:cNvSpPr>
          <p:nvPr>
            <p:ph idx="1"/>
          </p:nvPr>
        </p:nvSpPr>
        <p:spPr>
          <a:xfrm>
            <a:off x="153988" y="1000125"/>
            <a:ext cx="8837612" cy="5391150"/>
          </a:xfrm>
        </p:spPr>
        <p:txBody>
          <a:bodyPr/>
          <a:lstStyle/>
          <a:p>
            <a:pPr>
              <a:spcBef>
                <a:spcPts val="1000"/>
              </a:spcBef>
            </a:pPr>
            <a:r>
              <a:rPr lang="en-US" sz="2200" dirty="0"/>
              <a:t>Become familiar with the rubric for the particular grade band</a:t>
            </a:r>
          </a:p>
          <a:p>
            <a:pPr>
              <a:spcBef>
                <a:spcPts val="1000"/>
              </a:spcBef>
            </a:pPr>
            <a:r>
              <a:rPr lang="en-US" dirty="0"/>
              <a:t>Become familiar with the prompt (or passage and prompt)</a:t>
            </a:r>
          </a:p>
          <a:p>
            <a:pPr>
              <a:spcBef>
                <a:spcPts val="1000"/>
              </a:spcBef>
            </a:pPr>
            <a:r>
              <a:rPr lang="en-US" sz="2200" dirty="0"/>
              <a:t>Read the response to the prompt</a:t>
            </a:r>
          </a:p>
          <a:p>
            <a:pPr>
              <a:spcBef>
                <a:spcPts val="1000"/>
              </a:spcBef>
            </a:pPr>
            <a:r>
              <a:rPr lang="en-US" dirty="0"/>
              <a:t>Student responses are evaluated for total, overall performance</a:t>
            </a:r>
          </a:p>
          <a:p>
            <a:pPr>
              <a:spcBef>
                <a:spcPts val="1000"/>
              </a:spcBef>
            </a:pPr>
            <a:r>
              <a:rPr lang="en-US" dirty="0"/>
              <a:t>Scores are assigned based on the criteria delineated in the </a:t>
            </a:r>
            <a:r>
              <a:rPr lang="en-US" b="1" dirty="0"/>
              <a:t>rubric</a:t>
            </a:r>
          </a:p>
          <a:p>
            <a:pPr lvl="1">
              <a:spcBef>
                <a:spcPts val="1000"/>
              </a:spcBef>
            </a:pPr>
            <a:r>
              <a:rPr lang="en-US" dirty="0"/>
              <a:t>Match evidence from the response to the language of the rubric</a:t>
            </a:r>
          </a:p>
          <a:p>
            <a:pPr lvl="1">
              <a:spcBef>
                <a:spcPts val="1000"/>
              </a:spcBef>
            </a:pPr>
            <a:r>
              <a:rPr lang="en-US" dirty="0"/>
              <a:t>Look for what is included in the response, not what is missing</a:t>
            </a:r>
          </a:p>
          <a:p>
            <a:pPr>
              <a:spcBef>
                <a:spcPts val="1000"/>
              </a:spcBef>
            </a:pPr>
            <a:r>
              <a:rPr lang="en-US" dirty="0"/>
              <a:t>The highest point on a rubric scale does </a:t>
            </a:r>
            <a:r>
              <a:rPr lang="en-US" i="1" dirty="0"/>
              <a:t>not</a:t>
            </a:r>
            <a:r>
              <a:rPr lang="en-US" dirty="0"/>
              <a:t> measure a “perfect” response</a:t>
            </a:r>
          </a:p>
          <a:p>
            <a:pPr>
              <a:spcBef>
                <a:spcPts val="1000"/>
              </a:spcBef>
            </a:pPr>
            <a:r>
              <a:rPr lang="en-US" dirty="0"/>
              <a:t>On the written tests, handwriting </a:t>
            </a:r>
            <a:r>
              <a:rPr lang="en-US" i="1" dirty="0"/>
              <a:t>does not</a:t>
            </a:r>
            <a:r>
              <a:rPr lang="en-US" b="1" dirty="0"/>
              <a:t> </a:t>
            </a:r>
            <a:r>
              <a:rPr lang="en-US" dirty="0"/>
              <a:t>count</a:t>
            </a:r>
          </a:p>
          <a:p>
            <a:pPr lvl="1">
              <a:spcBef>
                <a:spcPts val="1000"/>
              </a:spcBef>
              <a:buNone/>
            </a:pPr>
            <a:endParaRPr lang="en-US" b="1" dirty="0"/>
          </a:p>
          <a:p>
            <a:pPr lvl="1">
              <a:spcBef>
                <a:spcPts val="1800"/>
              </a:spcBef>
            </a:pPr>
            <a:endParaRPr lang="en-US" dirty="0"/>
          </a:p>
        </p:txBody>
      </p:sp>
      <p:sp>
        <p:nvSpPr>
          <p:cNvPr id="4" name="Slide Number Placeholder 3"/>
          <p:cNvSpPr>
            <a:spLocks noGrp="1"/>
          </p:cNvSpPr>
          <p:nvPr>
            <p:ph type="sldNum" sz="quarter" idx="10"/>
          </p:nvPr>
        </p:nvSpPr>
        <p:spPr/>
        <p:txBody>
          <a:bodyPr/>
          <a:lstStyle/>
          <a:p>
            <a:fld id="{C6C20FBB-DA0A-4D64-96F3-1BFC9EBDF0FB}" type="slidenum">
              <a:rPr lang="en-US" smtClean="0"/>
              <a:pPr/>
              <a:t>3</a:t>
            </a:fld>
            <a:endParaRPr lang="en-US" dirty="0"/>
          </a:p>
        </p:txBody>
      </p:sp>
    </p:spTree>
    <p:extLst>
      <p:ext uri="{BB962C8B-B14F-4D97-AF65-F5344CB8AC3E}">
        <p14:creationId xmlns:p14="http://schemas.microsoft.com/office/powerpoint/2010/main" val="3117274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14325" y="246063"/>
            <a:ext cx="8229600" cy="382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mj-lt"/>
                <a:ea typeface="+mj-ea"/>
                <a:cs typeface="+mj-cs"/>
              </a:rPr>
              <a:t>Grade</a:t>
            </a:r>
            <a:r>
              <a:rPr kumimoji="0" lang="en-US" sz="2800" b="1" i="0" u="none" strike="noStrike" kern="0" cap="none" spc="0" normalizeH="0" noProof="0" dirty="0">
                <a:ln>
                  <a:noFill/>
                </a:ln>
                <a:effectLst/>
                <a:uLnTx/>
                <a:uFillTx/>
                <a:latin typeface="+mj-lt"/>
                <a:ea typeface="+mj-ea"/>
                <a:cs typeface="+mj-cs"/>
              </a:rPr>
              <a:t> K: Letter Writing Rubric and Prompt</a:t>
            </a:r>
            <a:endParaRPr kumimoji="0" lang="en-US" sz="2800" b="1" i="0" u="none" strike="noStrike" kern="0" cap="none" spc="0" normalizeH="0" baseline="0" noProof="0" dirty="0">
              <a:ln>
                <a:noFill/>
              </a:ln>
              <a:effectLst/>
              <a:uLnTx/>
              <a:uFillTx/>
              <a:latin typeface="+mj-lt"/>
              <a:ea typeface="+mj-ea"/>
              <a:cs typeface="+mj-cs"/>
            </a:endParaRPr>
          </a:p>
        </p:txBody>
      </p:sp>
      <p:sp>
        <p:nvSpPr>
          <p:cNvPr id="5" name="Slide Number Placeholder 4"/>
          <p:cNvSpPr>
            <a:spLocks noGrp="1"/>
          </p:cNvSpPr>
          <p:nvPr>
            <p:ph type="sldNum" sz="quarter" idx="10"/>
          </p:nvPr>
        </p:nvSpPr>
        <p:spPr/>
        <p:txBody>
          <a:bodyPr/>
          <a:lstStyle/>
          <a:p>
            <a:fld id="{C6C20FBB-DA0A-4D64-96F3-1BFC9EBDF0FB}" type="slidenum">
              <a:rPr lang="en-US" smtClean="0"/>
              <a:pPr/>
              <a:t>4</a:t>
            </a:fld>
            <a:endParaRPr lang="en-US" dirty="0"/>
          </a:p>
        </p:txBody>
      </p:sp>
      <p:sp>
        <p:nvSpPr>
          <p:cNvPr id="7" name="TextBox 6"/>
          <p:cNvSpPr txBox="1"/>
          <p:nvPr/>
        </p:nvSpPr>
        <p:spPr>
          <a:xfrm>
            <a:off x="2409825" y="6153150"/>
            <a:ext cx="4305300" cy="307777"/>
          </a:xfrm>
          <a:prstGeom prst="rect">
            <a:avLst/>
          </a:prstGeom>
          <a:noFill/>
        </p:spPr>
        <p:txBody>
          <a:bodyPr wrap="square" rtlCol="0">
            <a:spAutoFit/>
          </a:bodyPr>
          <a:lstStyle/>
          <a:p>
            <a:pPr algn="ctr"/>
            <a:r>
              <a:rPr lang="en-US" sz="1400" b="1" dirty="0"/>
              <a:t>(binder page 130 for prompt and samples)</a:t>
            </a:r>
          </a:p>
        </p:txBody>
      </p:sp>
      <p:pic>
        <p:nvPicPr>
          <p:cNvPr id="9" name="Picture 8" descr="Write-the-letter.png"/>
          <p:cNvPicPr>
            <a:picLocks noChangeAspect="1"/>
          </p:cNvPicPr>
          <p:nvPr/>
        </p:nvPicPr>
        <p:blipFill>
          <a:blip r:embed="rId3" cstate="print"/>
          <a:stretch>
            <a:fillRect/>
          </a:stretch>
        </p:blipFill>
        <p:spPr>
          <a:xfrm>
            <a:off x="1828800" y="4419600"/>
            <a:ext cx="5486400" cy="1371600"/>
          </a:xfrm>
          <a:prstGeom prst="rect">
            <a:avLst/>
          </a:prstGeom>
          <a:effectLst>
            <a:outerShdw blurRad="50800" dist="38100" dir="2700000" algn="tl" rotWithShape="0">
              <a:prstClr val="black">
                <a:alpha val="40000"/>
              </a:prstClr>
            </a:outerShdw>
          </a:effectLst>
        </p:spPr>
      </p:pic>
      <p:pic>
        <p:nvPicPr>
          <p:cNvPr id="11" name="Picture 10" descr="K-Letter-Writing.png"/>
          <p:cNvPicPr>
            <a:picLocks noChangeAspect="1"/>
          </p:cNvPicPr>
          <p:nvPr/>
        </p:nvPicPr>
        <p:blipFill>
          <a:blip r:embed="rId4" cstate="print"/>
          <a:stretch>
            <a:fillRect/>
          </a:stretch>
        </p:blipFill>
        <p:spPr>
          <a:xfrm>
            <a:off x="1775634" y="1157032"/>
            <a:ext cx="5574602" cy="2847975"/>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p:cNvSpPr/>
          <p:nvPr/>
        </p:nvSpPr>
        <p:spPr>
          <a:xfrm>
            <a:off x="1366837" y="2219324"/>
            <a:ext cx="2971800" cy="9144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Grade K: Letter Writing Samples</a:t>
            </a:r>
          </a:p>
        </p:txBody>
      </p:sp>
      <p:sp>
        <p:nvSpPr>
          <p:cNvPr id="5" name="TextBox 4"/>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
        <p:nvSpPr>
          <p:cNvPr id="26" name="Slide Number Placeholder 25"/>
          <p:cNvSpPr>
            <a:spLocks noGrp="1"/>
          </p:cNvSpPr>
          <p:nvPr>
            <p:ph type="sldNum" sz="quarter" idx="10"/>
          </p:nvPr>
        </p:nvSpPr>
        <p:spPr/>
        <p:txBody>
          <a:bodyPr/>
          <a:lstStyle/>
          <a:p>
            <a:fld id="{C6C20FBB-DA0A-4D64-96F3-1BFC9EBDF0FB}" type="slidenum">
              <a:rPr lang="en-US" smtClean="0"/>
              <a:pPr/>
              <a:t>5</a:t>
            </a:fld>
            <a:endParaRPr lang="en-US" dirty="0"/>
          </a:p>
        </p:txBody>
      </p:sp>
      <p:pic>
        <p:nvPicPr>
          <p:cNvPr id="27" name="Picture 26" descr="Letter Y 01 (10017697).jpg"/>
          <p:cNvPicPr>
            <a:picLocks noChangeAspect="1"/>
          </p:cNvPicPr>
          <p:nvPr/>
        </p:nvPicPr>
        <p:blipFill>
          <a:blip r:embed="rId3" cstate="print"/>
          <a:stretch>
            <a:fillRect/>
          </a:stretch>
        </p:blipFill>
        <p:spPr>
          <a:xfrm>
            <a:off x="2165985" y="1016976"/>
            <a:ext cx="1371600" cy="1060438"/>
          </a:xfrm>
          <a:prstGeom prst="rect">
            <a:avLst/>
          </a:prstGeom>
          <a:effectLst>
            <a:outerShdw blurRad="50800" dist="38100" dir="2700000" algn="tl" rotWithShape="0">
              <a:prstClr val="black">
                <a:alpha val="40000"/>
              </a:prstClr>
            </a:outerShdw>
          </a:effectLst>
        </p:spPr>
      </p:pic>
      <p:pic>
        <p:nvPicPr>
          <p:cNvPr id="37" name="Picture 36" descr="Letter Y 04 (20021436).jpg"/>
          <p:cNvPicPr>
            <a:picLocks noChangeAspect="1"/>
          </p:cNvPicPr>
          <p:nvPr/>
        </p:nvPicPr>
        <p:blipFill>
          <a:blip r:embed="rId4" cstate="print"/>
          <a:stretch>
            <a:fillRect/>
          </a:stretch>
        </p:blipFill>
        <p:spPr>
          <a:xfrm>
            <a:off x="5582451" y="3617301"/>
            <a:ext cx="1371599" cy="1060438"/>
          </a:xfrm>
          <a:prstGeom prst="rect">
            <a:avLst/>
          </a:prstGeom>
          <a:effectLst>
            <a:outerShdw blurRad="50800" dist="38100" dir="2700000" algn="tl" rotWithShape="0">
              <a:prstClr val="black">
                <a:alpha val="40000"/>
              </a:prstClr>
            </a:outerShdw>
          </a:effectLst>
        </p:spPr>
      </p:pic>
      <p:pic>
        <p:nvPicPr>
          <p:cNvPr id="43" name="Picture 42" descr="Letter Y 06 (70021364).jpg"/>
          <p:cNvPicPr>
            <a:picLocks noChangeAspect="1"/>
          </p:cNvPicPr>
          <p:nvPr/>
        </p:nvPicPr>
        <p:blipFill>
          <a:blip r:embed="rId5" cstate="print"/>
          <a:stretch>
            <a:fillRect/>
          </a:stretch>
        </p:blipFill>
        <p:spPr>
          <a:xfrm>
            <a:off x="5581650" y="1016976"/>
            <a:ext cx="1371599" cy="1060438"/>
          </a:xfrm>
          <a:prstGeom prst="rect">
            <a:avLst/>
          </a:prstGeom>
          <a:effectLst>
            <a:outerShdw blurRad="50800" dist="38100" dir="2700000" algn="tl" rotWithShape="0">
              <a:prstClr val="black">
                <a:alpha val="40000"/>
              </a:prstClr>
            </a:outerShdw>
          </a:effectLst>
        </p:spPr>
      </p:pic>
      <p:pic>
        <p:nvPicPr>
          <p:cNvPr id="44" name="Picture 43" descr="Letter Y 07 (20021310).jpg"/>
          <p:cNvPicPr>
            <a:picLocks noChangeAspect="1"/>
          </p:cNvPicPr>
          <p:nvPr/>
        </p:nvPicPr>
        <p:blipFill>
          <a:blip r:embed="rId6" cstate="print"/>
          <a:stretch>
            <a:fillRect/>
          </a:stretch>
        </p:blipFill>
        <p:spPr>
          <a:xfrm>
            <a:off x="2158365" y="3617301"/>
            <a:ext cx="1371599" cy="1060438"/>
          </a:xfrm>
          <a:prstGeom prst="rect">
            <a:avLst/>
          </a:prstGeom>
          <a:effectLst>
            <a:outerShdw blurRad="50800" dist="38100" dir="2700000" algn="tl" rotWithShape="0">
              <a:prstClr val="black">
                <a:alpha val="40000"/>
              </a:prstClr>
            </a:outerShdw>
          </a:effectLst>
        </p:spPr>
      </p:pic>
      <p:sp>
        <p:nvSpPr>
          <p:cNvPr id="47" name="Rounded Rectangle 46"/>
          <p:cNvSpPr/>
          <p:nvPr/>
        </p:nvSpPr>
        <p:spPr>
          <a:xfrm>
            <a:off x="1870899" y="1029006"/>
            <a:ext cx="228600" cy="228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1</a:t>
            </a:r>
          </a:p>
        </p:txBody>
      </p:sp>
      <p:sp>
        <p:nvSpPr>
          <p:cNvPr id="48" name="Rounded Rectangle 47"/>
          <p:cNvSpPr/>
          <p:nvPr/>
        </p:nvSpPr>
        <p:spPr>
          <a:xfrm>
            <a:off x="5290374" y="1029006"/>
            <a:ext cx="228600" cy="228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a:t>
            </a:r>
          </a:p>
        </p:txBody>
      </p:sp>
      <p:sp>
        <p:nvSpPr>
          <p:cNvPr id="49" name="Rounded Rectangle 48"/>
          <p:cNvSpPr/>
          <p:nvPr/>
        </p:nvSpPr>
        <p:spPr>
          <a:xfrm>
            <a:off x="1870899" y="3619806"/>
            <a:ext cx="228600" cy="228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3</a:t>
            </a:r>
          </a:p>
        </p:txBody>
      </p:sp>
      <p:sp>
        <p:nvSpPr>
          <p:cNvPr id="50" name="Rounded Rectangle 49"/>
          <p:cNvSpPr/>
          <p:nvPr/>
        </p:nvSpPr>
        <p:spPr>
          <a:xfrm>
            <a:off x="5290374" y="3629331"/>
            <a:ext cx="228600" cy="228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4</a:t>
            </a:r>
          </a:p>
        </p:txBody>
      </p:sp>
      <p:sp>
        <p:nvSpPr>
          <p:cNvPr id="63" name="Rectangle 62"/>
          <p:cNvSpPr/>
          <p:nvPr/>
        </p:nvSpPr>
        <p:spPr>
          <a:xfrm>
            <a:off x="1366837" y="2438400"/>
            <a:ext cx="2971800" cy="914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is recognizable as the correct letter.</a:t>
            </a:r>
            <a:br>
              <a:rPr lang="en-US" sz="1000" dirty="0">
                <a:solidFill>
                  <a:schemeClr val="tx1"/>
                </a:solidFill>
              </a:rPr>
            </a:br>
            <a:br>
              <a:rPr lang="en-US" sz="1000" dirty="0">
                <a:solidFill>
                  <a:schemeClr val="tx1"/>
                </a:solidFill>
              </a:rPr>
            </a:br>
            <a:r>
              <a:rPr lang="en-US" sz="1000" dirty="0">
                <a:solidFill>
                  <a:schemeClr val="tx1"/>
                </a:solidFill>
              </a:rPr>
              <a:t>Response is uppercase.</a:t>
            </a:r>
          </a:p>
        </p:txBody>
      </p:sp>
      <p:sp>
        <p:nvSpPr>
          <p:cNvPr id="65" name="Rectangle 64"/>
          <p:cNvSpPr/>
          <p:nvPr/>
        </p:nvSpPr>
        <p:spPr>
          <a:xfrm>
            <a:off x="1366837" y="3352800"/>
            <a:ext cx="2971800" cy="47625"/>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1671638" y="2200275"/>
            <a:ext cx="2362199" cy="246221"/>
          </a:xfrm>
          <a:prstGeom prst="rect">
            <a:avLst/>
          </a:prstGeom>
          <a:noFill/>
        </p:spPr>
        <p:txBody>
          <a:bodyPr wrap="square" rtlCol="0">
            <a:spAutoFit/>
          </a:bodyPr>
          <a:lstStyle/>
          <a:p>
            <a:pPr algn="ctr"/>
            <a:r>
              <a:rPr lang="en-US" sz="1000" b="1" dirty="0"/>
              <a:t>Score: 1 (Emerging-Transitioning)</a:t>
            </a:r>
          </a:p>
        </p:txBody>
      </p:sp>
      <p:sp>
        <p:nvSpPr>
          <p:cNvPr id="72" name="Rounded Rectangle 71"/>
          <p:cNvSpPr/>
          <p:nvPr/>
        </p:nvSpPr>
        <p:spPr>
          <a:xfrm>
            <a:off x="4786312" y="2219324"/>
            <a:ext cx="2971800" cy="9144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a:off x="4786312" y="2438400"/>
            <a:ext cx="2971800" cy="914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is recognizable as the correct letter.</a:t>
            </a:r>
            <a:br>
              <a:rPr lang="en-US" sz="1000" dirty="0">
                <a:solidFill>
                  <a:schemeClr val="tx1"/>
                </a:solidFill>
              </a:rPr>
            </a:br>
            <a:br>
              <a:rPr lang="en-US" sz="1000" dirty="0">
                <a:solidFill>
                  <a:schemeClr val="tx1"/>
                </a:solidFill>
              </a:rPr>
            </a:br>
            <a:r>
              <a:rPr lang="en-US" sz="1000" dirty="0">
                <a:solidFill>
                  <a:schemeClr val="tx1"/>
                </a:solidFill>
              </a:rPr>
              <a:t>Response is lowercase.</a:t>
            </a:r>
          </a:p>
        </p:txBody>
      </p:sp>
      <p:sp>
        <p:nvSpPr>
          <p:cNvPr id="74" name="Rectangle 73"/>
          <p:cNvSpPr/>
          <p:nvPr/>
        </p:nvSpPr>
        <p:spPr>
          <a:xfrm>
            <a:off x="4786312" y="3352800"/>
            <a:ext cx="2971800" cy="47625"/>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5091113" y="2200275"/>
            <a:ext cx="2362199" cy="246221"/>
          </a:xfrm>
          <a:prstGeom prst="rect">
            <a:avLst/>
          </a:prstGeom>
          <a:noFill/>
        </p:spPr>
        <p:txBody>
          <a:bodyPr wrap="square" rtlCol="0">
            <a:spAutoFit/>
          </a:bodyPr>
          <a:lstStyle/>
          <a:p>
            <a:pPr algn="ctr"/>
            <a:r>
              <a:rPr lang="en-US" sz="1000" b="1" dirty="0"/>
              <a:t>Score: 1 (Emerging-Transitioning)</a:t>
            </a:r>
          </a:p>
        </p:txBody>
      </p:sp>
      <p:sp>
        <p:nvSpPr>
          <p:cNvPr id="76" name="Rounded Rectangle 75"/>
          <p:cNvSpPr/>
          <p:nvPr/>
        </p:nvSpPr>
        <p:spPr>
          <a:xfrm>
            <a:off x="1366837" y="4838699"/>
            <a:ext cx="2971800" cy="9144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1366837" y="5057775"/>
            <a:ext cx="2971800" cy="914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200"/>
              </a:spcBef>
            </a:pPr>
            <a:r>
              <a:rPr lang="en-US" sz="1000" dirty="0">
                <a:solidFill>
                  <a:schemeClr val="tx1"/>
                </a:solidFill>
              </a:rPr>
              <a:t>Response is recognizable as the correct letter.</a:t>
            </a:r>
            <a:endParaRPr lang="en-US" sz="200" dirty="0">
              <a:solidFill>
                <a:schemeClr val="tx1"/>
              </a:solidFill>
            </a:endParaRPr>
          </a:p>
          <a:p>
            <a:pPr>
              <a:spcBef>
                <a:spcPts val="200"/>
              </a:spcBef>
            </a:pPr>
            <a:r>
              <a:rPr lang="en-US" sz="1000" dirty="0">
                <a:solidFill>
                  <a:schemeClr val="tx1"/>
                </a:solidFill>
              </a:rPr>
              <a:t>Response includes other letters before or after the correct letter.</a:t>
            </a:r>
          </a:p>
          <a:p>
            <a:pPr>
              <a:spcBef>
                <a:spcPts val="200"/>
              </a:spcBef>
            </a:pPr>
            <a:r>
              <a:rPr lang="en-US" sz="1000" dirty="0">
                <a:solidFill>
                  <a:schemeClr val="tx1"/>
                </a:solidFill>
              </a:rPr>
              <a:t>Response is backward (reversal does not change it into a different letter).</a:t>
            </a:r>
          </a:p>
        </p:txBody>
      </p:sp>
      <p:sp>
        <p:nvSpPr>
          <p:cNvPr id="78" name="Rectangle 77"/>
          <p:cNvSpPr/>
          <p:nvPr/>
        </p:nvSpPr>
        <p:spPr>
          <a:xfrm>
            <a:off x="1366837" y="5972175"/>
            <a:ext cx="2971800" cy="47625"/>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1671638" y="4819650"/>
            <a:ext cx="2362199" cy="246221"/>
          </a:xfrm>
          <a:prstGeom prst="rect">
            <a:avLst/>
          </a:prstGeom>
          <a:noFill/>
        </p:spPr>
        <p:txBody>
          <a:bodyPr wrap="square" rtlCol="0">
            <a:spAutoFit/>
          </a:bodyPr>
          <a:lstStyle/>
          <a:p>
            <a:pPr algn="ctr"/>
            <a:r>
              <a:rPr lang="en-US" sz="1000" b="1" dirty="0"/>
              <a:t>Score: 1 (Emerging-Transitioning)</a:t>
            </a:r>
          </a:p>
        </p:txBody>
      </p:sp>
      <p:sp>
        <p:nvSpPr>
          <p:cNvPr id="80" name="Rounded Rectangle 79"/>
          <p:cNvSpPr/>
          <p:nvPr/>
        </p:nvSpPr>
        <p:spPr>
          <a:xfrm>
            <a:off x="4786312" y="4838699"/>
            <a:ext cx="2971800" cy="9144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4786312" y="5057775"/>
            <a:ext cx="2971800" cy="914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is recognizable as the correct letter.</a:t>
            </a:r>
            <a:br>
              <a:rPr lang="en-US" sz="1000" dirty="0">
                <a:solidFill>
                  <a:schemeClr val="tx1"/>
                </a:solidFill>
              </a:rPr>
            </a:br>
            <a:br>
              <a:rPr lang="en-US" sz="1000" dirty="0">
                <a:solidFill>
                  <a:schemeClr val="tx1"/>
                </a:solidFill>
              </a:rPr>
            </a:br>
            <a:r>
              <a:rPr lang="en-US" sz="1000" dirty="0">
                <a:solidFill>
                  <a:schemeClr val="tx1"/>
                </a:solidFill>
              </a:rPr>
              <a:t>Response includes other letters before the correct letter.</a:t>
            </a:r>
          </a:p>
        </p:txBody>
      </p:sp>
      <p:sp>
        <p:nvSpPr>
          <p:cNvPr id="82" name="Rectangle 81"/>
          <p:cNvSpPr/>
          <p:nvPr/>
        </p:nvSpPr>
        <p:spPr>
          <a:xfrm>
            <a:off x="4786312" y="5972175"/>
            <a:ext cx="2971800" cy="47625"/>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5091113" y="4819650"/>
            <a:ext cx="2362199" cy="246221"/>
          </a:xfrm>
          <a:prstGeom prst="rect">
            <a:avLst/>
          </a:prstGeom>
          <a:noFill/>
        </p:spPr>
        <p:txBody>
          <a:bodyPr wrap="square" rtlCol="0">
            <a:spAutoFit/>
          </a:bodyPr>
          <a:lstStyle/>
          <a:p>
            <a:pPr algn="ctr"/>
            <a:r>
              <a:rPr lang="en-US" sz="1000" b="1" dirty="0"/>
              <a:t>Score: 1 (Emerging-Transitioning)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p:cNvSpPr/>
          <p:nvPr/>
        </p:nvSpPr>
        <p:spPr>
          <a:xfrm>
            <a:off x="1366837" y="2219324"/>
            <a:ext cx="2971800" cy="9144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Grade K: Letter Writing Samples</a:t>
            </a:r>
          </a:p>
        </p:txBody>
      </p:sp>
      <p:sp>
        <p:nvSpPr>
          <p:cNvPr id="5" name="TextBox 4"/>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
        <p:nvSpPr>
          <p:cNvPr id="26" name="Slide Number Placeholder 25"/>
          <p:cNvSpPr>
            <a:spLocks noGrp="1"/>
          </p:cNvSpPr>
          <p:nvPr>
            <p:ph type="sldNum" sz="quarter" idx="10"/>
          </p:nvPr>
        </p:nvSpPr>
        <p:spPr/>
        <p:txBody>
          <a:bodyPr/>
          <a:lstStyle/>
          <a:p>
            <a:fld id="{C6C20FBB-DA0A-4D64-96F3-1BFC9EBDF0FB}" type="slidenum">
              <a:rPr lang="en-US" smtClean="0"/>
              <a:pPr/>
              <a:t>6</a:t>
            </a:fld>
            <a:endParaRPr lang="en-US" dirty="0"/>
          </a:p>
        </p:txBody>
      </p:sp>
      <p:pic>
        <p:nvPicPr>
          <p:cNvPr id="27" name="Picture 26" descr="Letter Y 01 (10017697).jpg"/>
          <p:cNvPicPr>
            <a:picLocks noChangeAspect="1"/>
          </p:cNvPicPr>
          <p:nvPr/>
        </p:nvPicPr>
        <p:blipFill>
          <a:blip r:embed="rId3" cstate="print"/>
          <a:stretch>
            <a:fillRect/>
          </a:stretch>
        </p:blipFill>
        <p:spPr>
          <a:xfrm>
            <a:off x="2165985" y="1016976"/>
            <a:ext cx="1371599" cy="1060438"/>
          </a:xfrm>
          <a:prstGeom prst="rect">
            <a:avLst/>
          </a:prstGeom>
          <a:effectLst>
            <a:outerShdw blurRad="50800" dist="38100" dir="2700000" algn="tl" rotWithShape="0">
              <a:prstClr val="black">
                <a:alpha val="40000"/>
              </a:prstClr>
            </a:outerShdw>
          </a:effectLst>
        </p:spPr>
      </p:pic>
      <p:pic>
        <p:nvPicPr>
          <p:cNvPr id="37" name="Picture 36" descr="Letter Y 04 (20021436).jpg"/>
          <p:cNvPicPr>
            <a:picLocks noChangeAspect="1"/>
          </p:cNvPicPr>
          <p:nvPr/>
        </p:nvPicPr>
        <p:blipFill>
          <a:blip r:embed="rId4" cstate="print"/>
          <a:stretch>
            <a:fillRect/>
          </a:stretch>
        </p:blipFill>
        <p:spPr>
          <a:xfrm>
            <a:off x="5582451" y="3617301"/>
            <a:ext cx="1371599" cy="1060437"/>
          </a:xfrm>
          <a:prstGeom prst="rect">
            <a:avLst/>
          </a:prstGeom>
          <a:effectLst>
            <a:outerShdw blurRad="50800" dist="38100" dir="2700000" algn="tl" rotWithShape="0">
              <a:prstClr val="black">
                <a:alpha val="40000"/>
              </a:prstClr>
            </a:outerShdw>
          </a:effectLst>
        </p:spPr>
      </p:pic>
      <p:pic>
        <p:nvPicPr>
          <p:cNvPr id="43" name="Picture 42" descr="Letter Y 06 (70021364).jpg"/>
          <p:cNvPicPr>
            <a:picLocks noChangeAspect="1"/>
          </p:cNvPicPr>
          <p:nvPr/>
        </p:nvPicPr>
        <p:blipFill>
          <a:blip r:embed="rId5" cstate="print"/>
          <a:stretch>
            <a:fillRect/>
          </a:stretch>
        </p:blipFill>
        <p:spPr>
          <a:xfrm>
            <a:off x="5581650" y="1016976"/>
            <a:ext cx="1371599" cy="1060437"/>
          </a:xfrm>
          <a:prstGeom prst="rect">
            <a:avLst/>
          </a:prstGeom>
          <a:effectLst>
            <a:outerShdw blurRad="50800" dist="38100" dir="2700000" algn="tl" rotWithShape="0">
              <a:prstClr val="black">
                <a:alpha val="40000"/>
              </a:prstClr>
            </a:outerShdw>
          </a:effectLst>
        </p:spPr>
      </p:pic>
      <p:pic>
        <p:nvPicPr>
          <p:cNvPr id="44" name="Picture 43" descr="Letter Y 07 (20021310).jpg"/>
          <p:cNvPicPr>
            <a:picLocks noChangeAspect="1"/>
          </p:cNvPicPr>
          <p:nvPr/>
        </p:nvPicPr>
        <p:blipFill>
          <a:blip r:embed="rId6" cstate="print"/>
          <a:stretch>
            <a:fillRect/>
          </a:stretch>
        </p:blipFill>
        <p:spPr>
          <a:xfrm>
            <a:off x="2158365" y="3617301"/>
            <a:ext cx="1371599" cy="1060437"/>
          </a:xfrm>
          <a:prstGeom prst="rect">
            <a:avLst/>
          </a:prstGeom>
          <a:effectLst>
            <a:outerShdw blurRad="50800" dist="38100" dir="2700000" algn="tl" rotWithShape="0">
              <a:prstClr val="black">
                <a:alpha val="40000"/>
              </a:prstClr>
            </a:outerShdw>
          </a:effectLst>
        </p:spPr>
      </p:pic>
      <p:sp>
        <p:nvSpPr>
          <p:cNvPr id="47" name="Rounded Rectangle 46"/>
          <p:cNvSpPr/>
          <p:nvPr/>
        </p:nvSpPr>
        <p:spPr>
          <a:xfrm>
            <a:off x="1870899" y="1029006"/>
            <a:ext cx="228600" cy="228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5</a:t>
            </a:r>
          </a:p>
        </p:txBody>
      </p:sp>
      <p:sp>
        <p:nvSpPr>
          <p:cNvPr id="48" name="Rounded Rectangle 47"/>
          <p:cNvSpPr/>
          <p:nvPr/>
        </p:nvSpPr>
        <p:spPr>
          <a:xfrm>
            <a:off x="5290374" y="1029006"/>
            <a:ext cx="228600" cy="228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6</a:t>
            </a:r>
          </a:p>
        </p:txBody>
      </p:sp>
      <p:sp>
        <p:nvSpPr>
          <p:cNvPr id="49" name="Rounded Rectangle 48"/>
          <p:cNvSpPr/>
          <p:nvPr/>
        </p:nvSpPr>
        <p:spPr>
          <a:xfrm>
            <a:off x="1870899" y="3619806"/>
            <a:ext cx="228600" cy="228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7</a:t>
            </a:r>
          </a:p>
        </p:txBody>
      </p:sp>
      <p:sp>
        <p:nvSpPr>
          <p:cNvPr id="50" name="Rounded Rectangle 49"/>
          <p:cNvSpPr/>
          <p:nvPr/>
        </p:nvSpPr>
        <p:spPr>
          <a:xfrm>
            <a:off x="5290374" y="3629331"/>
            <a:ext cx="228600" cy="228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8</a:t>
            </a:r>
          </a:p>
        </p:txBody>
      </p:sp>
      <p:sp>
        <p:nvSpPr>
          <p:cNvPr id="63" name="Rectangle 62"/>
          <p:cNvSpPr/>
          <p:nvPr/>
        </p:nvSpPr>
        <p:spPr>
          <a:xfrm>
            <a:off x="1366837" y="2438400"/>
            <a:ext cx="2971800" cy="914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is incorrect letters.</a:t>
            </a:r>
            <a:r>
              <a:rPr lang="en-US" sz="1000" dirty="0"/>
              <a:t>.</a:t>
            </a:r>
            <a:endParaRPr lang="en-US" sz="1000" dirty="0">
              <a:solidFill>
                <a:schemeClr val="tx1"/>
              </a:solidFill>
            </a:endParaRPr>
          </a:p>
        </p:txBody>
      </p:sp>
      <p:sp>
        <p:nvSpPr>
          <p:cNvPr id="65" name="Rectangle 64"/>
          <p:cNvSpPr/>
          <p:nvPr/>
        </p:nvSpPr>
        <p:spPr>
          <a:xfrm>
            <a:off x="1366837" y="3352800"/>
            <a:ext cx="2971800" cy="47625"/>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1671638" y="2200275"/>
            <a:ext cx="2362199" cy="246221"/>
          </a:xfrm>
          <a:prstGeom prst="rect">
            <a:avLst/>
          </a:prstGeom>
          <a:noFill/>
        </p:spPr>
        <p:txBody>
          <a:bodyPr wrap="square" rtlCol="0">
            <a:spAutoFit/>
          </a:bodyPr>
          <a:lstStyle/>
          <a:p>
            <a:pPr algn="ctr"/>
            <a:r>
              <a:rPr lang="en-US" sz="1000" b="1" dirty="0"/>
              <a:t>Score: 0 (Entering)</a:t>
            </a:r>
          </a:p>
        </p:txBody>
      </p:sp>
      <p:sp>
        <p:nvSpPr>
          <p:cNvPr id="72" name="Rounded Rectangle 71"/>
          <p:cNvSpPr/>
          <p:nvPr/>
        </p:nvSpPr>
        <p:spPr>
          <a:xfrm>
            <a:off x="4786312" y="2219324"/>
            <a:ext cx="2971800" cy="9144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a:off x="4786312" y="2438400"/>
            <a:ext cx="2971800" cy="914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is an incorrect letter.</a:t>
            </a:r>
          </a:p>
        </p:txBody>
      </p:sp>
      <p:sp>
        <p:nvSpPr>
          <p:cNvPr id="74" name="Rectangle 73"/>
          <p:cNvSpPr/>
          <p:nvPr/>
        </p:nvSpPr>
        <p:spPr>
          <a:xfrm>
            <a:off x="4786312" y="3352800"/>
            <a:ext cx="2971800" cy="47625"/>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5091113" y="2200275"/>
            <a:ext cx="2362199" cy="246221"/>
          </a:xfrm>
          <a:prstGeom prst="rect">
            <a:avLst/>
          </a:prstGeom>
          <a:noFill/>
        </p:spPr>
        <p:txBody>
          <a:bodyPr wrap="square" rtlCol="0">
            <a:spAutoFit/>
          </a:bodyPr>
          <a:lstStyle/>
          <a:p>
            <a:pPr algn="ctr"/>
            <a:r>
              <a:rPr lang="en-US" sz="1000" b="1" dirty="0"/>
              <a:t>Score: 0 (Entering)</a:t>
            </a:r>
          </a:p>
        </p:txBody>
      </p:sp>
      <p:sp>
        <p:nvSpPr>
          <p:cNvPr id="76" name="Rounded Rectangle 75"/>
          <p:cNvSpPr/>
          <p:nvPr/>
        </p:nvSpPr>
        <p:spPr>
          <a:xfrm>
            <a:off x="1366837" y="4838699"/>
            <a:ext cx="2971800" cy="9144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1366837" y="5057775"/>
            <a:ext cx="2971800" cy="914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is an incorrect letter.</a:t>
            </a:r>
          </a:p>
        </p:txBody>
      </p:sp>
      <p:sp>
        <p:nvSpPr>
          <p:cNvPr id="78" name="Rectangle 77"/>
          <p:cNvSpPr/>
          <p:nvPr/>
        </p:nvSpPr>
        <p:spPr>
          <a:xfrm>
            <a:off x="1366837" y="5972175"/>
            <a:ext cx="2971800" cy="47625"/>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1671638" y="4819650"/>
            <a:ext cx="2362199" cy="246221"/>
          </a:xfrm>
          <a:prstGeom prst="rect">
            <a:avLst/>
          </a:prstGeom>
          <a:noFill/>
        </p:spPr>
        <p:txBody>
          <a:bodyPr wrap="square" rtlCol="0">
            <a:spAutoFit/>
          </a:bodyPr>
          <a:lstStyle/>
          <a:p>
            <a:pPr algn="ctr"/>
            <a:r>
              <a:rPr lang="en-US" sz="1000" b="1" dirty="0"/>
              <a:t>Score: 0 (Entering)</a:t>
            </a:r>
          </a:p>
        </p:txBody>
      </p:sp>
      <p:sp>
        <p:nvSpPr>
          <p:cNvPr id="80" name="Rounded Rectangle 79"/>
          <p:cNvSpPr/>
          <p:nvPr/>
        </p:nvSpPr>
        <p:spPr>
          <a:xfrm>
            <a:off x="4786312" y="4838699"/>
            <a:ext cx="2971800" cy="9144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4786312" y="5057775"/>
            <a:ext cx="2971800" cy="914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is not a recognizable letter.</a:t>
            </a:r>
          </a:p>
        </p:txBody>
      </p:sp>
      <p:sp>
        <p:nvSpPr>
          <p:cNvPr id="82" name="Rectangle 81"/>
          <p:cNvSpPr/>
          <p:nvPr/>
        </p:nvSpPr>
        <p:spPr>
          <a:xfrm>
            <a:off x="4786312" y="5972175"/>
            <a:ext cx="2971800" cy="47625"/>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5091113" y="4819650"/>
            <a:ext cx="2362199" cy="246221"/>
          </a:xfrm>
          <a:prstGeom prst="rect">
            <a:avLst/>
          </a:prstGeom>
          <a:noFill/>
        </p:spPr>
        <p:txBody>
          <a:bodyPr wrap="square" rtlCol="0">
            <a:spAutoFit/>
          </a:bodyPr>
          <a:lstStyle/>
          <a:p>
            <a:pPr algn="ctr"/>
            <a:r>
              <a:rPr lang="en-US" sz="1000" b="1" dirty="0"/>
              <a:t>Score: 0 (Entering)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14324" y="246063"/>
            <a:ext cx="8353425" cy="382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mj-lt"/>
                <a:ea typeface="+mj-ea"/>
                <a:cs typeface="+mj-cs"/>
              </a:rPr>
              <a:t>Grade</a:t>
            </a:r>
            <a:r>
              <a:rPr kumimoji="0" lang="en-US" sz="2800" b="1" i="0" u="none" strike="noStrike" kern="0" cap="none" spc="0" normalizeH="0" noProof="0" dirty="0">
                <a:ln>
                  <a:noFill/>
                </a:ln>
                <a:effectLst/>
                <a:uLnTx/>
                <a:uFillTx/>
                <a:latin typeface="+mj-lt"/>
                <a:ea typeface="+mj-ea"/>
                <a:cs typeface="+mj-cs"/>
              </a:rPr>
              <a:t> K: Word Writing Rubric and Prompt</a:t>
            </a:r>
            <a:endParaRPr kumimoji="0" lang="en-US" sz="2800" b="1" i="0" u="none" strike="noStrike" kern="0" cap="none" spc="0" normalizeH="0" baseline="0" noProof="0" dirty="0">
              <a:ln>
                <a:noFill/>
              </a:ln>
              <a:effectLst/>
              <a:uLnTx/>
              <a:uFillTx/>
              <a:latin typeface="+mj-lt"/>
              <a:ea typeface="+mj-ea"/>
              <a:cs typeface="+mj-cs"/>
            </a:endParaRPr>
          </a:p>
        </p:txBody>
      </p:sp>
      <p:sp>
        <p:nvSpPr>
          <p:cNvPr id="5" name="Slide Number Placeholder 4"/>
          <p:cNvSpPr>
            <a:spLocks noGrp="1"/>
          </p:cNvSpPr>
          <p:nvPr>
            <p:ph type="sldNum" sz="quarter" idx="10"/>
          </p:nvPr>
        </p:nvSpPr>
        <p:spPr/>
        <p:txBody>
          <a:bodyPr/>
          <a:lstStyle/>
          <a:p>
            <a:fld id="{C6C20FBB-DA0A-4D64-96F3-1BFC9EBDF0FB}" type="slidenum">
              <a:rPr lang="en-US" smtClean="0"/>
              <a:pPr/>
              <a:t>7</a:t>
            </a:fld>
            <a:endParaRPr lang="en-US" dirty="0"/>
          </a:p>
        </p:txBody>
      </p:sp>
      <p:pic>
        <p:nvPicPr>
          <p:cNvPr id="6" name="Picture 5" descr="Write Letter Prompt.jpg"/>
          <p:cNvPicPr>
            <a:picLocks noChangeAspect="1"/>
          </p:cNvPicPr>
          <p:nvPr/>
        </p:nvPicPr>
        <p:blipFill>
          <a:blip r:embed="rId3" cstate="print"/>
          <a:stretch>
            <a:fillRect/>
          </a:stretch>
        </p:blipFill>
        <p:spPr>
          <a:xfrm>
            <a:off x="2586000" y="4770119"/>
            <a:ext cx="3964381" cy="1327404"/>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2409825" y="6153150"/>
            <a:ext cx="4305300" cy="307777"/>
          </a:xfrm>
          <a:prstGeom prst="rect">
            <a:avLst/>
          </a:prstGeom>
          <a:noFill/>
        </p:spPr>
        <p:txBody>
          <a:bodyPr wrap="square" rtlCol="0">
            <a:spAutoFit/>
          </a:bodyPr>
          <a:lstStyle/>
          <a:p>
            <a:pPr algn="ctr"/>
            <a:r>
              <a:rPr lang="en-US" sz="1400" b="1" dirty="0"/>
              <a:t>(binder page 137 for prompt and samples)</a:t>
            </a:r>
          </a:p>
        </p:txBody>
      </p:sp>
      <p:pic>
        <p:nvPicPr>
          <p:cNvPr id="9" name="Picture 8" descr="K-Word-Writing.png"/>
          <p:cNvPicPr>
            <a:picLocks noChangeAspect="1"/>
          </p:cNvPicPr>
          <p:nvPr/>
        </p:nvPicPr>
        <p:blipFill>
          <a:blip r:embed="rId4" cstate="print"/>
          <a:stretch>
            <a:fillRect/>
          </a:stretch>
        </p:blipFill>
        <p:spPr>
          <a:xfrm>
            <a:off x="2206624" y="882503"/>
            <a:ext cx="4716971" cy="3742563"/>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 K: Word Writing Samples—cat</a:t>
            </a:r>
          </a:p>
        </p:txBody>
      </p:sp>
      <p:sp>
        <p:nvSpPr>
          <p:cNvPr id="5" name="TextBox 4"/>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
        <p:nvSpPr>
          <p:cNvPr id="26" name="Slide Number Placeholder 25"/>
          <p:cNvSpPr>
            <a:spLocks noGrp="1"/>
          </p:cNvSpPr>
          <p:nvPr>
            <p:ph type="sldNum" sz="quarter" idx="10"/>
          </p:nvPr>
        </p:nvSpPr>
        <p:spPr/>
        <p:txBody>
          <a:bodyPr/>
          <a:lstStyle/>
          <a:p>
            <a:fld id="{C6C20FBB-DA0A-4D64-96F3-1BFC9EBDF0FB}" type="slidenum">
              <a:rPr lang="en-US" smtClean="0"/>
              <a:pPr/>
              <a:t>8</a:t>
            </a:fld>
            <a:endParaRPr lang="en-US" dirty="0"/>
          </a:p>
        </p:txBody>
      </p:sp>
      <p:pic>
        <p:nvPicPr>
          <p:cNvPr id="27" name="Picture 26" descr="Letter Y 01 (10017697).jpg"/>
          <p:cNvPicPr>
            <a:picLocks noChangeAspect="1"/>
          </p:cNvPicPr>
          <p:nvPr/>
        </p:nvPicPr>
        <p:blipFill>
          <a:blip r:embed="rId3" cstate="print"/>
          <a:stretch>
            <a:fillRect/>
          </a:stretch>
        </p:blipFill>
        <p:spPr>
          <a:xfrm>
            <a:off x="490540" y="919261"/>
            <a:ext cx="2285993" cy="886575"/>
          </a:xfrm>
          <a:prstGeom prst="rect">
            <a:avLst/>
          </a:prstGeom>
        </p:spPr>
      </p:pic>
      <p:sp>
        <p:nvSpPr>
          <p:cNvPr id="47" name="Rounded Rectangle 46"/>
          <p:cNvSpPr/>
          <p:nvPr/>
        </p:nvSpPr>
        <p:spPr>
          <a:xfrm>
            <a:off x="194499" y="933756"/>
            <a:ext cx="228600" cy="228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1</a:t>
            </a:r>
          </a:p>
        </p:txBody>
      </p:sp>
      <p:grpSp>
        <p:nvGrpSpPr>
          <p:cNvPr id="31" name="Group 30"/>
          <p:cNvGrpSpPr/>
          <p:nvPr/>
        </p:nvGrpSpPr>
        <p:grpSpPr>
          <a:xfrm>
            <a:off x="261937" y="1866900"/>
            <a:ext cx="2743200" cy="1562100"/>
            <a:chOff x="128587" y="1933575"/>
            <a:chExt cx="2743200" cy="1562100"/>
          </a:xfrm>
          <a:effectLst>
            <a:outerShdw blurRad="50800" dist="38100" dir="2700000" algn="tl" rotWithShape="0">
              <a:prstClr val="black">
                <a:alpha val="40000"/>
              </a:prstClr>
            </a:outerShdw>
          </a:effectLst>
        </p:grpSpPr>
        <p:sp>
          <p:nvSpPr>
            <p:cNvPr id="80" name="Rounded Rectangle 79"/>
            <p:cNvSpPr/>
            <p:nvPr/>
          </p:nvSpPr>
          <p:spPr>
            <a:xfrm>
              <a:off x="128587" y="1952624"/>
              <a:ext cx="2743200" cy="128016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128587" y="2171700"/>
              <a:ext cx="2743200"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sequences all letters needed to produce the correct word.</a:t>
              </a:r>
              <a:br>
                <a:rPr lang="en-US" sz="1000" dirty="0">
                  <a:solidFill>
                    <a:schemeClr val="tx1"/>
                  </a:solidFill>
                </a:rPr>
              </a:br>
              <a:br>
                <a:rPr lang="en-US" sz="1000" dirty="0">
                  <a:solidFill>
                    <a:schemeClr val="tx1"/>
                  </a:solidFill>
                </a:rPr>
              </a:br>
              <a:r>
                <a:rPr lang="en-US" sz="1000" dirty="0">
                  <a:solidFill>
                    <a:schemeClr val="tx1"/>
                  </a:solidFill>
                </a:rPr>
                <a:t>Response includes a backward letter (reversal does not change it into a</a:t>
              </a:r>
              <a:br>
                <a:rPr lang="en-US" sz="1000" dirty="0">
                  <a:solidFill>
                    <a:schemeClr val="tx1"/>
                  </a:solidFill>
                </a:rPr>
              </a:br>
              <a:r>
                <a:rPr lang="en-US" sz="1000" dirty="0">
                  <a:solidFill>
                    <a:schemeClr val="tx1"/>
                  </a:solidFill>
                </a:rPr>
                <a:t>different letter).</a:t>
              </a:r>
            </a:p>
          </p:txBody>
        </p:sp>
        <p:sp>
          <p:nvSpPr>
            <p:cNvPr id="82" name="Rectangle 81"/>
            <p:cNvSpPr/>
            <p:nvPr/>
          </p:nvSpPr>
          <p:spPr>
            <a:xfrm>
              <a:off x="128587" y="3448050"/>
              <a:ext cx="2743200" cy="476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319088" y="1933575"/>
              <a:ext cx="2362199" cy="246221"/>
            </a:xfrm>
            <a:prstGeom prst="rect">
              <a:avLst/>
            </a:prstGeom>
            <a:noFill/>
          </p:spPr>
          <p:txBody>
            <a:bodyPr wrap="square" rtlCol="0">
              <a:spAutoFit/>
            </a:bodyPr>
            <a:lstStyle/>
            <a:p>
              <a:pPr algn="ctr"/>
              <a:r>
                <a:rPr lang="en-US" sz="1000" b="1" dirty="0"/>
                <a:t>Score: 2 (Commanding)</a:t>
              </a:r>
            </a:p>
          </p:txBody>
        </p:sp>
      </p:grpSp>
      <p:pic>
        <p:nvPicPr>
          <p:cNvPr id="32" name="Picture 31" descr="Letter Y 01 (10017697).jpg"/>
          <p:cNvPicPr>
            <a:picLocks noChangeAspect="1"/>
          </p:cNvPicPr>
          <p:nvPr/>
        </p:nvPicPr>
        <p:blipFill>
          <a:blip r:embed="rId4" cstate="print"/>
          <a:stretch>
            <a:fillRect/>
          </a:stretch>
        </p:blipFill>
        <p:spPr>
          <a:xfrm>
            <a:off x="3424240" y="919261"/>
            <a:ext cx="2285993" cy="886575"/>
          </a:xfrm>
          <a:prstGeom prst="rect">
            <a:avLst/>
          </a:prstGeom>
        </p:spPr>
      </p:pic>
      <p:sp>
        <p:nvSpPr>
          <p:cNvPr id="33" name="Rounded Rectangle 32"/>
          <p:cNvSpPr/>
          <p:nvPr/>
        </p:nvSpPr>
        <p:spPr>
          <a:xfrm>
            <a:off x="3128199" y="933756"/>
            <a:ext cx="228600" cy="228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a:t>
            </a:r>
          </a:p>
        </p:txBody>
      </p:sp>
      <p:grpSp>
        <p:nvGrpSpPr>
          <p:cNvPr id="34" name="Group 33"/>
          <p:cNvGrpSpPr/>
          <p:nvPr/>
        </p:nvGrpSpPr>
        <p:grpSpPr>
          <a:xfrm>
            <a:off x="3195637" y="1866900"/>
            <a:ext cx="2743200" cy="1562100"/>
            <a:chOff x="128587" y="1933575"/>
            <a:chExt cx="2743200" cy="1562100"/>
          </a:xfrm>
          <a:effectLst>
            <a:outerShdw blurRad="50800" dist="38100" dir="2700000" algn="tl" rotWithShape="0">
              <a:prstClr val="black">
                <a:alpha val="40000"/>
              </a:prstClr>
            </a:outerShdw>
          </a:effectLst>
        </p:grpSpPr>
        <p:sp>
          <p:nvSpPr>
            <p:cNvPr id="35" name="Rounded Rectangle 34"/>
            <p:cNvSpPr/>
            <p:nvPr/>
          </p:nvSpPr>
          <p:spPr>
            <a:xfrm>
              <a:off x="128587" y="1952624"/>
              <a:ext cx="2743200" cy="128016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128587" y="2171700"/>
              <a:ext cx="2743200"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400"/>
                </a:spcBef>
                <a:spcAft>
                  <a:spcPts val="0"/>
                </a:spcAft>
              </a:pPr>
              <a:r>
                <a:rPr lang="en-US" sz="1000" dirty="0">
                  <a:solidFill>
                    <a:schemeClr val="tx1"/>
                  </a:solidFill>
                </a:rPr>
                <a:t>Response sequences most of the letters needed to produce the recognizable correct word (contains the correct initial and terminal phonemes and letters, with an</a:t>
              </a:r>
              <a:br>
                <a:rPr lang="en-US" sz="1000" dirty="0">
                  <a:solidFill>
                    <a:schemeClr val="tx1"/>
                  </a:solidFill>
                </a:rPr>
              </a:br>
              <a:r>
                <a:rPr lang="en-US" sz="1000" dirty="0">
                  <a:solidFill>
                    <a:schemeClr val="tx1"/>
                  </a:solidFill>
                </a:rPr>
                <a:t>incorrect vowel).</a:t>
              </a:r>
            </a:p>
            <a:p>
              <a:pPr>
                <a:spcBef>
                  <a:spcPts val="400"/>
                </a:spcBef>
                <a:spcAft>
                  <a:spcPts val="0"/>
                </a:spcAft>
              </a:pPr>
              <a:r>
                <a:rPr lang="en-US" sz="1000" dirty="0">
                  <a:solidFill>
                    <a:schemeClr val="tx1"/>
                  </a:solidFill>
                </a:rPr>
                <a:t>Response demonstrates phonemic awareness by using grade-appropriate spelling.</a:t>
              </a:r>
            </a:p>
          </p:txBody>
        </p:sp>
        <p:sp>
          <p:nvSpPr>
            <p:cNvPr id="38" name="Rectangle 37"/>
            <p:cNvSpPr/>
            <p:nvPr/>
          </p:nvSpPr>
          <p:spPr>
            <a:xfrm>
              <a:off x="128587" y="3448050"/>
              <a:ext cx="2743200" cy="476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283369" y="1933575"/>
              <a:ext cx="2433637" cy="246221"/>
            </a:xfrm>
            <a:prstGeom prst="rect">
              <a:avLst/>
            </a:prstGeom>
            <a:noFill/>
          </p:spPr>
          <p:txBody>
            <a:bodyPr wrap="square" rtlCol="0">
              <a:spAutoFit/>
            </a:bodyPr>
            <a:lstStyle/>
            <a:p>
              <a:pPr algn="ctr"/>
              <a:r>
                <a:rPr lang="en-US" sz="1000" b="1" dirty="0"/>
                <a:t>Score: 1 (Transitioning-Expanding)</a:t>
              </a:r>
            </a:p>
          </p:txBody>
        </p:sp>
      </p:grpSp>
      <p:pic>
        <p:nvPicPr>
          <p:cNvPr id="53" name="Picture 52" descr="Letter Y 01 (10017697).jpg"/>
          <p:cNvPicPr>
            <a:picLocks noChangeAspect="1"/>
          </p:cNvPicPr>
          <p:nvPr/>
        </p:nvPicPr>
        <p:blipFill>
          <a:blip r:embed="rId5" cstate="print"/>
          <a:stretch>
            <a:fillRect/>
          </a:stretch>
        </p:blipFill>
        <p:spPr>
          <a:xfrm>
            <a:off x="6357940" y="919261"/>
            <a:ext cx="2285993" cy="886575"/>
          </a:xfrm>
          <a:prstGeom prst="rect">
            <a:avLst/>
          </a:prstGeom>
        </p:spPr>
      </p:pic>
      <p:sp>
        <p:nvSpPr>
          <p:cNvPr id="54" name="Rounded Rectangle 53"/>
          <p:cNvSpPr/>
          <p:nvPr/>
        </p:nvSpPr>
        <p:spPr>
          <a:xfrm>
            <a:off x="6061899" y="933756"/>
            <a:ext cx="228600" cy="228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3</a:t>
            </a:r>
          </a:p>
        </p:txBody>
      </p:sp>
      <p:grpSp>
        <p:nvGrpSpPr>
          <p:cNvPr id="55" name="Group 54"/>
          <p:cNvGrpSpPr/>
          <p:nvPr/>
        </p:nvGrpSpPr>
        <p:grpSpPr>
          <a:xfrm>
            <a:off x="6129337" y="1866900"/>
            <a:ext cx="2743200" cy="1562100"/>
            <a:chOff x="128587" y="1933575"/>
            <a:chExt cx="2743200" cy="1562100"/>
          </a:xfrm>
          <a:effectLst>
            <a:outerShdw blurRad="50800" dist="38100" dir="2700000" algn="tl" rotWithShape="0">
              <a:prstClr val="black">
                <a:alpha val="40000"/>
              </a:prstClr>
            </a:outerShdw>
          </a:effectLst>
        </p:grpSpPr>
        <p:sp>
          <p:nvSpPr>
            <p:cNvPr id="56" name="Rounded Rectangle 55"/>
            <p:cNvSpPr/>
            <p:nvPr/>
          </p:nvSpPr>
          <p:spPr>
            <a:xfrm>
              <a:off x="128587" y="1952624"/>
              <a:ext cx="2743200" cy="128016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128587" y="2171700"/>
              <a:ext cx="2743200"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000"/>
                </a:lnSpc>
                <a:spcBef>
                  <a:spcPts val="300"/>
                </a:spcBef>
              </a:pPr>
              <a:r>
                <a:rPr lang="en-US" sz="1000" dirty="0">
                  <a:solidFill>
                    <a:schemeClr val="tx1"/>
                  </a:solidFill>
                </a:rPr>
                <a:t>Response sequences most of the letters needed to produce the recognizable correct word (contains the correct initial phoneme with the rest of the letters correctly produced and sequenced).</a:t>
              </a:r>
            </a:p>
            <a:p>
              <a:pPr>
                <a:lnSpc>
                  <a:spcPts val="1000"/>
                </a:lnSpc>
                <a:spcBef>
                  <a:spcPts val="300"/>
                </a:spcBef>
              </a:pPr>
              <a:r>
                <a:rPr lang="en-US" sz="1000" dirty="0">
                  <a:solidFill>
                    <a:schemeClr val="tx1"/>
                  </a:solidFill>
                </a:rPr>
                <a:t>Response demonstrates phonemic awareness by using grade-appropriate spelling.</a:t>
              </a:r>
            </a:p>
            <a:p>
              <a:pPr>
                <a:lnSpc>
                  <a:spcPts val="1000"/>
                </a:lnSpc>
                <a:spcBef>
                  <a:spcPts val="300"/>
                </a:spcBef>
              </a:pPr>
              <a:r>
                <a:rPr lang="en-US" sz="1000" dirty="0">
                  <a:solidFill>
                    <a:schemeClr val="tx1"/>
                  </a:solidFill>
                </a:rPr>
                <a:t>Response includes letters that may be both uppercase and lowercase.</a:t>
              </a:r>
            </a:p>
          </p:txBody>
        </p:sp>
        <p:sp>
          <p:nvSpPr>
            <p:cNvPr id="58" name="Rectangle 57"/>
            <p:cNvSpPr/>
            <p:nvPr/>
          </p:nvSpPr>
          <p:spPr>
            <a:xfrm>
              <a:off x="128587" y="3448050"/>
              <a:ext cx="2743200" cy="476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273844" y="1933575"/>
              <a:ext cx="2452687" cy="246221"/>
            </a:xfrm>
            <a:prstGeom prst="rect">
              <a:avLst/>
            </a:prstGeom>
            <a:noFill/>
          </p:spPr>
          <p:txBody>
            <a:bodyPr wrap="square" rtlCol="0">
              <a:spAutoFit/>
            </a:bodyPr>
            <a:lstStyle/>
            <a:p>
              <a:pPr algn="ctr"/>
              <a:r>
                <a:rPr lang="en-US" sz="1000" b="1" dirty="0"/>
                <a:t>Score: 1 (Transitioning-Expanding)</a:t>
              </a:r>
            </a:p>
          </p:txBody>
        </p:sp>
      </p:grpSp>
      <p:pic>
        <p:nvPicPr>
          <p:cNvPr id="60" name="Picture 59" descr="Letter Y 01 (10017697).jpg"/>
          <p:cNvPicPr>
            <a:picLocks noChangeAspect="1"/>
          </p:cNvPicPr>
          <p:nvPr/>
        </p:nvPicPr>
        <p:blipFill>
          <a:blip r:embed="rId6" cstate="print"/>
          <a:stretch>
            <a:fillRect/>
          </a:stretch>
        </p:blipFill>
        <p:spPr>
          <a:xfrm>
            <a:off x="490540" y="3586261"/>
            <a:ext cx="2285993" cy="886575"/>
          </a:xfrm>
          <a:prstGeom prst="rect">
            <a:avLst/>
          </a:prstGeom>
        </p:spPr>
      </p:pic>
      <p:sp>
        <p:nvSpPr>
          <p:cNvPr id="61" name="Rounded Rectangle 60"/>
          <p:cNvSpPr/>
          <p:nvPr/>
        </p:nvSpPr>
        <p:spPr>
          <a:xfrm>
            <a:off x="194499" y="3600756"/>
            <a:ext cx="228600" cy="228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4</a:t>
            </a:r>
          </a:p>
        </p:txBody>
      </p:sp>
      <p:grpSp>
        <p:nvGrpSpPr>
          <p:cNvPr id="62" name="Group 61"/>
          <p:cNvGrpSpPr/>
          <p:nvPr/>
        </p:nvGrpSpPr>
        <p:grpSpPr>
          <a:xfrm>
            <a:off x="261937" y="4533900"/>
            <a:ext cx="2743200" cy="1562100"/>
            <a:chOff x="128587" y="1933575"/>
            <a:chExt cx="2743200" cy="1562100"/>
          </a:xfrm>
          <a:effectLst>
            <a:outerShdw blurRad="50800" dist="38100" dir="2700000" algn="tl" rotWithShape="0">
              <a:prstClr val="black">
                <a:alpha val="40000"/>
              </a:prstClr>
            </a:outerShdw>
          </a:effectLst>
        </p:grpSpPr>
        <p:sp>
          <p:nvSpPr>
            <p:cNvPr id="67" name="Rounded Rectangle 66"/>
            <p:cNvSpPr/>
            <p:nvPr/>
          </p:nvSpPr>
          <p:spPr>
            <a:xfrm>
              <a:off x="128587" y="1952624"/>
              <a:ext cx="2743200" cy="128016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a:off x="128587" y="2171700"/>
              <a:ext cx="2743200"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sz="1000" dirty="0">
                  <a:solidFill>
                    <a:schemeClr val="tx1"/>
                  </a:solidFill>
                </a:rPr>
                <a:t>Response sequences most of the letters needed to produce the recognizable correct word (contains the correct initial and terminal phonemes and letters, with a missing middle phoneme and letter).</a:t>
              </a:r>
            </a:p>
            <a:p>
              <a:pPr>
                <a:spcBef>
                  <a:spcPts val="600"/>
                </a:spcBef>
              </a:pPr>
              <a:r>
                <a:rPr lang="en-US" sz="1000" dirty="0">
                  <a:solidFill>
                    <a:schemeClr val="tx1"/>
                  </a:solidFill>
                </a:rPr>
                <a:t>Response demonstrates phonemic awareness by using grade-appropriate spelling.</a:t>
              </a:r>
            </a:p>
          </p:txBody>
        </p:sp>
        <p:sp>
          <p:nvSpPr>
            <p:cNvPr id="69" name="Rectangle 68"/>
            <p:cNvSpPr/>
            <p:nvPr/>
          </p:nvSpPr>
          <p:spPr>
            <a:xfrm>
              <a:off x="128587" y="3448050"/>
              <a:ext cx="2743200" cy="476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83369" y="1933575"/>
              <a:ext cx="2433637" cy="246221"/>
            </a:xfrm>
            <a:prstGeom prst="rect">
              <a:avLst/>
            </a:prstGeom>
            <a:noFill/>
          </p:spPr>
          <p:txBody>
            <a:bodyPr wrap="square" rtlCol="0">
              <a:spAutoFit/>
            </a:bodyPr>
            <a:lstStyle/>
            <a:p>
              <a:pPr algn="ctr"/>
              <a:r>
                <a:rPr lang="en-US" sz="1000" b="1" dirty="0"/>
                <a:t>Score: 1 (Transitioning-Expanding)</a:t>
              </a:r>
            </a:p>
          </p:txBody>
        </p:sp>
      </p:grpSp>
      <p:pic>
        <p:nvPicPr>
          <p:cNvPr id="71" name="Picture 70" descr="Letter Y 01 (10017697).jpg"/>
          <p:cNvPicPr>
            <a:picLocks noChangeAspect="1"/>
          </p:cNvPicPr>
          <p:nvPr/>
        </p:nvPicPr>
        <p:blipFill>
          <a:blip r:embed="rId7" cstate="print"/>
          <a:stretch>
            <a:fillRect/>
          </a:stretch>
        </p:blipFill>
        <p:spPr>
          <a:xfrm>
            <a:off x="3424240" y="3586261"/>
            <a:ext cx="2285993" cy="886575"/>
          </a:xfrm>
          <a:prstGeom prst="rect">
            <a:avLst/>
          </a:prstGeom>
        </p:spPr>
      </p:pic>
      <p:sp>
        <p:nvSpPr>
          <p:cNvPr id="84" name="Rounded Rectangle 83"/>
          <p:cNvSpPr/>
          <p:nvPr/>
        </p:nvSpPr>
        <p:spPr>
          <a:xfrm>
            <a:off x="3128199" y="3600756"/>
            <a:ext cx="228600" cy="228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5</a:t>
            </a:r>
          </a:p>
        </p:txBody>
      </p:sp>
      <p:grpSp>
        <p:nvGrpSpPr>
          <p:cNvPr id="85" name="Group 84"/>
          <p:cNvGrpSpPr/>
          <p:nvPr/>
        </p:nvGrpSpPr>
        <p:grpSpPr>
          <a:xfrm>
            <a:off x="3195637" y="4533900"/>
            <a:ext cx="2743200" cy="1562100"/>
            <a:chOff x="128587" y="1933575"/>
            <a:chExt cx="2743200" cy="1562100"/>
          </a:xfrm>
          <a:effectLst>
            <a:outerShdw blurRad="50800" dist="38100" dir="2700000" algn="tl" rotWithShape="0">
              <a:prstClr val="black">
                <a:alpha val="40000"/>
              </a:prstClr>
            </a:outerShdw>
          </a:effectLst>
        </p:grpSpPr>
        <p:sp>
          <p:nvSpPr>
            <p:cNvPr id="86" name="Rounded Rectangle 85"/>
            <p:cNvSpPr/>
            <p:nvPr/>
          </p:nvSpPr>
          <p:spPr>
            <a:xfrm>
              <a:off x="128587" y="1952624"/>
              <a:ext cx="2743200" cy="128016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p:cNvSpPr/>
            <p:nvPr/>
          </p:nvSpPr>
          <p:spPr>
            <a:xfrm>
              <a:off x="128587" y="2171700"/>
              <a:ext cx="2743200"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does not sequence letters needed to produce the recognizable correct word (while the student demonstrates some phonemic awareness of the initial and terminal phonemes, the response does not produce and sequence most of the correct letters in the correct order).</a:t>
              </a:r>
            </a:p>
          </p:txBody>
        </p:sp>
        <p:sp>
          <p:nvSpPr>
            <p:cNvPr id="88" name="Rectangle 87"/>
            <p:cNvSpPr/>
            <p:nvPr/>
          </p:nvSpPr>
          <p:spPr>
            <a:xfrm>
              <a:off x="128587" y="3448050"/>
              <a:ext cx="2743200" cy="476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319088" y="1933575"/>
              <a:ext cx="2362199" cy="246221"/>
            </a:xfrm>
            <a:prstGeom prst="rect">
              <a:avLst/>
            </a:prstGeom>
            <a:noFill/>
          </p:spPr>
          <p:txBody>
            <a:bodyPr wrap="square" rtlCol="0">
              <a:spAutoFit/>
            </a:bodyPr>
            <a:lstStyle/>
            <a:p>
              <a:pPr algn="ctr"/>
              <a:r>
                <a:rPr lang="en-US" sz="1000" b="1" dirty="0"/>
                <a:t>Score: 0 (Entering-Emerging)</a:t>
              </a:r>
            </a:p>
          </p:txBody>
        </p:sp>
      </p:grpSp>
      <p:sp>
        <p:nvSpPr>
          <p:cNvPr id="91" name="Rounded Rectangle 90"/>
          <p:cNvSpPr/>
          <p:nvPr/>
        </p:nvSpPr>
        <p:spPr>
          <a:xfrm>
            <a:off x="6061899" y="3600756"/>
            <a:ext cx="228600" cy="228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6</a:t>
            </a:r>
          </a:p>
        </p:txBody>
      </p:sp>
      <p:grpSp>
        <p:nvGrpSpPr>
          <p:cNvPr id="92" name="Group 91"/>
          <p:cNvGrpSpPr/>
          <p:nvPr/>
        </p:nvGrpSpPr>
        <p:grpSpPr>
          <a:xfrm>
            <a:off x="6129337" y="4533900"/>
            <a:ext cx="2743200" cy="1562100"/>
            <a:chOff x="128587" y="1933575"/>
            <a:chExt cx="2743200" cy="1562100"/>
          </a:xfrm>
          <a:effectLst>
            <a:outerShdw blurRad="50800" dist="38100" dir="2700000" algn="tl" rotWithShape="0">
              <a:prstClr val="black">
                <a:alpha val="40000"/>
              </a:prstClr>
            </a:outerShdw>
          </a:effectLst>
        </p:grpSpPr>
        <p:sp>
          <p:nvSpPr>
            <p:cNvPr id="93" name="Rounded Rectangle 92"/>
            <p:cNvSpPr/>
            <p:nvPr/>
          </p:nvSpPr>
          <p:spPr>
            <a:xfrm>
              <a:off x="128587" y="1952624"/>
              <a:ext cx="2743200" cy="128016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p:cNvSpPr/>
            <p:nvPr/>
          </p:nvSpPr>
          <p:spPr>
            <a:xfrm>
              <a:off x="128587" y="2171700"/>
              <a:ext cx="2743200"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does not sequence letters needed to produce the recognizable correct word. </a:t>
              </a:r>
            </a:p>
            <a:p>
              <a:endParaRPr lang="en-US" sz="1000" dirty="0">
                <a:solidFill>
                  <a:schemeClr val="tx1"/>
                </a:solidFill>
              </a:endParaRPr>
            </a:p>
            <a:p>
              <a:r>
                <a:rPr lang="en-US" sz="1000" dirty="0">
                  <a:solidFill>
                    <a:schemeClr val="tx1"/>
                  </a:solidFill>
                </a:rPr>
                <a:t>Response is spelled incorrectly.</a:t>
              </a:r>
            </a:p>
          </p:txBody>
        </p:sp>
        <p:sp>
          <p:nvSpPr>
            <p:cNvPr id="95" name="Rectangle 94"/>
            <p:cNvSpPr/>
            <p:nvPr/>
          </p:nvSpPr>
          <p:spPr>
            <a:xfrm>
              <a:off x="128587" y="3448050"/>
              <a:ext cx="2743200" cy="476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319088" y="1933575"/>
              <a:ext cx="2362199" cy="246221"/>
            </a:xfrm>
            <a:prstGeom prst="rect">
              <a:avLst/>
            </a:prstGeom>
            <a:noFill/>
          </p:spPr>
          <p:txBody>
            <a:bodyPr wrap="square" rtlCol="0">
              <a:spAutoFit/>
            </a:bodyPr>
            <a:lstStyle/>
            <a:p>
              <a:pPr algn="ctr"/>
              <a:r>
                <a:rPr lang="en-US" sz="1000" b="1" dirty="0"/>
                <a:t>Score: 0 (Entering-Emerging)</a:t>
              </a:r>
            </a:p>
          </p:txBody>
        </p:sp>
      </p:grpSp>
      <p:pic>
        <p:nvPicPr>
          <p:cNvPr id="48" name="Picture 47" descr="Cat Sample 6 (Replacement).png"/>
          <p:cNvPicPr>
            <a:picLocks noChangeAspect="1"/>
          </p:cNvPicPr>
          <p:nvPr/>
        </p:nvPicPr>
        <p:blipFill>
          <a:blip r:embed="rId8" cstate="print"/>
          <a:stretch>
            <a:fillRect/>
          </a:stretch>
        </p:blipFill>
        <p:spPr>
          <a:xfrm>
            <a:off x="6355080" y="3584448"/>
            <a:ext cx="2281981" cy="88501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14324" y="246063"/>
            <a:ext cx="8515351" cy="382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mj-lt"/>
                <a:ea typeface="+mj-ea"/>
                <a:cs typeface="+mj-cs"/>
              </a:rPr>
              <a:t>Grade</a:t>
            </a:r>
            <a:r>
              <a:rPr kumimoji="0" lang="en-US" sz="2800" b="1" i="0" u="none" strike="noStrike" kern="0" cap="none" spc="0" normalizeH="0" noProof="0" dirty="0">
                <a:ln>
                  <a:noFill/>
                </a:ln>
                <a:effectLst/>
                <a:uLnTx/>
                <a:uFillTx/>
                <a:latin typeface="+mj-lt"/>
                <a:ea typeface="+mj-ea"/>
                <a:cs typeface="+mj-cs"/>
              </a:rPr>
              <a:t> K: </a:t>
            </a:r>
            <a:r>
              <a:rPr kumimoji="0" lang="en-US" sz="2800" b="1" i="0" u="none" strike="noStrike" kern="0" cap="none" spc="-80" normalizeH="0" noProof="0" dirty="0">
                <a:ln>
                  <a:noFill/>
                </a:ln>
                <a:effectLst/>
                <a:uLnTx/>
                <a:uFillTx/>
                <a:latin typeface="+mj-lt"/>
                <a:ea typeface="+mj-ea"/>
                <a:cs typeface="+mj-cs"/>
              </a:rPr>
              <a:t>Sentence Writing Rubric and Prompt</a:t>
            </a:r>
          </a:p>
        </p:txBody>
      </p:sp>
      <p:sp>
        <p:nvSpPr>
          <p:cNvPr id="5" name="Slide Number Placeholder 4"/>
          <p:cNvSpPr>
            <a:spLocks noGrp="1"/>
          </p:cNvSpPr>
          <p:nvPr>
            <p:ph type="sldNum" sz="quarter" idx="10"/>
          </p:nvPr>
        </p:nvSpPr>
        <p:spPr/>
        <p:txBody>
          <a:bodyPr/>
          <a:lstStyle/>
          <a:p>
            <a:fld id="{C6C20FBB-DA0A-4D64-96F3-1BFC9EBDF0FB}" type="slidenum">
              <a:rPr lang="en-US" smtClean="0"/>
              <a:pPr/>
              <a:t>9</a:t>
            </a:fld>
            <a:endParaRPr lang="en-US" dirty="0"/>
          </a:p>
        </p:txBody>
      </p:sp>
      <p:sp>
        <p:nvSpPr>
          <p:cNvPr id="7" name="TextBox 6"/>
          <p:cNvSpPr txBox="1"/>
          <p:nvPr/>
        </p:nvSpPr>
        <p:spPr>
          <a:xfrm>
            <a:off x="2409825" y="6153150"/>
            <a:ext cx="4305300" cy="307777"/>
          </a:xfrm>
          <a:prstGeom prst="rect">
            <a:avLst/>
          </a:prstGeom>
          <a:noFill/>
        </p:spPr>
        <p:txBody>
          <a:bodyPr wrap="square" rtlCol="0">
            <a:spAutoFit/>
          </a:bodyPr>
          <a:lstStyle/>
          <a:p>
            <a:pPr algn="ctr"/>
            <a:r>
              <a:rPr lang="en-US" sz="1400" b="1" dirty="0"/>
              <a:t>(binder page 143 for prompt and samples)</a:t>
            </a:r>
          </a:p>
        </p:txBody>
      </p:sp>
      <p:grpSp>
        <p:nvGrpSpPr>
          <p:cNvPr id="15" name="Group 14"/>
          <p:cNvGrpSpPr/>
          <p:nvPr/>
        </p:nvGrpSpPr>
        <p:grpSpPr>
          <a:xfrm>
            <a:off x="1323975" y="4953000"/>
            <a:ext cx="6421479" cy="1171575"/>
            <a:chOff x="1323975" y="4953000"/>
            <a:chExt cx="6421479" cy="1171575"/>
          </a:xfrm>
        </p:grpSpPr>
        <p:grpSp>
          <p:nvGrpSpPr>
            <p:cNvPr id="13" name="Group 12"/>
            <p:cNvGrpSpPr/>
            <p:nvPr/>
          </p:nvGrpSpPr>
          <p:grpSpPr>
            <a:xfrm>
              <a:off x="1323975" y="4953000"/>
              <a:ext cx="6419850" cy="1171575"/>
              <a:chOff x="1323975" y="4943475"/>
              <a:chExt cx="6419850" cy="1171575"/>
            </a:xfrm>
          </p:grpSpPr>
          <p:sp>
            <p:nvSpPr>
              <p:cNvPr id="12" name="Rectangle 11"/>
              <p:cNvSpPr/>
              <p:nvPr/>
            </p:nvSpPr>
            <p:spPr>
              <a:xfrm>
                <a:off x="1323975" y="4943475"/>
                <a:ext cx="6419850" cy="1171575"/>
              </a:xfrm>
              <a:prstGeom prst="rect">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Writing Sample 21 C-K.tif"/>
              <p:cNvPicPr>
                <a:picLocks noChangeAspect="1"/>
              </p:cNvPicPr>
              <p:nvPr/>
            </p:nvPicPr>
            <p:blipFill>
              <a:blip r:embed="rId3" cstate="print"/>
              <a:stretch>
                <a:fillRect/>
              </a:stretch>
            </p:blipFill>
            <p:spPr>
              <a:xfrm>
                <a:off x="1371600" y="4989766"/>
                <a:ext cx="1618488" cy="1078992"/>
              </a:xfrm>
              <a:prstGeom prst="rect">
                <a:avLst/>
              </a:prstGeom>
              <a:ln w="9525">
                <a:solidFill>
                  <a:schemeClr val="tx1"/>
                </a:solidFill>
              </a:ln>
            </p:spPr>
          </p:pic>
        </p:grpSp>
        <p:pic>
          <p:nvPicPr>
            <p:cNvPr id="14" name="Picture 13" descr="We Will Play (crop).png"/>
            <p:cNvPicPr>
              <a:picLocks noChangeAspect="1"/>
            </p:cNvPicPr>
            <p:nvPr/>
          </p:nvPicPr>
          <p:blipFill>
            <a:blip r:embed="rId4" cstate="print"/>
            <a:stretch>
              <a:fillRect/>
            </a:stretch>
          </p:blipFill>
          <p:spPr>
            <a:xfrm>
              <a:off x="3017132" y="4997194"/>
              <a:ext cx="4728322" cy="1078992"/>
            </a:xfrm>
            <a:prstGeom prst="rect">
              <a:avLst/>
            </a:prstGeom>
          </p:spPr>
        </p:pic>
      </p:grpSp>
      <p:pic>
        <p:nvPicPr>
          <p:cNvPr id="16" name="Picture 15" descr="K-Sentence-Writing.png"/>
          <p:cNvPicPr>
            <a:picLocks noChangeAspect="1"/>
          </p:cNvPicPr>
          <p:nvPr/>
        </p:nvPicPr>
        <p:blipFill>
          <a:blip r:embed="rId5" cstate="print"/>
          <a:stretch>
            <a:fillRect/>
          </a:stretch>
        </p:blipFill>
        <p:spPr>
          <a:xfrm>
            <a:off x="1992593" y="871871"/>
            <a:ext cx="5145786" cy="3945636"/>
          </a:xfrm>
          <a:prstGeom prst="rect">
            <a:avLst/>
          </a:prstGeom>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8983</TotalTime>
  <Words>1858</Words>
  <Application>Microsoft Office PowerPoint</Application>
  <PresentationFormat>On-screen Show (4:3)</PresentationFormat>
  <Paragraphs>269</Paragraphs>
  <Slides>24</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Tahoma</vt:lpstr>
      <vt:lpstr>Wingdings</vt:lpstr>
      <vt:lpstr>Default Design</vt:lpstr>
      <vt:lpstr>PowerPoint Presentation</vt:lpstr>
      <vt:lpstr>Kindergarten Writing Training</vt:lpstr>
      <vt:lpstr>Application of the Holistic Writing Rubrics</vt:lpstr>
      <vt:lpstr>PowerPoint Presentation</vt:lpstr>
      <vt:lpstr>Grade K: Letter Writing Samples</vt:lpstr>
      <vt:lpstr>Grade K: Letter Writing Samples</vt:lpstr>
      <vt:lpstr>PowerPoint Presentation</vt:lpstr>
      <vt:lpstr>Grade K: Word Writing Samples—cat</vt:lpstr>
      <vt:lpstr>PowerPoint Presentation</vt:lpstr>
      <vt:lpstr>Grade K: Sentence Writing Samples</vt:lpstr>
      <vt:lpstr>Grade K: Sentence Writing Samples</vt:lpstr>
      <vt:lpstr>Write A Story Writing Rubric</vt:lpstr>
      <vt:lpstr>Write A Story Writing Rubric (Continued)</vt:lpstr>
      <vt:lpstr>PowerPoint Presentation</vt:lpstr>
      <vt:lpstr>Grade K: SCR Prompt</vt:lpstr>
      <vt:lpstr>Grade K: SCR Sample 1</vt:lpstr>
      <vt:lpstr>Grade K: SCR Sample 2</vt:lpstr>
      <vt:lpstr>Grade K: SCR Sample 3</vt:lpstr>
      <vt:lpstr>Grade K: SCR Sample 4</vt:lpstr>
      <vt:lpstr>Grade K: SCR Sample 5</vt:lpstr>
      <vt:lpstr>Grade K: SCR Sample 6</vt:lpstr>
      <vt:lpstr>Additional Practice Items</vt:lpstr>
      <vt:lpstr>2019 NYSESLAT Resources</vt:lpstr>
      <vt:lpstr>2019 NYSESLAT Resources (Continued)</vt:lpstr>
    </vt:vector>
  </TitlesOfParts>
  <Company>MetriTech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Turnkey Training for Writing, Part 3 Kindergarten</dc:title>
  <dc:creator>New York State Education Department</dc:creator>
  <cp:lastModifiedBy>Kelly Cronkhite</cp:lastModifiedBy>
  <cp:revision>826</cp:revision>
  <cp:lastPrinted>2019-03-26T14:01:37Z</cp:lastPrinted>
  <dcterms:created xsi:type="dcterms:W3CDTF">2015-01-13T15:00:01Z</dcterms:created>
  <dcterms:modified xsi:type="dcterms:W3CDTF">2020-08-10T15:37:09Z</dcterms:modified>
</cp:coreProperties>
</file>