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6.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7.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8.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handoutMasterIdLst>
    <p:handoutMasterId r:id="rId47"/>
  </p:handoutMasterIdLst>
  <p:sldIdLst>
    <p:sldId id="258" r:id="rId5"/>
    <p:sldId id="259" r:id="rId6"/>
    <p:sldId id="262" r:id="rId7"/>
    <p:sldId id="263" r:id="rId8"/>
    <p:sldId id="309" r:id="rId9"/>
    <p:sldId id="294" r:id="rId10"/>
    <p:sldId id="274" r:id="rId11"/>
    <p:sldId id="265" r:id="rId12"/>
    <p:sldId id="277" r:id="rId13"/>
    <p:sldId id="308" r:id="rId14"/>
    <p:sldId id="276" r:id="rId15"/>
    <p:sldId id="284" r:id="rId16"/>
    <p:sldId id="285" r:id="rId17"/>
    <p:sldId id="590" r:id="rId18"/>
    <p:sldId id="328" r:id="rId19"/>
    <p:sldId id="273" r:id="rId20"/>
    <p:sldId id="268" r:id="rId21"/>
    <p:sldId id="282" r:id="rId22"/>
    <p:sldId id="283" r:id="rId23"/>
    <p:sldId id="270" r:id="rId24"/>
    <p:sldId id="271" r:id="rId25"/>
    <p:sldId id="272" r:id="rId26"/>
    <p:sldId id="286" r:id="rId27"/>
    <p:sldId id="292" r:id="rId28"/>
    <p:sldId id="306" r:id="rId29"/>
    <p:sldId id="305" r:id="rId30"/>
    <p:sldId id="591" r:id="rId31"/>
    <p:sldId id="576" r:id="rId32"/>
    <p:sldId id="301" r:id="rId33"/>
    <p:sldId id="302" r:id="rId34"/>
    <p:sldId id="583" r:id="rId35"/>
    <p:sldId id="307" r:id="rId36"/>
    <p:sldId id="261" r:id="rId37"/>
    <p:sldId id="585" r:id="rId38"/>
    <p:sldId id="297" r:id="rId39"/>
    <p:sldId id="587" r:id="rId40"/>
    <p:sldId id="588" r:id="rId41"/>
    <p:sldId id="589" r:id="rId42"/>
    <p:sldId id="580" r:id="rId43"/>
    <p:sldId id="581" r:id="rId44"/>
    <p:sldId id="58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ule 7.1: Introduction and Measurement Description" id="{15CE1380-8A5B-4BF2-ABBD-250DE9BC6C2F}">
          <p14:sldIdLst>
            <p14:sldId id="258"/>
            <p14:sldId id="259"/>
            <p14:sldId id="262"/>
            <p14:sldId id="263"/>
            <p14:sldId id="309"/>
            <p14:sldId id="294"/>
            <p14:sldId id="274"/>
            <p14:sldId id="265"/>
            <p14:sldId id="277"/>
            <p14:sldId id="308"/>
            <p14:sldId id="276"/>
            <p14:sldId id="284"/>
            <p14:sldId id="285"/>
          </p14:sldIdLst>
        </p14:section>
        <p14:section name="Module 7.2: Data Trends and Comparisons" id="{70F023AE-8AD3-4D69-8B45-5BAF00F1349A}">
          <p14:sldIdLst>
            <p14:sldId id="590"/>
            <p14:sldId id="328"/>
            <p14:sldId id="273"/>
            <p14:sldId id="268"/>
            <p14:sldId id="282"/>
            <p14:sldId id="283"/>
            <p14:sldId id="270"/>
            <p14:sldId id="271"/>
            <p14:sldId id="272"/>
            <p14:sldId id="286"/>
          </p14:sldIdLst>
        </p14:section>
        <p14:section name="Module 7.3 Improvement Strategies" id="{DCDA3278-2935-455E-A14D-198BC38887A9}">
          <p14:sldIdLst>
            <p14:sldId id="292"/>
            <p14:sldId id="306"/>
            <p14:sldId id="305"/>
            <p14:sldId id="591"/>
            <p14:sldId id="576"/>
            <p14:sldId id="301"/>
            <p14:sldId id="302"/>
            <p14:sldId id="583"/>
          </p14:sldIdLst>
        </p14:section>
        <p14:section name="Module 7.4: Indicator 7A1 Target Setting" id="{BB5CF054-E5A4-486C-AA71-6159C70B536D}">
          <p14:sldIdLst>
            <p14:sldId id="307"/>
            <p14:sldId id="261"/>
          </p14:sldIdLst>
        </p14:section>
        <p14:section name="Module 7.5: Indicator 7A2 Target Setting" id="{8DEBD462-9A9B-4DE6-AC3E-BBDF65F4BC23}">
          <p14:sldIdLst>
            <p14:sldId id="585"/>
          </p14:sldIdLst>
        </p14:section>
        <p14:section name="Module 7.6: Indicator 7B1 Target Setting" id="{BF58BE99-B4DC-4F07-AED2-829BF0E81664}">
          <p14:sldIdLst>
            <p14:sldId id="297"/>
          </p14:sldIdLst>
        </p14:section>
        <p14:section name="Module 7.7: Indicator 7B2 Target Setting" id="{30AAAE66-1762-4064-BFA1-08A79B4DE05A}">
          <p14:sldIdLst>
            <p14:sldId id="587"/>
          </p14:sldIdLst>
        </p14:section>
        <p14:section name="Module 7.8: Indicator 7C1 Target Setting" id="{504D51B6-D19E-4311-9204-1E03B6326224}">
          <p14:sldIdLst>
            <p14:sldId id="588"/>
          </p14:sldIdLst>
        </p14:section>
        <p14:section name="Module 7.9: Indicator 7C2 Target Setting" id="{C5C6CED2-2F0A-4E6A-BBC5-DA16FE8B884B}">
          <p14:sldIdLst>
            <p14:sldId id="589"/>
          </p14:sldIdLst>
        </p14:section>
        <p14:section name="Module 7.10: Closing" id="{8641CAF3-75FB-4E89-994D-90A1E6803167}">
          <p14:sldIdLst>
            <p14:sldId id="580"/>
            <p14:sldId id="581"/>
            <p14:sldId id="58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E3D"/>
    <a:srgbClr val="5A5A5A"/>
    <a:srgbClr val="09213B"/>
    <a:srgbClr val="548222"/>
    <a:srgbClr val="008E40"/>
    <a:srgbClr val="FF1515"/>
    <a:srgbClr val="2B6CA7"/>
    <a:srgbClr val="BC92B4"/>
    <a:srgbClr val="CD5F0D"/>
    <a:srgbClr val="DAA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EBD267-C1AA-4BC1-9620-D3D7339A4B08}" v="19" dt="2021-09-10T15:54:59.583"/>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108" y="31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https://nysed.sharepoint.com/sites/SuzannesOSETeams/Shared%20Documents/General/SPP%20Target%20Setting%20Project/Indicator%207/Indicator%207%20Chart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nysed.sharepoint.com/sites/SuzannesOSETeams/Shared%20Documents/General/SPP%20Target%20Setting%20Project/Indicator%207/Indicator%207%20Chart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nysed.sharepoint.com/sites/SuzannesOSETeams/Shared%20Documents/General/SPP%20Target%20Setting%20Project/Indicator%207/Indicator%207%20Chart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nysed.sharepoint.com/sites/SuzannesOSETeams/Shared%20Documents/General/SPP%20Target%20Setting%20Project/Indicator%207/Indicator%207%20Chart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nysed.sharepoint.com/sites/SuzannesOSETeams/Shared%20Documents/General/SPP%20Target%20Setting%20Project/Indicator%207/Indicator%207%20Target%20Chart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nysed.sharepoint.com/sites/SuzannesOSETeams/Shared%20Documents/General/SPP%20Target%20Setting%20Project/Indicator%207/Indicator%207%20Target%20Chart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nysed.sharepoint.com/sites/SuzannesOSETeams/Shared%20Documents/General/SPP%20Target%20Setting%20Project/Indicator%207/Indicator%207%20Target%20Chart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nysed.sharepoint.com/sites/SuzannesOSETeams/Shared%20Documents/General/SPP%20Target%20Setting%20Project/Indicator%207/Indicator%207%20Target%20Chart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nysed.sharepoint.com/sites/SuzannesOSETeams/Shared%20Documents/General/SPP%20Target%20Setting%20Project/Indicator%207/Indicator%207%20Charts.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nysed.sharepoint.com/sites/SuzannesOSETeams/Shared%20Documents/General/SPP%20Target%20Setting%20Project/Indicator%207/Indicator%207%20Charts.xlsx" TargetMode="External"/><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oleObject" Target="https://nysed.sharepoint.com/sites/SuzannesOSETeams/Shared%20Documents/General/SPP%20Target%20Setting%20Project/Indicator%207/Indicator%207%20Char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nysed.sharepoint.com/sites/SuzannesOSETeams/Shared%20Documents/General/SPP%20Target%20Setting%20Project/Indicator%207/Indicator%207%20Char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nysed.sharepoint.com/sites/SuzannesOSETeams/Shared%20Documents/General/SPP%20Target%20Setting%20Project/Indicator%207/Indicator%207%20Char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nysed.sharepoint.com/sites/SuzannesOSETeams/Shared%20Documents/General/SPP%20Target%20Setting%20Project/Indicator%207/Indicator%207%20Char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nysed.sharepoint.com/sites/SuzannesOSETeams/Shared%20Documents/General/SPP%20Target%20Setting%20Project/Indicator%207/Indicator%207%20Chart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nysed.sharepoint.com/sites/SuzannesOSETeams/Shared%20Documents/General/SPP%20Target%20Setting%20Project/Indicator%207/Indicator%207%20Chart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nysed.sharepoint.com/sites/SuzannesOSETeams/Shared%20Documents/General/SPP%20Target%20Setting%20Project/Indicator%207/Indicator%207%20Chart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nysed.sharepoint.com/sites/SuzannesOSETeams/Shared%20Documents/General/SPP%20Target%20Setting%20Project/Indicator%207/Indicator%207%20Chart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a:solidFill>
                  <a:schemeClr val="tx1"/>
                </a:solidFill>
              </a:rPr>
              <a:t>7A1 Substantially Increased Rate of Growth </a:t>
            </a:r>
          </a:p>
        </c:rich>
      </c:tx>
      <c:layout>
        <c:manualLayout>
          <c:xMode val="edge"/>
          <c:yMode val="edge"/>
          <c:x val="0.23638479575917759"/>
          <c:y val="1.0367424106484955E-3"/>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Trend!$A$3</c:f>
              <c:strCache>
                <c:ptCount val="1"/>
                <c:pt idx="0">
                  <c:v>7A1: NYS Target</c:v>
                </c:pt>
              </c:strCache>
            </c:strRef>
          </c:tx>
          <c:spPr>
            <a:ln w="28575" cap="rnd">
              <a:solidFill>
                <a:srgbClr val="FF0000"/>
              </a:solidFill>
              <a:prstDash val="dash"/>
              <a:round/>
            </a:ln>
            <a:effectLst/>
          </c:spPr>
          <c:marker>
            <c:symbol val="none"/>
          </c:marker>
          <c:dPt>
            <c:idx val="2"/>
            <c:marker>
              <c:symbol val="none"/>
            </c:marker>
            <c:bubble3D val="0"/>
            <c:extLst>
              <c:ext xmlns:c16="http://schemas.microsoft.com/office/drawing/2014/chart" uri="{C3380CC4-5D6E-409C-BE32-E72D297353CC}">
                <c16:uniqueId val="{00000000-7CF2-47CC-895D-89F165E3A61A}"/>
              </c:ext>
            </c:extLst>
          </c:dPt>
          <c:dLbls>
            <c:dLbl>
              <c:idx val="0"/>
              <c:tx>
                <c:rich>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fld id="{CAE4B4A7-CCBD-4DC9-8753-AE4A6BA84940}" type="CELLRANGE">
                      <a:rPr lang="en-US">
                        <a:solidFill>
                          <a:schemeClr val="bg1"/>
                        </a:solidFill>
                      </a:rPr>
                      <a:pPr>
                        <a:defRPr>
                          <a:solidFill>
                            <a:schemeClr val="bg1"/>
                          </a:solidFill>
                        </a:defRPr>
                      </a:pPr>
                      <a:t>[CELLRANGE]</a:t>
                    </a:fld>
                    <a:endParaRPr lang="en-US"/>
                  </a:p>
                </c:rich>
              </c:tx>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7CF2-47CC-895D-89F165E3A61A}"/>
                </c:ext>
              </c:extLst>
            </c:dLbl>
            <c:dLbl>
              <c:idx val="1"/>
              <c:tx>
                <c:rich>
                  <a:bodyPr/>
                  <a:lstStyle/>
                  <a:p>
                    <a:fld id="{EE0AEB4F-9C75-4434-9E4F-378B416ECA83}"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7CF2-47CC-895D-89F165E3A61A}"/>
                </c:ext>
              </c:extLst>
            </c:dLbl>
            <c:dLbl>
              <c:idx val="2"/>
              <c:tx>
                <c:rich>
                  <a:bodyPr/>
                  <a:lstStyle/>
                  <a:p>
                    <a:fld id="{5A88BEFF-6BB5-4F37-A890-44930FBD9095}"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7CF2-47CC-895D-89F165E3A61A}"/>
                </c:ext>
              </c:extLst>
            </c:dLbl>
            <c:dLbl>
              <c:idx val="3"/>
              <c:tx>
                <c:rich>
                  <a:bodyPr/>
                  <a:lstStyle/>
                  <a:p>
                    <a:fld id="{89331748-E18C-4281-B6DF-C59CF417E7CA}"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7CF2-47CC-895D-89F165E3A61A}"/>
                </c:ext>
              </c:extLst>
            </c:dLbl>
            <c:dLbl>
              <c:idx val="4"/>
              <c:tx>
                <c:rich>
                  <a:bodyPr/>
                  <a:lstStyle/>
                  <a:p>
                    <a:fld id="{60A429E5-D910-45C6-B8EE-CFA9B1B7F171}"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CF2-47CC-895D-89F165E3A61A}"/>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Trend!$B$2:$F$2</c:f>
              <c:numCache>
                <c:formatCode>General</c:formatCode>
                <c:ptCount val="5"/>
                <c:pt idx="0">
                  <c:v>2015</c:v>
                </c:pt>
                <c:pt idx="1">
                  <c:v>2016</c:v>
                </c:pt>
                <c:pt idx="2">
                  <c:v>2017</c:v>
                </c:pt>
                <c:pt idx="3">
                  <c:v>2018</c:v>
                </c:pt>
                <c:pt idx="4">
                  <c:v>2019</c:v>
                </c:pt>
              </c:numCache>
            </c:numRef>
          </c:cat>
          <c:val>
            <c:numRef>
              <c:f>Trend!$B$3:$F$3</c:f>
              <c:numCache>
                <c:formatCode>0.00%</c:formatCode>
                <c:ptCount val="5"/>
                <c:pt idx="0">
                  <c:v>0.92</c:v>
                </c:pt>
                <c:pt idx="1">
                  <c:v>0.93</c:v>
                </c:pt>
                <c:pt idx="2">
                  <c:v>0.94</c:v>
                </c:pt>
                <c:pt idx="3">
                  <c:v>0.95</c:v>
                </c:pt>
                <c:pt idx="4">
                  <c:v>0.95</c:v>
                </c:pt>
              </c:numCache>
            </c:numRef>
          </c:val>
          <c:smooth val="0"/>
          <c:extLst>
            <c:ext xmlns:c15="http://schemas.microsoft.com/office/drawing/2012/chart" uri="{02D57815-91ED-43cb-92C2-25804820EDAC}">
              <c15:datalabelsRange>
                <c15:f>Trend!$B$4:$F$4</c15:f>
                <c15:dlblRangeCache>
                  <c:ptCount val="5"/>
                  <c:pt idx="0">
                    <c:v>0.00</c:v>
                  </c:pt>
                  <c:pt idx="1">
                    <c:v>+1.00</c:v>
                  </c:pt>
                  <c:pt idx="2">
                    <c:v>+1.00</c:v>
                  </c:pt>
                  <c:pt idx="3">
                    <c:v>+1.00</c:v>
                  </c:pt>
                  <c:pt idx="4">
                    <c:v>0.00</c:v>
                  </c:pt>
                </c15:dlblRangeCache>
              </c15:datalabelsRange>
            </c:ext>
            <c:ext xmlns:c16="http://schemas.microsoft.com/office/drawing/2014/chart" uri="{C3380CC4-5D6E-409C-BE32-E72D297353CC}">
              <c16:uniqueId val="{00000005-7CF2-47CC-895D-89F165E3A61A}"/>
            </c:ext>
          </c:extLst>
        </c:ser>
        <c:ser>
          <c:idx val="2"/>
          <c:order val="1"/>
          <c:tx>
            <c:strRef>
              <c:f>Trend!$A$5</c:f>
              <c:strCache>
                <c:ptCount val="1"/>
                <c:pt idx="0">
                  <c:v>7A1: NYS Result</c:v>
                </c:pt>
              </c:strCache>
            </c:strRef>
          </c:tx>
          <c:spPr>
            <a:ln w="28575" cap="rnd">
              <a:solidFill>
                <a:srgbClr val="0070C0"/>
              </a:solidFill>
              <a:round/>
            </a:ln>
            <a:effectLst/>
          </c:spPr>
          <c:marker>
            <c:symbol val="none"/>
          </c:marker>
          <c:dLbls>
            <c:dLbl>
              <c:idx val="0"/>
              <c:tx>
                <c:rich>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fld id="{00F590AA-24ED-4621-BCBC-D92B2E345230}" type="CELLRANGE">
                      <a:rPr lang="en-US">
                        <a:solidFill>
                          <a:schemeClr val="bg1"/>
                        </a:solidFill>
                      </a:rPr>
                      <a:pPr>
                        <a:defRPr>
                          <a:solidFill>
                            <a:schemeClr val="bg1"/>
                          </a:solidFill>
                        </a:defRPr>
                      </a:pPr>
                      <a:t>[CELLRANGE]</a:t>
                    </a:fld>
                    <a:endParaRPr lang="en-US"/>
                  </a:p>
                </c:rich>
              </c:tx>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7CF2-47CC-895D-89F165E3A61A}"/>
                </c:ext>
              </c:extLst>
            </c:dLbl>
            <c:dLbl>
              <c:idx val="1"/>
              <c:tx>
                <c:rich>
                  <a:bodyPr/>
                  <a:lstStyle/>
                  <a:p>
                    <a:fld id="{C5CC2422-01F3-469C-A14A-D2EAC67EFAC7}"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7CF2-47CC-895D-89F165E3A61A}"/>
                </c:ext>
              </c:extLst>
            </c:dLbl>
            <c:dLbl>
              <c:idx val="2"/>
              <c:tx>
                <c:rich>
                  <a:bodyPr/>
                  <a:lstStyle/>
                  <a:p>
                    <a:fld id="{D8C694DD-1B58-4321-A1BA-531E3985F50E}"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7CF2-47CC-895D-89F165E3A61A}"/>
                </c:ext>
              </c:extLst>
            </c:dLbl>
            <c:dLbl>
              <c:idx val="3"/>
              <c:tx>
                <c:rich>
                  <a:bodyPr/>
                  <a:lstStyle/>
                  <a:p>
                    <a:fld id="{FABE94F2-A3BF-4D25-B0D6-545F67752350}"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7CF2-47CC-895D-89F165E3A61A}"/>
                </c:ext>
              </c:extLst>
            </c:dLbl>
            <c:dLbl>
              <c:idx val="4"/>
              <c:tx>
                <c:rich>
                  <a:bodyPr/>
                  <a:lstStyle/>
                  <a:p>
                    <a:fld id="{D48BA00C-DB12-4B91-815D-30AED0AD3AD5}"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7CF2-47CC-895D-89F165E3A61A}"/>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b"/>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Trend!$B$2:$F$2</c:f>
              <c:numCache>
                <c:formatCode>General</c:formatCode>
                <c:ptCount val="5"/>
                <c:pt idx="0">
                  <c:v>2015</c:v>
                </c:pt>
                <c:pt idx="1">
                  <c:v>2016</c:v>
                </c:pt>
                <c:pt idx="2">
                  <c:v>2017</c:v>
                </c:pt>
                <c:pt idx="3">
                  <c:v>2018</c:v>
                </c:pt>
                <c:pt idx="4">
                  <c:v>2019</c:v>
                </c:pt>
              </c:numCache>
            </c:numRef>
          </c:cat>
          <c:val>
            <c:numRef>
              <c:f>Trend!$B$5:$F$5</c:f>
              <c:numCache>
                <c:formatCode>0.00%</c:formatCode>
                <c:ptCount val="5"/>
                <c:pt idx="0">
                  <c:v>0.91180000000000005</c:v>
                </c:pt>
                <c:pt idx="1">
                  <c:v>0.89670000000000005</c:v>
                </c:pt>
                <c:pt idx="2">
                  <c:v>0.86329999999999996</c:v>
                </c:pt>
                <c:pt idx="3">
                  <c:v>0.89590000000000003</c:v>
                </c:pt>
                <c:pt idx="4">
                  <c:v>0.88249999999999995</c:v>
                </c:pt>
              </c:numCache>
            </c:numRef>
          </c:val>
          <c:smooth val="0"/>
          <c:extLst>
            <c:ext xmlns:c15="http://schemas.microsoft.com/office/drawing/2012/chart" uri="{02D57815-91ED-43cb-92C2-25804820EDAC}">
              <c15:datalabelsRange>
                <c15:f>Trend!$B$6:$F$6</c15:f>
                <c15:dlblRangeCache>
                  <c:ptCount val="5"/>
                  <c:pt idx="0">
                    <c:v>0.00</c:v>
                  </c:pt>
                  <c:pt idx="1">
                    <c:v>-1.51</c:v>
                  </c:pt>
                  <c:pt idx="2">
                    <c:v>-3.34</c:v>
                  </c:pt>
                  <c:pt idx="3">
                    <c:v>+3.26</c:v>
                  </c:pt>
                  <c:pt idx="4">
                    <c:v>-1.34</c:v>
                  </c:pt>
                </c15:dlblRangeCache>
              </c15:datalabelsRange>
            </c:ext>
            <c:ext xmlns:c16="http://schemas.microsoft.com/office/drawing/2014/chart" uri="{C3380CC4-5D6E-409C-BE32-E72D297353CC}">
              <c16:uniqueId val="{0000000B-7CF2-47CC-895D-89F165E3A61A}"/>
            </c:ext>
          </c:extLst>
        </c:ser>
        <c:dLbls>
          <c:showLegendKey val="0"/>
          <c:showVal val="1"/>
          <c:showCatName val="0"/>
          <c:showSerName val="0"/>
          <c:showPercent val="0"/>
          <c:showBubbleSize val="0"/>
        </c:dLbls>
        <c:smooth val="0"/>
        <c:axId val="824423624"/>
        <c:axId val="824420672"/>
        <c:extLst/>
      </c:lineChart>
      <c:catAx>
        <c:axId val="824423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24420672"/>
        <c:crosses val="autoZero"/>
        <c:auto val="1"/>
        <c:lblAlgn val="ctr"/>
        <c:lblOffset val="100"/>
        <c:noMultiLvlLbl val="0"/>
      </c:catAx>
      <c:valAx>
        <c:axId val="824420672"/>
        <c:scaling>
          <c:orientation val="minMax"/>
          <c:max val="1"/>
          <c:min val="0.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24423624"/>
        <c:crosses val="autoZero"/>
        <c:crossBetween val="between"/>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a:solidFill>
                  <a:schemeClr val="tx1"/>
                </a:solidFill>
              </a:rPr>
              <a:t>7B2 </a:t>
            </a:r>
            <a:r>
              <a:rPr lang="en-US" sz="1800" b="0" i="0" u="none" strike="noStrike" baseline="0">
                <a:solidFill>
                  <a:schemeClr val="tx1"/>
                </a:solidFill>
                <a:effectLst/>
              </a:rPr>
              <a:t>Functioning within Age Expectations</a:t>
            </a:r>
            <a:endParaRPr lang="en-US" sz="1800">
              <a:solidFill>
                <a:schemeClr val="tx1"/>
              </a:solidFill>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1"/>
          <c:tx>
            <c:strRef>
              <c:f>'7A&amp;B&amp;C State Targets &amp; Results'!$M$33</c:f>
              <c:strCache>
                <c:ptCount val="1"/>
                <c:pt idx="0">
                  <c:v>2014</c:v>
                </c:pt>
              </c:strCache>
            </c:strRef>
          </c:tx>
          <c:spPr>
            <a:solidFill>
              <a:srgbClr val="C00000"/>
            </a:solidFill>
            <a:ln>
              <a:noFill/>
            </a:ln>
            <a:effectLst/>
          </c:spPr>
          <c:invertIfNegative val="0"/>
          <c:cat>
            <c:strRef>
              <c:f>'7A&amp;B&amp;C State Targets &amp; Results'!$K$34:$K$41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Results'!$M$34:$M$41</c:f>
              <c:numCache>
                <c:formatCode>0.00%</c:formatCode>
                <c:ptCount val="7"/>
                <c:pt idx="0">
                  <c:v>0.47399999999999998</c:v>
                </c:pt>
                <c:pt idx="1">
                  <c:v>0.59609999999999996</c:v>
                </c:pt>
                <c:pt idx="2">
                  <c:v>0.66459999999999997</c:v>
                </c:pt>
                <c:pt idx="3">
                  <c:v>0.65649999999999997</c:v>
                </c:pt>
                <c:pt idx="4">
                  <c:v>0.4632</c:v>
                </c:pt>
                <c:pt idx="5">
                  <c:v>0.56630000000000003</c:v>
                </c:pt>
                <c:pt idx="6">
                  <c:v>0.4829</c:v>
                </c:pt>
              </c:numCache>
            </c:numRef>
          </c:val>
          <c:extLst>
            <c:ext xmlns:c16="http://schemas.microsoft.com/office/drawing/2014/chart" uri="{C3380CC4-5D6E-409C-BE32-E72D297353CC}">
              <c16:uniqueId val="{00000000-AE0C-4749-8068-0536ECED55CB}"/>
            </c:ext>
          </c:extLst>
        </c:ser>
        <c:ser>
          <c:idx val="2"/>
          <c:order val="2"/>
          <c:tx>
            <c:strRef>
              <c:f>'7A&amp;B&amp;C State Targets &amp; Results'!$N$33</c:f>
              <c:strCache>
                <c:ptCount val="1"/>
                <c:pt idx="0">
                  <c:v>2015</c:v>
                </c:pt>
              </c:strCache>
            </c:strRef>
          </c:tx>
          <c:spPr>
            <a:solidFill>
              <a:srgbClr val="FFC000"/>
            </a:solidFill>
            <a:ln>
              <a:noFill/>
            </a:ln>
            <a:effectLst/>
          </c:spPr>
          <c:invertIfNegative val="0"/>
          <c:cat>
            <c:strRef>
              <c:f>'7A&amp;B&amp;C State Targets &amp; Results'!$K$34:$K$41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Results'!$N$34:$N$41</c:f>
              <c:numCache>
                <c:formatCode>0.00%</c:formatCode>
                <c:ptCount val="7"/>
                <c:pt idx="0">
                  <c:v>0.48220000000000002</c:v>
                </c:pt>
                <c:pt idx="1">
                  <c:v>0.71240000000000003</c:v>
                </c:pt>
                <c:pt idx="2">
                  <c:v>0.66490000000000005</c:v>
                </c:pt>
                <c:pt idx="3">
                  <c:v>0.65439999999999998</c:v>
                </c:pt>
                <c:pt idx="4">
                  <c:v>0.34960000000000002</c:v>
                </c:pt>
                <c:pt idx="5">
                  <c:v>0.55910000000000004</c:v>
                </c:pt>
                <c:pt idx="6">
                  <c:v>0.47610000000000002</c:v>
                </c:pt>
              </c:numCache>
            </c:numRef>
          </c:val>
          <c:extLst>
            <c:ext xmlns:c16="http://schemas.microsoft.com/office/drawing/2014/chart" uri="{C3380CC4-5D6E-409C-BE32-E72D297353CC}">
              <c16:uniqueId val="{00000001-AE0C-4749-8068-0536ECED55CB}"/>
            </c:ext>
          </c:extLst>
        </c:ser>
        <c:ser>
          <c:idx val="3"/>
          <c:order val="3"/>
          <c:tx>
            <c:strRef>
              <c:f>'7A&amp;B&amp;C State Targets &amp; Results'!$O$33</c:f>
              <c:strCache>
                <c:ptCount val="1"/>
                <c:pt idx="0">
                  <c:v>2016</c:v>
                </c:pt>
              </c:strCache>
            </c:strRef>
          </c:tx>
          <c:spPr>
            <a:solidFill>
              <a:srgbClr val="00B050"/>
            </a:solidFill>
            <a:ln>
              <a:noFill/>
            </a:ln>
            <a:effectLst/>
          </c:spPr>
          <c:invertIfNegative val="0"/>
          <c:cat>
            <c:strRef>
              <c:f>'7A&amp;B&amp;C State Targets &amp; Results'!$K$34:$K$41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Results'!$O$34:$O$41</c:f>
              <c:numCache>
                <c:formatCode>0.00%</c:formatCode>
                <c:ptCount val="7"/>
                <c:pt idx="0">
                  <c:v>0.44529999999999997</c:v>
                </c:pt>
                <c:pt idx="1">
                  <c:v>0.77569999999999995</c:v>
                </c:pt>
                <c:pt idx="2">
                  <c:v>0.67220000000000002</c:v>
                </c:pt>
                <c:pt idx="3">
                  <c:v>0.62929999999999997</c:v>
                </c:pt>
                <c:pt idx="4">
                  <c:v>0.45540000000000003</c:v>
                </c:pt>
                <c:pt idx="5">
                  <c:v>0.57609999999999995</c:v>
                </c:pt>
                <c:pt idx="6">
                  <c:v>0.48270000000000002</c:v>
                </c:pt>
              </c:numCache>
            </c:numRef>
          </c:val>
          <c:extLst>
            <c:ext xmlns:c16="http://schemas.microsoft.com/office/drawing/2014/chart" uri="{C3380CC4-5D6E-409C-BE32-E72D297353CC}">
              <c16:uniqueId val="{00000002-AE0C-4749-8068-0536ECED55CB}"/>
            </c:ext>
          </c:extLst>
        </c:ser>
        <c:ser>
          <c:idx val="4"/>
          <c:order val="4"/>
          <c:tx>
            <c:strRef>
              <c:f>'7A&amp;B&amp;C State Targets &amp; Results'!$P$33</c:f>
              <c:strCache>
                <c:ptCount val="1"/>
                <c:pt idx="0">
                  <c:v>2017</c:v>
                </c:pt>
              </c:strCache>
            </c:strRef>
          </c:tx>
          <c:spPr>
            <a:solidFill>
              <a:srgbClr val="002060"/>
            </a:solidFill>
            <a:ln>
              <a:noFill/>
            </a:ln>
            <a:effectLst/>
          </c:spPr>
          <c:invertIfNegative val="0"/>
          <c:cat>
            <c:strRef>
              <c:f>'7A&amp;B&amp;C State Targets &amp; Results'!$K$34:$K$41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Results'!$P$34:$P$41</c:f>
              <c:numCache>
                <c:formatCode>0.00%</c:formatCode>
                <c:ptCount val="7"/>
                <c:pt idx="0">
                  <c:v>0.4365</c:v>
                </c:pt>
                <c:pt idx="1">
                  <c:v>0.76700000000000002</c:v>
                </c:pt>
                <c:pt idx="2">
                  <c:v>0.66379999999999995</c:v>
                </c:pt>
                <c:pt idx="3">
                  <c:v>0.62619999999999998</c:v>
                </c:pt>
                <c:pt idx="4">
                  <c:v>0.48349999999999999</c:v>
                </c:pt>
                <c:pt idx="5">
                  <c:v>0.58509999999999995</c:v>
                </c:pt>
                <c:pt idx="6">
                  <c:v>0.4773</c:v>
                </c:pt>
              </c:numCache>
            </c:numRef>
          </c:val>
          <c:extLst>
            <c:ext xmlns:c16="http://schemas.microsoft.com/office/drawing/2014/chart" uri="{C3380CC4-5D6E-409C-BE32-E72D297353CC}">
              <c16:uniqueId val="{00000003-AE0C-4749-8068-0536ECED55CB}"/>
            </c:ext>
          </c:extLst>
        </c:ser>
        <c:ser>
          <c:idx val="5"/>
          <c:order val="5"/>
          <c:tx>
            <c:strRef>
              <c:f>'7A&amp;B&amp;C State Targets &amp; Results'!$Q$33</c:f>
              <c:strCache>
                <c:ptCount val="1"/>
                <c:pt idx="0">
                  <c:v>2018</c:v>
                </c:pt>
              </c:strCache>
            </c:strRef>
          </c:tx>
          <c:spPr>
            <a:solidFill>
              <a:srgbClr val="0070C0"/>
            </a:solidFill>
            <a:ln>
              <a:noFill/>
            </a:ln>
            <a:effectLst/>
          </c:spPr>
          <c:invertIfNegative val="0"/>
          <c:cat>
            <c:strRef>
              <c:f>'7A&amp;B&amp;C State Targets &amp; Results'!$K$34:$K$41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Results'!$Q$34:$Q$41</c:f>
              <c:numCache>
                <c:formatCode>0.00%</c:formatCode>
                <c:ptCount val="7"/>
                <c:pt idx="0">
                  <c:v>0.4299</c:v>
                </c:pt>
                <c:pt idx="1">
                  <c:v>0.76229999999999998</c:v>
                </c:pt>
                <c:pt idx="2">
                  <c:v>0.64629999999999999</c:v>
                </c:pt>
                <c:pt idx="3">
                  <c:v>0.64470000000000005</c:v>
                </c:pt>
                <c:pt idx="4">
                  <c:v>0.47949999999999998</c:v>
                </c:pt>
                <c:pt idx="5">
                  <c:v>0.56950000000000001</c:v>
                </c:pt>
                <c:pt idx="6">
                  <c:v>0.51400000000000001</c:v>
                </c:pt>
              </c:numCache>
            </c:numRef>
          </c:val>
          <c:extLst>
            <c:ext xmlns:c16="http://schemas.microsoft.com/office/drawing/2014/chart" uri="{C3380CC4-5D6E-409C-BE32-E72D297353CC}">
              <c16:uniqueId val="{00000004-AE0C-4749-8068-0536ECED55CB}"/>
            </c:ext>
          </c:extLst>
        </c:ser>
        <c:dLbls>
          <c:showLegendKey val="0"/>
          <c:showVal val="0"/>
          <c:showCatName val="0"/>
          <c:showSerName val="0"/>
          <c:showPercent val="0"/>
          <c:showBubbleSize val="0"/>
        </c:dLbls>
        <c:gapWidth val="150"/>
        <c:axId val="1203989552"/>
        <c:axId val="1203992176"/>
        <c:extLst>
          <c:ext xmlns:c15="http://schemas.microsoft.com/office/drawing/2012/chart" uri="{02D57815-91ED-43cb-92C2-25804820EDAC}">
            <c15:filteredBarSeries>
              <c15:ser>
                <c:idx val="0"/>
                <c:order val="0"/>
                <c:tx>
                  <c:strRef>
                    <c:extLst>
                      <c:ext uri="{02D57815-91ED-43cb-92C2-25804820EDAC}">
                        <c15:formulaRef>
                          <c15:sqref>'7A&amp;B&amp;C State Targets &amp; Results'!$L$33</c15:sqref>
                        </c15:formulaRef>
                      </c:ext>
                    </c:extLst>
                    <c:strCache>
                      <c:ptCount val="1"/>
                      <c:pt idx="0">
                        <c:v>2013</c:v>
                      </c:pt>
                    </c:strCache>
                  </c:strRef>
                </c:tx>
                <c:spPr>
                  <a:solidFill>
                    <a:srgbClr val="C00000"/>
                  </a:solidFill>
                  <a:ln>
                    <a:noFill/>
                  </a:ln>
                  <a:effectLst/>
                </c:spPr>
                <c:invertIfNegative val="0"/>
                <c:cat>
                  <c:strRef>
                    <c:extLst>
                      <c:ext uri="{02D57815-91ED-43cb-92C2-25804820EDAC}">
                        <c15:formulaRef>
                          <c15:sqref>'7A&amp;B&amp;C State Targets &amp; Results'!$K$34:$K$41</c15:sqref>
                        </c15:formulaRef>
                      </c:ext>
                    </c:extLst>
                    <c:strCache>
                      <c:ptCount val="7"/>
                      <c:pt idx="0">
                        <c:v>New York</c:v>
                      </c:pt>
                      <c:pt idx="1">
                        <c:v>California</c:v>
                      </c:pt>
                      <c:pt idx="2">
                        <c:v>Florida</c:v>
                      </c:pt>
                      <c:pt idx="3">
                        <c:v>Pennsylvania</c:v>
                      </c:pt>
                      <c:pt idx="4">
                        <c:v>Illinois</c:v>
                      </c:pt>
                      <c:pt idx="5">
                        <c:v>Texas</c:v>
                      </c:pt>
                      <c:pt idx="6">
                        <c:v>Ohio</c:v>
                      </c:pt>
                    </c:strCache>
                  </c:strRef>
                </c:cat>
                <c:val>
                  <c:numRef>
                    <c:extLst>
                      <c:ext uri="{02D57815-91ED-43cb-92C2-25804820EDAC}">
                        <c15:formulaRef>
                          <c15:sqref>'7A&amp;B&amp;C State Targets &amp; Results'!$L$34:$L$41</c15:sqref>
                        </c15:formulaRef>
                      </c:ext>
                    </c:extLst>
                    <c:numCache>
                      <c:formatCode>0.00%</c:formatCode>
                      <c:ptCount val="7"/>
                      <c:pt idx="0">
                        <c:v>0.44030000000000002</c:v>
                      </c:pt>
                      <c:pt idx="1">
                        <c:v>0.60270000000000001</c:v>
                      </c:pt>
                      <c:pt idx="2">
                        <c:v>0.6784</c:v>
                      </c:pt>
                      <c:pt idx="3">
                        <c:v>0.66539999999999999</c:v>
                      </c:pt>
                      <c:pt idx="4">
                        <c:v>0.3679</c:v>
                      </c:pt>
                      <c:pt idx="5">
                        <c:v>0.57030000000000003</c:v>
                      </c:pt>
                      <c:pt idx="6">
                        <c:v>0.47610000000000002</c:v>
                      </c:pt>
                    </c:numCache>
                  </c:numRef>
                </c:val>
                <c:extLst>
                  <c:ext xmlns:c16="http://schemas.microsoft.com/office/drawing/2014/chart" uri="{C3380CC4-5D6E-409C-BE32-E72D297353CC}">
                    <c16:uniqueId val="{00000006-AE0C-4749-8068-0536ECED55CB}"/>
                  </c:ext>
                </c:extLst>
              </c15:ser>
            </c15:filteredBarSeries>
          </c:ext>
        </c:extLst>
      </c:barChart>
      <c:lineChart>
        <c:grouping val="standard"/>
        <c:varyColors val="0"/>
        <c:ser>
          <c:idx val="6"/>
          <c:order val="6"/>
          <c:tx>
            <c:strRef>
              <c:f>'7A&amp;B&amp;C State Targets &amp; Results'!$R$33</c:f>
              <c:strCache>
                <c:ptCount val="1"/>
                <c:pt idx="0">
                  <c:v>2018 National Mean</c:v>
                </c:pt>
              </c:strCache>
            </c:strRef>
          </c:tx>
          <c:spPr>
            <a:ln w="28575" cap="rnd">
              <a:solidFill>
                <a:srgbClr val="FF0000"/>
              </a:solidFill>
              <a:prstDash val="dash"/>
              <a:round/>
            </a:ln>
            <a:effectLst/>
          </c:spPr>
          <c:marker>
            <c:symbol val="none"/>
          </c:marker>
          <c:cat>
            <c:strRef>
              <c:f>'7A&amp;B&amp;C State Targets &amp; Results'!$K$34:$K$41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Results'!$R$34:$R$41</c:f>
              <c:numCache>
                <c:formatCode>0.00%</c:formatCode>
                <c:ptCount val="7"/>
                <c:pt idx="0">
                  <c:v>0.49</c:v>
                </c:pt>
                <c:pt idx="1">
                  <c:v>0.49</c:v>
                </c:pt>
                <c:pt idx="2">
                  <c:v>0.49</c:v>
                </c:pt>
                <c:pt idx="3">
                  <c:v>0.49</c:v>
                </c:pt>
                <c:pt idx="4">
                  <c:v>0.49</c:v>
                </c:pt>
                <c:pt idx="5">
                  <c:v>0.49</c:v>
                </c:pt>
                <c:pt idx="6">
                  <c:v>0.49</c:v>
                </c:pt>
              </c:numCache>
            </c:numRef>
          </c:val>
          <c:smooth val="0"/>
          <c:extLst>
            <c:ext xmlns:c16="http://schemas.microsoft.com/office/drawing/2014/chart" uri="{C3380CC4-5D6E-409C-BE32-E72D297353CC}">
              <c16:uniqueId val="{00000005-AE0C-4749-8068-0536ECED55CB}"/>
            </c:ext>
          </c:extLst>
        </c:ser>
        <c:dLbls>
          <c:showLegendKey val="0"/>
          <c:showVal val="0"/>
          <c:showCatName val="0"/>
          <c:showSerName val="0"/>
          <c:showPercent val="0"/>
          <c:showBubbleSize val="0"/>
        </c:dLbls>
        <c:marker val="1"/>
        <c:smooth val="0"/>
        <c:axId val="1203989552"/>
        <c:axId val="1203992176"/>
      </c:lineChart>
      <c:catAx>
        <c:axId val="1203989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03992176"/>
        <c:crosses val="autoZero"/>
        <c:auto val="1"/>
        <c:lblAlgn val="ctr"/>
        <c:lblOffset val="100"/>
        <c:noMultiLvlLbl val="0"/>
      </c:catAx>
      <c:valAx>
        <c:axId val="1203992176"/>
        <c:scaling>
          <c:orientation val="minMax"/>
          <c:max val="1"/>
          <c:min val="0.30000000000000004"/>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03989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a:solidFill>
                  <a:schemeClr val="tx1"/>
                </a:solidFill>
              </a:rPr>
              <a:t>7C1</a:t>
            </a:r>
            <a:r>
              <a:rPr lang="en-US" sz="1800" baseline="0">
                <a:solidFill>
                  <a:schemeClr val="tx1"/>
                </a:solidFill>
              </a:rPr>
              <a:t> </a:t>
            </a:r>
            <a:r>
              <a:rPr lang="en-US" sz="1800" b="0" i="0" u="none" strike="noStrike" baseline="0">
                <a:solidFill>
                  <a:schemeClr val="tx1"/>
                </a:solidFill>
                <a:effectLst/>
              </a:rPr>
              <a:t>Substantially Increased Rate of Growth </a:t>
            </a:r>
            <a:endParaRPr lang="en-US" sz="1800">
              <a:solidFill>
                <a:schemeClr val="tx1"/>
              </a:solidFill>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1"/>
          <c:tx>
            <c:strRef>
              <c:f>'7A&amp;B&amp;C State Targets &amp; Results'!$M$43</c:f>
              <c:strCache>
                <c:ptCount val="1"/>
                <c:pt idx="0">
                  <c:v>2014</c:v>
                </c:pt>
              </c:strCache>
            </c:strRef>
          </c:tx>
          <c:spPr>
            <a:solidFill>
              <a:srgbClr val="C00000"/>
            </a:solidFill>
            <a:ln>
              <a:noFill/>
            </a:ln>
            <a:effectLst/>
          </c:spPr>
          <c:invertIfNegative val="0"/>
          <c:cat>
            <c:strRef>
              <c:f>'7A&amp;B&amp;C State Targets &amp; Results'!$K$44:$K$51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Results'!$M$44:$M$51</c:f>
              <c:numCache>
                <c:formatCode>0.00%</c:formatCode>
                <c:ptCount val="7"/>
                <c:pt idx="0">
                  <c:v>0.876</c:v>
                </c:pt>
                <c:pt idx="1">
                  <c:v>0.65839999999999999</c:v>
                </c:pt>
                <c:pt idx="2">
                  <c:v>0.55630000000000002</c:v>
                </c:pt>
                <c:pt idx="3">
                  <c:v>0.87819999999999998</c:v>
                </c:pt>
                <c:pt idx="4">
                  <c:v>0.74360000000000004</c:v>
                </c:pt>
                <c:pt idx="5">
                  <c:v>0.85340000000000005</c:v>
                </c:pt>
                <c:pt idx="6">
                  <c:v>0.80730000000000002</c:v>
                </c:pt>
              </c:numCache>
            </c:numRef>
          </c:val>
          <c:extLst>
            <c:ext xmlns:c16="http://schemas.microsoft.com/office/drawing/2014/chart" uri="{C3380CC4-5D6E-409C-BE32-E72D297353CC}">
              <c16:uniqueId val="{00000000-9086-4769-8BCD-32242D7B580B}"/>
            </c:ext>
          </c:extLst>
        </c:ser>
        <c:ser>
          <c:idx val="2"/>
          <c:order val="2"/>
          <c:tx>
            <c:strRef>
              <c:f>'7A&amp;B&amp;C State Targets &amp; Results'!$N$43</c:f>
              <c:strCache>
                <c:ptCount val="1"/>
                <c:pt idx="0">
                  <c:v>2015</c:v>
                </c:pt>
              </c:strCache>
            </c:strRef>
          </c:tx>
          <c:spPr>
            <a:solidFill>
              <a:srgbClr val="FFC000"/>
            </a:solidFill>
            <a:ln>
              <a:noFill/>
            </a:ln>
            <a:effectLst/>
          </c:spPr>
          <c:invertIfNegative val="0"/>
          <c:cat>
            <c:strRef>
              <c:f>'7A&amp;B&amp;C State Targets &amp; Results'!$K$44:$K$51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Results'!$N$44:$N$51</c:f>
              <c:numCache>
                <c:formatCode>0.00%</c:formatCode>
                <c:ptCount val="7"/>
                <c:pt idx="0">
                  <c:v>0.90149999999999997</c:v>
                </c:pt>
                <c:pt idx="1">
                  <c:v>0.68720000000000003</c:v>
                </c:pt>
                <c:pt idx="2">
                  <c:v>0.56840000000000002</c:v>
                </c:pt>
                <c:pt idx="3">
                  <c:v>0.86780000000000002</c:v>
                </c:pt>
                <c:pt idx="4">
                  <c:v>0.59689999999999999</c:v>
                </c:pt>
                <c:pt idx="5">
                  <c:v>0.8337</c:v>
                </c:pt>
                <c:pt idx="6">
                  <c:v>0.8216</c:v>
                </c:pt>
              </c:numCache>
            </c:numRef>
          </c:val>
          <c:extLst>
            <c:ext xmlns:c16="http://schemas.microsoft.com/office/drawing/2014/chart" uri="{C3380CC4-5D6E-409C-BE32-E72D297353CC}">
              <c16:uniqueId val="{00000001-9086-4769-8BCD-32242D7B580B}"/>
            </c:ext>
          </c:extLst>
        </c:ser>
        <c:ser>
          <c:idx val="3"/>
          <c:order val="3"/>
          <c:tx>
            <c:strRef>
              <c:f>'7A&amp;B&amp;C State Targets &amp; Results'!$O$43</c:f>
              <c:strCache>
                <c:ptCount val="1"/>
                <c:pt idx="0">
                  <c:v>2016</c:v>
                </c:pt>
              </c:strCache>
            </c:strRef>
          </c:tx>
          <c:spPr>
            <a:solidFill>
              <a:srgbClr val="00B050"/>
            </a:solidFill>
            <a:ln>
              <a:noFill/>
            </a:ln>
            <a:effectLst/>
          </c:spPr>
          <c:invertIfNegative val="0"/>
          <c:cat>
            <c:strRef>
              <c:f>'7A&amp;B&amp;C State Targets &amp; Results'!$K$44:$K$51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Results'!$O$44:$O$51</c:f>
              <c:numCache>
                <c:formatCode>0.00%</c:formatCode>
                <c:ptCount val="7"/>
                <c:pt idx="0">
                  <c:v>0.8881</c:v>
                </c:pt>
                <c:pt idx="1">
                  <c:v>0.73719999999999997</c:v>
                </c:pt>
                <c:pt idx="2">
                  <c:v>0.61419999999999997</c:v>
                </c:pt>
                <c:pt idx="3">
                  <c:v>0.84050000000000002</c:v>
                </c:pt>
                <c:pt idx="4">
                  <c:v>0.78700000000000003</c:v>
                </c:pt>
                <c:pt idx="5">
                  <c:v>0.84730000000000005</c:v>
                </c:pt>
                <c:pt idx="6">
                  <c:v>0.85409999999999997</c:v>
                </c:pt>
              </c:numCache>
            </c:numRef>
          </c:val>
          <c:extLst>
            <c:ext xmlns:c16="http://schemas.microsoft.com/office/drawing/2014/chart" uri="{C3380CC4-5D6E-409C-BE32-E72D297353CC}">
              <c16:uniqueId val="{00000002-9086-4769-8BCD-32242D7B580B}"/>
            </c:ext>
          </c:extLst>
        </c:ser>
        <c:ser>
          <c:idx val="4"/>
          <c:order val="4"/>
          <c:tx>
            <c:strRef>
              <c:f>'7A&amp;B&amp;C State Targets &amp; Results'!$P$43</c:f>
              <c:strCache>
                <c:ptCount val="1"/>
                <c:pt idx="0">
                  <c:v>2017</c:v>
                </c:pt>
              </c:strCache>
            </c:strRef>
          </c:tx>
          <c:spPr>
            <a:solidFill>
              <a:srgbClr val="002060"/>
            </a:solidFill>
            <a:ln>
              <a:noFill/>
            </a:ln>
            <a:effectLst/>
          </c:spPr>
          <c:invertIfNegative val="0"/>
          <c:cat>
            <c:strRef>
              <c:f>'7A&amp;B&amp;C State Targets &amp; Results'!$K$44:$K$51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Results'!$P$44:$P$51</c:f>
              <c:numCache>
                <c:formatCode>0.00%</c:formatCode>
                <c:ptCount val="7"/>
                <c:pt idx="0">
                  <c:v>0.85799999999999998</c:v>
                </c:pt>
                <c:pt idx="1">
                  <c:v>0.75339999999999996</c:v>
                </c:pt>
                <c:pt idx="2">
                  <c:v>0.6411</c:v>
                </c:pt>
                <c:pt idx="3">
                  <c:v>0.84460000000000002</c:v>
                </c:pt>
                <c:pt idx="4">
                  <c:v>0.85129999999999995</c:v>
                </c:pt>
                <c:pt idx="5">
                  <c:v>0.84860000000000002</c:v>
                </c:pt>
                <c:pt idx="6">
                  <c:v>0.85419999999999996</c:v>
                </c:pt>
              </c:numCache>
            </c:numRef>
          </c:val>
          <c:extLst>
            <c:ext xmlns:c16="http://schemas.microsoft.com/office/drawing/2014/chart" uri="{C3380CC4-5D6E-409C-BE32-E72D297353CC}">
              <c16:uniqueId val="{00000003-9086-4769-8BCD-32242D7B580B}"/>
            </c:ext>
          </c:extLst>
        </c:ser>
        <c:ser>
          <c:idx val="5"/>
          <c:order val="5"/>
          <c:tx>
            <c:strRef>
              <c:f>'7A&amp;B&amp;C State Targets &amp; Results'!$Q$43</c:f>
              <c:strCache>
                <c:ptCount val="1"/>
                <c:pt idx="0">
                  <c:v>2018</c:v>
                </c:pt>
              </c:strCache>
            </c:strRef>
          </c:tx>
          <c:spPr>
            <a:solidFill>
              <a:srgbClr val="0070C0"/>
            </a:solidFill>
            <a:ln>
              <a:noFill/>
            </a:ln>
            <a:effectLst/>
          </c:spPr>
          <c:invertIfNegative val="0"/>
          <c:cat>
            <c:strRef>
              <c:f>'7A&amp;B&amp;C State Targets &amp; Results'!$K$44:$K$51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Results'!$Q$44:$Q$51</c:f>
              <c:numCache>
                <c:formatCode>0.00%</c:formatCode>
                <c:ptCount val="7"/>
                <c:pt idx="0">
                  <c:v>0.89139999999999997</c:v>
                </c:pt>
                <c:pt idx="1">
                  <c:v>0.754</c:v>
                </c:pt>
                <c:pt idx="2">
                  <c:v>0.65690000000000004</c:v>
                </c:pt>
                <c:pt idx="3">
                  <c:v>0.84230000000000005</c:v>
                </c:pt>
                <c:pt idx="4">
                  <c:v>0.8639</c:v>
                </c:pt>
                <c:pt idx="5">
                  <c:v>0.84709999999999996</c:v>
                </c:pt>
                <c:pt idx="6">
                  <c:v>0.8478</c:v>
                </c:pt>
              </c:numCache>
            </c:numRef>
          </c:val>
          <c:extLst>
            <c:ext xmlns:c16="http://schemas.microsoft.com/office/drawing/2014/chart" uri="{C3380CC4-5D6E-409C-BE32-E72D297353CC}">
              <c16:uniqueId val="{00000004-9086-4769-8BCD-32242D7B580B}"/>
            </c:ext>
          </c:extLst>
        </c:ser>
        <c:dLbls>
          <c:showLegendKey val="0"/>
          <c:showVal val="0"/>
          <c:showCatName val="0"/>
          <c:showSerName val="0"/>
          <c:showPercent val="0"/>
          <c:showBubbleSize val="0"/>
        </c:dLbls>
        <c:gapWidth val="219"/>
        <c:axId val="1203980696"/>
        <c:axId val="1203986600"/>
        <c:extLst>
          <c:ext xmlns:c15="http://schemas.microsoft.com/office/drawing/2012/chart" uri="{02D57815-91ED-43cb-92C2-25804820EDAC}">
            <c15:filteredBarSeries>
              <c15:ser>
                <c:idx val="0"/>
                <c:order val="0"/>
                <c:tx>
                  <c:strRef>
                    <c:extLst>
                      <c:ext uri="{02D57815-91ED-43cb-92C2-25804820EDAC}">
                        <c15:formulaRef>
                          <c15:sqref>'7A&amp;B&amp;C State Targets &amp; Results'!$L$43</c15:sqref>
                        </c15:formulaRef>
                      </c:ext>
                    </c:extLst>
                    <c:strCache>
                      <c:ptCount val="1"/>
                      <c:pt idx="0">
                        <c:v>2013</c:v>
                      </c:pt>
                    </c:strCache>
                  </c:strRef>
                </c:tx>
                <c:spPr>
                  <a:solidFill>
                    <a:schemeClr val="accent1"/>
                  </a:solidFill>
                  <a:ln>
                    <a:noFill/>
                  </a:ln>
                  <a:effectLst/>
                </c:spPr>
                <c:invertIfNegative val="0"/>
                <c:cat>
                  <c:strRef>
                    <c:extLst>
                      <c:ext uri="{02D57815-91ED-43cb-92C2-25804820EDAC}">
                        <c15:formulaRef>
                          <c15:sqref>'7A&amp;B&amp;C State Targets &amp; Results'!$K$44:$K$51</c15:sqref>
                        </c15:formulaRef>
                      </c:ext>
                    </c:extLst>
                    <c:strCache>
                      <c:ptCount val="7"/>
                      <c:pt idx="0">
                        <c:v>New York</c:v>
                      </c:pt>
                      <c:pt idx="1">
                        <c:v>California</c:v>
                      </c:pt>
                      <c:pt idx="2">
                        <c:v>Florida</c:v>
                      </c:pt>
                      <c:pt idx="3">
                        <c:v>Pennsylvania</c:v>
                      </c:pt>
                      <c:pt idx="4">
                        <c:v>Illinois</c:v>
                      </c:pt>
                      <c:pt idx="5">
                        <c:v>Texas</c:v>
                      </c:pt>
                      <c:pt idx="6">
                        <c:v>Ohio</c:v>
                      </c:pt>
                    </c:strCache>
                  </c:strRef>
                </c:cat>
                <c:val>
                  <c:numRef>
                    <c:extLst>
                      <c:ext uri="{02D57815-91ED-43cb-92C2-25804820EDAC}">
                        <c15:formulaRef>
                          <c15:sqref>'7A&amp;B&amp;C State Targets &amp; Results'!$L$44:$L$51</c15:sqref>
                        </c15:formulaRef>
                      </c:ext>
                    </c:extLst>
                    <c:numCache>
                      <c:formatCode>0.00%</c:formatCode>
                      <c:ptCount val="7"/>
                      <c:pt idx="0">
                        <c:v>0.91539999999999999</c:v>
                      </c:pt>
                      <c:pt idx="1">
                        <c:v>0.65849999999999997</c:v>
                      </c:pt>
                      <c:pt idx="2">
                        <c:v>0.53700000000000003</c:v>
                      </c:pt>
                      <c:pt idx="3">
                        <c:v>0.89480000000000004</c:v>
                      </c:pt>
                      <c:pt idx="4">
                        <c:v>0.69330000000000003</c:v>
                      </c:pt>
                      <c:pt idx="5">
                        <c:v>0.83979999999999999</c:v>
                      </c:pt>
                      <c:pt idx="6">
                        <c:v>0.83599999999999997</c:v>
                      </c:pt>
                    </c:numCache>
                  </c:numRef>
                </c:val>
                <c:extLst>
                  <c:ext xmlns:c16="http://schemas.microsoft.com/office/drawing/2014/chart" uri="{C3380CC4-5D6E-409C-BE32-E72D297353CC}">
                    <c16:uniqueId val="{00000006-9086-4769-8BCD-32242D7B580B}"/>
                  </c:ext>
                </c:extLst>
              </c15:ser>
            </c15:filteredBarSeries>
          </c:ext>
        </c:extLst>
      </c:barChart>
      <c:lineChart>
        <c:grouping val="standard"/>
        <c:varyColors val="0"/>
        <c:ser>
          <c:idx val="6"/>
          <c:order val="6"/>
          <c:tx>
            <c:strRef>
              <c:f>'7A&amp;B&amp;C State Targets &amp; Results'!$R$43</c:f>
              <c:strCache>
                <c:ptCount val="1"/>
                <c:pt idx="0">
                  <c:v>2018 National Mean</c:v>
                </c:pt>
              </c:strCache>
            </c:strRef>
          </c:tx>
          <c:spPr>
            <a:ln w="28575" cap="rnd">
              <a:solidFill>
                <a:srgbClr val="FF0000"/>
              </a:solidFill>
              <a:prstDash val="dash"/>
              <a:round/>
            </a:ln>
            <a:effectLst/>
          </c:spPr>
          <c:marker>
            <c:symbol val="none"/>
          </c:marker>
          <c:cat>
            <c:strRef>
              <c:f>'7A&amp;B&amp;C State Targets &amp; Results'!$K$44:$K$51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Results'!$R$44:$R$51</c:f>
              <c:numCache>
                <c:formatCode>0.00%</c:formatCode>
                <c:ptCount val="7"/>
                <c:pt idx="0">
                  <c:v>0.78</c:v>
                </c:pt>
                <c:pt idx="1">
                  <c:v>0.78</c:v>
                </c:pt>
                <c:pt idx="2">
                  <c:v>0.78</c:v>
                </c:pt>
                <c:pt idx="3">
                  <c:v>0.78</c:v>
                </c:pt>
                <c:pt idx="4">
                  <c:v>0.78</c:v>
                </c:pt>
                <c:pt idx="5">
                  <c:v>0.78</c:v>
                </c:pt>
                <c:pt idx="6">
                  <c:v>0.78</c:v>
                </c:pt>
              </c:numCache>
            </c:numRef>
          </c:val>
          <c:smooth val="0"/>
          <c:extLst>
            <c:ext xmlns:c16="http://schemas.microsoft.com/office/drawing/2014/chart" uri="{C3380CC4-5D6E-409C-BE32-E72D297353CC}">
              <c16:uniqueId val="{00000005-9086-4769-8BCD-32242D7B580B}"/>
            </c:ext>
          </c:extLst>
        </c:ser>
        <c:dLbls>
          <c:showLegendKey val="0"/>
          <c:showVal val="0"/>
          <c:showCatName val="0"/>
          <c:showSerName val="0"/>
          <c:showPercent val="0"/>
          <c:showBubbleSize val="0"/>
        </c:dLbls>
        <c:marker val="1"/>
        <c:smooth val="0"/>
        <c:axId val="1203980696"/>
        <c:axId val="1203986600"/>
      </c:lineChart>
      <c:catAx>
        <c:axId val="1203980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03986600"/>
        <c:crosses val="autoZero"/>
        <c:auto val="1"/>
        <c:lblAlgn val="ctr"/>
        <c:lblOffset val="100"/>
        <c:noMultiLvlLbl val="0"/>
      </c:catAx>
      <c:valAx>
        <c:axId val="1203986600"/>
        <c:scaling>
          <c:orientation val="minMax"/>
          <c:max val="1"/>
          <c:min val="0.30000000000000004"/>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03980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a:solidFill>
                  <a:schemeClr val="tx1"/>
                </a:solidFill>
              </a:rPr>
              <a:t>7C2 </a:t>
            </a:r>
            <a:r>
              <a:rPr lang="en-US" sz="1800" b="0" i="0" u="none" strike="noStrike" baseline="0">
                <a:solidFill>
                  <a:schemeClr val="tx1"/>
                </a:solidFill>
                <a:effectLst/>
              </a:rPr>
              <a:t>Functioning within Age Expectations</a:t>
            </a:r>
            <a:endParaRPr lang="en-US" sz="1800">
              <a:solidFill>
                <a:schemeClr val="tx1"/>
              </a:solidFill>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1"/>
          <c:tx>
            <c:strRef>
              <c:f>'7A&amp;B&amp;C State Targets &amp; Results'!$M$53</c:f>
              <c:strCache>
                <c:ptCount val="1"/>
                <c:pt idx="0">
                  <c:v>2014</c:v>
                </c:pt>
              </c:strCache>
            </c:strRef>
          </c:tx>
          <c:spPr>
            <a:solidFill>
              <a:srgbClr val="C00000"/>
            </a:solidFill>
            <a:ln>
              <a:noFill/>
            </a:ln>
            <a:effectLst/>
          </c:spPr>
          <c:invertIfNegative val="0"/>
          <c:cat>
            <c:strRef>
              <c:f>'7A&amp;B&amp;C State Targets &amp; Results'!$K$54:$K$61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Results'!$M$54:$M$61</c:f>
              <c:numCache>
                <c:formatCode>0.00%</c:formatCode>
                <c:ptCount val="7"/>
                <c:pt idx="0">
                  <c:v>0.53720000000000001</c:v>
                </c:pt>
                <c:pt idx="1">
                  <c:v>0.65759999999999996</c:v>
                </c:pt>
                <c:pt idx="2">
                  <c:v>0.77049999999999996</c:v>
                </c:pt>
                <c:pt idx="3">
                  <c:v>0.70179999999999998</c:v>
                </c:pt>
                <c:pt idx="4">
                  <c:v>0.55610000000000004</c:v>
                </c:pt>
                <c:pt idx="5">
                  <c:v>0.71950000000000003</c:v>
                </c:pt>
                <c:pt idx="6">
                  <c:v>0.58099999999999996</c:v>
                </c:pt>
              </c:numCache>
            </c:numRef>
          </c:val>
          <c:extLst>
            <c:ext xmlns:c16="http://schemas.microsoft.com/office/drawing/2014/chart" uri="{C3380CC4-5D6E-409C-BE32-E72D297353CC}">
              <c16:uniqueId val="{00000000-F49C-48D9-A3A5-C5E2F923FEBD}"/>
            </c:ext>
          </c:extLst>
        </c:ser>
        <c:ser>
          <c:idx val="2"/>
          <c:order val="2"/>
          <c:tx>
            <c:strRef>
              <c:f>'7A&amp;B&amp;C State Targets &amp; Results'!$N$53</c:f>
              <c:strCache>
                <c:ptCount val="1"/>
                <c:pt idx="0">
                  <c:v>2015</c:v>
                </c:pt>
              </c:strCache>
            </c:strRef>
          </c:tx>
          <c:spPr>
            <a:solidFill>
              <a:srgbClr val="FFC000"/>
            </a:solidFill>
            <a:ln>
              <a:noFill/>
            </a:ln>
            <a:effectLst/>
          </c:spPr>
          <c:invertIfNegative val="0"/>
          <c:cat>
            <c:strRef>
              <c:f>'7A&amp;B&amp;C State Targets &amp; Results'!$K$54:$K$61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Results'!$N$54:$N$61</c:f>
              <c:numCache>
                <c:formatCode>0.00%</c:formatCode>
                <c:ptCount val="7"/>
                <c:pt idx="0">
                  <c:v>0.53010000000000002</c:v>
                </c:pt>
                <c:pt idx="1">
                  <c:v>0.70469999999999999</c:v>
                </c:pt>
                <c:pt idx="2">
                  <c:v>0.7722</c:v>
                </c:pt>
                <c:pt idx="3">
                  <c:v>0.69330000000000003</c:v>
                </c:pt>
                <c:pt idx="4">
                  <c:v>0.43969999999999998</c:v>
                </c:pt>
                <c:pt idx="5">
                  <c:v>0.71</c:v>
                </c:pt>
                <c:pt idx="6">
                  <c:v>0.66569999999999996</c:v>
                </c:pt>
              </c:numCache>
            </c:numRef>
          </c:val>
          <c:extLst>
            <c:ext xmlns:c16="http://schemas.microsoft.com/office/drawing/2014/chart" uri="{C3380CC4-5D6E-409C-BE32-E72D297353CC}">
              <c16:uniqueId val="{00000001-F49C-48D9-A3A5-C5E2F923FEBD}"/>
            </c:ext>
          </c:extLst>
        </c:ser>
        <c:ser>
          <c:idx val="3"/>
          <c:order val="3"/>
          <c:tx>
            <c:strRef>
              <c:f>'7A&amp;B&amp;C State Targets &amp; Results'!$O$53</c:f>
              <c:strCache>
                <c:ptCount val="1"/>
                <c:pt idx="0">
                  <c:v>2016</c:v>
                </c:pt>
              </c:strCache>
            </c:strRef>
          </c:tx>
          <c:spPr>
            <a:solidFill>
              <a:srgbClr val="00B050"/>
            </a:solidFill>
            <a:ln>
              <a:noFill/>
            </a:ln>
            <a:effectLst/>
          </c:spPr>
          <c:invertIfNegative val="0"/>
          <c:cat>
            <c:strRef>
              <c:f>'7A&amp;B&amp;C State Targets &amp; Results'!$K$54:$K$61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Results'!$O$54:$O$61</c:f>
              <c:numCache>
                <c:formatCode>0.00%</c:formatCode>
                <c:ptCount val="7"/>
                <c:pt idx="0">
                  <c:v>0.51249999999999996</c:v>
                </c:pt>
                <c:pt idx="1">
                  <c:v>0.76449999999999996</c:v>
                </c:pt>
                <c:pt idx="2">
                  <c:v>0.78420000000000001</c:v>
                </c:pt>
                <c:pt idx="3">
                  <c:v>0.67749999999999999</c:v>
                </c:pt>
                <c:pt idx="4">
                  <c:v>0.54620000000000002</c:v>
                </c:pt>
                <c:pt idx="5">
                  <c:v>0.72319999999999995</c:v>
                </c:pt>
                <c:pt idx="6">
                  <c:v>0.60340000000000005</c:v>
                </c:pt>
              </c:numCache>
            </c:numRef>
          </c:val>
          <c:extLst>
            <c:ext xmlns:c16="http://schemas.microsoft.com/office/drawing/2014/chart" uri="{C3380CC4-5D6E-409C-BE32-E72D297353CC}">
              <c16:uniqueId val="{00000002-F49C-48D9-A3A5-C5E2F923FEBD}"/>
            </c:ext>
          </c:extLst>
        </c:ser>
        <c:ser>
          <c:idx val="4"/>
          <c:order val="4"/>
          <c:tx>
            <c:strRef>
              <c:f>'7A&amp;B&amp;C State Targets &amp; Results'!$P$53</c:f>
              <c:strCache>
                <c:ptCount val="1"/>
                <c:pt idx="0">
                  <c:v>2017</c:v>
                </c:pt>
              </c:strCache>
            </c:strRef>
          </c:tx>
          <c:spPr>
            <a:solidFill>
              <a:srgbClr val="002060"/>
            </a:solidFill>
            <a:ln>
              <a:noFill/>
            </a:ln>
            <a:effectLst/>
          </c:spPr>
          <c:invertIfNegative val="0"/>
          <c:cat>
            <c:strRef>
              <c:f>'7A&amp;B&amp;C State Targets &amp; Results'!$K$54:$K$61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Results'!$P$54:$P$61</c:f>
              <c:numCache>
                <c:formatCode>0.00%</c:formatCode>
                <c:ptCount val="7"/>
                <c:pt idx="0">
                  <c:v>0.49440000000000001</c:v>
                </c:pt>
                <c:pt idx="1">
                  <c:v>0.7702</c:v>
                </c:pt>
                <c:pt idx="2">
                  <c:v>0.78139999999999998</c:v>
                </c:pt>
                <c:pt idx="3">
                  <c:v>0.67400000000000004</c:v>
                </c:pt>
                <c:pt idx="4">
                  <c:v>0.5766</c:v>
                </c:pt>
                <c:pt idx="5">
                  <c:v>0.71650000000000003</c:v>
                </c:pt>
                <c:pt idx="6">
                  <c:v>0.61129999999999995</c:v>
                </c:pt>
              </c:numCache>
            </c:numRef>
          </c:val>
          <c:extLst>
            <c:ext xmlns:c16="http://schemas.microsoft.com/office/drawing/2014/chart" uri="{C3380CC4-5D6E-409C-BE32-E72D297353CC}">
              <c16:uniqueId val="{00000003-F49C-48D9-A3A5-C5E2F923FEBD}"/>
            </c:ext>
          </c:extLst>
        </c:ser>
        <c:ser>
          <c:idx val="5"/>
          <c:order val="5"/>
          <c:tx>
            <c:strRef>
              <c:f>'7A&amp;B&amp;C State Targets &amp; Results'!$Q$53</c:f>
              <c:strCache>
                <c:ptCount val="1"/>
                <c:pt idx="0">
                  <c:v>2018</c:v>
                </c:pt>
              </c:strCache>
            </c:strRef>
          </c:tx>
          <c:spPr>
            <a:solidFill>
              <a:srgbClr val="0070C0"/>
            </a:solidFill>
            <a:ln>
              <a:noFill/>
            </a:ln>
            <a:effectLst/>
          </c:spPr>
          <c:invertIfNegative val="0"/>
          <c:cat>
            <c:strRef>
              <c:f>'7A&amp;B&amp;C State Targets &amp; Results'!$K$54:$K$61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Results'!$Q$54:$Q$61</c:f>
              <c:numCache>
                <c:formatCode>0.00%</c:formatCode>
                <c:ptCount val="7"/>
                <c:pt idx="0">
                  <c:v>0.48089999999999999</c:v>
                </c:pt>
                <c:pt idx="1">
                  <c:v>0.76739999999999997</c:v>
                </c:pt>
                <c:pt idx="2">
                  <c:v>0.76910000000000001</c:v>
                </c:pt>
                <c:pt idx="3">
                  <c:v>0.68340000000000001</c:v>
                </c:pt>
                <c:pt idx="4">
                  <c:v>0.57140000000000002</c:v>
                </c:pt>
                <c:pt idx="5">
                  <c:v>0.71289999999999998</c:v>
                </c:pt>
                <c:pt idx="6">
                  <c:v>0.63049999999999995</c:v>
                </c:pt>
              </c:numCache>
            </c:numRef>
          </c:val>
          <c:extLst>
            <c:ext xmlns:c16="http://schemas.microsoft.com/office/drawing/2014/chart" uri="{C3380CC4-5D6E-409C-BE32-E72D297353CC}">
              <c16:uniqueId val="{00000004-F49C-48D9-A3A5-C5E2F923FEBD}"/>
            </c:ext>
          </c:extLst>
        </c:ser>
        <c:dLbls>
          <c:showLegendKey val="0"/>
          <c:showVal val="0"/>
          <c:showCatName val="0"/>
          <c:showSerName val="0"/>
          <c:showPercent val="0"/>
          <c:showBubbleSize val="0"/>
        </c:dLbls>
        <c:gapWidth val="150"/>
        <c:axId val="907073096"/>
        <c:axId val="907074736"/>
        <c:extLst>
          <c:ext xmlns:c15="http://schemas.microsoft.com/office/drawing/2012/chart" uri="{02D57815-91ED-43cb-92C2-25804820EDAC}">
            <c15:filteredBarSeries>
              <c15:ser>
                <c:idx val="0"/>
                <c:order val="0"/>
                <c:tx>
                  <c:strRef>
                    <c:extLst>
                      <c:ext uri="{02D57815-91ED-43cb-92C2-25804820EDAC}">
                        <c15:formulaRef>
                          <c15:sqref>'7A&amp;B&amp;C State Targets &amp; Results'!$L$53</c15:sqref>
                        </c15:formulaRef>
                      </c:ext>
                    </c:extLst>
                    <c:strCache>
                      <c:ptCount val="1"/>
                      <c:pt idx="0">
                        <c:v>2013</c:v>
                      </c:pt>
                    </c:strCache>
                  </c:strRef>
                </c:tx>
                <c:spPr>
                  <a:solidFill>
                    <a:schemeClr val="accent1"/>
                  </a:solidFill>
                  <a:ln>
                    <a:noFill/>
                  </a:ln>
                  <a:effectLst/>
                </c:spPr>
                <c:invertIfNegative val="0"/>
                <c:cat>
                  <c:strRef>
                    <c:extLst>
                      <c:ext uri="{02D57815-91ED-43cb-92C2-25804820EDAC}">
                        <c15:formulaRef>
                          <c15:sqref>'7A&amp;B&amp;C State Targets &amp; Results'!$K$54:$K$61</c15:sqref>
                        </c15:formulaRef>
                      </c:ext>
                    </c:extLst>
                    <c:strCache>
                      <c:ptCount val="7"/>
                      <c:pt idx="0">
                        <c:v>New York</c:v>
                      </c:pt>
                      <c:pt idx="1">
                        <c:v>California</c:v>
                      </c:pt>
                      <c:pt idx="2">
                        <c:v>Florida</c:v>
                      </c:pt>
                      <c:pt idx="3">
                        <c:v>Pennsylvania</c:v>
                      </c:pt>
                      <c:pt idx="4">
                        <c:v>Illinois</c:v>
                      </c:pt>
                      <c:pt idx="5">
                        <c:v>Texas</c:v>
                      </c:pt>
                      <c:pt idx="6">
                        <c:v>Ohio</c:v>
                      </c:pt>
                    </c:strCache>
                  </c:strRef>
                </c:cat>
                <c:val>
                  <c:numRef>
                    <c:extLst>
                      <c:ext uri="{02D57815-91ED-43cb-92C2-25804820EDAC}">
                        <c15:formulaRef>
                          <c15:sqref>'7A&amp;B&amp;C State Targets &amp; Results'!$L$54:$L$61</c15:sqref>
                        </c15:formulaRef>
                      </c:ext>
                    </c:extLst>
                    <c:numCache>
                      <c:formatCode>0.00%</c:formatCode>
                      <c:ptCount val="7"/>
                      <c:pt idx="0">
                        <c:v>0.48170000000000002</c:v>
                      </c:pt>
                      <c:pt idx="1">
                        <c:v>0.65680000000000005</c:v>
                      </c:pt>
                      <c:pt idx="2">
                        <c:v>0.77700000000000002</c:v>
                      </c:pt>
                      <c:pt idx="3">
                        <c:v>0.70369999999999999</c:v>
                      </c:pt>
                      <c:pt idx="4">
                        <c:v>0.4677</c:v>
                      </c:pt>
                      <c:pt idx="5">
                        <c:v>0.72840000000000005</c:v>
                      </c:pt>
                      <c:pt idx="6">
                        <c:v>0.58160000000000001</c:v>
                      </c:pt>
                    </c:numCache>
                  </c:numRef>
                </c:val>
                <c:extLst>
                  <c:ext xmlns:c16="http://schemas.microsoft.com/office/drawing/2014/chart" uri="{C3380CC4-5D6E-409C-BE32-E72D297353CC}">
                    <c16:uniqueId val="{00000006-F49C-48D9-A3A5-C5E2F923FEBD}"/>
                  </c:ext>
                </c:extLst>
              </c15:ser>
            </c15:filteredBarSeries>
          </c:ext>
        </c:extLst>
      </c:barChart>
      <c:lineChart>
        <c:grouping val="standard"/>
        <c:varyColors val="0"/>
        <c:ser>
          <c:idx val="6"/>
          <c:order val="6"/>
          <c:tx>
            <c:strRef>
              <c:f>'7A&amp;B&amp;C State Targets &amp; Results'!$R$53</c:f>
              <c:strCache>
                <c:ptCount val="1"/>
                <c:pt idx="0">
                  <c:v>2018 National Mean</c:v>
                </c:pt>
              </c:strCache>
            </c:strRef>
          </c:tx>
          <c:spPr>
            <a:ln w="28575" cap="rnd">
              <a:solidFill>
                <a:srgbClr val="FF0000"/>
              </a:solidFill>
              <a:prstDash val="dash"/>
              <a:round/>
            </a:ln>
            <a:effectLst/>
          </c:spPr>
          <c:marker>
            <c:symbol val="none"/>
          </c:marker>
          <c:cat>
            <c:strRef>
              <c:f>'7A&amp;B&amp;C State Targets &amp; Results'!$K$54:$K$61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Results'!$R$54:$R$61</c:f>
              <c:numCache>
                <c:formatCode>0.00%</c:formatCode>
                <c:ptCount val="7"/>
                <c:pt idx="0">
                  <c:v>0.59</c:v>
                </c:pt>
                <c:pt idx="1">
                  <c:v>0.59</c:v>
                </c:pt>
                <c:pt idx="2">
                  <c:v>0.59</c:v>
                </c:pt>
                <c:pt idx="3">
                  <c:v>0.59</c:v>
                </c:pt>
                <c:pt idx="4">
                  <c:v>0.59</c:v>
                </c:pt>
                <c:pt idx="5">
                  <c:v>0.59</c:v>
                </c:pt>
                <c:pt idx="6">
                  <c:v>0.59</c:v>
                </c:pt>
              </c:numCache>
            </c:numRef>
          </c:val>
          <c:smooth val="0"/>
          <c:extLst>
            <c:ext xmlns:c16="http://schemas.microsoft.com/office/drawing/2014/chart" uri="{C3380CC4-5D6E-409C-BE32-E72D297353CC}">
              <c16:uniqueId val="{00000005-F49C-48D9-A3A5-C5E2F923FEBD}"/>
            </c:ext>
          </c:extLst>
        </c:ser>
        <c:dLbls>
          <c:showLegendKey val="0"/>
          <c:showVal val="0"/>
          <c:showCatName val="0"/>
          <c:showSerName val="0"/>
          <c:showPercent val="0"/>
          <c:showBubbleSize val="0"/>
        </c:dLbls>
        <c:marker val="1"/>
        <c:smooth val="0"/>
        <c:axId val="907073096"/>
        <c:axId val="907074736"/>
      </c:lineChart>
      <c:catAx>
        <c:axId val="907073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07074736"/>
        <c:crosses val="autoZero"/>
        <c:auto val="1"/>
        <c:lblAlgn val="ctr"/>
        <c:lblOffset val="100"/>
        <c:noMultiLvlLbl val="0"/>
      </c:catAx>
      <c:valAx>
        <c:axId val="907074736"/>
        <c:scaling>
          <c:orientation val="minMax"/>
          <c:max val="1"/>
          <c:min val="0.30000000000000004"/>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07073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2"/>
          <c:order val="2"/>
          <c:tx>
            <c:v>Prior 5-Year Average</c:v>
          </c:tx>
          <c:spPr>
            <a:pattFill prst="pct20">
              <a:fgClr>
                <a:srgbClr val="4472C4"/>
              </a:fgClr>
              <a:bgClr>
                <a:schemeClr val="bg1"/>
              </a:bgClr>
            </a:pattFill>
            <a:ln w="25400">
              <a:noFill/>
            </a:ln>
            <a:effectLst/>
          </c:spPr>
          <c:val>
            <c:numRef>
              <c:f>'Proposed Targets'!$D$4:$D$9</c:f>
              <c:numCache>
                <c:formatCode>0.00%</c:formatCode>
                <c:ptCount val="6"/>
                <c:pt idx="0">
                  <c:v>0.89</c:v>
                </c:pt>
                <c:pt idx="1">
                  <c:v>0.89</c:v>
                </c:pt>
                <c:pt idx="2">
                  <c:v>0.89</c:v>
                </c:pt>
                <c:pt idx="3">
                  <c:v>0.89</c:v>
                </c:pt>
                <c:pt idx="4">
                  <c:v>0.89</c:v>
                </c:pt>
                <c:pt idx="5">
                  <c:v>0.89</c:v>
                </c:pt>
              </c:numCache>
            </c:numRef>
          </c:val>
          <c:extLst>
            <c:ext xmlns:c16="http://schemas.microsoft.com/office/drawing/2014/chart" uri="{C3380CC4-5D6E-409C-BE32-E72D297353CC}">
              <c16:uniqueId val="{00000000-7020-49C6-8EA3-A6A97CD3F7B2}"/>
            </c:ext>
          </c:extLst>
        </c:ser>
        <c:dLbls>
          <c:showLegendKey val="0"/>
          <c:showVal val="0"/>
          <c:showCatName val="0"/>
          <c:showSerName val="0"/>
          <c:showPercent val="0"/>
          <c:showBubbleSize val="0"/>
        </c:dLbls>
        <c:axId val="1440419176"/>
        <c:axId val="1440424424"/>
      </c:areaChart>
      <c:lineChart>
        <c:grouping val="standard"/>
        <c:varyColors val="0"/>
        <c:ser>
          <c:idx val="0"/>
          <c:order val="0"/>
          <c:tx>
            <c:strRef>
              <c:f>'Proposed Targets'!$B$3</c:f>
              <c:strCache>
                <c:ptCount val="1"/>
                <c:pt idx="0">
                  <c:v>Proposed Targets</c:v>
                </c:pt>
              </c:strCache>
            </c:strRef>
          </c:tx>
          <c:spPr>
            <a:ln w="28575" cap="rnd">
              <a:solidFill>
                <a:schemeClr val="accent1"/>
              </a:solidFill>
              <a:round/>
            </a:ln>
            <a:effectLst/>
          </c:spPr>
          <c:marker>
            <c:symbol val="circle"/>
            <c:size val="70"/>
            <c:spPr>
              <a:solidFill>
                <a:schemeClr val="bg1"/>
              </a:solidFill>
              <a:ln w="9525">
                <a:solidFill>
                  <a:srgbClr val="0070C0">
                    <a:alpha val="90000"/>
                  </a:srgbClr>
                </a:solidFill>
              </a:ln>
              <a:effectLst/>
            </c:spPr>
          </c:marker>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'Proposed Targets'!$A$4:$A$9</c:f>
              <c:numCache>
                <c:formatCode>General</c:formatCode>
                <c:ptCount val="6"/>
                <c:pt idx="0">
                  <c:v>2020</c:v>
                </c:pt>
                <c:pt idx="1">
                  <c:v>2021</c:v>
                </c:pt>
                <c:pt idx="2">
                  <c:v>2022</c:v>
                </c:pt>
                <c:pt idx="3">
                  <c:v>2023</c:v>
                </c:pt>
                <c:pt idx="4">
                  <c:v>2024</c:v>
                </c:pt>
                <c:pt idx="5">
                  <c:v>2025</c:v>
                </c:pt>
              </c:numCache>
            </c:numRef>
          </c:cat>
          <c:val>
            <c:numRef>
              <c:f>'Proposed Targets'!$B$4:$B$9</c:f>
              <c:numCache>
                <c:formatCode>0.00%</c:formatCode>
                <c:ptCount val="6"/>
                <c:pt idx="0">
                  <c:v>0.88</c:v>
                </c:pt>
                <c:pt idx="1">
                  <c:v>0.88</c:v>
                </c:pt>
                <c:pt idx="2">
                  <c:v>0.88249999999999995</c:v>
                </c:pt>
                <c:pt idx="3">
                  <c:v>0.88500000000000001</c:v>
                </c:pt>
                <c:pt idx="4">
                  <c:v>0.88749999999999996</c:v>
                </c:pt>
                <c:pt idx="5">
                  <c:v>0.89</c:v>
                </c:pt>
              </c:numCache>
            </c:numRef>
          </c:val>
          <c:smooth val="0"/>
          <c:extLst>
            <c:ext xmlns:c16="http://schemas.microsoft.com/office/drawing/2014/chart" uri="{C3380CC4-5D6E-409C-BE32-E72D297353CC}">
              <c16:uniqueId val="{00000001-7020-49C6-8EA3-A6A97CD3F7B2}"/>
            </c:ext>
          </c:extLst>
        </c:ser>
        <c:ser>
          <c:idx val="1"/>
          <c:order val="1"/>
          <c:tx>
            <c:strRef>
              <c:f>'Proposed Targets'!$C$3</c:f>
              <c:strCache>
                <c:ptCount val="1"/>
                <c:pt idx="0">
                  <c:v>Variance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'Proposed Targets'!$A$4:$A$9</c:f>
              <c:numCache>
                <c:formatCode>General</c:formatCode>
                <c:ptCount val="6"/>
                <c:pt idx="0">
                  <c:v>2020</c:v>
                </c:pt>
                <c:pt idx="1">
                  <c:v>2021</c:v>
                </c:pt>
                <c:pt idx="2">
                  <c:v>2022</c:v>
                </c:pt>
                <c:pt idx="3">
                  <c:v>2023</c:v>
                </c:pt>
                <c:pt idx="4">
                  <c:v>2024</c:v>
                </c:pt>
                <c:pt idx="5">
                  <c:v>2025</c:v>
                </c:pt>
              </c:numCache>
            </c:numRef>
          </c:cat>
          <c:val>
            <c:numRef>
              <c:f>'Proposed Targets'!$C$4:$C$9</c:f>
              <c:numCache>
                <c:formatCode>\+0.00%</c:formatCode>
                <c:ptCount val="6"/>
                <c:pt idx="1">
                  <c:v>0</c:v>
                </c:pt>
                <c:pt idx="2">
                  <c:v>2.4999999999999467E-3</c:v>
                </c:pt>
                <c:pt idx="3">
                  <c:v>2.5000000000000577E-3</c:v>
                </c:pt>
                <c:pt idx="4">
                  <c:v>2.4999999999999467E-3</c:v>
                </c:pt>
                <c:pt idx="5">
                  <c:v>2.5000000000000577E-3</c:v>
                </c:pt>
              </c:numCache>
            </c:numRef>
          </c:val>
          <c:smooth val="0"/>
          <c:extLst>
            <c:ext xmlns:c16="http://schemas.microsoft.com/office/drawing/2014/chart" uri="{C3380CC4-5D6E-409C-BE32-E72D297353CC}">
              <c16:uniqueId val="{00000002-7020-49C6-8EA3-A6A97CD3F7B2}"/>
            </c:ext>
          </c:extLst>
        </c:ser>
        <c:dLbls>
          <c:dLblPos val="t"/>
          <c:showLegendKey val="0"/>
          <c:showVal val="1"/>
          <c:showCatName val="0"/>
          <c:showSerName val="0"/>
          <c:showPercent val="0"/>
          <c:showBubbleSize val="0"/>
        </c:dLbls>
        <c:marker val="1"/>
        <c:smooth val="0"/>
        <c:axId val="1440419176"/>
        <c:axId val="1440424424"/>
      </c:lineChart>
      <c:catAx>
        <c:axId val="1440419176"/>
        <c:scaling>
          <c:orientation val="minMax"/>
        </c:scaling>
        <c:delete val="1"/>
        <c:axPos val="b"/>
        <c:numFmt formatCode="General" sourceLinked="1"/>
        <c:majorTickMark val="none"/>
        <c:minorTickMark val="none"/>
        <c:tickLblPos val="nextTo"/>
        <c:crossAx val="1440424424"/>
        <c:crosses val="autoZero"/>
        <c:auto val="1"/>
        <c:lblAlgn val="ctr"/>
        <c:lblOffset val="100"/>
        <c:noMultiLvlLbl val="0"/>
      </c:catAx>
      <c:valAx>
        <c:axId val="1440424424"/>
        <c:scaling>
          <c:orientation val="minMax"/>
          <c:max val="1"/>
          <c:min val="0.70000000000000007"/>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1440419176"/>
        <c:crosses val="autoZero"/>
        <c:crossBetween val="between"/>
      </c:valAx>
      <c:spPr>
        <a:noFill/>
        <a:ln>
          <a:noFill/>
        </a:ln>
        <a:effectLst/>
      </c:spPr>
    </c:plotArea>
    <c:plotVisOnly val="1"/>
    <c:dispBlanksAs val="gap"/>
    <c:showDLblsOverMax val="0"/>
  </c:chart>
  <c:spPr>
    <a:noFill/>
    <a:ln>
      <a:noFill/>
    </a:ln>
    <a:effectLst/>
  </c:spPr>
  <c:txPr>
    <a:bodyPr/>
    <a:lstStyle/>
    <a:p>
      <a:pPr>
        <a:defRPr sz="11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1"/>
          <c:tx>
            <c:v>Prior 5-Year Average</c:v>
          </c:tx>
          <c:spPr>
            <a:solidFill>
              <a:schemeClr val="accent1">
                <a:lumMod val="50000"/>
              </a:schemeClr>
            </a:solidFill>
            <a:ln>
              <a:noFill/>
            </a:ln>
            <a:effectLst/>
          </c:spPr>
          <c:val>
            <c:numRef>
              <c:f>'Proposed Targets'!$D$12:$D$17</c:f>
              <c:numCache>
                <c:formatCode>0.00%</c:formatCode>
                <c:ptCount val="6"/>
                <c:pt idx="0" formatCode="0.0%">
                  <c:v>0.43922</c:v>
                </c:pt>
                <c:pt idx="1">
                  <c:v>0.43922</c:v>
                </c:pt>
                <c:pt idx="2">
                  <c:v>0.43922</c:v>
                </c:pt>
                <c:pt idx="3">
                  <c:v>0.43922</c:v>
                </c:pt>
                <c:pt idx="4">
                  <c:v>0.43922</c:v>
                </c:pt>
                <c:pt idx="5">
                  <c:v>0.43922</c:v>
                </c:pt>
              </c:numCache>
            </c:numRef>
          </c:val>
          <c:extLst>
            <c:ext xmlns:c16="http://schemas.microsoft.com/office/drawing/2014/chart" uri="{C3380CC4-5D6E-409C-BE32-E72D297353CC}">
              <c16:uniqueId val="{00000000-F3D5-4447-8586-30D73D403120}"/>
            </c:ext>
          </c:extLst>
        </c:ser>
        <c:dLbls>
          <c:showLegendKey val="0"/>
          <c:showVal val="0"/>
          <c:showCatName val="0"/>
          <c:showSerName val="0"/>
          <c:showPercent val="0"/>
          <c:showBubbleSize val="0"/>
        </c:dLbls>
        <c:axId val="720554080"/>
        <c:axId val="720550800"/>
      </c:areaChart>
      <c:lineChart>
        <c:grouping val="standard"/>
        <c:varyColors val="0"/>
        <c:ser>
          <c:idx val="1"/>
          <c:order val="0"/>
          <c:tx>
            <c:strRef>
              <c:f>'Proposed Targets'!$B$11</c:f>
              <c:strCache>
                <c:ptCount val="1"/>
                <c:pt idx="0">
                  <c:v>Proposed Targets</c:v>
                </c:pt>
              </c:strCache>
            </c:strRef>
          </c:tx>
          <c:spPr>
            <a:ln w="28575" cap="rnd">
              <a:solidFill>
                <a:schemeClr val="accent1">
                  <a:lumMod val="50000"/>
                </a:schemeClr>
              </a:solidFill>
              <a:round/>
            </a:ln>
            <a:effectLst/>
          </c:spPr>
          <c:marker>
            <c:symbol val="circle"/>
            <c:size val="71"/>
            <c:spPr>
              <a:solidFill>
                <a:schemeClr val="bg1"/>
              </a:solidFill>
              <a:ln w="9525">
                <a:solidFill>
                  <a:schemeClr val="accent1">
                    <a:lumMod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'Proposed Targets'!$A$12:$A$17</c:f>
              <c:numCache>
                <c:formatCode>General</c:formatCode>
                <c:ptCount val="6"/>
                <c:pt idx="0">
                  <c:v>2020</c:v>
                </c:pt>
                <c:pt idx="1">
                  <c:v>2021</c:v>
                </c:pt>
                <c:pt idx="2">
                  <c:v>2022</c:v>
                </c:pt>
                <c:pt idx="3">
                  <c:v>2023</c:v>
                </c:pt>
                <c:pt idx="4">
                  <c:v>2024</c:v>
                </c:pt>
                <c:pt idx="5">
                  <c:v>2025</c:v>
                </c:pt>
              </c:numCache>
            </c:numRef>
          </c:cat>
          <c:val>
            <c:numRef>
              <c:f>'Proposed Targets'!$B$12:$B$17</c:f>
              <c:numCache>
                <c:formatCode>0.00%</c:formatCode>
                <c:ptCount val="6"/>
                <c:pt idx="0">
                  <c:v>0.4</c:v>
                </c:pt>
                <c:pt idx="1">
                  <c:v>0.435</c:v>
                </c:pt>
                <c:pt idx="2">
                  <c:v>0.46500000000000002</c:v>
                </c:pt>
                <c:pt idx="3">
                  <c:v>0.495</c:v>
                </c:pt>
                <c:pt idx="4">
                  <c:v>0.52500000000000002</c:v>
                </c:pt>
                <c:pt idx="5">
                  <c:v>0.55500000000000005</c:v>
                </c:pt>
              </c:numCache>
            </c:numRef>
          </c:val>
          <c:smooth val="0"/>
          <c:extLst>
            <c:ext xmlns:c16="http://schemas.microsoft.com/office/drawing/2014/chart" uri="{C3380CC4-5D6E-409C-BE32-E72D297353CC}">
              <c16:uniqueId val="{00000001-F3D5-4447-8586-30D73D403120}"/>
            </c:ext>
          </c:extLst>
        </c:ser>
        <c:dLbls>
          <c:showLegendKey val="0"/>
          <c:showVal val="0"/>
          <c:showCatName val="0"/>
          <c:showSerName val="0"/>
          <c:showPercent val="0"/>
          <c:showBubbleSize val="0"/>
        </c:dLbls>
        <c:marker val="1"/>
        <c:smooth val="0"/>
        <c:axId val="720554080"/>
        <c:axId val="720550800"/>
      </c:lineChart>
      <c:catAx>
        <c:axId val="720554080"/>
        <c:scaling>
          <c:orientation val="minMax"/>
        </c:scaling>
        <c:delete val="1"/>
        <c:axPos val="b"/>
        <c:numFmt formatCode="General" sourceLinked="1"/>
        <c:majorTickMark val="none"/>
        <c:minorTickMark val="none"/>
        <c:tickLblPos val="nextTo"/>
        <c:crossAx val="720550800"/>
        <c:crosses val="autoZero"/>
        <c:auto val="1"/>
        <c:lblAlgn val="ctr"/>
        <c:lblOffset val="100"/>
        <c:noMultiLvlLbl val="0"/>
      </c:catAx>
      <c:valAx>
        <c:axId val="720550800"/>
        <c:scaling>
          <c:orientation val="minMax"/>
          <c:max val="0.65000000000000013"/>
          <c:min val="0.30000000000000004"/>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720554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3"/>
          <c:order val="1"/>
          <c:tx>
            <c:strRef>
              <c:f>'Proposed Targets'!$D$19</c:f>
              <c:strCache>
                <c:ptCount val="1"/>
                <c:pt idx="0">
                  <c:v>Prior 5-Year Average</c:v>
                </c:pt>
              </c:strCache>
            </c:strRef>
          </c:tx>
          <c:spPr>
            <a:pattFill prst="pct30">
              <a:fgClr>
                <a:schemeClr val="accent6">
                  <a:lumMod val="60000"/>
                  <a:lumOff val="40000"/>
                </a:schemeClr>
              </a:fgClr>
              <a:bgClr>
                <a:schemeClr val="bg1"/>
              </a:bgClr>
            </a:pattFill>
            <a:ln>
              <a:noFill/>
            </a:ln>
            <a:effectLst/>
          </c:spPr>
          <c:cat>
            <c:numRef>
              <c:f>'Proposed Targets'!$A$20:$A$25</c:f>
              <c:numCache>
                <c:formatCode>General</c:formatCode>
                <c:ptCount val="6"/>
                <c:pt idx="0">
                  <c:v>2020</c:v>
                </c:pt>
                <c:pt idx="1">
                  <c:v>2021</c:v>
                </c:pt>
                <c:pt idx="2">
                  <c:v>2022</c:v>
                </c:pt>
                <c:pt idx="3">
                  <c:v>2023</c:v>
                </c:pt>
                <c:pt idx="4">
                  <c:v>2024</c:v>
                </c:pt>
                <c:pt idx="5">
                  <c:v>2025</c:v>
                </c:pt>
              </c:numCache>
            </c:numRef>
          </c:cat>
          <c:val>
            <c:numRef>
              <c:f>'Proposed Targets'!$D$20:$D$25</c:f>
              <c:numCache>
                <c:formatCode>0.00%</c:formatCode>
                <c:ptCount val="6"/>
                <c:pt idx="0">
                  <c:v>0.89897999999999989</c:v>
                </c:pt>
                <c:pt idx="1">
                  <c:v>0.89897999999999989</c:v>
                </c:pt>
                <c:pt idx="2">
                  <c:v>0.89897999999999989</c:v>
                </c:pt>
                <c:pt idx="3">
                  <c:v>0.89897999999999989</c:v>
                </c:pt>
                <c:pt idx="4">
                  <c:v>0.89897999999999989</c:v>
                </c:pt>
                <c:pt idx="5">
                  <c:v>0.89897999999999989</c:v>
                </c:pt>
              </c:numCache>
            </c:numRef>
          </c:val>
          <c:extLst>
            <c:ext xmlns:c16="http://schemas.microsoft.com/office/drawing/2014/chart" uri="{C3380CC4-5D6E-409C-BE32-E72D297353CC}">
              <c16:uniqueId val="{00000000-D3BA-407A-AF69-890460D6833F}"/>
            </c:ext>
          </c:extLst>
        </c:ser>
        <c:dLbls>
          <c:showLegendKey val="0"/>
          <c:showVal val="0"/>
          <c:showCatName val="0"/>
          <c:showSerName val="0"/>
          <c:showPercent val="0"/>
          <c:showBubbleSize val="0"/>
        </c:dLbls>
        <c:axId val="771807584"/>
        <c:axId val="771814472"/>
      </c:areaChart>
      <c:lineChart>
        <c:grouping val="standard"/>
        <c:varyColors val="0"/>
        <c:ser>
          <c:idx val="1"/>
          <c:order val="0"/>
          <c:tx>
            <c:strRef>
              <c:f>'Proposed Targets'!$B$19</c:f>
              <c:strCache>
                <c:ptCount val="1"/>
                <c:pt idx="0">
                  <c:v>Proposed Targets</c:v>
                </c:pt>
              </c:strCache>
            </c:strRef>
          </c:tx>
          <c:spPr>
            <a:ln w="28575" cap="rnd">
              <a:solidFill>
                <a:schemeClr val="accent6">
                  <a:lumMod val="75000"/>
                </a:schemeClr>
              </a:solidFill>
              <a:round/>
            </a:ln>
            <a:effectLst/>
          </c:spPr>
          <c:marker>
            <c:symbol val="circle"/>
            <c:size val="70"/>
            <c:spPr>
              <a:solidFill>
                <a:schemeClr val="bg1"/>
              </a:solidFill>
              <a:ln w="9525">
                <a:solidFill>
                  <a:schemeClr val="accent6">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'Proposed Targets'!$A$20:$A$25</c:f>
              <c:numCache>
                <c:formatCode>General</c:formatCode>
                <c:ptCount val="6"/>
                <c:pt idx="0">
                  <c:v>2020</c:v>
                </c:pt>
                <c:pt idx="1">
                  <c:v>2021</c:v>
                </c:pt>
                <c:pt idx="2">
                  <c:v>2022</c:v>
                </c:pt>
                <c:pt idx="3">
                  <c:v>2023</c:v>
                </c:pt>
                <c:pt idx="4">
                  <c:v>2024</c:v>
                </c:pt>
                <c:pt idx="5">
                  <c:v>2025</c:v>
                </c:pt>
              </c:numCache>
            </c:numRef>
          </c:cat>
          <c:val>
            <c:numRef>
              <c:f>'Proposed Targets'!$B$20:$B$25</c:f>
              <c:numCache>
                <c:formatCode>0.00%</c:formatCode>
                <c:ptCount val="6"/>
                <c:pt idx="0">
                  <c:v>0.89</c:v>
                </c:pt>
                <c:pt idx="1">
                  <c:v>0.89</c:v>
                </c:pt>
                <c:pt idx="2">
                  <c:v>0.89249999999999996</c:v>
                </c:pt>
                <c:pt idx="3">
                  <c:v>0.89500000000000002</c:v>
                </c:pt>
                <c:pt idx="4">
                  <c:v>0.89749999999999996</c:v>
                </c:pt>
                <c:pt idx="5">
                  <c:v>0.9</c:v>
                </c:pt>
              </c:numCache>
            </c:numRef>
          </c:val>
          <c:smooth val="0"/>
          <c:extLst>
            <c:ext xmlns:c16="http://schemas.microsoft.com/office/drawing/2014/chart" uri="{C3380CC4-5D6E-409C-BE32-E72D297353CC}">
              <c16:uniqueId val="{00000001-D3BA-407A-AF69-890460D6833F}"/>
            </c:ext>
          </c:extLst>
        </c:ser>
        <c:dLbls>
          <c:showLegendKey val="0"/>
          <c:showVal val="0"/>
          <c:showCatName val="0"/>
          <c:showSerName val="0"/>
          <c:showPercent val="0"/>
          <c:showBubbleSize val="0"/>
        </c:dLbls>
        <c:marker val="1"/>
        <c:smooth val="0"/>
        <c:axId val="771807584"/>
        <c:axId val="771814472"/>
      </c:lineChart>
      <c:catAx>
        <c:axId val="771807584"/>
        <c:scaling>
          <c:orientation val="minMax"/>
        </c:scaling>
        <c:delete val="1"/>
        <c:axPos val="b"/>
        <c:numFmt formatCode="General" sourceLinked="1"/>
        <c:majorTickMark val="none"/>
        <c:minorTickMark val="none"/>
        <c:tickLblPos val="nextTo"/>
        <c:crossAx val="771814472"/>
        <c:crosses val="autoZero"/>
        <c:auto val="1"/>
        <c:lblAlgn val="ctr"/>
        <c:lblOffset val="100"/>
        <c:noMultiLvlLbl val="0"/>
      </c:catAx>
      <c:valAx>
        <c:axId val="771814472"/>
        <c:scaling>
          <c:orientation val="minMax"/>
          <c:max val="0.92"/>
          <c:min val="0.8600000000000001"/>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771807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3"/>
          <c:order val="1"/>
          <c:tx>
            <c:strRef>
              <c:f>'Proposed Targets'!$D$27</c:f>
              <c:strCache>
                <c:ptCount val="1"/>
                <c:pt idx="0">
                  <c:v>Prior 5-Year Average</c:v>
                </c:pt>
              </c:strCache>
            </c:strRef>
          </c:tx>
          <c:spPr>
            <a:solidFill>
              <a:schemeClr val="accent6">
                <a:lumMod val="60000"/>
                <a:lumOff val="40000"/>
              </a:schemeClr>
            </a:solidFill>
            <a:ln>
              <a:noFill/>
            </a:ln>
            <a:effectLst/>
          </c:spPr>
          <c:cat>
            <c:numRef>
              <c:f>'Proposed Targets'!$A$28:$A$33</c:f>
              <c:numCache>
                <c:formatCode>General</c:formatCode>
                <c:ptCount val="6"/>
                <c:pt idx="0">
                  <c:v>2020</c:v>
                </c:pt>
                <c:pt idx="1">
                  <c:v>2021</c:v>
                </c:pt>
                <c:pt idx="2">
                  <c:v>2022</c:v>
                </c:pt>
                <c:pt idx="3">
                  <c:v>2023</c:v>
                </c:pt>
                <c:pt idx="4">
                  <c:v>2024</c:v>
                </c:pt>
                <c:pt idx="5">
                  <c:v>2025</c:v>
                </c:pt>
              </c:numCache>
            </c:numRef>
          </c:cat>
          <c:val>
            <c:numRef>
              <c:f>'Proposed Targets'!$D$28:$D$33</c:f>
              <c:numCache>
                <c:formatCode>0.00%</c:formatCode>
                <c:ptCount val="6"/>
                <c:pt idx="0">
                  <c:v>0.43880000000000002</c:v>
                </c:pt>
                <c:pt idx="1">
                  <c:v>0.43880000000000002</c:v>
                </c:pt>
                <c:pt idx="2">
                  <c:v>0.43880000000000002</c:v>
                </c:pt>
                <c:pt idx="3">
                  <c:v>0.43880000000000002</c:v>
                </c:pt>
                <c:pt idx="4">
                  <c:v>0.43880000000000002</c:v>
                </c:pt>
                <c:pt idx="5">
                  <c:v>0.43880000000000002</c:v>
                </c:pt>
              </c:numCache>
            </c:numRef>
          </c:val>
          <c:extLst>
            <c:ext xmlns:c16="http://schemas.microsoft.com/office/drawing/2014/chart" uri="{C3380CC4-5D6E-409C-BE32-E72D297353CC}">
              <c16:uniqueId val="{00000000-7965-4AFF-887A-CE1C7F61F8B6}"/>
            </c:ext>
          </c:extLst>
        </c:ser>
        <c:dLbls>
          <c:showLegendKey val="0"/>
          <c:showVal val="0"/>
          <c:showCatName val="0"/>
          <c:showSerName val="0"/>
          <c:showPercent val="0"/>
          <c:showBubbleSize val="0"/>
        </c:dLbls>
        <c:axId val="942679392"/>
        <c:axId val="942679720"/>
      </c:areaChart>
      <c:lineChart>
        <c:grouping val="standard"/>
        <c:varyColors val="0"/>
        <c:ser>
          <c:idx val="1"/>
          <c:order val="0"/>
          <c:tx>
            <c:strRef>
              <c:f>'Proposed Targets'!$B$27</c:f>
              <c:strCache>
                <c:ptCount val="1"/>
                <c:pt idx="0">
                  <c:v>Proposed Targets</c:v>
                </c:pt>
              </c:strCache>
            </c:strRef>
          </c:tx>
          <c:spPr>
            <a:ln w="28575" cap="rnd">
              <a:solidFill>
                <a:schemeClr val="accent6">
                  <a:lumMod val="75000"/>
                </a:schemeClr>
              </a:solidFill>
              <a:round/>
            </a:ln>
            <a:effectLst/>
          </c:spPr>
          <c:marker>
            <c:symbol val="circle"/>
            <c:size val="70"/>
            <c:spPr>
              <a:solidFill>
                <a:schemeClr val="bg1"/>
              </a:solidFill>
              <a:ln w="9525">
                <a:solidFill>
                  <a:schemeClr val="accent6">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'Proposed Targets'!$A$28:$A$33</c:f>
              <c:numCache>
                <c:formatCode>General</c:formatCode>
                <c:ptCount val="6"/>
                <c:pt idx="0">
                  <c:v>2020</c:v>
                </c:pt>
                <c:pt idx="1">
                  <c:v>2021</c:v>
                </c:pt>
                <c:pt idx="2">
                  <c:v>2022</c:v>
                </c:pt>
                <c:pt idx="3">
                  <c:v>2023</c:v>
                </c:pt>
                <c:pt idx="4">
                  <c:v>2024</c:v>
                </c:pt>
                <c:pt idx="5">
                  <c:v>2025</c:v>
                </c:pt>
              </c:numCache>
            </c:numRef>
          </c:cat>
          <c:val>
            <c:numRef>
              <c:f>'Proposed Targets'!$B$28:$B$33</c:f>
              <c:numCache>
                <c:formatCode>0.00%</c:formatCode>
                <c:ptCount val="6"/>
                <c:pt idx="0">
                  <c:v>0.41</c:v>
                </c:pt>
                <c:pt idx="1">
                  <c:v>0.435</c:v>
                </c:pt>
                <c:pt idx="2">
                  <c:v>0.46</c:v>
                </c:pt>
                <c:pt idx="3">
                  <c:v>0.48499999999999999</c:v>
                </c:pt>
                <c:pt idx="4">
                  <c:v>0.52</c:v>
                </c:pt>
                <c:pt idx="5">
                  <c:v>0.55500000000000005</c:v>
                </c:pt>
              </c:numCache>
            </c:numRef>
          </c:val>
          <c:smooth val="0"/>
          <c:extLst>
            <c:ext xmlns:c16="http://schemas.microsoft.com/office/drawing/2014/chart" uri="{C3380CC4-5D6E-409C-BE32-E72D297353CC}">
              <c16:uniqueId val="{00000001-7965-4AFF-887A-CE1C7F61F8B6}"/>
            </c:ext>
          </c:extLst>
        </c:ser>
        <c:dLbls>
          <c:dLblPos val="ctr"/>
          <c:showLegendKey val="0"/>
          <c:showVal val="1"/>
          <c:showCatName val="0"/>
          <c:showSerName val="0"/>
          <c:showPercent val="0"/>
          <c:showBubbleSize val="0"/>
        </c:dLbls>
        <c:marker val="1"/>
        <c:smooth val="0"/>
        <c:axId val="942679392"/>
        <c:axId val="942679720"/>
      </c:lineChart>
      <c:catAx>
        <c:axId val="942679392"/>
        <c:scaling>
          <c:orientation val="minMax"/>
        </c:scaling>
        <c:delete val="1"/>
        <c:axPos val="b"/>
        <c:numFmt formatCode="General" sourceLinked="1"/>
        <c:majorTickMark val="none"/>
        <c:minorTickMark val="none"/>
        <c:tickLblPos val="nextTo"/>
        <c:crossAx val="942679720"/>
        <c:crosses val="autoZero"/>
        <c:auto val="1"/>
        <c:lblAlgn val="ctr"/>
        <c:lblOffset val="100"/>
        <c:noMultiLvlLbl val="0"/>
      </c:catAx>
      <c:valAx>
        <c:axId val="942679720"/>
        <c:scaling>
          <c:orientation val="minMax"/>
          <c:max val="0.65000000000000013"/>
          <c:min val="0.30000000000000004"/>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942679392"/>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3"/>
          <c:order val="1"/>
          <c:tx>
            <c:strRef>
              <c:f>'Proposed Targets'!$D$35</c:f>
              <c:strCache>
                <c:ptCount val="1"/>
                <c:pt idx="0">
                  <c:v>Prior 5-Year Average</c:v>
                </c:pt>
              </c:strCache>
            </c:strRef>
          </c:tx>
          <c:spPr>
            <a:pattFill prst="pct30">
              <a:fgClr>
                <a:schemeClr val="accent4">
                  <a:lumMod val="40000"/>
                  <a:lumOff val="60000"/>
                </a:schemeClr>
              </a:fgClr>
              <a:bgClr>
                <a:schemeClr val="bg1"/>
              </a:bgClr>
            </a:pattFill>
            <a:ln>
              <a:noFill/>
            </a:ln>
            <a:effectLst/>
          </c:spPr>
          <c:cat>
            <c:numRef>
              <c:f>'Proposed Targets'!$A$36:$A$40</c:f>
              <c:numCache>
                <c:formatCode>General</c:formatCode>
                <c:ptCount val="5"/>
                <c:pt idx="0">
                  <c:v>2020</c:v>
                </c:pt>
                <c:pt idx="1">
                  <c:v>2021</c:v>
                </c:pt>
                <c:pt idx="2">
                  <c:v>2022</c:v>
                </c:pt>
                <c:pt idx="3">
                  <c:v>2023</c:v>
                </c:pt>
                <c:pt idx="4">
                  <c:v>2024</c:v>
                </c:pt>
              </c:numCache>
            </c:numRef>
          </c:cat>
          <c:val>
            <c:numRef>
              <c:f>'Proposed Targets'!$D$36:$D$41</c:f>
              <c:numCache>
                <c:formatCode>0.00%</c:formatCode>
                <c:ptCount val="6"/>
                <c:pt idx="0">
                  <c:v>0.88360000000000005</c:v>
                </c:pt>
                <c:pt idx="1">
                  <c:v>0.88360000000000005</c:v>
                </c:pt>
                <c:pt idx="2">
                  <c:v>0.88360000000000005</c:v>
                </c:pt>
                <c:pt idx="3">
                  <c:v>0.88360000000000005</c:v>
                </c:pt>
                <c:pt idx="4">
                  <c:v>0.88360000000000005</c:v>
                </c:pt>
                <c:pt idx="5">
                  <c:v>0.88360000000000005</c:v>
                </c:pt>
              </c:numCache>
            </c:numRef>
          </c:val>
          <c:extLst>
            <c:ext xmlns:c16="http://schemas.microsoft.com/office/drawing/2014/chart" uri="{C3380CC4-5D6E-409C-BE32-E72D297353CC}">
              <c16:uniqueId val="{00000000-CA6F-4E41-94A0-6560DC341266}"/>
            </c:ext>
          </c:extLst>
        </c:ser>
        <c:dLbls>
          <c:showLegendKey val="0"/>
          <c:showVal val="0"/>
          <c:showCatName val="0"/>
          <c:showSerName val="0"/>
          <c:showPercent val="0"/>
          <c:showBubbleSize val="0"/>
        </c:dLbls>
        <c:axId val="780548072"/>
        <c:axId val="780553648"/>
      </c:areaChart>
      <c:lineChart>
        <c:grouping val="standard"/>
        <c:varyColors val="0"/>
        <c:ser>
          <c:idx val="1"/>
          <c:order val="0"/>
          <c:tx>
            <c:strRef>
              <c:f>'Proposed Targets'!$B$35</c:f>
              <c:strCache>
                <c:ptCount val="1"/>
                <c:pt idx="0">
                  <c:v>Proposed Targets</c:v>
                </c:pt>
              </c:strCache>
            </c:strRef>
          </c:tx>
          <c:spPr>
            <a:ln w="28575" cap="rnd">
              <a:solidFill>
                <a:schemeClr val="accent4">
                  <a:lumMod val="50000"/>
                </a:schemeClr>
              </a:solidFill>
              <a:round/>
            </a:ln>
            <a:effectLst/>
          </c:spPr>
          <c:marker>
            <c:symbol val="circle"/>
            <c:size val="70"/>
            <c:spPr>
              <a:solidFill>
                <a:schemeClr val="bg1"/>
              </a:solidFill>
              <a:ln w="9525">
                <a:solidFill>
                  <a:schemeClr val="accent4">
                    <a:lumMod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'Proposed Targets'!$A$36:$A$40</c:f>
              <c:numCache>
                <c:formatCode>General</c:formatCode>
                <c:ptCount val="5"/>
                <c:pt idx="0">
                  <c:v>2020</c:v>
                </c:pt>
                <c:pt idx="1">
                  <c:v>2021</c:v>
                </c:pt>
                <c:pt idx="2">
                  <c:v>2022</c:v>
                </c:pt>
                <c:pt idx="3">
                  <c:v>2023</c:v>
                </c:pt>
                <c:pt idx="4">
                  <c:v>2024</c:v>
                </c:pt>
              </c:numCache>
            </c:numRef>
          </c:cat>
          <c:val>
            <c:numRef>
              <c:f>'Proposed Targets'!$B$36:$B$41</c:f>
              <c:numCache>
                <c:formatCode>0.00%</c:formatCode>
                <c:ptCount val="6"/>
                <c:pt idx="0">
                  <c:v>0.87</c:v>
                </c:pt>
                <c:pt idx="1">
                  <c:v>0.87</c:v>
                </c:pt>
                <c:pt idx="2">
                  <c:v>0.87250000000000005</c:v>
                </c:pt>
                <c:pt idx="3">
                  <c:v>0.875</c:v>
                </c:pt>
                <c:pt idx="4">
                  <c:v>0.87749999999999995</c:v>
                </c:pt>
                <c:pt idx="5">
                  <c:v>0.88</c:v>
                </c:pt>
              </c:numCache>
            </c:numRef>
          </c:val>
          <c:smooth val="0"/>
          <c:extLst>
            <c:ext xmlns:c16="http://schemas.microsoft.com/office/drawing/2014/chart" uri="{C3380CC4-5D6E-409C-BE32-E72D297353CC}">
              <c16:uniqueId val="{00000001-CA6F-4E41-94A0-6560DC341266}"/>
            </c:ext>
          </c:extLst>
        </c:ser>
        <c:dLbls>
          <c:showLegendKey val="0"/>
          <c:showVal val="0"/>
          <c:showCatName val="0"/>
          <c:showSerName val="0"/>
          <c:showPercent val="0"/>
          <c:showBubbleSize val="0"/>
        </c:dLbls>
        <c:marker val="1"/>
        <c:smooth val="0"/>
        <c:axId val="780548072"/>
        <c:axId val="780553648"/>
      </c:lineChart>
      <c:catAx>
        <c:axId val="780548072"/>
        <c:scaling>
          <c:orientation val="minMax"/>
        </c:scaling>
        <c:delete val="1"/>
        <c:axPos val="b"/>
        <c:numFmt formatCode="General" sourceLinked="1"/>
        <c:majorTickMark val="none"/>
        <c:minorTickMark val="none"/>
        <c:tickLblPos val="nextTo"/>
        <c:crossAx val="780553648"/>
        <c:crosses val="autoZero"/>
        <c:auto val="1"/>
        <c:lblAlgn val="ctr"/>
        <c:lblOffset val="100"/>
        <c:noMultiLvlLbl val="0"/>
      </c:catAx>
      <c:valAx>
        <c:axId val="780553648"/>
        <c:scaling>
          <c:orientation val="minMax"/>
          <c:max val="0.89000000000000012"/>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780548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3"/>
          <c:order val="1"/>
          <c:tx>
            <c:strRef>
              <c:f>'Proposed Targets'!$D$43</c:f>
              <c:strCache>
                <c:ptCount val="1"/>
                <c:pt idx="0">
                  <c:v>Prior 5-Year Average</c:v>
                </c:pt>
              </c:strCache>
            </c:strRef>
          </c:tx>
          <c:spPr>
            <a:solidFill>
              <a:schemeClr val="accent4">
                <a:lumMod val="40000"/>
                <a:lumOff val="60000"/>
              </a:schemeClr>
            </a:solidFill>
            <a:ln>
              <a:noFill/>
            </a:ln>
            <a:effectLst/>
          </c:spPr>
          <c:cat>
            <c:numRef>
              <c:f>'Proposed Targets'!$A$44:$A$49</c:f>
              <c:numCache>
                <c:formatCode>General</c:formatCode>
                <c:ptCount val="6"/>
                <c:pt idx="0">
                  <c:v>2020</c:v>
                </c:pt>
                <c:pt idx="1">
                  <c:v>2021</c:v>
                </c:pt>
                <c:pt idx="2">
                  <c:v>2022</c:v>
                </c:pt>
                <c:pt idx="3">
                  <c:v>2023</c:v>
                </c:pt>
                <c:pt idx="4">
                  <c:v>2024</c:v>
                </c:pt>
                <c:pt idx="5">
                  <c:v>2025</c:v>
                </c:pt>
              </c:numCache>
            </c:numRef>
          </c:cat>
          <c:val>
            <c:numRef>
              <c:f>'Proposed Targets'!$D$44:$D$49</c:f>
              <c:numCache>
                <c:formatCode>0.00%</c:formatCode>
                <c:ptCount val="6"/>
                <c:pt idx="0">
                  <c:v>0.48820000000000002</c:v>
                </c:pt>
                <c:pt idx="1">
                  <c:v>0.48820000000000002</c:v>
                </c:pt>
                <c:pt idx="2">
                  <c:v>0.48820000000000002</c:v>
                </c:pt>
                <c:pt idx="3">
                  <c:v>0.48820000000000002</c:v>
                </c:pt>
                <c:pt idx="4">
                  <c:v>0.48820000000000002</c:v>
                </c:pt>
                <c:pt idx="5">
                  <c:v>0.48820000000000002</c:v>
                </c:pt>
              </c:numCache>
            </c:numRef>
          </c:val>
          <c:extLst>
            <c:ext xmlns:c16="http://schemas.microsoft.com/office/drawing/2014/chart" uri="{C3380CC4-5D6E-409C-BE32-E72D297353CC}">
              <c16:uniqueId val="{00000000-8A09-4A4E-B347-DE79CA4683E3}"/>
            </c:ext>
          </c:extLst>
        </c:ser>
        <c:dLbls>
          <c:showLegendKey val="0"/>
          <c:showVal val="0"/>
          <c:showCatName val="0"/>
          <c:showSerName val="0"/>
          <c:showPercent val="0"/>
          <c:showBubbleSize val="0"/>
        </c:dLbls>
        <c:axId val="940855536"/>
        <c:axId val="940855864"/>
      </c:areaChart>
      <c:lineChart>
        <c:grouping val="standard"/>
        <c:varyColors val="0"/>
        <c:ser>
          <c:idx val="1"/>
          <c:order val="0"/>
          <c:tx>
            <c:strRef>
              <c:f>'Proposed Targets'!$B$43</c:f>
              <c:strCache>
                <c:ptCount val="1"/>
                <c:pt idx="0">
                  <c:v>Proposed Targets</c:v>
                </c:pt>
              </c:strCache>
            </c:strRef>
          </c:tx>
          <c:spPr>
            <a:ln w="28575" cap="rnd">
              <a:solidFill>
                <a:schemeClr val="accent4">
                  <a:lumMod val="50000"/>
                </a:schemeClr>
              </a:solidFill>
              <a:round/>
            </a:ln>
            <a:effectLst/>
          </c:spPr>
          <c:marker>
            <c:symbol val="circle"/>
            <c:size val="70"/>
            <c:spPr>
              <a:solidFill>
                <a:schemeClr val="bg1"/>
              </a:solidFill>
              <a:ln w="9525">
                <a:solidFill>
                  <a:schemeClr val="accent4">
                    <a:lumMod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'Proposed Targets'!$A$44:$A$49</c:f>
              <c:numCache>
                <c:formatCode>General</c:formatCode>
                <c:ptCount val="6"/>
                <c:pt idx="0">
                  <c:v>2020</c:v>
                </c:pt>
                <c:pt idx="1">
                  <c:v>2021</c:v>
                </c:pt>
                <c:pt idx="2">
                  <c:v>2022</c:v>
                </c:pt>
                <c:pt idx="3">
                  <c:v>2023</c:v>
                </c:pt>
                <c:pt idx="4">
                  <c:v>2024</c:v>
                </c:pt>
                <c:pt idx="5">
                  <c:v>2025</c:v>
                </c:pt>
              </c:numCache>
            </c:numRef>
          </c:cat>
          <c:val>
            <c:numRef>
              <c:f>'Proposed Targets'!$B$44:$B$49</c:f>
              <c:numCache>
                <c:formatCode>0.00%</c:formatCode>
                <c:ptCount val="6"/>
                <c:pt idx="0">
                  <c:v>0.43</c:v>
                </c:pt>
                <c:pt idx="1">
                  <c:v>0.49</c:v>
                </c:pt>
                <c:pt idx="2">
                  <c:v>0.52600000000000002</c:v>
                </c:pt>
                <c:pt idx="3">
                  <c:v>0.5625</c:v>
                </c:pt>
                <c:pt idx="4">
                  <c:v>0.59899999999999998</c:v>
                </c:pt>
                <c:pt idx="5">
                  <c:v>0.63500000000000001</c:v>
                </c:pt>
              </c:numCache>
            </c:numRef>
          </c:val>
          <c:smooth val="0"/>
          <c:extLst>
            <c:ext xmlns:c16="http://schemas.microsoft.com/office/drawing/2014/chart" uri="{C3380CC4-5D6E-409C-BE32-E72D297353CC}">
              <c16:uniqueId val="{00000001-8A09-4A4E-B347-DE79CA4683E3}"/>
            </c:ext>
          </c:extLst>
        </c:ser>
        <c:dLbls>
          <c:showLegendKey val="0"/>
          <c:showVal val="0"/>
          <c:showCatName val="0"/>
          <c:showSerName val="0"/>
          <c:showPercent val="0"/>
          <c:showBubbleSize val="0"/>
        </c:dLbls>
        <c:marker val="1"/>
        <c:smooth val="0"/>
        <c:axId val="940855536"/>
        <c:axId val="940855864"/>
      </c:lineChart>
      <c:catAx>
        <c:axId val="940855536"/>
        <c:scaling>
          <c:orientation val="minMax"/>
        </c:scaling>
        <c:delete val="1"/>
        <c:axPos val="b"/>
        <c:numFmt formatCode="General" sourceLinked="1"/>
        <c:majorTickMark val="none"/>
        <c:minorTickMark val="none"/>
        <c:tickLblPos val="nextTo"/>
        <c:crossAx val="940855864"/>
        <c:crosses val="autoZero"/>
        <c:auto val="1"/>
        <c:lblAlgn val="ctr"/>
        <c:lblOffset val="100"/>
        <c:noMultiLvlLbl val="0"/>
      </c:catAx>
      <c:valAx>
        <c:axId val="940855864"/>
        <c:scaling>
          <c:orientation val="minMax"/>
          <c:max val="0.8"/>
          <c:min val="0.30000000000000004"/>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940855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800" b="0" i="0" u="none" strike="noStrike" kern="1200" spc="0" baseline="0">
                <a:solidFill>
                  <a:schemeClr val="tx1"/>
                </a:solidFill>
                <a:latin typeface="+mn-lt"/>
                <a:ea typeface="+mn-ea"/>
                <a:cs typeface="+mn-cs"/>
              </a:defRPr>
            </a:pPr>
            <a:r>
              <a:rPr lang="en-US" sz="1800" b="0" i="0" u="none" strike="noStrike" kern="1200" spc="0" baseline="0">
                <a:solidFill>
                  <a:schemeClr val="tx1"/>
                </a:solidFill>
                <a:latin typeface="+mn-lt"/>
                <a:ea typeface="+mn-ea"/>
                <a:cs typeface="+mn-cs"/>
              </a:rPr>
              <a:t>7A2 Functioning within Age Expectations</a:t>
            </a:r>
          </a:p>
        </c:rich>
      </c:tx>
      <c:layout>
        <c:manualLayout>
          <c:xMode val="edge"/>
          <c:yMode val="edge"/>
          <c:x val="0.26261287750423601"/>
          <c:y val="0"/>
        </c:manualLayout>
      </c:layout>
      <c:overlay val="0"/>
      <c:spPr>
        <a:noFill/>
        <a:ln>
          <a:noFill/>
        </a:ln>
        <a:effectLst/>
      </c:spPr>
      <c:txPr>
        <a:bodyPr rot="0" spcFirstLastPara="1" vertOverflow="ellipsis" vert="horz" wrap="square" anchor="ctr" anchorCtr="1"/>
        <a:lstStyle/>
        <a:p>
          <a:pPr>
            <a:defRPr lang="en-US" sz="18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Trend!$A$9</c:f>
              <c:strCache>
                <c:ptCount val="1"/>
                <c:pt idx="0">
                  <c:v>7A2: NYS Target</c:v>
                </c:pt>
              </c:strCache>
            </c:strRef>
          </c:tx>
          <c:spPr>
            <a:ln w="28575" cap="rnd">
              <a:solidFill>
                <a:srgbClr val="FF0000"/>
              </a:solidFill>
              <a:prstDash val="dash"/>
              <a:round/>
            </a:ln>
            <a:effectLst/>
          </c:spPr>
          <c:marker>
            <c:symbol val="none"/>
          </c:marker>
          <c:dLbls>
            <c:dLbl>
              <c:idx val="0"/>
              <c:tx>
                <c:rich>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fld id="{E1D193EB-AA8D-465F-B672-43271590F8E9}" type="CELLRANGE">
                      <a:rPr lang="en-US">
                        <a:solidFill>
                          <a:schemeClr val="bg1"/>
                        </a:solidFill>
                      </a:rPr>
                      <a:pPr>
                        <a:defRPr>
                          <a:solidFill>
                            <a:schemeClr val="bg1"/>
                          </a:solidFill>
                        </a:defRPr>
                      </a:pPr>
                      <a:t>[CELLRANGE]</a:t>
                    </a:fld>
                    <a:endParaRPr lang="en-US"/>
                  </a:p>
                </c:rich>
              </c:tx>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AD9C-4A9F-B207-B403332EE46F}"/>
                </c:ext>
              </c:extLst>
            </c:dLbl>
            <c:dLbl>
              <c:idx val="1"/>
              <c:tx>
                <c:rich>
                  <a:bodyPr/>
                  <a:lstStyle/>
                  <a:p>
                    <a:fld id="{70453473-8893-418A-8E94-AA693CABE3DA}"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AD9C-4A9F-B207-B403332EE46F}"/>
                </c:ext>
              </c:extLst>
            </c:dLbl>
            <c:dLbl>
              <c:idx val="2"/>
              <c:tx>
                <c:rich>
                  <a:bodyPr/>
                  <a:lstStyle/>
                  <a:p>
                    <a:fld id="{F12181AD-332B-41C8-8962-23B98CFAC287}"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AD9C-4A9F-B207-B403332EE46F}"/>
                </c:ext>
              </c:extLst>
            </c:dLbl>
            <c:dLbl>
              <c:idx val="3"/>
              <c:tx>
                <c:rich>
                  <a:bodyPr/>
                  <a:lstStyle/>
                  <a:p>
                    <a:fld id="{518E29EB-1192-4564-B360-582663F27957}"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AD9C-4A9F-B207-B403332EE46F}"/>
                </c:ext>
              </c:extLst>
            </c:dLbl>
            <c:dLbl>
              <c:idx val="4"/>
              <c:tx>
                <c:rich>
                  <a:bodyPr/>
                  <a:lstStyle/>
                  <a:p>
                    <a:fld id="{4EDBB614-EB68-4A87-A39B-6EC0B8663079}"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AD9C-4A9F-B207-B403332EE46F}"/>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Trend!$B$8:$F$8</c:f>
              <c:numCache>
                <c:formatCode>General</c:formatCode>
                <c:ptCount val="5"/>
                <c:pt idx="0">
                  <c:v>2015</c:v>
                </c:pt>
                <c:pt idx="1">
                  <c:v>2016</c:v>
                </c:pt>
                <c:pt idx="2">
                  <c:v>2017</c:v>
                </c:pt>
                <c:pt idx="3">
                  <c:v>2018</c:v>
                </c:pt>
                <c:pt idx="4">
                  <c:v>2019</c:v>
                </c:pt>
              </c:numCache>
            </c:numRef>
          </c:cat>
          <c:val>
            <c:numRef>
              <c:f>Trend!$B$9:$F$9</c:f>
              <c:numCache>
                <c:formatCode>0.00%</c:formatCode>
                <c:ptCount val="5"/>
                <c:pt idx="0">
                  <c:v>0.48</c:v>
                </c:pt>
                <c:pt idx="1">
                  <c:v>0.5</c:v>
                </c:pt>
                <c:pt idx="2">
                  <c:v>0.52</c:v>
                </c:pt>
                <c:pt idx="3">
                  <c:v>0.56000000000000005</c:v>
                </c:pt>
                <c:pt idx="4">
                  <c:v>0.56000000000000005</c:v>
                </c:pt>
              </c:numCache>
            </c:numRef>
          </c:val>
          <c:smooth val="0"/>
          <c:extLst>
            <c:ext xmlns:c15="http://schemas.microsoft.com/office/drawing/2012/chart" uri="{02D57815-91ED-43cb-92C2-25804820EDAC}">
              <c15:datalabelsRange>
                <c15:f>Trend!$B$10:$F$10</c15:f>
                <c15:dlblRangeCache>
                  <c:ptCount val="5"/>
                  <c:pt idx="0">
                    <c:v>0.00</c:v>
                  </c:pt>
                  <c:pt idx="1">
                    <c:v>+2.00</c:v>
                  </c:pt>
                  <c:pt idx="2">
                    <c:v>+2.00</c:v>
                  </c:pt>
                  <c:pt idx="3">
                    <c:v>+4.00</c:v>
                  </c:pt>
                  <c:pt idx="4">
                    <c:v>0.00</c:v>
                  </c:pt>
                </c15:dlblRangeCache>
              </c15:datalabelsRange>
            </c:ext>
            <c:ext xmlns:c16="http://schemas.microsoft.com/office/drawing/2014/chart" uri="{C3380CC4-5D6E-409C-BE32-E72D297353CC}">
              <c16:uniqueId val="{00000005-AD9C-4A9F-B207-B403332EE46F}"/>
            </c:ext>
          </c:extLst>
        </c:ser>
        <c:ser>
          <c:idx val="2"/>
          <c:order val="2"/>
          <c:tx>
            <c:strRef>
              <c:f>Trend!$A$11</c:f>
              <c:strCache>
                <c:ptCount val="1"/>
                <c:pt idx="0">
                  <c:v>7A2: NYS Result</c:v>
                </c:pt>
              </c:strCache>
            </c:strRef>
          </c:tx>
          <c:spPr>
            <a:ln w="28575" cap="rnd">
              <a:solidFill>
                <a:srgbClr val="0070C0"/>
              </a:solidFill>
              <a:round/>
            </a:ln>
            <a:effectLst/>
          </c:spPr>
          <c:marker>
            <c:symbol val="none"/>
          </c:marker>
          <c:dLbls>
            <c:dLbl>
              <c:idx val="0"/>
              <c:tx>
                <c:rich>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fld id="{9C43C202-8E62-434F-8CBA-14D5308A0F9F}" type="CELLRANGE">
                      <a:rPr lang="en-US">
                        <a:solidFill>
                          <a:schemeClr val="bg1"/>
                        </a:solidFill>
                      </a:rPr>
                      <a:pPr>
                        <a:defRPr>
                          <a:solidFill>
                            <a:schemeClr val="bg1"/>
                          </a:solidFill>
                        </a:defRPr>
                      </a:pPr>
                      <a:t>[CELLRANGE]</a:t>
                    </a:fld>
                    <a:endParaRPr lang="en-US"/>
                  </a:p>
                </c:rich>
              </c:tx>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AD9C-4A9F-B207-B403332EE46F}"/>
                </c:ext>
              </c:extLst>
            </c:dLbl>
            <c:dLbl>
              <c:idx val="1"/>
              <c:tx>
                <c:rich>
                  <a:bodyPr/>
                  <a:lstStyle/>
                  <a:p>
                    <a:fld id="{C3AF5691-41D8-496D-BB2A-D3D88EA8C238}"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AD9C-4A9F-B207-B403332EE46F}"/>
                </c:ext>
              </c:extLst>
            </c:dLbl>
            <c:dLbl>
              <c:idx val="2"/>
              <c:tx>
                <c:rich>
                  <a:bodyPr/>
                  <a:lstStyle/>
                  <a:p>
                    <a:fld id="{172B937F-E32F-4E19-AD47-0E1A46A9BC94}"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AD9C-4A9F-B207-B403332EE46F}"/>
                </c:ext>
              </c:extLst>
            </c:dLbl>
            <c:dLbl>
              <c:idx val="3"/>
              <c:tx>
                <c:rich>
                  <a:bodyPr/>
                  <a:lstStyle/>
                  <a:p>
                    <a:fld id="{3F168AF9-3D57-4426-B0C9-C85015E4E162}"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AD9C-4A9F-B207-B403332EE46F}"/>
                </c:ext>
              </c:extLst>
            </c:dLbl>
            <c:dLbl>
              <c:idx val="4"/>
              <c:tx>
                <c:rich>
                  <a:bodyPr/>
                  <a:lstStyle/>
                  <a:p>
                    <a:fld id="{A0A24E99-576B-4110-838F-ADD0492DB020}"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AD9C-4A9F-B207-B403332EE46F}"/>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b"/>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Trend!$B$8:$F$8</c:f>
              <c:numCache>
                <c:formatCode>General</c:formatCode>
                <c:ptCount val="5"/>
                <c:pt idx="0">
                  <c:v>2015</c:v>
                </c:pt>
                <c:pt idx="1">
                  <c:v>2016</c:v>
                </c:pt>
                <c:pt idx="2">
                  <c:v>2017</c:v>
                </c:pt>
                <c:pt idx="3">
                  <c:v>2018</c:v>
                </c:pt>
                <c:pt idx="4">
                  <c:v>2019</c:v>
                </c:pt>
              </c:numCache>
            </c:numRef>
          </c:cat>
          <c:val>
            <c:numRef>
              <c:f>Trend!$B$11:$F$11</c:f>
              <c:numCache>
                <c:formatCode>0.00%</c:formatCode>
                <c:ptCount val="5"/>
                <c:pt idx="0">
                  <c:v>0.47789999999999999</c:v>
                </c:pt>
                <c:pt idx="1">
                  <c:v>0.45789999999999997</c:v>
                </c:pt>
                <c:pt idx="2">
                  <c:v>0.43580000000000002</c:v>
                </c:pt>
                <c:pt idx="3">
                  <c:v>0.43330000000000002</c:v>
                </c:pt>
                <c:pt idx="4">
                  <c:v>0.39119999999999999</c:v>
                </c:pt>
              </c:numCache>
            </c:numRef>
          </c:val>
          <c:smooth val="0"/>
          <c:extLst>
            <c:ext xmlns:c15="http://schemas.microsoft.com/office/drawing/2012/chart" uri="{02D57815-91ED-43cb-92C2-25804820EDAC}">
              <c15:datalabelsRange>
                <c15:f>Trend!$B$12:$F$12</c15:f>
                <c15:dlblRangeCache>
                  <c:ptCount val="5"/>
                  <c:pt idx="0">
                    <c:v>0.00</c:v>
                  </c:pt>
                  <c:pt idx="1">
                    <c:v>-2.00</c:v>
                  </c:pt>
                  <c:pt idx="2">
                    <c:v>-2.21</c:v>
                  </c:pt>
                  <c:pt idx="3">
                    <c:v>-0.25</c:v>
                  </c:pt>
                  <c:pt idx="4">
                    <c:v>-4.21</c:v>
                  </c:pt>
                </c15:dlblRangeCache>
              </c15:datalabelsRange>
            </c:ext>
            <c:ext xmlns:c16="http://schemas.microsoft.com/office/drawing/2014/chart" uri="{C3380CC4-5D6E-409C-BE32-E72D297353CC}">
              <c16:uniqueId val="{0000000B-AD9C-4A9F-B207-B403332EE46F}"/>
            </c:ext>
          </c:extLst>
        </c:ser>
        <c:dLbls>
          <c:showLegendKey val="0"/>
          <c:showVal val="1"/>
          <c:showCatName val="0"/>
          <c:showSerName val="0"/>
          <c:showPercent val="0"/>
          <c:showBubbleSize val="0"/>
        </c:dLbls>
        <c:smooth val="0"/>
        <c:axId val="1440428032"/>
        <c:axId val="1440431968"/>
        <c:extLst>
          <c:ext xmlns:c15="http://schemas.microsoft.com/office/drawing/2012/chart" uri="{02D57815-91ED-43cb-92C2-25804820EDAC}">
            <c15:filteredLineSeries>
              <c15:ser>
                <c:idx val="1"/>
                <c:order val="1"/>
                <c:tx>
                  <c:strRef>
                    <c:extLst>
                      <c:ext uri="{02D57815-91ED-43cb-92C2-25804820EDAC}">
                        <c15:formulaRef>
                          <c15:sqref>Trend!$A$10</c15:sqref>
                        </c15:formulaRef>
                      </c:ext>
                    </c:extLst>
                    <c:strCache>
                      <c:ptCount val="1"/>
                      <c:pt idx="0">
                        <c:v>Variance</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Trend!$B$8:$F$8</c15:sqref>
                        </c15:formulaRef>
                      </c:ext>
                    </c:extLst>
                    <c:numCache>
                      <c:formatCode>General</c:formatCode>
                      <c:ptCount val="5"/>
                      <c:pt idx="0">
                        <c:v>2015</c:v>
                      </c:pt>
                      <c:pt idx="1">
                        <c:v>2016</c:v>
                      </c:pt>
                      <c:pt idx="2">
                        <c:v>2017</c:v>
                      </c:pt>
                      <c:pt idx="3">
                        <c:v>2018</c:v>
                      </c:pt>
                      <c:pt idx="4">
                        <c:v>2019</c:v>
                      </c:pt>
                    </c:numCache>
                  </c:numRef>
                </c:cat>
                <c:val>
                  <c:numRef>
                    <c:extLst>
                      <c:ext uri="{02D57815-91ED-43cb-92C2-25804820EDAC}">
                        <c15:formulaRef>
                          <c15:sqref>Trend!$B$10:$F$10</c15:sqref>
                        </c15:formulaRef>
                      </c:ext>
                    </c:extLst>
                    <c:numCache>
                      <c:formatCode>\+0.00</c:formatCode>
                      <c:ptCount val="5"/>
                      <c:pt idx="0" formatCode="0.00">
                        <c:v>0</c:v>
                      </c:pt>
                      <c:pt idx="1">
                        <c:v>2.0000000000000018</c:v>
                      </c:pt>
                      <c:pt idx="2">
                        <c:v>2.0000000000000018</c:v>
                      </c:pt>
                      <c:pt idx="3">
                        <c:v>4.0000000000000036</c:v>
                      </c:pt>
                      <c:pt idx="4" formatCode="0.00">
                        <c:v>0</c:v>
                      </c:pt>
                    </c:numCache>
                  </c:numRef>
                </c:val>
                <c:smooth val="0"/>
                <c:extLst>
                  <c:ext xmlns:c16="http://schemas.microsoft.com/office/drawing/2014/chart" uri="{C3380CC4-5D6E-409C-BE32-E72D297353CC}">
                    <c16:uniqueId val="{0000000C-AD9C-4A9F-B207-B403332EE46F}"/>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Trend!$A$12</c15:sqref>
                        </c15:formulaRef>
                      </c:ext>
                    </c:extLst>
                    <c:strCache>
                      <c:ptCount val="1"/>
                      <c:pt idx="0">
                        <c:v>Variance</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Trend!$B$8:$F$8</c15:sqref>
                        </c15:formulaRef>
                      </c:ext>
                    </c:extLst>
                    <c:numCache>
                      <c:formatCode>General</c:formatCode>
                      <c:ptCount val="5"/>
                      <c:pt idx="0">
                        <c:v>2015</c:v>
                      </c:pt>
                      <c:pt idx="1">
                        <c:v>2016</c:v>
                      </c:pt>
                      <c:pt idx="2">
                        <c:v>2017</c:v>
                      </c:pt>
                      <c:pt idx="3">
                        <c:v>2018</c:v>
                      </c:pt>
                      <c:pt idx="4">
                        <c:v>2019</c:v>
                      </c:pt>
                    </c:numCache>
                  </c:numRef>
                </c:cat>
                <c:val>
                  <c:numRef>
                    <c:extLst xmlns:c15="http://schemas.microsoft.com/office/drawing/2012/chart">
                      <c:ext xmlns:c15="http://schemas.microsoft.com/office/drawing/2012/chart" uri="{02D57815-91ED-43cb-92C2-25804820EDAC}">
                        <c15:formulaRef>
                          <c15:sqref>Trend!$B$12:$F$12</c15:sqref>
                        </c15:formulaRef>
                      </c:ext>
                    </c:extLst>
                    <c:numCache>
                      <c:formatCode>0.00</c:formatCode>
                      <c:ptCount val="5"/>
                      <c:pt idx="0">
                        <c:v>0</c:v>
                      </c:pt>
                      <c:pt idx="1">
                        <c:v>-2.0000000000000018</c:v>
                      </c:pt>
                      <c:pt idx="2">
                        <c:v>-2.2099999999999955</c:v>
                      </c:pt>
                      <c:pt idx="3">
                        <c:v>-0.25000000000000022</c:v>
                      </c:pt>
                      <c:pt idx="4">
                        <c:v>-4.2100000000000026</c:v>
                      </c:pt>
                    </c:numCache>
                  </c:numRef>
                </c:val>
                <c:smooth val="0"/>
                <c:extLst xmlns:c15="http://schemas.microsoft.com/office/drawing/2012/chart">
                  <c:ext xmlns:c16="http://schemas.microsoft.com/office/drawing/2014/chart" uri="{C3380CC4-5D6E-409C-BE32-E72D297353CC}">
                    <c16:uniqueId val="{0000000D-AD9C-4A9F-B207-B403332EE46F}"/>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Trend!$A$13</c15:sqref>
                        </c15:formulaRef>
                      </c:ext>
                    </c:extLst>
                    <c:strCache>
                      <c:ptCount val="1"/>
                      <c:pt idx="0">
                        <c:v>7A2: National Mean</c:v>
                      </c:pt>
                    </c:strCache>
                  </c:strRef>
                </c:tx>
                <c:spPr>
                  <a:ln w="28575" cap="rnd">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Trend!$B$8:$F$8</c15:sqref>
                        </c15:formulaRef>
                      </c:ext>
                    </c:extLst>
                    <c:numCache>
                      <c:formatCode>General</c:formatCode>
                      <c:ptCount val="5"/>
                      <c:pt idx="0">
                        <c:v>2015</c:v>
                      </c:pt>
                      <c:pt idx="1">
                        <c:v>2016</c:v>
                      </c:pt>
                      <c:pt idx="2">
                        <c:v>2017</c:v>
                      </c:pt>
                      <c:pt idx="3">
                        <c:v>2018</c:v>
                      </c:pt>
                      <c:pt idx="4">
                        <c:v>2019</c:v>
                      </c:pt>
                    </c:numCache>
                  </c:numRef>
                </c:cat>
                <c:val>
                  <c:numRef>
                    <c:extLst xmlns:c15="http://schemas.microsoft.com/office/drawing/2012/chart">
                      <c:ext xmlns:c15="http://schemas.microsoft.com/office/drawing/2012/chart" uri="{02D57815-91ED-43cb-92C2-25804820EDAC}">
                        <c15:formulaRef>
                          <c15:sqref>Trend!$B$13:$F$13</c15:sqref>
                        </c15:formulaRef>
                      </c:ext>
                    </c:extLst>
                    <c:numCache>
                      <c:formatCode>General</c:formatCode>
                      <c:ptCount val="5"/>
                      <c:pt idx="3" formatCode="0.00%">
                        <c:v>0.55000000000000004</c:v>
                      </c:pt>
                    </c:numCache>
                  </c:numRef>
                </c:val>
                <c:smooth val="0"/>
                <c:extLst xmlns:c15="http://schemas.microsoft.com/office/drawing/2012/chart">
                  <c:ext xmlns:c16="http://schemas.microsoft.com/office/drawing/2014/chart" uri="{C3380CC4-5D6E-409C-BE32-E72D297353CC}">
                    <c16:uniqueId val="{0000000E-AD9C-4A9F-B207-B403332EE46F}"/>
                  </c:ext>
                </c:extLst>
              </c15:ser>
            </c15:filteredLineSeries>
          </c:ext>
        </c:extLst>
      </c:lineChart>
      <c:catAx>
        <c:axId val="1440428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40431968"/>
        <c:crosses val="autoZero"/>
        <c:auto val="1"/>
        <c:lblAlgn val="ctr"/>
        <c:lblOffset val="100"/>
        <c:noMultiLvlLbl val="0"/>
      </c:catAx>
      <c:valAx>
        <c:axId val="1440431968"/>
        <c:scaling>
          <c:orientation val="minMax"/>
          <c:max val="1"/>
          <c:min val="0.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40428032"/>
        <c:crosses val="autoZero"/>
        <c:crossBetween val="between"/>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a:solidFill>
                  <a:schemeClr val="tx1"/>
                </a:solidFill>
              </a:rPr>
              <a:t>7B1 Substantially Increased Rate of Growth </a:t>
            </a:r>
          </a:p>
        </c:rich>
      </c:tx>
      <c:layout>
        <c:manualLayout>
          <c:xMode val="edge"/>
          <c:yMode val="edge"/>
          <c:x val="0.27208860759493669"/>
          <c:y val="8.8752825869830316E-3"/>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Trend!$A$15</c:f>
              <c:strCache>
                <c:ptCount val="1"/>
                <c:pt idx="0">
                  <c:v>7B1: NYS Target</c:v>
                </c:pt>
              </c:strCache>
            </c:strRef>
          </c:tx>
          <c:spPr>
            <a:ln w="28575" cap="rnd">
              <a:solidFill>
                <a:srgbClr val="FF0000"/>
              </a:solidFill>
              <a:prstDash val="dash"/>
              <a:round/>
            </a:ln>
            <a:effectLst/>
          </c:spPr>
          <c:marker>
            <c:symbol val="none"/>
          </c:marker>
          <c:dLbls>
            <c:dLbl>
              <c:idx val="0"/>
              <c:tx>
                <c:rich>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fld id="{A470D211-3B85-459F-9B21-DBCB411E5EAC}" type="CELLRANGE">
                      <a:rPr lang="en-US">
                        <a:solidFill>
                          <a:schemeClr val="bg1"/>
                        </a:solidFill>
                      </a:rPr>
                      <a:pPr>
                        <a:defRPr>
                          <a:solidFill>
                            <a:schemeClr val="bg1"/>
                          </a:solidFill>
                        </a:defRPr>
                      </a:pPr>
                      <a:t>[CELLRANGE]</a:t>
                    </a:fld>
                    <a:endParaRPr lang="en-US"/>
                  </a:p>
                </c:rich>
              </c:tx>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D3DC-40CC-A269-3E5684EA2BEC}"/>
                </c:ext>
              </c:extLst>
            </c:dLbl>
            <c:dLbl>
              <c:idx val="1"/>
              <c:tx>
                <c:rich>
                  <a:bodyPr/>
                  <a:lstStyle/>
                  <a:p>
                    <a:fld id="{17F181FA-86B2-4591-907E-619A94427E87}"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D3DC-40CC-A269-3E5684EA2BEC}"/>
                </c:ext>
              </c:extLst>
            </c:dLbl>
            <c:dLbl>
              <c:idx val="2"/>
              <c:tx>
                <c:rich>
                  <a:bodyPr/>
                  <a:lstStyle/>
                  <a:p>
                    <a:fld id="{388B0CF5-3B56-42F0-A026-38BD1A0E9E83}"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D3DC-40CC-A269-3E5684EA2BEC}"/>
                </c:ext>
              </c:extLst>
            </c:dLbl>
            <c:dLbl>
              <c:idx val="3"/>
              <c:tx>
                <c:rich>
                  <a:bodyPr/>
                  <a:lstStyle/>
                  <a:p>
                    <a:fld id="{6B0496FF-56B0-42FE-AB50-6F424B2F6BA5}"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D3DC-40CC-A269-3E5684EA2BEC}"/>
                </c:ext>
              </c:extLst>
            </c:dLbl>
            <c:dLbl>
              <c:idx val="4"/>
              <c:tx>
                <c:rich>
                  <a:bodyPr/>
                  <a:lstStyle/>
                  <a:p>
                    <a:fld id="{9DD139D4-33CB-4369-861F-9E9BCE947EF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D3DC-40CC-A269-3E5684EA2BEC}"/>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Trend!$B$14:$F$14</c:f>
              <c:numCache>
                <c:formatCode>General</c:formatCode>
                <c:ptCount val="5"/>
                <c:pt idx="0">
                  <c:v>2015</c:v>
                </c:pt>
                <c:pt idx="1">
                  <c:v>2016</c:v>
                </c:pt>
                <c:pt idx="2">
                  <c:v>2017</c:v>
                </c:pt>
                <c:pt idx="3">
                  <c:v>2018</c:v>
                </c:pt>
                <c:pt idx="4">
                  <c:v>2019</c:v>
                </c:pt>
              </c:numCache>
            </c:numRef>
          </c:cat>
          <c:val>
            <c:numRef>
              <c:f>Trend!$B$15:$F$15</c:f>
              <c:numCache>
                <c:formatCode>0.00%</c:formatCode>
                <c:ptCount val="5"/>
                <c:pt idx="0">
                  <c:v>0.93500000000000005</c:v>
                </c:pt>
                <c:pt idx="1">
                  <c:v>0.94</c:v>
                </c:pt>
                <c:pt idx="2">
                  <c:v>0.94499999999999995</c:v>
                </c:pt>
                <c:pt idx="3">
                  <c:v>0.95</c:v>
                </c:pt>
                <c:pt idx="4">
                  <c:v>0.95</c:v>
                </c:pt>
              </c:numCache>
            </c:numRef>
          </c:val>
          <c:smooth val="0"/>
          <c:extLst>
            <c:ext xmlns:c15="http://schemas.microsoft.com/office/drawing/2012/chart" uri="{02D57815-91ED-43cb-92C2-25804820EDAC}">
              <c15:datalabelsRange>
                <c15:f>Trend!$B$16:$F$16</c15:f>
                <c15:dlblRangeCache>
                  <c:ptCount val="5"/>
                  <c:pt idx="0">
                    <c:v>0.00</c:v>
                  </c:pt>
                  <c:pt idx="1">
                    <c:v>+0.50</c:v>
                  </c:pt>
                  <c:pt idx="2">
                    <c:v>+0.50</c:v>
                  </c:pt>
                  <c:pt idx="3">
                    <c:v>+0.50</c:v>
                  </c:pt>
                  <c:pt idx="4">
                    <c:v>0.00</c:v>
                  </c:pt>
                </c15:dlblRangeCache>
              </c15:datalabelsRange>
            </c:ext>
            <c:ext xmlns:c16="http://schemas.microsoft.com/office/drawing/2014/chart" uri="{C3380CC4-5D6E-409C-BE32-E72D297353CC}">
              <c16:uniqueId val="{00000005-D3DC-40CC-A269-3E5684EA2BEC}"/>
            </c:ext>
          </c:extLst>
        </c:ser>
        <c:ser>
          <c:idx val="2"/>
          <c:order val="2"/>
          <c:tx>
            <c:strRef>
              <c:f>Trend!$A$17</c:f>
              <c:strCache>
                <c:ptCount val="1"/>
                <c:pt idx="0">
                  <c:v>7B1: NYS Result</c:v>
                </c:pt>
              </c:strCache>
            </c:strRef>
          </c:tx>
          <c:spPr>
            <a:ln w="28575" cap="rnd">
              <a:solidFill>
                <a:srgbClr val="FFC000"/>
              </a:solidFill>
              <a:round/>
            </a:ln>
            <a:effectLst/>
          </c:spPr>
          <c:marker>
            <c:symbol val="none"/>
          </c:marker>
          <c:dLbls>
            <c:dLbl>
              <c:idx val="0"/>
              <c:tx>
                <c:rich>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fld id="{6A1110F9-2E46-496D-933A-C9604A361198}" type="CELLRANGE">
                      <a:rPr lang="en-US">
                        <a:solidFill>
                          <a:schemeClr val="bg1"/>
                        </a:solidFill>
                      </a:rPr>
                      <a:pPr>
                        <a:defRPr>
                          <a:solidFill>
                            <a:schemeClr val="bg1"/>
                          </a:solidFill>
                        </a:defRPr>
                      </a:pPr>
                      <a:t>[CELLRANGE]</a:t>
                    </a:fld>
                    <a:endParaRPr lang="en-US"/>
                  </a:p>
                </c:rich>
              </c:tx>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D3DC-40CC-A269-3E5684EA2BEC}"/>
                </c:ext>
              </c:extLst>
            </c:dLbl>
            <c:dLbl>
              <c:idx val="1"/>
              <c:tx>
                <c:rich>
                  <a:bodyPr/>
                  <a:lstStyle/>
                  <a:p>
                    <a:fld id="{C03A6151-491D-4EE2-B65B-870770193C0A}"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D3DC-40CC-A269-3E5684EA2BEC}"/>
                </c:ext>
              </c:extLst>
            </c:dLbl>
            <c:dLbl>
              <c:idx val="2"/>
              <c:tx>
                <c:rich>
                  <a:bodyPr/>
                  <a:lstStyle/>
                  <a:p>
                    <a:fld id="{FC333CD1-0FDE-4864-AC42-A900E0E54429}"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D3DC-40CC-A269-3E5684EA2BEC}"/>
                </c:ext>
              </c:extLst>
            </c:dLbl>
            <c:dLbl>
              <c:idx val="3"/>
              <c:tx>
                <c:rich>
                  <a:bodyPr/>
                  <a:lstStyle/>
                  <a:p>
                    <a:fld id="{ACBC3764-9B7B-4170-B0C5-A9A1D080B769}"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D3DC-40CC-A269-3E5684EA2BEC}"/>
                </c:ext>
              </c:extLst>
            </c:dLbl>
            <c:dLbl>
              <c:idx val="4"/>
              <c:tx>
                <c:rich>
                  <a:bodyPr/>
                  <a:lstStyle/>
                  <a:p>
                    <a:fld id="{E3D97AFF-1E5B-470F-9327-78F510F7F9A2}"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D3DC-40CC-A269-3E5684EA2BEC}"/>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b"/>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Trend!$B$14:$F$14</c:f>
              <c:numCache>
                <c:formatCode>General</c:formatCode>
                <c:ptCount val="5"/>
                <c:pt idx="0">
                  <c:v>2015</c:v>
                </c:pt>
                <c:pt idx="1">
                  <c:v>2016</c:v>
                </c:pt>
                <c:pt idx="2">
                  <c:v>2017</c:v>
                </c:pt>
                <c:pt idx="3">
                  <c:v>2018</c:v>
                </c:pt>
                <c:pt idx="4">
                  <c:v>2019</c:v>
                </c:pt>
              </c:numCache>
            </c:numRef>
          </c:cat>
          <c:val>
            <c:numRef>
              <c:f>Trend!$B$17:$F$17</c:f>
              <c:numCache>
                <c:formatCode>0.00%</c:formatCode>
                <c:ptCount val="5"/>
                <c:pt idx="0">
                  <c:v>0.90859999999999996</c:v>
                </c:pt>
                <c:pt idx="1">
                  <c:v>0.90759999999999996</c:v>
                </c:pt>
                <c:pt idx="2">
                  <c:v>0.87849999999999995</c:v>
                </c:pt>
                <c:pt idx="3">
                  <c:v>0.90569999999999995</c:v>
                </c:pt>
                <c:pt idx="4">
                  <c:v>0.89449999999999996</c:v>
                </c:pt>
              </c:numCache>
            </c:numRef>
          </c:val>
          <c:smooth val="0"/>
          <c:extLst>
            <c:ext xmlns:c15="http://schemas.microsoft.com/office/drawing/2012/chart" uri="{02D57815-91ED-43cb-92C2-25804820EDAC}">
              <c15:datalabelsRange>
                <c15:f>Trend!$B$18:$F$18</c15:f>
                <c15:dlblRangeCache>
                  <c:ptCount val="5"/>
                  <c:pt idx="0">
                    <c:v>0.00</c:v>
                  </c:pt>
                  <c:pt idx="1">
                    <c:v>-0.10</c:v>
                  </c:pt>
                  <c:pt idx="2">
                    <c:v>-2.91</c:v>
                  </c:pt>
                  <c:pt idx="3">
                    <c:v>+2.72</c:v>
                  </c:pt>
                  <c:pt idx="4">
                    <c:v>-1.12</c:v>
                  </c:pt>
                </c15:dlblRangeCache>
              </c15:datalabelsRange>
            </c:ext>
            <c:ext xmlns:c16="http://schemas.microsoft.com/office/drawing/2014/chart" uri="{C3380CC4-5D6E-409C-BE32-E72D297353CC}">
              <c16:uniqueId val="{0000000B-D3DC-40CC-A269-3E5684EA2BEC}"/>
            </c:ext>
          </c:extLst>
        </c:ser>
        <c:dLbls>
          <c:showLegendKey val="0"/>
          <c:showVal val="0"/>
          <c:showCatName val="0"/>
          <c:showSerName val="0"/>
          <c:showPercent val="0"/>
          <c:showBubbleSize val="0"/>
        </c:dLbls>
        <c:smooth val="0"/>
        <c:axId val="863594528"/>
        <c:axId val="863594856"/>
        <c:extLst>
          <c:ext xmlns:c15="http://schemas.microsoft.com/office/drawing/2012/chart" uri="{02D57815-91ED-43cb-92C2-25804820EDAC}">
            <c15:filteredLineSeries>
              <c15:ser>
                <c:idx val="1"/>
                <c:order val="1"/>
                <c:tx>
                  <c:strRef>
                    <c:extLst>
                      <c:ext uri="{02D57815-91ED-43cb-92C2-25804820EDAC}">
                        <c15:formulaRef>
                          <c15:sqref>Trend!$A$16</c15:sqref>
                        </c15:formulaRef>
                      </c:ext>
                    </c:extLst>
                    <c:strCache>
                      <c:ptCount val="1"/>
                      <c:pt idx="0">
                        <c:v>Variance</c:v>
                      </c:pt>
                    </c:strCache>
                  </c:strRef>
                </c:tx>
                <c:spPr>
                  <a:ln w="28575" cap="rnd">
                    <a:solidFill>
                      <a:schemeClr val="accent2"/>
                    </a:solidFill>
                    <a:round/>
                  </a:ln>
                  <a:effectLst/>
                </c:spPr>
                <c:marker>
                  <c:symbol val="none"/>
                </c:marker>
                <c:cat>
                  <c:numRef>
                    <c:extLst>
                      <c:ext uri="{02D57815-91ED-43cb-92C2-25804820EDAC}">
                        <c15:formulaRef>
                          <c15:sqref>Trend!$B$14:$F$14</c15:sqref>
                        </c15:formulaRef>
                      </c:ext>
                    </c:extLst>
                    <c:numCache>
                      <c:formatCode>General</c:formatCode>
                      <c:ptCount val="5"/>
                      <c:pt idx="0">
                        <c:v>2015</c:v>
                      </c:pt>
                      <c:pt idx="1">
                        <c:v>2016</c:v>
                      </c:pt>
                      <c:pt idx="2">
                        <c:v>2017</c:v>
                      </c:pt>
                      <c:pt idx="3">
                        <c:v>2018</c:v>
                      </c:pt>
                      <c:pt idx="4">
                        <c:v>2019</c:v>
                      </c:pt>
                    </c:numCache>
                  </c:numRef>
                </c:cat>
                <c:val>
                  <c:numRef>
                    <c:extLst>
                      <c:ext uri="{02D57815-91ED-43cb-92C2-25804820EDAC}">
                        <c15:formulaRef>
                          <c15:sqref>Trend!$B$16:$F$16</c15:sqref>
                        </c15:formulaRef>
                      </c:ext>
                    </c:extLst>
                    <c:numCache>
                      <c:formatCode>\+0.00</c:formatCode>
                      <c:ptCount val="5"/>
                      <c:pt idx="0" formatCode="0.00">
                        <c:v>0</c:v>
                      </c:pt>
                      <c:pt idx="1">
                        <c:v>0.49999999999998934</c:v>
                      </c:pt>
                      <c:pt idx="2">
                        <c:v>0.50000000000000044</c:v>
                      </c:pt>
                      <c:pt idx="3">
                        <c:v>0.50000000000000044</c:v>
                      </c:pt>
                      <c:pt idx="4" formatCode="0.00">
                        <c:v>0</c:v>
                      </c:pt>
                    </c:numCache>
                  </c:numRef>
                </c:val>
                <c:smooth val="0"/>
                <c:extLst>
                  <c:ext xmlns:c16="http://schemas.microsoft.com/office/drawing/2014/chart" uri="{C3380CC4-5D6E-409C-BE32-E72D297353CC}">
                    <c16:uniqueId val="{0000000C-D3DC-40CC-A269-3E5684EA2BEC}"/>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Trend!$A$18</c15:sqref>
                        </c15:formulaRef>
                      </c:ext>
                    </c:extLst>
                    <c:strCache>
                      <c:ptCount val="1"/>
                      <c:pt idx="0">
                        <c:v>Variance</c:v>
                      </c:pt>
                    </c:strCache>
                  </c:strRef>
                </c:tx>
                <c:spPr>
                  <a:ln w="28575"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Trend!$B$14:$F$14</c15:sqref>
                        </c15:formulaRef>
                      </c:ext>
                    </c:extLst>
                    <c:numCache>
                      <c:formatCode>General</c:formatCode>
                      <c:ptCount val="5"/>
                      <c:pt idx="0">
                        <c:v>2015</c:v>
                      </c:pt>
                      <c:pt idx="1">
                        <c:v>2016</c:v>
                      </c:pt>
                      <c:pt idx="2">
                        <c:v>2017</c:v>
                      </c:pt>
                      <c:pt idx="3">
                        <c:v>2018</c:v>
                      </c:pt>
                      <c:pt idx="4">
                        <c:v>2019</c:v>
                      </c:pt>
                    </c:numCache>
                  </c:numRef>
                </c:cat>
                <c:val>
                  <c:numRef>
                    <c:extLst xmlns:c15="http://schemas.microsoft.com/office/drawing/2012/chart">
                      <c:ext xmlns:c15="http://schemas.microsoft.com/office/drawing/2012/chart" uri="{02D57815-91ED-43cb-92C2-25804820EDAC}">
                        <c15:formulaRef>
                          <c15:sqref>Trend!$B$18:$F$18</c15:sqref>
                        </c15:formulaRef>
                      </c:ext>
                    </c:extLst>
                    <c:numCache>
                      <c:formatCode>0.00</c:formatCode>
                      <c:ptCount val="5"/>
                      <c:pt idx="0">
                        <c:v>0</c:v>
                      </c:pt>
                      <c:pt idx="1">
                        <c:v>-0.10000000000000009</c:v>
                      </c:pt>
                      <c:pt idx="2">
                        <c:v>-2.9100000000000015</c:v>
                      </c:pt>
                      <c:pt idx="3" formatCode="\+0.00">
                        <c:v>2.72</c:v>
                      </c:pt>
                      <c:pt idx="4">
                        <c:v>-1.1199999999999988</c:v>
                      </c:pt>
                    </c:numCache>
                  </c:numRef>
                </c:val>
                <c:smooth val="0"/>
                <c:extLst xmlns:c15="http://schemas.microsoft.com/office/drawing/2012/chart">
                  <c:ext xmlns:c16="http://schemas.microsoft.com/office/drawing/2014/chart" uri="{C3380CC4-5D6E-409C-BE32-E72D297353CC}">
                    <c16:uniqueId val="{0000000D-D3DC-40CC-A269-3E5684EA2BEC}"/>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Trend!$A$19</c15:sqref>
                        </c15:formulaRef>
                      </c:ext>
                    </c:extLst>
                    <c:strCache>
                      <c:ptCount val="1"/>
                      <c:pt idx="0">
                        <c:v>7B1: National Mean</c:v>
                      </c:pt>
                    </c:strCache>
                  </c:strRef>
                </c:tx>
                <c:spPr>
                  <a:ln w="28575"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Trend!$B$14:$F$14</c15:sqref>
                        </c15:formulaRef>
                      </c:ext>
                    </c:extLst>
                    <c:numCache>
                      <c:formatCode>General</c:formatCode>
                      <c:ptCount val="5"/>
                      <c:pt idx="0">
                        <c:v>2015</c:v>
                      </c:pt>
                      <c:pt idx="1">
                        <c:v>2016</c:v>
                      </c:pt>
                      <c:pt idx="2">
                        <c:v>2017</c:v>
                      </c:pt>
                      <c:pt idx="3">
                        <c:v>2018</c:v>
                      </c:pt>
                      <c:pt idx="4">
                        <c:v>2019</c:v>
                      </c:pt>
                    </c:numCache>
                  </c:numRef>
                </c:cat>
                <c:val>
                  <c:numRef>
                    <c:extLst xmlns:c15="http://schemas.microsoft.com/office/drawing/2012/chart">
                      <c:ext xmlns:c15="http://schemas.microsoft.com/office/drawing/2012/chart" uri="{02D57815-91ED-43cb-92C2-25804820EDAC}">
                        <c15:formulaRef>
                          <c15:sqref>Trend!$B$19:$F$19</c15:sqref>
                        </c15:formulaRef>
                      </c:ext>
                    </c:extLst>
                    <c:numCache>
                      <c:formatCode>General</c:formatCode>
                      <c:ptCount val="5"/>
                      <c:pt idx="3" formatCode="0.00%">
                        <c:v>0.8</c:v>
                      </c:pt>
                    </c:numCache>
                  </c:numRef>
                </c:val>
                <c:smooth val="0"/>
                <c:extLst xmlns:c15="http://schemas.microsoft.com/office/drawing/2012/chart">
                  <c:ext xmlns:c16="http://schemas.microsoft.com/office/drawing/2014/chart" uri="{C3380CC4-5D6E-409C-BE32-E72D297353CC}">
                    <c16:uniqueId val="{0000000E-D3DC-40CC-A269-3E5684EA2BEC}"/>
                  </c:ext>
                </c:extLst>
              </c15:ser>
            </c15:filteredLineSeries>
          </c:ext>
        </c:extLst>
      </c:lineChart>
      <c:catAx>
        <c:axId val="863594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63594856"/>
        <c:crosses val="autoZero"/>
        <c:auto val="1"/>
        <c:lblAlgn val="ctr"/>
        <c:lblOffset val="100"/>
        <c:noMultiLvlLbl val="0"/>
      </c:catAx>
      <c:valAx>
        <c:axId val="863594856"/>
        <c:scaling>
          <c:orientation val="minMax"/>
          <c:min val="0.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63594528"/>
        <c:crosses val="autoZero"/>
        <c:crossBetween val="between"/>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a:solidFill>
                  <a:schemeClr val="tx1"/>
                </a:solidFill>
              </a:rPr>
              <a:t>7B2 Functioning within Age Expectations</a:t>
            </a:r>
          </a:p>
        </c:rich>
      </c:tx>
      <c:layout>
        <c:manualLayout>
          <c:xMode val="edge"/>
          <c:yMode val="edge"/>
          <c:x val="0.25292655120212487"/>
          <c:y val="1.5267666578955062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Trend!$A$21</c:f>
              <c:strCache>
                <c:ptCount val="1"/>
                <c:pt idx="0">
                  <c:v>7B2: NYS Target</c:v>
                </c:pt>
              </c:strCache>
            </c:strRef>
          </c:tx>
          <c:spPr>
            <a:ln w="28575" cap="rnd">
              <a:solidFill>
                <a:srgbClr val="FF0000"/>
              </a:solidFill>
              <a:prstDash val="dash"/>
              <a:round/>
            </a:ln>
            <a:effectLst/>
          </c:spPr>
          <c:marker>
            <c:symbol val="none"/>
          </c:marker>
          <c:dLbls>
            <c:dLbl>
              <c:idx val="0"/>
              <c:tx>
                <c:rich>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fld id="{A7917389-11C3-473E-8632-548CB4285FF9}" type="CELLRANGE">
                      <a:rPr lang="en-US">
                        <a:solidFill>
                          <a:schemeClr val="bg1"/>
                        </a:solidFill>
                      </a:rPr>
                      <a:pPr>
                        <a:defRPr>
                          <a:solidFill>
                            <a:schemeClr val="bg1"/>
                          </a:solidFill>
                        </a:defRPr>
                      </a:pPr>
                      <a:t>[CELLRANGE]</a:t>
                    </a:fld>
                    <a:endParaRPr lang="en-US"/>
                  </a:p>
                </c:rich>
              </c:tx>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3FA-4A40-8830-C0A5B2B887B8}"/>
                </c:ext>
              </c:extLst>
            </c:dLbl>
            <c:dLbl>
              <c:idx val="1"/>
              <c:tx>
                <c:rich>
                  <a:bodyPr/>
                  <a:lstStyle/>
                  <a:p>
                    <a:fld id="{BDA6F0AD-E2F3-4F42-8AE9-62651376888B}"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23FA-4A40-8830-C0A5B2B887B8}"/>
                </c:ext>
              </c:extLst>
            </c:dLbl>
            <c:dLbl>
              <c:idx val="2"/>
              <c:tx>
                <c:rich>
                  <a:bodyPr/>
                  <a:lstStyle/>
                  <a:p>
                    <a:fld id="{7C3B724B-A6C3-4DB5-9757-77DC4E80104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23FA-4A40-8830-C0A5B2B887B8}"/>
                </c:ext>
              </c:extLst>
            </c:dLbl>
            <c:dLbl>
              <c:idx val="3"/>
              <c:tx>
                <c:rich>
                  <a:bodyPr/>
                  <a:lstStyle/>
                  <a:p>
                    <a:fld id="{3C1D756E-F71F-48DB-99EC-7C042D8EEA49}"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23FA-4A40-8830-C0A5B2B887B8}"/>
                </c:ext>
              </c:extLst>
            </c:dLbl>
            <c:dLbl>
              <c:idx val="4"/>
              <c:tx>
                <c:rich>
                  <a:bodyPr/>
                  <a:lstStyle/>
                  <a:p>
                    <a:fld id="{749509AF-846E-49D7-950C-BD6A5F05B1C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23FA-4A40-8830-C0A5B2B887B8}"/>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Trend!$B$20:$F$20</c:f>
              <c:numCache>
                <c:formatCode>General</c:formatCode>
                <c:ptCount val="5"/>
                <c:pt idx="0">
                  <c:v>2015</c:v>
                </c:pt>
                <c:pt idx="1">
                  <c:v>2016</c:v>
                </c:pt>
                <c:pt idx="2">
                  <c:v>2017</c:v>
                </c:pt>
                <c:pt idx="3">
                  <c:v>2018</c:v>
                </c:pt>
                <c:pt idx="4">
                  <c:v>2019</c:v>
                </c:pt>
              </c:numCache>
            </c:numRef>
          </c:cat>
          <c:val>
            <c:numRef>
              <c:f>Trend!$B$21:$F$21</c:f>
              <c:numCache>
                <c:formatCode>0.00%</c:formatCode>
                <c:ptCount val="5"/>
                <c:pt idx="0">
                  <c:v>0.48</c:v>
                </c:pt>
                <c:pt idx="1">
                  <c:v>0.5</c:v>
                </c:pt>
                <c:pt idx="2">
                  <c:v>0.52</c:v>
                </c:pt>
                <c:pt idx="3">
                  <c:v>0.56000000000000005</c:v>
                </c:pt>
                <c:pt idx="4">
                  <c:v>0.56000000000000005</c:v>
                </c:pt>
              </c:numCache>
            </c:numRef>
          </c:val>
          <c:smooth val="0"/>
          <c:extLst>
            <c:ext xmlns:c15="http://schemas.microsoft.com/office/drawing/2012/chart" uri="{02D57815-91ED-43cb-92C2-25804820EDAC}">
              <c15:datalabelsRange>
                <c15:f>Trend!$B$22:$F$22</c15:f>
                <c15:dlblRangeCache>
                  <c:ptCount val="5"/>
                  <c:pt idx="0">
                    <c:v>0.00</c:v>
                  </c:pt>
                  <c:pt idx="1">
                    <c:v>+2.00</c:v>
                  </c:pt>
                  <c:pt idx="2">
                    <c:v>+2.00</c:v>
                  </c:pt>
                  <c:pt idx="3">
                    <c:v>+4.00</c:v>
                  </c:pt>
                  <c:pt idx="4">
                    <c:v>0.00</c:v>
                  </c:pt>
                </c15:dlblRangeCache>
              </c15:datalabelsRange>
            </c:ext>
            <c:ext xmlns:c16="http://schemas.microsoft.com/office/drawing/2014/chart" uri="{C3380CC4-5D6E-409C-BE32-E72D297353CC}">
              <c16:uniqueId val="{00000005-23FA-4A40-8830-C0A5B2B887B8}"/>
            </c:ext>
          </c:extLst>
        </c:ser>
        <c:ser>
          <c:idx val="2"/>
          <c:order val="2"/>
          <c:tx>
            <c:strRef>
              <c:f>Trend!$A$23</c:f>
              <c:strCache>
                <c:ptCount val="1"/>
                <c:pt idx="0">
                  <c:v>7B2: NYS Result</c:v>
                </c:pt>
              </c:strCache>
            </c:strRef>
          </c:tx>
          <c:spPr>
            <a:ln w="28575" cap="rnd">
              <a:solidFill>
                <a:srgbClr val="FFC000"/>
              </a:solidFill>
              <a:round/>
            </a:ln>
            <a:effectLst/>
          </c:spPr>
          <c:marker>
            <c:symbol val="none"/>
          </c:marker>
          <c:dLbls>
            <c:dLbl>
              <c:idx val="0"/>
              <c:tx>
                <c:rich>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fld id="{EB4BAD1D-F465-4C13-A33B-E06F707589FB}" type="CELLRANGE">
                      <a:rPr lang="en-US">
                        <a:solidFill>
                          <a:schemeClr val="bg1"/>
                        </a:solidFill>
                      </a:rPr>
                      <a:pPr>
                        <a:defRPr>
                          <a:solidFill>
                            <a:schemeClr val="bg1"/>
                          </a:solidFill>
                        </a:defRPr>
                      </a:pPr>
                      <a:t>[CELLRANGE]</a:t>
                    </a:fld>
                    <a:endParaRPr lang="en-US"/>
                  </a:p>
                </c:rich>
              </c:tx>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3FA-4A40-8830-C0A5B2B887B8}"/>
                </c:ext>
              </c:extLst>
            </c:dLbl>
            <c:dLbl>
              <c:idx val="1"/>
              <c:tx>
                <c:rich>
                  <a:bodyPr/>
                  <a:lstStyle/>
                  <a:p>
                    <a:fld id="{722D7773-5DC6-4111-9EC3-8A55FC37BD12}"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23FA-4A40-8830-C0A5B2B887B8}"/>
                </c:ext>
              </c:extLst>
            </c:dLbl>
            <c:dLbl>
              <c:idx val="2"/>
              <c:tx>
                <c:rich>
                  <a:bodyPr/>
                  <a:lstStyle/>
                  <a:p>
                    <a:fld id="{96DCCBE0-12CE-4BCA-8383-FA5D75C9B1D9}"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23FA-4A40-8830-C0A5B2B887B8}"/>
                </c:ext>
              </c:extLst>
            </c:dLbl>
            <c:dLbl>
              <c:idx val="3"/>
              <c:tx>
                <c:rich>
                  <a:bodyPr/>
                  <a:lstStyle/>
                  <a:p>
                    <a:fld id="{447FCF39-E96B-4E31-A532-3E621812D0F2}"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23FA-4A40-8830-C0A5B2B887B8}"/>
                </c:ext>
              </c:extLst>
            </c:dLbl>
            <c:dLbl>
              <c:idx val="4"/>
              <c:tx>
                <c:rich>
                  <a:bodyPr/>
                  <a:lstStyle/>
                  <a:p>
                    <a:fld id="{335D8120-F49B-466F-80D1-CB247C486065}"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23FA-4A40-8830-C0A5B2B887B8}"/>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b"/>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Trend!$B$20:$F$20</c:f>
              <c:numCache>
                <c:formatCode>General</c:formatCode>
                <c:ptCount val="5"/>
                <c:pt idx="0">
                  <c:v>2015</c:v>
                </c:pt>
                <c:pt idx="1">
                  <c:v>2016</c:v>
                </c:pt>
                <c:pt idx="2">
                  <c:v>2017</c:v>
                </c:pt>
                <c:pt idx="3">
                  <c:v>2018</c:v>
                </c:pt>
                <c:pt idx="4">
                  <c:v>2019</c:v>
                </c:pt>
              </c:numCache>
            </c:numRef>
          </c:cat>
          <c:val>
            <c:numRef>
              <c:f>Trend!$B$23:$F$23</c:f>
              <c:numCache>
                <c:formatCode>0.00%</c:formatCode>
                <c:ptCount val="5"/>
                <c:pt idx="0">
                  <c:v>0.48220000000000002</c:v>
                </c:pt>
                <c:pt idx="1">
                  <c:v>0.44529999999999997</c:v>
                </c:pt>
                <c:pt idx="2">
                  <c:v>0.4365</c:v>
                </c:pt>
                <c:pt idx="3">
                  <c:v>0.4299</c:v>
                </c:pt>
                <c:pt idx="4">
                  <c:v>0.40029999999999999</c:v>
                </c:pt>
              </c:numCache>
            </c:numRef>
          </c:val>
          <c:smooth val="0"/>
          <c:extLst>
            <c:ext xmlns:c15="http://schemas.microsoft.com/office/drawing/2012/chart" uri="{02D57815-91ED-43cb-92C2-25804820EDAC}">
              <c15:datalabelsRange>
                <c15:f>Trend!$B$24:$F$24</c15:f>
                <c15:dlblRangeCache>
                  <c:ptCount val="5"/>
                  <c:pt idx="0">
                    <c:v>0.00</c:v>
                  </c:pt>
                  <c:pt idx="1">
                    <c:v>-3.69</c:v>
                  </c:pt>
                  <c:pt idx="2">
                    <c:v>-0.88</c:v>
                  </c:pt>
                  <c:pt idx="3">
                    <c:v>-0.66</c:v>
                  </c:pt>
                  <c:pt idx="4">
                    <c:v>-2.96</c:v>
                  </c:pt>
                </c15:dlblRangeCache>
              </c15:datalabelsRange>
            </c:ext>
            <c:ext xmlns:c16="http://schemas.microsoft.com/office/drawing/2014/chart" uri="{C3380CC4-5D6E-409C-BE32-E72D297353CC}">
              <c16:uniqueId val="{0000000B-23FA-4A40-8830-C0A5B2B887B8}"/>
            </c:ext>
          </c:extLst>
        </c:ser>
        <c:dLbls>
          <c:showLegendKey val="0"/>
          <c:showVal val="0"/>
          <c:showCatName val="0"/>
          <c:showSerName val="0"/>
          <c:showPercent val="0"/>
          <c:showBubbleSize val="0"/>
        </c:dLbls>
        <c:smooth val="0"/>
        <c:axId val="1323536640"/>
        <c:axId val="1323533032"/>
        <c:extLst>
          <c:ext xmlns:c15="http://schemas.microsoft.com/office/drawing/2012/chart" uri="{02D57815-91ED-43cb-92C2-25804820EDAC}">
            <c15:filteredLineSeries>
              <c15:ser>
                <c:idx val="1"/>
                <c:order val="1"/>
                <c:tx>
                  <c:strRef>
                    <c:extLst>
                      <c:ext uri="{02D57815-91ED-43cb-92C2-25804820EDAC}">
                        <c15:formulaRef>
                          <c15:sqref>Trend!$A$22</c15:sqref>
                        </c15:formulaRef>
                      </c:ext>
                    </c:extLst>
                    <c:strCache>
                      <c:ptCount val="1"/>
                      <c:pt idx="0">
                        <c:v>Variance</c:v>
                      </c:pt>
                    </c:strCache>
                  </c:strRef>
                </c:tx>
                <c:spPr>
                  <a:ln w="28575" cap="rnd">
                    <a:solidFill>
                      <a:schemeClr val="accent2"/>
                    </a:solidFill>
                    <a:round/>
                  </a:ln>
                  <a:effectLst/>
                </c:spPr>
                <c:marker>
                  <c:symbol val="none"/>
                </c:marker>
                <c:cat>
                  <c:numRef>
                    <c:extLst>
                      <c:ext uri="{02D57815-91ED-43cb-92C2-25804820EDAC}">
                        <c15:formulaRef>
                          <c15:sqref>Trend!$B$20:$F$20</c15:sqref>
                        </c15:formulaRef>
                      </c:ext>
                    </c:extLst>
                    <c:numCache>
                      <c:formatCode>General</c:formatCode>
                      <c:ptCount val="5"/>
                      <c:pt idx="0">
                        <c:v>2015</c:v>
                      </c:pt>
                      <c:pt idx="1">
                        <c:v>2016</c:v>
                      </c:pt>
                      <c:pt idx="2">
                        <c:v>2017</c:v>
                      </c:pt>
                      <c:pt idx="3">
                        <c:v>2018</c:v>
                      </c:pt>
                      <c:pt idx="4">
                        <c:v>2019</c:v>
                      </c:pt>
                    </c:numCache>
                  </c:numRef>
                </c:cat>
                <c:val>
                  <c:numRef>
                    <c:extLst>
                      <c:ext uri="{02D57815-91ED-43cb-92C2-25804820EDAC}">
                        <c15:formulaRef>
                          <c15:sqref>Trend!$B$22:$F$22</c15:sqref>
                        </c15:formulaRef>
                      </c:ext>
                    </c:extLst>
                    <c:numCache>
                      <c:formatCode>\+0.00</c:formatCode>
                      <c:ptCount val="5"/>
                      <c:pt idx="0" formatCode="0.00">
                        <c:v>0</c:v>
                      </c:pt>
                      <c:pt idx="1">
                        <c:v>2.0000000000000018</c:v>
                      </c:pt>
                      <c:pt idx="2">
                        <c:v>2.0000000000000018</c:v>
                      </c:pt>
                      <c:pt idx="3">
                        <c:v>4.0000000000000036</c:v>
                      </c:pt>
                      <c:pt idx="4" formatCode="0.00">
                        <c:v>0</c:v>
                      </c:pt>
                    </c:numCache>
                  </c:numRef>
                </c:val>
                <c:smooth val="0"/>
                <c:extLst>
                  <c:ext xmlns:c16="http://schemas.microsoft.com/office/drawing/2014/chart" uri="{C3380CC4-5D6E-409C-BE32-E72D297353CC}">
                    <c16:uniqueId val="{0000000C-23FA-4A40-8830-C0A5B2B887B8}"/>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Trend!$A$24</c15:sqref>
                        </c15:formulaRef>
                      </c:ext>
                    </c:extLst>
                    <c:strCache>
                      <c:ptCount val="1"/>
                      <c:pt idx="0">
                        <c:v>Variance</c:v>
                      </c:pt>
                    </c:strCache>
                  </c:strRef>
                </c:tx>
                <c:spPr>
                  <a:ln w="28575"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Trend!$B$20:$F$20</c15:sqref>
                        </c15:formulaRef>
                      </c:ext>
                    </c:extLst>
                    <c:numCache>
                      <c:formatCode>General</c:formatCode>
                      <c:ptCount val="5"/>
                      <c:pt idx="0">
                        <c:v>2015</c:v>
                      </c:pt>
                      <c:pt idx="1">
                        <c:v>2016</c:v>
                      </c:pt>
                      <c:pt idx="2">
                        <c:v>2017</c:v>
                      </c:pt>
                      <c:pt idx="3">
                        <c:v>2018</c:v>
                      </c:pt>
                      <c:pt idx="4">
                        <c:v>2019</c:v>
                      </c:pt>
                    </c:numCache>
                  </c:numRef>
                </c:cat>
                <c:val>
                  <c:numRef>
                    <c:extLst xmlns:c15="http://schemas.microsoft.com/office/drawing/2012/chart">
                      <c:ext xmlns:c15="http://schemas.microsoft.com/office/drawing/2012/chart" uri="{02D57815-91ED-43cb-92C2-25804820EDAC}">
                        <c15:formulaRef>
                          <c15:sqref>Trend!$B$24:$F$24</c15:sqref>
                        </c15:formulaRef>
                      </c:ext>
                    </c:extLst>
                    <c:numCache>
                      <c:formatCode>0.00</c:formatCode>
                      <c:ptCount val="5"/>
                      <c:pt idx="0">
                        <c:v>0</c:v>
                      </c:pt>
                      <c:pt idx="1">
                        <c:v>-3.6900000000000044</c:v>
                      </c:pt>
                      <c:pt idx="2">
                        <c:v>-0.87999999999999745</c:v>
                      </c:pt>
                      <c:pt idx="3">
                        <c:v>-0.65999999999999948</c:v>
                      </c:pt>
                      <c:pt idx="4">
                        <c:v>-2.9600000000000017</c:v>
                      </c:pt>
                    </c:numCache>
                  </c:numRef>
                </c:val>
                <c:smooth val="0"/>
                <c:extLst xmlns:c15="http://schemas.microsoft.com/office/drawing/2012/chart">
                  <c:ext xmlns:c16="http://schemas.microsoft.com/office/drawing/2014/chart" uri="{C3380CC4-5D6E-409C-BE32-E72D297353CC}">
                    <c16:uniqueId val="{0000000D-23FA-4A40-8830-C0A5B2B887B8}"/>
                  </c:ext>
                </c:extLst>
              </c15:ser>
            </c15:filteredLineSeries>
          </c:ext>
        </c:extLst>
      </c:lineChart>
      <c:catAx>
        <c:axId val="1323536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23533032"/>
        <c:crosses val="autoZero"/>
        <c:auto val="1"/>
        <c:lblAlgn val="ctr"/>
        <c:lblOffset val="100"/>
        <c:noMultiLvlLbl val="0"/>
      </c:catAx>
      <c:valAx>
        <c:axId val="1323533032"/>
        <c:scaling>
          <c:orientation val="minMax"/>
          <c:max val="1"/>
          <c:min val="0.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23536640"/>
        <c:crosses val="autoZero"/>
        <c:crossBetween val="between"/>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a:solidFill>
                  <a:schemeClr val="tx1"/>
                </a:solidFill>
              </a:rPr>
              <a:t>7C1 Substantially Increased Rate of Growth </a:t>
            </a:r>
          </a:p>
        </c:rich>
      </c:tx>
      <c:layout>
        <c:manualLayout>
          <c:xMode val="edge"/>
          <c:yMode val="edge"/>
          <c:x val="0.24758066730479791"/>
          <c:y val="2.7297198922786654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Trend!$A$27</c:f>
              <c:strCache>
                <c:ptCount val="1"/>
                <c:pt idx="0">
                  <c:v>7C1: NYS Target</c:v>
                </c:pt>
              </c:strCache>
            </c:strRef>
          </c:tx>
          <c:spPr>
            <a:ln w="28575" cap="rnd">
              <a:solidFill>
                <a:srgbClr val="FF0000"/>
              </a:solidFill>
              <a:prstDash val="dash"/>
              <a:round/>
            </a:ln>
            <a:effectLst/>
          </c:spPr>
          <c:marker>
            <c:symbol val="none"/>
          </c:marker>
          <c:dLbls>
            <c:dLbl>
              <c:idx val="0"/>
              <c:tx>
                <c:rich>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fld id="{5A0F719B-75C4-4028-87C2-DB460FC8CF95}" type="CELLRANGE">
                      <a:rPr lang="en-US">
                        <a:solidFill>
                          <a:schemeClr val="bg1"/>
                        </a:solidFill>
                      </a:rPr>
                      <a:pPr>
                        <a:defRPr>
                          <a:solidFill>
                            <a:schemeClr val="bg1"/>
                          </a:solidFill>
                        </a:defRPr>
                      </a:pPr>
                      <a:t>[CELLRANGE]</a:t>
                    </a:fld>
                    <a:endParaRPr lang="en-US"/>
                  </a:p>
                </c:rich>
              </c:tx>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F31-4432-9E72-A65A99E86E07}"/>
                </c:ext>
              </c:extLst>
            </c:dLbl>
            <c:dLbl>
              <c:idx val="1"/>
              <c:tx>
                <c:rich>
                  <a:bodyPr/>
                  <a:lstStyle/>
                  <a:p>
                    <a:fld id="{5C70686E-F784-41E7-836E-D749A8A0263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2F31-4432-9E72-A65A99E86E07}"/>
                </c:ext>
              </c:extLst>
            </c:dLbl>
            <c:dLbl>
              <c:idx val="2"/>
              <c:tx>
                <c:rich>
                  <a:bodyPr/>
                  <a:lstStyle/>
                  <a:p>
                    <a:fld id="{C4DE398B-4361-477A-A189-659D43BE5726}"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2F31-4432-9E72-A65A99E86E07}"/>
                </c:ext>
              </c:extLst>
            </c:dLbl>
            <c:dLbl>
              <c:idx val="3"/>
              <c:tx>
                <c:rich>
                  <a:bodyPr/>
                  <a:lstStyle/>
                  <a:p>
                    <a:fld id="{914FC8AB-1EFF-4059-B40E-63216E2D34B0}"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2F31-4432-9E72-A65A99E86E07}"/>
                </c:ext>
              </c:extLst>
            </c:dLbl>
            <c:dLbl>
              <c:idx val="4"/>
              <c:tx>
                <c:rich>
                  <a:bodyPr/>
                  <a:lstStyle/>
                  <a:p>
                    <a:fld id="{58E9F8D5-EB51-412E-80B3-0F62C4859ABD}"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2F31-4432-9E72-A65A99E86E07}"/>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Trend!$B$26:$F$26</c:f>
              <c:numCache>
                <c:formatCode>General</c:formatCode>
                <c:ptCount val="5"/>
                <c:pt idx="0">
                  <c:v>2015</c:v>
                </c:pt>
                <c:pt idx="1">
                  <c:v>2016</c:v>
                </c:pt>
                <c:pt idx="2">
                  <c:v>2017</c:v>
                </c:pt>
                <c:pt idx="3">
                  <c:v>2018</c:v>
                </c:pt>
                <c:pt idx="4">
                  <c:v>2019</c:v>
                </c:pt>
              </c:numCache>
            </c:numRef>
          </c:cat>
          <c:val>
            <c:numRef>
              <c:f>Trend!$B$27:$F$27</c:f>
              <c:numCache>
                <c:formatCode>0.00%</c:formatCode>
                <c:ptCount val="5"/>
                <c:pt idx="0">
                  <c:v>0.92</c:v>
                </c:pt>
                <c:pt idx="1">
                  <c:v>0.92</c:v>
                </c:pt>
                <c:pt idx="2">
                  <c:v>0.92500000000000004</c:v>
                </c:pt>
                <c:pt idx="3">
                  <c:v>0.93</c:v>
                </c:pt>
                <c:pt idx="4">
                  <c:v>0.93</c:v>
                </c:pt>
              </c:numCache>
            </c:numRef>
          </c:val>
          <c:smooth val="0"/>
          <c:extLst>
            <c:ext xmlns:c15="http://schemas.microsoft.com/office/drawing/2012/chart" uri="{02D57815-91ED-43cb-92C2-25804820EDAC}">
              <c15:datalabelsRange>
                <c15:f>Trend!$B$28:$F$28</c15:f>
                <c15:dlblRangeCache>
                  <c:ptCount val="5"/>
                  <c:pt idx="0">
                    <c:v>0.00</c:v>
                  </c:pt>
                  <c:pt idx="1">
                    <c:v>0.00</c:v>
                  </c:pt>
                  <c:pt idx="2">
                    <c:v>+0.50</c:v>
                  </c:pt>
                  <c:pt idx="3">
                    <c:v>+0.50</c:v>
                  </c:pt>
                  <c:pt idx="4">
                    <c:v>0.00</c:v>
                  </c:pt>
                </c15:dlblRangeCache>
              </c15:datalabelsRange>
            </c:ext>
            <c:ext xmlns:c16="http://schemas.microsoft.com/office/drawing/2014/chart" uri="{C3380CC4-5D6E-409C-BE32-E72D297353CC}">
              <c16:uniqueId val="{00000005-2F31-4432-9E72-A65A99E86E07}"/>
            </c:ext>
          </c:extLst>
        </c:ser>
        <c:ser>
          <c:idx val="2"/>
          <c:order val="2"/>
          <c:tx>
            <c:strRef>
              <c:f>Trend!$A$29</c:f>
              <c:strCache>
                <c:ptCount val="1"/>
                <c:pt idx="0">
                  <c:v>7C1: NYS Result</c:v>
                </c:pt>
              </c:strCache>
            </c:strRef>
          </c:tx>
          <c:spPr>
            <a:ln w="28575" cap="rnd">
              <a:solidFill>
                <a:srgbClr val="92D050"/>
              </a:solidFill>
              <a:round/>
            </a:ln>
            <a:effectLst/>
          </c:spPr>
          <c:marker>
            <c:symbol val="none"/>
          </c:marker>
          <c:dLbls>
            <c:dLbl>
              <c:idx val="0"/>
              <c:tx>
                <c:rich>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fld id="{82C52610-79C4-4960-9233-65E0305F2EA0}" type="CELLRANGE">
                      <a:rPr lang="en-US">
                        <a:solidFill>
                          <a:schemeClr val="bg1"/>
                        </a:solidFill>
                      </a:rPr>
                      <a:pPr>
                        <a:defRPr>
                          <a:solidFill>
                            <a:schemeClr val="bg1"/>
                          </a:solidFill>
                        </a:defRPr>
                      </a:pPr>
                      <a:t>[CELLRANGE]</a:t>
                    </a:fld>
                    <a:endParaRPr lang="en-US"/>
                  </a:p>
                </c:rich>
              </c:tx>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F31-4432-9E72-A65A99E86E07}"/>
                </c:ext>
              </c:extLst>
            </c:dLbl>
            <c:dLbl>
              <c:idx val="1"/>
              <c:tx>
                <c:rich>
                  <a:bodyPr/>
                  <a:lstStyle/>
                  <a:p>
                    <a:fld id="{BA686536-72D8-4322-BBAF-A8EF816A25F1}"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2F31-4432-9E72-A65A99E86E07}"/>
                </c:ext>
              </c:extLst>
            </c:dLbl>
            <c:dLbl>
              <c:idx val="2"/>
              <c:tx>
                <c:rich>
                  <a:bodyPr/>
                  <a:lstStyle/>
                  <a:p>
                    <a:fld id="{8EF4475C-0DA7-40CB-9FE5-E1F619461D7A}"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2F31-4432-9E72-A65A99E86E07}"/>
                </c:ext>
              </c:extLst>
            </c:dLbl>
            <c:dLbl>
              <c:idx val="3"/>
              <c:tx>
                <c:rich>
                  <a:bodyPr/>
                  <a:lstStyle/>
                  <a:p>
                    <a:fld id="{CE2003BF-F9E0-41CC-8476-1371A1F8CB5E}"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2F31-4432-9E72-A65A99E86E07}"/>
                </c:ext>
              </c:extLst>
            </c:dLbl>
            <c:dLbl>
              <c:idx val="4"/>
              <c:tx>
                <c:rich>
                  <a:bodyPr/>
                  <a:lstStyle/>
                  <a:p>
                    <a:fld id="{9A5BEB5A-A103-4F9A-98E5-3D7AABDF46F6}"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2F31-4432-9E72-A65A99E86E07}"/>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b"/>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Trend!$B$26:$F$26</c:f>
              <c:numCache>
                <c:formatCode>General</c:formatCode>
                <c:ptCount val="5"/>
                <c:pt idx="0">
                  <c:v>2015</c:v>
                </c:pt>
                <c:pt idx="1">
                  <c:v>2016</c:v>
                </c:pt>
                <c:pt idx="2">
                  <c:v>2017</c:v>
                </c:pt>
                <c:pt idx="3">
                  <c:v>2018</c:v>
                </c:pt>
                <c:pt idx="4">
                  <c:v>2019</c:v>
                </c:pt>
              </c:numCache>
            </c:numRef>
          </c:cat>
          <c:val>
            <c:numRef>
              <c:f>Trend!$B$29:$F$29</c:f>
              <c:numCache>
                <c:formatCode>0.00%</c:formatCode>
                <c:ptCount val="5"/>
                <c:pt idx="0">
                  <c:v>0.90149999999999997</c:v>
                </c:pt>
                <c:pt idx="1">
                  <c:v>0.8881</c:v>
                </c:pt>
                <c:pt idx="2">
                  <c:v>0.85799999999999998</c:v>
                </c:pt>
                <c:pt idx="3">
                  <c:v>0.89139999999999997</c:v>
                </c:pt>
                <c:pt idx="4">
                  <c:v>0.87909999999999999</c:v>
                </c:pt>
              </c:numCache>
            </c:numRef>
          </c:val>
          <c:smooth val="0"/>
          <c:extLst>
            <c:ext xmlns:c15="http://schemas.microsoft.com/office/drawing/2012/chart" uri="{02D57815-91ED-43cb-92C2-25804820EDAC}">
              <c15:datalabelsRange>
                <c15:f>Trend!$B$30:$F$30</c15:f>
                <c15:dlblRangeCache>
                  <c:ptCount val="5"/>
                  <c:pt idx="0">
                    <c:v>0.00</c:v>
                  </c:pt>
                  <c:pt idx="1">
                    <c:v>-1.34</c:v>
                  </c:pt>
                  <c:pt idx="2">
                    <c:v>-3.01</c:v>
                  </c:pt>
                  <c:pt idx="3">
                    <c:v>+3.34</c:v>
                  </c:pt>
                  <c:pt idx="4">
                    <c:v>-1.23</c:v>
                  </c:pt>
                </c15:dlblRangeCache>
              </c15:datalabelsRange>
            </c:ext>
            <c:ext xmlns:c16="http://schemas.microsoft.com/office/drawing/2014/chart" uri="{C3380CC4-5D6E-409C-BE32-E72D297353CC}">
              <c16:uniqueId val="{0000000B-2F31-4432-9E72-A65A99E86E07}"/>
            </c:ext>
          </c:extLst>
        </c:ser>
        <c:dLbls>
          <c:dLblPos val="b"/>
          <c:showLegendKey val="0"/>
          <c:showVal val="1"/>
          <c:showCatName val="0"/>
          <c:showSerName val="0"/>
          <c:showPercent val="0"/>
          <c:showBubbleSize val="0"/>
        </c:dLbls>
        <c:smooth val="0"/>
        <c:axId val="587907328"/>
        <c:axId val="587911592"/>
        <c:extLst>
          <c:ext xmlns:c15="http://schemas.microsoft.com/office/drawing/2012/chart" uri="{02D57815-91ED-43cb-92C2-25804820EDAC}">
            <c15:filteredLineSeries>
              <c15:ser>
                <c:idx val="1"/>
                <c:order val="1"/>
                <c:tx>
                  <c:strRef>
                    <c:extLst>
                      <c:ext uri="{02D57815-91ED-43cb-92C2-25804820EDAC}">
                        <c15:formulaRef>
                          <c15:sqref>Trend!$A$28</c15:sqref>
                        </c15:formulaRef>
                      </c:ext>
                    </c:extLst>
                    <c:strCache>
                      <c:ptCount val="1"/>
                      <c:pt idx="0">
                        <c:v>Variance</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Trend!$B$26:$F$26</c15:sqref>
                        </c15:formulaRef>
                      </c:ext>
                    </c:extLst>
                    <c:numCache>
                      <c:formatCode>General</c:formatCode>
                      <c:ptCount val="5"/>
                      <c:pt idx="0">
                        <c:v>2015</c:v>
                      </c:pt>
                      <c:pt idx="1">
                        <c:v>2016</c:v>
                      </c:pt>
                      <c:pt idx="2">
                        <c:v>2017</c:v>
                      </c:pt>
                      <c:pt idx="3">
                        <c:v>2018</c:v>
                      </c:pt>
                      <c:pt idx="4">
                        <c:v>2019</c:v>
                      </c:pt>
                    </c:numCache>
                  </c:numRef>
                </c:cat>
                <c:val>
                  <c:numRef>
                    <c:extLst>
                      <c:ext uri="{02D57815-91ED-43cb-92C2-25804820EDAC}">
                        <c15:formulaRef>
                          <c15:sqref>Trend!$B$28:$F$28</c15:sqref>
                        </c15:formulaRef>
                      </c:ext>
                    </c:extLst>
                    <c:numCache>
                      <c:formatCode>0.00</c:formatCode>
                      <c:ptCount val="5"/>
                      <c:pt idx="0">
                        <c:v>0</c:v>
                      </c:pt>
                      <c:pt idx="1">
                        <c:v>0</c:v>
                      </c:pt>
                      <c:pt idx="2" formatCode="\+0.00">
                        <c:v>0.50000000000000044</c:v>
                      </c:pt>
                      <c:pt idx="3" formatCode="\+0.00">
                        <c:v>0.50000000000000044</c:v>
                      </c:pt>
                      <c:pt idx="4">
                        <c:v>0</c:v>
                      </c:pt>
                    </c:numCache>
                  </c:numRef>
                </c:val>
                <c:smooth val="0"/>
                <c:extLst>
                  <c:ext xmlns:c16="http://schemas.microsoft.com/office/drawing/2014/chart" uri="{C3380CC4-5D6E-409C-BE32-E72D297353CC}">
                    <c16:uniqueId val="{0000000C-2F31-4432-9E72-A65A99E86E07}"/>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Trend!$A$30</c15:sqref>
                        </c15:formulaRef>
                      </c:ext>
                    </c:extLst>
                    <c:strCache>
                      <c:ptCount val="1"/>
                      <c:pt idx="0">
                        <c:v>Variance</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Trend!$B$26:$F$26</c15:sqref>
                        </c15:formulaRef>
                      </c:ext>
                    </c:extLst>
                    <c:numCache>
                      <c:formatCode>General</c:formatCode>
                      <c:ptCount val="5"/>
                      <c:pt idx="0">
                        <c:v>2015</c:v>
                      </c:pt>
                      <c:pt idx="1">
                        <c:v>2016</c:v>
                      </c:pt>
                      <c:pt idx="2">
                        <c:v>2017</c:v>
                      </c:pt>
                      <c:pt idx="3">
                        <c:v>2018</c:v>
                      </c:pt>
                      <c:pt idx="4">
                        <c:v>2019</c:v>
                      </c:pt>
                    </c:numCache>
                  </c:numRef>
                </c:cat>
                <c:val>
                  <c:numRef>
                    <c:extLst xmlns:c15="http://schemas.microsoft.com/office/drawing/2012/chart">
                      <c:ext xmlns:c15="http://schemas.microsoft.com/office/drawing/2012/chart" uri="{02D57815-91ED-43cb-92C2-25804820EDAC}">
                        <c15:formulaRef>
                          <c15:sqref>Trend!$B$30:$F$30</c15:sqref>
                        </c15:formulaRef>
                      </c:ext>
                    </c:extLst>
                    <c:numCache>
                      <c:formatCode>0.00</c:formatCode>
                      <c:ptCount val="5"/>
                      <c:pt idx="0">
                        <c:v>0</c:v>
                      </c:pt>
                      <c:pt idx="1">
                        <c:v>-1.3399999999999967</c:v>
                      </c:pt>
                      <c:pt idx="2">
                        <c:v>-3.0100000000000016</c:v>
                      </c:pt>
                      <c:pt idx="3" formatCode="\+0.00">
                        <c:v>3.3399999999999985</c:v>
                      </c:pt>
                      <c:pt idx="4">
                        <c:v>-1.2299999999999978</c:v>
                      </c:pt>
                    </c:numCache>
                  </c:numRef>
                </c:val>
                <c:smooth val="0"/>
                <c:extLst xmlns:c15="http://schemas.microsoft.com/office/drawing/2012/chart">
                  <c:ext xmlns:c16="http://schemas.microsoft.com/office/drawing/2014/chart" uri="{C3380CC4-5D6E-409C-BE32-E72D297353CC}">
                    <c16:uniqueId val="{0000000D-2F31-4432-9E72-A65A99E86E07}"/>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Trend!$A$31</c15:sqref>
                        </c15:formulaRef>
                      </c:ext>
                    </c:extLst>
                    <c:strCache>
                      <c:ptCount val="1"/>
                      <c:pt idx="0">
                        <c:v>7C1: National Mean</c:v>
                      </c:pt>
                    </c:strCache>
                  </c:strRef>
                </c:tx>
                <c:spPr>
                  <a:ln w="28575" cap="rnd">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Trend!$B$26:$F$26</c15:sqref>
                        </c15:formulaRef>
                      </c:ext>
                    </c:extLst>
                    <c:numCache>
                      <c:formatCode>General</c:formatCode>
                      <c:ptCount val="5"/>
                      <c:pt idx="0">
                        <c:v>2015</c:v>
                      </c:pt>
                      <c:pt idx="1">
                        <c:v>2016</c:v>
                      </c:pt>
                      <c:pt idx="2">
                        <c:v>2017</c:v>
                      </c:pt>
                      <c:pt idx="3">
                        <c:v>2018</c:v>
                      </c:pt>
                      <c:pt idx="4">
                        <c:v>2019</c:v>
                      </c:pt>
                    </c:numCache>
                  </c:numRef>
                </c:cat>
                <c:val>
                  <c:numRef>
                    <c:extLst xmlns:c15="http://schemas.microsoft.com/office/drawing/2012/chart">
                      <c:ext xmlns:c15="http://schemas.microsoft.com/office/drawing/2012/chart" uri="{02D57815-91ED-43cb-92C2-25804820EDAC}">
                        <c15:formulaRef>
                          <c15:sqref>Trend!$B$31:$F$31</c15:sqref>
                        </c15:formulaRef>
                      </c:ext>
                    </c:extLst>
                    <c:numCache>
                      <c:formatCode>General</c:formatCode>
                      <c:ptCount val="5"/>
                      <c:pt idx="3" formatCode="0.00%">
                        <c:v>0.78</c:v>
                      </c:pt>
                    </c:numCache>
                  </c:numRef>
                </c:val>
                <c:smooth val="0"/>
                <c:extLst xmlns:c15="http://schemas.microsoft.com/office/drawing/2012/chart">
                  <c:ext xmlns:c16="http://schemas.microsoft.com/office/drawing/2014/chart" uri="{C3380CC4-5D6E-409C-BE32-E72D297353CC}">
                    <c16:uniqueId val="{0000000E-2F31-4432-9E72-A65A99E86E07}"/>
                  </c:ext>
                </c:extLst>
              </c15:ser>
            </c15:filteredLineSeries>
          </c:ext>
        </c:extLst>
      </c:lineChart>
      <c:catAx>
        <c:axId val="587907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7911592"/>
        <c:crosses val="autoZero"/>
        <c:auto val="1"/>
        <c:lblAlgn val="ctr"/>
        <c:lblOffset val="100"/>
        <c:noMultiLvlLbl val="0"/>
      </c:catAx>
      <c:valAx>
        <c:axId val="587911592"/>
        <c:scaling>
          <c:orientation val="minMax"/>
          <c:max val="1"/>
          <c:min val="0.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7907328"/>
        <c:crosses val="autoZero"/>
        <c:crossBetween val="between"/>
        <c:majorUnit val="0.1"/>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a:solidFill>
                  <a:schemeClr val="tx1"/>
                </a:solidFill>
              </a:rPr>
              <a:t>7C2 Functioning within Age Expectations</a:t>
            </a:r>
          </a:p>
        </c:rich>
      </c:tx>
      <c:layout>
        <c:manualLayout>
          <c:xMode val="edge"/>
          <c:yMode val="edge"/>
          <c:x val="0.25055561023622053"/>
          <c:y val="2.8441565322760862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Trend!$A$33</c:f>
              <c:strCache>
                <c:ptCount val="1"/>
                <c:pt idx="0">
                  <c:v>7C2: NYS Target</c:v>
                </c:pt>
              </c:strCache>
            </c:strRef>
          </c:tx>
          <c:spPr>
            <a:ln w="28575" cap="rnd">
              <a:solidFill>
                <a:srgbClr val="FF0000"/>
              </a:solidFill>
              <a:prstDash val="dash"/>
              <a:round/>
            </a:ln>
            <a:effectLst/>
          </c:spPr>
          <c:marker>
            <c:symbol val="none"/>
          </c:marker>
          <c:dLbls>
            <c:dLbl>
              <c:idx val="0"/>
              <c:tx>
                <c:rich>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fld id="{42BAC01D-A778-4246-A5B0-8D76B7173E0D}" type="CELLRANGE">
                      <a:rPr lang="en-US">
                        <a:solidFill>
                          <a:schemeClr val="bg1"/>
                        </a:solidFill>
                      </a:rPr>
                      <a:pPr>
                        <a:defRPr>
                          <a:solidFill>
                            <a:schemeClr val="bg1"/>
                          </a:solidFill>
                        </a:defRPr>
                      </a:pPr>
                      <a:t>[CELLRANGE]</a:t>
                    </a:fld>
                    <a:endParaRPr lang="en-US"/>
                  </a:p>
                </c:rich>
              </c:tx>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B55E-431F-955B-91028A04E026}"/>
                </c:ext>
              </c:extLst>
            </c:dLbl>
            <c:dLbl>
              <c:idx val="1"/>
              <c:tx>
                <c:rich>
                  <a:bodyPr/>
                  <a:lstStyle/>
                  <a:p>
                    <a:fld id="{E70A48A4-864D-4B00-A164-638A0958AC1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B55E-431F-955B-91028A04E026}"/>
                </c:ext>
              </c:extLst>
            </c:dLbl>
            <c:dLbl>
              <c:idx val="2"/>
              <c:tx>
                <c:rich>
                  <a:bodyPr/>
                  <a:lstStyle/>
                  <a:p>
                    <a:fld id="{48FA93EC-D5F9-49DF-80C1-B654BFAABE4C}"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B55E-431F-955B-91028A04E026}"/>
                </c:ext>
              </c:extLst>
            </c:dLbl>
            <c:dLbl>
              <c:idx val="3"/>
              <c:tx>
                <c:rich>
                  <a:bodyPr/>
                  <a:lstStyle/>
                  <a:p>
                    <a:fld id="{D40221BD-B9FF-4754-9168-22737271850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B55E-431F-955B-91028A04E026}"/>
                </c:ext>
              </c:extLst>
            </c:dLbl>
            <c:dLbl>
              <c:idx val="4"/>
              <c:tx>
                <c:rich>
                  <a:bodyPr/>
                  <a:lstStyle/>
                  <a:p>
                    <a:fld id="{64A69279-8381-46CC-8660-D22C34016613}"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B55E-431F-955B-91028A04E026}"/>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Trend!$B$32:$F$32</c:f>
              <c:numCache>
                <c:formatCode>General</c:formatCode>
                <c:ptCount val="5"/>
                <c:pt idx="0">
                  <c:v>2015</c:v>
                </c:pt>
                <c:pt idx="1">
                  <c:v>2016</c:v>
                </c:pt>
                <c:pt idx="2">
                  <c:v>2017</c:v>
                </c:pt>
                <c:pt idx="3">
                  <c:v>2018</c:v>
                </c:pt>
                <c:pt idx="4">
                  <c:v>2019</c:v>
                </c:pt>
              </c:numCache>
            </c:numRef>
          </c:cat>
          <c:val>
            <c:numRef>
              <c:f>Trend!$B$33:$F$33</c:f>
              <c:numCache>
                <c:formatCode>0.00%</c:formatCode>
                <c:ptCount val="5"/>
                <c:pt idx="0">
                  <c:v>0.52</c:v>
                </c:pt>
                <c:pt idx="1">
                  <c:v>0.55000000000000004</c:v>
                </c:pt>
                <c:pt idx="2">
                  <c:v>0.6</c:v>
                </c:pt>
                <c:pt idx="3">
                  <c:v>0.64</c:v>
                </c:pt>
                <c:pt idx="4">
                  <c:v>0.64</c:v>
                </c:pt>
              </c:numCache>
            </c:numRef>
          </c:val>
          <c:smooth val="0"/>
          <c:extLst>
            <c:ext xmlns:c15="http://schemas.microsoft.com/office/drawing/2012/chart" uri="{02D57815-91ED-43cb-92C2-25804820EDAC}">
              <c15:datalabelsRange>
                <c15:f>Trend!$B$34:$F$34</c15:f>
                <c15:dlblRangeCache>
                  <c:ptCount val="5"/>
                  <c:pt idx="0">
                    <c:v>0.00</c:v>
                  </c:pt>
                  <c:pt idx="1">
                    <c:v>+3.00</c:v>
                  </c:pt>
                  <c:pt idx="2">
                    <c:v>+5.00</c:v>
                  </c:pt>
                  <c:pt idx="3">
                    <c:v>+4.00</c:v>
                  </c:pt>
                  <c:pt idx="4">
                    <c:v>0.00</c:v>
                  </c:pt>
                </c15:dlblRangeCache>
              </c15:datalabelsRange>
            </c:ext>
            <c:ext xmlns:c16="http://schemas.microsoft.com/office/drawing/2014/chart" uri="{C3380CC4-5D6E-409C-BE32-E72D297353CC}">
              <c16:uniqueId val="{00000005-B55E-431F-955B-91028A04E026}"/>
            </c:ext>
          </c:extLst>
        </c:ser>
        <c:ser>
          <c:idx val="2"/>
          <c:order val="2"/>
          <c:tx>
            <c:strRef>
              <c:f>Trend!$A$35</c:f>
              <c:strCache>
                <c:ptCount val="1"/>
                <c:pt idx="0">
                  <c:v>7C2: NYS Result</c:v>
                </c:pt>
              </c:strCache>
            </c:strRef>
          </c:tx>
          <c:spPr>
            <a:ln w="28575" cap="rnd">
              <a:solidFill>
                <a:srgbClr val="92D050"/>
              </a:solidFill>
              <a:round/>
            </a:ln>
            <a:effectLst/>
          </c:spPr>
          <c:marker>
            <c:symbol val="none"/>
          </c:marker>
          <c:dLbls>
            <c:dLbl>
              <c:idx val="0"/>
              <c:tx>
                <c:rich>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fld id="{CBD02C98-865C-4641-AF98-2754044E9074}" type="CELLRANGE">
                      <a:rPr lang="en-US">
                        <a:solidFill>
                          <a:schemeClr val="bg1"/>
                        </a:solidFill>
                      </a:rPr>
                      <a:pPr>
                        <a:defRPr>
                          <a:solidFill>
                            <a:schemeClr val="bg1"/>
                          </a:solidFill>
                        </a:defRPr>
                      </a:pPr>
                      <a:t>[CELLRANGE]</a:t>
                    </a:fld>
                    <a:endParaRPr lang="en-US"/>
                  </a:p>
                </c:rich>
              </c:tx>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B55E-431F-955B-91028A04E026}"/>
                </c:ext>
              </c:extLst>
            </c:dLbl>
            <c:dLbl>
              <c:idx val="1"/>
              <c:tx>
                <c:rich>
                  <a:bodyPr/>
                  <a:lstStyle/>
                  <a:p>
                    <a:fld id="{DEA9B6C7-29A9-4835-A54F-B68885EC5E1F}"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B55E-431F-955B-91028A04E026}"/>
                </c:ext>
              </c:extLst>
            </c:dLbl>
            <c:dLbl>
              <c:idx val="2"/>
              <c:tx>
                <c:rich>
                  <a:bodyPr/>
                  <a:lstStyle/>
                  <a:p>
                    <a:fld id="{45554A99-5A60-4F0F-9BAA-D8278827F92E}"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B55E-431F-955B-91028A04E026}"/>
                </c:ext>
              </c:extLst>
            </c:dLbl>
            <c:dLbl>
              <c:idx val="3"/>
              <c:tx>
                <c:rich>
                  <a:bodyPr/>
                  <a:lstStyle/>
                  <a:p>
                    <a:fld id="{A76F4597-FE58-4393-A2F2-AD6D112B374F}"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B55E-431F-955B-91028A04E026}"/>
                </c:ext>
              </c:extLst>
            </c:dLbl>
            <c:dLbl>
              <c:idx val="4"/>
              <c:tx>
                <c:rich>
                  <a:bodyPr/>
                  <a:lstStyle/>
                  <a:p>
                    <a:fld id="{81AA9C30-024C-43A8-B16C-2F291F0C50A2}"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B55E-431F-955B-91028A04E026}"/>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b"/>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Trend!$B$32:$F$32</c:f>
              <c:numCache>
                <c:formatCode>General</c:formatCode>
                <c:ptCount val="5"/>
                <c:pt idx="0">
                  <c:v>2015</c:v>
                </c:pt>
                <c:pt idx="1">
                  <c:v>2016</c:v>
                </c:pt>
                <c:pt idx="2">
                  <c:v>2017</c:v>
                </c:pt>
                <c:pt idx="3">
                  <c:v>2018</c:v>
                </c:pt>
                <c:pt idx="4">
                  <c:v>2019</c:v>
                </c:pt>
              </c:numCache>
            </c:numRef>
          </c:cat>
          <c:val>
            <c:numRef>
              <c:f>Trend!$B$35:$F$35</c:f>
              <c:numCache>
                <c:formatCode>0.00%</c:formatCode>
                <c:ptCount val="5"/>
                <c:pt idx="0">
                  <c:v>0.53010000000000002</c:v>
                </c:pt>
                <c:pt idx="1">
                  <c:v>0.51249999999999996</c:v>
                </c:pt>
                <c:pt idx="2">
                  <c:v>0.49440000000000001</c:v>
                </c:pt>
                <c:pt idx="3">
                  <c:v>0.48089999999999999</c:v>
                </c:pt>
                <c:pt idx="4">
                  <c:v>0.42349999999999999</c:v>
                </c:pt>
              </c:numCache>
            </c:numRef>
          </c:val>
          <c:smooth val="0"/>
          <c:extLst>
            <c:ext xmlns:c15="http://schemas.microsoft.com/office/drawing/2012/chart" uri="{02D57815-91ED-43cb-92C2-25804820EDAC}">
              <c15:datalabelsRange>
                <c15:f>Trend!$B$36:$F$36</c15:f>
                <c15:dlblRangeCache>
                  <c:ptCount val="5"/>
                  <c:pt idx="0">
                    <c:v>0.00</c:v>
                  </c:pt>
                  <c:pt idx="1">
                    <c:v>-1.76</c:v>
                  </c:pt>
                  <c:pt idx="2">
                    <c:v>-1.81</c:v>
                  </c:pt>
                  <c:pt idx="3">
                    <c:v>-1.35</c:v>
                  </c:pt>
                  <c:pt idx="4">
                    <c:v>-5.74</c:v>
                  </c:pt>
                </c15:dlblRangeCache>
              </c15:datalabelsRange>
            </c:ext>
            <c:ext xmlns:c16="http://schemas.microsoft.com/office/drawing/2014/chart" uri="{C3380CC4-5D6E-409C-BE32-E72D297353CC}">
              <c16:uniqueId val="{0000000B-B55E-431F-955B-91028A04E026}"/>
            </c:ext>
          </c:extLst>
        </c:ser>
        <c:dLbls>
          <c:showLegendKey val="0"/>
          <c:showVal val="0"/>
          <c:showCatName val="0"/>
          <c:showSerName val="0"/>
          <c:showPercent val="0"/>
          <c:showBubbleSize val="0"/>
        </c:dLbls>
        <c:smooth val="0"/>
        <c:axId val="471492352"/>
        <c:axId val="471500224"/>
        <c:extLst>
          <c:ext xmlns:c15="http://schemas.microsoft.com/office/drawing/2012/chart" uri="{02D57815-91ED-43cb-92C2-25804820EDAC}">
            <c15:filteredLineSeries>
              <c15:ser>
                <c:idx val="1"/>
                <c:order val="1"/>
                <c:tx>
                  <c:strRef>
                    <c:extLst>
                      <c:ext uri="{02D57815-91ED-43cb-92C2-25804820EDAC}">
                        <c15:formulaRef>
                          <c15:sqref>Trend!$A$34</c15:sqref>
                        </c15:formulaRef>
                      </c:ext>
                    </c:extLst>
                    <c:strCache>
                      <c:ptCount val="1"/>
                      <c:pt idx="0">
                        <c:v>Variance</c:v>
                      </c:pt>
                    </c:strCache>
                  </c:strRef>
                </c:tx>
                <c:spPr>
                  <a:ln w="28575" cap="rnd">
                    <a:solidFill>
                      <a:schemeClr val="accent2"/>
                    </a:solidFill>
                    <a:round/>
                  </a:ln>
                  <a:effectLst/>
                </c:spPr>
                <c:marker>
                  <c:symbol val="none"/>
                </c:marker>
                <c:cat>
                  <c:numRef>
                    <c:extLst>
                      <c:ext uri="{02D57815-91ED-43cb-92C2-25804820EDAC}">
                        <c15:formulaRef>
                          <c15:sqref>Trend!$B$32:$F$32</c15:sqref>
                        </c15:formulaRef>
                      </c:ext>
                    </c:extLst>
                    <c:numCache>
                      <c:formatCode>General</c:formatCode>
                      <c:ptCount val="5"/>
                      <c:pt idx="0">
                        <c:v>2015</c:v>
                      </c:pt>
                      <c:pt idx="1">
                        <c:v>2016</c:v>
                      </c:pt>
                      <c:pt idx="2">
                        <c:v>2017</c:v>
                      </c:pt>
                      <c:pt idx="3">
                        <c:v>2018</c:v>
                      </c:pt>
                      <c:pt idx="4">
                        <c:v>2019</c:v>
                      </c:pt>
                    </c:numCache>
                  </c:numRef>
                </c:cat>
                <c:val>
                  <c:numRef>
                    <c:extLst>
                      <c:ext uri="{02D57815-91ED-43cb-92C2-25804820EDAC}">
                        <c15:formulaRef>
                          <c15:sqref>Trend!$B$34:$F$34</c15:sqref>
                        </c15:formulaRef>
                      </c:ext>
                    </c:extLst>
                    <c:numCache>
                      <c:formatCode>\+0.00</c:formatCode>
                      <c:ptCount val="5"/>
                      <c:pt idx="0" formatCode="0.00">
                        <c:v>0</c:v>
                      </c:pt>
                      <c:pt idx="1">
                        <c:v>3.0000000000000027</c:v>
                      </c:pt>
                      <c:pt idx="2">
                        <c:v>4.9999999999999929</c:v>
                      </c:pt>
                      <c:pt idx="3">
                        <c:v>4.0000000000000036</c:v>
                      </c:pt>
                      <c:pt idx="4" formatCode="0.00">
                        <c:v>0</c:v>
                      </c:pt>
                    </c:numCache>
                  </c:numRef>
                </c:val>
                <c:smooth val="0"/>
                <c:extLst>
                  <c:ext xmlns:c16="http://schemas.microsoft.com/office/drawing/2014/chart" uri="{C3380CC4-5D6E-409C-BE32-E72D297353CC}">
                    <c16:uniqueId val="{0000000C-B55E-431F-955B-91028A04E026}"/>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Trend!$A$36</c15:sqref>
                        </c15:formulaRef>
                      </c:ext>
                    </c:extLst>
                    <c:strCache>
                      <c:ptCount val="1"/>
                      <c:pt idx="0">
                        <c:v>Variance</c:v>
                      </c:pt>
                    </c:strCache>
                  </c:strRef>
                </c:tx>
                <c:spPr>
                  <a:ln w="28575"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Trend!$B$32:$F$32</c15:sqref>
                        </c15:formulaRef>
                      </c:ext>
                    </c:extLst>
                    <c:numCache>
                      <c:formatCode>General</c:formatCode>
                      <c:ptCount val="5"/>
                      <c:pt idx="0">
                        <c:v>2015</c:v>
                      </c:pt>
                      <c:pt idx="1">
                        <c:v>2016</c:v>
                      </c:pt>
                      <c:pt idx="2">
                        <c:v>2017</c:v>
                      </c:pt>
                      <c:pt idx="3">
                        <c:v>2018</c:v>
                      </c:pt>
                      <c:pt idx="4">
                        <c:v>2019</c:v>
                      </c:pt>
                    </c:numCache>
                  </c:numRef>
                </c:cat>
                <c:val>
                  <c:numRef>
                    <c:extLst xmlns:c15="http://schemas.microsoft.com/office/drawing/2012/chart">
                      <c:ext xmlns:c15="http://schemas.microsoft.com/office/drawing/2012/chart" uri="{02D57815-91ED-43cb-92C2-25804820EDAC}">
                        <c15:formulaRef>
                          <c15:sqref>Trend!$B$36:$F$36</c15:sqref>
                        </c15:formulaRef>
                      </c:ext>
                    </c:extLst>
                    <c:numCache>
                      <c:formatCode>0.00</c:formatCode>
                      <c:ptCount val="5"/>
                      <c:pt idx="0">
                        <c:v>0</c:v>
                      </c:pt>
                      <c:pt idx="1">
                        <c:v>-1.760000000000006</c:v>
                      </c:pt>
                      <c:pt idx="2">
                        <c:v>-1.8099999999999949</c:v>
                      </c:pt>
                      <c:pt idx="3">
                        <c:v>-1.3500000000000012</c:v>
                      </c:pt>
                      <c:pt idx="4">
                        <c:v>-5.74</c:v>
                      </c:pt>
                    </c:numCache>
                  </c:numRef>
                </c:val>
                <c:smooth val="0"/>
                <c:extLst xmlns:c15="http://schemas.microsoft.com/office/drawing/2012/chart">
                  <c:ext xmlns:c16="http://schemas.microsoft.com/office/drawing/2014/chart" uri="{C3380CC4-5D6E-409C-BE32-E72D297353CC}">
                    <c16:uniqueId val="{0000000D-B55E-431F-955B-91028A04E026}"/>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Trend!$A$37</c15:sqref>
                        </c15:formulaRef>
                      </c:ext>
                    </c:extLst>
                    <c:strCache>
                      <c:ptCount val="1"/>
                      <c:pt idx="0">
                        <c:v>7C2: National Mean</c:v>
                      </c:pt>
                    </c:strCache>
                  </c:strRef>
                </c:tx>
                <c:spPr>
                  <a:ln w="28575"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Trend!$B$32:$F$32</c15:sqref>
                        </c15:formulaRef>
                      </c:ext>
                    </c:extLst>
                    <c:numCache>
                      <c:formatCode>General</c:formatCode>
                      <c:ptCount val="5"/>
                      <c:pt idx="0">
                        <c:v>2015</c:v>
                      </c:pt>
                      <c:pt idx="1">
                        <c:v>2016</c:v>
                      </c:pt>
                      <c:pt idx="2">
                        <c:v>2017</c:v>
                      </c:pt>
                      <c:pt idx="3">
                        <c:v>2018</c:v>
                      </c:pt>
                      <c:pt idx="4">
                        <c:v>2019</c:v>
                      </c:pt>
                    </c:numCache>
                  </c:numRef>
                </c:cat>
                <c:val>
                  <c:numRef>
                    <c:extLst xmlns:c15="http://schemas.microsoft.com/office/drawing/2012/chart">
                      <c:ext xmlns:c15="http://schemas.microsoft.com/office/drawing/2012/chart" uri="{02D57815-91ED-43cb-92C2-25804820EDAC}">
                        <c15:formulaRef>
                          <c15:sqref>Trend!$B$37:$F$37</c15:sqref>
                        </c15:formulaRef>
                      </c:ext>
                    </c:extLst>
                    <c:numCache>
                      <c:formatCode>General</c:formatCode>
                      <c:ptCount val="5"/>
                      <c:pt idx="3" formatCode="0.00%">
                        <c:v>0.59</c:v>
                      </c:pt>
                    </c:numCache>
                  </c:numRef>
                </c:val>
                <c:smooth val="0"/>
                <c:extLst xmlns:c15="http://schemas.microsoft.com/office/drawing/2012/chart">
                  <c:ext xmlns:c16="http://schemas.microsoft.com/office/drawing/2014/chart" uri="{C3380CC4-5D6E-409C-BE32-E72D297353CC}">
                    <c16:uniqueId val="{0000000E-B55E-431F-955B-91028A04E026}"/>
                  </c:ext>
                </c:extLst>
              </c15:ser>
            </c15:filteredLineSeries>
          </c:ext>
        </c:extLst>
      </c:lineChart>
      <c:catAx>
        <c:axId val="471492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1500224"/>
        <c:crosses val="autoZero"/>
        <c:auto val="1"/>
        <c:lblAlgn val="ctr"/>
        <c:lblOffset val="100"/>
        <c:noMultiLvlLbl val="0"/>
      </c:catAx>
      <c:valAx>
        <c:axId val="471500224"/>
        <c:scaling>
          <c:orientation val="minMax"/>
          <c:max val="1"/>
          <c:min val="0.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1492352"/>
        <c:crosses val="autoZero"/>
        <c:crossBetween val="between"/>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a:solidFill>
                  <a:schemeClr val="tx1"/>
                </a:solidFill>
              </a:rPr>
              <a:t>7A1</a:t>
            </a:r>
            <a:r>
              <a:rPr lang="en-US" sz="1800" baseline="0">
                <a:solidFill>
                  <a:schemeClr val="tx1"/>
                </a:solidFill>
              </a:rPr>
              <a:t> </a:t>
            </a:r>
            <a:r>
              <a:rPr lang="en-US" sz="1800" b="0" i="0" u="none" strike="noStrike" baseline="0">
                <a:solidFill>
                  <a:schemeClr val="tx1"/>
                </a:solidFill>
                <a:effectLst/>
              </a:rPr>
              <a:t>Substantially Increased Rate of Growth </a:t>
            </a:r>
            <a:endParaRPr lang="en-US" sz="1800">
              <a:solidFill>
                <a:schemeClr val="tx1"/>
              </a:solidFill>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'7A&amp;B&amp;C State Targets &amp; Results'!$M$3</c:f>
              <c:strCache>
                <c:ptCount val="1"/>
                <c:pt idx="0">
                  <c:v>2014</c:v>
                </c:pt>
              </c:strCache>
            </c:strRef>
          </c:tx>
          <c:spPr>
            <a:solidFill>
              <a:srgbClr val="C00000"/>
            </a:solidFill>
            <a:ln>
              <a:noFill/>
            </a:ln>
            <a:effectLst/>
          </c:spPr>
          <c:invertIfNegative val="0"/>
          <c:cat>
            <c:strRef>
              <c:f>'7A&amp;B&amp;C State Targets &amp; Results'!$K$4:$K$11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Results'!$M$4:$M$11</c:f>
              <c:numCache>
                <c:formatCode>0.00%</c:formatCode>
                <c:ptCount val="7"/>
                <c:pt idx="0">
                  <c:v>0.87</c:v>
                </c:pt>
                <c:pt idx="1">
                  <c:v>0.59460000000000002</c:v>
                </c:pt>
                <c:pt idx="2">
                  <c:v>0.6492</c:v>
                </c:pt>
                <c:pt idx="3">
                  <c:v>0.878</c:v>
                </c:pt>
                <c:pt idx="4">
                  <c:v>0.71899999999999997</c:v>
                </c:pt>
                <c:pt idx="5">
                  <c:v>0.84489999999999998</c:v>
                </c:pt>
                <c:pt idx="6">
                  <c:v>0.78510000000000002</c:v>
                </c:pt>
              </c:numCache>
            </c:numRef>
          </c:val>
          <c:extLst>
            <c:ext xmlns:c16="http://schemas.microsoft.com/office/drawing/2014/chart" uri="{C3380CC4-5D6E-409C-BE32-E72D297353CC}">
              <c16:uniqueId val="{00000000-F060-4F4D-98F1-F9013F63FB4C}"/>
            </c:ext>
          </c:extLst>
        </c:ser>
        <c:ser>
          <c:idx val="1"/>
          <c:order val="1"/>
          <c:tx>
            <c:strRef>
              <c:f>'7A&amp;B&amp;C State Targets &amp; Results'!$N$3</c:f>
              <c:strCache>
                <c:ptCount val="1"/>
                <c:pt idx="0">
                  <c:v>2015</c:v>
                </c:pt>
              </c:strCache>
            </c:strRef>
          </c:tx>
          <c:spPr>
            <a:solidFill>
              <a:srgbClr val="FFC000"/>
            </a:solidFill>
            <a:ln>
              <a:noFill/>
            </a:ln>
            <a:effectLst/>
          </c:spPr>
          <c:invertIfNegative val="0"/>
          <c:cat>
            <c:strRef>
              <c:f>'7A&amp;B&amp;C State Targets &amp; Results'!$K$4:$K$11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Results'!$N$4:$N$11</c:f>
              <c:numCache>
                <c:formatCode>0.00%</c:formatCode>
                <c:ptCount val="7"/>
                <c:pt idx="0">
                  <c:v>0.91180000000000005</c:v>
                </c:pt>
                <c:pt idx="1">
                  <c:v>0.67630000000000001</c:v>
                </c:pt>
                <c:pt idx="2">
                  <c:v>0.66659999999999997</c:v>
                </c:pt>
                <c:pt idx="3">
                  <c:v>0.8609</c:v>
                </c:pt>
                <c:pt idx="4">
                  <c:v>0.57969999999999999</c:v>
                </c:pt>
                <c:pt idx="5">
                  <c:v>0.83730000000000004</c:v>
                </c:pt>
                <c:pt idx="6">
                  <c:v>0.83089999999999997</c:v>
                </c:pt>
              </c:numCache>
            </c:numRef>
          </c:val>
          <c:extLst>
            <c:ext xmlns:c16="http://schemas.microsoft.com/office/drawing/2014/chart" uri="{C3380CC4-5D6E-409C-BE32-E72D297353CC}">
              <c16:uniqueId val="{00000001-F060-4F4D-98F1-F9013F63FB4C}"/>
            </c:ext>
          </c:extLst>
        </c:ser>
        <c:ser>
          <c:idx val="2"/>
          <c:order val="2"/>
          <c:tx>
            <c:strRef>
              <c:f>'7A&amp;B&amp;C State Targets &amp; Results'!$O$3</c:f>
              <c:strCache>
                <c:ptCount val="1"/>
                <c:pt idx="0">
                  <c:v>2016</c:v>
                </c:pt>
              </c:strCache>
            </c:strRef>
          </c:tx>
          <c:spPr>
            <a:solidFill>
              <a:srgbClr val="00B050"/>
            </a:solidFill>
            <a:ln>
              <a:noFill/>
            </a:ln>
            <a:effectLst/>
          </c:spPr>
          <c:invertIfNegative val="0"/>
          <c:cat>
            <c:strRef>
              <c:f>'7A&amp;B&amp;C State Targets &amp; Results'!$K$4:$K$11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Results'!$O$4:$O$11</c:f>
              <c:numCache>
                <c:formatCode>0.00%</c:formatCode>
                <c:ptCount val="7"/>
                <c:pt idx="0">
                  <c:v>0.89670000000000005</c:v>
                </c:pt>
                <c:pt idx="1">
                  <c:v>0.82240000000000002</c:v>
                </c:pt>
                <c:pt idx="2">
                  <c:v>0.69120000000000004</c:v>
                </c:pt>
                <c:pt idx="3">
                  <c:v>0.8367</c:v>
                </c:pt>
                <c:pt idx="4">
                  <c:v>0.76990000000000003</c:v>
                </c:pt>
                <c:pt idx="5">
                  <c:v>0.84260000000000002</c:v>
                </c:pt>
                <c:pt idx="6">
                  <c:v>0.83620000000000005</c:v>
                </c:pt>
              </c:numCache>
            </c:numRef>
          </c:val>
          <c:extLst>
            <c:ext xmlns:c16="http://schemas.microsoft.com/office/drawing/2014/chart" uri="{C3380CC4-5D6E-409C-BE32-E72D297353CC}">
              <c16:uniqueId val="{00000002-F060-4F4D-98F1-F9013F63FB4C}"/>
            </c:ext>
          </c:extLst>
        </c:ser>
        <c:ser>
          <c:idx val="3"/>
          <c:order val="3"/>
          <c:tx>
            <c:strRef>
              <c:f>'7A&amp;B&amp;C State Targets &amp; Results'!$P$3</c:f>
              <c:strCache>
                <c:ptCount val="1"/>
                <c:pt idx="0">
                  <c:v>2017</c:v>
                </c:pt>
              </c:strCache>
            </c:strRef>
          </c:tx>
          <c:spPr>
            <a:solidFill>
              <a:srgbClr val="002060"/>
            </a:solidFill>
            <a:ln>
              <a:noFill/>
            </a:ln>
            <a:effectLst/>
          </c:spPr>
          <c:invertIfNegative val="0"/>
          <c:cat>
            <c:strRef>
              <c:f>'7A&amp;B&amp;C State Targets &amp; Results'!$K$4:$K$11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Results'!$P$4:$P$11</c:f>
              <c:numCache>
                <c:formatCode>0.00%</c:formatCode>
                <c:ptCount val="7"/>
                <c:pt idx="0">
                  <c:v>0.86329999999999996</c:v>
                </c:pt>
                <c:pt idx="1">
                  <c:v>0.7671</c:v>
                </c:pt>
                <c:pt idx="2">
                  <c:v>0.71250000000000002</c:v>
                </c:pt>
                <c:pt idx="3">
                  <c:v>0.83720000000000006</c:v>
                </c:pt>
                <c:pt idx="4">
                  <c:v>0.83730000000000004</c:v>
                </c:pt>
                <c:pt idx="5">
                  <c:v>0.84809999999999997</c:v>
                </c:pt>
                <c:pt idx="6">
                  <c:v>0.82640000000000002</c:v>
                </c:pt>
              </c:numCache>
            </c:numRef>
          </c:val>
          <c:extLst>
            <c:ext xmlns:c16="http://schemas.microsoft.com/office/drawing/2014/chart" uri="{C3380CC4-5D6E-409C-BE32-E72D297353CC}">
              <c16:uniqueId val="{00000003-F060-4F4D-98F1-F9013F63FB4C}"/>
            </c:ext>
          </c:extLst>
        </c:ser>
        <c:ser>
          <c:idx val="4"/>
          <c:order val="4"/>
          <c:tx>
            <c:strRef>
              <c:f>'7A&amp;B&amp;C State Targets &amp; Results'!$Q$3</c:f>
              <c:strCache>
                <c:ptCount val="1"/>
                <c:pt idx="0">
                  <c:v>2018</c:v>
                </c:pt>
              </c:strCache>
            </c:strRef>
          </c:tx>
          <c:spPr>
            <a:solidFill>
              <a:schemeClr val="accent5"/>
            </a:solidFill>
            <a:ln>
              <a:noFill/>
            </a:ln>
            <a:effectLst/>
          </c:spPr>
          <c:invertIfNegative val="0"/>
          <c:cat>
            <c:strRef>
              <c:f>'7A&amp;B&amp;C State Targets &amp; Results'!$K$4:$K$11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Results'!$Q$4:$Q$11</c:f>
              <c:numCache>
                <c:formatCode>0.00%</c:formatCode>
                <c:ptCount val="7"/>
                <c:pt idx="0">
                  <c:v>0.89590000000000003</c:v>
                </c:pt>
                <c:pt idx="1">
                  <c:v>0.76039999999999996</c:v>
                </c:pt>
                <c:pt idx="2">
                  <c:v>0.74460000000000004</c:v>
                </c:pt>
                <c:pt idx="3">
                  <c:v>0.84060000000000001</c:v>
                </c:pt>
                <c:pt idx="4">
                  <c:v>0.84379999999999999</c:v>
                </c:pt>
                <c:pt idx="5">
                  <c:v>0.84360000000000002</c:v>
                </c:pt>
                <c:pt idx="6">
                  <c:v>0.8246</c:v>
                </c:pt>
              </c:numCache>
            </c:numRef>
          </c:val>
          <c:extLst>
            <c:ext xmlns:c16="http://schemas.microsoft.com/office/drawing/2014/chart" uri="{C3380CC4-5D6E-409C-BE32-E72D297353CC}">
              <c16:uniqueId val="{00000004-F060-4F4D-98F1-F9013F63FB4C}"/>
            </c:ext>
          </c:extLst>
        </c:ser>
        <c:dLbls>
          <c:showLegendKey val="0"/>
          <c:showVal val="0"/>
          <c:showCatName val="0"/>
          <c:showSerName val="0"/>
          <c:showPercent val="0"/>
          <c:showBubbleSize val="0"/>
        </c:dLbls>
        <c:gapWidth val="150"/>
        <c:axId val="584703608"/>
        <c:axId val="584706888"/>
      </c:barChart>
      <c:lineChart>
        <c:grouping val="standard"/>
        <c:varyColors val="0"/>
        <c:ser>
          <c:idx val="5"/>
          <c:order val="5"/>
          <c:tx>
            <c:strRef>
              <c:f>'7A&amp;B&amp;C State Targets &amp; Results'!$R$3</c:f>
              <c:strCache>
                <c:ptCount val="1"/>
                <c:pt idx="0">
                  <c:v>2018 National Mean</c:v>
                </c:pt>
              </c:strCache>
            </c:strRef>
          </c:tx>
          <c:spPr>
            <a:ln w="28575" cap="rnd">
              <a:solidFill>
                <a:srgbClr val="FF0000"/>
              </a:solidFill>
              <a:prstDash val="dash"/>
              <a:round/>
            </a:ln>
            <a:effectLst/>
          </c:spPr>
          <c:marker>
            <c:symbol val="none"/>
          </c:marker>
          <c:cat>
            <c:strRef>
              <c:f>'7A&amp;B&amp;C State Targets &amp; Results'!$K$4:$K$11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Results'!$R$4:$R$11</c:f>
              <c:numCache>
                <c:formatCode>0.00%</c:formatCode>
                <c:ptCount val="7"/>
                <c:pt idx="0">
                  <c:v>0.79</c:v>
                </c:pt>
                <c:pt idx="1">
                  <c:v>0.79</c:v>
                </c:pt>
                <c:pt idx="2">
                  <c:v>0.79</c:v>
                </c:pt>
                <c:pt idx="3">
                  <c:v>0.79</c:v>
                </c:pt>
                <c:pt idx="4">
                  <c:v>0.79</c:v>
                </c:pt>
                <c:pt idx="5">
                  <c:v>0.79</c:v>
                </c:pt>
                <c:pt idx="6">
                  <c:v>0.79</c:v>
                </c:pt>
              </c:numCache>
            </c:numRef>
          </c:val>
          <c:smooth val="0"/>
          <c:extLst>
            <c:ext xmlns:c16="http://schemas.microsoft.com/office/drawing/2014/chart" uri="{C3380CC4-5D6E-409C-BE32-E72D297353CC}">
              <c16:uniqueId val="{00000005-F060-4F4D-98F1-F9013F63FB4C}"/>
            </c:ext>
          </c:extLst>
        </c:ser>
        <c:dLbls>
          <c:showLegendKey val="0"/>
          <c:showVal val="0"/>
          <c:showCatName val="0"/>
          <c:showSerName val="0"/>
          <c:showPercent val="0"/>
          <c:showBubbleSize val="0"/>
        </c:dLbls>
        <c:marker val="1"/>
        <c:smooth val="0"/>
        <c:axId val="584703608"/>
        <c:axId val="584706888"/>
      </c:lineChart>
      <c:catAx>
        <c:axId val="584703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84706888"/>
        <c:crosses val="autoZero"/>
        <c:auto val="1"/>
        <c:lblAlgn val="ctr"/>
        <c:lblOffset val="100"/>
        <c:noMultiLvlLbl val="0"/>
      </c:catAx>
      <c:valAx>
        <c:axId val="584706888"/>
        <c:scaling>
          <c:orientation val="minMax"/>
          <c:max val="1"/>
          <c:min val="0.30000000000000004"/>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84703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a:solidFill>
                  <a:schemeClr val="tx1"/>
                </a:solidFill>
              </a:rPr>
              <a:t>7A2 </a:t>
            </a:r>
            <a:r>
              <a:rPr lang="en-US" sz="1800" b="0" i="0" u="none" strike="noStrike" baseline="0">
                <a:solidFill>
                  <a:schemeClr val="tx1"/>
                </a:solidFill>
                <a:effectLst/>
              </a:rPr>
              <a:t>Functioning within Age Expectations</a:t>
            </a:r>
            <a:endParaRPr lang="en-US" sz="1800">
              <a:solidFill>
                <a:schemeClr val="tx1"/>
              </a:solidFill>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1"/>
          <c:tx>
            <c:strRef>
              <c:f>'7A&amp;B&amp;C State Targets &amp; Results'!$M$13</c:f>
              <c:strCache>
                <c:ptCount val="1"/>
                <c:pt idx="0">
                  <c:v>2014</c:v>
                </c:pt>
              </c:strCache>
            </c:strRef>
          </c:tx>
          <c:spPr>
            <a:solidFill>
              <a:srgbClr val="C00000"/>
            </a:solidFill>
            <a:ln>
              <a:noFill/>
            </a:ln>
            <a:effectLst/>
          </c:spPr>
          <c:invertIfNegative val="0"/>
          <c:cat>
            <c:strRef>
              <c:f>'7A&amp;B&amp;C State Targets &amp; Results'!$K$14:$K$21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Results'!$M$14:$M$21</c:f>
              <c:numCache>
                <c:formatCode>0.00%</c:formatCode>
                <c:ptCount val="7"/>
                <c:pt idx="0">
                  <c:v>0.47020000000000001</c:v>
                </c:pt>
                <c:pt idx="1">
                  <c:v>0.60880000000000001</c:v>
                </c:pt>
                <c:pt idx="2">
                  <c:v>0.80420000000000003</c:v>
                </c:pt>
                <c:pt idx="3">
                  <c:v>0.68459999999999999</c:v>
                </c:pt>
                <c:pt idx="4">
                  <c:v>0.47389999999999999</c:v>
                </c:pt>
                <c:pt idx="5">
                  <c:v>0.60470000000000002</c:v>
                </c:pt>
                <c:pt idx="6">
                  <c:v>0.48089999999999999</c:v>
                </c:pt>
              </c:numCache>
            </c:numRef>
          </c:val>
          <c:extLst>
            <c:ext xmlns:c16="http://schemas.microsoft.com/office/drawing/2014/chart" uri="{C3380CC4-5D6E-409C-BE32-E72D297353CC}">
              <c16:uniqueId val="{00000000-895E-4282-AD5C-BDC06E47E4AB}"/>
            </c:ext>
          </c:extLst>
        </c:ser>
        <c:ser>
          <c:idx val="2"/>
          <c:order val="2"/>
          <c:tx>
            <c:strRef>
              <c:f>'7A&amp;B&amp;C State Targets &amp; Results'!$N$13</c:f>
              <c:strCache>
                <c:ptCount val="1"/>
                <c:pt idx="0">
                  <c:v>2015</c:v>
                </c:pt>
              </c:strCache>
            </c:strRef>
          </c:tx>
          <c:spPr>
            <a:solidFill>
              <a:srgbClr val="FFC000"/>
            </a:solidFill>
            <a:ln>
              <a:noFill/>
            </a:ln>
            <a:effectLst/>
          </c:spPr>
          <c:invertIfNegative val="0"/>
          <c:cat>
            <c:strRef>
              <c:f>'7A&amp;B&amp;C State Targets &amp; Results'!$K$14:$K$21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Results'!$N$14:$N$21</c:f>
              <c:numCache>
                <c:formatCode>0.00%</c:formatCode>
                <c:ptCount val="7"/>
                <c:pt idx="0">
                  <c:v>0.47789999999999999</c:v>
                </c:pt>
                <c:pt idx="1">
                  <c:v>0.72519999999999996</c:v>
                </c:pt>
                <c:pt idx="2">
                  <c:v>0.81100000000000005</c:v>
                </c:pt>
                <c:pt idx="3">
                  <c:v>0.68330000000000002</c:v>
                </c:pt>
                <c:pt idx="4">
                  <c:v>0.37090000000000001</c:v>
                </c:pt>
                <c:pt idx="5">
                  <c:v>0.59860000000000002</c:v>
                </c:pt>
                <c:pt idx="6">
                  <c:v>0.4919</c:v>
                </c:pt>
              </c:numCache>
            </c:numRef>
          </c:val>
          <c:extLst>
            <c:ext xmlns:c16="http://schemas.microsoft.com/office/drawing/2014/chart" uri="{C3380CC4-5D6E-409C-BE32-E72D297353CC}">
              <c16:uniqueId val="{00000001-895E-4282-AD5C-BDC06E47E4AB}"/>
            </c:ext>
          </c:extLst>
        </c:ser>
        <c:ser>
          <c:idx val="3"/>
          <c:order val="3"/>
          <c:tx>
            <c:strRef>
              <c:f>'7A&amp;B&amp;C State Targets &amp; Results'!$O$13</c:f>
              <c:strCache>
                <c:ptCount val="1"/>
                <c:pt idx="0">
                  <c:v>2016</c:v>
                </c:pt>
              </c:strCache>
            </c:strRef>
          </c:tx>
          <c:spPr>
            <a:solidFill>
              <a:srgbClr val="00B050"/>
            </a:solidFill>
            <a:ln>
              <a:noFill/>
            </a:ln>
            <a:effectLst/>
          </c:spPr>
          <c:invertIfNegative val="0"/>
          <c:cat>
            <c:strRef>
              <c:f>'7A&amp;B&amp;C State Targets &amp; Results'!$K$14:$K$21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Results'!$O$14:$O$21</c:f>
              <c:numCache>
                <c:formatCode>0.00%</c:formatCode>
                <c:ptCount val="7"/>
                <c:pt idx="0">
                  <c:v>0.45789999999999997</c:v>
                </c:pt>
                <c:pt idx="1">
                  <c:v>0.7853</c:v>
                </c:pt>
                <c:pt idx="2">
                  <c:v>0.81599999999999995</c:v>
                </c:pt>
                <c:pt idx="3">
                  <c:v>0.66559999999999997</c:v>
                </c:pt>
                <c:pt idx="4">
                  <c:v>0.47199999999999998</c:v>
                </c:pt>
                <c:pt idx="5">
                  <c:v>0.60740000000000005</c:v>
                </c:pt>
                <c:pt idx="6">
                  <c:v>0.50170000000000003</c:v>
                </c:pt>
              </c:numCache>
            </c:numRef>
          </c:val>
          <c:extLst>
            <c:ext xmlns:c16="http://schemas.microsoft.com/office/drawing/2014/chart" uri="{C3380CC4-5D6E-409C-BE32-E72D297353CC}">
              <c16:uniqueId val="{00000002-895E-4282-AD5C-BDC06E47E4AB}"/>
            </c:ext>
          </c:extLst>
        </c:ser>
        <c:ser>
          <c:idx val="4"/>
          <c:order val="4"/>
          <c:tx>
            <c:strRef>
              <c:f>'7A&amp;B&amp;C State Targets &amp; Results'!$P$13</c:f>
              <c:strCache>
                <c:ptCount val="1"/>
                <c:pt idx="0">
                  <c:v>2017</c:v>
                </c:pt>
              </c:strCache>
            </c:strRef>
          </c:tx>
          <c:spPr>
            <a:solidFill>
              <a:srgbClr val="002060"/>
            </a:solidFill>
            <a:ln>
              <a:noFill/>
            </a:ln>
            <a:effectLst/>
          </c:spPr>
          <c:invertIfNegative val="0"/>
          <c:cat>
            <c:strRef>
              <c:f>'7A&amp;B&amp;C State Targets &amp; Results'!$K$14:$K$21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Results'!$P$14:$P$21</c:f>
              <c:numCache>
                <c:formatCode>0.00%</c:formatCode>
                <c:ptCount val="7"/>
                <c:pt idx="0">
                  <c:v>0.43580000000000002</c:v>
                </c:pt>
                <c:pt idx="1">
                  <c:v>0.77590000000000003</c:v>
                </c:pt>
                <c:pt idx="2">
                  <c:v>0.80420000000000003</c:v>
                </c:pt>
                <c:pt idx="3">
                  <c:v>0.66090000000000004</c:v>
                </c:pt>
                <c:pt idx="4">
                  <c:v>0.50349999999999995</c:v>
                </c:pt>
                <c:pt idx="5">
                  <c:v>0.61040000000000005</c:v>
                </c:pt>
                <c:pt idx="6">
                  <c:v>0.497</c:v>
                </c:pt>
              </c:numCache>
            </c:numRef>
          </c:val>
          <c:extLst>
            <c:ext xmlns:c16="http://schemas.microsoft.com/office/drawing/2014/chart" uri="{C3380CC4-5D6E-409C-BE32-E72D297353CC}">
              <c16:uniqueId val="{00000003-895E-4282-AD5C-BDC06E47E4AB}"/>
            </c:ext>
          </c:extLst>
        </c:ser>
        <c:ser>
          <c:idx val="5"/>
          <c:order val="5"/>
          <c:tx>
            <c:strRef>
              <c:f>'7A&amp;B&amp;C State Targets &amp; Results'!$Q$13</c:f>
              <c:strCache>
                <c:ptCount val="1"/>
                <c:pt idx="0">
                  <c:v>2018</c:v>
                </c:pt>
              </c:strCache>
            </c:strRef>
          </c:tx>
          <c:spPr>
            <a:solidFill>
              <a:srgbClr val="0070C0"/>
            </a:solidFill>
            <a:ln>
              <a:noFill/>
            </a:ln>
            <a:effectLst/>
          </c:spPr>
          <c:invertIfNegative val="0"/>
          <c:cat>
            <c:strRef>
              <c:f>'7A&amp;B&amp;C State Targets &amp; Results'!$K$14:$K$21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Results'!$Q$14:$Q$21</c:f>
              <c:numCache>
                <c:formatCode>0.00%</c:formatCode>
                <c:ptCount val="7"/>
                <c:pt idx="0">
                  <c:v>0.43330000000000002</c:v>
                </c:pt>
                <c:pt idx="1">
                  <c:v>0.76649999999999996</c:v>
                </c:pt>
                <c:pt idx="2">
                  <c:v>0.77639999999999998</c:v>
                </c:pt>
                <c:pt idx="3">
                  <c:v>0.66990000000000005</c:v>
                </c:pt>
                <c:pt idx="4">
                  <c:v>0.50080000000000002</c:v>
                </c:pt>
                <c:pt idx="5">
                  <c:v>0.59650000000000003</c:v>
                </c:pt>
                <c:pt idx="6">
                  <c:v>0.52690000000000003</c:v>
                </c:pt>
              </c:numCache>
            </c:numRef>
          </c:val>
          <c:extLst>
            <c:ext xmlns:c16="http://schemas.microsoft.com/office/drawing/2014/chart" uri="{C3380CC4-5D6E-409C-BE32-E72D297353CC}">
              <c16:uniqueId val="{00000004-895E-4282-AD5C-BDC06E47E4AB}"/>
            </c:ext>
          </c:extLst>
        </c:ser>
        <c:dLbls>
          <c:showLegendKey val="0"/>
          <c:showVal val="0"/>
          <c:showCatName val="0"/>
          <c:showSerName val="0"/>
          <c:showPercent val="0"/>
          <c:showBubbleSize val="0"/>
        </c:dLbls>
        <c:gapWidth val="150"/>
        <c:axId val="574878136"/>
        <c:axId val="574878464"/>
        <c:extLst>
          <c:ext xmlns:c15="http://schemas.microsoft.com/office/drawing/2012/chart" uri="{02D57815-91ED-43cb-92C2-25804820EDAC}">
            <c15:filteredBarSeries>
              <c15:ser>
                <c:idx val="0"/>
                <c:order val="0"/>
                <c:tx>
                  <c:strRef>
                    <c:extLst>
                      <c:ext uri="{02D57815-91ED-43cb-92C2-25804820EDAC}">
                        <c15:formulaRef>
                          <c15:sqref>'7A&amp;B&amp;C State Targets &amp; Results'!$L$13</c15:sqref>
                        </c15:formulaRef>
                      </c:ext>
                    </c:extLst>
                    <c:strCache>
                      <c:ptCount val="1"/>
                      <c:pt idx="0">
                        <c:v>2013</c:v>
                      </c:pt>
                    </c:strCache>
                  </c:strRef>
                </c:tx>
                <c:spPr>
                  <a:solidFill>
                    <a:schemeClr val="accent1"/>
                  </a:solidFill>
                  <a:ln>
                    <a:noFill/>
                  </a:ln>
                  <a:effectLst/>
                </c:spPr>
                <c:invertIfNegative val="0"/>
                <c:cat>
                  <c:strRef>
                    <c:extLst>
                      <c:ext uri="{02D57815-91ED-43cb-92C2-25804820EDAC}">
                        <c15:formulaRef>
                          <c15:sqref>'7A&amp;B&amp;C State Targets &amp; Results'!$K$14:$K$21</c15:sqref>
                        </c15:formulaRef>
                      </c:ext>
                    </c:extLst>
                    <c:strCache>
                      <c:ptCount val="7"/>
                      <c:pt idx="0">
                        <c:v>New York</c:v>
                      </c:pt>
                      <c:pt idx="1">
                        <c:v>California</c:v>
                      </c:pt>
                      <c:pt idx="2">
                        <c:v>Florida</c:v>
                      </c:pt>
                      <c:pt idx="3">
                        <c:v>Pennsylvania</c:v>
                      </c:pt>
                      <c:pt idx="4">
                        <c:v>Illinois</c:v>
                      </c:pt>
                      <c:pt idx="5">
                        <c:v>Texas</c:v>
                      </c:pt>
                      <c:pt idx="6">
                        <c:v>Ohio</c:v>
                      </c:pt>
                    </c:strCache>
                  </c:strRef>
                </c:cat>
                <c:val>
                  <c:numRef>
                    <c:extLst>
                      <c:ext uri="{02D57815-91ED-43cb-92C2-25804820EDAC}">
                        <c15:formulaRef>
                          <c15:sqref>'7A&amp;B&amp;C State Targets &amp; Results'!$L$14:$L$21</c15:sqref>
                        </c15:formulaRef>
                      </c:ext>
                    </c:extLst>
                    <c:numCache>
                      <c:formatCode>0.00%</c:formatCode>
                      <c:ptCount val="7"/>
                      <c:pt idx="0">
                        <c:v>0.43319999999999997</c:v>
                      </c:pt>
                      <c:pt idx="1">
                        <c:v>0.60760000000000003</c:v>
                      </c:pt>
                      <c:pt idx="2">
                        <c:v>0.80989999999999995</c:v>
                      </c:pt>
                      <c:pt idx="3">
                        <c:v>0.68020000000000003</c:v>
                      </c:pt>
                      <c:pt idx="4">
                        <c:v>0.39450000000000002</c:v>
                      </c:pt>
                      <c:pt idx="5">
                        <c:v>0.60819999999999996</c:v>
                      </c:pt>
                      <c:pt idx="6">
                        <c:v>0.48880000000000001</c:v>
                      </c:pt>
                    </c:numCache>
                  </c:numRef>
                </c:val>
                <c:extLst>
                  <c:ext xmlns:c16="http://schemas.microsoft.com/office/drawing/2014/chart" uri="{C3380CC4-5D6E-409C-BE32-E72D297353CC}">
                    <c16:uniqueId val="{00000006-895E-4282-AD5C-BDC06E47E4AB}"/>
                  </c:ext>
                </c:extLst>
              </c15:ser>
            </c15:filteredBarSeries>
          </c:ext>
        </c:extLst>
      </c:barChart>
      <c:lineChart>
        <c:grouping val="standard"/>
        <c:varyColors val="0"/>
        <c:ser>
          <c:idx val="6"/>
          <c:order val="6"/>
          <c:tx>
            <c:strRef>
              <c:f>'7A&amp;B&amp;C State Targets &amp; Results'!$R$13</c:f>
              <c:strCache>
                <c:ptCount val="1"/>
                <c:pt idx="0">
                  <c:v>2018 National Mean</c:v>
                </c:pt>
              </c:strCache>
            </c:strRef>
          </c:tx>
          <c:spPr>
            <a:ln w="28575" cap="rnd">
              <a:solidFill>
                <a:srgbClr val="FF0000"/>
              </a:solidFill>
              <a:prstDash val="dash"/>
              <a:round/>
            </a:ln>
            <a:effectLst/>
          </c:spPr>
          <c:marker>
            <c:symbol val="none"/>
          </c:marker>
          <c:cat>
            <c:strRef>
              <c:f>'7A&amp;B&amp;C State Targets &amp; Results'!$K$14:$K$21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Results'!$R$14:$R$21</c:f>
              <c:numCache>
                <c:formatCode>0.00%</c:formatCode>
                <c:ptCount val="7"/>
                <c:pt idx="0">
                  <c:v>0.55000000000000004</c:v>
                </c:pt>
                <c:pt idx="1">
                  <c:v>0.55000000000000004</c:v>
                </c:pt>
                <c:pt idx="2">
                  <c:v>0.55000000000000004</c:v>
                </c:pt>
                <c:pt idx="3">
                  <c:v>0.55000000000000004</c:v>
                </c:pt>
                <c:pt idx="4">
                  <c:v>0.55000000000000004</c:v>
                </c:pt>
                <c:pt idx="5">
                  <c:v>0.55000000000000004</c:v>
                </c:pt>
                <c:pt idx="6">
                  <c:v>0.55000000000000004</c:v>
                </c:pt>
              </c:numCache>
            </c:numRef>
          </c:val>
          <c:smooth val="0"/>
          <c:extLst>
            <c:ext xmlns:c16="http://schemas.microsoft.com/office/drawing/2014/chart" uri="{C3380CC4-5D6E-409C-BE32-E72D297353CC}">
              <c16:uniqueId val="{00000005-895E-4282-AD5C-BDC06E47E4AB}"/>
            </c:ext>
          </c:extLst>
        </c:ser>
        <c:dLbls>
          <c:showLegendKey val="0"/>
          <c:showVal val="0"/>
          <c:showCatName val="0"/>
          <c:showSerName val="0"/>
          <c:showPercent val="0"/>
          <c:showBubbleSize val="0"/>
        </c:dLbls>
        <c:marker val="1"/>
        <c:smooth val="0"/>
        <c:axId val="574878136"/>
        <c:axId val="574878464"/>
      </c:lineChart>
      <c:catAx>
        <c:axId val="574878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74878464"/>
        <c:crosses val="autoZero"/>
        <c:auto val="1"/>
        <c:lblAlgn val="ctr"/>
        <c:lblOffset val="100"/>
        <c:noMultiLvlLbl val="0"/>
      </c:catAx>
      <c:valAx>
        <c:axId val="574878464"/>
        <c:scaling>
          <c:orientation val="minMax"/>
          <c:max val="1"/>
          <c:min val="0.30000000000000004"/>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74878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a:solidFill>
                  <a:schemeClr val="tx1"/>
                </a:solidFill>
              </a:rPr>
              <a:t>7B1 </a:t>
            </a:r>
            <a:r>
              <a:rPr lang="en-US" sz="1800" b="0" i="0" u="none" strike="noStrike" baseline="0">
                <a:solidFill>
                  <a:schemeClr val="tx1"/>
                </a:solidFill>
                <a:effectLst/>
              </a:rPr>
              <a:t>Substantially Increased Rate of Growth </a:t>
            </a:r>
            <a:endParaRPr lang="en-US" sz="1800">
              <a:solidFill>
                <a:schemeClr val="tx1"/>
              </a:solidFill>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1"/>
          <c:tx>
            <c:strRef>
              <c:f>'7A&amp;B&amp;C State Targets &amp; Results'!$M$23</c:f>
              <c:strCache>
                <c:ptCount val="1"/>
                <c:pt idx="0">
                  <c:v>2014</c:v>
                </c:pt>
              </c:strCache>
            </c:strRef>
          </c:tx>
          <c:spPr>
            <a:solidFill>
              <a:srgbClr val="C00000"/>
            </a:solidFill>
            <a:ln>
              <a:noFill/>
            </a:ln>
            <a:effectLst/>
          </c:spPr>
          <c:invertIfNegative val="0"/>
          <c:cat>
            <c:strRef>
              <c:f>'7A&amp;B&amp;C State Targets &amp; Results'!$K$24:$K$31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Results'!$M$24:$M$31</c:f>
              <c:numCache>
                <c:formatCode>0.00%</c:formatCode>
                <c:ptCount val="7"/>
                <c:pt idx="0">
                  <c:v>0.88639999999999997</c:v>
                </c:pt>
                <c:pt idx="1">
                  <c:v>0.60160000000000002</c:v>
                </c:pt>
                <c:pt idx="2">
                  <c:v>0.61929999999999996</c:v>
                </c:pt>
                <c:pt idx="3">
                  <c:v>0.89090000000000003</c:v>
                </c:pt>
                <c:pt idx="4">
                  <c:v>0.73440000000000005</c:v>
                </c:pt>
                <c:pt idx="5">
                  <c:v>0.83330000000000004</c:v>
                </c:pt>
                <c:pt idx="6">
                  <c:v>0.78559999999999997</c:v>
                </c:pt>
              </c:numCache>
            </c:numRef>
          </c:val>
          <c:extLst>
            <c:ext xmlns:c16="http://schemas.microsoft.com/office/drawing/2014/chart" uri="{C3380CC4-5D6E-409C-BE32-E72D297353CC}">
              <c16:uniqueId val="{00000000-A56A-4D38-8E1B-DAC1CEAF13A3}"/>
            </c:ext>
          </c:extLst>
        </c:ser>
        <c:ser>
          <c:idx val="2"/>
          <c:order val="2"/>
          <c:tx>
            <c:strRef>
              <c:f>'7A&amp;B&amp;C State Targets &amp; Results'!$N$23</c:f>
              <c:strCache>
                <c:ptCount val="1"/>
                <c:pt idx="0">
                  <c:v>2015</c:v>
                </c:pt>
              </c:strCache>
            </c:strRef>
          </c:tx>
          <c:spPr>
            <a:solidFill>
              <a:srgbClr val="FFC000"/>
            </a:solidFill>
            <a:ln>
              <a:noFill/>
            </a:ln>
            <a:effectLst/>
          </c:spPr>
          <c:invertIfNegative val="0"/>
          <c:cat>
            <c:strRef>
              <c:f>'7A&amp;B&amp;C State Targets &amp; Results'!$K$24:$K$31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Results'!$N$24:$N$31</c:f>
              <c:numCache>
                <c:formatCode>0.00%</c:formatCode>
                <c:ptCount val="7"/>
                <c:pt idx="0">
                  <c:v>0.90859999999999996</c:v>
                </c:pt>
                <c:pt idx="1">
                  <c:v>0.68679999999999997</c:v>
                </c:pt>
                <c:pt idx="2">
                  <c:v>0.63160000000000005</c:v>
                </c:pt>
                <c:pt idx="3">
                  <c:v>0.88919999999999999</c:v>
                </c:pt>
                <c:pt idx="4">
                  <c:v>0.59240000000000004</c:v>
                </c:pt>
                <c:pt idx="5">
                  <c:v>0.82340000000000002</c:v>
                </c:pt>
                <c:pt idx="6">
                  <c:v>0.81869999999999998</c:v>
                </c:pt>
              </c:numCache>
            </c:numRef>
          </c:val>
          <c:extLst>
            <c:ext xmlns:c16="http://schemas.microsoft.com/office/drawing/2014/chart" uri="{C3380CC4-5D6E-409C-BE32-E72D297353CC}">
              <c16:uniqueId val="{00000001-A56A-4D38-8E1B-DAC1CEAF13A3}"/>
            </c:ext>
          </c:extLst>
        </c:ser>
        <c:ser>
          <c:idx val="3"/>
          <c:order val="3"/>
          <c:tx>
            <c:strRef>
              <c:f>'7A&amp;B&amp;C State Targets &amp; Results'!$O$23</c:f>
              <c:strCache>
                <c:ptCount val="1"/>
                <c:pt idx="0">
                  <c:v>2016</c:v>
                </c:pt>
              </c:strCache>
            </c:strRef>
          </c:tx>
          <c:spPr>
            <a:solidFill>
              <a:srgbClr val="00B050"/>
            </a:solidFill>
            <a:ln>
              <a:noFill/>
            </a:ln>
            <a:effectLst/>
          </c:spPr>
          <c:invertIfNegative val="0"/>
          <c:cat>
            <c:strRef>
              <c:f>'7A&amp;B&amp;C State Targets &amp; Results'!$K$24:$K$31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Results'!$O$24:$O$31</c:f>
              <c:numCache>
                <c:formatCode>0.00%</c:formatCode>
                <c:ptCount val="7"/>
                <c:pt idx="0">
                  <c:v>0.90759999999999996</c:v>
                </c:pt>
                <c:pt idx="1">
                  <c:v>0.79730000000000001</c:v>
                </c:pt>
                <c:pt idx="2">
                  <c:v>0.6502</c:v>
                </c:pt>
                <c:pt idx="3">
                  <c:v>0.86350000000000005</c:v>
                </c:pt>
                <c:pt idx="4">
                  <c:v>0.77910000000000001</c:v>
                </c:pt>
                <c:pt idx="5">
                  <c:v>0.83560000000000001</c:v>
                </c:pt>
                <c:pt idx="6">
                  <c:v>0.82589999999999997</c:v>
                </c:pt>
              </c:numCache>
            </c:numRef>
          </c:val>
          <c:extLst>
            <c:ext xmlns:c16="http://schemas.microsoft.com/office/drawing/2014/chart" uri="{C3380CC4-5D6E-409C-BE32-E72D297353CC}">
              <c16:uniqueId val="{00000002-A56A-4D38-8E1B-DAC1CEAF13A3}"/>
            </c:ext>
          </c:extLst>
        </c:ser>
        <c:ser>
          <c:idx val="4"/>
          <c:order val="4"/>
          <c:tx>
            <c:strRef>
              <c:f>'7A&amp;B&amp;C State Targets &amp; Results'!$P$23</c:f>
              <c:strCache>
                <c:ptCount val="1"/>
                <c:pt idx="0">
                  <c:v>2017</c:v>
                </c:pt>
              </c:strCache>
            </c:strRef>
          </c:tx>
          <c:spPr>
            <a:solidFill>
              <a:srgbClr val="002060"/>
            </a:solidFill>
            <a:ln>
              <a:noFill/>
            </a:ln>
            <a:effectLst/>
          </c:spPr>
          <c:invertIfNegative val="0"/>
          <c:cat>
            <c:strRef>
              <c:f>'7A&amp;B&amp;C State Targets &amp; Results'!$K$24:$K$31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Results'!$P$24:$P$31</c:f>
              <c:numCache>
                <c:formatCode>0.00%</c:formatCode>
                <c:ptCount val="7"/>
                <c:pt idx="0">
                  <c:v>0.87849999999999995</c:v>
                </c:pt>
                <c:pt idx="1">
                  <c:v>0.76060000000000005</c:v>
                </c:pt>
                <c:pt idx="2">
                  <c:v>0.6532</c:v>
                </c:pt>
                <c:pt idx="3">
                  <c:v>0.86780000000000002</c:v>
                </c:pt>
                <c:pt idx="4">
                  <c:v>0.83509999999999995</c:v>
                </c:pt>
                <c:pt idx="5">
                  <c:v>0.84409999999999996</c:v>
                </c:pt>
                <c:pt idx="6">
                  <c:v>0.81599999999999995</c:v>
                </c:pt>
              </c:numCache>
            </c:numRef>
          </c:val>
          <c:extLst>
            <c:ext xmlns:c16="http://schemas.microsoft.com/office/drawing/2014/chart" uri="{C3380CC4-5D6E-409C-BE32-E72D297353CC}">
              <c16:uniqueId val="{00000003-A56A-4D38-8E1B-DAC1CEAF13A3}"/>
            </c:ext>
          </c:extLst>
        </c:ser>
        <c:ser>
          <c:idx val="5"/>
          <c:order val="5"/>
          <c:tx>
            <c:strRef>
              <c:f>'7A&amp;B&amp;C State Targets &amp; Results'!$Q$23</c:f>
              <c:strCache>
                <c:ptCount val="1"/>
                <c:pt idx="0">
                  <c:v>2018</c:v>
                </c:pt>
              </c:strCache>
            </c:strRef>
          </c:tx>
          <c:spPr>
            <a:solidFill>
              <a:srgbClr val="0070C0"/>
            </a:solidFill>
            <a:ln>
              <a:noFill/>
            </a:ln>
            <a:effectLst/>
          </c:spPr>
          <c:invertIfNegative val="0"/>
          <c:cat>
            <c:strRef>
              <c:f>'7A&amp;B&amp;C State Targets &amp; Results'!$K$24:$K$31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Results'!$Q$24:$Q$31</c:f>
              <c:numCache>
                <c:formatCode>0.00%</c:formatCode>
                <c:ptCount val="7"/>
                <c:pt idx="0">
                  <c:v>0.90569999999999995</c:v>
                </c:pt>
                <c:pt idx="1">
                  <c:v>0.75180000000000002</c:v>
                </c:pt>
                <c:pt idx="2">
                  <c:v>0.66549999999999998</c:v>
                </c:pt>
                <c:pt idx="3">
                  <c:v>0.87309999999999999</c:v>
                </c:pt>
                <c:pt idx="4">
                  <c:v>0.84240000000000004</c:v>
                </c:pt>
                <c:pt idx="5">
                  <c:v>0.84250000000000003</c:v>
                </c:pt>
                <c:pt idx="6">
                  <c:v>0.81899999999999995</c:v>
                </c:pt>
              </c:numCache>
            </c:numRef>
          </c:val>
          <c:extLst>
            <c:ext xmlns:c16="http://schemas.microsoft.com/office/drawing/2014/chart" uri="{C3380CC4-5D6E-409C-BE32-E72D297353CC}">
              <c16:uniqueId val="{00000004-A56A-4D38-8E1B-DAC1CEAF13A3}"/>
            </c:ext>
          </c:extLst>
        </c:ser>
        <c:dLbls>
          <c:showLegendKey val="0"/>
          <c:showVal val="0"/>
          <c:showCatName val="0"/>
          <c:showSerName val="0"/>
          <c:showPercent val="0"/>
          <c:showBubbleSize val="0"/>
        </c:dLbls>
        <c:gapWidth val="150"/>
        <c:axId val="661340536"/>
        <c:axId val="661340864"/>
        <c:extLst>
          <c:ext xmlns:c15="http://schemas.microsoft.com/office/drawing/2012/chart" uri="{02D57815-91ED-43cb-92C2-25804820EDAC}">
            <c15:filteredBarSeries>
              <c15:ser>
                <c:idx val="0"/>
                <c:order val="0"/>
                <c:tx>
                  <c:strRef>
                    <c:extLst>
                      <c:ext uri="{02D57815-91ED-43cb-92C2-25804820EDAC}">
                        <c15:formulaRef>
                          <c15:sqref>'7A&amp;B&amp;C State Targets &amp; Results'!$L$23</c15:sqref>
                        </c15:formulaRef>
                      </c:ext>
                    </c:extLst>
                    <c:strCache>
                      <c:ptCount val="1"/>
                      <c:pt idx="0">
                        <c:v>2013</c:v>
                      </c:pt>
                    </c:strCache>
                  </c:strRef>
                </c:tx>
                <c:spPr>
                  <a:solidFill>
                    <a:schemeClr val="accent1"/>
                  </a:solidFill>
                  <a:ln>
                    <a:noFill/>
                  </a:ln>
                  <a:effectLst/>
                </c:spPr>
                <c:invertIfNegative val="0"/>
                <c:cat>
                  <c:strRef>
                    <c:extLst>
                      <c:ext uri="{02D57815-91ED-43cb-92C2-25804820EDAC}">
                        <c15:formulaRef>
                          <c15:sqref>'7A&amp;B&amp;C State Targets &amp; Results'!$K$24:$K$31</c15:sqref>
                        </c15:formulaRef>
                      </c:ext>
                    </c:extLst>
                    <c:strCache>
                      <c:ptCount val="7"/>
                      <c:pt idx="0">
                        <c:v>New York</c:v>
                      </c:pt>
                      <c:pt idx="1">
                        <c:v>California</c:v>
                      </c:pt>
                      <c:pt idx="2">
                        <c:v>Florida</c:v>
                      </c:pt>
                      <c:pt idx="3">
                        <c:v>Pennsylvania</c:v>
                      </c:pt>
                      <c:pt idx="4">
                        <c:v>Illinois</c:v>
                      </c:pt>
                      <c:pt idx="5">
                        <c:v>Texas</c:v>
                      </c:pt>
                      <c:pt idx="6">
                        <c:v>Ohio</c:v>
                      </c:pt>
                    </c:strCache>
                  </c:strRef>
                </c:cat>
                <c:val>
                  <c:numRef>
                    <c:extLst>
                      <c:ext uri="{02D57815-91ED-43cb-92C2-25804820EDAC}">
                        <c15:formulaRef>
                          <c15:sqref>'7A&amp;B&amp;C State Targets &amp; Results'!$L$24:$L$31</c15:sqref>
                        </c15:formulaRef>
                      </c:ext>
                    </c:extLst>
                    <c:numCache>
                      <c:formatCode>0.00%</c:formatCode>
                      <c:ptCount val="7"/>
                      <c:pt idx="0">
                        <c:v>0.93149999999999999</c:v>
                      </c:pt>
                      <c:pt idx="1">
                        <c:v>0.60860000000000003</c:v>
                      </c:pt>
                      <c:pt idx="2">
                        <c:v>0.63400000000000001</c:v>
                      </c:pt>
                      <c:pt idx="3">
                        <c:v>0.91690000000000005</c:v>
                      </c:pt>
                      <c:pt idx="4">
                        <c:v>0.68120000000000003</c:v>
                      </c:pt>
                      <c:pt idx="5">
                        <c:v>0.81830000000000003</c:v>
                      </c:pt>
                      <c:pt idx="6">
                        <c:v>0.80889999999999995</c:v>
                      </c:pt>
                    </c:numCache>
                  </c:numRef>
                </c:val>
                <c:extLst>
                  <c:ext xmlns:c16="http://schemas.microsoft.com/office/drawing/2014/chart" uri="{C3380CC4-5D6E-409C-BE32-E72D297353CC}">
                    <c16:uniqueId val="{00000006-A56A-4D38-8E1B-DAC1CEAF13A3}"/>
                  </c:ext>
                </c:extLst>
              </c15:ser>
            </c15:filteredBarSeries>
          </c:ext>
        </c:extLst>
      </c:barChart>
      <c:lineChart>
        <c:grouping val="standard"/>
        <c:varyColors val="0"/>
        <c:ser>
          <c:idx val="6"/>
          <c:order val="6"/>
          <c:tx>
            <c:strRef>
              <c:f>'7A&amp;B&amp;C State Targets &amp; Results'!$R$23</c:f>
              <c:strCache>
                <c:ptCount val="1"/>
                <c:pt idx="0">
                  <c:v>2018 National Mean</c:v>
                </c:pt>
              </c:strCache>
            </c:strRef>
          </c:tx>
          <c:spPr>
            <a:ln w="28575" cap="rnd">
              <a:solidFill>
                <a:srgbClr val="FF0000"/>
              </a:solidFill>
              <a:prstDash val="dash"/>
              <a:round/>
            </a:ln>
            <a:effectLst/>
          </c:spPr>
          <c:marker>
            <c:symbol val="none"/>
          </c:marker>
          <c:cat>
            <c:strRef>
              <c:f>'7A&amp;B&amp;C State Targets &amp; Results'!$K$24:$K$31</c:f>
              <c:strCache>
                <c:ptCount val="7"/>
                <c:pt idx="0">
                  <c:v>New York</c:v>
                </c:pt>
                <c:pt idx="1">
                  <c:v>California</c:v>
                </c:pt>
                <c:pt idx="2">
                  <c:v>Florida</c:v>
                </c:pt>
                <c:pt idx="3">
                  <c:v>Pennsylvania</c:v>
                </c:pt>
                <c:pt idx="4">
                  <c:v>Illinois</c:v>
                </c:pt>
                <c:pt idx="5">
                  <c:v>Texas</c:v>
                </c:pt>
                <c:pt idx="6">
                  <c:v>Ohio</c:v>
                </c:pt>
              </c:strCache>
            </c:strRef>
          </c:cat>
          <c:val>
            <c:numRef>
              <c:f>'7A&amp;B&amp;C State Targets &amp; Results'!$R$24:$R$31</c:f>
              <c:numCache>
                <c:formatCode>0.00%</c:formatCode>
                <c:ptCount val="7"/>
                <c:pt idx="0">
                  <c:v>0.8</c:v>
                </c:pt>
                <c:pt idx="1">
                  <c:v>0.8</c:v>
                </c:pt>
                <c:pt idx="2">
                  <c:v>0.8</c:v>
                </c:pt>
                <c:pt idx="3">
                  <c:v>0.8</c:v>
                </c:pt>
                <c:pt idx="4">
                  <c:v>0.8</c:v>
                </c:pt>
                <c:pt idx="5">
                  <c:v>0.8</c:v>
                </c:pt>
                <c:pt idx="6">
                  <c:v>0.8</c:v>
                </c:pt>
              </c:numCache>
            </c:numRef>
          </c:val>
          <c:smooth val="0"/>
          <c:extLst>
            <c:ext xmlns:c16="http://schemas.microsoft.com/office/drawing/2014/chart" uri="{C3380CC4-5D6E-409C-BE32-E72D297353CC}">
              <c16:uniqueId val="{00000005-A56A-4D38-8E1B-DAC1CEAF13A3}"/>
            </c:ext>
          </c:extLst>
        </c:ser>
        <c:dLbls>
          <c:showLegendKey val="0"/>
          <c:showVal val="0"/>
          <c:showCatName val="0"/>
          <c:showSerName val="0"/>
          <c:showPercent val="0"/>
          <c:showBubbleSize val="0"/>
        </c:dLbls>
        <c:marker val="1"/>
        <c:smooth val="0"/>
        <c:axId val="661340536"/>
        <c:axId val="661340864"/>
      </c:lineChart>
      <c:catAx>
        <c:axId val="661340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61340864"/>
        <c:crosses val="autoZero"/>
        <c:auto val="1"/>
        <c:lblAlgn val="ctr"/>
        <c:lblOffset val="100"/>
        <c:noMultiLvlLbl val="0"/>
      </c:catAx>
      <c:valAx>
        <c:axId val="661340864"/>
        <c:scaling>
          <c:orientation val="minMax"/>
          <c:max val="1"/>
          <c:min val="0.30000000000000004"/>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61340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E5B417-E18A-4F0A-9111-FCEF7AC56434}"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226B7C69-AD73-4664-B8BE-E7F6C47D30BB}">
      <dgm:prSet phldrT="[Text]"/>
      <dgm:spPr/>
      <dgm:t>
        <a:bodyPr/>
        <a:lstStyle/>
        <a:p>
          <a:r>
            <a:rPr lang="en-US">
              <a:solidFill>
                <a:schemeClr val="tx1"/>
              </a:solidFill>
            </a:rPr>
            <a:t>Frequently Used Terms for Preschool Outcomes (Indicator 7)</a:t>
          </a:r>
        </a:p>
      </dgm:t>
    </dgm:pt>
    <dgm:pt modelId="{CB41195B-9F5D-4993-A378-B9A60BA3857C}" type="parTrans" cxnId="{04524052-ED43-41B8-903A-EC3D2AD4A591}">
      <dgm:prSet/>
      <dgm:spPr/>
      <dgm:t>
        <a:bodyPr/>
        <a:lstStyle/>
        <a:p>
          <a:endParaRPr lang="en-US">
            <a:solidFill>
              <a:schemeClr val="tx1"/>
            </a:solidFill>
          </a:endParaRPr>
        </a:p>
      </dgm:t>
    </dgm:pt>
    <dgm:pt modelId="{E05E2AB5-4692-4411-9232-E373C68425FA}" type="sibTrans" cxnId="{04524052-ED43-41B8-903A-EC3D2AD4A591}">
      <dgm:prSet/>
      <dgm:spPr/>
      <dgm:t>
        <a:bodyPr/>
        <a:lstStyle/>
        <a:p>
          <a:endParaRPr lang="en-US">
            <a:solidFill>
              <a:schemeClr val="tx1"/>
            </a:solidFill>
          </a:endParaRPr>
        </a:p>
      </dgm:t>
    </dgm:pt>
    <dgm:pt modelId="{7C5FE6A7-FEA7-4EC0-80DE-98A844D8BA39}">
      <dgm:prSet phldrT="[Text]"/>
      <dgm:spPr/>
      <dgm:t>
        <a:bodyPr/>
        <a:lstStyle/>
        <a:p>
          <a:r>
            <a:rPr lang="en-US">
              <a:solidFill>
                <a:schemeClr val="tx1"/>
              </a:solidFill>
            </a:rPr>
            <a:t>Indicator 7 Proposed Targets</a:t>
          </a:r>
        </a:p>
      </dgm:t>
    </dgm:pt>
    <dgm:pt modelId="{A149E85A-6C27-470F-B514-F83796E7DE33}" type="parTrans" cxnId="{204F30EB-0BEB-4C9C-B77C-43289D6B04B6}">
      <dgm:prSet/>
      <dgm:spPr/>
      <dgm:t>
        <a:bodyPr/>
        <a:lstStyle/>
        <a:p>
          <a:endParaRPr lang="en-US">
            <a:solidFill>
              <a:schemeClr val="tx1"/>
            </a:solidFill>
          </a:endParaRPr>
        </a:p>
      </dgm:t>
    </dgm:pt>
    <dgm:pt modelId="{1FA56EB3-9B13-48EA-A60A-FC3DADAEB6DE}" type="sibTrans" cxnId="{204F30EB-0BEB-4C9C-B77C-43289D6B04B6}">
      <dgm:prSet/>
      <dgm:spPr/>
      <dgm:t>
        <a:bodyPr/>
        <a:lstStyle/>
        <a:p>
          <a:endParaRPr lang="en-US">
            <a:solidFill>
              <a:schemeClr val="tx1"/>
            </a:solidFill>
          </a:endParaRPr>
        </a:p>
      </dgm:t>
    </dgm:pt>
    <dgm:pt modelId="{1EB5EFDB-09FA-4204-95F3-E953A5C11117}">
      <dgm:prSet phldrT="[Text]"/>
      <dgm:spPr/>
      <dgm:t>
        <a:bodyPr/>
        <a:lstStyle/>
        <a:p>
          <a:r>
            <a:rPr lang="en-US">
              <a:solidFill>
                <a:schemeClr val="tx1"/>
              </a:solidFill>
            </a:rPr>
            <a:t>Next Steps and Closing </a:t>
          </a:r>
        </a:p>
      </dgm:t>
    </dgm:pt>
    <dgm:pt modelId="{1C88FB6A-877A-4061-A699-10174B98AA73}" type="parTrans" cxnId="{D7D3C0F6-F314-4AD8-8A6F-A048C6EE4B8F}">
      <dgm:prSet/>
      <dgm:spPr/>
      <dgm:t>
        <a:bodyPr/>
        <a:lstStyle/>
        <a:p>
          <a:endParaRPr lang="en-US">
            <a:solidFill>
              <a:schemeClr val="tx1"/>
            </a:solidFill>
          </a:endParaRPr>
        </a:p>
      </dgm:t>
    </dgm:pt>
    <dgm:pt modelId="{9C571C56-B779-4E11-AD1E-C2B194FE137A}" type="sibTrans" cxnId="{D7D3C0F6-F314-4AD8-8A6F-A048C6EE4B8F}">
      <dgm:prSet/>
      <dgm:spPr/>
      <dgm:t>
        <a:bodyPr/>
        <a:lstStyle/>
        <a:p>
          <a:endParaRPr lang="en-US">
            <a:solidFill>
              <a:schemeClr val="tx1"/>
            </a:solidFill>
          </a:endParaRPr>
        </a:p>
      </dgm:t>
    </dgm:pt>
    <dgm:pt modelId="{C079E542-46BD-473E-A75E-F72B4556EA78}">
      <dgm:prSet/>
      <dgm:spPr>
        <a:solidFill>
          <a:srgbClr val="FF3300"/>
        </a:solidFill>
      </dgm:spPr>
      <dgm:t>
        <a:bodyPr/>
        <a:lstStyle/>
        <a:p>
          <a:r>
            <a:rPr lang="en-US">
              <a:solidFill>
                <a:schemeClr val="tx1"/>
              </a:solidFill>
            </a:rPr>
            <a:t>Indicator 7 How the Measurement Works</a:t>
          </a:r>
        </a:p>
      </dgm:t>
    </dgm:pt>
    <dgm:pt modelId="{871428DC-6BB2-4B84-8C80-137B833B0058}" type="parTrans" cxnId="{FD4FB4FE-76FB-4431-90C1-6BE702CF66B0}">
      <dgm:prSet/>
      <dgm:spPr/>
      <dgm:t>
        <a:bodyPr/>
        <a:lstStyle/>
        <a:p>
          <a:endParaRPr lang="en-US">
            <a:solidFill>
              <a:schemeClr val="tx1"/>
            </a:solidFill>
          </a:endParaRPr>
        </a:p>
      </dgm:t>
    </dgm:pt>
    <dgm:pt modelId="{C8CD1CE9-94B5-4692-B474-2B051101474A}" type="sibTrans" cxnId="{FD4FB4FE-76FB-4431-90C1-6BE702CF66B0}">
      <dgm:prSet/>
      <dgm:spPr/>
      <dgm:t>
        <a:bodyPr/>
        <a:lstStyle/>
        <a:p>
          <a:endParaRPr lang="en-US">
            <a:solidFill>
              <a:schemeClr val="tx1"/>
            </a:solidFill>
          </a:endParaRPr>
        </a:p>
      </dgm:t>
    </dgm:pt>
    <dgm:pt modelId="{0DE106F3-2210-4238-A469-FF9E7E11A365}">
      <dgm:prSet/>
      <dgm:spPr>
        <a:solidFill>
          <a:schemeClr val="accent6">
            <a:lumMod val="60000"/>
            <a:lumOff val="40000"/>
          </a:schemeClr>
        </a:solidFill>
      </dgm:spPr>
      <dgm:t>
        <a:bodyPr/>
        <a:lstStyle/>
        <a:p>
          <a:r>
            <a:rPr lang="en-US">
              <a:solidFill>
                <a:schemeClr val="tx1"/>
              </a:solidFill>
            </a:rPr>
            <a:t>Indicator 7 Data in New York State (Trends and Comparisons)</a:t>
          </a:r>
        </a:p>
      </dgm:t>
    </dgm:pt>
    <dgm:pt modelId="{926A24D3-3820-4A21-8868-D173740B85D5}" type="parTrans" cxnId="{EF517F73-3C54-42C8-A02F-C4E025E27B86}">
      <dgm:prSet/>
      <dgm:spPr/>
      <dgm:t>
        <a:bodyPr/>
        <a:lstStyle/>
        <a:p>
          <a:endParaRPr lang="en-US">
            <a:solidFill>
              <a:schemeClr val="tx1"/>
            </a:solidFill>
          </a:endParaRPr>
        </a:p>
      </dgm:t>
    </dgm:pt>
    <dgm:pt modelId="{04412BAA-137F-4D4E-ACA4-F05ACD398AEB}" type="sibTrans" cxnId="{EF517F73-3C54-42C8-A02F-C4E025E27B86}">
      <dgm:prSet/>
      <dgm:spPr/>
      <dgm:t>
        <a:bodyPr/>
        <a:lstStyle/>
        <a:p>
          <a:endParaRPr lang="en-US">
            <a:solidFill>
              <a:schemeClr val="tx1"/>
            </a:solidFill>
          </a:endParaRPr>
        </a:p>
      </dgm:t>
    </dgm:pt>
    <dgm:pt modelId="{418ABE09-EEDA-4154-9221-95298035E3B8}">
      <dgm:prSet/>
      <dgm:spPr/>
      <dgm:t>
        <a:bodyPr/>
        <a:lstStyle/>
        <a:p>
          <a:r>
            <a:rPr lang="en-US">
              <a:solidFill>
                <a:schemeClr val="tx1"/>
              </a:solidFill>
            </a:rPr>
            <a:t>Indicator 7 Improvement Activities </a:t>
          </a:r>
        </a:p>
      </dgm:t>
    </dgm:pt>
    <dgm:pt modelId="{9401DAD7-C813-443C-A285-766C0F9C76CE}" type="parTrans" cxnId="{523301F2-17D8-451F-A30A-012307555E53}">
      <dgm:prSet/>
      <dgm:spPr/>
      <dgm:t>
        <a:bodyPr/>
        <a:lstStyle/>
        <a:p>
          <a:endParaRPr lang="en-US">
            <a:solidFill>
              <a:schemeClr val="tx1"/>
            </a:solidFill>
          </a:endParaRPr>
        </a:p>
      </dgm:t>
    </dgm:pt>
    <dgm:pt modelId="{8033E2CB-315D-4381-9041-48C1512EB16A}" type="sibTrans" cxnId="{523301F2-17D8-451F-A30A-012307555E53}">
      <dgm:prSet/>
      <dgm:spPr/>
      <dgm:t>
        <a:bodyPr/>
        <a:lstStyle/>
        <a:p>
          <a:endParaRPr lang="en-US">
            <a:solidFill>
              <a:schemeClr val="tx1"/>
            </a:solidFill>
          </a:endParaRPr>
        </a:p>
      </dgm:t>
    </dgm:pt>
    <dgm:pt modelId="{9CF4B7AE-6670-44AF-A0A7-DA2DF85E5CDD}" type="pres">
      <dgm:prSet presAssocID="{22E5B417-E18A-4F0A-9111-FCEF7AC56434}" presName="Name0" presStyleCnt="0">
        <dgm:presLayoutVars>
          <dgm:chMax val="7"/>
          <dgm:chPref val="7"/>
          <dgm:dir/>
        </dgm:presLayoutVars>
      </dgm:prSet>
      <dgm:spPr/>
    </dgm:pt>
    <dgm:pt modelId="{50AD92EF-7080-4416-B016-345EC380FEFF}" type="pres">
      <dgm:prSet presAssocID="{22E5B417-E18A-4F0A-9111-FCEF7AC56434}" presName="Name1" presStyleCnt="0"/>
      <dgm:spPr/>
    </dgm:pt>
    <dgm:pt modelId="{19FF5584-5F8A-4D47-88F6-07B4326319D0}" type="pres">
      <dgm:prSet presAssocID="{22E5B417-E18A-4F0A-9111-FCEF7AC56434}" presName="cycle" presStyleCnt="0"/>
      <dgm:spPr/>
    </dgm:pt>
    <dgm:pt modelId="{18A4E6C8-AF2F-4354-AF43-079DC81A3070}" type="pres">
      <dgm:prSet presAssocID="{22E5B417-E18A-4F0A-9111-FCEF7AC56434}" presName="srcNode" presStyleLbl="node1" presStyleIdx="0" presStyleCnt="6"/>
      <dgm:spPr/>
    </dgm:pt>
    <dgm:pt modelId="{46253619-5BC6-43E9-9BD6-FC811855B91C}" type="pres">
      <dgm:prSet presAssocID="{22E5B417-E18A-4F0A-9111-FCEF7AC56434}" presName="conn" presStyleLbl="parChTrans1D2" presStyleIdx="0" presStyleCnt="1"/>
      <dgm:spPr/>
    </dgm:pt>
    <dgm:pt modelId="{892582DC-9D1C-4EB2-9FDF-7C9B2BB23CC8}" type="pres">
      <dgm:prSet presAssocID="{22E5B417-E18A-4F0A-9111-FCEF7AC56434}" presName="extraNode" presStyleLbl="node1" presStyleIdx="0" presStyleCnt="6"/>
      <dgm:spPr/>
    </dgm:pt>
    <dgm:pt modelId="{A91801F5-071C-4455-B7D5-189AFA8C0268}" type="pres">
      <dgm:prSet presAssocID="{22E5B417-E18A-4F0A-9111-FCEF7AC56434}" presName="dstNode" presStyleLbl="node1" presStyleIdx="0" presStyleCnt="6"/>
      <dgm:spPr/>
    </dgm:pt>
    <dgm:pt modelId="{03FDE2D2-E592-41E9-940D-3FDA6EA69854}" type="pres">
      <dgm:prSet presAssocID="{226B7C69-AD73-4664-B8BE-E7F6C47D30BB}" presName="text_1" presStyleLbl="node1" presStyleIdx="0" presStyleCnt="6">
        <dgm:presLayoutVars>
          <dgm:bulletEnabled val="1"/>
        </dgm:presLayoutVars>
      </dgm:prSet>
      <dgm:spPr/>
    </dgm:pt>
    <dgm:pt modelId="{9360EBA2-2066-4A0A-876E-2923B911B83D}" type="pres">
      <dgm:prSet presAssocID="{226B7C69-AD73-4664-B8BE-E7F6C47D30BB}" presName="accent_1" presStyleCnt="0"/>
      <dgm:spPr/>
    </dgm:pt>
    <dgm:pt modelId="{F0DBED7D-E1F2-48FF-9AF1-D8510FDF74AA}" type="pres">
      <dgm:prSet presAssocID="{226B7C69-AD73-4664-B8BE-E7F6C47D30BB}" presName="accentRepeatNode" presStyleLbl="solidFgAcc1" presStyleIdx="0" presStyleCnt="6"/>
      <dgm:spPr/>
    </dgm:pt>
    <dgm:pt modelId="{5DFBF051-DA47-402E-8091-43170D413FA8}" type="pres">
      <dgm:prSet presAssocID="{C079E542-46BD-473E-A75E-F72B4556EA78}" presName="text_2" presStyleLbl="node1" presStyleIdx="1" presStyleCnt="6">
        <dgm:presLayoutVars>
          <dgm:bulletEnabled val="1"/>
        </dgm:presLayoutVars>
      </dgm:prSet>
      <dgm:spPr/>
    </dgm:pt>
    <dgm:pt modelId="{C72D6B57-9DE8-43BC-AB5F-5341366066E5}" type="pres">
      <dgm:prSet presAssocID="{C079E542-46BD-473E-A75E-F72B4556EA78}" presName="accent_2" presStyleCnt="0"/>
      <dgm:spPr/>
    </dgm:pt>
    <dgm:pt modelId="{6A6866DD-3C5F-478B-9CC6-B48E0FA84F23}" type="pres">
      <dgm:prSet presAssocID="{C079E542-46BD-473E-A75E-F72B4556EA78}" presName="accentRepeatNode" presStyleLbl="solidFgAcc1" presStyleIdx="1" presStyleCnt="6"/>
      <dgm:spPr/>
    </dgm:pt>
    <dgm:pt modelId="{23360063-79D5-4956-9BF8-A1A34332C152}" type="pres">
      <dgm:prSet presAssocID="{0DE106F3-2210-4238-A469-FF9E7E11A365}" presName="text_3" presStyleLbl="node1" presStyleIdx="2" presStyleCnt="6">
        <dgm:presLayoutVars>
          <dgm:bulletEnabled val="1"/>
        </dgm:presLayoutVars>
      </dgm:prSet>
      <dgm:spPr/>
    </dgm:pt>
    <dgm:pt modelId="{1CB0A861-72D5-489E-84DC-BE87A2D04ABC}" type="pres">
      <dgm:prSet presAssocID="{0DE106F3-2210-4238-A469-FF9E7E11A365}" presName="accent_3" presStyleCnt="0"/>
      <dgm:spPr/>
    </dgm:pt>
    <dgm:pt modelId="{178AEDC5-6531-41C7-B8B0-810E1ED2F327}" type="pres">
      <dgm:prSet presAssocID="{0DE106F3-2210-4238-A469-FF9E7E11A365}" presName="accentRepeatNode" presStyleLbl="solidFgAcc1" presStyleIdx="2" presStyleCnt="6"/>
      <dgm:spPr/>
    </dgm:pt>
    <dgm:pt modelId="{2F6C92AF-A8EC-4B09-B8EC-F0ED10C482ED}" type="pres">
      <dgm:prSet presAssocID="{418ABE09-EEDA-4154-9221-95298035E3B8}" presName="text_4" presStyleLbl="node1" presStyleIdx="3" presStyleCnt="6">
        <dgm:presLayoutVars>
          <dgm:bulletEnabled val="1"/>
        </dgm:presLayoutVars>
      </dgm:prSet>
      <dgm:spPr/>
    </dgm:pt>
    <dgm:pt modelId="{D214D90A-9B8C-48E8-87E1-A5F4DCD4FCA3}" type="pres">
      <dgm:prSet presAssocID="{418ABE09-EEDA-4154-9221-95298035E3B8}" presName="accent_4" presStyleCnt="0"/>
      <dgm:spPr/>
    </dgm:pt>
    <dgm:pt modelId="{99516A43-031D-44FA-8ADF-3CF6B9334CF8}" type="pres">
      <dgm:prSet presAssocID="{418ABE09-EEDA-4154-9221-95298035E3B8}" presName="accentRepeatNode" presStyleLbl="solidFgAcc1" presStyleIdx="3" presStyleCnt="6"/>
      <dgm:spPr/>
    </dgm:pt>
    <dgm:pt modelId="{7C58CC6A-7E30-4189-A364-443614FFED6A}" type="pres">
      <dgm:prSet presAssocID="{7C5FE6A7-FEA7-4EC0-80DE-98A844D8BA39}" presName="text_5" presStyleLbl="node1" presStyleIdx="4" presStyleCnt="6">
        <dgm:presLayoutVars>
          <dgm:bulletEnabled val="1"/>
        </dgm:presLayoutVars>
      </dgm:prSet>
      <dgm:spPr/>
    </dgm:pt>
    <dgm:pt modelId="{94A9E5AE-FE40-4891-9D38-656E3FD5B245}" type="pres">
      <dgm:prSet presAssocID="{7C5FE6A7-FEA7-4EC0-80DE-98A844D8BA39}" presName="accent_5" presStyleCnt="0"/>
      <dgm:spPr/>
    </dgm:pt>
    <dgm:pt modelId="{E6729D6F-9858-46BB-9A39-4C9189F90AE1}" type="pres">
      <dgm:prSet presAssocID="{7C5FE6A7-FEA7-4EC0-80DE-98A844D8BA39}" presName="accentRepeatNode" presStyleLbl="solidFgAcc1" presStyleIdx="4" presStyleCnt="6"/>
      <dgm:spPr/>
    </dgm:pt>
    <dgm:pt modelId="{C65959C1-2AC8-48C3-93B1-74E2BD2F0840}" type="pres">
      <dgm:prSet presAssocID="{1EB5EFDB-09FA-4204-95F3-E953A5C11117}" presName="text_6" presStyleLbl="node1" presStyleIdx="5" presStyleCnt="6">
        <dgm:presLayoutVars>
          <dgm:bulletEnabled val="1"/>
        </dgm:presLayoutVars>
      </dgm:prSet>
      <dgm:spPr/>
    </dgm:pt>
    <dgm:pt modelId="{A6C40F3B-B1C8-4C47-AC9D-2F4D0381E6FF}" type="pres">
      <dgm:prSet presAssocID="{1EB5EFDB-09FA-4204-95F3-E953A5C11117}" presName="accent_6" presStyleCnt="0"/>
      <dgm:spPr/>
    </dgm:pt>
    <dgm:pt modelId="{32D2E0FA-09B3-493A-907C-9978AB1B4A46}" type="pres">
      <dgm:prSet presAssocID="{1EB5EFDB-09FA-4204-95F3-E953A5C11117}" presName="accentRepeatNode" presStyleLbl="solidFgAcc1" presStyleIdx="5" presStyleCnt="6"/>
      <dgm:spPr/>
    </dgm:pt>
  </dgm:ptLst>
  <dgm:cxnLst>
    <dgm:cxn modelId="{2FE30403-BD3D-4EF0-AC9A-24295B0E5FE6}" type="presOf" srcId="{E05E2AB5-4692-4411-9232-E373C68425FA}" destId="{46253619-5BC6-43E9-9BD6-FC811855B91C}" srcOrd="0" destOrd="0" presId="urn:microsoft.com/office/officeart/2008/layout/VerticalCurvedList"/>
    <dgm:cxn modelId="{23A00011-FAF3-4C4C-A149-97E4469BB7A2}" type="presOf" srcId="{1EB5EFDB-09FA-4204-95F3-E953A5C11117}" destId="{C65959C1-2AC8-48C3-93B1-74E2BD2F0840}" srcOrd="0" destOrd="0" presId="urn:microsoft.com/office/officeart/2008/layout/VerticalCurvedList"/>
    <dgm:cxn modelId="{2F205023-E66C-4216-9808-FA2FF2E9DC93}" type="presOf" srcId="{226B7C69-AD73-4664-B8BE-E7F6C47D30BB}" destId="{03FDE2D2-E592-41E9-940D-3FDA6EA69854}" srcOrd="0" destOrd="0" presId="urn:microsoft.com/office/officeart/2008/layout/VerticalCurvedList"/>
    <dgm:cxn modelId="{837B8C44-8F04-4389-8B70-489617F0BBAF}" type="presOf" srcId="{22E5B417-E18A-4F0A-9111-FCEF7AC56434}" destId="{9CF4B7AE-6670-44AF-A0A7-DA2DF85E5CDD}" srcOrd="0" destOrd="0" presId="urn:microsoft.com/office/officeart/2008/layout/VerticalCurvedList"/>
    <dgm:cxn modelId="{4954A14D-4727-4F4E-999D-936972F28FFB}" type="presOf" srcId="{418ABE09-EEDA-4154-9221-95298035E3B8}" destId="{2F6C92AF-A8EC-4B09-B8EC-F0ED10C482ED}" srcOrd="0" destOrd="0" presId="urn:microsoft.com/office/officeart/2008/layout/VerticalCurvedList"/>
    <dgm:cxn modelId="{04524052-ED43-41B8-903A-EC3D2AD4A591}" srcId="{22E5B417-E18A-4F0A-9111-FCEF7AC56434}" destId="{226B7C69-AD73-4664-B8BE-E7F6C47D30BB}" srcOrd="0" destOrd="0" parTransId="{CB41195B-9F5D-4993-A378-B9A60BA3857C}" sibTransId="{E05E2AB5-4692-4411-9232-E373C68425FA}"/>
    <dgm:cxn modelId="{EF517F73-3C54-42C8-A02F-C4E025E27B86}" srcId="{22E5B417-E18A-4F0A-9111-FCEF7AC56434}" destId="{0DE106F3-2210-4238-A469-FF9E7E11A365}" srcOrd="2" destOrd="0" parTransId="{926A24D3-3820-4A21-8868-D173740B85D5}" sibTransId="{04412BAA-137F-4D4E-ACA4-F05ACD398AEB}"/>
    <dgm:cxn modelId="{9EA9C37D-4815-4AD0-8934-490D2A108F6D}" type="presOf" srcId="{7C5FE6A7-FEA7-4EC0-80DE-98A844D8BA39}" destId="{7C58CC6A-7E30-4189-A364-443614FFED6A}" srcOrd="0" destOrd="0" presId="urn:microsoft.com/office/officeart/2008/layout/VerticalCurvedList"/>
    <dgm:cxn modelId="{F76F0EBF-5B8D-4907-894D-7A00B1A482BC}" type="presOf" srcId="{0DE106F3-2210-4238-A469-FF9E7E11A365}" destId="{23360063-79D5-4956-9BF8-A1A34332C152}" srcOrd="0" destOrd="0" presId="urn:microsoft.com/office/officeart/2008/layout/VerticalCurvedList"/>
    <dgm:cxn modelId="{204F30EB-0BEB-4C9C-B77C-43289D6B04B6}" srcId="{22E5B417-E18A-4F0A-9111-FCEF7AC56434}" destId="{7C5FE6A7-FEA7-4EC0-80DE-98A844D8BA39}" srcOrd="4" destOrd="0" parTransId="{A149E85A-6C27-470F-B514-F83796E7DE33}" sibTransId="{1FA56EB3-9B13-48EA-A60A-FC3DADAEB6DE}"/>
    <dgm:cxn modelId="{480EBDEF-BAEA-4E70-849C-F7B200DE5F56}" type="presOf" srcId="{C079E542-46BD-473E-A75E-F72B4556EA78}" destId="{5DFBF051-DA47-402E-8091-43170D413FA8}" srcOrd="0" destOrd="0" presId="urn:microsoft.com/office/officeart/2008/layout/VerticalCurvedList"/>
    <dgm:cxn modelId="{523301F2-17D8-451F-A30A-012307555E53}" srcId="{22E5B417-E18A-4F0A-9111-FCEF7AC56434}" destId="{418ABE09-EEDA-4154-9221-95298035E3B8}" srcOrd="3" destOrd="0" parTransId="{9401DAD7-C813-443C-A285-766C0F9C76CE}" sibTransId="{8033E2CB-315D-4381-9041-48C1512EB16A}"/>
    <dgm:cxn modelId="{D7D3C0F6-F314-4AD8-8A6F-A048C6EE4B8F}" srcId="{22E5B417-E18A-4F0A-9111-FCEF7AC56434}" destId="{1EB5EFDB-09FA-4204-95F3-E953A5C11117}" srcOrd="5" destOrd="0" parTransId="{1C88FB6A-877A-4061-A699-10174B98AA73}" sibTransId="{9C571C56-B779-4E11-AD1E-C2B194FE137A}"/>
    <dgm:cxn modelId="{FD4FB4FE-76FB-4431-90C1-6BE702CF66B0}" srcId="{22E5B417-E18A-4F0A-9111-FCEF7AC56434}" destId="{C079E542-46BD-473E-A75E-F72B4556EA78}" srcOrd="1" destOrd="0" parTransId="{871428DC-6BB2-4B84-8C80-137B833B0058}" sibTransId="{C8CD1CE9-94B5-4692-B474-2B051101474A}"/>
    <dgm:cxn modelId="{EBD2CF79-C368-4884-B9D0-661910D22B0F}" type="presParOf" srcId="{9CF4B7AE-6670-44AF-A0A7-DA2DF85E5CDD}" destId="{50AD92EF-7080-4416-B016-345EC380FEFF}" srcOrd="0" destOrd="0" presId="urn:microsoft.com/office/officeart/2008/layout/VerticalCurvedList"/>
    <dgm:cxn modelId="{EB805C8E-30B0-4D52-9D39-0C92111D2F48}" type="presParOf" srcId="{50AD92EF-7080-4416-B016-345EC380FEFF}" destId="{19FF5584-5F8A-4D47-88F6-07B4326319D0}" srcOrd="0" destOrd="0" presId="urn:microsoft.com/office/officeart/2008/layout/VerticalCurvedList"/>
    <dgm:cxn modelId="{FD20FFA1-7C8E-4A2E-B23E-0141415B4DD6}" type="presParOf" srcId="{19FF5584-5F8A-4D47-88F6-07B4326319D0}" destId="{18A4E6C8-AF2F-4354-AF43-079DC81A3070}" srcOrd="0" destOrd="0" presId="urn:microsoft.com/office/officeart/2008/layout/VerticalCurvedList"/>
    <dgm:cxn modelId="{4F9FF628-F2AE-4CDC-A38F-6F52A22CDF40}" type="presParOf" srcId="{19FF5584-5F8A-4D47-88F6-07B4326319D0}" destId="{46253619-5BC6-43E9-9BD6-FC811855B91C}" srcOrd="1" destOrd="0" presId="urn:microsoft.com/office/officeart/2008/layout/VerticalCurvedList"/>
    <dgm:cxn modelId="{C90BAABC-08D5-4537-B1AC-1A91EB914D30}" type="presParOf" srcId="{19FF5584-5F8A-4D47-88F6-07B4326319D0}" destId="{892582DC-9D1C-4EB2-9FDF-7C9B2BB23CC8}" srcOrd="2" destOrd="0" presId="urn:microsoft.com/office/officeart/2008/layout/VerticalCurvedList"/>
    <dgm:cxn modelId="{7D24F69E-0521-45B5-807D-E131E060AF58}" type="presParOf" srcId="{19FF5584-5F8A-4D47-88F6-07B4326319D0}" destId="{A91801F5-071C-4455-B7D5-189AFA8C0268}" srcOrd="3" destOrd="0" presId="urn:microsoft.com/office/officeart/2008/layout/VerticalCurvedList"/>
    <dgm:cxn modelId="{8B3C728C-12ED-47A0-AFCD-BBD2632C6741}" type="presParOf" srcId="{50AD92EF-7080-4416-B016-345EC380FEFF}" destId="{03FDE2D2-E592-41E9-940D-3FDA6EA69854}" srcOrd="1" destOrd="0" presId="urn:microsoft.com/office/officeart/2008/layout/VerticalCurvedList"/>
    <dgm:cxn modelId="{4A768394-F2EA-4902-9842-420E240F1B44}" type="presParOf" srcId="{50AD92EF-7080-4416-B016-345EC380FEFF}" destId="{9360EBA2-2066-4A0A-876E-2923B911B83D}" srcOrd="2" destOrd="0" presId="urn:microsoft.com/office/officeart/2008/layout/VerticalCurvedList"/>
    <dgm:cxn modelId="{8A081CEB-DA0F-4750-A30C-63DF3F50636E}" type="presParOf" srcId="{9360EBA2-2066-4A0A-876E-2923B911B83D}" destId="{F0DBED7D-E1F2-48FF-9AF1-D8510FDF74AA}" srcOrd="0" destOrd="0" presId="urn:microsoft.com/office/officeart/2008/layout/VerticalCurvedList"/>
    <dgm:cxn modelId="{BE1A3AF9-2E12-414B-9693-71C57E0CFB47}" type="presParOf" srcId="{50AD92EF-7080-4416-B016-345EC380FEFF}" destId="{5DFBF051-DA47-402E-8091-43170D413FA8}" srcOrd="3" destOrd="0" presId="urn:microsoft.com/office/officeart/2008/layout/VerticalCurvedList"/>
    <dgm:cxn modelId="{796F85E6-33BF-4E8A-92C0-1FF55F9D0295}" type="presParOf" srcId="{50AD92EF-7080-4416-B016-345EC380FEFF}" destId="{C72D6B57-9DE8-43BC-AB5F-5341366066E5}" srcOrd="4" destOrd="0" presId="urn:microsoft.com/office/officeart/2008/layout/VerticalCurvedList"/>
    <dgm:cxn modelId="{5C4AEC7F-B64B-4065-BDBB-154CC582026D}" type="presParOf" srcId="{C72D6B57-9DE8-43BC-AB5F-5341366066E5}" destId="{6A6866DD-3C5F-478B-9CC6-B48E0FA84F23}" srcOrd="0" destOrd="0" presId="urn:microsoft.com/office/officeart/2008/layout/VerticalCurvedList"/>
    <dgm:cxn modelId="{0D5E4457-5B56-4B42-8D63-FB1FD2597F2B}" type="presParOf" srcId="{50AD92EF-7080-4416-B016-345EC380FEFF}" destId="{23360063-79D5-4956-9BF8-A1A34332C152}" srcOrd="5" destOrd="0" presId="urn:microsoft.com/office/officeart/2008/layout/VerticalCurvedList"/>
    <dgm:cxn modelId="{07CC365A-96C9-432E-917A-4B1184CE6469}" type="presParOf" srcId="{50AD92EF-7080-4416-B016-345EC380FEFF}" destId="{1CB0A861-72D5-489E-84DC-BE87A2D04ABC}" srcOrd="6" destOrd="0" presId="urn:microsoft.com/office/officeart/2008/layout/VerticalCurvedList"/>
    <dgm:cxn modelId="{64B121C1-146F-469D-A5A9-FA9679E682D2}" type="presParOf" srcId="{1CB0A861-72D5-489E-84DC-BE87A2D04ABC}" destId="{178AEDC5-6531-41C7-B8B0-810E1ED2F327}" srcOrd="0" destOrd="0" presId="urn:microsoft.com/office/officeart/2008/layout/VerticalCurvedList"/>
    <dgm:cxn modelId="{B565BFB4-7D0F-47AB-B623-4E98CD49EA33}" type="presParOf" srcId="{50AD92EF-7080-4416-B016-345EC380FEFF}" destId="{2F6C92AF-A8EC-4B09-B8EC-F0ED10C482ED}" srcOrd="7" destOrd="0" presId="urn:microsoft.com/office/officeart/2008/layout/VerticalCurvedList"/>
    <dgm:cxn modelId="{8F35D61A-7915-45F9-8B2A-73AC9438E0DA}" type="presParOf" srcId="{50AD92EF-7080-4416-B016-345EC380FEFF}" destId="{D214D90A-9B8C-48E8-87E1-A5F4DCD4FCA3}" srcOrd="8" destOrd="0" presId="urn:microsoft.com/office/officeart/2008/layout/VerticalCurvedList"/>
    <dgm:cxn modelId="{4908CDFB-E174-44B9-8004-9794F8AB0B63}" type="presParOf" srcId="{D214D90A-9B8C-48E8-87E1-A5F4DCD4FCA3}" destId="{99516A43-031D-44FA-8ADF-3CF6B9334CF8}" srcOrd="0" destOrd="0" presId="urn:microsoft.com/office/officeart/2008/layout/VerticalCurvedList"/>
    <dgm:cxn modelId="{7B25836D-C8EF-4995-82CF-74B16A504A1C}" type="presParOf" srcId="{50AD92EF-7080-4416-B016-345EC380FEFF}" destId="{7C58CC6A-7E30-4189-A364-443614FFED6A}" srcOrd="9" destOrd="0" presId="urn:microsoft.com/office/officeart/2008/layout/VerticalCurvedList"/>
    <dgm:cxn modelId="{EE4FFEE8-A808-4391-8DA4-51A94201FA6D}" type="presParOf" srcId="{50AD92EF-7080-4416-B016-345EC380FEFF}" destId="{94A9E5AE-FE40-4891-9D38-656E3FD5B245}" srcOrd="10" destOrd="0" presId="urn:microsoft.com/office/officeart/2008/layout/VerticalCurvedList"/>
    <dgm:cxn modelId="{31108AA8-9451-4DA2-B1CA-A3277908A7E6}" type="presParOf" srcId="{94A9E5AE-FE40-4891-9D38-656E3FD5B245}" destId="{E6729D6F-9858-46BB-9A39-4C9189F90AE1}" srcOrd="0" destOrd="0" presId="urn:microsoft.com/office/officeart/2008/layout/VerticalCurvedList"/>
    <dgm:cxn modelId="{B3035FEA-307A-41FC-BBB3-6CF7BD573E99}" type="presParOf" srcId="{50AD92EF-7080-4416-B016-345EC380FEFF}" destId="{C65959C1-2AC8-48C3-93B1-74E2BD2F0840}" srcOrd="11" destOrd="0" presId="urn:microsoft.com/office/officeart/2008/layout/VerticalCurvedList"/>
    <dgm:cxn modelId="{51C2ACD9-501B-4559-91BA-CCDE6343DA5C}" type="presParOf" srcId="{50AD92EF-7080-4416-B016-345EC380FEFF}" destId="{A6C40F3B-B1C8-4C47-AC9D-2F4D0381E6FF}" srcOrd="12" destOrd="0" presId="urn:microsoft.com/office/officeart/2008/layout/VerticalCurvedList"/>
    <dgm:cxn modelId="{78A613D8-11D1-4937-9F16-77CBBC781864}" type="presParOf" srcId="{A6C40F3B-B1C8-4C47-AC9D-2F4D0381E6FF}" destId="{32D2E0FA-09B3-493A-907C-9978AB1B4A4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CF76F89-40F5-4462-9E3B-2C6589E83766}" type="doc">
      <dgm:prSet loTypeId="urn:microsoft.com/office/officeart/2005/8/layout/chevron1" loCatId="process" qsTypeId="urn:microsoft.com/office/officeart/2005/8/quickstyle/simple1" qsCatId="simple" csTypeId="urn:microsoft.com/office/officeart/2005/8/colors/accent6_2" csCatId="accent6" phldr="1"/>
      <dgm:spPr/>
    </dgm:pt>
    <dgm:pt modelId="{AB382663-FAAF-4BA1-927A-95A329BE3C49}">
      <dgm:prSet phldrT="[Text]">
        <dgm:style>
          <a:lnRef idx="0">
            <a:scrgbClr r="0" g="0" b="0"/>
          </a:lnRef>
          <a:fillRef idx="0">
            <a:scrgbClr r="0" g="0" b="0"/>
          </a:fillRef>
          <a:effectRef idx="0">
            <a:scrgbClr r="0" g="0" b="0"/>
          </a:effectRef>
          <a:fontRef idx="minor">
            <a:schemeClr val="lt1"/>
          </a:fontRef>
        </dgm:style>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dgm:spPr>
      <dgm:t>
        <a:bodyPr/>
        <a:lstStyle/>
        <a:p>
          <a:r>
            <a:rPr lang="en-US"/>
            <a:t>Considers COVID-19 impact in Year 1 &amp; 2</a:t>
          </a:r>
        </a:p>
      </dgm:t>
    </dgm:pt>
    <dgm:pt modelId="{1D8C0874-5365-4211-90AA-58E558B87A20}" type="parTrans" cxnId="{D3D5121C-FA58-4180-BA35-7BD80CF6761C}">
      <dgm:prSet/>
      <dgm:spPr/>
      <dgm:t>
        <a:bodyPr/>
        <a:lstStyle/>
        <a:p>
          <a:endParaRPr lang="en-US"/>
        </a:p>
      </dgm:t>
    </dgm:pt>
    <dgm:pt modelId="{5C472976-4DBA-4E94-9DA2-E0F9DABA836E}" type="sibTrans" cxnId="{D3D5121C-FA58-4180-BA35-7BD80CF6761C}">
      <dgm:prSet/>
      <dgm:spPr/>
      <dgm:t>
        <a:bodyPr/>
        <a:lstStyle/>
        <a:p>
          <a:endParaRPr lang="en-US"/>
        </a:p>
      </dgm:t>
    </dgm:pt>
    <dgm:pt modelId="{F5A711B4-3BD6-4537-A3DB-B61B4E3D1270}">
      <dgm:prSet phldrT="[Text]"/>
      <dgm:spPr/>
      <dgm:t>
        <a:bodyPr/>
        <a:lstStyle/>
        <a:p>
          <a:r>
            <a:rPr lang="en-US"/>
            <a:t>Improvement Over Baseline &amp; Aligning with Average Trend Data </a:t>
          </a:r>
        </a:p>
      </dgm:t>
    </dgm:pt>
    <dgm:pt modelId="{C23EA4E9-3902-4729-8B67-4DAF13BB04C7}" type="parTrans" cxnId="{BA900ADD-28CE-4D73-8C25-BAB40A657261}">
      <dgm:prSet/>
      <dgm:spPr/>
      <dgm:t>
        <a:bodyPr/>
        <a:lstStyle/>
        <a:p>
          <a:endParaRPr lang="en-US"/>
        </a:p>
      </dgm:t>
    </dgm:pt>
    <dgm:pt modelId="{3C16E211-06C5-4DAC-AD7C-531C97A9D7BF}" type="sibTrans" cxnId="{BA900ADD-28CE-4D73-8C25-BAB40A657261}">
      <dgm:prSet/>
      <dgm:spPr/>
      <dgm:t>
        <a:bodyPr/>
        <a:lstStyle/>
        <a:p>
          <a:endParaRPr lang="en-US"/>
        </a:p>
      </dgm:t>
    </dgm:pt>
    <dgm:pt modelId="{322595D9-46E6-423F-B252-919D5CE0CF5E}">
      <dgm:prSet phldrT="[Text]"/>
      <dgm:spPr/>
      <dgm:t>
        <a:bodyPr/>
        <a:lstStyle/>
        <a:p>
          <a:r>
            <a:rPr lang="en-US"/>
            <a:t>Provides Incremental Progress in Years 3-6</a:t>
          </a:r>
        </a:p>
      </dgm:t>
    </dgm:pt>
    <dgm:pt modelId="{5900BFA9-386D-4453-8D38-3B289BC964BC}" type="parTrans" cxnId="{C876660B-62CF-4445-B585-B913AA6CDD0B}">
      <dgm:prSet/>
      <dgm:spPr/>
      <dgm:t>
        <a:bodyPr/>
        <a:lstStyle/>
        <a:p>
          <a:endParaRPr lang="en-US"/>
        </a:p>
      </dgm:t>
    </dgm:pt>
    <dgm:pt modelId="{F10C9006-94F6-42FF-B0AD-699F83DE0B93}" type="sibTrans" cxnId="{C876660B-62CF-4445-B585-B913AA6CDD0B}">
      <dgm:prSet/>
      <dgm:spPr/>
      <dgm:t>
        <a:bodyPr/>
        <a:lstStyle/>
        <a:p>
          <a:endParaRPr lang="en-US"/>
        </a:p>
      </dgm:t>
    </dgm:pt>
    <dgm:pt modelId="{705EBAC6-53D0-482B-BC8A-F5D5171B1C93}" type="pres">
      <dgm:prSet presAssocID="{7CF76F89-40F5-4462-9E3B-2C6589E83766}" presName="Name0" presStyleCnt="0">
        <dgm:presLayoutVars>
          <dgm:dir/>
          <dgm:animLvl val="lvl"/>
          <dgm:resizeHandles val="exact"/>
        </dgm:presLayoutVars>
      </dgm:prSet>
      <dgm:spPr/>
    </dgm:pt>
    <dgm:pt modelId="{B51B057B-386A-4584-81F9-E0E4FCC17E51}" type="pres">
      <dgm:prSet presAssocID="{AB382663-FAAF-4BA1-927A-95A329BE3C49}" presName="parTxOnly" presStyleLbl="node1" presStyleIdx="0" presStyleCnt="3" custLinFactNeighborX="2905">
        <dgm:presLayoutVars>
          <dgm:chMax val="0"/>
          <dgm:chPref val="0"/>
          <dgm:bulletEnabled val="1"/>
        </dgm:presLayoutVars>
      </dgm:prSet>
      <dgm:spPr/>
    </dgm:pt>
    <dgm:pt modelId="{AA26CB0D-01D4-46BC-9C09-042973523FD8}" type="pres">
      <dgm:prSet presAssocID="{5C472976-4DBA-4E94-9DA2-E0F9DABA836E}" presName="parTxOnlySpace" presStyleCnt="0"/>
      <dgm:spPr/>
    </dgm:pt>
    <dgm:pt modelId="{8AD9A04E-1E4C-48A5-8517-32AF375E617C}" type="pres">
      <dgm:prSet presAssocID="{F5A711B4-3BD6-4537-A3DB-B61B4E3D1270}" presName="parTxOnly" presStyleLbl="node1" presStyleIdx="1" presStyleCnt="3">
        <dgm:presLayoutVars>
          <dgm:chMax val="0"/>
          <dgm:chPref val="0"/>
          <dgm:bulletEnabled val="1"/>
        </dgm:presLayoutVars>
      </dgm:prSet>
      <dgm:spPr/>
    </dgm:pt>
    <dgm:pt modelId="{0224E9EB-9E72-480A-B7AA-BF6B1E4DDBCA}" type="pres">
      <dgm:prSet presAssocID="{3C16E211-06C5-4DAC-AD7C-531C97A9D7BF}" presName="parTxOnlySpace" presStyleCnt="0"/>
      <dgm:spPr/>
    </dgm:pt>
    <dgm:pt modelId="{13162660-72F8-45BE-8CE5-03B2864D0CE4}" type="pres">
      <dgm:prSet presAssocID="{322595D9-46E6-423F-B252-919D5CE0CF5E}" presName="parTxOnly" presStyleLbl="node1" presStyleIdx="2" presStyleCnt="3" custScaleX="110738">
        <dgm:presLayoutVars>
          <dgm:chMax val="0"/>
          <dgm:chPref val="0"/>
          <dgm:bulletEnabled val="1"/>
        </dgm:presLayoutVars>
      </dgm:prSet>
      <dgm:spPr/>
    </dgm:pt>
  </dgm:ptLst>
  <dgm:cxnLst>
    <dgm:cxn modelId="{C876660B-62CF-4445-B585-B913AA6CDD0B}" srcId="{7CF76F89-40F5-4462-9E3B-2C6589E83766}" destId="{322595D9-46E6-423F-B252-919D5CE0CF5E}" srcOrd="2" destOrd="0" parTransId="{5900BFA9-386D-4453-8D38-3B289BC964BC}" sibTransId="{F10C9006-94F6-42FF-B0AD-699F83DE0B93}"/>
    <dgm:cxn modelId="{9B8B5E10-D20B-4881-9910-AB2EF26C9BF8}" type="presOf" srcId="{7CF76F89-40F5-4462-9E3B-2C6589E83766}" destId="{705EBAC6-53D0-482B-BC8A-F5D5171B1C93}" srcOrd="0" destOrd="0" presId="urn:microsoft.com/office/officeart/2005/8/layout/chevron1"/>
    <dgm:cxn modelId="{D3D5121C-FA58-4180-BA35-7BD80CF6761C}" srcId="{7CF76F89-40F5-4462-9E3B-2C6589E83766}" destId="{AB382663-FAAF-4BA1-927A-95A329BE3C49}" srcOrd="0" destOrd="0" parTransId="{1D8C0874-5365-4211-90AA-58E558B87A20}" sibTransId="{5C472976-4DBA-4E94-9DA2-E0F9DABA836E}"/>
    <dgm:cxn modelId="{39947986-A079-4B5C-AAEB-5FEEE9A90ECC}" type="presOf" srcId="{F5A711B4-3BD6-4537-A3DB-B61B4E3D1270}" destId="{8AD9A04E-1E4C-48A5-8517-32AF375E617C}" srcOrd="0" destOrd="0" presId="urn:microsoft.com/office/officeart/2005/8/layout/chevron1"/>
    <dgm:cxn modelId="{BBB69DAB-337D-4A47-A1B5-401A80FF66A7}" type="presOf" srcId="{AB382663-FAAF-4BA1-927A-95A329BE3C49}" destId="{B51B057B-386A-4584-81F9-E0E4FCC17E51}" srcOrd="0" destOrd="0" presId="urn:microsoft.com/office/officeart/2005/8/layout/chevron1"/>
    <dgm:cxn modelId="{CF44F7D4-4ADC-4361-8725-29F70F94882A}" type="presOf" srcId="{322595D9-46E6-423F-B252-919D5CE0CF5E}" destId="{13162660-72F8-45BE-8CE5-03B2864D0CE4}" srcOrd="0" destOrd="0" presId="urn:microsoft.com/office/officeart/2005/8/layout/chevron1"/>
    <dgm:cxn modelId="{BA900ADD-28CE-4D73-8C25-BAB40A657261}" srcId="{7CF76F89-40F5-4462-9E3B-2C6589E83766}" destId="{F5A711B4-3BD6-4537-A3DB-B61B4E3D1270}" srcOrd="1" destOrd="0" parTransId="{C23EA4E9-3902-4729-8B67-4DAF13BB04C7}" sibTransId="{3C16E211-06C5-4DAC-AD7C-531C97A9D7BF}"/>
    <dgm:cxn modelId="{67B79665-ABBD-48FD-AA43-A2F7AC194B05}" type="presParOf" srcId="{705EBAC6-53D0-482B-BC8A-F5D5171B1C93}" destId="{B51B057B-386A-4584-81F9-E0E4FCC17E51}" srcOrd="0" destOrd="0" presId="urn:microsoft.com/office/officeart/2005/8/layout/chevron1"/>
    <dgm:cxn modelId="{FFA63ABB-51F5-4A24-A938-70CB6783350E}" type="presParOf" srcId="{705EBAC6-53D0-482B-BC8A-F5D5171B1C93}" destId="{AA26CB0D-01D4-46BC-9C09-042973523FD8}" srcOrd="1" destOrd="0" presId="urn:microsoft.com/office/officeart/2005/8/layout/chevron1"/>
    <dgm:cxn modelId="{25751145-9E59-490B-AC44-F0D81F3DA30E}" type="presParOf" srcId="{705EBAC6-53D0-482B-BC8A-F5D5171B1C93}" destId="{8AD9A04E-1E4C-48A5-8517-32AF375E617C}" srcOrd="2" destOrd="0" presId="urn:microsoft.com/office/officeart/2005/8/layout/chevron1"/>
    <dgm:cxn modelId="{DF5C4E46-080D-4952-8C48-6810CD290D53}" type="presParOf" srcId="{705EBAC6-53D0-482B-BC8A-F5D5171B1C93}" destId="{0224E9EB-9E72-480A-B7AA-BF6B1E4DDBCA}" srcOrd="3" destOrd="0" presId="urn:microsoft.com/office/officeart/2005/8/layout/chevron1"/>
    <dgm:cxn modelId="{F6129164-BC8F-4776-BD4C-9A673BE1DC5C}" type="presParOf" srcId="{705EBAC6-53D0-482B-BC8A-F5D5171B1C93}" destId="{13162660-72F8-45BE-8CE5-03B2864D0CE4}"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CF76F89-40F5-4462-9E3B-2C6589E83766}" type="doc">
      <dgm:prSet loTypeId="urn:microsoft.com/office/officeart/2005/8/layout/chevron1" loCatId="process" qsTypeId="urn:microsoft.com/office/officeart/2005/8/quickstyle/simple1" qsCatId="simple" csTypeId="urn:microsoft.com/office/officeart/2005/8/colors/accent6_2" csCatId="accent6" phldr="1"/>
      <dgm:spPr/>
    </dgm:pt>
    <dgm:pt modelId="{AB382663-FAAF-4BA1-927A-95A329BE3C49}">
      <dgm:prSet phldrT="[Text]">
        <dgm:style>
          <a:lnRef idx="0">
            <a:scrgbClr r="0" g="0" b="0"/>
          </a:lnRef>
          <a:fillRef idx="0">
            <a:scrgbClr r="0" g="0" b="0"/>
          </a:fillRef>
          <a:effectRef idx="0">
            <a:scrgbClr r="0" g="0" b="0"/>
          </a:effectRef>
          <a:fontRef idx="minor">
            <a:schemeClr val="lt1"/>
          </a:fontRef>
        </dgm:style>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dgm:spPr>
      <dgm:t>
        <a:bodyPr/>
        <a:lstStyle/>
        <a:p>
          <a:r>
            <a:rPr lang="en-US"/>
            <a:t>Considers COVID-19 impact in Year 1 </a:t>
          </a:r>
        </a:p>
      </dgm:t>
    </dgm:pt>
    <dgm:pt modelId="{1D8C0874-5365-4211-90AA-58E558B87A20}" type="parTrans" cxnId="{D3D5121C-FA58-4180-BA35-7BD80CF6761C}">
      <dgm:prSet/>
      <dgm:spPr/>
      <dgm:t>
        <a:bodyPr/>
        <a:lstStyle/>
        <a:p>
          <a:endParaRPr lang="en-US"/>
        </a:p>
      </dgm:t>
    </dgm:pt>
    <dgm:pt modelId="{5C472976-4DBA-4E94-9DA2-E0F9DABA836E}" type="sibTrans" cxnId="{D3D5121C-FA58-4180-BA35-7BD80CF6761C}">
      <dgm:prSet/>
      <dgm:spPr/>
      <dgm:t>
        <a:bodyPr/>
        <a:lstStyle/>
        <a:p>
          <a:endParaRPr lang="en-US"/>
        </a:p>
      </dgm:t>
    </dgm:pt>
    <dgm:pt modelId="{F5A711B4-3BD6-4537-A3DB-B61B4E3D1270}">
      <dgm:prSet phldrT="[Text]"/>
      <dgm:spPr/>
      <dgm:t>
        <a:bodyPr/>
        <a:lstStyle/>
        <a:p>
          <a:r>
            <a:rPr lang="en-US"/>
            <a:t>Improvement Over Baseline &amp; Increase over Average Trend Data </a:t>
          </a:r>
        </a:p>
      </dgm:t>
    </dgm:pt>
    <dgm:pt modelId="{C23EA4E9-3902-4729-8B67-4DAF13BB04C7}" type="parTrans" cxnId="{BA900ADD-28CE-4D73-8C25-BAB40A657261}">
      <dgm:prSet/>
      <dgm:spPr/>
      <dgm:t>
        <a:bodyPr/>
        <a:lstStyle/>
        <a:p>
          <a:endParaRPr lang="en-US"/>
        </a:p>
      </dgm:t>
    </dgm:pt>
    <dgm:pt modelId="{3C16E211-06C5-4DAC-AD7C-531C97A9D7BF}" type="sibTrans" cxnId="{BA900ADD-28CE-4D73-8C25-BAB40A657261}">
      <dgm:prSet/>
      <dgm:spPr/>
      <dgm:t>
        <a:bodyPr/>
        <a:lstStyle/>
        <a:p>
          <a:endParaRPr lang="en-US"/>
        </a:p>
      </dgm:t>
    </dgm:pt>
    <dgm:pt modelId="{322595D9-46E6-423F-B252-919D5CE0CF5E}">
      <dgm:prSet phldrT="[Text]"/>
      <dgm:spPr/>
      <dgm:t>
        <a:bodyPr/>
        <a:lstStyle/>
        <a:p>
          <a:r>
            <a:rPr lang="en-US"/>
            <a:t>Provides Incremental and Accelerated Progress in Years 2-6</a:t>
          </a:r>
        </a:p>
      </dgm:t>
    </dgm:pt>
    <dgm:pt modelId="{5900BFA9-386D-4453-8D38-3B289BC964BC}" type="parTrans" cxnId="{C876660B-62CF-4445-B585-B913AA6CDD0B}">
      <dgm:prSet/>
      <dgm:spPr/>
      <dgm:t>
        <a:bodyPr/>
        <a:lstStyle/>
        <a:p>
          <a:endParaRPr lang="en-US"/>
        </a:p>
      </dgm:t>
    </dgm:pt>
    <dgm:pt modelId="{F10C9006-94F6-42FF-B0AD-699F83DE0B93}" type="sibTrans" cxnId="{C876660B-62CF-4445-B585-B913AA6CDD0B}">
      <dgm:prSet/>
      <dgm:spPr/>
      <dgm:t>
        <a:bodyPr/>
        <a:lstStyle/>
        <a:p>
          <a:endParaRPr lang="en-US"/>
        </a:p>
      </dgm:t>
    </dgm:pt>
    <dgm:pt modelId="{705EBAC6-53D0-482B-BC8A-F5D5171B1C93}" type="pres">
      <dgm:prSet presAssocID="{7CF76F89-40F5-4462-9E3B-2C6589E83766}" presName="Name0" presStyleCnt="0">
        <dgm:presLayoutVars>
          <dgm:dir/>
          <dgm:animLvl val="lvl"/>
          <dgm:resizeHandles val="exact"/>
        </dgm:presLayoutVars>
      </dgm:prSet>
      <dgm:spPr/>
    </dgm:pt>
    <dgm:pt modelId="{B51B057B-386A-4584-81F9-E0E4FCC17E51}" type="pres">
      <dgm:prSet presAssocID="{AB382663-FAAF-4BA1-927A-95A329BE3C49}" presName="parTxOnly" presStyleLbl="node1" presStyleIdx="0" presStyleCnt="3" custLinFactNeighborX="2905">
        <dgm:presLayoutVars>
          <dgm:chMax val="0"/>
          <dgm:chPref val="0"/>
          <dgm:bulletEnabled val="1"/>
        </dgm:presLayoutVars>
      </dgm:prSet>
      <dgm:spPr/>
    </dgm:pt>
    <dgm:pt modelId="{AA26CB0D-01D4-46BC-9C09-042973523FD8}" type="pres">
      <dgm:prSet presAssocID="{5C472976-4DBA-4E94-9DA2-E0F9DABA836E}" presName="parTxOnlySpace" presStyleCnt="0"/>
      <dgm:spPr/>
    </dgm:pt>
    <dgm:pt modelId="{8AD9A04E-1E4C-48A5-8517-32AF375E617C}" type="pres">
      <dgm:prSet presAssocID="{F5A711B4-3BD6-4537-A3DB-B61B4E3D1270}" presName="parTxOnly" presStyleLbl="node1" presStyleIdx="1" presStyleCnt="3" custLinFactNeighborX="-14368" custLinFactNeighborY="117">
        <dgm:presLayoutVars>
          <dgm:chMax val="0"/>
          <dgm:chPref val="0"/>
          <dgm:bulletEnabled val="1"/>
        </dgm:presLayoutVars>
      </dgm:prSet>
      <dgm:spPr/>
    </dgm:pt>
    <dgm:pt modelId="{0224E9EB-9E72-480A-B7AA-BF6B1E4DDBCA}" type="pres">
      <dgm:prSet presAssocID="{3C16E211-06C5-4DAC-AD7C-531C97A9D7BF}" presName="parTxOnlySpace" presStyleCnt="0"/>
      <dgm:spPr/>
    </dgm:pt>
    <dgm:pt modelId="{13162660-72F8-45BE-8CE5-03B2864D0CE4}" type="pres">
      <dgm:prSet presAssocID="{322595D9-46E6-423F-B252-919D5CE0CF5E}" presName="parTxOnly" presStyleLbl="node1" presStyleIdx="2" presStyleCnt="3" custScaleX="110738" custLinFactNeighborX="-3243">
        <dgm:presLayoutVars>
          <dgm:chMax val="0"/>
          <dgm:chPref val="0"/>
          <dgm:bulletEnabled val="1"/>
        </dgm:presLayoutVars>
      </dgm:prSet>
      <dgm:spPr/>
    </dgm:pt>
  </dgm:ptLst>
  <dgm:cxnLst>
    <dgm:cxn modelId="{C876660B-62CF-4445-B585-B913AA6CDD0B}" srcId="{7CF76F89-40F5-4462-9E3B-2C6589E83766}" destId="{322595D9-46E6-423F-B252-919D5CE0CF5E}" srcOrd="2" destOrd="0" parTransId="{5900BFA9-386D-4453-8D38-3B289BC964BC}" sibTransId="{F10C9006-94F6-42FF-B0AD-699F83DE0B93}"/>
    <dgm:cxn modelId="{9B8B5E10-D20B-4881-9910-AB2EF26C9BF8}" type="presOf" srcId="{7CF76F89-40F5-4462-9E3B-2C6589E83766}" destId="{705EBAC6-53D0-482B-BC8A-F5D5171B1C93}" srcOrd="0" destOrd="0" presId="urn:microsoft.com/office/officeart/2005/8/layout/chevron1"/>
    <dgm:cxn modelId="{D3D5121C-FA58-4180-BA35-7BD80CF6761C}" srcId="{7CF76F89-40F5-4462-9E3B-2C6589E83766}" destId="{AB382663-FAAF-4BA1-927A-95A329BE3C49}" srcOrd="0" destOrd="0" parTransId="{1D8C0874-5365-4211-90AA-58E558B87A20}" sibTransId="{5C472976-4DBA-4E94-9DA2-E0F9DABA836E}"/>
    <dgm:cxn modelId="{39947986-A079-4B5C-AAEB-5FEEE9A90ECC}" type="presOf" srcId="{F5A711B4-3BD6-4537-A3DB-B61B4E3D1270}" destId="{8AD9A04E-1E4C-48A5-8517-32AF375E617C}" srcOrd="0" destOrd="0" presId="urn:microsoft.com/office/officeart/2005/8/layout/chevron1"/>
    <dgm:cxn modelId="{BBB69DAB-337D-4A47-A1B5-401A80FF66A7}" type="presOf" srcId="{AB382663-FAAF-4BA1-927A-95A329BE3C49}" destId="{B51B057B-386A-4584-81F9-E0E4FCC17E51}" srcOrd="0" destOrd="0" presId="urn:microsoft.com/office/officeart/2005/8/layout/chevron1"/>
    <dgm:cxn modelId="{CF44F7D4-4ADC-4361-8725-29F70F94882A}" type="presOf" srcId="{322595D9-46E6-423F-B252-919D5CE0CF5E}" destId="{13162660-72F8-45BE-8CE5-03B2864D0CE4}" srcOrd="0" destOrd="0" presId="urn:microsoft.com/office/officeart/2005/8/layout/chevron1"/>
    <dgm:cxn modelId="{BA900ADD-28CE-4D73-8C25-BAB40A657261}" srcId="{7CF76F89-40F5-4462-9E3B-2C6589E83766}" destId="{F5A711B4-3BD6-4537-A3DB-B61B4E3D1270}" srcOrd="1" destOrd="0" parTransId="{C23EA4E9-3902-4729-8B67-4DAF13BB04C7}" sibTransId="{3C16E211-06C5-4DAC-AD7C-531C97A9D7BF}"/>
    <dgm:cxn modelId="{67B79665-ABBD-48FD-AA43-A2F7AC194B05}" type="presParOf" srcId="{705EBAC6-53D0-482B-BC8A-F5D5171B1C93}" destId="{B51B057B-386A-4584-81F9-E0E4FCC17E51}" srcOrd="0" destOrd="0" presId="urn:microsoft.com/office/officeart/2005/8/layout/chevron1"/>
    <dgm:cxn modelId="{FFA63ABB-51F5-4A24-A938-70CB6783350E}" type="presParOf" srcId="{705EBAC6-53D0-482B-BC8A-F5D5171B1C93}" destId="{AA26CB0D-01D4-46BC-9C09-042973523FD8}" srcOrd="1" destOrd="0" presId="urn:microsoft.com/office/officeart/2005/8/layout/chevron1"/>
    <dgm:cxn modelId="{25751145-9E59-490B-AC44-F0D81F3DA30E}" type="presParOf" srcId="{705EBAC6-53D0-482B-BC8A-F5D5171B1C93}" destId="{8AD9A04E-1E4C-48A5-8517-32AF375E617C}" srcOrd="2" destOrd="0" presId="urn:microsoft.com/office/officeart/2005/8/layout/chevron1"/>
    <dgm:cxn modelId="{DF5C4E46-080D-4952-8C48-6810CD290D53}" type="presParOf" srcId="{705EBAC6-53D0-482B-BC8A-F5D5171B1C93}" destId="{0224E9EB-9E72-480A-B7AA-BF6B1E4DDBCA}" srcOrd="3" destOrd="0" presId="urn:microsoft.com/office/officeart/2005/8/layout/chevron1"/>
    <dgm:cxn modelId="{F6129164-BC8F-4776-BD4C-9A673BE1DC5C}" type="presParOf" srcId="{705EBAC6-53D0-482B-BC8A-F5D5171B1C93}" destId="{13162660-72F8-45BE-8CE5-03B2864D0CE4}" srcOrd="4" destOrd="0" presId="urn:microsoft.com/office/officeart/2005/8/layout/chevron1"/>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CF76F89-40F5-4462-9E3B-2C6589E83766}" type="doc">
      <dgm:prSet loTypeId="urn:microsoft.com/office/officeart/2005/8/layout/chevron1" loCatId="process" qsTypeId="urn:microsoft.com/office/officeart/2005/8/quickstyle/simple1" qsCatId="simple" csTypeId="urn:microsoft.com/office/officeart/2005/8/colors/accent1_2" csCatId="accent1" phldr="1"/>
      <dgm:spPr/>
    </dgm:pt>
    <dgm:pt modelId="{AB382663-FAAF-4BA1-927A-95A329BE3C49}">
      <dgm:prSet phldrT="[Text]">
        <dgm:style>
          <a:lnRef idx="1">
            <a:schemeClr val="accent4"/>
          </a:lnRef>
          <a:fillRef idx="2">
            <a:schemeClr val="accent4"/>
          </a:fillRef>
          <a:effectRef idx="1">
            <a:schemeClr val="accent4"/>
          </a:effectRef>
          <a:fontRef idx="minor">
            <a:schemeClr val="dk1"/>
          </a:fontRef>
        </dgm:style>
      </dgm:prSet>
      <dgm:spPr/>
      <dgm:t>
        <a:bodyPr/>
        <a:lstStyle/>
        <a:p>
          <a:r>
            <a:rPr lang="en-US"/>
            <a:t>Considers COVID-19 impact in Year 1 &amp; 2</a:t>
          </a:r>
        </a:p>
      </dgm:t>
    </dgm:pt>
    <dgm:pt modelId="{1D8C0874-5365-4211-90AA-58E558B87A20}" type="parTrans" cxnId="{D3D5121C-FA58-4180-BA35-7BD80CF6761C}">
      <dgm:prSet/>
      <dgm:spPr/>
      <dgm:t>
        <a:bodyPr/>
        <a:lstStyle/>
        <a:p>
          <a:endParaRPr lang="en-US"/>
        </a:p>
      </dgm:t>
    </dgm:pt>
    <dgm:pt modelId="{5C472976-4DBA-4E94-9DA2-E0F9DABA836E}" type="sibTrans" cxnId="{D3D5121C-FA58-4180-BA35-7BD80CF6761C}">
      <dgm:prSet/>
      <dgm:spPr/>
      <dgm:t>
        <a:bodyPr/>
        <a:lstStyle/>
        <a:p>
          <a:endParaRPr lang="en-US"/>
        </a:p>
      </dgm:t>
    </dgm:pt>
    <dgm:pt modelId="{F5A711B4-3BD6-4537-A3DB-B61B4E3D1270}">
      <dgm:prSet phldrT="[Text]">
        <dgm:style>
          <a:lnRef idx="1">
            <a:schemeClr val="accent4"/>
          </a:lnRef>
          <a:fillRef idx="2">
            <a:schemeClr val="accent4"/>
          </a:fillRef>
          <a:effectRef idx="1">
            <a:schemeClr val="accent4"/>
          </a:effectRef>
          <a:fontRef idx="minor">
            <a:schemeClr val="dk1"/>
          </a:fontRef>
        </dgm:style>
      </dgm:prSet>
      <dgm:spPr/>
      <dgm:t>
        <a:bodyPr/>
        <a:lstStyle/>
        <a:p>
          <a:r>
            <a:rPr lang="en-US"/>
            <a:t>Improvement Over Baseline &amp; Aligning with Average Trend Data </a:t>
          </a:r>
        </a:p>
      </dgm:t>
    </dgm:pt>
    <dgm:pt modelId="{C23EA4E9-3902-4729-8B67-4DAF13BB04C7}" type="parTrans" cxnId="{BA900ADD-28CE-4D73-8C25-BAB40A657261}">
      <dgm:prSet/>
      <dgm:spPr/>
      <dgm:t>
        <a:bodyPr/>
        <a:lstStyle/>
        <a:p>
          <a:endParaRPr lang="en-US"/>
        </a:p>
      </dgm:t>
    </dgm:pt>
    <dgm:pt modelId="{3C16E211-06C5-4DAC-AD7C-531C97A9D7BF}" type="sibTrans" cxnId="{BA900ADD-28CE-4D73-8C25-BAB40A657261}">
      <dgm:prSet/>
      <dgm:spPr/>
      <dgm:t>
        <a:bodyPr/>
        <a:lstStyle/>
        <a:p>
          <a:endParaRPr lang="en-US"/>
        </a:p>
      </dgm:t>
    </dgm:pt>
    <dgm:pt modelId="{322595D9-46E6-423F-B252-919D5CE0CF5E}">
      <dgm:prSet phldrT="[Text]">
        <dgm:style>
          <a:lnRef idx="1">
            <a:schemeClr val="accent4"/>
          </a:lnRef>
          <a:fillRef idx="2">
            <a:schemeClr val="accent4"/>
          </a:fillRef>
          <a:effectRef idx="1">
            <a:schemeClr val="accent4"/>
          </a:effectRef>
          <a:fontRef idx="minor">
            <a:schemeClr val="dk1"/>
          </a:fontRef>
        </dgm:style>
      </dgm:prSet>
      <dgm:spPr/>
      <dgm:t>
        <a:bodyPr/>
        <a:lstStyle/>
        <a:p>
          <a:r>
            <a:rPr lang="en-US"/>
            <a:t>Provides Incremental Progress in Years 3-6</a:t>
          </a:r>
        </a:p>
      </dgm:t>
    </dgm:pt>
    <dgm:pt modelId="{5900BFA9-386D-4453-8D38-3B289BC964BC}" type="parTrans" cxnId="{C876660B-62CF-4445-B585-B913AA6CDD0B}">
      <dgm:prSet/>
      <dgm:spPr/>
      <dgm:t>
        <a:bodyPr/>
        <a:lstStyle/>
        <a:p>
          <a:endParaRPr lang="en-US"/>
        </a:p>
      </dgm:t>
    </dgm:pt>
    <dgm:pt modelId="{F10C9006-94F6-42FF-B0AD-699F83DE0B93}" type="sibTrans" cxnId="{C876660B-62CF-4445-B585-B913AA6CDD0B}">
      <dgm:prSet/>
      <dgm:spPr/>
      <dgm:t>
        <a:bodyPr/>
        <a:lstStyle/>
        <a:p>
          <a:endParaRPr lang="en-US"/>
        </a:p>
      </dgm:t>
    </dgm:pt>
    <dgm:pt modelId="{705EBAC6-53D0-482B-BC8A-F5D5171B1C93}" type="pres">
      <dgm:prSet presAssocID="{7CF76F89-40F5-4462-9E3B-2C6589E83766}" presName="Name0" presStyleCnt="0">
        <dgm:presLayoutVars>
          <dgm:dir/>
          <dgm:animLvl val="lvl"/>
          <dgm:resizeHandles val="exact"/>
        </dgm:presLayoutVars>
      </dgm:prSet>
      <dgm:spPr/>
    </dgm:pt>
    <dgm:pt modelId="{B51B057B-386A-4584-81F9-E0E4FCC17E51}" type="pres">
      <dgm:prSet presAssocID="{AB382663-FAAF-4BA1-927A-95A329BE3C49}" presName="parTxOnly" presStyleLbl="node1" presStyleIdx="0" presStyleCnt="3" custLinFactNeighborX="2905">
        <dgm:presLayoutVars>
          <dgm:chMax val="0"/>
          <dgm:chPref val="0"/>
          <dgm:bulletEnabled val="1"/>
        </dgm:presLayoutVars>
      </dgm:prSet>
      <dgm:spPr/>
    </dgm:pt>
    <dgm:pt modelId="{AA26CB0D-01D4-46BC-9C09-042973523FD8}" type="pres">
      <dgm:prSet presAssocID="{5C472976-4DBA-4E94-9DA2-E0F9DABA836E}" presName="parTxOnlySpace" presStyleCnt="0"/>
      <dgm:spPr/>
    </dgm:pt>
    <dgm:pt modelId="{8AD9A04E-1E4C-48A5-8517-32AF375E617C}" type="pres">
      <dgm:prSet presAssocID="{F5A711B4-3BD6-4537-A3DB-B61B4E3D1270}" presName="parTxOnly" presStyleLbl="node1" presStyleIdx="1" presStyleCnt="3">
        <dgm:presLayoutVars>
          <dgm:chMax val="0"/>
          <dgm:chPref val="0"/>
          <dgm:bulletEnabled val="1"/>
        </dgm:presLayoutVars>
      </dgm:prSet>
      <dgm:spPr/>
    </dgm:pt>
    <dgm:pt modelId="{0224E9EB-9E72-480A-B7AA-BF6B1E4DDBCA}" type="pres">
      <dgm:prSet presAssocID="{3C16E211-06C5-4DAC-AD7C-531C97A9D7BF}" presName="parTxOnlySpace" presStyleCnt="0"/>
      <dgm:spPr/>
    </dgm:pt>
    <dgm:pt modelId="{13162660-72F8-45BE-8CE5-03B2864D0CE4}" type="pres">
      <dgm:prSet presAssocID="{322595D9-46E6-423F-B252-919D5CE0CF5E}" presName="parTxOnly" presStyleLbl="node1" presStyleIdx="2" presStyleCnt="3" custScaleX="110738">
        <dgm:presLayoutVars>
          <dgm:chMax val="0"/>
          <dgm:chPref val="0"/>
          <dgm:bulletEnabled val="1"/>
        </dgm:presLayoutVars>
      </dgm:prSet>
      <dgm:spPr/>
    </dgm:pt>
  </dgm:ptLst>
  <dgm:cxnLst>
    <dgm:cxn modelId="{C876660B-62CF-4445-B585-B913AA6CDD0B}" srcId="{7CF76F89-40F5-4462-9E3B-2C6589E83766}" destId="{322595D9-46E6-423F-B252-919D5CE0CF5E}" srcOrd="2" destOrd="0" parTransId="{5900BFA9-386D-4453-8D38-3B289BC964BC}" sibTransId="{F10C9006-94F6-42FF-B0AD-699F83DE0B93}"/>
    <dgm:cxn modelId="{9B8B5E10-D20B-4881-9910-AB2EF26C9BF8}" type="presOf" srcId="{7CF76F89-40F5-4462-9E3B-2C6589E83766}" destId="{705EBAC6-53D0-482B-BC8A-F5D5171B1C93}" srcOrd="0" destOrd="0" presId="urn:microsoft.com/office/officeart/2005/8/layout/chevron1"/>
    <dgm:cxn modelId="{D3D5121C-FA58-4180-BA35-7BD80CF6761C}" srcId="{7CF76F89-40F5-4462-9E3B-2C6589E83766}" destId="{AB382663-FAAF-4BA1-927A-95A329BE3C49}" srcOrd="0" destOrd="0" parTransId="{1D8C0874-5365-4211-90AA-58E558B87A20}" sibTransId="{5C472976-4DBA-4E94-9DA2-E0F9DABA836E}"/>
    <dgm:cxn modelId="{39947986-A079-4B5C-AAEB-5FEEE9A90ECC}" type="presOf" srcId="{F5A711B4-3BD6-4537-A3DB-B61B4E3D1270}" destId="{8AD9A04E-1E4C-48A5-8517-32AF375E617C}" srcOrd="0" destOrd="0" presId="urn:microsoft.com/office/officeart/2005/8/layout/chevron1"/>
    <dgm:cxn modelId="{BBB69DAB-337D-4A47-A1B5-401A80FF66A7}" type="presOf" srcId="{AB382663-FAAF-4BA1-927A-95A329BE3C49}" destId="{B51B057B-386A-4584-81F9-E0E4FCC17E51}" srcOrd="0" destOrd="0" presId="urn:microsoft.com/office/officeart/2005/8/layout/chevron1"/>
    <dgm:cxn modelId="{CF44F7D4-4ADC-4361-8725-29F70F94882A}" type="presOf" srcId="{322595D9-46E6-423F-B252-919D5CE0CF5E}" destId="{13162660-72F8-45BE-8CE5-03B2864D0CE4}" srcOrd="0" destOrd="0" presId="urn:microsoft.com/office/officeart/2005/8/layout/chevron1"/>
    <dgm:cxn modelId="{BA900ADD-28CE-4D73-8C25-BAB40A657261}" srcId="{7CF76F89-40F5-4462-9E3B-2C6589E83766}" destId="{F5A711B4-3BD6-4537-A3DB-B61B4E3D1270}" srcOrd="1" destOrd="0" parTransId="{C23EA4E9-3902-4729-8B67-4DAF13BB04C7}" sibTransId="{3C16E211-06C5-4DAC-AD7C-531C97A9D7BF}"/>
    <dgm:cxn modelId="{67B79665-ABBD-48FD-AA43-A2F7AC194B05}" type="presParOf" srcId="{705EBAC6-53D0-482B-BC8A-F5D5171B1C93}" destId="{B51B057B-386A-4584-81F9-E0E4FCC17E51}" srcOrd="0" destOrd="0" presId="urn:microsoft.com/office/officeart/2005/8/layout/chevron1"/>
    <dgm:cxn modelId="{FFA63ABB-51F5-4A24-A938-70CB6783350E}" type="presParOf" srcId="{705EBAC6-53D0-482B-BC8A-F5D5171B1C93}" destId="{AA26CB0D-01D4-46BC-9C09-042973523FD8}" srcOrd="1" destOrd="0" presId="urn:microsoft.com/office/officeart/2005/8/layout/chevron1"/>
    <dgm:cxn modelId="{25751145-9E59-490B-AC44-F0D81F3DA30E}" type="presParOf" srcId="{705EBAC6-53D0-482B-BC8A-F5D5171B1C93}" destId="{8AD9A04E-1E4C-48A5-8517-32AF375E617C}" srcOrd="2" destOrd="0" presId="urn:microsoft.com/office/officeart/2005/8/layout/chevron1"/>
    <dgm:cxn modelId="{DF5C4E46-080D-4952-8C48-6810CD290D53}" type="presParOf" srcId="{705EBAC6-53D0-482B-BC8A-F5D5171B1C93}" destId="{0224E9EB-9E72-480A-B7AA-BF6B1E4DDBCA}" srcOrd="3" destOrd="0" presId="urn:microsoft.com/office/officeart/2005/8/layout/chevron1"/>
    <dgm:cxn modelId="{F6129164-BC8F-4776-BD4C-9A673BE1DC5C}" type="presParOf" srcId="{705EBAC6-53D0-482B-BC8A-F5D5171B1C93}" destId="{13162660-72F8-45BE-8CE5-03B2864D0CE4}"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CF76F89-40F5-4462-9E3B-2C6589E83766}" type="doc">
      <dgm:prSet loTypeId="urn:microsoft.com/office/officeart/2005/8/layout/chevron1" loCatId="process" qsTypeId="urn:microsoft.com/office/officeart/2005/8/quickstyle/simple1" qsCatId="simple" csTypeId="urn:microsoft.com/office/officeart/2005/8/colors/accent1_2" csCatId="accent1" phldr="1"/>
      <dgm:spPr/>
    </dgm:pt>
    <dgm:pt modelId="{AB382663-FAAF-4BA1-927A-95A329BE3C49}">
      <dgm:prSet phldrT="[Text]">
        <dgm:style>
          <a:lnRef idx="1">
            <a:schemeClr val="accent4"/>
          </a:lnRef>
          <a:fillRef idx="2">
            <a:schemeClr val="accent4"/>
          </a:fillRef>
          <a:effectRef idx="1">
            <a:schemeClr val="accent4"/>
          </a:effectRef>
          <a:fontRef idx="minor">
            <a:schemeClr val="dk1"/>
          </a:fontRef>
        </dgm:style>
      </dgm:prSet>
      <dgm:spPr/>
      <dgm:t>
        <a:bodyPr/>
        <a:lstStyle/>
        <a:p>
          <a:r>
            <a:rPr lang="en-US"/>
            <a:t>Considers COVID-19 impact in Year 1 </a:t>
          </a:r>
        </a:p>
      </dgm:t>
    </dgm:pt>
    <dgm:pt modelId="{1D8C0874-5365-4211-90AA-58E558B87A20}" type="parTrans" cxnId="{D3D5121C-FA58-4180-BA35-7BD80CF6761C}">
      <dgm:prSet/>
      <dgm:spPr/>
      <dgm:t>
        <a:bodyPr/>
        <a:lstStyle/>
        <a:p>
          <a:endParaRPr lang="en-US"/>
        </a:p>
      </dgm:t>
    </dgm:pt>
    <dgm:pt modelId="{5C472976-4DBA-4E94-9DA2-E0F9DABA836E}" type="sibTrans" cxnId="{D3D5121C-FA58-4180-BA35-7BD80CF6761C}">
      <dgm:prSet/>
      <dgm:spPr/>
      <dgm:t>
        <a:bodyPr/>
        <a:lstStyle/>
        <a:p>
          <a:endParaRPr lang="en-US"/>
        </a:p>
      </dgm:t>
    </dgm:pt>
    <dgm:pt modelId="{F5A711B4-3BD6-4537-A3DB-B61B4E3D1270}">
      <dgm:prSet phldrT="[Text]">
        <dgm:style>
          <a:lnRef idx="1">
            <a:schemeClr val="accent4"/>
          </a:lnRef>
          <a:fillRef idx="2">
            <a:schemeClr val="accent4"/>
          </a:fillRef>
          <a:effectRef idx="1">
            <a:schemeClr val="accent4"/>
          </a:effectRef>
          <a:fontRef idx="minor">
            <a:schemeClr val="dk1"/>
          </a:fontRef>
        </dgm:style>
      </dgm:prSet>
      <dgm:spPr/>
      <dgm:t>
        <a:bodyPr/>
        <a:lstStyle/>
        <a:p>
          <a:r>
            <a:rPr lang="en-US"/>
            <a:t>Improvement Over Baseline &amp; Increase over Average Trend Data </a:t>
          </a:r>
        </a:p>
      </dgm:t>
    </dgm:pt>
    <dgm:pt modelId="{C23EA4E9-3902-4729-8B67-4DAF13BB04C7}" type="parTrans" cxnId="{BA900ADD-28CE-4D73-8C25-BAB40A657261}">
      <dgm:prSet/>
      <dgm:spPr/>
      <dgm:t>
        <a:bodyPr/>
        <a:lstStyle/>
        <a:p>
          <a:endParaRPr lang="en-US"/>
        </a:p>
      </dgm:t>
    </dgm:pt>
    <dgm:pt modelId="{3C16E211-06C5-4DAC-AD7C-531C97A9D7BF}" type="sibTrans" cxnId="{BA900ADD-28CE-4D73-8C25-BAB40A657261}">
      <dgm:prSet/>
      <dgm:spPr/>
      <dgm:t>
        <a:bodyPr/>
        <a:lstStyle/>
        <a:p>
          <a:endParaRPr lang="en-US"/>
        </a:p>
      </dgm:t>
    </dgm:pt>
    <dgm:pt modelId="{322595D9-46E6-423F-B252-919D5CE0CF5E}">
      <dgm:prSet phldrT="[Text]">
        <dgm:style>
          <a:lnRef idx="1">
            <a:schemeClr val="accent4"/>
          </a:lnRef>
          <a:fillRef idx="2">
            <a:schemeClr val="accent4"/>
          </a:fillRef>
          <a:effectRef idx="1">
            <a:schemeClr val="accent4"/>
          </a:effectRef>
          <a:fontRef idx="minor">
            <a:schemeClr val="dk1"/>
          </a:fontRef>
        </dgm:style>
      </dgm:prSet>
      <dgm:spPr/>
      <dgm:t>
        <a:bodyPr/>
        <a:lstStyle/>
        <a:p>
          <a:r>
            <a:rPr lang="en-US"/>
            <a:t>Provides Incremental Progress in Years 2-6</a:t>
          </a:r>
        </a:p>
      </dgm:t>
    </dgm:pt>
    <dgm:pt modelId="{5900BFA9-386D-4453-8D38-3B289BC964BC}" type="parTrans" cxnId="{C876660B-62CF-4445-B585-B913AA6CDD0B}">
      <dgm:prSet/>
      <dgm:spPr/>
      <dgm:t>
        <a:bodyPr/>
        <a:lstStyle/>
        <a:p>
          <a:endParaRPr lang="en-US"/>
        </a:p>
      </dgm:t>
    </dgm:pt>
    <dgm:pt modelId="{F10C9006-94F6-42FF-B0AD-699F83DE0B93}" type="sibTrans" cxnId="{C876660B-62CF-4445-B585-B913AA6CDD0B}">
      <dgm:prSet/>
      <dgm:spPr/>
      <dgm:t>
        <a:bodyPr/>
        <a:lstStyle/>
        <a:p>
          <a:endParaRPr lang="en-US"/>
        </a:p>
      </dgm:t>
    </dgm:pt>
    <dgm:pt modelId="{705EBAC6-53D0-482B-BC8A-F5D5171B1C93}" type="pres">
      <dgm:prSet presAssocID="{7CF76F89-40F5-4462-9E3B-2C6589E83766}" presName="Name0" presStyleCnt="0">
        <dgm:presLayoutVars>
          <dgm:dir/>
          <dgm:animLvl val="lvl"/>
          <dgm:resizeHandles val="exact"/>
        </dgm:presLayoutVars>
      </dgm:prSet>
      <dgm:spPr/>
    </dgm:pt>
    <dgm:pt modelId="{B51B057B-386A-4584-81F9-E0E4FCC17E51}" type="pres">
      <dgm:prSet presAssocID="{AB382663-FAAF-4BA1-927A-95A329BE3C49}" presName="parTxOnly" presStyleLbl="node1" presStyleIdx="0" presStyleCnt="3" custLinFactNeighborX="2905" custLinFactNeighborY="-656">
        <dgm:presLayoutVars>
          <dgm:chMax val="0"/>
          <dgm:chPref val="0"/>
          <dgm:bulletEnabled val="1"/>
        </dgm:presLayoutVars>
      </dgm:prSet>
      <dgm:spPr/>
    </dgm:pt>
    <dgm:pt modelId="{AA26CB0D-01D4-46BC-9C09-042973523FD8}" type="pres">
      <dgm:prSet presAssocID="{5C472976-4DBA-4E94-9DA2-E0F9DABA836E}" presName="parTxOnlySpace" presStyleCnt="0"/>
      <dgm:spPr/>
    </dgm:pt>
    <dgm:pt modelId="{8AD9A04E-1E4C-48A5-8517-32AF375E617C}" type="pres">
      <dgm:prSet presAssocID="{F5A711B4-3BD6-4537-A3DB-B61B4E3D1270}" presName="parTxOnly" presStyleLbl="node1" presStyleIdx="1" presStyleCnt="3" custLinFactNeighborX="-14368" custLinFactNeighborY="-3337">
        <dgm:presLayoutVars>
          <dgm:chMax val="0"/>
          <dgm:chPref val="0"/>
          <dgm:bulletEnabled val="1"/>
        </dgm:presLayoutVars>
      </dgm:prSet>
      <dgm:spPr/>
    </dgm:pt>
    <dgm:pt modelId="{0224E9EB-9E72-480A-B7AA-BF6B1E4DDBCA}" type="pres">
      <dgm:prSet presAssocID="{3C16E211-06C5-4DAC-AD7C-531C97A9D7BF}" presName="parTxOnlySpace" presStyleCnt="0"/>
      <dgm:spPr/>
    </dgm:pt>
    <dgm:pt modelId="{13162660-72F8-45BE-8CE5-03B2864D0CE4}" type="pres">
      <dgm:prSet presAssocID="{322595D9-46E6-423F-B252-919D5CE0CF5E}" presName="parTxOnly" presStyleLbl="node1" presStyleIdx="2" presStyleCnt="3" custScaleX="110738">
        <dgm:presLayoutVars>
          <dgm:chMax val="0"/>
          <dgm:chPref val="0"/>
          <dgm:bulletEnabled val="1"/>
        </dgm:presLayoutVars>
      </dgm:prSet>
      <dgm:spPr/>
    </dgm:pt>
  </dgm:ptLst>
  <dgm:cxnLst>
    <dgm:cxn modelId="{C876660B-62CF-4445-B585-B913AA6CDD0B}" srcId="{7CF76F89-40F5-4462-9E3B-2C6589E83766}" destId="{322595D9-46E6-423F-B252-919D5CE0CF5E}" srcOrd="2" destOrd="0" parTransId="{5900BFA9-386D-4453-8D38-3B289BC964BC}" sibTransId="{F10C9006-94F6-42FF-B0AD-699F83DE0B93}"/>
    <dgm:cxn modelId="{9B8B5E10-D20B-4881-9910-AB2EF26C9BF8}" type="presOf" srcId="{7CF76F89-40F5-4462-9E3B-2C6589E83766}" destId="{705EBAC6-53D0-482B-BC8A-F5D5171B1C93}" srcOrd="0" destOrd="0" presId="urn:microsoft.com/office/officeart/2005/8/layout/chevron1"/>
    <dgm:cxn modelId="{D3D5121C-FA58-4180-BA35-7BD80CF6761C}" srcId="{7CF76F89-40F5-4462-9E3B-2C6589E83766}" destId="{AB382663-FAAF-4BA1-927A-95A329BE3C49}" srcOrd="0" destOrd="0" parTransId="{1D8C0874-5365-4211-90AA-58E558B87A20}" sibTransId="{5C472976-4DBA-4E94-9DA2-E0F9DABA836E}"/>
    <dgm:cxn modelId="{39947986-A079-4B5C-AAEB-5FEEE9A90ECC}" type="presOf" srcId="{F5A711B4-3BD6-4537-A3DB-B61B4E3D1270}" destId="{8AD9A04E-1E4C-48A5-8517-32AF375E617C}" srcOrd="0" destOrd="0" presId="urn:microsoft.com/office/officeart/2005/8/layout/chevron1"/>
    <dgm:cxn modelId="{BBB69DAB-337D-4A47-A1B5-401A80FF66A7}" type="presOf" srcId="{AB382663-FAAF-4BA1-927A-95A329BE3C49}" destId="{B51B057B-386A-4584-81F9-E0E4FCC17E51}" srcOrd="0" destOrd="0" presId="urn:microsoft.com/office/officeart/2005/8/layout/chevron1"/>
    <dgm:cxn modelId="{CF44F7D4-4ADC-4361-8725-29F70F94882A}" type="presOf" srcId="{322595D9-46E6-423F-B252-919D5CE0CF5E}" destId="{13162660-72F8-45BE-8CE5-03B2864D0CE4}" srcOrd="0" destOrd="0" presId="urn:microsoft.com/office/officeart/2005/8/layout/chevron1"/>
    <dgm:cxn modelId="{BA900ADD-28CE-4D73-8C25-BAB40A657261}" srcId="{7CF76F89-40F5-4462-9E3B-2C6589E83766}" destId="{F5A711B4-3BD6-4537-A3DB-B61B4E3D1270}" srcOrd="1" destOrd="0" parTransId="{C23EA4E9-3902-4729-8B67-4DAF13BB04C7}" sibTransId="{3C16E211-06C5-4DAC-AD7C-531C97A9D7BF}"/>
    <dgm:cxn modelId="{67B79665-ABBD-48FD-AA43-A2F7AC194B05}" type="presParOf" srcId="{705EBAC6-53D0-482B-BC8A-F5D5171B1C93}" destId="{B51B057B-386A-4584-81F9-E0E4FCC17E51}" srcOrd="0" destOrd="0" presId="urn:microsoft.com/office/officeart/2005/8/layout/chevron1"/>
    <dgm:cxn modelId="{FFA63ABB-51F5-4A24-A938-70CB6783350E}" type="presParOf" srcId="{705EBAC6-53D0-482B-BC8A-F5D5171B1C93}" destId="{AA26CB0D-01D4-46BC-9C09-042973523FD8}" srcOrd="1" destOrd="0" presId="urn:microsoft.com/office/officeart/2005/8/layout/chevron1"/>
    <dgm:cxn modelId="{25751145-9E59-490B-AC44-F0D81F3DA30E}" type="presParOf" srcId="{705EBAC6-53D0-482B-BC8A-F5D5171B1C93}" destId="{8AD9A04E-1E4C-48A5-8517-32AF375E617C}" srcOrd="2" destOrd="0" presId="urn:microsoft.com/office/officeart/2005/8/layout/chevron1"/>
    <dgm:cxn modelId="{DF5C4E46-080D-4952-8C48-6810CD290D53}" type="presParOf" srcId="{705EBAC6-53D0-482B-BC8A-F5D5171B1C93}" destId="{0224E9EB-9E72-480A-B7AA-BF6B1E4DDBCA}" srcOrd="3" destOrd="0" presId="urn:microsoft.com/office/officeart/2005/8/layout/chevron1"/>
    <dgm:cxn modelId="{F6129164-BC8F-4776-BD4C-9A673BE1DC5C}" type="presParOf" srcId="{705EBAC6-53D0-482B-BC8A-F5D5171B1C93}" destId="{13162660-72F8-45BE-8CE5-03B2864D0CE4}"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74F90D5-20B7-4071-988A-C3FE15EEE40D}" type="doc">
      <dgm:prSet loTypeId="urn:microsoft.com/office/officeart/2005/8/layout/hList3" loCatId="list" qsTypeId="urn:microsoft.com/office/officeart/2005/8/quickstyle/simple2" qsCatId="simple" csTypeId="urn:microsoft.com/office/officeart/2005/8/colors/accent1_2" csCatId="accent1" phldr="1"/>
      <dgm:spPr/>
      <dgm:t>
        <a:bodyPr/>
        <a:lstStyle/>
        <a:p>
          <a:endParaRPr lang="en-US"/>
        </a:p>
      </dgm:t>
    </dgm:pt>
    <dgm:pt modelId="{855E5AF3-406B-4165-9075-FF1C00FF3C43}">
      <dgm:prSet phldrT="[Text]" custT="1"/>
      <dgm:spPr/>
      <dgm:t>
        <a:bodyPr/>
        <a:lstStyle/>
        <a:p>
          <a:pPr>
            <a:buFont typeface="Arial" panose="020B0604020202020204" pitchFamily="34" charset="0"/>
            <a:buChar char="•"/>
          </a:pPr>
          <a:r>
            <a:rPr lang="en-US" sz="2400"/>
            <a:t>Each SPP Indicator has an online survey to collect input on NYS’s target-setting and/or improvement activities</a:t>
          </a:r>
        </a:p>
      </dgm:t>
    </dgm:pt>
    <dgm:pt modelId="{4C2D56E2-2815-4624-B1D3-84E87E9FF9EC}" type="parTrans" cxnId="{B886B000-D6D0-4451-8404-06A345C2FF83}">
      <dgm:prSet/>
      <dgm:spPr/>
      <dgm:t>
        <a:bodyPr/>
        <a:lstStyle/>
        <a:p>
          <a:endParaRPr lang="en-US"/>
        </a:p>
      </dgm:t>
    </dgm:pt>
    <dgm:pt modelId="{D1488006-CC14-4DCE-92A9-7262750B76CE}" type="sibTrans" cxnId="{B886B000-D6D0-4451-8404-06A345C2FF83}">
      <dgm:prSet/>
      <dgm:spPr/>
      <dgm:t>
        <a:bodyPr/>
        <a:lstStyle/>
        <a:p>
          <a:endParaRPr lang="en-US"/>
        </a:p>
      </dgm:t>
    </dgm:pt>
    <dgm:pt modelId="{1CE8A9D0-7D30-4A0F-A49B-990F12B89CEC}">
      <dgm:prSet phldrT="[Text]" custT="1"/>
      <dgm:spPr/>
      <dgm:t>
        <a:bodyPr/>
        <a:lstStyle/>
        <a:p>
          <a:endParaRPr lang="en-US"/>
        </a:p>
      </dgm:t>
    </dgm:pt>
    <dgm:pt modelId="{7D091595-5E77-4AD5-8325-B6561FA32ADE}" type="parTrans" cxnId="{F31C2544-01C8-4345-A2D8-CD20686EBE83}">
      <dgm:prSet/>
      <dgm:spPr/>
      <dgm:t>
        <a:bodyPr/>
        <a:lstStyle/>
        <a:p>
          <a:endParaRPr lang="en-US"/>
        </a:p>
      </dgm:t>
    </dgm:pt>
    <dgm:pt modelId="{8E099092-E339-4264-A234-38624D22E9CF}" type="sibTrans" cxnId="{F31C2544-01C8-4345-A2D8-CD20686EBE83}">
      <dgm:prSet/>
      <dgm:spPr/>
      <dgm:t>
        <a:bodyPr/>
        <a:lstStyle/>
        <a:p>
          <a:endParaRPr lang="en-US"/>
        </a:p>
      </dgm:t>
    </dgm:pt>
    <dgm:pt modelId="{ACF3BC59-3668-41F3-9401-38083B9CB8EA}">
      <dgm:prSet phldrT="[Text]" custT="1"/>
      <dgm:spPr/>
      <dgm:t>
        <a:bodyPr/>
        <a:lstStyle/>
        <a:p>
          <a:pPr>
            <a:buFont typeface="Arial" panose="020B0604020202020204" pitchFamily="34" charset="0"/>
            <a:buChar char="•"/>
          </a:pPr>
          <a:r>
            <a:rPr lang="en-US" sz="2600"/>
            <a:t>The online surveys are intended to collect feedback from interested stakeholders.  They are available for those who are not attending a virtual meeting or for those who have additional information to share                                     beyond the virtual meetings</a:t>
          </a:r>
        </a:p>
      </dgm:t>
    </dgm:pt>
    <dgm:pt modelId="{D7A38B69-0A13-4792-9305-F7879E20E5FF}" type="parTrans" cxnId="{74D8F625-8EAB-45F9-963F-9FFD0198E55A}">
      <dgm:prSet/>
      <dgm:spPr/>
      <dgm:t>
        <a:bodyPr/>
        <a:lstStyle/>
        <a:p>
          <a:endParaRPr lang="en-US"/>
        </a:p>
      </dgm:t>
    </dgm:pt>
    <dgm:pt modelId="{795AE19C-0978-48D6-ACF8-28E88A54D975}" type="sibTrans" cxnId="{74D8F625-8EAB-45F9-963F-9FFD0198E55A}">
      <dgm:prSet/>
      <dgm:spPr/>
      <dgm:t>
        <a:bodyPr/>
        <a:lstStyle/>
        <a:p>
          <a:endParaRPr lang="en-US"/>
        </a:p>
      </dgm:t>
    </dgm:pt>
    <dgm:pt modelId="{81131737-DAFB-4179-8E26-822F1CFFDBE9}">
      <dgm:prSet/>
      <dgm:spPr/>
      <dgm:t>
        <a:bodyPr/>
        <a:lstStyle/>
        <a:p>
          <a:endParaRPr lang="en-US"/>
        </a:p>
      </dgm:t>
    </dgm:pt>
    <dgm:pt modelId="{29F99932-7665-4534-BE69-3780EA81BB98}" type="parTrans" cxnId="{F3D6491D-C069-4835-A757-AC9E1E9DE1CE}">
      <dgm:prSet/>
      <dgm:spPr/>
      <dgm:t>
        <a:bodyPr/>
        <a:lstStyle/>
        <a:p>
          <a:endParaRPr lang="en-US"/>
        </a:p>
      </dgm:t>
    </dgm:pt>
    <dgm:pt modelId="{11260E54-8953-4511-AC8B-93D6F2B95B13}" type="sibTrans" cxnId="{F3D6491D-C069-4835-A757-AC9E1E9DE1CE}">
      <dgm:prSet/>
      <dgm:spPr/>
      <dgm:t>
        <a:bodyPr/>
        <a:lstStyle/>
        <a:p>
          <a:endParaRPr lang="en-US"/>
        </a:p>
      </dgm:t>
    </dgm:pt>
    <dgm:pt modelId="{7675B844-1EDA-4A1B-81A8-816F8CEB4122}" type="pres">
      <dgm:prSet presAssocID="{874F90D5-20B7-4071-988A-C3FE15EEE40D}" presName="composite" presStyleCnt="0">
        <dgm:presLayoutVars>
          <dgm:chMax val="1"/>
          <dgm:dir/>
          <dgm:resizeHandles val="exact"/>
        </dgm:presLayoutVars>
      </dgm:prSet>
      <dgm:spPr/>
    </dgm:pt>
    <dgm:pt modelId="{07F647A0-B2CC-4590-AF3E-F823CE23D891}" type="pres">
      <dgm:prSet presAssocID="{855E5AF3-406B-4165-9075-FF1C00FF3C43}" presName="roof" presStyleLbl="dkBgShp" presStyleIdx="0" presStyleCnt="2"/>
      <dgm:spPr/>
    </dgm:pt>
    <dgm:pt modelId="{73EDDBFE-5421-4326-AF0D-FDA1DBCCD566}" type="pres">
      <dgm:prSet presAssocID="{855E5AF3-406B-4165-9075-FF1C00FF3C43}" presName="pillars" presStyleCnt="0"/>
      <dgm:spPr/>
    </dgm:pt>
    <dgm:pt modelId="{0AF612C6-5EDD-4D36-BF37-DE27139B54A0}" type="pres">
      <dgm:prSet presAssocID="{855E5AF3-406B-4165-9075-FF1C00FF3C43}" presName="pillar1" presStyleLbl="node1" presStyleIdx="0" presStyleCnt="1" custScaleY="96166">
        <dgm:presLayoutVars>
          <dgm:bulletEnabled val="1"/>
        </dgm:presLayoutVars>
      </dgm:prSet>
      <dgm:spPr/>
    </dgm:pt>
    <dgm:pt modelId="{0A1A6F76-6A9B-4814-8207-5FCC2A1D6B85}" type="pres">
      <dgm:prSet presAssocID="{855E5AF3-406B-4165-9075-FF1C00FF3C43}" presName="base" presStyleLbl="dkBgShp" presStyleIdx="1" presStyleCnt="2"/>
      <dgm:spPr/>
    </dgm:pt>
  </dgm:ptLst>
  <dgm:cxnLst>
    <dgm:cxn modelId="{B886B000-D6D0-4451-8404-06A345C2FF83}" srcId="{874F90D5-20B7-4071-988A-C3FE15EEE40D}" destId="{855E5AF3-406B-4165-9075-FF1C00FF3C43}" srcOrd="0" destOrd="0" parTransId="{4C2D56E2-2815-4624-B1D3-84E87E9FF9EC}" sibTransId="{D1488006-CC14-4DCE-92A9-7262750B76CE}"/>
    <dgm:cxn modelId="{F3D6491D-C069-4835-A757-AC9E1E9DE1CE}" srcId="{874F90D5-20B7-4071-988A-C3FE15EEE40D}" destId="{81131737-DAFB-4179-8E26-822F1CFFDBE9}" srcOrd="2" destOrd="0" parTransId="{29F99932-7665-4534-BE69-3780EA81BB98}" sibTransId="{11260E54-8953-4511-AC8B-93D6F2B95B13}"/>
    <dgm:cxn modelId="{74D8F625-8EAB-45F9-963F-9FFD0198E55A}" srcId="{855E5AF3-406B-4165-9075-FF1C00FF3C43}" destId="{ACF3BC59-3668-41F3-9401-38083B9CB8EA}" srcOrd="0" destOrd="0" parTransId="{D7A38B69-0A13-4792-9305-F7879E20E5FF}" sibTransId="{795AE19C-0978-48D6-ACF8-28E88A54D975}"/>
    <dgm:cxn modelId="{F31C2544-01C8-4345-A2D8-CD20686EBE83}" srcId="{874F90D5-20B7-4071-988A-C3FE15EEE40D}" destId="{1CE8A9D0-7D30-4A0F-A49B-990F12B89CEC}" srcOrd="1" destOrd="0" parTransId="{7D091595-5E77-4AD5-8325-B6561FA32ADE}" sibTransId="{8E099092-E339-4264-A234-38624D22E9CF}"/>
    <dgm:cxn modelId="{CEDE9E57-B739-4F8C-8BD5-44D12260B871}" type="presOf" srcId="{ACF3BC59-3668-41F3-9401-38083B9CB8EA}" destId="{0AF612C6-5EDD-4D36-BF37-DE27139B54A0}" srcOrd="0" destOrd="0" presId="urn:microsoft.com/office/officeart/2005/8/layout/hList3"/>
    <dgm:cxn modelId="{B8D115AB-C11F-40FC-ABA8-BA5069DB2E16}" type="presOf" srcId="{874F90D5-20B7-4071-988A-C3FE15EEE40D}" destId="{7675B844-1EDA-4A1B-81A8-816F8CEB4122}" srcOrd="0" destOrd="0" presId="urn:microsoft.com/office/officeart/2005/8/layout/hList3"/>
    <dgm:cxn modelId="{E26408BF-7A2B-40AE-86BA-90C7EB3C36A9}" type="presOf" srcId="{855E5AF3-406B-4165-9075-FF1C00FF3C43}" destId="{07F647A0-B2CC-4590-AF3E-F823CE23D891}" srcOrd="0" destOrd="0" presId="urn:microsoft.com/office/officeart/2005/8/layout/hList3"/>
    <dgm:cxn modelId="{DDA19CC0-CDF0-4124-8A57-1AA40530C53D}" type="presParOf" srcId="{7675B844-1EDA-4A1B-81A8-816F8CEB4122}" destId="{07F647A0-B2CC-4590-AF3E-F823CE23D891}" srcOrd="0" destOrd="0" presId="urn:microsoft.com/office/officeart/2005/8/layout/hList3"/>
    <dgm:cxn modelId="{11EF8528-44F6-4EB3-8365-5AB33F7869E6}" type="presParOf" srcId="{7675B844-1EDA-4A1B-81A8-816F8CEB4122}" destId="{73EDDBFE-5421-4326-AF0D-FDA1DBCCD566}" srcOrd="1" destOrd="0" presId="urn:microsoft.com/office/officeart/2005/8/layout/hList3"/>
    <dgm:cxn modelId="{FE5FFE27-B1EF-4489-812D-A75DB7DC93A5}" type="presParOf" srcId="{73EDDBFE-5421-4326-AF0D-FDA1DBCCD566}" destId="{0AF612C6-5EDD-4D36-BF37-DE27139B54A0}" srcOrd="0" destOrd="0" presId="urn:microsoft.com/office/officeart/2005/8/layout/hList3"/>
    <dgm:cxn modelId="{AED5753F-8F14-43BC-AEC0-76428E8E856E}" type="presParOf" srcId="{7675B844-1EDA-4A1B-81A8-816F8CEB4122}" destId="{0A1A6F76-6A9B-4814-8207-5FCC2A1D6B85}" srcOrd="2" destOrd="0" presId="urn:microsoft.com/office/officeart/2005/8/layout/h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07ED42-E5B7-4FAD-A9A7-68D93368737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16267F2-11A5-4A3E-9424-8DE38553301D}">
      <dgm:prSet phldrT="[Text]" custT="1"/>
      <dgm:spPr/>
      <dgm:t>
        <a:bodyPr/>
        <a:lstStyle/>
        <a:p>
          <a:pPr rtl="0"/>
          <a:r>
            <a:rPr lang="en-US" sz="2600"/>
            <a:t>Percent of preschool children aged 3 through 5 </a:t>
          </a:r>
          <a:r>
            <a:rPr lang="en-US" sz="2600">
              <a:latin typeface="Corbel" panose="020B0503020204020204"/>
            </a:rPr>
            <a:t>with</a:t>
          </a:r>
          <a:r>
            <a:rPr lang="en-US" sz="2600"/>
            <a:t> </a:t>
          </a:r>
          <a:r>
            <a:rPr lang="en-US" sz="2600">
              <a:latin typeface="Corbel" panose="020B0503020204020204"/>
            </a:rPr>
            <a:t>individualized eduction programs (</a:t>
          </a:r>
          <a:r>
            <a:rPr lang="en-US" sz="2600"/>
            <a:t>IEPs</a:t>
          </a:r>
          <a:r>
            <a:rPr lang="en-US" sz="2600">
              <a:latin typeface="Corbel" panose="020B0503020204020204"/>
            </a:rPr>
            <a:t>)</a:t>
          </a:r>
          <a:r>
            <a:rPr lang="en-US" sz="2600"/>
            <a:t> who demonstrate improved:</a:t>
          </a:r>
        </a:p>
      </dgm:t>
    </dgm:pt>
    <dgm:pt modelId="{30A5DE3C-7165-4706-B2A3-36FA2CCD6246}" type="parTrans" cxnId="{9DB52507-B8DF-4E63-BB82-50A629EDDF49}">
      <dgm:prSet/>
      <dgm:spPr/>
      <dgm:t>
        <a:bodyPr/>
        <a:lstStyle/>
        <a:p>
          <a:endParaRPr lang="en-US"/>
        </a:p>
      </dgm:t>
    </dgm:pt>
    <dgm:pt modelId="{86185D37-18AD-4260-9D32-674A76DDAD70}" type="sibTrans" cxnId="{9DB52507-B8DF-4E63-BB82-50A629EDDF49}">
      <dgm:prSet/>
      <dgm:spPr/>
      <dgm:t>
        <a:bodyPr/>
        <a:lstStyle/>
        <a:p>
          <a:endParaRPr lang="en-US"/>
        </a:p>
      </dgm:t>
    </dgm:pt>
    <dgm:pt modelId="{E4E34349-94D3-41D6-AAA4-E27CDE8D15A0}">
      <dgm:prSet phldrT="[Text]" custT="1"/>
      <dgm:spPr/>
      <dgm:t>
        <a:bodyPr/>
        <a:lstStyle/>
        <a:p>
          <a:r>
            <a:rPr lang="en-US" sz="2400"/>
            <a:t>A.  Positive social-emotional skills (including social relationships);</a:t>
          </a:r>
        </a:p>
      </dgm:t>
    </dgm:pt>
    <dgm:pt modelId="{B2F78A7E-DA14-44CF-817F-661D78949DD5}" type="parTrans" cxnId="{CB1D8665-062D-4650-ABC3-D8320733AEAD}">
      <dgm:prSet/>
      <dgm:spPr/>
      <dgm:t>
        <a:bodyPr/>
        <a:lstStyle/>
        <a:p>
          <a:endParaRPr lang="en-US"/>
        </a:p>
      </dgm:t>
    </dgm:pt>
    <dgm:pt modelId="{2DB19565-60C4-4F09-9254-742114F5DFAF}" type="sibTrans" cxnId="{CB1D8665-062D-4650-ABC3-D8320733AEAD}">
      <dgm:prSet/>
      <dgm:spPr/>
      <dgm:t>
        <a:bodyPr/>
        <a:lstStyle/>
        <a:p>
          <a:endParaRPr lang="en-US"/>
        </a:p>
      </dgm:t>
    </dgm:pt>
    <dgm:pt modelId="{9ACA565E-F58C-4224-8774-4A7D17569987}">
      <dgm:prSet phldrT="[Text]" custT="1"/>
      <dgm:spPr/>
      <dgm:t>
        <a:bodyPr/>
        <a:lstStyle/>
        <a:p>
          <a:r>
            <a:rPr lang="en-US" sz="2400"/>
            <a:t>B.  Acquisition and use of knowledge and skills (including early language/ communication and early literacy); and</a:t>
          </a:r>
        </a:p>
      </dgm:t>
    </dgm:pt>
    <dgm:pt modelId="{9CAB734E-B766-4A03-A7D3-07A68D768034}" type="parTrans" cxnId="{151424D2-E1D2-4D19-A962-0B8ED054A7EA}">
      <dgm:prSet/>
      <dgm:spPr/>
      <dgm:t>
        <a:bodyPr/>
        <a:lstStyle/>
        <a:p>
          <a:endParaRPr lang="en-US"/>
        </a:p>
      </dgm:t>
    </dgm:pt>
    <dgm:pt modelId="{6A93CE45-8EBE-4369-B8BD-C131B3DC1919}" type="sibTrans" cxnId="{151424D2-E1D2-4D19-A962-0B8ED054A7EA}">
      <dgm:prSet/>
      <dgm:spPr/>
      <dgm:t>
        <a:bodyPr/>
        <a:lstStyle/>
        <a:p>
          <a:endParaRPr lang="en-US"/>
        </a:p>
      </dgm:t>
    </dgm:pt>
    <dgm:pt modelId="{7EE10967-2112-4CD6-ABED-C779310572EE}">
      <dgm:prSet phldrT="[Text]" custT="1"/>
      <dgm:spPr/>
      <dgm:t>
        <a:bodyPr/>
        <a:lstStyle/>
        <a:p>
          <a:r>
            <a:rPr lang="en-US" sz="2400"/>
            <a:t>C. Use of appropriate behaviors to meet their needs</a:t>
          </a:r>
          <a:r>
            <a:rPr lang="en-US" sz="2100"/>
            <a:t>.</a:t>
          </a:r>
        </a:p>
      </dgm:t>
    </dgm:pt>
    <dgm:pt modelId="{D7017D22-48C5-465C-A068-6B0D17CA1C9A}" type="parTrans" cxnId="{40B3AFF7-87DA-491E-91F5-4FAC06CD2D03}">
      <dgm:prSet/>
      <dgm:spPr/>
      <dgm:t>
        <a:bodyPr/>
        <a:lstStyle/>
        <a:p>
          <a:endParaRPr lang="en-US"/>
        </a:p>
      </dgm:t>
    </dgm:pt>
    <dgm:pt modelId="{93C04EB4-2258-4F95-B974-15A0FB1ABA0C}" type="sibTrans" cxnId="{40B3AFF7-87DA-491E-91F5-4FAC06CD2D03}">
      <dgm:prSet/>
      <dgm:spPr/>
      <dgm:t>
        <a:bodyPr/>
        <a:lstStyle/>
        <a:p>
          <a:endParaRPr lang="en-US"/>
        </a:p>
      </dgm:t>
    </dgm:pt>
    <dgm:pt modelId="{F8590DBF-28A1-423F-88D3-1DFE2D7386F8}" type="pres">
      <dgm:prSet presAssocID="{8707ED42-E5B7-4FAD-A9A7-68D933687374}" presName="vert0" presStyleCnt="0">
        <dgm:presLayoutVars>
          <dgm:dir/>
          <dgm:animOne val="branch"/>
          <dgm:animLvl val="lvl"/>
        </dgm:presLayoutVars>
      </dgm:prSet>
      <dgm:spPr/>
    </dgm:pt>
    <dgm:pt modelId="{CE55D8A1-0FD6-4DE9-96F8-B705552BF57B}" type="pres">
      <dgm:prSet presAssocID="{B16267F2-11A5-4A3E-9424-8DE38553301D}" presName="thickLine" presStyleLbl="alignNode1" presStyleIdx="0" presStyleCnt="1"/>
      <dgm:spPr/>
    </dgm:pt>
    <dgm:pt modelId="{8C7B81CD-2E07-4A09-9594-78D33B425DD9}" type="pres">
      <dgm:prSet presAssocID="{B16267F2-11A5-4A3E-9424-8DE38553301D}" presName="horz1" presStyleCnt="0"/>
      <dgm:spPr/>
    </dgm:pt>
    <dgm:pt modelId="{A5D6AE9C-53EE-4FE3-9F2B-91FBC4898905}" type="pres">
      <dgm:prSet presAssocID="{B16267F2-11A5-4A3E-9424-8DE38553301D}" presName="tx1" presStyleLbl="revTx" presStyleIdx="0" presStyleCnt="4" custScaleX="221282"/>
      <dgm:spPr/>
    </dgm:pt>
    <dgm:pt modelId="{74C303FD-C393-4B16-83E1-D8254E66BB63}" type="pres">
      <dgm:prSet presAssocID="{B16267F2-11A5-4A3E-9424-8DE38553301D}" presName="vert1" presStyleCnt="0"/>
      <dgm:spPr/>
    </dgm:pt>
    <dgm:pt modelId="{05D2C9D0-D96A-4426-81AA-7E15393A5907}" type="pres">
      <dgm:prSet presAssocID="{E4E34349-94D3-41D6-AAA4-E27CDE8D15A0}" presName="vertSpace2a" presStyleCnt="0"/>
      <dgm:spPr/>
    </dgm:pt>
    <dgm:pt modelId="{49565127-2DEF-44C5-B70E-46A1C94AF226}" type="pres">
      <dgm:prSet presAssocID="{E4E34349-94D3-41D6-AAA4-E27CDE8D15A0}" presName="horz2" presStyleCnt="0"/>
      <dgm:spPr/>
    </dgm:pt>
    <dgm:pt modelId="{8A99BBF1-EC50-4529-B247-06A6663AAFC9}" type="pres">
      <dgm:prSet presAssocID="{E4E34349-94D3-41D6-AAA4-E27CDE8D15A0}" presName="horzSpace2" presStyleCnt="0"/>
      <dgm:spPr/>
    </dgm:pt>
    <dgm:pt modelId="{646B2617-049E-489C-ADE5-E8C7106CBC8D}" type="pres">
      <dgm:prSet presAssocID="{E4E34349-94D3-41D6-AAA4-E27CDE8D15A0}" presName="tx2" presStyleLbl="revTx" presStyleIdx="1" presStyleCnt="4" custScaleY="87519"/>
      <dgm:spPr/>
    </dgm:pt>
    <dgm:pt modelId="{010C35B6-571B-432B-84B3-0938A1975FF2}" type="pres">
      <dgm:prSet presAssocID="{E4E34349-94D3-41D6-AAA4-E27CDE8D15A0}" presName="vert2" presStyleCnt="0"/>
      <dgm:spPr/>
    </dgm:pt>
    <dgm:pt modelId="{CFEDEEBB-86F3-41B9-A4C5-EFB8682B7E3E}" type="pres">
      <dgm:prSet presAssocID="{E4E34349-94D3-41D6-AAA4-E27CDE8D15A0}" presName="thinLine2b" presStyleLbl="callout" presStyleIdx="0" presStyleCnt="3"/>
      <dgm:spPr/>
    </dgm:pt>
    <dgm:pt modelId="{8D53DD55-2521-45A1-9C00-B637CDC8BF80}" type="pres">
      <dgm:prSet presAssocID="{E4E34349-94D3-41D6-AAA4-E27CDE8D15A0}" presName="vertSpace2b" presStyleCnt="0"/>
      <dgm:spPr/>
    </dgm:pt>
    <dgm:pt modelId="{4D14691C-B054-4E36-9727-414CE686542C}" type="pres">
      <dgm:prSet presAssocID="{9ACA565E-F58C-4224-8774-4A7D17569987}" presName="horz2" presStyleCnt="0"/>
      <dgm:spPr/>
    </dgm:pt>
    <dgm:pt modelId="{616B0B77-E95E-4B57-9BAD-7D4252D479A4}" type="pres">
      <dgm:prSet presAssocID="{9ACA565E-F58C-4224-8774-4A7D17569987}" presName="horzSpace2" presStyleCnt="0"/>
      <dgm:spPr/>
    </dgm:pt>
    <dgm:pt modelId="{42FA8B8D-4C41-41F9-ABCA-FE31531F5E82}" type="pres">
      <dgm:prSet presAssocID="{9ACA565E-F58C-4224-8774-4A7D17569987}" presName="tx2" presStyleLbl="revTx" presStyleIdx="2" presStyleCnt="4" custScaleY="148126"/>
      <dgm:spPr/>
    </dgm:pt>
    <dgm:pt modelId="{2E9AF0F4-31FF-41CE-8CD3-17E500D585A6}" type="pres">
      <dgm:prSet presAssocID="{9ACA565E-F58C-4224-8774-4A7D17569987}" presName="vert2" presStyleCnt="0"/>
      <dgm:spPr/>
    </dgm:pt>
    <dgm:pt modelId="{82750287-BDC7-4791-B894-24A7232B79BE}" type="pres">
      <dgm:prSet presAssocID="{9ACA565E-F58C-4224-8774-4A7D17569987}" presName="thinLine2b" presStyleLbl="callout" presStyleIdx="1" presStyleCnt="3"/>
      <dgm:spPr/>
    </dgm:pt>
    <dgm:pt modelId="{F0717D52-0FE7-4C46-B103-311B1CE9E32A}" type="pres">
      <dgm:prSet presAssocID="{9ACA565E-F58C-4224-8774-4A7D17569987}" presName="vertSpace2b" presStyleCnt="0"/>
      <dgm:spPr/>
    </dgm:pt>
    <dgm:pt modelId="{ADF6FCEB-89EE-4C86-86A6-A7734571D5E7}" type="pres">
      <dgm:prSet presAssocID="{7EE10967-2112-4CD6-ABED-C779310572EE}" presName="horz2" presStyleCnt="0"/>
      <dgm:spPr/>
    </dgm:pt>
    <dgm:pt modelId="{7E7CB1EA-5AB3-4F91-9B68-34B05F692628}" type="pres">
      <dgm:prSet presAssocID="{7EE10967-2112-4CD6-ABED-C779310572EE}" presName="horzSpace2" presStyleCnt="0"/>
      <dgm:spPr/>
    </dgm:pt>
    <dgm:pt modelId="{16D09963-B673-48D1-979F-04DBBABAB43C}" type="pres">
      <dgm:prSet presAssocID="{7EE10967-2112-4CD6-ABED-C779310572EE}" presName="tx2" presStyleLbl="revTx" presStyleIdx="3" presStyleCnt="4" custScaleX="105046" custScaleY="64131"/>
      <dgm:spPr/>
    </dgm:pt>
    <dgm:pt modelId="{B2304B2A-2D2F-4B3F-8518-B32426DE7E83}" type="pres">
      <dgm:prSet presAssocID="{7EE10967-2112-4CD6-ABED-C779310572EE}" presName="vert2" presStyleCnt="0"/>
      <dgm:spPr/>
    </dgm:pt>
    <dgm:pt modelId="{7F6FFC76-D1C2-48F5-BAB8-F94BB5B3388F}" type="pres">
      <dgm:prSet presAssocID="{7EE10967-2112-4CD6-ABED-C779310572EE}" presName="thinLine2b" presStyleLbl="callout" presStyleIdx="2" presStyleCnt="3"/>
      <dgm:spPr/>
    </dgm:pt>
    <dgm:pt modelId="{0FD73284-3ECB-49EE-B90F-2088C16853B5}" type="pres">
      <dgm:prSet presAssocID="{7EE10967-2112-4CD6-ABED-C779310572EE}" presName="vertSpace2b" presStyleCnt="0"/>
      <dgm:spPr/>
    </dgm:pt>
  </dgm:ptLst>
  <dgm:cxnLst>
    <dgm:cxn modelId="{9DB52507-B8DF-4E63-BB82-50A629EDDF49}" srcId="{8707ED42-E5B7-4FAD-A9A7-68D933687374}" destId="{B16267F2-11A5-4A3E-9424-8DE38553301D}" srcOrd="0" destOrd="0" parTransId="{30A5DE3C-7165-4706-B2A3-36FA2CCD6246}" sibTransId="{86185D37-18AD-4260-9D32-674A76DDAD70}"/>
    <dgm:cxn modelId="{A3EC2E34-4455-4858-A58C-ECF9A4C06DC0}" type="presOf" srcId="{9ACA565E-F58C-4224-8774-4A7D17569987}" destId="{42FA8B8D-4C41-41F9-ABCA-FE31531F5E82}" srcOrd="0" destOrd="0" presId="urn:microsoft.com/office/officeart/2008/layout/LinedList"/>
    <dgm:cxn modelId="{911F6A34-E413-4A08-A376-986E325D5A6D}" type="presOf" srcId="{B16267F2-11A5-4A3E-9424-8DE38553301D}" destId="{A5D6AE9C-53EE-4FE3-9F2B-91FBC4898905}" srcOrd="0" destOrd="0" presId="urn:microsoft.com/office/officeart/2008/layout/LinedList"/>
    <dgm:cxn modelId="{9A329140-93F7-452D-B196-58DA355EE499}" type="presOf" srcId="{7EE10967-2112-4CD6-ABED-C779310572EE}" destId="{16D09963-B673-48D1-979F-04DBBABAB43C}" srcOrd="0" destOrd="0" presId="urn:microsoft.com/office/officeart/2008/layout/LinedList"/>
    <dgm:cxn modelId="{CB1D8665-062D-4650-ABC3-D8320733AEAD}" srcId="{B16267F2-11A5-4A3E-9424-8DE38553301D}" destId="{E4E34349-94D3-41D6-AAA4-E27CDE8D15A0}" srcOrd="0" destOrd="0" parTransId="{B2F78A7E-DA14-44CF-817F-661D78949DD5}" sibTransId="{2DB19565-60C4-4F09-9254-742114F5DFAF}"/>
    <dgm:cxn modelId="{467E38A4-632B-436F-AAFE-68EFE734AA2C}" type="presOf" srcId="{E4E34349-94D3-41D6-AAA4-E27CDE8D15A0}" destId="{646B2617-049E-489C-ADE5-E8C7106CBC8D}" srcOrd="0" destOrd="0" presId="urn:microsoft.com/office/officeart/2008/layout/LinedList"/>
    <dgm:cxn modelId="{151424D2-E1D2-4D19-A962-0B8ED054A7EA}" srcId="{B16267F2-11A5-4A3E-9424-8DE38553301D}" destId="{9ACA565E-F58C-4224-8774-4A7D17569987}" srcOrd="1" destOrd="0" parTransId="{9CAB734E-B766-4A03-A7D3-07A68D768034}" sibTransId="{6A93CE45-8EBE-4369-B8BD-C131B3DC1919}"/>
    <dgm:cxn modelId="{1B465BF2-63C8-4B29-A6AD-1FFBB08F8698}" type="presOf" srcId="{8707ED42-E5B7-4FAD-A9A7-68D933687374}" destId="{F8590DBF-28A1-423F-88D3-1DFE2D7386F8}" srcOrd="0" destOrd="0" presId="urn:microsoft.com/office/officeart/2008/layout/LinedList"/>
    <dgm:cxn modelId="{40B3AFF7-87DA-491E-91F5-4FAC06CD2D03}" srcId="{B16267F2-11A5-4A3E-9424-8DE38553301D}" destId="{7EE10967-2112-4CD6-ABED-C779310572EE}" srcOrd="2" destOrd="0" parTransId="{D7017D22-48C5-465C-A068-6B0D17CA1C9A}" sibTransId="{93C04EB4-2258-4F95-B974-15A0FB1ABA0C}"/>
    <dgm:cxn modelId="{070E131A-12FB-493B-A1EA-B1E7B2567905}" type="presParOf" srcId="{F8590DBF-28A1-423F-88D3-1DFE2D7386F8}" destId="{CE55D8A1-0FD6-4DE9-96F8-B705552BF57B}" srcOrd="0" destOrd="0" presId="urn:microsoft.com/office/officeart/2008/layout/LinedList"/>
    <dgm:cxn modelId="{559E12F5-12AA-4B2C-B011-95BDAC02B48F}" type="presParOf" srcId="{F8590DBF-28A1-423F-88D3-1DFE2D7386F8}" destId="{8C7B81CD-2E07-4A09-9594-78D33B425DD9}" srcOrd="1" destOrd="0" presId="urn:microsoft.com/office/officeart/2008/layout/LinedList"/>
    <dgm:cxn modelId="{A67292D8-08FA-4478-8D3B-2D328D1A4BB5}" type="presParOf" srcId="{8C7B81CD-2E07-4A09-9594-78D33B425DD9}" destId="{A5D6AE9C-53EE-4FE3-9F2B-91FBC4898905}" srcOrd="0" destOrd="0" presId="urn:microsoft.com/office/officeart/2008/layout/LinedList"/>
    <dgm:cxn modelId="{D7816E9D-9E25-432C-A183-5C10EC71823C}" type="presParOf" srcId="{8C7B81CD-2E07-4A09-9594-78D33B425DD9}" destId="{74C303FD-C393-4B16-83E1-D8254E66BB63}" srcOrd="1" destOrd="0" presId="urn:microsoft.com/office/officeart/2008/layout/LinedList"/>
    <dgm:cxn modelId="{338FD8FF-E26A-4B9E-9173-FBF3D68577D2}" type="presParOf" srcId="{74C303FD-C393-4B16-83E1-D8254E66BB63}" destId="{05D2C9D0-D96A-4426-81AA-7E15393A5907}" srcOrd="0" destOrd="0" presId="urn:microsoft.com/office/officeart/2008/layout/LinedList"/>
    <dgm:cxn modelId="{4A5810F3-D5BB-4B80-BAAE-4465093DCABD}" type="presParOf" srcId="{74C303FD-C393-4B16-83E1-D8254E66BB63}" destId="{49565127-2DEF-44C5-B70E-46A1C94AF226}" srcOrd="1" destOrd="0" presId="urn:microsoft.com/office/officeart/2008/layout/LinedList"/>
    <dgm:cxn modelId="{3BADDB63-883F-46D7-83B7-7AC5491E4876}" type="presParOf" srcId="{49565127-2DEF-44C5-B70E-46A1C94AF226}" destId="{8A99BBF1-EC50-4529-B247-06A6663AAFC9}" srcOrd="0" destOrd="0" presId="urn:microsoft.com/office/officeart/2008/layout/LinedList"/>
    <dgm:cxn modelId="{9C6277BE-22C9-44BB-BF2E-11849AF209CA}" type="presParOf" srcId="{49565127-2DEF-44C5-B70E-46A1C94AF226}" destId="{646B2617-049E-489C-ADE5-E8C7106CBC8D}" srcOrd="1" destOrd="0" presId="urn:microsoft.com/office/officeart/2008/layout/LinedList"/>
    <dgm:cxn modelId="{40ECA4EA-1AC7-41FC-8044-621DBF0F417A}" type="presParOf" srcId="{49565127-2DEF-44C5-B70E-46A1C94AF226}" destId="{010C35B6-571B-432B-84B3-0938A1975FF2}" srcOrd="2" destOrd="0" presId="urn:microsoft.com/office/officeart/2008/layout/LinedList"/>
    <dgm:cxn modelId="{3DCFDB24-040E-4CA4-95B7-65B6C04FF0F4}" type="presParOf" srcId="{74C303FD-C393-4B16-83E1-D8254E66BB63}" destId="{CFEDEEBB-86F3-41B9-A4C5-EFB8682B7E3E}" srcOrd="2" destOrd="0" presId="urn:microsoft.com/office/officeart/2008/layout/LinedList"/>
    <dgm:cxn modelId="{63BC0AAD-1809-4F1E-A5D1-409C162F8C0D}" type="presParOf" srcId="{74C303FD-C393-4B16-83E1-D8254E66BB63}" destId="{8D53DD55-2521-45A1-9C00-B637CDC8BF80}" srcOrd="3" destOrd="0" presId="urn:microsoft.com/office/officeart/2008/layout/LinedList"/>
    <dgm:cxn modelId="{EB4484F2-0308-45B5-AE38-C4C5E0157C75}" type="presParOf" srcId="{74C303FD-C393-4B16-83E1-D8254E66BB63}" destId="{4D14691C-B054-4E36-9727-414CE686542C}" srcOrd="4" destOrd="0" presId="urn:microsoft.com/office/officeart/2008/layout/LinedList"/>
    <dgm:cxn modelId="{4793FB47-C022-41AE-9574-5A839AFDB064}" type="presParOf" srcId="{4D14691C-B054-4E36-9727-414CE686542C}" destId="{616B0B77-E95E-4B57-9BAD-7D4252D479A4}" srcOrd="0" destOrd="0" presId="urn:microsoft.com/office/officeart/2008/layout/LinedList"/>
    <dgm:cxn modelId="{B9B51A2C-7BD8-4F32-A1A3-F0476C2223D4}" type="presParOf" srcId="{4D14691C-B054-4E36-9727-414CE686542C}" destId="{42FA8B8D-4C41-41F9-ABCA-FE31531F5E82}" srcOrd="1" destOrd="0" presId="urn:microsoft.com/office/officeart/2008/layout/LinedList"/>
    <dgm:cxn modelId="{846C8E34-6B50-4D77-A444-E1AC8EC80D7E}" type="presParOf" srcId="{4D14691C-B054-4E36-9727-414CE686542C}" destId="{2E9AF0F4-31FF-41CE-8CD3-17E500D585A6}" srcOrd="2" destOrd="0" presId="urn:microsoft.com/office/officeart/2008/layout/LinedList"/>
    <dgm:cxn modelId="{06FADEF2-F26F-4EBF-82F5-B983EA9141B3}" type="presParOf" srcId="{74C303FD-C393-4B16-83E1-D8254E66BB63}" destId="{82750287-BDC7-4791-B894-24A7232B79BE}" srcOrd="5" destOrd="0" presId="urn:microsoft.com/office/officeart/2008/layout/LinedList"/>
    <dgm:cxn modelId="{E0BF7539-E8E5-444B-A2E4-3358AE6E6871}" type="presParOf" srcId="{74C303FD-C393-4B16-83E1-D8254E66BB63}" destId="{F0717D52-0FE7-4C46-B103-311B1CE9E32A}" srcOrd="6" destOrd="0" presId="urn:microsoft.com/office/officeart/2008/layout/LinedList"/>
    <dgm:cxn modelId="{FA2234AD-058E-41B0-BD27-BBF6DBAC6185}" type="presParOf" srcId="{74C303FD-C393-4B16-83E1-D8254E66BB63}" destId="{ADF6FCEB-89EE-4C86-86A6-A7734571D5E7}" srcOrd="7" destOrd="0" presId="urn:microsoft.com/office/officeart/2008/layout/LinedList"/>
    <dgm:cxn modelId="{5A28D81D-6569-4C6E-BA1F-794B211D96FD}" type="presParOf" srcId="{ADF6FCEB-89EE-4C86-86A6-A7734571D5E7}" destId="{7E7CB1EA-5AB3-4F91-9B68-34B05F692628}" srcOrd="0" destOrd="0" presId="urn:microsoft.com/office/officeart/2008/layout/LinedList"/>
    <dgm:cxn modelId="{384AAE9E-7A14-4C47-8301-C10C0A937CB3}" type="presParOf" srcId="{ADF6FCEB-89EE-4C86-86A6-A7734571D5E7}" destId="{16D09963-B673-48D1-979F-04DBBABAB43C}" srcOrd="1" destOrd="0" presId="urn:microsoft.com/office/officeart/2008/layout/LinedList"/>
    <dgm:cxn modelId="{129CF352-14C3-481B-A535-BB7E49B613B5}" type="presParOf" srcId="{ADF6FCEB-89EE-4C86-86A6-A7734571D5E7}" destId="{B2304B2A-2D2F-4B3F-8518-B32426DE7E83}" srcOrd="2" destOrd="0" presId="urn:microsoft.com/office/officeart/2008/layout/LinedList"/>
    <dgm:cxn modelId="{16A52D4E-F006-4C8E-81BE-9A8CFDDC5850}" type="presParOf" srcId="{74C303FD-C393-4B16-83E1-D8254E66BB63}" destId="{7F6FFC76-D1C2-48F5-BAB8-F94BB5B3388F}" srcOrd="8" destOrd="0" presId="urn:microsoft.com/office/officeart/2008/layout/LinedList"/>
    <dgm:cxn modelId="{1E2AAB87-7EB2-4B47-A224-24DE160ABBC8}" type="presParOf" srcId="{74C303FD-C393-4B16-83E1-D8254E66BB63}" destId="{0FD73284-3ECB-49EE-B90F-2088C16853B5}" srcOrd="9"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96BD78-0228-49B4-9696-5B9CF245C236}" type="doc">
      <dgm:prSet loTypeId="urn:microsoft.com/office/officeart/2005/8/layout/hProcess4" loCatId="process" qsTypeId="urn:microsoft.com/office/officeart/2005/8/quickstyle/simple1" qsCatId="simple" csTypeId="urn:microsoft.com/office/officeart/2005/8/colors/colorful5" csCatId="colorful" phldr="1"/>
      <dgm:spPr/>
      <dgm:t>
        <a:bodyPr/>
        <a:lstStyle/>
        <a:p>
          <a:endParaRPr lang="en-US"/>
        </a:p>
      </dgm:t>
    </dgm:pt>
    <dgm:pt modelId="{2DB365B3-478E-4557-A304-7F47FC4FB4D9}">
      <dgm:prSet phldrT="[Text]"/>
      <dgm:spPr>
        <a:solidFill>
          <a:srgbClr val="2B6CA7"/>
        </a:solidFill>
      </dgm:spPr>
      <dgm:t>
        <a:bodyPr/>
        <a:lstStyle/>
        <a:p>
          <a:r>
            <a:rPr lang="en-US"/>
            <a:t>Entry Assessment </a:t>
          </a:r>
        </a:p>
      </dgm:t>
    </dgm:pt>
    <dgm:pt modelId="{8447496F-AEC7-489F-9D5E-07E85F6D0682}" type="parTrans" cxnId="{82ABC7CD-DA64-4133-8FF3-3342C47CA58E}">
      <dgm:prSet/>
      <dgm:spPr/>
      <dgm:t>
        <a:bodyPr/>
        <a:lstStyle/>
        <a:p>
          <a:endParaRPr lang="en-US"/>
        </a:p>
      </dgm:t>
    </dgm:pt>
    <dgm:pt modelId="{E511BC44-3263-4727-B8F6-441171A245DE}" type="sibTrans" cxnId="{82ABC7CD-DA64-4133-8FF3-3342C47CA58E}">
      <dgm:prSet/>
      <dgm:spPr/>
      <dgm:t>
        <a:bodyPr/>
        <a:lstStyle/>
        <a:p>
          <a:endParaRPr lang="en-US"/>
        </a:p>
      </dgm:t>
    </dgm:pt>
    <dgm:pt modelId="{563EF45D-672D-406B-AD74-A7962576E94E}">
      <dgm:prSet phldrT="[Text]" custT="1"/>
      <dgm:spPr/>
      <dgm:t>
        <a:bodyPr/>
        <a:lstStyle/>
        <a:p>
          <a:r>
            <a:rPr lang="en-US" sz="2200"/>
            <a:t>Approved Evaluator completes assessments </a:t>
          </a:r>
        </a:p>
      </dgm:t>
    </dgm:pt>
    <dgm:pt modelId="{2E6E9805-AD87-4FAA-B035-764544DD8C88}" type="parTrans" cxnId="{AF771DBB-6194-45E2-AFF9-EA947998E5FD}">
      <dgm:prSet/>
      <dgm:spPr/>
      <dgm:t>
        <a:bodyPr/>
        <a:lstStyle/>
        <a:p>
          <a:endParaRPr lang="en-US"/>
        </a:p>
      </dgm:t>
    </dgm:pt>
    <dgm:pt modelId="{976975A6-1C2F-4A9B-9EDD-43543CB21BFD}" type="sibTrans" cxnId="{AF771DBB-6194-45E2-AFF9-EA947998E5FD}">
      <dgm:prSet/>
      <dgm:spPr/>
      <dgm:t>
        <a:bodyPr/>
        <a:lstStyle/>
        <a:p>
          <a:endParaRPr lang="en-US"/>
        </a:p>
      </dgm:t>
    </dgm:pt>
    <dgm:pt modelId="{38020AC3-A628-4B31-B0C8-EE7B595C21A7}">
      <dgm:prSet phldrT="[Text]"/>
      <dgm:spPr>
        <a:solidFill>
          <a:srgbClr val="FF1515"/>
        </a:solidFill>
      </dgm:spPr>
      <dgm:t>
        <a:bodyPr/>
        <a:lstStyle/>
        <a:p>
          <a:r>
            <a:rPr lang="en-US"/>
            <a:t>Exit Assessment</a:t>
          </a:r>
        </a:p>
      </dgm:t>
    </dgm:pt>
    <dgm:pt modelId="{07253483-ED39-4BE7-9456-24ADD7F45F08}" type="parTrans" cxnId="{EC67B72A-E0D5-49CD-A3F8-209F7E3B69F9}">
      <dgm:prSet/>
      <dgm:spPr/>
      <dgm:t>
        <a:bodyPr/>
        <a:lstStyle/>
        <a:p>
          <a:endParaRPr lang="en-US"/>
        </a:p>
      </dgm:t>
    </dgm:pt>
    <dgm:pt modelId="{32F11AAE-4877-4394-9438-5113CCA175DE}" type="sibTrans" cxnId="{EC67B72A-E0D5-49CD-A3F8-209F7E3B69F9}">
      <dgm:prSet/>
      <dgm:spPr/>
      <dgm:t>
        <a:bodyPr/>
        <a:lstStyle/>
        <a:p>
          <a:endParaRPr lang="en-US"/>
        </a:p>
      </dgm:t>
    </dgm:pt>
    <dgm:pt modelId="{F7EAD7E2-0FDB-4E0B-8355-2ADB196A9B71}">
      <dgm:prSet phldrT="[Text]" custT="1"/>
      <dgm:spPr/>
      <dgm:t>
        <a:bodyPr/>
        <a:lstStyle/>
        <a:p>
          <a:r>
            <a:rPr lang="en-US" sz="2200"/>
            <a:t>Approved Evaluator or School District completes assessments</a:t>
          </a:r>
        </a:p>
      </dgm:t>
    </dgm:pt>
    <dgm:pt modelId="{CB136AD8-DA50-4909-B005-A4929B405225}" type="parTrans" cxnId="{1B950A24-0228-408F-8AF0-6809997F58D6}">
      <dgm:prSet/>
      <dgm:spPr/>
      <dgm:t>
        <a:bodyPr/>
        <a:lstStyle/>
        <a:p>
          <a:endParaRPr lang="en-US"/>
        </a:p>
      </dgm:t>
    </dgm:pt>
    <dgm:pt modelId="{EDDB0935-D033-47B4-82ED-126B57AB041F}" type="sibTrans" cxnId="{1B950A24-0228-408F-8AF0-6809997F58D6}">
      <dgm:prSet/>
      <dgm:spPr/>
      <dgm:t>
        <a:bodyPr/>
        <a:lstStyle/>
        <a:p>
          <a:endParaRPr lang="en-US"/>
        </a:p>
      </dgm:t>
    </dgm:pt>
    <dgm:pt modelId="{DCB7D87F-E540-483A-98F6-4D558FFC3531}">
      <dgm:prSet phldrT="[Text]"/>
      <dgm:spPr>
        <a:solidFill>
          <a:srgbClr val="008E40"/>
        </a:solidFill>
      </dgm:spPr>
      <dgm:t>
        <a:bodyPr/>
        <a:lstStyle/>
        <a:p>
          <a:r>
            <a:rPr lang="en-US"/>
            <a:t>Progress Category </a:t>
          </a:r>
        </a:p>
      </dgm:t>
    </dgm:pt>
    <dgm:pt modelId="{E42F5078-A1FB-4334-93F3-6A123EE0BC52}" type="parTrans" cxnId="{4B16CAD5-17AF-440C-B8DB-7D11D3B4E66C}">
      <dgm:prSet/>
      <dgm:spPr/>
      <dgm:t>
        <a:bodyPr/>
        <a:lstStyle/>
        <a:p>
          <a:endParaRPr lang="en-US"/>
        </a:p>
      </dgm:t>
    </dgm:pt>
    <dgm:pt modelId="{C8B400D2-8D68-487C-AE1C-4F2B42E93698}" type="sibTrans" cxnId="{4B16CAD5-17AF-440C-B8DB-7D11D3B4E66C}">
      <dgm:prSet/>
      <dgm:spPr/>
      <dgm:t>
        <a:bodyPr/>
        <a:lstStyle/>
        <a:p>
          <a:endParaRPr lang="en-US"/>
        </a:p>
      </dgm:t>
    </dgm:pt>
    <dgm:pt modelId="{4E83AFE7-D312-496B-A5C7-0B2CA1CDE741}">
      <dgm:prSet phldrT="[Text]" custT="1"/>
      <dgm:spPr/>
      <dgm:t>
        <a:bodyPr/>
        <a:lstStyle/>
        <a:p>
          <a:r>
            <a:rPr lang="en-US" sz="2200">
              <a:latin typeface="Corbel" panose="020B0503020204020204"/>
            </a:rPr>
            <a:t>CPSE</a:t>
          </a:r>
          <a:r>
            <a:rPr lang="en-US" sz="2200"/>
            <a:t>/</a:t>
          </a:r>
          <a:r>
            <a:rPr lang="en-US" sz="2200">
              <a:latin typeface="Corbel" panose="020B0503020204020204"/>
            </a:rPr>
            <a:t>CSE</a:t>
          </a:r>
          <a:r>
            <a:rPr lang="en-US" sz="2200"/>
            <a:t> completes Preschool Outcomes Report</a:t>
          </a:r>
        </a:p>
      </dgm:t>
    </dgm:pt>
    <dgm:pt modelId="{94C8C2C2-7F92-4526-9B5B-B3221B6B8CCC}" type="parTrans" cxnId="{B86470FF-3717-4058-9337-B61A1F4C60D8}">
      <dgm:prSet/>
      <dgm:spPr/>
      <dgm:t>
        <a:bodyPr/>
        <a:lstStyle/>
        <a:p>
          <a:endParaRPr lang="en-US"/>
        </a:p>
      </dgm:t>
    </dgm:pt>
    <dgm:pt modelId="{E5CF24F5-982D-4A4A-A6D8-84AE881A62BA}" type="sibTrans" cxnId="{B86470FF-3717-4058-9337-B61A1F4C60D8}">
      <dgm:prSet/>
      <dgm:spPr/>
      <dgm:t>
        <a:bodyPr/>
        <a:lstStyle/>
        <a:p>
          <a:endParaRPr lang="en-US"/>
        </a:p>
      </dgm:t>
    </dgm:pt>
    <dgm:pt modelId="{35556506-ACF8-4ADB-866E-91C6A179D39B}">
      <dgm:prSet phldrT="[Text]" custT="1"/>
      <dgm:spPr/>
      <dgm:t>
        <a:bodyPr/>
        <a:lstStyle/>
        <a:p>
          <a:r>
            <a:rPr lang="en-US" sz="2200"/>
            <a:t>CPSE completes Child Outcome Summary Form </a:t>
          </a:r>
        </a:p>
      </dgm:t>
    </dgm:pt>
    <dgm:pt modelId="{34EDA99D-BE91-4534-AABB-CCB0C2BF70F8}" type="parTrans" cxnId="{4A42988F-E3D8-4391-937C-98CE8CBF90AB}">
      <dgm:prSet/>
      <dgm:spPr/>
      <dgm:t>
        <a:bodyPr/>
        <a:lstStyle/>
        <a:p>
          <a:endParaRPr lang="en-US"/>
        </a:p>
      </dgm:t>
    </dgm:pt>
    <dgm:pt modelId="{15ACB5C0-FA38-404E-B5AE-93A9F467A14F}" type="sibTrans" cxnId="{4A42988F-E3D8-4391-937C-98CE8CBF90AB}">
      <dgm:prSet/>
      <dgm:spPr/>
      <dgm:t>
        <a:bodyPr/>
        <a:lstStyle/>
        <a:p>
          <a:endParaRPr lang="en-US"/>
        </a:p>
      </dgm:t>
    </dgm:pt>
    <dgm:pt modelId="{909BB554-9E45-45E0-910F-1563D0ADBA33}">
      <dgm:prSet phldrT="[Text]" custT="1"/>
      <dgm:spPr/>
      <dgm:t>
        <a:bodyPr/>
        <a:lstStyle/>
        <a:p>
          <a:r>
            <a:rPr lang="en-US" sz="2200"/>
            <a:t>CPSE/CSE completes Child Outcome Summary Form </a:t>
          </a:r>
        </a:p>
      </dgm:t>
    </dgm:pt>
    <dgm:pt modelId="{0FC47C4A-6FA6-4DE6-86D4-73AE5CC068B9}" type="parTrans" cxnId="{673DAED5-7075-4D37-AED3-F39D6EB43D4B}">
      <dgm:prSet/>
      <dgm:spPr/>
      <dgm:t>
        <a:bodyPr/>
        <a:lstStyle/>
        <a:p>
          <a:endParaRPr lang="en-US"/>
        </a:p>
      </dgm:t>
    </dgm:pt>
    <dgm:pt modelId="{8783DC51-AE26-43CA-A5F9-A578BB2086B4}" type="sibTrans" cxnId="{673DAED5-7075-4D37-AED3-F39D6EB43D4B}">
      <dgm:prSet/>
      <dgm:spPr/>
      <dgm:t>
        <a:bodyPr/>
        <a:lstStyle/>
        <a:p>
          <a:endParaRPr lang="en-US"/>
        </a:p>
      </dgm:t>
    </dgm:pt>
    <dgm:pt modelId="{BED97438-126F-4B50-98D5-0F8E8DDBFE84}" type="pres">
      <dgm:prSet presAssocID="{EB96BD78-0228-49B4-9696-5B9CF245C236}" presName="Name0" presStyleCnt="0">
        <dgm:presLayoutVars>
          <dgm:dir/>
          <dgm:animLvl val="lvl"/>
          <dgm:resizeHandles val="exact"/>
        </dgm:presLayoutVars>
      </dgm:prSet>
      <dgm:spPr/>
    </dgm:pt>
    <dgm:pt modelId="{C92FD3CC-45FF-45EB-986D-484A93F1B252}" type="pres">
      <dgm:prSet presAssocID="{EB96BD78-0228-49B4-9696-5B9CF245C236}" presName="tSp" presStyleCnt="0"/>
      <dgm:spPr/>
    </dgm:pt>
    <dgm:pt modelId="{56A7FD40-15F9-4AB1-AA26-A24FDFFB7F4A}" type="pres">
      <dgm:prSet presAssocID="{EB96BD78-0228-49B4-9696-5B9CF245C236}" presName="bSp" presStyleCnt="0"/>
      <dgm:spPr/>
    </dgm:pt>
    <dgm:pt modelId="{7341C3DE-580E-4855-AA08-B785F0C8C6EA}" type="pres">
      <dgm:prSet presAssocID="{EB96BD78-0228-49B4-9696-5B9CF245C236}" presName="process" presStyleCnt="0"/>
      <dgm:spPr/>
    </dgm:pt>
    <dgm:pt modelId="{07B431BC-484D-4CD8-B955-138C0780E17E}" type="pres">
      <dgm:prSet presAssocID="{2DB365B3-478E-4557-A304-7F47FC4FB4D9}" presName="composite1" presStyleCnt="0"/>
      <dgm:spPr/>
    </dgm:pt>
    <dgm:pt modelId="{0E6BE94D-D693-42DF-9FF4-2D1A6A9AACF4}" type="pres">
      <dgm:prSet presAssocID="{2DB365B3-478E-4557-A304-7F47FC4FB4D9}" presName="dummyNode1" presStyleLbl="node1" presStyleIdx="0" presStyleCnt="3"/>
      <dgm:spPr/>
    </dgm:pt>
    <dgm:pt modelId="{41738687-E6F3-44E1-99F2-FE3FBA81072A}" type="pres">
      <dgm:prSet presAssocID="{2DB365B3-478E-4557-A304-7F47FC4FB4D9}" presName="childNode1" presStyleLbl="bgAcc1" presStyleIdx="0" presStyleCnt="3" custScaleX="143724" custScaleY="92950" custLinFactNeighborX="-102" custLinFactNeighborY="-5295">
        <dgm:presLayoutVars>
          <dgm:bulletEnabled val="1"/>
        </dgm:presLayoutVars>
      </dgm:prSet>
      <dgm:spPr/>
    </dgm:pt>
    <dgm:pt modelId="{D56C0EAE-3D09-433D-84E5-3ECB87F215D3}" type="pres">
      <dgm:prSet presAssocID="{2DB365B3-478E-4557-A304-7F47FC4FB4D9}" presName="childNode1tx" presStyleLbl="bgAcc1" presStyleIdx="0" presStyleCnt="3">
        <dgm:presLayoutVars>
          <dgm:bulletEnabled val="1"/>
        </dgm:presLayoutVars>
      </dgm:prSet>
      <dgm:spPr/>
    </dgm:pt>
    <dgm:pt modelId="{7036E37D-82C9-4137-95DC-2C5B5635DD41}" type="pres">
      <dgm:prSet presAssocID="{2DB365B3-478E-4557-A304-7F47FC4FB4D9}" presName="parentNode1" presStyleLbl="node1" presStyleIdx="0" presStyleCnt="3">
        <dgm:presLayoutVars>
          <dgm:chMax val="1"/>
          <dgm:bulletEnabled val="1"/>
        </dgm:presLayoutVars>
      </dgm:prSet>
      <dgm:spPr/>
    </dgm:pt>
    <dgm:pt modelId="{2BEF15EC-9B47-48B6-8190-8E37E24DB375}" type="pres">
      <dgm:prSet presAssocID="{2DB365B3-478E-4557-A304-7F47FC4FB4D9}" presName="connSite1" presStyleCnt="0"/>
      <dgm:spPr/>
    </dgm:pt>
    <dgm:pt modelId="{ED213453-4360-4ACC-8060-5D521A64B040}" type="pres">
      <dgm:prSet presAssocID="{E511BC44-3263-4727-B8F6-441171A245DE}" presName="Name9" presStyleLbl="sibTrans2D1" presStyleIdx="0" presStyleCnt="2"/>
      <dgm:spPr/>
    </dgm:pt>
    <dgm:pt modelId="{5F9074FD-F55F-47CD-8C1D-AA812807ADD5}" type="pres">
      <dgm:prSet presAssocID="{38020AC3-A628-4B31-B0C8-EE7B595C21A7}" presName="composite2" presStyleCnt="0"/>
      <dgm:spPr/>
    </dgm:pt>
    <dgm:pt modelId="{2F87EB08-4079-429D-B31D-7E499E6A9C47}" type="pres">
      <dgm:prSet presAssocID="{38020AC3-A628-4B31-B0C8-EE7B595C21A7}" presName="dummyNode2" presStyleLbl="node1" presStyleIdx="0" presStyleCnt="3"/>
      <dgm:spPr/>
    </dgm:pt>
    <dgm:pt modelId="{3632AF59-B429-489F-85A5-70E3E9E4A2A6}" type="pres">
      <dgm:prSet presAssocID="{38020AC3-A628-4B31-B0C8-EE7B595C21A7}" presName="childNode2" presStyleLbl="bgAcc1" presStyleIdx="1" presStyleCnt="3" custScaleX="160016" custScaleY="119161" custLinFactNeighborX="1229" custLinFactNeighborY="15401">
        <dgm:presLayoutVars>
          <dgm:bulletEnabled val="1"/>
        </dgm:presLayoutVars>
      </dgm:prSet>
      <dgm:spPr/>
    </dgm:pt>
    <dgm:pt modelId="{6487AC0E-939F-41FF-9774-475E048C1A2E}" type="pres">
      <dgm:prSet presAssocID="{38020AC3-A628-4B31-B0C8-EE7B595C21A7}" presName="childNode2tx" presStyleLbl="bgAcc1" presStyleIdx="1" presStyleCnt="3">
        <dgm:presLayoutVars>
          <dgm:bulletEnabled val="1"/>
        </dgm:presLayoutVars>
      </dgm:prSet>
      <dgm:spPr/>
    </dgm:pt>
    <dgm:pt modelId="{2D6C9BE3-0E7C-4501-9828-5DAFA5390575}" type="pres">
      <dgm:prSet presAssocID="{38020AC3-A628-4B31-B0C8-EE7B595C21A7}" presName="parentNode2" presStyleLbl="node1" presStyleIdx="1" presStyleCnt="3">
        <dgm:presLayoutVars>
          <dgm:chMax val="0"/>
          <dgm:bulletEnabled val="1"/>
        </dgm:presLayoutVars>
      </dgm:prSet>
      <dgm:spPr/>
    </dgm:pt>
    <dgm:pt modelId="{9F00B269-B682-4C11-ACFB-F5841CD2F832}" type="pres">
      <dgm:prSet presAssocID="{38020AC3-A628-4B31-B0C8-EE7B595C21A7}" presName="connSite2" presStyleCnt="0"/>
      <dgm:spPr/>
    </dgm:pt>
    <dgm:pt modelId="{5609E777-32AE-4CBD-B722-6823CC5D36D4}" type="pres">
      <dgm:prSet presAssocID="{32F11AAE-4877-4394-9438-5113CCA175DE}" presName="Name18" presStyleLbl="sibTrans2D1" presStyleIdx="1" presStyleCnt="2"/>
      <dgm:spPr/>
    </dgm:pt>
    <dgm:pt modelId="{6829F384-FCAF-4C77-8BA3-326B2BE5E46A}" type="pres">
      <dgm:prSet presAssocID="{DCB7D87F-E540-483A-98F6-4D558FFC3531}" presName="composite1" presStyleCnt="0"/>
      <dgm:spPr/>
    </dgm:pt>
    <dgm:pt modelId="{993F7672-D4CF-4AD1-BF09-C6F4AB9A2D04}" type="pres">
      <dgm:prSet presAssocID="{DCB7D87F-E540-483A-98F6-4D558FFC3531}" presName="dummyNode1" presStyleLbl="node1" presStyleIdx="1" presStyleCnt="3"/>
      <dgm:spPr/>
    </dgm:pt>
    <dgm:pt modelId="{20B5720F-CB81-4955-98B9-45813B4BD3EC}" type="pres">
      <dgm:prSet presAssocID="{DCB7D87F-E540-483A-98F6-4D558FFC3531}" presName="childNode1" presStyleLbl="bgAcc1" presStyleIdx="2" presStyleCnt="3" custScaleX="110661" custScaleY="92448">
        <dgm:presLayoutVars>
          <dgm:bulletEnabled val="1"/>
        </dgm:presLayoutVars>
      </dgm:prSet>
      <dgm:spPr/>
    </dgm:pt>
    <dgm:pt modelId="{1A7EF949-915E-4F98-8C4F-7A45D976D885}" type="pres">
      <dgm:prSet presAssocID="{DCB7D87F-E540-483A-98F6-4D558FFC3531}" presName="childNode1tx" presStyleLbl="bgAcc1" presStyleIdx="2" presStyleCnt="3">
        <dgm:presLayoutVars>
          <dgm:bulletEnabled val="1"/>
        </dgm:presLayoutVars>
      </dgm:prSet>
      <dgm:spPr/>
    </dgm:pt>
    <dgm:pt modelId="{C820C597-1C99-4A3B-9865-C0A7A942D94F}" type="pres">
      <dgm:prSet presAssocID="{DCB7D87F-E540-483A-98F6-4D558FFC3531}" presName="parentNode1" presStyleLbl="node1" presStyleIdx="2" presStyleCnt="3">
        <dgm:presLayoutVars>
          <dgm:chMax val="1"/>
          <dgm:bulletEnabled val="1"/>
        </dgm:presLayoutVars>
      </dgm:prSet>
      <dgm:spPr/>
    </dgm:pt>
    <dgm:pt modelId="{550ABB26-8331-41F5-B33B-FC3A9606E790}" type="pres">
      <dgm:prSet presAssocID="{DCB7D87F-E540-483A-98F6-4D558FFC3531}" presName="connSite1" presStyleCnt="0"/>
      <dgm:spPr/>
    </dgm:pt>
  </dgm:ptLst>
  <dgm:cxnLst>
    <dgm:cxn modelId="{C4478A01-60E4-4162-8C9C-DAA582A422A4}" type="presOf" srcId="{E511BC44-3263-4727-B8F6-441171A245DE}" destId="{ED213453-4360-4ACC-8060-5D521A64B040}" srcOrd="0" destOrd="0" presId="urn:microsoft.com/office/officeart/2005/8/layout/hProcess4"/>
    <dgm:cxn modelId="{04879907-AD16-45AC-8816-A420707FA162}" type="presOf" srcId="{563EF45D-672D-406B-AD74-A7962576E94E}" destId="{41738687-E6F3-44E1-99F2-FE3FBA81072A}" srcOrd="0" destOrd="0" presId="urn:microsoft.com/office/officeart/2005/8/layout/hProcess4"/>
    <dgm:cxn modelId="{E0A96E17-3895-4605-BAC2-66F3DCEA0364}" type="presOf" srcId="{563EF45D-672D-406B-AD74-A7962576E94E}" destId="{D56C0EAE-3D09-433D-84E5-3ECB87F215D3}" srcOrd="1" destOrd="0" presId="urn:microsoft.com/office/officeart/2005/8/layout/hProcess4"/>
    <dgm:cxn modelId="{1B950A24-0228-408F-8AF0-6809997F58D6}" srcId="{38020AC3-A628-4B31-B0C8-EE7B595C21A7}" destId="{F7EAD7E2-0FDB-4E0B-8355-2ADB196A9B71}" srcOrd="0" destOrd="0" parTransId="{CB136AD8-DA50-4909-B005-A4929B405225}" sibTransId="{EDDB0935-D033-47B4-82ED-126B57AB041F}"/>
    <dgm:cxn modelId="{EC67B72A-E0D5-49CD-A3F8-209F7E3B69F9}" srcId="{EB96BD78-0228-49B4-9696-5B9CF245C236}" destId="{38020AC3-A628-4B31-B0C8-EE7B595C21A7}" srcOrd="1" destOrd="0" parTransId="{07253483-ED39-4BE7-9456-24ADD7F45F08}" sibTransId="{32F11AAE-4877-4394-9438-5113CCA175DE}"/>
    <dgm:cxn modelId="{BA264E2C-8D16-4173-A2E6-932664226811}" type="presOf" srcId="{2DB365B3-478E-4557-A304-7F47FC4FB4D9}" destId="{7036E37D-82C9-4137-95DC-2C5B5635DD41}" srcOrd="0" destOrd="0" presId="urn:microsoft.com/office/officeart/2005/8/layout/hProcess4"/>
    <dgm:cxn modelId="{C18B5A40-7FC0-4235-9FCE-FE935339615F}" type="presOf" srcId="{38020AC3-A628-4B31-B0C8-EE7B595C21A7}" destId="{2D6C9BE3-0E7C-4501-9828-5DAFA5390575}" srcOrd="0" destOrd="0" presId="urn:microsoft.com/office/officeart/2005/8/layout/hProcess4"/>
    <dgm:cxn modelId="{6D885E5C-3127-4FE1-9469-641987AAAAC2}" type="presOf" srcId="{32F11AAE-4877-4394-9438-5113CCA175DE}" destId="{5609E777-32AE-4CBD-B722-6823CC5D36D4}" srcOrd="0" destOrd="0" presId="urn:microsoft.com/office/officeart/2005/8/layout/hProcess4"/>
    <dgm:cxn modelId="{69326063-9D31-4A69-8267-AC5D2905EC86}" type="presOf" srcId="{F7EAD7E2-0FDB-4E0B-8355-2ADB196A9B71}" destId="{6487AC0E-939F-41FF-9774-475E048C1A2E}" srcOrd="1" destOrd="0" presId="urn:microsoft.com/office/officeart/2005/8/layout/hProcess4"/>
    <dgm:cxn modelId="{BBDF3E71-0D2B-41A4-8DCA-6D31CEF4B265}" type="presOf" srcId="{35556506-ACF8-4ADB-866E-91C6A179D39B}" destId="{D56C0EAE-3D09-433D-84E5-3ECB87F215D3}" srcOrd="1" destOrd="1" presId="urn:microsoft.com/office/officeart/2005/8/layout/hProcess4"/>
    <dgm:cxn modelId="{EC0A747E-15C1-434C-B0C4-B6358F1B24A5}" type="presOf" srcId="{EB96BD78-0228-49B4-9696-5B9CF245C236}" destId="{BED97438-126F-4B50-98D5-0F8E8DDBFE84}" srcOrd="0" destOrd="0" presId="urn:microsoft.com/office/officeart/2005/8/layout/hProcess4"/>
    <dgm:cxn modelId="{4A42988F-E3D8-4391-937C-98CE8CBF90AB}" srcId="{2DB365B3-478E-4557-A304-7F47FC4FB4D9}" destId="{35556506-ACF8-4ADB-866E-91C6A179D39B}" srcOrd="1" destOrd="0" parTransId="{34EDA99D-BE91-4534-AABB-CCB0C2BF70F8}" sibTransId="{15ACB5C0-FA38-404E-B5AE-93A9F467A14F}"/>
    <dgm:cxn modelId="{DFF105AA-B338-4DEF-9CD4-13FF3993917E}" type="presOf" srcId="{4E83AFE7-D312-496B-A5C7-0B2CA1CDE741}" destId="{1A7EF949-915E-4F98-8C4F-7A45D976D885}" srcOrd="1" destOrd="0" presId="urn:microsoft.com/office/officeart/2005/8/layout/hProcess4"/>
    <dgm:cxn modelId="{FA2987B1-78BE-41DF-8542-5663178BDFB5}" type="presOf" srcId="{909BB554-9E45-45E0-910F-1563D0ADBA33}" destId="{3632AF59-B429-489F-85A5-70E3E9E4A2A6}" srcOrd="0" destOrd="1" presId="urn:microsoft.com/office/officeart/2005/8/layout/hProcess4"/>
    <dgm:cxn modelId="{F4E67EBA-F175-4C56-8186-A008BF7C9E3D}" type="presOf" srcId="{F7EAD7E2-0FDB-4E0B-8355-2ADB196A9B71}" destId="{3632AF59-B429-489F-85A5-70E3E9E4A2A6}" srcOrd="0" destOrd="0" presId="urn:microsoft.com/office/officeart/2005/8/layout/hProcess4"/>
    <dgm:cxn modelId="{AF771DBB-6194-45E2-AFF9-EA947998E5FD}" srcId="{2DB365B3-478E-4557-A304-7F47FC4FB4D9}" destId="{563EF45D-672D-406B-AD74-A7962576E94E}" srcOrd="0" destOrd="0" parTransId="{2E6E9805-AD87-4FAA-B035-764544DD8C88}" sibTransId="{976975A6-1C2F-4A9B-9EDD-43543CB21BFD}"/>
    <dgm:cxn modelId="{9B0FF6BE-ED0A-4DF1-A2E8-EF210060A313}" type="presOf" srcId="{4E83AFE7-D312-496B-A5C7-0B2CA1CDE741}" destId="{20B5720F-CB81-4955-98B9-45813B4BD3EC}" srcOrd="0" destOrd="0" presId="urn:microsoft.com/office/officeart/2005/8/layout/hProcess4"/>
    <dgm:cxn modelId="{B47197C4-9558-45E7-9DBB-21C0F6B81627}" type="presOf" srcId="{35556506-ACF8-4ADB-866E-91C6A179D39B}" destId="{41738687-E6F3-44E1-99F2-FE3FBA81072A}" srcOrd="0" destOrd="1" presId="urn:microsoft.com/office/officeart/2005/8/layout/hProcess4"/>
    <dgm:cxn modelId="{08755DC7-EAB5-4034-81B5-7D64E749C44E}" type="presOf" srcId="{909BB554-9E45-45E0-910F-1563D0ADBA33}" destId="{6487AC0E-939F-41FF-9774-475E048C1A2E}" srcOrd="1" destOrd="1" presId="urn:microsoft.com/office/officeart/2005/8/layout/hProcess4"/>
    <dgm:cxn modelId="{82ABC7CD-DA64-4133-8FF3-3342C47CA58E}" srcId="{EB96BD78-0228-49B4-9696-5B9CF245C236}" destId="{2DB365B3-478E-4557-A304-7F47FC4FB4D9}" srcOrd="0" destOrd="0" parTransId="{8447496F-AEC7-489F-9D5E-07E85F6D0682}" sibTransId="{E511BC44-3263-4727-B8F6-441171A245DE}"/>
    <dgm:cxn modelId="{673DAED5-7075-4D37-AED3-F39D6EB43D4B}" srcId="{38020AC3-A628-4B31-B0C8-EE7B595C21A7}" destId="{909BB554-9E45-45E0-910F-1563D0ADBA33}" srcOrd="1" destOrd="0" parTransId="{0FC47C4A-6FA6-4DE6-86D4-73AE5CC068B9}" sibTransId="{8783DC51-AE26-43CA-A5F9-A578BB2086B4}"/>
    <dgm:cxn modelId="{4B16CAD5-17AF-440C-B8DB-7D11D3B4E66C}" srcId="{EB96BD78-0228-49B4-9696-5B9CF245C236}" destId="{DCB7D87F-E540-483A-98F6-4D558FFC3531}" srcOrd="2" destOrd="0" parTransId="{E42F5078-A1FB-4334-93F3-6A123EE0BC52}" sibTransId="{C8B400D2-8D68-487C-AE1C-4F2B42E93698}"/>
    <dgm:cxn modelId="{735B53D7-2172-4259-BA91-5702F2D50EEB}" type="presOf" srcId="{DCB7D87F-E540-483A-98F6-4D558FFC3531}" destId="{C820C597-1C99-4A3B-9865-C0A7A942D94F}" srcOrd="0" destOrd="0" presId="urn:microsoft.com/office/officeart/2005/8/layout/hProcess4"/>
    <dgm:cxn modelId="{B86470FF-3717-4058-9337-B61A1F4C60D8}" srcId="{DCB7D87F-E540-483A-98F6-4D558FFC3531}" destId="{4E83AFE7-D312-496B-A5C7-0B2CA1CDE741}" srcOrd="0" destOrd="0" parTransId="{94C8C2C2-7F92-4526-9B5B-B3221B6B8CCC}" sibTransId="{E5CF24F5-982D-4A4A-A6D8-84AE881A62BA}"/>
    <dgm:cxn modelId="{7D145324-0F6E-4261-96BB-56DE1CB225F4}" type="presParOf" srcId="{BED97438-126F-4B50-98D5-0F8E8DDBFE84}" destId="{C92FD3CC-45FF-45EB-986D-484A93F1B252}" srcOrd="0" destOrd="0" presId="urn:microsoft.com/office/officeart/2005/8/layout/hProcess4"/>
    <dgm:cxn modelId="{07AF9614-1B05-4D9D-BE69-2EDFAC4E0961}" type="presParOf" srcId="{BED97438-126F-4B50-98D5-0F8E8DDBFE84}" destId="{56A7FD40-15F9-4AB1-AA26-A24FDFFB7F4A}" srcOrd="1" destOrd="0" presId="urn:microsoft.com/office/officeart/2005/8/layout/hProcess4"/>
    <dgm:cxn modelId="{E2FA2EB4-9AAA-4117-A0A6-F594DD3137C2}" type="presParOf" srcId="{BED97438-126F-4B50-98D5-0F8E8DDBFE84}" destId="{7341C3DE-580E-4855-AA08-B785F0C8C6EA}" srcOrd="2" destOrd="0" presId="urn:microsoft.com/office/officeart/2005/8/layout/hProcess4"/>
    <dgm:cxn modelId="{4AEAB665-CD3B-48B1-A63A-98B071A69D2E}" type="presParOf" srcId="{7341C3DE-580E-4855-AA08-B785F0C8C6EA}" destId="{07B431BC-484D-4CD8-B955-138C0780E17E}" srcOrd="0" destOrd="0" presId="urn:microsoft.com/office/officeart/2005/8/layout/hProcess4"/>
    <dgm:cxn modelId="{669B59C9-25F1-4C12-A380-552344FF9C4E}" type="presParOf" srcId="{07B431BC-484D-4CD8-B955-138C0780E17E}" destId="{0E6BE94D-D693-42DF-9FF4-2D1A6A9AACF4}" srcOrd="0" destOrd="0" presId="urn:microsoft.com/office/officeart/2005/8/layout/hProcess4"/>
    <dgm:cxn modelId="{F4B39B11-4462-4807-A474-040DAC43860F}" type="presParOf" srcId="{07B431BC-484D-4CD8-B955-138C0780E17E}" destId="{41738687-E6F3-44E1-99F2-FE3FBA81072A}" srcOrd="1" destOrd="0" presId="urn:microsoft.com/office/officeart/2005/8/layout/hProcess4"/>
    <dgm:cxn modelId="{F811D8BD-76CE-412C-8F3D-972098BA8378}" type="presParOf" srcId="{07B431BC-484D-4CD8-B955-138C0780E17E}" destId="{D56C0EAE-3D09-433D-84E5-3ECB87F215D3}" srcOrd="2" destOrd="0" presId="urn:microsoft.com/office/officeart/2005/8/layout/hProcess4"/>
    <dgm:cxn modelId="{E7CC336A-2EC2-49D7-8484-BB46833F447B}" type="presParOf" srcId="{07B431BC-484D-4CD8-B955-138C0780E17E}" destId="{7036E37D-82C9-4137-95DC-2C5B5635DD41}" srcOrd="3" destOrd="0" presId="urn:microsoft.com/office/officeart/2005/8/layout/hProcess4"/>
    <dgm:cxn modelId="{FEF9876E-6474-4DA1-B299-6E68EEAEA594}" type="presParOf" srcId="{07B431BC-484D-4CD8-B955-138C0780E17E}" destId="{2BEF15EC-9B47-48B6-8190-8E37E24DB375}" srcOrd="4" destOrd="0" presId="urn:microsoft.com/office/officeart/2005/8/layout/hProcess4"/>
    <dgm:cxn modelId="{6A5658FA-B6D4-4D3C-A7BB-08207B0407E6}" type="presParOf" srcId="{7341C3DE-580E-4855-AA08-B785F0C8C6EA}" destId="{ED213453-4360-4ACC-8060-5D521A64B040}" srcOrd="1" destOrd="0" presId="urn:microsoft.com/office/officeart/2005/8/layout/hProcess4"/>
    <dgm:cxn modelId="{723F766F-E55C-4B94-A4AB-68ACFCA156D4}" type="presParOf" srcId="{7341C3DE-580E-4855-AA08-B785F0C8C6EA}" destId="{5F9074FD-F55F-47CD-8C1D-AA812807ADD5}" srcOrd="2" destOrd="0" presId="urn:microsoft.com/office/officeart/2005/8/layout/hProcess4"/>
    <dgm:cxn modelId="{1A15ACC6-6EE4-4163-84F7-7BC103DCE8E5}" type="presParOf" srcId="{5F9074FD-F55F-47CD-8C1D-AA812807ADD5}" destId="{2F87EB08-4079-429D-B31D-7E499E6A9C47}" srcOrd="0" destOrd="0" presId="urn:microsoft.com/office/officeart/2005/8/layout/hProcess4"/>
    <dgm:cxn modelId="{5E6A8488-86CA-4411-8639-9316E0AD0B67}" type="presParOf" srcId="{5F9074FD-F55F-47CD-8C1D-AA812807ADD5}" destId="{3632AF59-B429-489F-85A5-70E3E9E4A2A6}" srcOrd="1" destOrd="0" presId="urn:microsoft.com/office/officeart/2005/8/layout/hProcess4"/>
    <dgm:cxn modelId="{56C06090-3480-489E-99BE-AC617D4AAC74}" type="presParOf" srcId="{5F9074FD-F55F-47CD-8C1D-AA812807ADD5}" destId="{6487AC0E-939F-41FF-9774-475E048C1A2E}" srcOrd="2" destOrd="0" presId="urn:microsoft.com/office/officeart/2005/8/layout/hProcess4"/>
    <dgm:cxn modelId="{487817E5-0D0D-44BC-9B7E-4043342CDA93}" type="presParOf" srcId="{5F9074FD-F55F-47CD-8C1D-AA812807ADD5}" destId="{2D6C9BE3-0E7C-4501-9828-5DAFA5390575}" srcOrd="3" destOrd="0" presId="urn:microsoft.com/office/officeart/2005/8/layout/hProcess4"/>
    <dgm:cxn modelId="{1C58F658-CBB1-4FC7-83EA-79AEFBA845C7}" type="presParOf" srcId="{5F9074FD-F55F-47CD-8C1D-AA812807ADD5}" destId="{9F00B269-B682-4C11-ACFB-F5841CD2F832}" srcOrd="4" destOrd="0" presId="urn:microsoft.com/office/officeart/2005/8/layout/hProcess4"/>
    <dgm:cxn modelId="{ACA6FF27-457B-460D-BD38-575A6728F3E7}" type="presParOf" srcId="{7341C3DE-580E-4855-AA08-B785F0C8C6EA}" destId="{5609E777-32AE-4CBD-B722-6823CC5D36D4}" srcOrd="3" destOrd="0" presId="urn:microsoft.com/office/officeart/2005/8/layout/hProcess4"/>
    <dgm:cxn modelId="{F17149F7-9595-44AE-B0DA-D2B1905F1178}" type="presParOf" srcId="{7341C3DE-580E-4855-AA08-B785F0C8C6EA}" destId="{6829F384-FCAF-4C77-8BA3-326B2BE5E46A}" srcOrd="4" destOrd="0" presId="urn:microsoft.com/office/officeart/2005/8/layout/hProcess4"/>
    <dgm:cxn modelId="{9AF6B422-6D00-423D-AD1D-708C4E6C74E5}" type="presParOf" srcId="{6829F384-FCAF-4C77-8BA3-326B2BE5E46A}" destId="{993F7672-D4CF-4AD1-BF09-C6F4AB9A2D04}" srcOrd="0" destOrd="0" presId="urn:microsoft.com/office/officeart/2005/8/layout/hProcess4"/>
    <dgm:cxn modelId="{1C2A0B5E-C93C-49A7-9020-0B4FD11AB36D}" type="presParOf" srcId="{6829F384-FCAF-4C77-8BA3-326B2BE5E46A}" destId="{20B5720F-CB81-4955-98B9-45813B4BD3EC}" srcOrd="1" destOrd="0" presId="urn:microsoft.com/office/officeart/2005/8/layout/hProcess4"/>
    <dgm:cxn modelId="{C682F4F5-6D5E-49F9-8FB2-4D0A008CCB26}" type="presParOf" srcId="{6829F384-FCAF-4C77-8BA3-326B2BE5E46A}" destId="{1A7EF949-915E-4F98-8C4F-7A45D976D885}" srcOrd="2" destOrd="0" presId="urn:microsoft.com/office/officeart/2005/8/layout/hProcess4"/>
    <dgm:cxn modelId="{5B9FB08E-9BBF-4E67-AB32-5C66BE1EDC25}" type="presParOf" srcId="{6829F384-FCAF-4C77-8BA3-326B2BE5E46A}" destId="{C820C597-1C99-4A3B-9865-C0A7A942D94F}" srcOrd="3" destOrd="0" presId="urn:microsoft.com/office/officeart/2005/8/layout/hProcess4"/>
    <dgm:cxn modelId="{B10AA724-BCED-4E9A-A0DC-4B414306FE6C}" type="presParOf" srcId="{6829F384-FCAF-4C77-8BA3-326B2BE5E46A}" destId="{550ABB26-8331-41F5-B33B-FC3A9606E790}" srcOrd="4" destOrd="0" presId="urn:microsoft.com/office/officeart/2005/8/layout/h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D639C4-D3AE-44FD-A031-7B49D1357CA2}" type="doc">
      <dgm:prSet loTypeId="urn:microsoft.com/office/officeart/2016/7/layout/RoundedRectangleTimeline" loCatId="process" qsTypeId="urn:microsoft.com/office/officeart/2005/8/quickstyle/simple1" qsCatId="simple" csTypeId="urn:microsoft.com/office/officeart/2005/8/colors/accent1_5" csCatId="accent1" phldr="1"/>
      <dgm:spPr/>
      <dgm:t>
        <a:bodyPr/>
        <a:lstStyle/>
        <a:p>
          <a:endParaRPr lang="en-US"/>
        </a:p>
      </dgm:t>
    </dgm:pt>
    <dgm:pt modelId="{E63D74D9-B0D0-4B8D-86F0-579EBA1440A3}">
      <dgm:prSet custT="1"/>
      <dgm:spPr>
        <a:solidFill>
          <a:schemeClr val="tx1">
            <a:lumMod val="40000"/>
            <a:lumOff val="60000"/>
            <a:alpha val="90000"/>
          </a:schemeClr>
        </a:solidFill>
      </dgm:spPr>
      <dgm:t>
        <a:bodyPr/>
        <a:lstStyle/>
        <a:p>
          <a:r>
            <a:rPr lang="en-US" sz="2400">
              <a:solidFill>
                <a:schemeClr val="tx1"/>
              </a:solidFill>
            </a:rPr>
            <a:t>2020-21 School Year</a:t>
          </a:r>
        </a:p>
      </dgm:t>
    </dgm:pt>
    <dgm:pt modelId="{F743A6AC-6F03-454D-8104-0F329AE6DD48}" type="parTrans" cxnId="{B8055F4A-5185-4269-A0D2-9248459366ED}">
      <dgm:prSet/>
      <dgm:spPr/>
      <dgm:t>
        <a:bodyPr/>
        <a:lstStyle/>
        <a:p>
          <a:endParaRPr lang="en-US" sz="4000"/>
        </a:p>
      </dgm:t>
    </dgm:pt>
    <dgm:pt modelId="{6CCA7B9D-7A5A-48A3-9690-81D9B1040E4B}" type="sibTrans" cxnId="{B8055F4A-5185-4269-A0D2-9248459366ED}">
      <dgm:prSet/>
      <dgm:spPr/>
      <dgm:t>
        <a:bodyPr/>
        <a:lstStyle/>
        <a:p>
          <a:endParaRPr lang="en-US" sz="4000"/>
        </a:p>
      </dgm:t>
    </dgm:pt>
    <dgm:pt modelId="{FC6A834B-9836-4EC4-9DAB-F972C72C9912}">
      <dgm:prSet custT="1"/>
      <dgm:spPr/>
      <dgm:t>
        <a:bodyPr/>
        <a:lstStyle/>
        <a:p>
          <a:pPr>
            <a:spcAft>
              <a:spcPts val="0"/>
            </a:spcAft>
          </a:pPr>
          <a:r>
            <a:rPr lang="en-US" sz="2400"/>
            <a:t>The Indicator 7 data sample is  </a:t>
          </a:r>
        </a:p>
        <a:p>
          <a:pPr>
            <a:spcAft>
              <a:spcPts val="0"/>
            </a:spcAft>
          </a:pPr>
          <a:r>
            <a:rPr lang="en-US" sz="2400"/>
            <a:t>collected on a school year basis </a:t>
          </a:r>
        </a:p>
      </dgm:t>
    </dgm:pt>
    <dgm:pt modelId="{BDEB6DDC-9A29-451C-A9CB-40C26884C094}" type="parTrans" cxnId="{657AB696-F8A1-428C-B743-78C47BC8D39D}">
      <dgm:prSet/>
      <dgm:spPr/>
      <dgm:t>
        <a:bodyPr/>
        <a:lstStyle/>
        <a:p>
          <a:endParaRPr lang="en-US" sz="4000"/>
        </a:p>
      </dgm:t>
    </dgm:pt>
    <dgm:pt modelId="{168F899F-4395-4B52-89CB-A5EA86B7EA1E}" type="sibTrans" cxnId="{657AB696-F8A1-428C-B743-78C47BC8D39D}">
      <dgm:prSet/>
      <dgm:spPr/>
      <dgm:t>
        <a:bodyPr/>
        <a:lstStyle/>
        <a:p>
          <a:endParaRPr lang="en-US" sz="4000"/>
        </a:p>
      </dgm:t>
    </dgm:pt>
    <dgm:pt modelId="{DE7E549C-5B30-4874-B4C6-9BABDD91A4CF}">
      <dgm:prSet custT="1"/>
      <dgm:spPr/>
      <dgm:t>
        <a:bodyPr/>
        <a:lstStyle/>
        <a:p>
          <a:pPr>
            <a:spcAft>
              <a:spcPts val="0"/>
            </a:spcAft>
          </a:pPr>
          <a:r>
            <a:rPr lang="en-US" sz="2400"/>
            <a:t>The FFY 2020 APR is </a:t>
          </a:r>
        </a:p>
        <a:p>
          <a:pPr>
            <a:spcAft>
              <a:spcPts val="0"/>
            </a:spcAft>
          </a:pPr>
          <a:r>
            <a:rPr lang="en-US" sz="2400"/>
            <a:t>submitted to OSEP</a:t>
          </a:r>
        </a:p>
      </dgm:t>
    </dgm:pt>
    <dgm:pt modelId="{0E239E6A-8EFD-47CB-9692-86786A1744A1}" type="parTrans" cxnId="{367268EB-CB15-4ED1-AFF3-77BC07D04397}">
      <dgm:prSet/>
      <dgm:spPr/>
      <dgm:t>
        <a:bodyPr/>
        <a:lstStyle/>
        <a:p>
          <a:endParaRPr lang="en-US" sz="4000"/>
        </a:p>
      </dgm:t>
    </dgm:pt>
    <dgm:pt modelId="{FB95F073-989F-4C29-AC45-4C0AB9BC7C8B}" type="sibTrans" cxnId="{367268EB-CB15-4ED1-AFF3-77BC07D04397}">
      <dgm:prSet/>
      <dgm:spPr/>
      <dgm:t>
        <a:bodyPr/>
        <a:lstStyle/>
        <a:p>
          <a:endParaRPr lang="en-US" sz="4000"/>
        </a:p>
      </dgm:t>
    </dgm:pt>
    <dgm:pt modelId="{7D64E78C-2C97-49A5-90C0-607D5C9473CE}">
      <dgm:prSet custT="1"/>
      <dgm:spPr/>
      <dgm:t>
        <a:bodyPr/>
        <a:lstStyle/>
        <a:p>
          <a:pPr>
            <a:spcAft>
              <a:spcPts val="0"/>
            </a:spcAft>
          </a:pPr>
          <a:endParaRPr lang="en-US" sz="2400"/>
        </a:p>
      </dgm:t>
    </dgm:pt>
    <dgm:pt modelId="{53A433A2-0032-4608-8B63-6DC520DABB5C}" type="parTrans" cxnId="{EA7737CB-4771-4546-B659-1EFB87DB3F07}">
      <dgm:prSet/>
      <dgm:spPr/>
      <dgm:t>
        <a:bodyPr/>
        <a:lstStyle/>
        <a:p>
          <a:endParaRPr lang="en-US" sz="4000"/>
        </a:p>
      </dgm:t>
    </dgm:pt>
    <dgm:pt modelId="{19FF7039-448E-4161-A6B7-1B5B43BD51B9}" type="sibTrans" cxnId="{EA7737CB-4771-4546-B659-1EFB87DB3F07}">
      <dgm:prSet/>
      <dgm:spPr/>
      <dgm:t>
        <a:bodyPr/>
        <a:lstStyle/>
        <a:p>
          <a:endParaRPr lang="en-US" sz="4000"/>
        </a:p>
      </dgm:t>
    </dgm:pt>
    <dgm:pt modelId="{BCC3666D-909C-42E9-A357-C489EFD7448E}">
      <dgm:prSet custT="1"/>
      <dgm:spPr>
        <a:solidFill>
          <a:schemeClr val="tx1">
            <a:lumMod val="75000"/>
            <a:alpha val="70000"/>
          </a:schemeClr>
        </a:solidFill>
      </dgm:spPr>
      <dgm:t>
        <a:bodyPr/>
        <a:lstStyle/>
        <a:p>
          <a:r>
            <a:rPr lang="en-US" sz="2400">
              <a:solidFill>
                <a:schemeClr val="bg1"/>
              </a:solidFill>
            </a:rPr>
            <a:t>FFY 2020 APR</a:t>
          </a:r>
        </a:p>
      </dgm:t>
    </dgm:pt>
    <dgm:pt modelId="{266EA25B-479F-47CE-91F7-36ACB74DE692}" type="parTrans" cxnId="{06D3025D-9903-4273-8426-2943CEE7CB87}">
      <dgm:prSet/>
      <dgm:spPr/>
      <dgm:t>
        <a:bodyPr/>
        <a:lstStyle/>
        <a:p>
          <a:endParaRPr lang="en-US" sz="4000"/>
        </a:p>
      </dgm:t>
    </dgm:pt>
    <dgm:pt modelId="{CE26B57A-B78C-40B2-A027-21D34E1A7E69}" type="sibTrans" cxnId="{06D3025D-9903-4273-8426-2943CEE7CB87}">
      <dgm:prSet/>
      <dgm:spPr/>
      <dgm:t>
        <a:bodyPr/>
        <a:lstStyle/>
        <a:p>
          <a:endParaRPr lang="en-US" sz="4000"/>
        </a:p>
      </dgm:t>
    </dgm:pt>
    <dgm:pt modelId="{6CBEAB83-1C97-47B4-8784-BF4EB6B5E295}">
      <dgm:prSet custT="1"/>
      <dgm:spPr/>
      <dgm:t>
        <a:bodyPr/>
        <a:lstStyle/>
        <a:p>
          <a:pPr>
            <a:spcAft>
              <a:spcPts val="0"/>
            </a:spcAft>
          </a:pPr>
          <a:r>
            <a:rPr lang="en-US" sz="2800"/>
            <a:t>The 2020-21 School Year Data is </a:t>
          </a:r>
        </a:p>
        <a:p>
          <a:pPr>
            <a:spcAft>
              <a:spcPts val="0"/>
            </a:spcAft>
          </a:pPr>
          <a:r>
            <a:rPr lang="en-US" sz="2800"/>
            <a:t>included in the FFY 2020 APR</a:t>
          </a:r>
        </a:p>
      </dgm:t>
    </dgm:pt>
    <dgm:pt modelId="{5E086464-70F8-4343-AEF4-888615845606}" type="parTrans" cxnId="{56FF2826-3A26-46DA-BC8B-9CB2F03B3B7B}">
      <dgm:prSet/>
      <dgm:spPr/>
      <dgm:t>
        <a:bodyPr/>
        <a:lstStyle/>
        <a:p>
          <a:endParaRPr lang="en-US" sz="4000"/>
        </a:p>
      </dgm:t>
    </dgm:pt>
    <dgm:pt modelId="{5B824976-F5C9-4F90-8449-111C6F68D2EF}" type="sibTrans" cxnId="{56FF2826-3A26-46DA-BC8B-9CB2F03B3B7B}">
      <dgm:prSet/>
      <dgm:spPr/>
      <dgm:t>
        <a:bodyPr/>
        <a:lstStyle/>
        <a:p>
          <a:endParaRPr lang="en-US" sz="4000"/>
        </a:p>
      </dgm:t>
    </dgm:pt>
    <dgm:pt modelId="{9D874E61-B04E-49CE-9BFA-C23EB057FD6B}">
      <dgm:prSet custT="1"/>
      <dgm:spPr/>
      <dgm:t>
        <a:bodyPr/>
        <a:lstStyle/>
        <a:p>
          <a:r>
            <a:rPr lang="en-US" sz="2400">
              <a:solidFill>
                <a:schemeClr val="tx1"/>
              </a:solidFill>
            </a:rPr>
            <a:t>February 2022</a:t>
          </a:r>
        </a:p>
      </dgm:t>
    </dgm:pt>
    <dgm:pt modelId="{B3191DAE-600C-4B8A-8D6D-E00A0B7B81AE}" type="sibTrans" cxnId="{BF7248DD-97D4-48FD-AEC0-E67B4A039743}">
      <dgm:prSet/>
      <dgm:spPr/>
      <dgm:t>
        <a:bodyPr/>
        <a:lstStyle/>
        <a:p>
          <a:endParaRPr lang="en-US" sz="4000"/>
        </a:p>
      </dgm:t>
    </dgm:pt>
    <dgm:pt modelId="{24BDE125-EC46-4CED-B23D-38B3091E76E0}" type="parTrans" cxnId="{BF7248DD-97D4-48FD-AEC0-E67B4A039743}">
      <dgm:prSet/>
      <dgm:spPr/>
      <dgm:t>
        <a:bodyPr/>
        <a:lstStyle/>
        <a:p>
          <a:endParaRPr lang="en-US" sz="4000"/>
        </a:p>
      </dgm:t>
    </dgm:pt>
    <dgm:pt modelId="{19095BB5-2802-480B-AA09-679F3589E6EE}" type="pres">
      <dgm:prSet presAssocID="{4FD639C4-D3AE-44FD-A031-7B49D1357CA2}" presName="Name0" presStyleCnt="0">
        <dgm:presLayoutVars>
          <dgm:chMax/>
          <dgm:chPref/>
          <dgm:animLvl val="lvl"/>
        </dgm:presLayoutVars>
      </dgm:prSet>
      <dgm:spPr/>
    </dgm:pt>
    <dgm:pt modelId="{B622FC15-C958-469F-A39E-9EDC723A2293}" type="pres">
      <dgm:prSet presAssocID="{E63D74D9-B0D0-4B8D-86F0-579EBA1440A3}" presName="composite1" presStyleCnt="0"/>
      <dgm:spPr/>
    </dgm:pt>
    <dgm:pt modelId="{3B51558E-8599-49B9-B59C-0B1B7569CF5A}" type="pres">
      <dgm:prSet presAssocID="{E63D74D9-B0D0-4B8D-86F0-579EBA1440A3}" presName="parent1" presStyleLbl="alignNode1" presStyleIdx="0" presStyleCnt="3">
        <dgm:presLayoutVars>
          <dgm:chMax val="1"/>
          <dgm:chPref val="1"/>
          <dgm:bulletEnabled val="1"/>
        </dgm:presLayoutVars>
      </dgm:prSet>
      <dgm:spPr/>
    </dgm:pt>
    <dgm:pt modelId="{F63F2B01-5D72-4A02-8697-133ED9E6591E}" type="pres">
      <dgm:prSet presAssocID="{E63D74D9-B0D0-4B8D-86F0-579EBA1440A3}" presName="Childtext1" presStyleLbl="revTx" presStyleIdx="0" presStyleCnt="3">
        <dgm:presLayoutVars>
          <dgm:bulletEnabled val="1"/>
        </dgm:presLayoutVars>
      </dgm:prSet>
      <dgm:spPr/>
    </dgm:pt>
    <dgm:pt modelId="{2F310C15-1BED-4BBD-A1DE-87B40BF60BC1}" type="pres">
      <dgm:prSet presAssocID="{E63D74D9-B0D0-4B8D-86F0-579EBA1440A3}" presName="ConnectLine1" presStyleLbl="sibTrans1D1" presStyleIdx="0" presStyleCnt="3"/>
      <dgm:spPr>
        <a:noFill/>
        <a:ln w="6350" cap="flat" cmpd="sng" algn="ctr">
          <a:solidFill>
            <a:schemeClr val="accent1">
              <a:shade val="90000"/>
              <a:hueOff val="0"/>
              <a:satOff val="0"/>
              <a:lumOff val="0"/>
              <a:alphaOff val="0"/>
            </a:schemeClr>
          </a:solidFill>
          <a:prstDash val="dash"/>
          <a:miter lim="800000"/>
        </a:ln>
        <a:effectLst/>
      </dgm:spPr>
    </dgm:pt>
    <dgm:pt modelId="{16803928-0384-4E94-82B3-A4E028570F79}" type="pres">
      <dgm:prSet presAssocID="{E63D74D9-B0D0-4B8D-86F0-579EBA1440A3}" presName="ConnectLineEnd1" presStyleLbl="lnNode1" presStyleIdx="0" presStyleCnt="3"/>
      <dgm:spPr/>
    </dgm:pt>
    <dgm:pt modelId="{7E2A9C47-54E2-442C-BEDF-835870442900}" type="pres">
      <dgm:prSet presAssocID="{E63D74D9-B0D0-4B8D-86F0-579EBA1440A3}" presName="EmptyPane1" presStyleCnt="0"/>
      <dgm:spPr/>
    </dgm:pt>
    <dgm:pt modelId="{C306B04A-19FD-4073-9AE1-41113BA127B5}" type="pres">
      <dgm:prSet presAssocID="{6CCA7B9D-7A5A-48A3-9690-81D9B1040E4B}" presName="spaceBetweenRectangles1" presStyleCnt="0"/>
      <dgm:spPr/>
    </dgm:pt>
    <dgm:pt modelId="{1F8CA5B4-235E-4C3A-9C01-92E8354841BA}" type="pres">
      <dgm:prSet presAssocID="{BCC3666D-909C-42E9-A357-C489EFD7448E}" presName="composite1" presStyleCnt="0"/>
      <dgm:spPr/>
    </dgm:pt>
    <dgm:pt modelId="{E8F4C2FB-C519-4B52-B0BA-6C6F070F731F}" type="pres">
      <dgm:prSet presAssocID="{BCC3666D-909C-42E9-A357-C489EFD7448E}" presName="parent1" presStyleLbl="alignNode1" presStyleIdx="1" presStyleCnt="3">
        <dgm:presLayoutVars>
          <dgm:chMax val="1"/>
          <dgm:chPref val="1"/>
          <dgm:bulletEnabled val="1"/>
        </dgm:presLayoutVars>
      </dgm:prSet>
      <dgm:spPr/>
    </dgm:pt>
    <dgm:pt modelId="{6AD09D91-4B94-49E3-9314-CB0BF2F207D7}" type="pres">
      <dgm:prSet presAssocID="{BCC3666D-909C-42E9-A357-C489EFD7448E}" presName="Childtext1" presStyleLbl="revTx" presStyleIdx="1" presStyleCnt="3">
        <dgm:presLayoutVars>
          <dgm:bulletEnabled val="1"/>
        </dgm:presLayoutVars>
      </dgm:prSet>
      <dgm:spPr/>
    </dgm:pt>
    <dgm:pt modelId="{B225364B-B269-431F-AF61-ABC8EE0401B0}" type="pres">
      <dgm:prSet presAssocID="{BCC3666D-909C-42E9-A357-C489EFD7448E}" presName="ConnectLine1" presStyleLbl="sibTrans1D1" presStyleIdx="1" presStyleCnt="3"/>
      <dgm:spPr>
        <a:noFill/>
        <a:ln w="6350" cap="flat" cmpd="sng" algn="ctr">
          <a:solidFill>
            <a:schemeClr val="accent1">
              <a:shade val="90000"/>
              <a:hueOff val="207713"/>
              <a:satOff val="-4436"/>
              <a:lumOff val="16555"/>
              <a:alphaOff val="0"/>
            </a:schemeClr>
          </a:solidFill>
          <a:prstDash val="dash"/>
          <a:miter lim="800000"/>
        </a:ln>
        <a:effectLst/>
      </dgm:spPr>
    </dgm:pt>
    <dgm:pt modelId="{E95CD284-3A25-4BC0-9ABD-2E732BFBCD95}" type="pres">
      <dgm:prSet presAssocID="{BCC3666D-909C-42E9-A357-C489EFD7448E}" presName="ConnectLineEnd1" presStyleLbl="lnNode1" presStyleIdx="1" presStyleCnt="3"/>
      <dgm:spPr/>
    </dgm:pt>
    <dgm:pt modelId="{C3C3F9CE-BCD0-470B-B84E-EE72A257ED8A}" type="pres">
      <dgm:prSet presAssocID="{BCC3666D-909C-42E9-A357-C489EFD7448E}" presName="EmptyPane1" presStyleCnt="0"/>
      <dgm:spPr/>
    </dgm:pt>
    <dgm:pt modelId="{CD40A0E6-EACA-4BAF-BA1E-AA208EA716BF}" type="pres">
      <dgm:prSet presAssocID="{CE26B57A-B78C-40B2-A027-21D34E1A7E69}" presName="spaceBetweenRectangles1" presStyleCnt="0"/>
      <dgm:spPr/>
    </dgm:pt>
    <dgm:pt modelId="{71835881-13EC-4DE4-A163-1BD73BE79A34}" type="pres">
      <dgm:prSet presAssocID="{9D874E61-B04E-49CE-9BFA-C23EB057FD6B}" presName="composite1" presStyleCnt="0"/>
      <dgm:spPr/>
    </dgm:pt>
    <dgm:pt modelId="{FEFCA557-3386-4095-B2D8-0E5404D351C4}" type="pres">
      <dgm:prSet presAssocID="{9D874E61-B04E-49CE-9BFA-C23EB057FD6B}" presName="parent1" presStyleLbl="alignNode1" presStyleIdx="2" presStyleCnt="3">
        <dgm:presLayoutVars>
          <dgm:chMax val="1"/>
          <dgm:chPref val="1"/>
          <dgm:bulletEnabled val="1"/>
        </dgm:presLayoutVars>
      </dgm:prSet>
      <dgm:spPr/>
    </dgm:pt>
    <dgm:pt modelId="{6F1F35E7-B7DF-4548-98F0-7A70E47E2EFA}" type="pres">
      <dgm:prSet presAssocID="{9D874E61-B04E-49CE-9BFA-C23EB057FD6B}" presName="Childtext1" presStyleLbl="revTx" presStyleIdx="2" presStyleCnt="3">
        <dgm:presLayoutVars>
          <dgm:bulletEnabled val="1"/>
        </dgm:presLayoutVars>
      </dgm:prSet>
      <dgm:spPr/>
    </dgm:pt>
    <dgm:pt modelId="{0B9C7160-43DA-41EE-8EC4-4F7749243820}" type="pres">
      <dgm:prSet presAssocID="{9D874E61-B04E-49CE-9BFA-C23EB057FD6B}" presName="ConnectLine1" presStyleLbl="sibTrans1D1" presStyleIdx="2" presStyleCnt="3"/>
      <dgm:spPr>
        <a:noFill/>
        <a:ln w="6350" cap="flat" cmpd="sng" algn="ctr">
          <a:solidFill>
            <a:schemeClr val="accent1">
              <a:shade val="90000"/>
              <a:hueOff val="415426"/>
              <a:satOff val="-8871"/>
              <a:lumOff val="33109"/>
              <a:alphaOff val="0"/>
            </a:schemeClr>
          </a:solidFill>
          <a:prstDash val="dash"/>
          <a:miter lim="800000"/>
        </a:ln>
        <a:effectLst/>
      </dgm:spPr>
    </dgm:pt>
    <dgm:pt modelId="{BD0FA086-FA31-467C-ABAE-D1CE5E39F6AB}" type="pres">
      <dgm:prSet presAssocID="{9D874E61-B04E-49CE-9BFA-C23EB057FD6B}" presName="ConnectLineEnd1" presStyleLbl="lnNode1" presStyleIdx="2" presStyleCnt="3"/>
      <dgm:spPr/>
    </dgm:pt>
    <dgm:pt modelId="{90AC2040-7560-411E-BDC9-3ACEA54E03C3}" type="pres">
      <dgm:prSet presAssocID="{9D874E61-B04E-49CE-9BFA-C23EB057FD6B}" presName="EmptyPane1" presStyleCnt="0"/>
      <dgm:spPr/>
    </dgm:pt>
  </dgm:ptLst>
  <dgm:cxnLst>
    <dgm:cxn modelId="{56FF2826-3A26-46DA-BC8B-9CB2F03B3B7B}" srcId="{BCC3666D-909C-42E9-A357-C489EFD7448E}" destId="{6CBEAB83-1C97-47B4-8784-BF4EB6B5E295}" srcOrd="0" destOrd="0" parTransId="{5E086464-70F8-4343-AEF4-888615845606}" sibTransId="{5B824976-F5C9-4F90-8449-111C6F68D2EF}"/>
    <dgm:cxn modelId="{D7505132-A59E-4C88-B23E-7D81354A2EEE}" type="presOf" srcId="{DE7E549C-5B30-4874-B4C6-9BABDD91A4CF}" destId="{6F1F35E7-B7DF-4548-98F0-7A70E47E2EFA}" srcOrd="0" destOrd="0" presId="urn:microsoft.com/office/officeart/2016/7/layout/RoundedRectangleTimeline"/>
    <dgm:cxn modelId="{06D3025D-9903-4273-8426-2943CEE7CB87}" srcId="{4FD639C4-D3AE-44FD-A031-7B49D1357CA2}" destId="{BCC3666D-909C-42E9-A357-C489EFD7448E}" srcOrd="1" destOrd="0" parTransId="{266EA25B-479F-47CE-91F7-36ACB74DE692}" sibTransId="{CE26B57A-B78C-40B2-A027-21D34E1A7E69}"/>
    <dgm:cxn modelId="{B8055F4A-5185-4269-A0D2-9248459366ED}" srcId="{4FD639C4-D3AE-44FD-A031-7B49D1357CA2}" destId="{E63D74D9-B0D0-4B8D-86F0-579EBA1440A3}" srcOrd="0" destOrd="0" parTransId="{F743A6AC-6F03-454D-8104-0F329AE6DD48}" sibTransId="{6CCA7B9D-7A5A-48A3-9690-81D9B1040E4B}"/>
    <dgm:cxn modelId="{B6D85551-1A5B-4FE7-82DE-B5005B19C01E}" type="presOf" srcId="{6CBEAB83-1C97-47B4-8784-BF4EB6B5E295}" destId="{6AD09D91-4B94-49E3-9314-CB0BF2F207D7}" srcOrd="0" destOrd="0" presId="urn:microsoft.com/office/officeart/2016/7/layout/RoundedRectangleTimeline"/>
    <dgm:cxn modelId="{007C5A96-8464-4CF6-BBD9-28C7393DF03D}" type="presOf" srcId="{BCC3666D-909C-42E9-A357-C489EFD7448E}" destId="{E8F4C2FB-C519-4B52-B0BA-6C6F070F731F}" srcOrd="0" destOrd="0" presId="urn:microsoft.com/office/officeart/2016/7/layout/RoundedRectangleTimeline"/>
    <dgm:cxn modelId="{657AB696-F8A1-428C-B743-78C47BC8D39D}" srcId="{E63D74D9-B0D0-4B8D-86F0-579EBA1440A3}" destId="{FC6A834B-9836-4EC4-9DAB-F972C72C9912}" srcOrd="1" destOrd="0" parTransId="{BDEB6DDC-9A29-451C-A9CB-40C26884C094}" sibTransId="{168F899F-4395-4B52-89CB-A5EA86B7EA1E}"/>
    <dgm:cxn modelId="{E221A39B-79AA-4064-8CE2-ED95A248D907}" type="presOf" srcId="{4FD639C4-D3AE-44FD-A031-7B49D1357CA2}" destId="{19095BB5-2802-480B-AA09-679F3589E6EE}" srcOrd="0" destOrd="0" presId="urn:microsoft.com/office/officeart/2016/7/layout/RoundedRectangleTimeline"/>
    <dgm:cxn modelId="{6DFD91B8-864D-46EB-AAC7-05D2A96CD1BE}" type="presOf" srcId="{9D874E61-B04E-49CE-9BFA-C23EB057FD6B}" destId="{FEFCA557-3386-4095-B2D8-0E5404D351C4}" srcOrd="0" destOrd="0" presId="urn:microsoft.com/office/officeart/2016/7/layout/RoundedRectangleTimeline"/>
    <dgm:cxn modelId="{EA7737CB-4771-4546-B659-1EFB87DB3F07}" srcId="{E63D74D9-B0D0-4B8D-86F0-579EBA1440A3}" destId="{7D64E78C-2C97-49A5-90C0-607D5C9473CE}" srcOrd="0" destOrd="0" parTransId="{53A433A2-0032-4608-8B63-6DC520DABB5C}" sibTransId="{19FF7039-448E-4161-A6B7-1B5B43BD51B9}"/>
    <dgm:cxn modelId="{95D69ED8-58ED-473E-9DBF-FB6780A39746}" type="presOf" srcId="{E63D74D9-B0D0-4B8D-86F0-579EBA1440A3}" destId="{3B51558E-8599-49B9-B59C-0B1B7569CF5A}" srcOrd="0" destOrd="0" presId="urn:microsoft.com/office/officeart/2016/7/layout/RoundedRectangleTimeline"/>
    <dgm:cxn modelId="{BF7248DD-97D4-48FD-AEC0-E67B4A039743}" srcId="{4FD639C4-D3AE-44FD-A031-7B49D1357CA2}" destId="{9D874E61-B04E-49CE-9BFA-C23EB057FD6B}" srcOrd="2" destOrd="0" parTransId="{24BDE125-EC46-4CED-B23D-38B3091E76E0}" sibTransId="{B3191DAE-600C-4B8A-8D6D-E00A0B7B81AE}"/>
    <dgm:cxn modelId="{E4E95DE7-3525-4412-B8E0-DED74BFEA59B}" type="presOf" srcId="{FC6A834B-9836-4EC4-9DAB-F972C72C9912}" destId="{F63F2B01-5D72-4A02-8697-133ED9E6591E}" srcOrd="0" destOrd="1" presId="urn:microsoft.com/office/officeart/2016/7/layout/RoundedRectangleTimeline"/>
    <dgm:cxn modelId="{367268EB-CB15-4ED1-AFF3-77BC07D04397}" srcId="{9D874E61-B04E-49CE-9BFA-C23EB057FD6B}" destId="{DE7E549C-5B30-4874-B4C6-9BABDD91A4CF}" srcOrd="0" destOrd="0" parTransId="{0E239E6A-8EFD-47CB-9692-86786A1744A1}" sibTransId="{FB95F073-989F-4C29-AC45-4C0AB9BC7C8B}"/>
    <dgm:cxn modelId="{EA3D1CEC-BC42-4F33-B16E-E914259FB470}" type="presOf" srcId="{7D64E78C-2C97-49A5-90C0-607D5C9473CE}" destId="{F63F2B01-5D72-4A02-8697-133ED9E6591E}" srcOrd="0" destOrd="0" presId="urn:microsoft.com/office/officeart/2016/7/layout/RoundedRectangleTimeline"/>
    <dgm:cxn modelId="{635DB7C9-DD3B-4CDB-8D7E-7349400A4250}" type="presParOf" srcId="{19095BB5-2802-480B-AA09-679F3589E6EE}" destId="{B622FC15-C958-469F-A39E-9EDC723A2293}" srcOrd="0" destOrd="0" presId="urn:microsoft.com/office/officeart/2016/7/layout/RoundedRectangleTimeline"/>
    <dgm:cxn modelId="{30466793-4A99-4ED9-AA25-CA44B2C52A9B}" type="presParOf" srcId="{B622FC15-C958-469F-A39E-9EDC723A2293}" destId="{3B51558E-8599-49B9-B59C-0B1B7569CF5A}" srcOrd="0" destOrd="0" presId="urn:microsoft.com/office/officeart/2016/7/layout/RoundedRectangleTimeline"/>
    <dgm:cxn modelId="{CBDEC9E2-CA33-4823-904D-CDB106EE3C21}" type="presParOf" srcId="{B622FC15-C958-469F-A39E-9EDC723A2293}" destId="{F63F2B01-5D72-4A02-8697-133ED9E6591E}" srcOrd="1" destOrd="0" presId="urn:microsoft.com/office/officeart/2016/7/layout/RoundedRectangleTimeline"/>
    <dgm:cxn modelId="{B7D4A847-C71E-413B-9BEB-0AD289C137CB}" type="presParOf" srcId="{B622FC15-C958-469F-A39E-9EDC723A2293}" destId="{2F310C15-1BED-4BBD-A1DE-87B40BF60BC1}" srcOrd="2" destOrd="0" presId="urn:microsoft.com/office/officeart/2016/7/layout/RoundedRectangleTimeline"/>
    <dgm:cxn modelId="{9FC313A0-5143-4AC8-84CB-C59F050C948E}" type="presParOf" srcId="{B622FC15-C958-469F-A39E-9EDC723A2293}" destId="{16803928-0384-4E94-82B3-A4E028570F79}" srcOrd="3" destOrd="0" presId="urn:microsoft.com/office/officeart/2016/7/layout/RoundedRectangleTimeline"/>
    <dgm:cxn modelId="{228A768D-06C6-4987-AC5E-5436F1C26937}" type="presParOf" srcId="{B622FC15-C958-469F-A39E-9EDC723A2293}" destId="{7E2A9C47-54E2-442C-BEDF-835870442900}" srcOrd="4" destOrd="0" presId="urn:microsoft.com/office/officeart/2016/7/layout/RoundedRectangleTimeline"/>
    <dgm:cxn modelId="{F3138AB3-8AC8-436F-951A-C60AE7E033B1}" type="presParOf" srcId="{19095BB5-2802-480B-AA09-679F3589E6EE}" destId="{C306B04A-19FD-4073-9AE1-41113BA127B5}" srcOrd="1" destOrd="0" presId="urn:microsoft.com/office/officeart/2016/7/layout/RoundedRectangleTimeline"/>
    <dgm:cxn modelId="{F970E288-A87A-491F-BAD5-3BEEB7EB6229}" type="presParOf" srcId="{19095BB5-2802-480B-AA09-679F3589E6EE}" destId="{1F8CA5B4-235E-4C3A-9C01-92E8354841BA}" srcOrd="2" destOrd="0" presId="urn:microsoft.com/office/officeart/2016/7/layout/RoundedRectangleTimeline"/>
    <dgm:cxn modelId="{60568957-8268-477B-A126-5BEB31D478C2}" type="presParOf" srcId="{1F8CA5B4-235E-4C3A-9C01-92E8354841BA}" destId="{E8F4C2FB-C519-4B52-B0BA-6C6F070F731F}" srcOrd="0" destOrd="0" presId="urn:microsoft.com/office/officeart/2016/7/layout/RoundedRectangleTimeline"/>
    <dgm:cxn modelId="{414068F9-51D6-40D1-B2A8-5395CDCB0FB7}" type="presParOf" srcId="{1F8CA5B4-235E-4C3A-9C01-92E8354841BA}" destId="{6AD09D91-4B94-49E3-9314-CB0BF2F207D7}" srcOrd="1" destOrd="0" presId="urn:microsoft.com/office/officeart/2016/7/layout/RoundedRectangleTimeline"/>
    <dgm:cxn modelId="{ECA23F85-9C65-40BA-A1D2-715F789C15AD}" type="presParOf" srcId="{1F8CA5B4-235E-4C3A-9C01-92E8354841BA}" destId="{B225364B-B269-431F-AF61-ABC8EE0401B0}" srcOrd="2" destOrd="0" presId="urn:microsoft.com/office/officeart/2016/7/layout/RoundedRectangleTimeline"/>
    <dgm:cxn modelId="{AE96DF47-7B07-410B-9B4C-A7608191F5AA}" type="presParOf" srcId="{1F8CA5B4-235E-4C3A-9C01-92E8354841BA}" destId="{E95CD284-3A25-4BC0-9ABD-2E732BFBCD95}" srcOrd="3" destOrd="0" presId="urn:microsoft.com/office/officeart/2016/7/layout/RoundedRectangleTimeline"/>
    <dgm:cxn modelId="{533DBC42-F2D4-493C-B40F-693DD6CD4FAD}" type="presParOf" srcId="{1F8CA5B4-235E-4C3A-9C01-92E8354841BA}" destId="{C3C3F9CE-BCD0-470B-B84E-EE72A257ED8A}" srcOrd="4" destOrd="0" presId="urn:microsoft.com/office/officeart/2016/7/layout/RoundedRectangleTimeline"/>
    <dgm:cxn modelId="{BA2C796D-0C6D-426E-B386-F50C7C652320}" type="presParOf" srcId="{19095BB5-2802-480B-AA09-679F3589E6EE}" destId="{CD40A0E6-EACA-4BAF-BA1E-AA208EA716BF}" srcOrd="3" destOrd="0" presId="urn:microsoft.com/office/officeart/2016/7/layout/RoundedRectangleTimeline"/>
    <dgm:cxn modelId="{0FDC0F84-46DF-4E86-9821-B34F62C551B2}" type="presParOf" srcId="{19095BB5-2802-480B-AA09-679F3589E6EE}" destId="{71835881-13EC-4DE4-A163-1BD73BE79A34}" srcOrd="4" destOrd="0" presId="urn:microsoft.com/office/officeart/2016/7/layout/RoundedRectangleTimeline"/>
    <dgm:cxn modelId="{4E262FD3-12B6-4579-987A-4C731F894362}" type="presParOf" srcId="{71835881-13EC-4DE4-A163-1BD73BE79A34}" destId="{FEFCA557-3386-4095-B2D8-0E5404D351C4}" srcOrd="0" destOrd="0" presId="urn:microsoft.com/office/officeart/2016/7/layout/RoundedRectangleTimeline"/>
    <dgm:cxn modelId="{DA47E84F-21F6-4429-B7EA-7D543AE273D3}" type="presParOf" srcId="{71835881-13EC-4DE4-A163-1BD73BE79A34}" destId="{6F1F35E7-B7DF-4548-98F0-7A70E47E2EFA}" srcOrd="1" destOrd="0" presId="urn:microsoft.com/office/officeart/2016/7/layout/RoundedRectangleTimeline"/>
    <dgm:cxn modelId="{93B02EA8-EE37-4CE3-952E-A2F8980A331D}" type="presParOf" srcId="{71835881-13EC-4DE4-A163-1BD73BE79A34}" destId="{0B9C7160-43DA-41EE-8EC4-4F7749243820}" srcOrd="2" destOrd="0" presId="urn:microsoft.com/office/officeart/2016/7/layout/RoundedRectangleTimeline"/>
    <dgm:cxn modelId="{41BAADCD-FDAB-4C72-A837-98F26750C10B}" type="presParOf" srcId="{71835881-13EC-4DE4-A163-1BD73BE79A34}" destId="{BD0FA086-FA31-467C-ABAE-D1CE5E39F6AB}" srcOrd="3" destOrd="0" presId="urn:microsoft.com/office/officeart/2016/7/layout/RoundedRectangleTimeline"/>
    <dgm:cxn modelId="{6F7764E9-7FC6-4106-A0B2-38E958DE790B}" type="presParOf" srcId="{71835881-13EC-4DE4-A163-1BD73BE79A34}" destId="{90AC2040-7560-411E-BDC9-3ACEA54E03C3}" srcOrd="4" destOrd="0" presId="urn:microsoft.com/office/officeart/2016/7/layout/RoundedRectangle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BD75C5-3A92-4F58-8DE3-67FF30F2B014}" type="doc">
      <dgm:prSet loTypeId="urn:diagrams.loki3.com/VaryingWidthList" loCatId="list" qsTypeId="urn:microsoft.com/office/officeart/2005/8/quickstyle/simple1" qsCatId="simple" csTypeId="urn:microsoft.com/office/officeart/2005/8/colors/accent5_1" csCatId="accent5" phldr="1"/>
      <dgm:spPr/>
    </dgm:pt>
    <dgm:pt modelId="{18A2E101-E050-4234-9537-D775A2FF6C64}">
      <dgm:prSet phldrT="[Text]" custT="1"/>
      <dgm:spPr/>
      <dgm:t>
        <a:bodyPr/>
        <a:lstStyle/>
        <a:p>
          <a:r>
            <a:rPr lang="en-US" sz="2000"/>
            <a:t>12 Regional                Partnership Centers</a:t>
          </a:r>
        </a:p>
      </dgm:t>
    </dgm:pt>
    <dgm:pt modelId="{04BAD232-D1F8-4E84-8D5E-E71215B249DA}" type="parTrans" cxnId="{7949BAA2-371E-4AC2-9E78-37A71665EB6E}">
      <dgm:prSet/>
      <dgm:spPr/>
      <dgm:t>
        <a:bodyPr/>
        <a:lstStyle/>
        <a:p>
          <a:endParaRPr lang="en-US" sz="2000"/>
        </a:p>
      </dgm:t>
    </dgm:pt>
    <dgm:pt modelId="{BF9E20EA-5410-47DA-A24C-472D2E094A64}" type="sibTrans" cxnId="{7949BAA2-371E-4AC2-9E78-37A71665EB6E}">
      <dgm:prSet/>
      <dgm:spPr/>
      <dgm:t>
        <a:bodyPr/>
        <a:lstStyle/>
        <a:p>
          <a:endParaRPr lang="en-US" sz="2000"/>
        </a:p>
      </dgm:t>
    </dgm:pt>
    <dgm:pt modelId="{B607122C-2BB3-4C2C-9662-A64EC9817588}">
      <dgm:prSet phldrT="[Text]" custT="1"/>
      <dgm:spPr/>
      <dgm:t>
        <a:bodyPr/>
        <a:lstStyle/>
        <a:p>
          <a:r>
            <a:rPr lang="en-US" sz="2000"/>
            <a:t>14 School-Age Family and Community Engagement Centers</a:t>
          </a:r>
        </a:p>
      </dgm:t>
    </dgm:pt>
    <dgm:pt modelId="{6772F098-6AAD-4796-8DA2-B0FCDC63D0C9}" type="parTrans" cxnId="{6ADC0548-A274-4050-BD8E-D1C6C123310B}">
      <dgm:prSet/>
      <dgm:spPr/>
      <dgm:t>
        <a:bodyPr/>
        <a:lstStyle/>
        <a:p>
          <a:endParaRPr lang="en-US" sz="2000"/>
        </a:p>
      </dgm:t>
    </dgm:pt>
    <dgm:pt modelId="{CB12D106-A244-4FF8-A704-897954E07A36}" type="sibTrans" cxnId="{6ADC0548-A274-4050-BD8E-D1C6C123310B}">
      <dgm:prSet/>
      <dgm:spPr/>
      <dgm:t>
        <a:bodyPr/>
        <a:lstStyle/>
        <a:p>
          <a:endParaRPr lang="en-US" sz="2000"/>
        </a:p>
      </dgm:t>
    </dgm:pt>
    <dgm:pt modelId="{9D541428-6B0D-4C0E-AA96-F752A9401F38}">
      <dgm:prSet phldrT="[Text]" custT="1"/>
      <dgm:spPr/>
      <dgm:t>
        <a:bodyPr/>
        <a:lstStyle/>
        <a:p>
          <a:r>
            <a:rPr lang="en-US" sz="2000"/>
            <a:t>14 Early Childhood Family and Community Engagement Centers</a:t>
          </a:r>
        </a:p>
      </dgm:t>
    </dgm:pt>
    <dgm:pt modelId="{DA8B2C4E-49C7-4886-9732-D2022C999332}" type="parTrans" cxnId="{E179F60A-A768-40A2-9979-A6209BF09DFE}">
      <dgm:prSet/>
      <dgm:spPr/>
      <dgm:t>
        <a:bodyPr/>
        <a:lstStyle/>
        <a:p>
          <a:endParaRPr lang="en-US" sz="2000"/>
        </a:p>
      </dgm:t>
    </dgm:pt>
    <dgm:pt modelId="{57AFB624-2DEF-4364-9E19-4B1432DEA0A2}" type="sibTrans" cxnId="{E179F60A-A768-40A2-9979-A6209BF09DFE}">
      <dgm:prSet/>
      <dgm:spPr/>
      <dgm:t>
        <a:bodyPr/>
        <a:lstStyle/>
        <a:p>
          <a:endParaRPr lang="en-US" sz="2000"/>
        </a:p>
      </dgm:t>
    </dgm:pt>
    <dgm:pt modelId="{0884E014-6279-45FC-8E66-44226F5468CA}" type="pres">
      <dgm:prSet presAssocID="{4DBD75C5-3A92-4F58-8DE3-67FF30F2B014}" presName="Name0" presStyleCnt="0">
        <dgm:presLayoutVars>
          <dgm:resizeHandles/>
        </dgm:presLayoutVars>
      </dgm:prSet>
      <dgm:spPr/>
    </dgm:pt>
    <dgm:pt modelId="{C8D5398C-A3AC-4537-88D1-F8AE75AF582D}" type="pres">
      <dgm:prSet presAssocID="{18A2E101-E050-4234-9537-D775A2FF6C64}" presName="text" presStyleLbl="node1" presStyleIdx="0" presStyleCnt="3" custScaleX="206644" custScaleY="84179">
        <dgm:presLayoutVars>
          <dgm:bulletEnabled val="1"/>
        </dgm:presLayoutVars>
      </dgm:prSet>
      <dgm:spPr/>
    </dgm:pt>
    <dgm:pt modelId="{03B43D1A-1ECB-439A-AB70-66B1C1C3A294}" type="pres">
      <dgm:prSet presAssocID="{BF9E20EA-5410-47DA-A24C-472D2E094A64}" presName="space" presStyleCnt="0"/>
      <dgm:spPr/>
    </dgm:pt>
    <dgm:pt modelId="{72665B3F-F325-440F-BCA9-C4535B31A4E0}" type="pres">
      <dgm:prSet presAssocID="{B607122C-2BB3-4C2C-9662-A64EC9817588}" presName="text" presStyleLbl="node1" presStyleIdx="1" presStyleCnt="3" custScaleX="169333" custScaleY="84179">
        <dgm:presLayoutVars>
          <dgm:bulletEnabled val="1"/>
        </dgm:presLayoutVars>
      </dgm:prSet>
      <dgm:spPr/>
    </dgm:pt>
    <dgm:pt modelId="{4C4AA012-0E40-4478-B069-9E9F58274B47}" type="pres">
      <dgm:prSet presAssocID="{CB12D106-A244-4FF8-A704-897954E07A36}" presName="space" presStyleCnt="0"/>
      <dgm:spPr/>
    </dgm:pt>
    <dgm:pt modelId="{692F3BB9-0B04-47E3-B2A3-8F8C3B4C4B60}" type="pres">
      <dgm:prSet presAssocID="{9D541428-6B0D-4C0E-AA96-F752A9401F38}" presName="text" presStyleLbl="node1" presStyleIdx="2" presStyleCnt="3" custScaleX="139725" custScaleY="84179">
        <dgm:presLayoutVars>
          <dgm:bulletEnabled val="1"/>
        </dgm:presLayoutVars>
      </dgm:prSet>
      <dgm:spPr/>
    </dgm:pt>
  </dgm:ptLst>
  <dgm:cxnLst>
    <dgm:cxn modelId="{21667A01-F8EB-4EF0-9A7C-FE93FE34529D}" type="presOf" srcId="{4DBD75C5-3A92-4F58-8DE3-67FF30F2B014}" destId="{0884E014-6279-45FC-8E66-44226F5468CA}" srcOrd="0" destOrd="0" presId="urn:diagrams.loki3.com/VaryingWidthList"/>
    <dgm:cxn modelId="{E179F60A-A768-40A2-9979-A6209BF09DFE}" srcId="{4DBD75C5-3A92-4F58-8DE3-67FF30F2B014}" destId="{9D541428-6B0D-4C0E-AA96-F752A9401F38}" srcOrd="2" destOrd="0" parTransId="{DA8B2C4E-49C7-4886-9732-D2022C999332}" sibTransId="{57AFB624-2DEF-4364-9E19-4B1432DEA0A2}"/>
    <dgm:cxn modelId="{6ADC0548-A274-4050-BD8E-D1C6C123310B}" srcId="{4DBD75C5-3A92-4F58-8DE3-67FF30F2B014}" destId="{B607122C-2BB3-4C2C-9662-A64EC9817588}" srcOrd="1" destOrd="0" parTransId="{6772F098-6AAD-4796-8DA2-B0FCDC63D0C9}" sibTransId="{CB12D106-A244-4FF8-A704-897954E07A36}"/>
    <dgm:cxn modelId="{955DC56C-7E3F-4F6C-8D4E-0497B2517A88}" type="presOf" srcId="{B607122C-2BB3-4C2C-9662-A64EC9817588}" destId="{72665B3F-F325-440F-BCA9-C4535B31A4E0}" srcOrd="0" destOrd="0" presId="urn:diagrams.loki3.com/VaryingWidthList"/>
    <dgm:cxn modelId="{14942156-28F4-49B2-8716-1B27E4DF78DB}" type="presOf" srcId="{18A2E101-E050-4234-9537-D775A2FF6C64}" destId="{C8D5398C-A3AC-4537-88D1-F8AE75AF582D}" srcOrd="0" destOrd="0" presId="urn:diagrams.loki3.com/VaryingWidthList"/>
    <dgm:cxn modelId="{7949BAA2-371E-4AC2-9E78-37A71665EB6E}" srcId="{4DBD75C5-3A92-4F58-8DE3-67FF30F2B014}" destId="{18A2E101-E050-4234-9537-D775A2FF6C64}" srcOrd="0" destOrd="0" parTransId="{04BAD232-D1F8-4E84-8D5E-E71215B249DA}" sibTransId="{BF9E20EA-5410-47DA-A24C-472D2E094A64}"/>
    <dgm:cxn modelId="{CB2B29D2-7B84-4241-93F2-5A23F7DAAAD6}" type="presOf" srcId="{9D541428-6B0D-4C0E-AA96-F752A9401F38}" destId="{692F3BB9-0B04-47E3-B2A3-8F8C3B4C4B60}" srcOrd="0" destOrd="0" presId="urn:diagrams.loki3.com/VaryingWidthList"/>
    <dgm:cxn modelId="{0FFF6564-E745-4201-AC6B-1A47DA560D41}" type="presParOf" srcId="{0884E014-6279-45FC-8E66-44226F5468CA}" destId="{C8D5398C-A3AC-4537-88D1-F8AE75AF582D}" srcOrd="0" destOrd="0" presId="urn:diagrams.loki3.com/VaryingWidthList"/>
    <dgm:cxn modelId="{407E2BBC-5EC3-4AD7-9F59-566C99458FF5}" type="presParOf" srcId="{0884E014-6279-45FC-8E66-44226F5468CA}" destId="{03B43D1A-1ECB-439A-AB70-66B1C1C3A294}" srcOrd="1" destOrd="0" presId="urn:diagrams.loki3.com/VaryingWidthList"/>
    <dgm:cxn modelId="{E51F6560-4854-4BC5-BB50-4E86267A9A76}" type="presParOf" srcId="{0884E014-6279-45FC-8E66-44226F5468CA}" destId="{72665B3F-F325-440F-BCA9-C4535B31A4E0}" srcOrd="2" destOrd="0" presId="urn:diagrams.loki3.com/VaryingWidthList"/>
    <dgm:cxn modelId="{19F3E207-9612-43B6-8A1F-A242D05A2CFF}" type="presParOf" srcId="{0884E014-6279-45FC-8E66-44226F5468CA}" destId="{4C4AA012-0E40-4478-B069-9E9F58274B47}" srcOrd="3" destOrd="0" presId="urn:diagrams.loki3.com/VaryingWidthList"/>
    <dgm:cxn modelId="{042792DE-E0A5-4466-BDE2-1D09B4C4472C}" type="presParOf" srcId="{0884E014-6279-45FC-8E66-44226F5468CA}" destId="{692F3BB9-0B04-47E3-B2A3-8F8C3B4C4B60}" srcOrd="4" destOrd="0" presId="urn:diagrams.loki3.com/VaryingWidth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F4E6E9-A126-4C00-BFC6-F3F2EDF779B7}" type="doc">
      <dgm:prSet loTypeId="urn:microsoft.com/office/officeart/2008/layout/VerticalCurvedList" loCatId="list" qsTypeId="urn:microsoft.com/office/officeart/2005/8/quickstyle/simple1" qsCatId="simple" csTypeId="urn:microsoft.com/office/officeart/2005/8/colors/colorful1" csCatId="colorful" phldr="1"/>
      <dgm:spPr/>
    </dgm:pt>
    <dgm:pt modelId="{EE664D0B-277E-4F88-BAEF-E0E0D9F73CDA}">
      <dgm:prSet phldrT="[Text]" custT="1"/>
      <dgm:spPr>
        <a:solidFill>
          <a:schemeClr val="accent2">
            <a:lumMod val="75000"/>
          </a:schemeClr>
        </a:solidFill>
      </dgm:spPr>
      <dgm:t>
        <a:bodyPr/>
        <a:lstStyle/>
        <a:p>
          <a:r>
            <a:rPr lang="en-US" sz="2400" b="1"/>
            <a:t>Regional Learning</a:t>
          </a:r>
          <a:endParaRPr lang="en-US" sz="2400"/>
        </a:p>
      </dgm:t>
    </dgm:pt>
    <dgm:pt modelId="{79251788-8846-45D0-84B6-3735F2E66E59}" type="parTrans" cxnId="{3395DF60-8241-4AAB-BEFD-ACF193282134}">
      <dgm:prSet/>
      <dgm:spPr/>
      <dgm:t>
        <a:bodyPr/>
        <a:lstStyle/>
        <a:p>
          <a:endParaRPr lang="en-US" sz="1400"/>
        </a:p>
      </dgm:t>
    </dgm:pt>
    <dgm:pt modelId="{548E8B94-0B91-4E51-A007-63CF6DFB73E3}" type="sibTrans" cxnId="{3395DF60-8241-4AAB-BEFD-ACF193282134}">
      <dgm:prSet/>
      <dgm:spPr/>
      <dgm:t>
        <a:bodyPr/>
        <a:lstStyle/>
        <a:p>
          <a:endParaRPr lang="en-US" sz="1400"/>
        </a:p>
      </dgm:t>
    </dgm:pt>
    <dgm:pt modelId="{8C229F49-6895-4A34-A85F-E162715BFD67}">
      <dgm:prSet phldrT="[Text]" custT="1"/>
      <dgm:spPr>
        <a:solidFill>
          <a:schemeClr val="accent6">
            <a:lumMod val="75000"/>
          </a:schemeClr>
        </a:solidFill>
      </dgm:spPr>
      <dgm:t>
        <a:bodyPr/>
        <a:lstStyle/>
        <a:p>
          <a:r>
            <a:rPr lang="en-US" sz="2400" b="1"/>
            <a:t>Targeted Skills/Support Groups</a:t>
          </a:r>
          <a:endParaRPr lang="en-US" sz="2400"/>
        </a:p>
      </dgm:t>
    </dgm:pt>
    <dgm:pt modelId="{6D1203EB-09A0-483D-9B84-458947682562}" type="parTrans" cxnId="{9B4F2557-4E46-4F74-8F61-0B593B376CE5}">
      <dgm:prSet/>
      <dgm:spPr/>
      <dgm:t>
        <a:bodyPr/>
        <a:lstStyle/>
        <a:p>
          <a:endParaRPr lang="en-US" sz="1400"/>
        </a:p>
      </dgm:t>
    </dgm:pt>
    <dgm:pt modelId="{AD454628-47D8-42EA-831A-41F8DC8309DF}" type="sibTrans" cxnId="{9B4F2557-4E46-4F74-8F61-0B593B376CE5}">
      <dgm:prSet/>
      <dgm:spPr/>
      <dgm:t>
        <a:bodyPr/>
        <a:lstStyle/>
        <a:p>
          <a:endParaRPr lang="en-US" sz="1400"/>
        </a:p>
      </dgm:t>
    </dgm:pt>
    <dgm:pt modelId="{0CE9C8F4-DD7A-4DB6-8930-14B8D09503F3}">
      <dgm:prSet phldrT="[Text]" custT="1"/>
      <dgm:spPr>
        <a:solidFill>
          <a:schemeClr val="accent3">
            <a:lumMod val="75000"/>
          </a:schemeClr>
        </a:solidFill>
      </dgm:spPr>
      <dgm:t>
        <a:bodyPr/>
        <a:lstStyle/>
        <a:p>
          <a:r>
            <a:rPr lang="en-US" sz="2400" b="1"/>
            <a:t>Support Plans </a:t>
          </a:r>
          <a:endParaRPr lang="en-US" sz="2400"/>
        </a:p>
      </dgm:t>
    </dgm:pt>
    <dgm:pt modelId="{03BE7D42-31D6-4888-A74E-53429F595708}" type="parTrans" cxnId="{D34A980A-4FC3-4E76-B87C-655EDE7DE9AF}">
      <dgm:prSet/>
      <dgm:spPr/>
      <dgm:t>
        <a:bodyPr/>
        <a:lstStyle/>
        <a:p>
          <a:endParaRPr lang="en-US" sz="1400"/>
        </a:p>
      </dgm:t>
    </dgm:pt>
    <dgm:pt modelId="{F0599700-FFF7-4174-81E0-0CEFBED1B4B3}" type="sibTrans" cxnId="{D34A980A-4FC3-4E76-B87C-655EDE7DE9AF}">
      <dgm:prSet/>
      <dgm:spPr/>
      <dgm:t>
        <a:bodyPr/>
        <a:lstStyle/>
        <a:p>
          <a:endParaRPr lang="en-US" sz="1400"/>
        </a:p>
      </dgm:t>
    </dgm:pt>
    <dgm:pt modelId="{1061D0BF-7132-4EC0-B9FC-B5230DC42F8C}" type="pres">
      <dgm:prSet presAssocID="{8DF4E6E9-A126-4C00-BFC6-F3F2EDF779B7}" presName="Name0" presStyleCnt="0">
        <dgm:presLayoutVars>
          <dgm:chMax val="7"/>
          <dgm:chPref val="7"/>
          <dgm:dir/>
        </dgm:presLayoutVars>
      </dgm:prSet>
      <dgm:spPr/>
    </dgm:pt>
    <dgm:pt modelId="{DDB74783-6664-4DA9-99B8-B27F048681B6}" type="pres">
      <dgm:prSet presAssocID="{8DF4E6E9-A126-4C00-BFC6-F3F2EDF779B7}" presName="Name1" presStyleCnt="0"/>
      <dgm:spPr/>
    </dgm:pt>
    <dgm:pt modelId="{F72DFFDF-B4F7-48F8-9AC0-96FA34DF30B8}" type="pres">
      <dgm:prSet presAssocID="{8DF4E6E9-A126-4C00-BFC6-F3F2EDF779B7}" presName="cycle" presStyleCnt="0"/>
      <dgm:spPr/>
    </dgm:pt>
    <dgm:pt modelId="{1FCD95AE-1C91-4607-A29A-C7CA064F802E}" type="pres">
      <dgm:prSet presAssocID="{8DF4E6E9-A126-4C00-BFC6-F3F2EDF779B7}" presName="srcNode" presStyleLbl="node1" presStyleIdx="0" presStyleCnt="3"/>
      <dgm:spPr/>
    </dgm:pt>
    <dgm:pt modelId="{7A9F7C20-49A4-4550-B3C1-70C34F718F71}" type="pres">
      <dgm:prSet presAssocID="{8DF4E6E9-A126-4C00-BFC6-F3F2EDF779B7}" presName="conn" presStyleLbl="parChTrans1D2" presStyleIdx="0" presStyleCnt="1" custFlipVert="0" custFlipHor="1" custScaleX="7231" custScaleY="66080" custLinFactNeighborX="50586" custLinFactNeighborY="973"/>
      <dgm:spPr/>
    </dgm:pt>
    <dgm:pt modelId="{1A9B351E-A3C2-46F1-A36E-2CDF0724FA30}" type="pres">
      <dgm:prSet presAssocID="{8DF4E6E9-A126-4C00-BFC6-F3F2EDF779B7}" presName="extraNode" presStyleLbl="node1" presStyleIdx="0" presStyleCnt="3"/>
      <dgm:spPr/>
    </dgm:pt>
    <dgm:pt modelId="{246864D2-7068-47E5-8100-300B69392A52}" type="pres">
      <dgm:prSet presAssocID="{8DF4E6E9-A126-4C00-BFC6-F3F2EDF779B7}" presName="dstNode" presStyleLbl="node1" presStyleIdx="0" presStyleCnt="3"/>
      <dgm:spPr/>
    </dgm:pt>
    <dgm:pt modelId="{8FB4DD1F-D5F8-4E9A-B0DF-EB59D0654FDD}" type="pres">
      <dgm:prSet presAssocID="{EE664D0B-277E-4F88-BAEF-E0E0D9F73CDA}" presName="text_1" presStyleLbl="node1" presStyleIdx="0" presStyleCnt="3">
        <dgm:presLayoutVars>
          <dgm:bulletEnabled val="1"/>
        </dgm:presLayoutVars>
      </dgm:prSet>
      <dgm:spPr/>
    </dgm:pt>
    <dgm:pt modelId="{B65987EE-63B6-4C00-8E37-FCDC81AF6814}" type="pres">
      <dgm:prSet presAssocID="{EE664D0B-277E-4F88-BAEF-E0E0D9F73CDA}" presName="accent_1" presStyleCnt="0"/>
      <dgm:spPr/>
    </dgm:pt>
    <dgm:pt modelId="{AE8CDDE3-1383-4284-ABAA-1DC19B91C4B4}" type="pres">
      <dgm:prSet presAssocID="{EE664D0B-277E-4F88-BAEF-E0E0D9F73CDA}" presName="accentRepeatNode" presStyleLbl="solidFgAcc1" presStyleIdx="0" presStyleCnt="3"/>
      <dgm:spPr/>
    </dgm:pt>
    <dgm:pt modelId="{D4570DDA-D2DF-47A5-98A0-982BFB5E4EC2}" type="pres">
      <dgm:prSet presAssocID="{8C229F49-6895-4A34-A85F-E162715BFD67}" presName="text_2" presStyleLbl="node1" presStyleIdx="1" presStyleCnt="3">
        <dgm:presLayoutVars>
          <dgm:bulletEnabled val="1"/>
        </dgm:presLayoutVars>
      </dgm:prSet>
      <dgm:spPr/>
    </dgm:pt>
    <dgm:pt modelId="{B2EB3DD2-629E-4DEA-B330-7C4B2EFB6A4E}" type="pres">
      <dgm:prSet presAssocID="{8C229F49-6895-4A34-A85F-E162715BFD67}" presName="accent_2" presStyleCnt="0"/>
      <dgm:spPr/>
    </dgm:pt>
    <dgm:pt modelId="{5E800F7C-E559-4BF9-8D95-1AA4F764BC4E}" type="pres">
      <dgm:prSet presAssocID="{8C229F49-6895-4A34-A85F-E162715BFD67}" presName="accentRepeatNode" presStyleLbl="solidFgAcc1" presStyleIdx="1" presStyleCnt="3"/>
      <dgm:spPr/>
    </dgm:pt>
    <dgm:pt modelId="{75D98347-D1A8-48A2-93B5-F5A0918E322D}" type="pres">
      <dgm:prSet presAssocID="{0CE9C8F4-DD7A-4DB6-8930-14B8D09503F3}" presName="text_3" presStyleLbl="node1" presStyleIdx="2" presStyleCnt="3" custScaleX="87651" custLinFactNeighborX="6003" custLinFactNeighborY="-877">
        <dgm:presLayoutVars>
          <dgm:bulletEnabled val="1"/>
        </dgm:presLayoutVars>
      </dgm:prSet>
      <dgm:spPr/>
    </dgm:pt>
    <dgm:pt modelId="{C208898D-CC63-4404-AD2B-831474929E6A}" type="pres">
      <dgm:prSet presAssocID="{0CE9C8F4-DD7A-4DB6-8930-14B8D09503F3}" presName="accent_3" presStyleCnt="0"/>
      <dgm:spPr/>
    </dgm:pt>
    <dgm:pt modelId="{5D2CE53C-0B08-4F59-A423-F5C65E36CCFB}" type="pres">
      <dgm:prSet presAssocID="{0CE9C8F4-DD7A-4DB6-8930-14B8D09503F3}" presName="accentRepeatNode" presStyleLbl="solidFgAcc1" presStyleIdx="2" presStyleCnt="3" custLinFactNeighborX="62992" custLinFactNeighborY="-157"/>
      <dgm:spPr/>
    </dgm:pt>
  </dgm:ptLst>
  <dgm:cxnLst>
    <dgm:cxn modelId="{D34A980A-4FC3-4E76-B87C-655EDE7DE9AF}" srcId="{8DF4E6E9-A126-4C00-BFC6-F3F2EDF779B7}" destId="{0CE9C8F4-DD7A-4DB6-8930-14B8D09503F3}" srcOrd="2" destOrd="0" parTransId="{03BE7D42-31D6-4888-A74E-53429F595708}" sibTransId="{F0599700-FFF7-4174-81E0-0CEFBED1B4B3}"/>
    <dgm:cxn modelId="{2ADD7D2E-0F2C-430A-A820-1B43D216C692}" type="presOf" srcId="{8DF4E6E9-A126-4C00-BFC6-F3F2EDF779B7}" destId="{1061D0BF-7132-4EC0-B9FC-B5230DC42F8C}" srcOrd="0" destOrd="0" presId="urn:microsoft.com/office/officeart/2008/layout/VerticalCurvedList"/>
    <dgm:cxn modelId="{E40C2A3F-1980-4F37-A8EA-BE25224A536E}" type="presOf" srcId="{548E8B94-0B91-4E51-A007-63CF6DFB73E3}" destId="{7A9F7C20-49A4-4550-B3C1-70C34F718F71}" srcOrd="0" destOrd="0" presId="urn:microsoft.com/office/officeart/2008/layout/VerticalCurvedList"/>
    <dgm:cxn modelId="{3395DF60-8241-4AAB-BEFD-ACF193282134}" srcId="{8DF4E6E9-A126-4C00-BFC6-F3F2EDF779B7}" destId="{EE664D0B-277E-4F88-BAEF-E0E0D9F73CDA}" srcOrd="0" destOrd="0" parTransId="{79251788-8846-45D0-84B6-3735F2E66E59}" sibTransId="{548E8B94-0B91-4E51-A007-63CF6DFB73E3}"/>
    <dgm:cxn modelId="{8A329962-1092-4352-8F00-9318B6653E59}" type="presOf" srcId="{EE664D0B-277E-4F88-BAEF-E0E0D9F73CDA}" destId="{8FB4DD1F-D5F8-4E9A-B0DF-EB59D0654FDD}" srcOrd="0" destOrd="0" presId="urn:microsoft.com/office/officeart/2008/layout/VerticalCurvedList"/>
    <dgm:cxn modelId="{9B4F2557-4E46-4F74-8F61-0B593B376CE5}" srcId="{8DF4E6E9-A126-4C00-BFC6-F3F2EDF779B7}" destId="{8C229F49-6895-4A34-A85F-E162715BFD67}" srcOrd="1" destOrd="0" parTransId="{6D1203EB-09A0-483D-9B84-458947682562}" sibTransId="{AD454628-47D8-42EA-831A-41F8DC8309DF}"/>
    <dgm:cxn modelId="{9CA6DA98-5766-488B-9CFB-80074DB8AE9B}" type="presOf" srcId="{8C229F49-6895-4A34-A85F-E162715BFD67}" destId="{D4570DDA-D2DF-47A5-98A0-982BFB5E4EC2}" srcOrd="0" destOrd="0" presId="urn:microsoft.com/office/officeart/2008/layout/VerticalCurvedList"/>
    <dgm:cxn modelId="{848821CF-F9D1-4F59-8085-99A1D7DB6BE4}" type="presOf" srcId="{0CE9C8F4-DD7A-4DB6-8930-14B8D09503F3}" destId="{75D98347-D1A8-48A2-93B5-F5A0918E322D}" srcOrd="0" destOrd="0" presId="urn:microsoft.com/office/officeart/2008/layout/VerticalCurvedList"/>
    <dgm:cxn modelId="{15D854EE-E6D0-4AEB-B1B8-C69B4B84639E}" type="presParOf" srcId="{1061D0BF-7132-4EC0-B9FC-B5230DC42F8C}" destId="{DDB74783-6664-4DA9-99B8-B27F048681B6}" srcOrd="0" destOrd="0" presId="urn:microsoft.com/office/officeart/2008/layout/VerticalCurvedList"/>
    <dgm:cxn modelId="{9D2B69C3-C1B9-4D87-A37C-3D4D2165901F}" type="presParOf" srcId="{DDB74783-6664-4DA9-99B8-B27F048681B6}" destId="{F72DFFDF-B4F7-48F8-9AC0-96FA34DF30B8}" srcOrd="0" destOrd="0" presId="urn:microsoft.com/office/officeart/2008/layout/VerticalCurvedList"/>
    <dgm:cxn modelId="{6B36AEC7-3F4C-4A6B-AF1A-20166B122952}" type="presParOf" srcId="{F72DFFDF-B4F7-48F8-9AC0-96FA34DF30B8}" destId="{1FCD95AE-1C91-4607-A29A-C7CA064F802E}" srcOrd="0" destOrd="0" presId="urn:microsoft.com/office/officeart/2008/layout/VerticalCurvedList"/>
    <dgm:cxn modelId="{2ED89B08-6CB6-450F-A0DD-1961AEBED1A7}" type="presParOf" srcId="{F72DFFDF-B4F7-48F8-9AC0-96FA34DF30B8}" destId="{7A9F7C20-49A4-4550-B3C1-70C34F718F71}" srcOrd="1" destOrd="0" presId="urn:microsoft.com/office/officeart/2008/layout/VerticalCurvedList"/>
    <dgm:cxn modelId="{001F88B8-2C62-4C75-A026-83AC248FD455}" type="presParOf" srcId="{F72DFFDF-B4F7-48F8-9AC0-96FA34DF30B8}" destId="{1A9B351E-A3C2-46F1-A36E-2CDF0724FA30}" srcOrd="2" destOrd="0" presId="urn:microsoft.com/office/officeart/2008/layout/VerticalCurvedList"/>
    <dgm:cxn modelId="{2B60DC3F-33F9-472B-91F6-43AFC7A321C1}" type="presParOf" srcId="{F72DFFDF-B4F7-48F8-9AC0-96FA34DF30B8}" destId="{246864D2-7068-47E5-8100-300B69392A52}" srcOrd="3" destOrd="0" presId="urn:microsoft.com/office/officeart/2008/layout/VerticalCurvedList"/>
    <dgm:cxn modelId="{77089B6C-09A6-43DC-97FF-43B53FBED48C}" type="presParOf" srcId="{DDB74783-6664-4DA9-99B8-B27F048681B6}" destId="{8FB4DD1F-D5F8-4E9A-B0DF-EB59D0654FDD}" srcOrd="1" destOrd="0" presId="urn:microsoft.com/office/officeart/2008/layout/VerticalCurvedList"/>
    <dgm:cxn modelId="{4CF88D86-CC94-4F84-A19E-24DDA7259AD6}" type="presParOf" srcId="{DDB74783-6664-4DA9-99B8-B27F048681B6}" destId="{B65987EE-63B6-4C00-8E37-FCDC81AF6814}" srcOrd="2" destOrd="0" presId="urn:microsoft.com/office/officeart/2008/layout/VerticalCurvedList"/>
    <dgm:cxn modelId="{E924BDC7-4CBA-4713-A15C-587E5D8B9C01}" type="presParOf" srcId="{B65987EE-63B6-4C00-8E37-FCDC81AF6814}" destId="{AE8CDDE3-1383-4284-ABAA-1DC19B91C4B4}" srcOrd="0" destOrd="0" presId="urn:microsoft.com/office/officeart/2008/layout/VerticalCurvedList"/>
    <dgm:cxn modelId="{830FD644-4486-4FB8-A52A-48E5E96235EC}" type="presParOf" srcId="{DDB74783-6664-4DA9-99B8-B27F048681B6}" destId="{D4570DDA-D2DF-47A5-98A0-982BFB5E4EC2}" srcOrd="3" destOrd="0" presId="urn:microsoft.com/office/officeart/2008/layout/VerticalCurvedList"/>
    <dgm:cxn modelId="{81A079C0-AF61-42A9-BFF0-C69A2CE4459B}" type="presParOf" srcId="{DDB74783-6664-4DA9-99B8-B27F048681B6}" destId="{B2EB3DD2-629E-4DEA-B330-7C4B2EFB6A4E}" srcOrd="4" destOrd="0" presId="urn:microsoft.com/office/officeart/2008/layout/VerticalCurvedList"/>
    <dgm:cxn modelId="{D3D02B85-7690-4800-8C0B-5D49FD009EB9}" type="presParOf" srcId="{B2EB3DD2-629E-4DEA-B330-7C4B2EFB6A4E}" destId="{5E800F7C-E559-4BF9-8D95-1AA4F764BC4E}" srcOrd="0" destOrd="0" presId="urn:microsoft.com/office/officeart/2008/layout/VerticalCurvedList"/>
    <dgm:cxn modelId="{10383B54-E1B9-4BCB-B292-E184AEF70CF5}" type="presParOf" srcId="{DDB74783-6664-4DA9-99B8-B27F048681B6}" destId="{75D98347-D1A8-48A2-93B5-F5A0918E322D}" srcOrd="5" destOrd="0" presId="urn:microsoft.com/office/officeart/2008/layout/VerticalCurvedList"/>
    <dgm:cxn modelId="{5887EEF0-BF27-423C-8C0F-42FC0FA2ED86}" type="presParOf" srcId="{DDB74783-6664-4DA9-99B8-B27F048681B6}" destId="{C208898D-CC63-4404-AD2B-831474929E6A}" srcOrd="6" destOrd="0" presId="urn:microsoft.com/office/officeart/2008/layout/VerticalCurvedList"/>
    <dgm:cxn modelId="{8C935607-AFDD-4C98-B3A5-DA50B2385095}" type="presParOf" srcId="{C208898D-CC63-4404-AD2B-831474929E6A}" destId="{5D2CE53C-0B08-4F59-A423-F5C65E36CCFB}" srcOrd="0" destOrd="0" presId="urn:microsoft.com/office/officeart/2008/layout/VerticalCurv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3BBEE0-535B-44DF-A4E1-71F1C9F8CBD2}" type="doc">
      <dgm:prSet loTypeId="urn:microsoft.com/office/officeart/2016/7/layout/VerticalHollowActionList" loCatId="List" qsTypeId="urn:microsoft.com/office/officeart/2005/8/quickstyle/simple1" qsCatId="simple" csTypeId="urn:microsoft.com/office/officeart/2005/8/colors/accent2_2" csCatId="accent2" phldr="1"/>
      <dgm:spPr/>
      <dgm:t>
        <a:bodyPr/>
        <a:lstStyle/>
        <a:p>
          <a:endParaRPr lang="en-US"/>
        </a:p>
      </dgm:t>
    </dgm:pt>
    <dgm:pt modelId="{4B73736D-77C1-40B7-8EFC-FFB1B476D365}">
      <dgm:prSet/>
      <dgm:spPr/>
      <dgm:t>
        <a:bodyPr/>
        <a:lstStyle/>
        <a:p>
          <a:r>
            <a:rPr lang="en-US"/>
            <a:t>Require</a:t>
          </a:r>
        </a:p>
      </dgm:t>
    </dgm:pt>
    <dgm:pt modelId="{4137D768-7E9E-4A8F-9DC4-D9B5EF1110C1}" type="parTrans" cxnId="{6BC9CE8A-EC26-47CC-A2F6-DE91C07A2207}">
      <dgm:prSet/>
      <dgm:spPr/>
      <dgm:t>
        <a:bodyPr/>
        <a:lstStyle/>
        <a:p>
          <a:endParaRPr lang="en-US"/>
        </a:p>
      </dgm:t>
    </dgm:pt>
    <dgm:pt modelId="{547F8F04-89E7-473F-B9F8-327CF23CE1B3}" type="sibTrans" cxnId="{6BC9CE8A-EC26-47CC-A2F6-DE91C07A2207}">
      <dgm:prSet/>
      <dgm:spPr/>
      <dgm:t>
        <a:bodyPr/>
        <a:lstStyle/>
        <a:p>
          <a:endParaRPr lang="en-US"/>
        </a:p>
      </dgm:t>
    </dgm:pt>
    <dgm:pt modelId="{5B83CB20-EBC2-4120-9A90-12A11D5F490F}">
      <dgm:prSet custT="1"/>
      <dgm:spPr>
        <a:solidFill>
          <a:srgbClr val="548222"/>
        </a:solidFill>
      </dgm:spPr>
      <dgm:t>
        <a:bodyPr/>
        <a:lstStyle/>
        <a:p>
          <a:r>
            <a:rPr lang="en-US" sz="2400"/>
            <a:t>Tests/assessments normed for 3 and 5 year </a:t>
          </a:r>
          <a:r>
            <a:rPr lang="en-US" sz="2400" err="1"/>
            <a:t>olds</a:t>
          </a:r>
          <a:r>
            <a:rPr lang="en-US" sz="2400"/>
            <a:t> to ensure greater comparison for children evaluated by CPSE for entry and CSE for exit</a:t>
          </a:r>
        </a:p>
      </dgm:t>
    </dgm:pt>
    <dgm:pt modelId="{88AC8FC9-1FA6-4DCC-AC8E-D063B53D490B}" type="parTrans" cxnId="{D1B73A2F-013F-438E-BA47-8852DE886E70}">
      <dgm:prSet/>
      <dgm:spPr/>
      <dgm:t>
        <a:bodyPr/>
        <a:lstStyle/>
        <a:p>
          <a:endParaRPr lang="en-US"/>
        </a:p>
      </dgm:t>
    </dgm:pt>
    <dgm:pt modelId="{9C9C4F71-A554-465D-9393-F25D65422D88}" type="sibTrans" cxnId="{D1B73A2F-013F-438E-BA47-8852DE886E70}">
      <dgm:prSet/>
      <dgm:spPr/>
      <dgm:t>
        <a:bodyPr/>
        <a:lstStyle/>
        <a:p>
          <a:endParaRPr lang="en-US"/>
        </a:p>
      </dgm:t>
    </dgm:pt>
    <dgm:pt modelId="{C11910B6-4B06-4A97-9604-22D53BFA69CF}">
      <dgm:prSet/>
      <dgm:spPr/>
      <dgm:t>
        <a:bodyPr/>
        <a:lstStyle/>
        <a:p>
          <a:r>
            <a:rPr lang="en-US"/>
            <a:t>Require</a:t>
          </a:r>
        </a:p>
      </dgm:t>
    </dgm:pt>
    <dgm:pt modelId="{DDD2D3DE-84EB-4F5A-A6A4-77A21C2D56DF}" type="parTrans" cxnId="{1EE74940-EC49-4FA7-9D4C-F0D317856957}">
      <dgm:prSet/>
      <dgm:spPr/>
      <dgm:t>
        <a:bodyPr/>
        <a:lstStyle/>
        <a:p>
          <a:endParaRPr lang="en-US"/>
        </a:p>
      </dgm:t>
    </dgm:pt>
    <dgm:pt modelId="{B532B407-9A14-4808-AB9D-64B156228F4B}" type="sibTrans" cxnId="{1EE74940-EC49-4FA7-9D4C-F0D317856957}">
      <dgm:prSet/>
      <dgm:spPr/>
      <dgm:t>
        <a:bodyPr/>
        <a:lstStyle/>
        <a:p>
          <a:endParaRPr lang="en-US"/>
        </a:p>
      </dgm:t>
    </dgm:pt>
    <dgm:pt modelId="{D6D526F3-AF6E-47E4-9EFD-10E87028975B}">
      <dgm:prSet custT="1"/>
      <dgm:spPr>
        <a:solidFill>
          <a:srgbClr val="548222"/>
        </a:solidFill>
      </dgm:spPr>
      <dgm:t>
        <a:bodyPr/>
        <a:lstStyle/>
        <a:p>
          <a:r>
            <a:rPr lang="en-US" sz="2400"/>
            <a:t>Same test/assessment be used at entrance and exit</a:t>
          </a:r>
        </a:p>
      </dgm:t>
    </dgm:pt>
    <dgm:pt modelId="{941435DB-8190-4FF3-8BB5-558208B6F3D7}" type="parTrans" cxnId="{507F3EA7-404B-4B84-B5C5-D5D3B0B2C81D}">
      <dgm:prSet/>
      <dgm:spPr/>
      <dgm:t>
        <a:bodyPr/>
        <a:lstStyle/>
        <a:p>
          <a:endParaRPr lang="en-US"/>
        </a:p>
      </dgm:t>
    </dgm:pt>
    <dgm:pt modelId="{8F0B9B91-372E-43E8-B866-0BEA8B8C12FD}" type="sibTrans" cxnId="{507F3EA7-404B-4B84-B5C5-D5D3B0B2C81D}">
      <dgm:prSet/>
      <dgm:spPr/>
      <dgm:t>
        <a:bodyPr/>
        <a:lstStyle/>
        <a:p>
          <a:endParaRPr lang="en-US"/>
        </a:p>
      </dgm:t>
    </dgm:pt>
    <dgm:pt modelId="{57D23B9F-B849-420E-B1DD-D89871C025D4}">
      <dgm:prSet/>
      <dgm:spPr/>
      <dgm:t>
        <a:bodyPr/>
        <a:lstStyle/>
        <a:p>
          <a:r>
            <a:rPr lang="en-US"/>
            <a:t>Report</a:t>
          </a:r>
        </a:p>
      </dgm:t>
    </dgm:pt>
    <dgm:pt modelId="{054BFB54-D6EE-4446-A66E-C68D457909EB}" type="parTrans" cxnId="{5A73663A-9DEE-40B7-95B4-FAE86BBB3EA7}">
      <dgm:prSet/>
      <dgm:spPr/>
      <dgm:t>
        <a:bodyPr/>
        <a:lstStyle/>
        <a:p>
          <a:endParaRPr lang="en-US"/>
        </a:p>
      </dgm:t>
    </dgm:pt>
    <dgm:pt modelId="{D1626C89-326D-42E8-B9B4-C0DCAFF8E289}" type="sibTrans" cxnId="{5A73663A-9DEE-40B7-95B4-FAE86BBB3EA7}">
      <dgm:prSet/>
      <dgm:spPr/>
      <dgm:t>
        <a:bodyPr/>
        <a:lstStyle/>
        <a:p>
          <a:endParaRPr lang="en-US"/>
        </a:p>
      </dgm:t>
    </dgm:pt>
    <dgm:pt modelId="{F4A211D2-B7EB-4F99-8DB9-BFEEEE6C4369}">
      <dgm:prSet custT="1"/>
      <dgm:spPr>
        <a:solidFill>
          <a:srgbClr val="548222"/>
        </a:solidFill>
      </dgm:spPr>
      <dgm:t>
        <a:bodyPr/>
        <a:lstStyle/>
        <a:p>
          <a:r>
            <a:rPr lang="en-US" sz="2400"/>
            <a:t>For the year the school district is to report, report all children and not just a sample of children</a:t>
          </a:r>
        </a:p>
      </dgm:t>
    </dgm:pt>
    <dgm:pt modelId="{F80D3ED8-EA61-40D3-9CC5-2EBBF1C73F3B}" type="parTrans" cxnId="{5E18354C-6477-4B8A-8954-1757C0AE734E}">
      <dgm:prSet/>
      <dgm:spPr/>
      <dgm:t>
        <a:bodyPr/>
        <a:lstStyle/>
        <a:p>
          <a:endParaRPr lang="en-US"/>
        </a:p>
      </dgm:t>
    </dgm:pt>
    <dgm:pt modelId="{23DA0305-2A65-419F-B374-B06605788433}" type="sibTrans" cxnId="{5E18354C-6477-4B8A-8954-1757C0AE734E}">
      <dgm:prSet/>
      <dgm:spPr/>
      <dgm:t>
        <a:bodyPr/>
        <a:lstStyle/>
        <a:p>
          <a:endParaRPr lang="en-US"/>
        </a:p>
      </dgm:t>
    </dgm:pt>
    <dgm:pt modelId="{88545125-4DE5-4F92-A28E-70A9505FD074}">
      <dgm:prSet/>
      <dgm:spPr/>
      <dgm:t>
        <a:bodyPr/>
        <a:lstStyle/>
        <a:p>
          <a:r>
            <a:rPr lang="en-US"/>
            <a:t>Offer</a:t>
          </a:r>
        </a:p>
      </dgm:t>
    </dgm:pt>
    <dgm:pt modelId="{20E1DA0E-6A11-45B6-B2E0-5F170FF21B9C}" type="parTrans" cxnId="{DB744E1A-F088-4236-8EA7-2DBD708F449A}">
      <dgm:prSet/>
      <dgm:spPr/>
      <dgm:t>
        <a:bodyPr/>
        <a:lstStyle/>
        <a:p>
          <a:endParaRPr lang="en-US"/>
        </a:p>
      </dgm:t>
    </dgm:pt>
    <dgm:pt modelId="{C49DA69B-326F-4BF0-B74B-407BE5B978E8}" type="sibTrans" cxnId="{DB744E1A-F088-4236-8EA7-2DBD708F449A}">
      <dgm:prSet/>
      <dgm:spPr/>
      <dgm:t>
        <a:bodyPr/>
        <a:lstStyle/>
        <a:p>
          <a:endParaRPr lang="en-US"/>
        </a:p>
      </dgm:t>
    </dgm:pt>
    <dgm:pt modelId="{9E2F38B6-9741-420F-A40E-0750C42366D5}">
      <dgm:prSet custT="1"/>
      <dgm:spPr>
        <a:solidFill>
          <a:srgbClr val="548222"/>
        </a:solidFill>
      </dgm:spPr>
      <dgm:t>
        <a:bodyPr/>
        <a:lstStyle/>
        <a:p>
          <a:pPr rtl="0"/>
          <a:r>
            <a:rPr lang="en-US" sz="2400"/>
            <a:t>Enhanced </a:t>
          </a:r>
          <a:r>
            <a:rPr lang="en-US" sz="2400">
              <a:latin typeface="Corbel" panose="020B0503020204020204"/>
            </a:rPr>
            <a:t>training </a:t>
          </a:r>
          <a:r>
            <a:rPr lang="en-US" sz="2400"/>
            <a:t>on the Preschool Outcome Report Process</a:t>
          </a:r>
          <a:r>
            <a:rPr lang="en-US" sz="2400">
              <a:latin typeface="Corbel" panose="020B0503020204020204"/>
            </a:rPr>
            <a:t>  </a:t>
          </a:r>
          <a:endParaRPr lang="en-US" sz="2400"/>
        </a:p>
      </dgm:t>
    </dgm:pt>
    <dgm:pt modelId="{A2223E68-2CD3-48FB-BA3A-DDA4A41CEF59}" type="parTrans" cxnId="{5C626C30-BEB0-49FD-AB38-2339F1EEE086}">
      <dgm:prSet/>
      <dgm:spPr/>
      <dgm:t>
        <a:bodyPr/>
        <a:lstStyle/>
        <a:p>
          <a:endParaRPr lang="en-US"/>
        </a:p>
      </dgm:t>
    </dgm:pt>
    <dgm:pt modelId="{26DEFF36-CE66-4A38-AE41-D3562A39D61D}" type="sibTrans" cxnId="{5C626C30-BEB0-49FD-AB38-2339F1EEE086}">
      <dgm:prSet/>
      <dgm:spPr/>
      <dgm:t>
        <a:bodyPr/>
        <a:lstStyle/>
        <a:p>
          <a:endParaRPr lang="en-US"/>
        </a:p>
      </dgm:t>
    </dgm:pt>
    <dgm:pt modelId="{0AA51671-B9C6-4222-A11B-BD4D8D768375}" type="pres">
      <dgm:prSet presAssocID="{A03BBEE0-535B-44DF-A4E1-71F1C9F8CBD2}" presName="Name0" presStyleCnt="0">
        <dgm:presLayoutVars>
          <dgm:dir/>
          <dgm:animLvl val="lvl"/>
          <dgm:resizeHandles val="exact"/>
        </dgm:presLayoutVars>
      </dgm:prSet>
      <dgm:spPr/>
    </dgm:pt>
    <dgm:pt modelId="{9963C953-31B5-4B1A-8CED-DC86E8A2DC4B}" type="pres">
      <dgm:prSet presAssocID="{4B73736D-77C1-40B7-8EFC-FFB1B476D365}" presName="linNode" presStyleCnt="0"/>
      <dgm:spPr/>
    </dgm:pt>
    <dgm:pt modelId="{C71331C5-66A1-43A8-9B86-5ABE2F34E6A6}" type="pres">
      <dgm:prSet presAssocID="{4B73736D-77C1-40B7-8EFC-FFB1B476D365}" presName="parentText" presStyleLbl="solidFgAcc1" presStyleIdx="0" presStyleCnt="4">
        <dgm:presLayoutVars>
          <dgm:chMax val="1"/>
          <dgm:bulletEnabled/>
        </dgm:presLayoutVars>
      </dgm:prSet>
      <dgm:spPr/>
    </dgm:pt>
    <dgm:pt modelId="{59CEEB87-F0A3-43CA-81AB-D964AD137B68}" type="pres">
      <dgm:prSet presAssocID="{4B73736D-77C1-40B7-8EFC-FFB1B476D365}" presName="descendantText" presStyleLbl="alignNode1" presStyleIdx="0" presStyleCnt="4">
        <dgm:presLayoutVars>
          <dgm:bulletEnabled/>
        </dgm:presLayoutVars>
      </dgm:prSet>
      <dgm:spPr/>
    </dgm:pt>
    <dgm:pt modelId="{FDD10BFC-B5A9-44FE-B38A-88B4E38D87D6}" type="pres">
      <dgm:prSet presAssocID="{547F8F04-89E7-473F-B9F8-327CF23CE1B3}" presName="sp" presStyleCnt="0"/>
      <dgm:spPr/>
    </dgm:pt>
    <dgm:pt modelId="{912DEF53-C9E1-4E07-BFB0-3399BB120F21}" type="pres">
      <dgm:prSet presAssocID="{C11910B6-4B06-4A97-9604-22D53BFA69CF}" presName="linNode" presStyleCnt="0"/>
      <dgm:spPr/>
    </dgm:pt>
    <dgm:pt modelId="{E64CA136-A53B-4D6C-9CFD-9B6B5BAE0980}" type="pres">
      <dgm:prSet presAssocID="{C11910B6-4B06-4A97-9604-22D53BFA69CF}" presName="parentText" presStyleLbl="solidFgAcc1" presStyleIdx="1" presStyleCnt="4" custScaleY="69215">
        <dgm:presLayoutVars>
          <dgm:chMax val="1"/>
          <dgm:bulletEnabled/>
        </dgm:presLayoutVars>
      </dgm:prSet>
      <dgm:spPr/>
    </dgm:pt>
    <dgm:pt modelId="{486EBA4D-FB95-4204-81ED-88D075F45630}" type="pres">
      <dgm:prSet presAssocID="{C11910B6-4B06-4A97-9604-22D53BFA69CF}" presName="descendantText" presStyleLbl="alignNode1" presStyleIdx="1" presStyleCnt="4" custScaleY="69215">
        <dgm:presLayoutVars>
          <dgm:bulletEnabled/>
        </dgm:presLayoutVars>
      </dgm:prSet>
      <dgm:spPr/>
    </dgm:pt>
    <dgm:pt modelId="{1A574262-6FC9-4B99-AB89-A59EC5E5E608}" type="pres">
      <dgm:prSet presAssocID="{B532B407-9A14-4808-AB9D-64B156228F4B}" presName="sp" presStyleCnt="0"/>
      <dgm:spPr/>
    </dgm:pt>
    <dgm:pt modelId="{C3FB082F-7F07-4985-B92A-0989128CA282}" type="pres">
      <dgm:prSet presAssocID="{57D23B9F-B849-420E-B1DD-D89871C025D4}" presName="linNode" presStyleCnt="0"/>
      <dgm:spPr/>
    </dgm:pt>
    <dgm:pt modelId="{91968203-4FA8-4A1A-B299-2ED5A9294BEF}" type="pres">
      <dgm:prSet presAssocID="{57D23B9F-B849-420E-B1DD-D89871C025D4}" presName="parentText" presStyleLbl="solidFgAcc1" presStyleIdx="2" presStyleCnt="4" custScaleY="73061">
        <dgm:presLayoutVars>
          <dgm:chMax val="1"/>
          <dgm:bulletEnabled/>
        </dgm:presLayoutVars>
      </dgm:prSet>
      <dgm:spPr/>
    </dgm:pt>
    <dgm:pt modelId="{661BD99E-B8C2-4920-AFE6-9CC5532E9B22}" type="pres">
      <dgm:prSet presAssocID="{57D23B9F-B849-420E-B1DD-D89871C025D4}" presName="descendantText" presStyleLbl="alignNode1" presStyleIdx="2" presStyleCnt="4" custScaleY="73061">
        <dgm:presLayoutVars>
          <dgm:bulletEnabled/>
        </dgm:presLayoutVars>
      </dgm:prSet>
      <dgm:spPr/>
    </dgm:pt>
    <dgm:pt modelId="{1D7C4DD5-9711-4C33-8646-C4D300858424}" type="pres">
      <dgm:prSet presAssocID="{D1626C89-326D-42E8-B9B4-C0DCAFF8E289}" presName="sp" presStyleCnt="0"/>
      <dgm:spPr/>
    </dgm:pt>
    <dgm:pt modelId="{AF026212-B190-4C3E-9CF7-3674DA01BAC5}" type="pres">
      <dgm:prSet presAssocID="{88545125-4DE5-4F92-A28E-70A9505FD074}" presName="linNode" presStyleCnt="0"/>
      <dgm:spPr/>
    </dgm:pt>
    <dgm:pt modelId="{CBE1D5C9-3A04-4790-A553-7A0AB99BD2DD}" type="pres">
      <dgm:prSet presAssocID="{88545125-4DE5-4F92-A28E-70A9505FD074}" presName="parentText" presStyleLbl="solidFgAcc1" presStyleIdx="3" presStyleCnt="4" custScaleY="47675">
        <dgm:presLayoutVars>
          <dgm:chMax val="1"/>
          <dgm:bulletEnabled/>
        </dgm:presLayoutVars>
      </dgm:prSet>
      <dgm:spPr/>
    </dgm:pt>
    <dgm:pt modelId="{209B2BB1-DF56-4DC1-9065-E626A6C1622D}" type="pres">
      <dgm:prSet presAssocID="{88545125-4DE5-4F92-A28E-70A9505FD074}" presName="descendantText" presStyleLbl="alignNode1" presStyleIdx="3" presStyleCnt="4" custScaleY="47675">
        <dgm:presLayoutVars>
          <dgm:bulletEnabled/>
        </dgm:presLayoutVars>
      </dgm:prSet>
      <dgm:spPr/>
    </dgm:pt>
  </dgm:ptLst>
  <dgm:cxnLst>
    <dgm:cxn modelId="{DB744E1A-F088-4236-8EA7-2DBD708F449A}" srcId="{A03BBEE0-535B-44DF-A4E1-71F1C9F8CBD2}" destId="{88545125-4DE5-4F92-A28E-70A9505FD074}" srcOrd="3" destOrd="0" parTransId="{20E1DA0E-6A11-45B6-B2E0-5F170FF21B9C}" sibTransId="{C49DA69B-326F-4BF0-B74B-407BE5B978E8}"/>
    <dgm:cxn modelId="{2130411D-6AB8-493E-99C9-1649E7C4EC08}" type="presOf" srcId="{88545125-4DE5-4F92-A28E-70A9505FD074}" destId="{CBE1D5C9-3A04-4790-A553-7A0AB99BD2DD}" srcOrd="0" destOrd="0" presId="urn:microsoft.com/office/officeart/2016/7/layout/VerticalHollowActionList"/>
    <dgm:cxn modelId="{D1B73A2F-013F-438E-BA47-8852DE886E70}" srcId="{4B73736D-77C1-40B7-8EFC-FFB1B476D365}" destId="{5B83CB20-EBC2-4120-9A90-12A11D5F490F}" srcOrd="0" destOrd="0" parTransId="{88AC8FC9-1FA6-4DCC-AC8E-D063B53D490B}" sibTransId="{9C9C4F71-A554-465D-9393-F25D65422D88}"/>
    <dgm:cxn modelId="{5C626C30-BEB0-49FD-AB38-2339F1EEE086}" srcId="{88545125-4DE5-4F92-A28E-70A9505FD074}" destId="{9E2F38B6-9741-420F-A40E-0750C42366D5}" srcOrd="0" destOrd="0" parTransId="{A2223E68-2CD3-48FB-BA3A-DDA4A41CEF59}" sibTransId="{26DEFF36-CE66-4A38-AE41-D3562A39D61D}"/>
    <dgm:cxn modelId="{5A73663A-9DEE-40B7-95B4-FAE86BBB3EA7}" srcId="{A03BBEE0-535B-44DF-A4E1-71F1C9F8CBD2}" destId="{57D23B9F-B849-420E-B1DD-D89871C025D4}" srcOrd="2" destOrd="0" parTransId="{054BFB54-D6EE-4446-A66E-C68D457909EB}" sibTransId="{D1626C89-326D-42E8-B9B4-C0DCAFF8E289}"/>
    <dgm:cxn modelId="{1EE74940-EC49-4FA7-9D4C-F0D317856957}" srcId="{A03BBEE0-535B-44DF-A4E1-71F1C9F8CBD2}" destId="{C11910B6-4B06-4A97-9604-22D53BFA69CF}" srcOrd="1" destOrd="0" parTransId="{DDD2D3DE-84EB-4F5A-A6A4-77A21C2D56DF}" sibTransId="{B532B407-9A14-4808-AB9D-64B156228F4B}"/>
    <dgm:cxn modelId="{5E18354C-6477-4B8A-8954-1757C0AE734E}" srcId="{57D23B9F-B849-420E-B1DD-D89871C025D4}" destId="{F4A211D2-B7EB-4F99-8DB9-BFEEEE6C4369}" srcOrd="0" destOrd="0" parTransId="{F80D3ED8-EA61-40D3-9CC5-2EBBF1C73F3B}" sibTransId="{23DA0305-2A65-419F-B374-B06605788433}"/>
    <dgm:cxn modelId="{3ABA2C82-D65E-4C81-9377-8A61CC4B6C0D}" type="presOf" srcId="{57D23B9F-B849-420E-B1DD-D89871C025D4}" destId="{91968203-4FA8-4A1A-B299-2ED5A9294BEF}" srcOrd="0" destOrd="0" presId="urn:microsoft.com/office/officeart/2016/7/layout/VerticalHollowActionList"/>
    <dgm:cxn modelId="{21168D88-65D8-427E-97A3-0BA20ED8D4A5}" type="presOf" srcId="{9E2F38B6-9741-420F-A40E-0750C42366D5}" destId="{209B2BB1-DF56-4DC1-9065-E626A6C1622D}" srcOrd="0" destOrd="0" presId="urn:microsoft.com/office/officeart/2016/7/layout/VerticalHollowActionList"/>
    <dgm:cxn modelId="{6BC9CE8A-EC26-47CC-A2F6-DE91C07A2207}" srcId="{A03BBEE0-535B-44DF-A4E1-71F1C9F8CBD2}" destId="{4B73736D-77C1-40B7-8EFC-FFB1B476D365}" srcOrd="0" destOrd="0" parTransId="{4137D768-7E9E-4A8F-9DC4-D9B5EF1110C1}" sibTransId="{547F8F04-89E7-473F-B9F8-327CF23CE1B3}"/>
    <dgm:cxn modelId="{63F45E99-8035-402C-94C4-1B0EFF1D31C7}" type="presOf" srcId="{F4A211D2-B7EB-4F99-8DB9-BFEEEE6C4369}" destId="{661BD99E-B8C2-4920-AFE6-9CC5532E9B22}" srcOrd="0" destOrd="0" presId="urn:microsoft.com/office/officeart/2016/7/layout/VerticalHollowActionList"/>
    <dgm:cxn modelId="{507F3EA7-404B-4B84-B5C5-D5D3B0B2C81D}" srcId="{C11910B6-4B06-4A97-9604-22D53BFA69CF}" destId="{D6D526F3-AF6E-47E4-9EFD-10E87028975B}" srcOrd="0" destOrd="0" parTransId="{941435DB-8190-4FF3-8BB5-558208B6F3D7}" sibTransId="{8F0B9B91-372E-43E8-B866-0BEA8B8C12FD}"/>
    <dgm:cxn modelId="{1A9EA7AD-7DAB-47F9-B016-AC52DE6EE3B4}" type="presOf" srcId="{5B83CB20-EBC2-4120-9A90-12A11D5F490F}" destId="{59CEEB87-F0A3-43CA-81AB-D964AD137B68}" srcOrd="0" destOrd="0" presId="urn:microsoft.com/office/officeart/2016/7/layout/VerticalHollowActionList"/>
    <dgm:cxn modelId="{D622DDBC-2A46-4942-AA30-38D329F9AE53}" type="presOf" srcId="{D6D526F3-AF6E-47E4-9EFD-10E87028975B}" destId="{486EBA4D-FB95-4204-81ED-88D075F45630}" srcOrd="0" destOrd="0" presId="urn:microsoft.com/office/officeart/2016/7/layout/VerticalHollowActionList"/>
    <dgm:cxn modelId="{0CECACCF-664A-4B76-8956-841D500A78B5}" type="presOf" srcId="{C11910B6-4B06-4A97-9604-22D53BFA69CF}" destId="{E64CA136-A53B-4D6C-9CFD-9B6B5BAE0980}" srcOrd="0" destOrd="0" presId="urn:microsoft.com/office/officeart/2016/7/layout/VerticalHollowActionList"/>
    <dgm:cxn modelId="{8A3247F3-50A7-4810-8FEB-6F82961150E6}" type="presOf" srcId="{4B73736D-77C1-40B7-8EFC-FFB1B476D365}" destId="{C71331C5-66A1-43A8-9B86-5ABE2F34E6A6}" srcOrd="0" destOrd="0" presId="urn:microsoft.com/office/officeart/2016/7/layout/VerticalHollowActionList"/>
    <dgm:cxn modelId="{717222FD-3811-40A8-B4C4-A04443674BB9}" type="presOf" srcId="{A03BBEE0-535B-44DF-A4E1-71F1C9F8CBD2}" destId="{0AA51671-B9C6-4222-A11B-BD4D8D768375}" srcOrd="0" destOrd="0" presId="urn:microsoft.com/office/officeart/2016/7/layout/VerticalHollowActionList"/>
    <dgm:cxn modelId="{58482AC4-D925-4B08-A7A9-220658C15AEE}" type="presParOf" srcId="{0AA51671-B9C6-4222-A11B-BD4D8D768375}" destId="{9963C953-31B5-4B1A-8CED-DC86E8A2DC4B}" srcOrd="0" destOrd="0" presId="urn:microsoft.com/office/officeart/2016/7/layout/VerticalHollowActionList"/>
    <dgm:cxn modelId="{AA5A4DFF-B41F-4EE7-A3A4-EFC46A8E423E}" type="presParOf" srcId="{9963C953-31B5-4B1A-8CED-DC86E8A2DC4B}" destId="{C71331C5-66A1-43A8-9B86-5ABE2F34E6A6}" srcOrd="0" destOrd="0" presId="urn:microsoft.com/office/officeart/2016/7/layout/VerticalHollowActionList"/>
    <dgm:cxn modelId="{88904230-16A2-4224-9EC3-772A71572B2A}" type="presParOf" srcId="{9963C953-31B5-4B1A-8CED-DC86E8A2DC4B}" destId="{59CEEB87-F0A3-43CA-81AB-D964AD137B68}" srcOrd="1" destOrd="0" presId="urn:microsoft.com/office/officeart/2016/7/layout/VerticalHollowActionList"/>
    <dgm:cxn modelId="{9C8FE604-423F-48E7-BD37-CB3BF1BA0708}" type="presParOf" srcId="{0AA51671-B9C6-4222-A11B-BD4D8D768375}" destId="{FDD10BFC-B5A9-44FE-B38A-88B4E38D87D6}" srcOrd="1" destOrd="0" presId="urn:microsoft.com/office/officeart/2016/7/layout/VerticalHollowActionList"/>
    <dgm:cxn modelId="{65B46BDD-452D-4C57-A339-5C1E98B3065F}" type="presParOf" srcId="{0AA51671-B9C6-4222-A11B-BD4D8D768375}" destId="{912DEF53-C9E1-4E07-BFB0-3399BB120F21}" srcOrd="2" destOrd="0" presId="urn:microsoft.com/office/officeart/2016/7/layout/VerticalHollowActionList"/>
    <dgm:cxn modelId="{9664A9E4-0C45-456E-9FA0-94BCC522BC32}" type="presParOf" srcId="{912DEF53-C9E1-4E07-BFB0-3399BB120F21}" destId="{E64CA136-A53B-4D6C-9CFD-9B6B5BAE0980}" srcOrd="0" destOrd="0" presId="urn:microsoft.com/office/officeart/2016/7/layout/VerticalHollowActionList"/>
    <dgm:cxn modelId="{A4D5BCC3-5E5A-4991-97C3-7A470E18FE64}" type="presParOf" srcId="{912DEF53-C9E1-4E07-BFB0-3399BB120F21}" destId="{486EBA4D-FB95-4204-81ED-88D075F45630}" srcOrd="1" destOrd="0" presId="urn:microsoft.com/office/officeart/2016/7/layout/VerticalHollowActionList"/>
    <dgm:cxn modelId="{F45BED42-F001-4677-AC14-DE00D0968EAC}" type="presParOf" srcId="{0AA51671-B9C6-4222-A11B-BD4D8D768375}" destId="{1A574262-6FC9-4B99-AB89-A59EC5E5E608}" srcOrd="3" destOrd="0" presId="urn:microsoft.com/office/officeart/2016/7/layout/VerticalHollowActionList"/>
    <dgm:cxn modelId="{CB5641EB-8C68-47E4-8436-6DED337AC791}" type="presParOf" srcId="{0AA51671-B9C6-4222-A11B-BD4D8D768375}" destId="{C3FB082F-7F07-4985-B92A-0989128CA282}" srcOrd="4" destOrd="0" presId="urn:microsoft.com/office/officeart/2016/7/layout/VerticalHollowActionList"/>
    <dgm:cxn modelId="{48BDE95F-8C62-4857-AE75-AD4A9808190B}" type="presParOf" srcId="{C3FB082F-7F07-4985-B92A-0989128CA282}" destId="{91968203-4FA8-4A1A-B299-2ED5A9294BEF}" srcOrd="0" destOrd="0" presId="urn:microsoft.com/office/officeart/2016/7/layout/VerticalHollowActionList"/>
    <dgm:cxn modelId="{C3F76191-D767-4D03-A27A-1A3D9547A050}" type="presParOf" srcId="{C3FB082F-7F07-4985-B92A-0989128CA282}" destId="{661BD99E-B8C2-4920-AFE6-9CC5532E9B22}" srcOrd="1" destOrd="0" presId="urn:microsoft.com/office/officeart/2016/7/layout/VerticalHollowActionList"/>
    <dgm:cxn modelId="{60075078-F6DA-4DCA-9383-D23AED61DED0}" type="presParOf" srcId="{0AA51671-B9C6-4222-A11B-BD4D8D768375}" destId="{1D7C4DD5-9711-4C33-8646-C4D300858424}" srcOrd="5" destOrd="0" presId="urn:microsoft.com/office/officeart/2016/7/layout/VerticalHollowActionList"/>
    <dgm:cxn modelId="{4E474FB6-E891-4418-B525-9997B6D397F0}" type="presParOf" srcId="{0AA51671-B9C6-4222-A11B-BD4D8D768375}" destId="{AF026212-B190-4C3E-9CF7-3674DA01BAC5}" srcOrd="6" destOrd="0" presId="urn:microsoft.com/office/officeart/2016/7/layout/VerticalHollowActionList"/>
    <dgm:cxn modelId="{80A4784A-8F40-45D4-9535-A0E8B5ED3247}" type="presParOf" srcId="{AF026212-B190-4C3E-9CF7-3674DA01BAC5}" destId="{CBE1D5C9-3A04-4790-A553-7A0AB99BD2DD}" srcOrd="0" destOrd="0" presId="urn:microsoft.com/office/officeart/2016/7/layout/VerticalHollowActionList"/>
    <dgm:cxn modelId="{4A774358-3453-421C-A656-57E223F478E7}" type="presParOf" srcId="{AF026212-B190-4C3E-9CF7-3674DA01BAC5}" destId="{209B2BB1-DF56-4DC1-9065-E626A6C1622D}" srcOrd="1" destOrd="0" presId="urn:microsoft.com/office/officeart/2016/7/layout/VerticalHollow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CF76F89-40F5-4462-9E3B-2C6589E83766}" type="doc">
      <dgm:prSet loTypeId="urn:microsoft.com/office/officeart/2005/8/layout/chevron1" loCatId="process" qsTypeId="urn:microsoft.com/office/officeart/2005/8/quickstyle/simple1" qsCatId="simple" csTypeId="urn:microsoft.com/office/officeart/2005/8/colors/accent1_2" csCatId="accent1" phldr="1"/>
      <dgm:spPr/>
    </dgm:pt>
    <dgm:pt modelId="{AB382663-FAAF-4BA1-927A-95A329BE3C49}">
      <dgm:prSet phldrT="[Text]"/>
      <dgm:spPr/>
      <dgm:t>
        <a:bodyPr/>
        <a:lstStyle/>
        <a:p>
          <a:r>
            <a:rPr lang="en-US"/>
            <a:t>Considers COVID-19 Impact in Year 1 &amp; 2</a:t>
          </a:r>
        </a:p>
      </dgm:t>
    </dgm:pt>
    <dgm:pt modelId="{1D8C0874-5365-4211-90AA-58E558B87A20}" type="parTrans" cxnId="{D3D5121C-FA58-4180-BA35-7BD80CF6761C}">
      <dgm:prSet/>
      <dgm:spPr/>
      <dgm:t>
        <a:bodyPr/>
        <a:lstStyle/>
        <a:p>
          <a:endParaRPr lang="en-US"/>
        </a:p>
      </dgm:t>
    </dgm:pt>
    <dgm:pt modelId="{5C472976-4DBA-4E94-9DA2-E0F9DABA836E}" type="sibTrans" cxnId="{D3D5121C-FA58-4180-BA35-7BD80CF6761C}">
      <dgm:prSet/>
      <dgm:spPr/>
      <dgm:t>
        <a:bodyPr/>
        <a:lstStyle/>
        <a:p>
          <a:endParaRPr lang="en-US"/>
        </a:p>
      </dgm:t>
    </dgm:pt>
    <dgm:pt modelId="{F5A711B4-3BD6-4537-A3DB-B61B4E3D1270}">
      <dgm:prSet phldrT="[Text]"/>
      <dgm:spPr/>
      <dgm:t>
        <a:bodyPr/>
        <a:lstStyle/>
        <a:p>
          <a:r>
            <a:rPr lang="en-US"/>
            <a:t>Improvement Over Baseline &amp; Aligning with Average Trend Data </a:t>
          </a:r>
        </a:p>
      </dgm:t>
    </dgm:pt>
    <dgm:pt modelId="{C23EA4E9-3902-4729-8B67-4DAF13BB04C7}" type="parTrans" cxnId="{BA900ADD-28CE-4D73-8C25-BAB40A657261}">
      <dgm:prSet/>
      <dgm:spPr/>
      <dgm:t>
        <a:bodyPr/>
        <a:lstStyle/>
        <a:p>
          <a:endParaRPr lang="en-US"/>
        </a:p>
      </dgm:t>
    </dgm:pt>
    <dgm:pt modelId="{3C16E211-06C5-4DAC-AD7C-531C97A9D7BF}" type="sibTrans" cxnId="{BA900ADD-28CE-4D73-8C25-BAB40A657261}">
      <dgm:prSet/>
      <dgm:spPr/>
      <dgm:t>
        <a:bodyPr/>
        <a:lstStyle/>
        <a:p>
          <a:endParaRPr lang="en-US"/>
        </a:p>
      </dgm:t>
    </dgm:pt>
    <dgm:pt modelId="{322595D9-46E6-423F-B252-919D5CE0CF5E}">
      <dgm:prSet phldrT="[Text]"/>
      <dgm:spPr/>
      <dgm:t>
        <a:bodyPr/>
        <a:lstStyle/>
        <a:p>
          <a:r>
            <a:rPr lang="en-US"/>
            <a:t>Provides Incremental Progress in Years 3-6</a:t>
          </a:r>
        </a:p>
      </dgm:t>
    </dgm:pt>
    <dgm:pt modelId="{5900BFA9-386D-4453-8D38-3B289BC964BC}" type="parTrans" cxnId="{C876660B-62CF-4445-B585-B913AA6CDD0B}">
      <dgm:prSet/>
      <dgm:spPr/>
      <dgm:t>
        <a:bodyPr/>
        <a:lstStyle/>
        <a:p>
          <a:endParaRPr lang="en-US"/>
        </a:p>
      </dgm:t>
    </dgm:pt>
    <dgm:pt modelId="{F10C9006-94F6-42FF-B0AD-699F83DE0B93}" type="sibTrans" cxnId="{C876660B-62CF-4445-B585-B913AA6CDD0B}">
      <dgm:prSet/>
      <dgm:spPr/>
      <dgm:t>
        <a:bodyPr/>
        <a:lstStyle/>
        <a:p>
          <a:endParaRPr lang="en-US"/>
        </a:p>
      </dgm:t>
    </dgm:pt>
    <dgm:pt modelId="{705EBAC6-53D0-482B-BC8A-F5D5171B1C93}" type="pres">
      <dgm:prSet presAssocID="{7CF76F89-40F5-4462-9E3B-2C6589E83766}" presName="Name0" presStyleCnt="0">
        <dgm:presLayoutVars>
          <dgm:dir/>
          <dgm:animLvl val="lvl"/>
          <dgm:resizeHandles val="exact"/>
        </dgm:presLayoutVars>
      </dgm:prSet>
      <dgm:spPr/>
    </dgm:pt>
    <dgm:pt modelId="{B51B057B-386A-4584-81F9-E0E4FCC17E51}" type="pres">
      <dgm:prSet presAssocID="{AB382663-FAAF-4BA1-927A-95A329BE3C49}" presName="parTxOnly" presStyleLbl="node1" presStyleIdx="0" presStyleCnt="3" custLinFactNeighborX="2905">
        <dgm:presLayoutVars>
          <dgm:chMax val="0"/>
          <dgm:chPref val="0"/>
          <dgm:bulletEnabled val="1"/>
        </dgm:presLayoutVars>
      </dgm:prSet>
      <dgm:spPr/>
    </dgm:pt>
    <dgm:pt modelId="{AA26CB0D-01D4-46BC-9C09-042973523FD8}" type="pres">
      <dgm:prSet presAssocID="{5C472976-4DBA-4E94-9DA2-E0F9DABA836E}" presName="parTxOnlySpace" presStyleCnt="0"/>
      <dgm:spPr/>
    </dgm:pt>
    <dgm:pt modelId="{8AD9A04E-1E4C-48A5-8517-32AF375E617C}" type="pres">
      <dgm:prSet presAssocID="{F5A711B4-3BD6-4537-A3DB-B61B4E3D1270}" presName="parTxOnly" presStyleLbl="node1" presStyleIdx="1" presStyleCnt="3">
        <dgm:presLayoutVars>
          <dgm:chMax val="0"/>
          <dgm:chPref val="0"/>
          <dgm:bulletEnabled val="1"/>
        </dgm:presLayoutVars>
      </dgm:prSet>
      <dgm:spPr/>
    </dgm:pt>
    <dgm:pt modelId="{0224E9EB-9E72-480A-B7AA-BF6B1E4DDBCA}" type="pres">
      <dgm:prSet presAssocID="{3C16E211-06C5-4DAC-AD7C-531C97A9D7BF}" presName="parTxOnlySpace" presStyleCnt="0"/>
      <dgm:spPr/>
    </dgm:pt>
    <dgm:pt modelId="{13162660-72F8-45BE-8CE5-03B2864D0CE4}" type="pres">
      <dgm:prSet presAssocID="{322595D9-46E6-423F-B252-919D5CE0CF5E}" presName="parTxOnly" presStyleLbl="node1" presStyleIdx="2" presStyleCnt="3" custScaleX="110738">
        <dgm:presLayoutVars>
          <dgm:chMax val="0"/>
          <dgm:chPref val="0"/>
          <dgm:bulletEnabled val="1"/>
        </dgm:presLayoutVars>
      </dgm:prSet>
      <dgm:spPr/>
    </dgm:pt>
  </dgm:ptLst>
  <dgm:cxnLst>
    <dgm:cxn modelId="{C876660B-62CF-4445-B585-B913AA6CDD0B}" srcId="{7CF76F89-40F5-4462-9E3B-2C6589E83766}" destId="{322595D9-46E6-423F-B252-919D5CE0CF5E}" srcOrd="2" destOrd="0" parTransId="{5900BFA9-386D-4453-8D38-3B289BC964BC}" sibTransId="{F10C9006-94F6-42FF-B0AD-699F83DE0B93}"/>
    <dgm:cxn modelId="{9B8B5E10-D20B-4881-9910-AB2EF26C9BF8}" type="presOf" srcId="{7CF76F89-40F5-4462-9E3B-2C6589E83766}" destId="{705EBAC6-53D0-482B-BC8A-F5D5171B1C93}" srcOrd="0" destOrd="0" presId="urn:microsoft.com/office/officeart/2005/8/layout/chevron1"/>
    <dgm:cxn modelId="{D3D5121C-FA58-4180-BA35-7BD80CF6761C}" srcId="{7CF76F89-40F5-4462-9E3B-2C6589E83766}" destId="{AB382663-FAAF-4BA1-927A-95A329BE3C49}" srcOrd="0" destOrd="0" parTransId="{1D8C0874-5365-4211-90AA-58E558B87A20}" sibTransId="{5C472976-4DBA-4E94-9DA2-E0F9DABA836E}"/>
    <dgm:cxn modelId="{39947986-A079-4B5C-AAEB-5FEEE9A90ECC}" type="presOf" srcId="{F5A711B4-3BD6-4537-A3DB-B61B4E3D1270}" destId="{8AD9A04E-1E4C-48A5-8517-32AF375E617C}" srcOrd="0" destOrd="0" presId="urn:microsoft.com/office/officeart/2005/8/layout/chevron1"/>
    <dgm:cxn modelId="{BBB69DAB-337D-4A47-A1B5-401A80FF66A7}" type="presOf" srcId="{AB382663-FAAF-4BA1-927A-95A329BE3C49}" destId="{B51B057B-386A-4584-81F9-E0E4FCC17E51}" srcOrd="0" destOrd="0" presId="urn:microsoft.com/office/officeart/2005/8/layout/chevron1"/>
    <dgm:cxn modelId="{CF44F7D4-4ADC-4361-8725-29F70F94882A}" type="presOf" srcId="{322595D9-46E6-423F-B252-919D5CE0CF5E}" destId="{13162660-72F8-45BE-8CE5-03B2864D0CE4}" srcOrd="0" destOrd="0" presId="urn:microsoft.com/office/officeart/2005/8/layout/chevron1"/>
    <dgm:cxn modelId="{BA900ADD-28CE-4D73-8C25-BAB40A657261}" srcId="{7CF76F89-40F5-4462-9E3B-2C6589E83766}" destId="{F5A711B4-3BD6-4537-A3DB-B61B4E3D1270}" srcOrd="1" destOrd="0" parTransId="{C23EA4E9-3902-4729-8B67-4DAF13BB04C7}" sibTransId="{3C16E211-06C5-4DAC-AD7C-531C97A9D7BF}"/>
    <dgm:cxn modelId="{67B79665-ABBD-48FD-AA43-A2F7AC194B05}" type="presParOf" srcId="{705EBAC6-53D0-482B-BC8A-F5D5171B1C93}" destId="{B51B057B-386A-4584-81F9-E0E4FCC17E51}" srcOrd="0" destOrd="0" presId="urn:microsoft.com/office/officeart/2005/8/layout/chevron1"/>
    <dgm:cxn modelId="{FFA63ABB-51F5-4A24-A938-70CB6783350E}" type="presParOf" srcId="{705EBAC6-53D0-482B-BC8A-F5D5171B1C93}" destId="{AA26CB0D-01D4-46BC-9C09-042973523FD8}" srcOrd="1" destOrd="0" presId="urn:microsoft.com/office/officeart/2005/8/layout/chevron1"/>
    <dgm:cxn modelId="{25751145-9E59-490B-AC44-F0D81F3DA30E}" type="presParOf" srcId="{705EBAC6-53D0-482B-BC8A-F5D5171B1C93}" destId="{8AD9A04E-1E4C-48A5-8517-32AF375E617C}" srcOrd="2" destOrd="0" presId="urn:microsoft.com/office/officeart/2005/8/layout/chevron1"/>
    <dgm:cxn modelId="{DF5C4E46-080D-4952-8C48-6810CD290D53}" type="presParOf" srcId="{705EBAC6-53D0-482B-BC8A-F5D5171B1C93}" destId="{0224E9EB-9E72-480A-B7AA-BF6B1E4DDBCA}" srcOrd="3" destOrd="0" presId="urn:microsoft.com/office/officeart/2005/8/layout/chevron1"/>
    <dgm:cxn modelId="{F6129164-BC8F-4776-BD4C-9A673BE1DC5C}" type="presParOf" srcId="{705EBAC6-53D0-482B-BC8A-F5D5171B1C93}" destId="{13162660-72F8-45BE-8CE5-03B2864D0CE4}"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CF76F89-40F5-4462-9E3B-2C6589E83766}" type="doc">
      <dgm:prSet loTypeId="urn:microsoft.com/office/officeart/2005/8/layout/chevron1" loCatId="process" qsTypeId="urn:microsoft.com/office/officeart/2005/8/quickstyle/simple1" qsCatId="simple" csTypeId="urn:microsoft.com/office/officeart/2005/8/colors/accent1_2" csCatId="accent1" phldr="1"/>
      <dgm:spPr/>
    </dgm:pt>
    <dgm:pt modelId="{AB382663-FAAF-4BA1-927A-95A329BE3C49}">
      <dgm:prSet phldrT="[Text]"/>
      <dgm:spPr/>
      <dgm:t>
        <a:bodyPr/>
        <a:lstStyle/>
        <a:p>
          <a:r>
            <a:rPr lang="en-US"/>
            <a:t>Considers COVID-19 Impact in Year 1 </a:t>
          </a:r>
        </a:p>
      </dgm:t>
    </dgm:pt>
    <dgm:pt modelId="{1D8C0874-5365-4211-90AA-58E558B87A20}" type="parTrans" cxnId="{D3D5121C-FA58-4180-BA35-7BD80CF6761C}">
      <dgm:prSet/>
      <dgm:spPr/>
      <dgm:t>
        <a:bodyPr/>
        <a:lstStyle/>
        <a:p>
          <a:endParaRPr lang="en-US"/>
        </a:p>
      </dgm:t>
    </dgm:pt>
    <dgm:pt modelId="{5C472976-4DBA-4E94-9DA2-E0F9DABA836E}" type="sibTrans" cxnId="{D3D5121C-FA58-4180-BA35-7BD80CF6761C}">
      <dgm:prSet/>
      <dgm:spPr/>
      <dgm:t>
        <a:bodyPr/>
        <a:lstStyle/>
        <a:p>
          <a:endParaRPr lang="en-US"/>
        </a:p>
      </dgm:t>
    </dgm:pt>
    <dgm:pt modelId="{F5A711B4-3BD6-4537-A3DB-B61B4E3D1270}">
      <dgm:prSet phldrT="[Text]"/>
      <dgm:spPr/>
      <dgm:t>
        <a:bodyPr/>
        <a:lstStyle/>
        <a:p>
          <a:r>
            <a:rPr lang="en-US"/>
            <a:t>Improvement Over Baseline &amp; Increase over Average Trend Data </a:t>
          </a:r>
        </a:p>
      </dgm:t>
    </dgm:pt>
    <dgm:pt modelId="{C23EA4E9-3902-4729-8B67-4DAF13BB04C7}" type="parTrans" cxnId="{BA900ADD-28CE-4D73-8C25-BAB40A657261}">
      <dgm:prSet/>
      <dgm:spPr/>
      <dgm:t>
        <a:bodyPr/>
        <a:lstStyle/>
        <a:p>
          <a:endParaRPr lang="en-US"/>
        </a:p>
      </dgm:t>
    </dgm:pt>
    <dgm:pt modelId="{3C16E211-06C5-4DAC-AD7C-531C97A9D7BF}" type="sibTrans" cxnId="{BA900ADD-28CE-4D73-8C25-BAB40A657261}">
      <dgm:prSet/>
      <dgm:spPr/>
      <dgm:t>
        <a:bodyPr/>
        <a:lstStyle/>
        <a:p>
          <a:endParaRPr lang="en-US"/>
        </a:p>
      </dgm:t>
    </dgm:pt>
    <dgm:pt modelId="{322595D9-46E6-423F-B252-919D5CE0CF5E}">
      <dgm:prSet phldrT="[Text]"/>
      <dgm:spPr/>
      <dgm:t>
        <a:bodyPr/>
        <a:lstStyle/>
        <a:p>
          <a:r>
            <a:rPr lang="en-US"/>
            <a:t>Provides Incremental Progress in Years 2-6</a:t>
          </a:r>
        </a:p>
      </dgm:t>
    </dgm:pt>
    <dgm:pt modelId="{5900BFA9-386D-4453-8D38-3B289BC964BC}" type="parTrans" cxnId="{C876660B-62CF-4445-B585-B913AA6CDD0B}">
      <dgm:prSet/>
      <dgm:spPr/>
      <dgm:t>
        <a:bodyPr/>
        <a:lstStyle/>
        <a:p>
          <a:endParaRPr lang="en-US"/>
        </a:p>
      </dgm:t>
    </dgm:pt>
    <dgm:pt modelId="{F10C9006-94F6-42FF-B0AD-699F83DE0B93}" type="sibTrans" cxnId="{C876660B-62CF-4445-B585-B913AA6CDD0B}">
      <dgm:prSet/>
      <dgm:spPr/>
      <dgm:t>
        <a:bodyPr/>
        <a:lstStyle/>
        <a:p>
          <a:endParaRPr lang="en-US"/>
        </a:p>
      </dgm:t>
    </dgm:pt>
    <dgm:pt modelId="{705EBAC6-53D0-482B-BC8A-F5D5171B1C93}" type="pres">
      <dgm:prSet presAssocID="{7CF76F89-40F5-4462-9E3B-2C6589E83766}" presName="Name0" presStyleCnt="0">
        <dgm:presLayoutVars>
          <dgm:dir/>
          <dgm:animLvl val="lvl"/>
          <dgm:resizeHandles val="exact"/>
        </dgm:presLayoutVars>
      </dgm:prSet>
      <dgm:spPr/>
    </dgm:pt>
    <dgm:pt modelId="{B51B057B-386A-4584-81F9-E0E4FCC17E51}" type="pres">
      <dgm:prSet presAssocID="{AB382663-FAAF-4BA1-927A-95A329BE3C49}" presName="parTxOnly" presStyleLbl="node1" presStyleIdx="0" presStyleCnt="3" custLinFactNeighborX="2905">
        <dgm:presLayoutVars>
          <dgm:chMax val="0"/>
          <dgm:chPref val="0"/>
          <dgm:bulletEnabled val="1"/>
        </dgm:presLayoutVars>
      </dgm:prSet>
      <dgm:spPr/>
    </dgm:pt>
    <dgm:pt modelId="{AA26CB0D-01D4-46BC-9C09-042973523FD8}" type="pres">
      <dgm:prSet presAssocID="{5C472976-4DBA-4E94-9DA2-E0F9DABA836E}" presName="parTxOnlySpace" presStyleCnt="0"/>
      <dgm:spPr/>
    </dgm:pt>
    <dgm:pt modelId="{8AD9A04E-1E4C-48A5-8517-32AF375E617C}" type="pres">
      <dgm:prSet presAssocID="{F5A711B4-3BD6-4537-A3DB-B61B4E3D1270}" presName="parTxOnly" presStyleLbl="node1" presStyleIdx="1" presStyleCnt="3" custLinFactNeighborX="-14368" custLinFactNeighborY="-3337">
        <dgm:presLayoutVars>
          <dgm:chMax val="0"/>
          <dgm:chPref val="0"/>
          <dgm:bulletEnabled val="1"/>
        </dgm:presLayoutVars>
      </dgm:prSet>
      <dgm:spPr/>
    </dgm:pt>
    <dgm:pt modelId="{0224E9EB-9E72-480A-B7AA-BF6B1E4DDBCA}" type="pres">
      <dgm:prSet presAssocID="{3C16E211-06C5-4DAC-AD7C-531C97A9D7BF}" presName="parTxOnlySpace" presStyleCnt="0"/>
      <dgm:spPr/>
    </dgm:pt>
    <dgm:pt modelId="{13162660-72F8-45BE-8CE5-03B2864D0CE4}" type="pres">
      <dgm:prSet presAssocID="{322595D9-46E6-423F-B252-919D5CE0CF5E}" presName="parTxOnly" presStyleLbl="node1" presStyleIdx="2" presStyleCnt="3" custScaleX="110738">
        <dgm:presLayoutVars>
          <dgm:chMax val="0"/>
          <dgm:chPref val="0"/>
          <dgm:bulletEnabled val="1"/>
        </dgm:presLayoutVars>
      </dgm:prSet>
      <dgm:spPr/>
    </dgm:pt>
  </dgm:ptLst>
  <dgm:cxnLst>
    <dgm:cxn modelId="{C876660B-62CF-4445-B585-B913AA6CDD0B}" srcId="{7CF76F89-40F5-4462-9E3B-2C6589E83766}" destId="{322595D9-46E6-423F-B252-919D5CE0CF5E}" srcOrd="2" destOrd="0" parTransId="{5900BFA9-386D-4453-8D38-3B289BC964BC}" sibTransId="{F10C9006-94F6-42FF-B0AD-699F83DE0B93}"/>
    <dgm:cxn modelId="{9B8B5E10-D20B-4881-9910-AB2EF26C9BF8}" type="presOf" srcId="{7CF76F89-40F5-4462-9E3B-2C6589E83766}" destId="{705EBAC6-53D0-482B-BC8A-F5D5171B1C93}" srcOrd="0" destOrd="0" presId="urn:microsoft.com/office/officeart/2005/8/layout/chevron1"/>
    <dgm:cxn modelId="{D3D5121C-FA58-4180-BA35-7BD80CF6761C}" srcId="{7CF76F89-40F5-4462-9E3B-2C6589E83766}" destId="{AB382663-FAAF-4BA1-927A-95A329BE3C49}" srcOrd="0" destOrd="0" parTransId="{1D8C0874-5365-4211-90AA-58E558B87A20}" sibTransId="{5C472976-4DBA-4E94-9DA2-E0F9DABA836E}"/>
    <dgm:cxn modelId="{39947986-A079-4B5C-AAEB-5FEEE9A90ECC}" type="presOf" srcId="{F5A711B4-3BD6-4537-A3DB-B61B4E3D1270}" destId="{8AD9A04E-1E4C-48A5-8517-32AF375E617C}" srcOrd="0" destOrd="0" presId="urn:microsoft.com/office/officeart/2005/8/layout/chevron1"/>
    <dgm:cxn modelId="{BBB69DAB-337D-4A47-A1B5-401A80FF66A7}" type="presOf" srcId="{AB382663-FAAF-4BA1-927A-95A329BE3C49}" destId="{B51B057B-386A-4584-81F9-E0E4FCC17E51}" srcOrd="0" destOrd="0" presId="urn:microsoft.com/office/officeart/2005/8/layout/chevron1"/>
    <dgm:cxn modelId="{CF44F7D4-4ADC-4361-8725-29F70F94882A}" type="presOf" srcId="{322595D9-46E6-423F-B252-919D5CE0CF5E}" destId="{13162660-72F8-45BE-8CE5-03B2864D0CE4}" srcOrd="0" destOrd="0" presId="urn:microsoft.com/office/officeart/2005/8/layout/chevron1"/>
    <dgm:cxn modelId="{BA900ADD-28CE-4D73-8C25-BAB40A657261}" srcId="{7CF76F89-40F5-4462-9E3B-2C6589E83766}" destId="{F5A711B4-3BD6-4537-A3DB-B61B4E3D1270}" srcOrd="1" destOrd="0" parTransId="{C23EA4E9-3902-4729-8B67-4DAF13BB04C7}" sibTransId="{3C16E211-06C5-4DAC-AD7C-531C97A9D7BF}"/>
    <dgm:cxn modelId="{67B79665-ABBD-48FD-AA43-A2F7AC194B05}" type="presParOf" srcId="{705EBAC6-53D0-482B-BC8A-F5D5171B1C93}" destId="{B51B057B-386A-4584-81F9-E0E4FCC17E51}" srcOrd="0" destOrd="0" presId="urn:microsoft.com/office/officeart/2005/8/layout/chevron1"/>
    <dgm:cxn modelId="{FFA63ABB-51F5-4A24-A938-70CB6783350E}" type="presParOf" srcId="{705EBAC6-53D0-482B-BC8A-F5D5171B1C93}" destId="{AA26CB0D-01D4-46BC-9C09-042973523FD8}" srcOrd="1" destOrd="0" presId="urn:microsoft.com/office/officeart/2005/8/layout/chevron1"/>
    <dgm:cxn modelId="{25751145-9E59-490B-AC44-F0D81F3DA30E}" type="presParOf" srcId="{705EBAC6-53D0-482B-BC8A-F5D5171B1C93}" destId="{8AD9A04E-1E4C-48A5-8517-32AF375E617C}" srcOrd="2" destOrd="0" presId="urn:microsoft.com/office/officeart/2005/8/layout/chevron1"/>
    <dgm:cxn modelId="{DF5C4E46-080D-4952-8C48-6810CD290D53}" type="presParOf" srcId="{705EBAC6-53D0-482B-BC8A-F5D5171B1C93}" destId="{0224E9EB-9E72-480A-B7AA-BF6B1E4DDBCA}" srcOrd="3" destOrd="0" presId="urn:microsoft.com/office/officeart/2005/8/layout/chevron1"/>
    <dgm:cxn modelId="{F6129164-BC8F-4776-BD4C-9A673BE1DC5C}" type="presParOf" srcId="{705EBAC6-53D0-482B-BC8A-F5D5171B1C93}" destId="{13162660-72F8-45BE-8CE5-03B2864D0CE4}"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53619-5BC6-43E9-9BD6-FC811855B91C}">
      <dsp:nvSpPr>
        <dsp:cNvPr id="0" name=""/>
        <dsp:cNvSpPr/>
      </dsp:nvSpPr>
      <dsp:spPr>
        <a:xfrm>
          <a:off x="-5765576" y="-882467"/>
          <a:ext cx="6864165" cy="6864165"/>
        </a:xfrm>
        <a:prstGeom prst="blockArc">
          <a:avLst>
            <a:gd name="adj1" fmla="val 18900000"/>
            <a:gd name="adj2" fmla="val 2700000"/>
            <a:gd name="adj3" fmla="val 315"/>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FDE2D2-E592-41E9-940D-3FDA6EA69854}">
      <dsp:nvSpPr>
        <dsp:cNvPr id="0" name=""/>
        <dsp:cNvSpPr/>
      </dsp:nvSpPr>
      <dsp:spPr>
        <a:xfrm>
          <a:off x="409320" y="268525"/>
          <a:ext cx="10122614" cy="53684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12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rPr>
            <a:t>Frequently Used Terms for Preschool Outcomes (Indicator 7)</a:t>
          </a:r>
        </a:p>
      </dsp:txBody>
      <dsp:txXfrm>
        <a:off x="409320" y="268525"/>
        <a:ext cx="10122614" cy="536846"/>
      </dsp:txXfrm>
    </dsp:sp>
    <dsp:sp modelId="{F0DBED7D-E1F2-48FF-9AF1-D8510FDF74AA}">
      <dsp:nvSpPr>
        <dsp:cNvPr id="0" name=""/>
        <dsp:cNvSpPr/>
      </dsp:nvSpPr>
      <dsp:spPr>
        <a:xfrm>
          <a:off x="73791" y="201419"/>
          <a:ext cx="671058" cy="671058"/>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FBF051-DA47-402E-8091-43170D413FA8}">
      <dsp:nvSpPr>
        <dsp:cNvPr id="0" name=""/>
        <dsp:cNvSpPr/>
      </dsp:nvSpPr>
      <dsp:spPr>
        <a:xfrm>
          <a:off x="850913" y="1073693"/>
          <a:ext cx="9681021" cy="536846"/>
        </a:xfrm>
        <a:prstGeom prst="rect">
          <a:avLst/>
        </a:prstGeom>
        <a:solidFill>
          <a:srgbClr val="FF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12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rPr>
            <a:t>Indicator 7 How the Measurement Works</a:t>
          </a:r>
        </a:p>
      </dsp:txBody>
      <dsp:txXfrm>
        <a:off x="850913" y="1073693"/>
        <a:ext cx="9681021" cy="536846"/>
      </dsp:txXfrm>
    </dsp:sp>
    <dsp:sp modelId="{6A6866DD-3C5F-478B-9CC6-B48E0FA84F23}">
      <dsp:nvSpPr>
        <dsp:cNvPr id="0" name=""/>
        <dsp:cNvSpPr/>
      </dsp:nvSpPr>
      <dsp:spPr>
        <a:xfrm>
          <a:off x="515384" y="1006588"/>
          <a:ext cx="671058" cy="671058"/>
        </a:xfrm>
        <a:prstGeom prst="ellipse">
          <a:avLst/>
        </a:prstGeom>
        <a:solidFill>
          <a:schemeClr val="lt1">
            <a:hueOff val="0"/>
            <a:satOff val="0"/>
            <a:lumOff val="0"/>
            <a:alphaOff val="0"/>
          </a:schemeClr>
        </a:solidFill>
        <a:ln w="12700" cap="flat" cmpd="sng" algn="ctr">
          <a:solidFill>
            <a:schemeClr val="accent4">
              <a:hueOff val="1960178"/>
              <a:satOff val="-8155"/>
              <a:lumOff val="1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360063-79D5-4956-9BF8-A1A34332C152}">
      <dsp:nvSpPr>
        <dsp:cNvPr id="0" name=""/>
        <dsp:cNvSpPr/>
      </dsp:nvSpPr>
      <dsp:spPr>
        <a:xfrm>
          <a:off x="1052843" y="1878862"/>
          <a:ext cx="9479091" cy="536846"/>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12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rPr>
            <a:t>Indicator 7 Data in New York State (Trends and Comparisons)</a:t>
          </a:r>
        </a:p>
      </dsp:txBody>
      <dsp:txXfrm>
        <a:off x="1052843" y="1878862"/>
        <a:ext cx="9479091" cy="536846"/>
      </dsp:txXfrm>
    </dsp:sp>
    <dsp:sp modelId="{178AEDC5-6531-41C7-B8B0-810E1ED2F327}">
      <dsp:nvSpPr>
        <dsp:cNvPr id="0" name=""/>
        <dsp:cNvSpPr/>
      </dsp:nvSpPr>
      <dsp:spPr>
        <a:xfrm>
          <a:off x="717313" y="1811756"/>
          <a:ext cx="671058" cy="671058"/>
        </a:xfrm>
        <a:prstGeom prst="ellipse">
          <a:avLst/>
        </a:prstGeom>
        <a:solidFill>
          <a:schemeClr val="lt1">
            <a:hueOff val="0"/>
            <a:satOff val="0"/>
            <a:lumOff val="0"/>
            <a:alphaOff val="0"/>
          </a:schemeClr>
        </a:solidFill>
        <a:ln w="12700" cap="flat" cmpd="sng" algn="ctr">
          <a:solidFill>
            <a:schemeClr val="accent4">
              <a:hueOff val="3920356"/>
              <a:satOff val="-16311"/>
              <a:lumOff val="3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6C92AF-A8EC-4B09-B8EC-F0ED10C482ED}">
      <dsp:nvSpPr>
        <dsp:cNvPr id="0" name=""/>
        <dsp:cNvSpPr/>
      </dsp:nvSpPr>
      <dsp:spPr>
        <a:xfrm>
          <a:off x="1052843" y="2683520"/>
          <a:ext cx="9479091" cy="536846"/>
        </a:xfrm>
        <a:prstGeom prst="rect">
          <a:avLst/>
        </a:prstGeom>
        <a:solidFill>
          <a:schemeClr val="accent4">
            <a:hueOff val="5880535"/>
            <a:satOff val="-24466"/>
            <a:lumOff val="5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12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rPr>
            <a:t>Indicator 7 Improvement Activities </a:t>
          </a:r>
        </a:p>
      </dsp:txBody>
      <dsp:txXfrm>
        <a:off x="1052843" y="2683520"/>
        <a:ext cx="9479091" cy="536846"/>
      </dsp:txXfrm>
    </dsp:sp>
    <dsp:sp modelId="{99516A43-031D-44FA-8ADF-3CF6B9334CF8}">
      <dsp:nvSpPr>
        <dsp:cNvPr id="0" name=""/>
        <dsp:cNvSpPr/>
      </dsp:nvSpPr>
      <dsp:spPr>
        <a:xfrm>
          <a:off x="717313" y="2616414"/>
          <a:ext cx="671058" cy="671058"/>
        </a:xfrm>
        <a:prstGeom prst="ellipse">
          <a:avLst/>
        </a:prstGeom>
        <a:solidFill>
          <a:schemeClr val="lt1">
            <a:hueOff val="0"/>
            <a:satOff val="0"/>
            <a:lumOff val="0"/>
            <a:alphaOff val="0"/>
          </a:schemeClr>
        </a:solidFill>
        <a:ln w="12700" cap="flat" cmpd="sng" algn="ctr">
          <a:solidFill>
            <a:schemeClr val="accent4">
              <a:hueOff val="5880535"/>
              <a:satOff val="-24466"/>
              <a:lumOff val="5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58CC6A-7E30-4189-A364-443614FFED6A}">
      <dsp:nvSpPr>
        <dsp:cNvPr id="0" name=""/>
        <dsp:cNvSpPr/>
      </dsp:nvSpPr>
      <dsp:spPr>
        <a:xfrm>
          <a:off x="850913" y="3488689"/>
          <a:ext cx="9681021" cy="536846"/>
        </a:xfrm>
        <a:prstGeom prst="rect">
          <a:avLst/>
        </a:prstGeom>
        <a:solidFill>
          <a:schemeClr val="accent4">
            <a:hueOff val="7840713"/>
            <a:satOff val="-32622"/>
            <a:lumOff val="7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12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rPr>
            <a:t>Indicator 7 Proposed Targets</a:t>
          </a:r>
        </a:p>
      </dsp:txBody>
      <dsp:txXfrm>
        <a:off x="850913" y="3488689"/>
        <a:ext cx="9681021" cy="536846"/>
      </dsp:txXfrm>
    </dsp:sp>
    <dsp:sp modelId="{E6729D6F-9858-46BB-9A39-4C9189F90AE1}">
      <dsp:nvSpPr>
        <dsp:cNvPr id="0" name=""/>
        <dsp:cNvSpPr/>
      </dsp:nvSpPr>
      <dsp:spPr>
        <a:xfrm>
          <a:off x="515384" y="3421583"/>
          <a:ext cx="671058" cy="671058"/>
        </a:xfrm>
        <a:prstGeom prst="ellipse">
          <a:avLst/>
        </a:prstGeom>
        <a:solidFill>
          <a:schemeClr val="lt1">
            <a:hueOff val="0"/>
            <a:satOff val="0"/>
            <a:lumOff val="0"/>
            <a:alphaOff val="0"/>
          </a:schemeClr>
        </a:solidFill>
        <a:ln w="12700" cap="flat" cmpd="sng" algn="ctr">
          <a:solidFill>
            <a:schemeClr val="accent4">
              <a:hueOff val="7840713"/>
              <a:satOff val="-32622"/>
              <a:lumOff val="7686"/>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5959C1-2AC8-48C3-93B1-74E2BD2F0840}">
      <dsp:nvSpPr>
        <dsp:cNvPr id="0" name=""/>
        <dsp:cNvSpPr/>
      </dsp:nvSpPr>
      <dsp:spPr>
        <a:xfrm>
          <a:off x="409320" y="4293857"/>
          <a:ext cx="10122614" cy="536846"/>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12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rPr>
            <a:t>Next Steps and Closing </a:t>
          </a:r>
        </a:p>
      </dsp:txBody>
      <dsp:txXfrm>
        <a:off x="409320" y="4293857"/>
        <a:ext cx="10122614" cy="536846"/>
      </dsp:txXfrm>
    </dsp:sp>
    <dsp:sp modelId="{32D2E0FA-09B3-493A-907C-9978AB1B4A46}">
      <dsp:nvSpPr>
        <dsp:cNvPr id="0" name=""/>
        <dsp:cNvSpPr/>
      </dsp:nvSpPr>
      <dsp:spPr>
        <a:xfrm>
          <a:off x="73791" y="4226751"/>
          <a:ext cx="671058" cy="671058"/>
        </a:xfrm>
        <a:prstGeom prst="ellipse">
          <a:avLst/>
        </a:prstGeom>
        <a:solidFill>
          <a:schemeClr val="lt1">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B057B-386A-4584-81F9-E0E4FCC17E51}">
      <dsp:nvSpPr>
        <dsp:cNvPr id="0" name=""/>
        <dsp:cNvSpPr/>
      </dsp:nvSpPr>
      <dsp:spPr>
        <a:xfrm>
          <a:off x="12328" y="0"/>
          <a:ext cx="3278584" cy="882112"/>
        </a:xfrm>
        <a:prstGeom prst="chevron">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Considers COVID-19 impact in Year 1 &amp; 2</a:t>
          </a:r>
        </a:p>
      </dsp:txBody>
      <dsp:txXfrm>
        <a:off x="453384" y="0"/>
        <a:ext cx="2396472" cy="882112"/>
      </dsp:txXfrm>
    </dsp:sp>
    <dsp:sp modelId="{8AD9A04E-1E4C-48A5-8517-32AF375E617C}">
      <dsp:nvSpPr>
        <dsp:cNvPr id="0" name=""/>
        <dsp:cNvSpPr/>
      </dsp:nvSpPr>
      <dsp:spPr>
        <a:xfrm>
          <a:off x="2953530" y="0"/>
          <a:ext cx="3278584" cy="88211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Improvement Over Baseline &amp; Aligning with Average Trend Data </a:t>
          </a:r>
        </a:p>
      </dsp:txBody>
      <dsp:txXfrm>
        <a:off x="3394586" y="0"/>
        <a:ext cx="2396472" cy="882112"/>
      </dsp:txXfrm>
    </dsp:sp>
    <dsp:sp modelId="{13162660-72F8-45BE-8CE5-03B2864D0CE4}">
      <dsp:nvSpPr>
        <dsp:cNvPr id="0" name=""/>
        <dsp:cNvSpPr/>
      </dsp:nvSpPr>
      <dsp:spPr>
        <a:xfrm>
          <a:off x="5904257" y="0"/>
          <a:ext cx="3630639" cy="88211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Provides Incremental Progress in Years 3-6</a:t>
          </a:r>
        </a:p>
      </dsp:txBody>
      <dsp:txXfrm>
        <a:off x="6345313" y="0"/>
        <a:ext cx="2748527" cy="88211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B057B-386A-4584-81F9-E0E4FCC17E51}">
      <dsp:nvSpPr>
        <dsp:cNvPr id="0" name=""/>
        <dsp:cNvSpPr/>
      </dsp:nvSpPr>
      <dsp:spPr>
        <a:xfrm>
          <a:off x="12328" y="0"/>
          <a:ext cx="3278584" cy="882112"/>
        </a:xfrm>
        <a:prstGeom prst="chevron">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Considers COVID-19 impact in Year 1 </a:t>
          </a:r>
        </a:p>
      </dsp:txBody>
      <dsp:txXfrm>
        <a:off x="453384" y="0"/>
        <a:ext cx="2396472" cy="882112"/>
      </dsp:txXfrm>
    </dsp:sp>
    <dsp:sp modelId="{8AD9A04E-1E4C-48A5-8517-32AF375E617C}">
      <dsp:nvSpPr>
        <dsp:cNvPr id="0" name=""/>
        <dsp:cNvSpPr/>
      </dsp:nvSpPr>
      <dsp:spPr>
        <a:xfrm>
          <a:off x="2906424" y="0"/>
          <a:ext cx="3278584" cy="88211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Improvement Over Baseline &amp; Increase over Average Trend Data </a:t>
          </a:r>
        </a:p>
      </dsp:txBody>
      <dsp:txXfrm>
        <a:off x="3347480" y="0"/>
        <a:ext cx="2396472" cy="882112"/>
      </dsp:txXfrm>
    </dsp:sp>
    <dsp:sp modelId="{13162660-72F8-45BE-8CE5-03B2864D0CE4}">
      <dsp:nvSpPr>
        <dsp:cNvPr id="0" name=""/>
        <dsp:cNvSpPr/>
      </dsp:nvSpPr>
      <dsp:spPr>
        <a:xfrm>
          <a:off x="5893624" y="0"/>
          <a:ext cx="3630639" cy="88211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Provides Incremental and Accelerated Progress in Years 2-6</a:t>
          </a:r>
        </a:p>
      </dsp:txBody>
      <dsp:txXfrm>
        <a:off x="6334680" y="0"/>
        <a:ext cx="2748527" cy="88211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B057B-386A-4584-81F9-E0E4FCC17E51}">
      <dsp:nvSpPr>
        <dsp:cNvPr id="0" name=""/>
        <dsp:cNvSpPr/>
      </dsp:nvSpPr>
      <dsp:spPr>
        <a:xfrm>
          <a:off x="12328" y="0"/>
          <a:ext cx="3278584" cy="882112"/>
        </a:xfrm>
        <a:prstGeom prst="chevron">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Considers COVID-19 impact in Year 1 &amp; 2</a:t>
          </a:r>
        </a:p>
      </dsp:txBody>
      <dsp:txXfrm>
        <a:off x="453384" y="0"/>
        <a:ext cx="2396472" cy="882112"/>
      </dsp:txXfrm>
    </dsp:sp>
    <dsp:sp modelId="{8AD9A04E-1E4C-48A5-8517-32AF375E617C}">
      <dsp:nvSpPr>
        <dsp:cNvPr id="0" name=""/>
        <dsp:cNvSpPr/>
      </dsp:nvSpPr>
      <dsp:spPr>
        <a:xfrm>
          <a:off x="2953530" y="0"/>
          <a:ext cx="3278584" cy="882112"/>
        </a:xfrm>
        <a:prstGeom prst="chevron">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Improvement Over Baseline &amp; Aligning with Average Trend Data </a:t>
          </a:r>
        </a:p>
      </dsp:txBody>
      <dsp:txXfrm>
        <a:off x="3394586" y="0"/>
        <a:ext cx="2396472" cy="882112"/>
      </dsp:txXfrm>
    </dsp:sp>
    <dsp:sp modelId="{13162660-72F8-45BE-8CE5-03B2864D0CE4}">
      <dsp:nvSpPr>
        <dsp:cNvPr id="0" name=""/>
        <dsp:cNvSpPr/>
      </dsp:nvSpPr>
      <dsp:spPr>
        <a:xfrm>
          <a:off x="5904257" y="0"/>
          <a:ext cx="3630639" cy="882112"/>
        </a:xfrm>
        <a:prstGeom prst="chevron">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Provides Incremental Progress in Years 3-6</a:t>
          </a:r>
        </a:p>
      </dsp:txBody>
      <dsp:txXfrm>
        <a:off x="6345313" y="0"/>
        <a:ext cx="2748527" cy="88211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B057B-386A-4584-81F9-E0E4FCC17E51}">
      <dsp:nvSpPr>
        <dsp:cNvPr id="0" name=""/>
        <dsp:cNvSpPr/>
      </dsp:nvSpPr>
      <dsp:spPr>
        <a:xfrm>
          <a:off x="12328" y="0"/>
          <a:ext cx="3278584" cy="882112"/>
        </a:xfrm>
        <a:prstGeom prst="chevron">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Considers COVID-19 impact in Year 1 </a:t>
          </a:r>
        </a:p>
      </dsp:txBody>
      <dsp:txXfrm>
        <a:off x="453384" y="0"/>
        <a:ext cx="2396472" cy="882112"/>
      </dsp:txXfrm>
    </dsp:sp>
    <dsp:sp modelId="{8AD9A04E-1E4C-48A5-8517-32AF375E617C}">
      <dsp:nvSpPr>
        <dsp:cNvPr id="0" name=""/>
        <dsp:cNvSpPr/>
      </dsp:nvSpPr>
      <dsp:spPr>
        <a:xfrm>
          <a:off x="2906424" y="0"/>
          <a:ext cx="3278584" cy="882112"/>
        </a:xfrm>
        <a:prstGeom prst="chevron">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Improvement Over Baseline &amp; Increase over Average Trend Data </a:t>
          </a:r>
        </a:p>
      </dsp:txBody>
      <dsp:txXfrm>
        <a:off x="3347480" y="0"/>
        <a:ext cx="2396472" cy="882112"/>
      </dsp:txXfrm>
    </dsp:sp>
    <dsp:sp modelId="{13162660-72F8-45BE-8CE5-03B2864D0CE4}">
      <dsp:nvSpPr>
        <dsp:cNvPr id="0" name=""/>
        <dsp:cNvSpPr/>
      </dsp:nvSpPr>
      <dsp:spPr>
        <a:xfrm>
          <a:off x="5904257" y="0"/>
          <a:ext cx="3630639" cy="882112"/>
        </a:xfrm>
        <a:prstGeom prst="chevron">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Provides Incremental Progress in Years 2-6</a:t>
          </a:r>
        </a:p>
      </dsp:txBody>
      <dsp:txXfrm>
        <a:off x="6345313" y="0"/>
        <a:ext cx="2748527" cy="88211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647A0-B2CC-4590-AF3E-F823CE23D891}">
      <dsp:nvSpPr>
        <dsp:cNvPr id="0" name=""/>
        <dsp:cNvSpPr/>
      </dsp:nvSpPr>
      <dsp:spPr>
        <a:xfrm>
          <a:off x="0" y="0"/>
          <a:ext cx="7800072" cy="131309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kern="1200"/>
            <a:t>Each SPP Indicator has an online survey to collect input on NYS’s target-setting and/or improvement activities</a:t>
          </a:r>
        </a:p>
      </dsp:txBody>
      <dsp:txXfrm>
        <a:off x="0" y="0"/>
        <a:ext cx="7800072" cy="1313090"/>
      </dsp:txXfrm>
    </dsp:sp>
    <dsp:sp modelId="{0AF612C6-5EDD-4D36-BF37-DE27139B54A0}">
      <dsp:nvSpPr>
        <dsp:cNvPr id="0" name=""/>
        <dsp:cNvSpPr/>
      </dsp:nvSpPr>
      <dsp:spPr>
        <a:xfrm>
          <a:off x="0" y="1365951"/>
          <a:ext cx="7800072" cy="26517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Font typeface="Arial" panose="020B0604020202020204" pitchFamily="34" charset="0"/>
            <a:buNone/>
          </a:pPr>
          <a:r>
            <a:rPr lang="en-US" sz="2600" kern="1200"/>
            <a:t>The online surveys are intended to collect feedback from interested stakeholders.  They are available for those who are not attending a virtual meeting or for those who have additional information to share                                     beyond the virtual meetings</a:t>
          </a:r>
        </a:p>
      </dsp:txBody>
      <dsp:txXfrm>
        <a:off x="0" y="1365951"/>
        <a:ext cx="7800072" cy="2651767"/>
      </dsp:txXfrm>
    </dsp:sp>
    <dsp:sp modelId="{0A1A6F76-6A9B-4814-8207-5FCC2A1D6B85}">
      <dsp:nvSpPr>
        <dsp:cNvPr id="0" name=""/>
        <dsp:cNvSpPr/>
      </dsp:nvSpPr>
      <dsp:spPr>
        <a:xfrm>
          <a:off x="0" y="4070580"/>
          <a:ext cx="7800072" cy="306387"/>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5D8A1-0FD6-4DE9-96F8-B705552BF57B}">
      <dsp:nvSpPr>
        <dsp:cNvPr id="0" name=""/>
        <dsp:cNvSpPr/>
      </dsp:nvSpPr>
      <dsp:spPr>
        <a:xfrm>
          <a:off x="0" y="0"/>
          <a:ext cx="63119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D6AE9C-53EE-4FE3-9F2B-91FBC4898905}">
      <dsp:nvSpPr>
        <dsp:cNvPr id="0" name=""/>
        <dsp:cNvSpPr/>
      </dsp:nvSpPr>
      <dsp:spPr>
        <a:xfrm>
          <a:off x="0" y="0"/>
          <a:ext cx="2176919" cy="5046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rtl="0">
            <a:lnSpc>
              <a:spcPct val="90000"/>
            </a:lnSpc>
            <a:spcBef>
              <a:spcPct val="0"/>
            </a:spcBef>
            <a:spcAft>
              <a:spcPct val="35000"/>
            </a:spcAft>
            <a:buNone/>
          </a:pPr>
          <a:r>
            <a:rPr lang="en-US" sz="2600" kern="1200"/>
            <a:t>Percent of preschool children aged 3 through 5 </a:t>
          </a:r>
          <a:r>
            <a:rPr lang="en-US" sz="2600" kern="1200">
              <a:latin typeface="Corbel" panose="020B0503020204020204"/>
            </a:rPr>
            <a:t>with</a:t>
          </a:r>
          <a:r>
            <a:rPr lang="en-US" sz="2600" kern="1200"/>
            <a:t> </a:t>
          </a:r>
          <a:r>
            <a:rPr lang="en-US" sz="2600" kern="1200">
              <a:latin typeface="Corbel" panose="020B0503020204020204"/>
            </a:rPr>
            <a:t>individualized eduction programs (</a:t>
          </a:r>
          <a:r>
            <a:rPr lang="en-US" sz="2600" kern="1200"/>
            <a:t>IEPs</a:t>
          </a:r>
          <a:r>
            <a:rPr lang="en-US" sz="2600" kern="1200">
              <a:latin typeface="Corbel" panose="020B0503020204020204"/>
            </a:rPr>
            <a:t>)</a:t>
          </a:r>
          <a:r>
            <a:rPr lang="en-US" sz="2600" kern="1200"/>
            <a:t> who demonstrate improved:</a:t>
          </a:r>
        </a:p>
      </dsp:txBody>
      <dsp:txXfrm>
        <a:off x="0" y="0"/>
        <a:ext cx="2176919" cy="5046588"/>
      </dsp:txXfrm>
    </dsp:sp>
    <dsp:sp modelId="{646B2617-049E-489C-ADE5-E8C7106CBC8D}">
      <dsp:nvSpPr>
        <dsp:cNvPr id="0" name=""/>
        <dsp:cNvSpPr/>
      </dsp:nvSpPr>
      <dsp:spPr>
        <a:xfrm>
          <a:off x="2250702" y="78852"/>
          <a:ext cx="3861320" cy="138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  Positive social-emotional skills (including social relationships);</a:t>
          </a:r>
        </a:p>
      </dsp:txBody>
      <dsp:txXfrm>
        <a:off x="2250702" y="78852"/>
        <a:ext cx="3861320" cy="1380226"/>
      </dsp:txXfrm>
    </dsp:sp>
    <dsp:sp modelId="{CFEDEEBB-86F3-41B9-A4C5-EFB8682B7E3E}">
      <dsp:nvSpPr>
        <dsp:cNvPr id="0" name=""/>
        <dsp:cNvSpPr/>
      </dsp:nvSpPr>
      <dsp:spPr>
        <a:xfrm>
          <a:off x="2176919" y="1459078"/>
          <a:ext cx="393510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FA8B8D-4C41-41F9-ABCA-FE31531F5E82}">
      <dsp:nvSpPr>
        <dsp:cNvPr id="0" name=""/>
        <dsp:cNvSpPr/>
      </dsp:nvSpPr>
      <dsp:spPr>
        <a:xfrm>
          <a:off x="2250702" y="1537931"/>
          <a:ext cx="3861320" cy="2336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B.  Acquisition and use of knowledge and skills (including early language/ communication and early literacy); and</a:t>
          </a:r>
        </a:p>
      </dsp:txBody>
      <dsp:txXfrm>
        <a:off x="2250702" y="1537931"/>
        <a:ext cx="3861320" cy="2336034"/>
      </dsp:txXfrm>
    </dsp:sp>
    <dsp:sp modelId="{82750287-BDC7-4791-B894-24A7232B79BE}">
      <dsp:nvSpPr>
        <dsp:cNvPr id="0" name=""/>
        <dsp:cNvSpPr/>
      </dsp:nvSpPr>
      <dsp:spPr>
        <a:xfrm>
          <a:off x="2176919" y="3873965"/>
          <a:ext cx="393510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D09963-B673-48D1-979F-04DBBABAB43C}">
      <dsp:nvSpPr>
        <dsp:cNvPr id="0" name=""/>
        <dsp:cNvSpPr/>
      </dsp:nvSpPr>
      <dsp:spPr>
        <a:xfrm>
          <a:off x="2250702" y="3952818"/>
          <a:ext cx="4056162" cy="1011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C. Use of appropriate behaviors to meet their needs</a:t>
          </a:r>
          <a:r>
            <a:rPr lang="en-US" sz="2100" kern="1200"/>
            <a:t>.</a:t>
          </a:r>
        </a:p>
      </dsp:txBody>
      <dsp:txXfrm>
        <a:off x="2250702" y="3952818"/>
        <a:ext cx="4056162" cy="1011383"/>
      </dsp:txXfrm>
    </dsp:sp>
    <dsp:sp modelId="{7F6FFC76-D1C2-48F5-BAB8-F94BB5B3388F}">
      <dsp:nvSpPr>
        <dsp:cNvPr id="0" name=""/>
        <dsp:cNvSpPr/>
      </dsp:nvSpPr>
      <dsp:spPr>
        <a:xfrm>
          <a:off x="2176919" y="4964202"/>
          <a:ext cx="393510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738687-E6F3-44E1-99F2-FE3FBA81072A}">
      <dsp:nvSpPr>
        <dsp:cNvPr id="0" name=""/>
        <dsp:cNvSpPr/>
      </dsp:nvSpPr>
      <dsp:spPr>
        <a:xfrm>
          <a:off x="1764" y="1269981"/>
          <a:ext cx="3502687" cy="186838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977900">
            <a:lnSpc>
              <a:spcPct val="90000"/>
            </a:lnSpc>
            <a:spcBef>
              <a:spcPct val="0"/>
            </a:spcBef>
            <a:spcAft>
              <a:spcPct val="15000"/>
            </a:spcAft>
            <a:buChar char="•"/>
          </a:pPr>
          <a:r>
            <a:rPr lang="en-US" sz="2200" kern="1200"/>
            <a:t>Approved Evaluator completes assessments </a:t>
          </a:r>
        </a:p>
        <a:p>
          <a:pPr marL="228600" lvl="1" indent="-228600" algn="l" defTabSz="977900">
            <a:lnSpc>
              <a:spcPct val="90000"/>
            </a:lnSpc>
            <a:spcBef>
              <a:spcPct val="0"/>
            </a:spcBef>
            <a:spcAft>
              <a:spcPct val="15000"/>
            </a:spcAft>
            <a:buChar char="•"/>
          </a:pPr>
          <a:r>
            <a:rPr lang="en-US" sz="2200" kern="1200"/>
            <a:t>CPSE completes Child Outcome Summary Form </a:t>
          </a:r>
        </a:p>
      </dsp:txBody>
      <dsp:txXfrm>
        <a:off x="44761" y="1312978"/>
        <a:ext cx="3416693" cy="1382019"/>
      </dsp:txXfrm>
    </dsp:sp>
    <dsp:sp modelId="{ED213453-4360-4ACC-8060-5D521A64B040}">
      <dsp:nvSpPr>
        <dsp:cNvPr id="0" name=""/>
        <dsp:cNvSpPr/>
      </dsp:nvSpPr>
      <dsp:spPr>
        <a:xfrm>
          <a:off x="1880875" y="948668"/>
          <a:ext cx="4034535" cy="4034535"/>
        </a:xfrm>
        <a:prstGeom prst="leftCircularArrow">
          <a:avLst>
            <a:gd name="adj1" fmla="val 2598"/>
            <a:gd name="adj2" fmla="val 315625"/>
            <a:gd name="adj3" fmla="val 2414487"/>
            <a:gd name="adj4" fmla="val 9347840"/>
            <a:gd name="adj5" fmla="val 303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36E37D-82C9-4137-95DC-2C5B5635DD41}">
      <dsp:nvSpPr>
        <dsp:cNvPr id="0" name=""/>
        <dsp:cNvSpPr/>
      </dsp:nvSpPr>
      <dsp:spPr>
        <a:xfrm>
          <a:off x="1078623" y="2884918"/>
          <a:ext cx="2166305" cy="861468"/>
        </a:xfrm>
        <a:prstGeom prst="roundRect">
          <a:avLst>
            <a:gd name="adj" fmla="val 10000"/>
          </a:avLst>
        </a:prstGeom>
        <a:solidFill>
          <a:srgbClr val="2B6C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a:t>Entry Assessment </a:t>
          </a:r>
        </a:p>
      </dsp:txBody>
      <dsp:txXfrm>
        <a:off x="1103855" y="2910150"/>
        <a:ext cx="2115841" cy="811004"/>
      </dsp:txXfrm>
    </dsp:sp>
    <dsp:sp modelId="{3632AF59-B429-489F-85A5-70E3E9E4A2A6}">
      <dsp:nvSpPr>
        <dsp:cNvPr id="0" name=""/>
        <dsp:cNvSpPr/>
      </dsp:nvSpPr>
      <dsp:spPr>
        <a:xfrm>
          <a:off x="4036090" y="1421182"/>
          <a:ext cx="3899739" cy="239524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3644338"/>
              <a:satOff val="-14319"/>
              <a:lumOff val="-131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977900">
            <a:lnSpc>
              <a:spcPct val="90000"/>
            </a:lnSpc>
            <a:spcBef>
              <a:spcPct val="0"/>
            </a:spcBef>
            <a:spcAft>
              <a:spcPct val="15000"/>
            </a:spcAft>
            <a:buChar char="•"/>
          </a:pPr>
          <a:r>
            <a:rPr lang="en-US" sz="2200" kern="1200"/>
            <a:t>Approved Evaluator or School District completes assessments</a:t>
          </a:r>
        </a:p>
        <a:p>
          <a:pPr marL="228600" lvl="1" indent="-228600" algn="l" defTabSz="977900">
            <a:lnSpc>
              <a:spcPct val="90000"/>
            </a:lnSpc>
            <a:spcBef>
              <a:spcPct val="0"/>
            </a:spcBef>
            <a:spcAft>
              <a:spcPct val="15000"/>
            </a:spcAft>
            <a:buChar char="•"/>
          </a:pPr>
          <a:r>
            <a:rPr lang="en-US" sz="2200" kern="1200"/>
            <a:t>CPSE/CSE completes Child Outcome Summary Form </a:t>
          </a:r>
        </a:p>
      </dsp:txBody>
      <dsp:txXfrm>
        <a:off x="4091211" y="1989570"/>
        <a:ext cx="3789497" cy="1771737"/>
      </dsp:txXfrm>
    </dsp:sp>
    <dsp:sp modelId="{5609E777-32AE-4CBD-B722-6823CC5D36D4}">
      <dsp:nvSpPr>
        <dsp:cNvPr id="0" name=""/>
        <dsp:cNvSpPr/>
      </dsp:nvSpPr>
      <dsp:spPr>
        <a:xfrm>
          <a:off x="6012866" y="-151080"/>
          <a:ext cx="3831347" cy="3831347"/>
        </a:xfrm>
        <a:prstGeom prst="circularArrow">
          <a:avLst>
            <a:gd name="adj1" fmla="val 2736"/>
            <a:gd name="adj2" fmla="val 333432"/>
            <a:gd name="adj3" fmla="val 19493755"/>
            <a:gd name="adj4" fmla="val 12578209"/>
            <a:gd name="adj5" fmla="val 3192"/>
          </a:avLst>
        </a:prstGeom>
        <a:solidFill>
          <a:schemeClr val="accent5">
            <a:hueOff val="7288675"/>
            <a:satOff val="-28638"/>
            <a:lumOff val="-2627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D6C9BE3-0E7C-4501-9828-5DAFA5390575}">
      <dsp:nvSpPr>
        <dsp:cNvPr id="0" name=""/>
        <dsp:cNvSpPr/>
      </dsp:nvSpPr>
      <dsp:spPr>
        <a:xfrm>
          <a:off x="5279038" y="873450"/>
          <a:ext cx="2166305" cy="861468"/>
        </a:xfrm>
        <a:prstGeom prst="roundRect">
          <a:avLst>
            <a:gd name="adj" fmla="val 10000"/>
          </a:avLst>
        </a:prstGeom>
        <a:solidFill>
          <a:srgbClr val="FF151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a:t>Exit Assessment</a:t>
          </a:r>
        </a:p>
      </dsp:txBody>
      <dsp:txXfrm>
        <a:off x="5304270" y="898682"/>
        <a:ext cx="2115841" cy="811004"/>
      </dsp:txXfrm>
    </dsp:sp>
    <dsp:sp modelId="{20B5720F-CB81-4955-98B9-45813B4BD3EC}">
      <dsp:nvSpPr>
        <dsp:cNvPr id="0" name=""/>
        <dsp:cNvSpPr/>
      </dsp:nvSpPr>
      <dsp:spPr>
        <a:xfrm>
          <a:off x="8405079" y="1381461"/>
          <a:ext cx="2696911" cy="185829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288675"/>
              <a:satOff val="-28638"/>
              <a:lumOff val="-2627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977900">
            <a:lnSpc>
              <a:spcPct val="90000"/>
            </a:lnSpc>
            <a:spcBef>
              <a:spcPct val="0"/>
            </a:spcBef>
            <a:spcAft>
              <a:spcPct val="15000"/>
            </a:spcAft>
            <a:buChar char="•"/>
          </a:pPr>
          <a:r>
            <a:rPr lang="en-US" sz="2200" kern="1200">
              <a:latin typeface="Corbel" panose="020B0503020204020204"/>
            </a:rPr>
            <a:t>CPSE</a:t>
          </a:r>
          <a:r>
            <a:rPr lang="en-US" sz="2200" kern="1200"/>
            <a:t>/</a:t>
          </a:r>
          <a:r>
            <a:rPr lang="en-US" sz="2200" kern="1200">
              <a:latin typeface="Corbel" panose="020B0503020204020204"/>
            </a:rPr>
            <a:t>CSE</a:t>
          </a:r>
          <a:r>
            <a:rPr lang="en-US" sz="2200" kern="1200"/>
            <a:t> completes Preschool Outcomes Report</a:t>
          </a:r>
        </a:p>
      </dsp:txBody>
      <dsp:txXfrm>
        <a:off x="8447843" y="1424225"/>
        <a:ext cx="2611383" cy="1374557"/>
      </dsp:txXfrm>
    </dsp:sp>
    <dsp:sp modelId="{C820C597-1C99-4A3B-9865-C0A7A942D94F}">
      <dsp:nvSpPr>
        <dsp:cNvPr id="0" name=""/>
        <dsp:cNvSpPr/>
      </dsp:nvSpPr>
      <dsp:spPr>
        <a:xfrm>
          <a:off x="9076564" y="2884918"/>
          <a:ext cx="2166305" cy="861468"/>
        </a:xfrm>
        <a:prstGeom prst="roundRect">
          <a:avLst>
            <a:gd name="adj" fmla="val 10000"/>
          </a:avLst>
        </a:prstGeom>
        <a:solidFill>
          <a:srgbClr val="008E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a:t>Progress Category </a:t>
          </a:r>
        </a:p>
      </dsp:txBody>
      <dsp:txXfrm>
        <a:off x="9101796" y="2910150"/>
        <a:ext cx="2115841" cy="8110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1558E-8599-49B9-B59C-0B1B7569CF5A}">
      <dsp:nvSpPr>
        <dsp:cNvPr id="0" name=""/>
        <dsp:cNvSpPr/>
      </dsp:nvSpPr>
      <dsp:spPr>
        <a:xfrm rot="16200000">
          <a:off x="2470824" y="362602"/>
          <a:ext cx="391843" cy="3193228"/>
        </a:xfrm>
        <a:prstGeom prst="round2SameRect">
          <a:avLst/>
        </a:prstGeom>
        <a:solidFill>
          <a:schemeClr val="tx1">
            <a:lumMod val="40000"/>
            <a:lumOff val="60000"/>
            <a:alpha val="9000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kern="1200">
              <a:solidFill>
                <a:schemeClr val="tx1"/>
              </a:solidFill>
            </a:rPr>
            <a:t>2020-21 School Year</a:t>
          </a:r>
        </a:p>
      </dsp:txBody>
      <dsp:txXfrm rot="5400000">
        <a:off x="1089260" y="1782422"/>
        <a:ext cx="3174100" cy="353587"/>
      </dsp:txXfrm>
    </dsp:sp>
    <dsp:sp modelId="{F63F2B01-5D72-4A02-8697-133ED9E6591E}">
      <dsp:nvSpPr>
        <dsp:cNvPr id="0" name=""/>
        <dsp:cNvSpPr/>
      </dsp:nvSpPr>
      <dsp:spPr>
        <a:xfrm>
          <a:off x="5722" y="0"/>
          <a:ext cx="5322046" cy="137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anchor="b" anchorCtr="1">
          <a:noAutofit/>
        </a:bodyPr>
        <a:lstStyle/>
        <a:p>
          <a:pPr marL="0" lvl="0" indent="0" algn="ctr" defTabSz="1066800">
            <a:lnSpc>
              <a:spcPct val="90000"/>
            </a:lnSpc>
            <a:spcBef>
              <a:spcPct val="0"/>
            </a:spcBef>
            <a:spcAft>
              <a:spcPts val="0"/>
            </a:spcAft>
            <a:buNone/>
          </a:pPr>
          <a:endParaRPr lang="en-US" sz="2400" kern="1200"/>
        </a:p>
        <a:p>
          <a:pPr marL="0" lvl="0" indent="0" algn="ctr" defTabSz="1066800">
            <a:lnSpc>
              <a:spcPct val="90000"/>
            </a:lnSpc>
            <a:spcBef>
              <a:spcPct val="0"/>
            </a:spcBef>
            <a:spcAft>
              <a:spcPts val="0"/>
            </a:spcAft>
            <a:buNone/>
          </a:pPr>
          <a:r>
            <a:rPr lang="en-US" sz="2400" kern="1200"/>
            <a:t>The Indicator 7 data sample is  </a:t>
          </a:r>
        </a:p>
        <a:p>
          <a:pPr marL="0" lvl="0" indent="0" algn="ctr" defTabSz="1066800">
            <a:lnSpc>
              <a:spcPct val="90000"/>
            </a:lnSpc>
            <a:spcBef>
              <a:spcPct val="0"/>
            </a:spcBef>
            <a:spcAft>
              <a:spcPts val="0"/>
            </a:spcAft>
            <a:buNone/>
          </a:pPr>
          <a:r>
            <a:rPr lang="en-US" sz="2400" kern="1200"/>
            <a:t>collected on a school year basis </a:t>
          </a:r>
        </a:p>
      </dsp:txBody>
      <dsp:txXfrm>
        <a:off x="5722" y="0"/>
        <a:ext cx="5322046" cy="1371451"/>
      </dsp:txXfrm>
    </dsp:sp>
    <dsp:sp modelId="{2F310C15-1BED-4BBD-A1DE-87B40BF60BC1}">
      <dsp:nvSpPr>
        <dsp:cNvPr id="0" name=""/>
        <dsp:cNvSpPr/>
      </dsp:nvSpPr>
      <dsp:spPr>
        <a:xfrm>
          <a:off x="2666745" y="1449820"/>
          <a:ext cx="0" cy="313474"/>
        </a:xfrm>
        <a:prstGeom prst="line">
          <a:avLst/>
        </a:prstGeom>
        <a:noFill/>
        <a:ln w="6350" cap="flat" cmpd="sng" algn="ctr">
          <a:solidFill>
            <a:schemeClr val="accent1">
              <a:shade val="90000"/>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6803928-0384-4E94-82B3-A4E028570F79}">
      <dsp:nvSpPr>
        <dsp:cNvPr id="0" name=""/>
        <dsp:cNvSpPr/>
      </dsp:nvSpPr>
      <dsp:spPr>
        <a:xfrm>
          <a:off x="2627561" y="1371451"/>
          <a:ext cx="78368" cy="78368"/>
        </a:xfrm>
        <a:prstGeom prst="ellipse">
          <a:avLst/>
        </a:prstGeom>
        <a:solidFill>
          <a:schemeClr val="accent1">
            <a:shade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F4C2FB-C519-4B52-B0BA-6C6F070F731F}">
      <dsp:nvSpPr>
        <dsp:cNvPr id="0" name=""/>
        <dsp:cNvSpPr/>
      </dsp:nvSpPr>
      <dsp:spPr>
        <a:xfrm>
          <a:off x="4263359" y="1763294"/>
          <a:ext cx="3193228" cy="391843"/>
        </a:xfrm>
        <a:prstGeom prst="rect">
          <a:avLst/>
        </a:prstGeom>
        <a:solidFill>
          <a:schemeClr val="tx1">
            <a:lumMod val="75000"/>
            <a:alpha val="7000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kern="1200">
              <a:solidFill>
                <a:schemeClr val="bg1"/>
              </a:solidFill>
            </a:rPr>
            <a:t>FFY 2020 APR</a:t>
          </a:r>
        </a:p>
      </dsp:txBody>
      <dsp:txXfrm>
        <a:off x="4263359" y="1763294"/>
        <a:ext cx="3193228" cy="391843"/>
      </dsp:txXfrm>
    </dsp:sp>
    <dsp:sp modelId="{6AD09D91-4B94-49E3-9314-CB0BF2F207D7}">
      <dsp:nvSpPr>
        <dsp:cNvPr id="0" name=""/>
        <dsp:cNvSpPr/>
      </dsp:nvSpPr>
      <dsp:spPr>
        <a:xfrm>
          <a:off x="3198950" y="2546981"/>
          <a:ext cx="5322046" cy="137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3360" rIns="0" bIns="0" numCol="1" spcCol="1270" anchor="t" anchorCtr="1">
          <a:noAutofit/>
        </a:bodyPr>
        <a:lstStyle/>
        <a:p>
          <a:pPr marL="0" lvl="0" indent="0" algn="ctr" defTabSz="1244600">
            <a:lnSpc>
              <a:spcPct val="90000"/>
            </a:lnSpc>
            <a:spcBef>
              <a:spcPct val="0"/>
            </a:spcBef>
            <a:spcAft>
              <a:spcPts val="0"/>
            </a:spcAft>
            <a:buNone/>
          </a:pPr>
          <a:r>
            <a:rPr lang="en-US" sz="2800" kern="1200"/>
            <a:t>The 2020-21 School Year Data is </a:t>
          </a:r>
        </a:p>
        <a:p>
          <a:pPr marL="0" lvl="0" indent="0" algn="ctr" defTabSz="1244600">
            <a:lnSpc>
              <a:spcPct val="90000"/>
            </a:lnSpc>
            <a:spcBef>
              <a:spcPct val="0"/>
            </a:spcBef>
            <a:spcAft>
              <a:spcPts val="0"/>
            </a:spcAft>
            <a:buNone/>
          </a:pPr>
          <a:r>
            <a:rPr lang="en-US" sz="2800" kern="1200"/>
            <a:t>included in the FFY 2020 APR</a:t>
          </a:r>
        </a:p>
      </dsp:txBody>
      <dsp:txXfrm>
        <a:off x="3198950" y="2546981"/>
        <a:ext cx="5322046" cy="1371451"/>
      </dsp:txXfrm>
    </dsp:sp>
    <dsp:sp modelId="{B225364B-B269-431F-AF61-ABC8EE0401B0}">
      <dsp:nvSpPr>
        <dsp:cNvPr id="0" name=""/>
        <dsp:cNvSpPr/>
      </dsp:nvSpPr>
      <dsp:spPr>
        <a:xfrm>
          <a:off x="5859974" y="2155138"/>
          <a:ext cx="0" cy="313474"/>
        </a:xfrm>
        <a:prstGeom prst="line">
          <a:avLst/>
        </a:prstGeom>
        <a:noFill/>
        <a:ln w="6350" cap="flat" cmpd="sng" algn="ctr">
          <a:solidFill>
            <a:schemeClr val="accent1">
              <a:shade val="90000"/>
              <a:hueOff val="207713"/>
              <a:satOff val="-4436"/>
              <a:lumOff val="16555"/>
              <a:alphaOff val="0"/>
            </a:schemeClr>
          </a:solidFill>
          <a:prstDash val="dash"/>
          <a:miter lim="800000"/>
        </a:ln>
        <a:effectLst/>
      </dsp:spPr>
      <dsp:style>
        <a:lnRef idx="1">
          <a:scrgbClr r="0" g="0" b="0"/>
        </a:lnRef>
        <a:fillRef idx="0">
          <a:scrgbClr r="0" g="0" b="0"/>
        </a:fillRef>
        <a:effectRef idx="0">
          <a:scrgbClr r="0" g="0" b="0"/>
        </a:effectRef>
        <a:fontRef idx="minor"/>
      </dsp:style>
    </dsp:sp>
    <dsp:sp modelId="{E95CD284-3A25-4BC0-9ABD-2E732BFBCD95}">
      <dsp:nvSpPr>
        <dsp:cNvPr id="0" name=""/>
        <dsp:cNvSpPr/>
      </dsp:nvSpPr>
      <dsp:spPr>
        <a:xfrm>
          <a:off x="5820789" y="2468612"/>
          <a:ext cx="78368" cy="78368"/>
        </a:xfrm>
        <a:prstGeom prst="ellipse">
          <a:avLst/>
        </a:prstGeom>
        <a:solidFill>
          <a:schemeClr val="accent1">
            <a:shade val="90000"/>
            <a:hueOff val="207713"/>
            <a:satOff val="-4436"/>
            <a:lumOff val="16555"/>
            <a:alpha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FCA557-3386-4095-B2D8-0E5404D351C4}">
      <dsp:nvSpPr>
        <dsp:cNvPr id="0" name=""/>
        <dsp:cNvSpPr/>
      </dsp:nvSpPr>
      <dsp:spPr>
        <a:xfrm rot="5400000">
          <a:off x="8857280" y="362602"/>
          <a:ext cx="391843" cy="3193228"/>
        </a:xfrm>
        <a:prstGeom prst="round2SameRect">
          <a:avLst/>
        </a:prstGeom>
        <a:solidFill>
          <a:schemeClr val="accent1">
            <a:alpha val="90000"/>
            <a:hueOff val="0"/>
            <a:satOff val="0"/>
            <a:lumOff val="0"/>
            <a:alphaOff val="-4000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kern="1200">
              <a:solidFill>
                <a:schemeClr val="tx1"/>
              </a:solidFill>
            </a:rPr>
            <a:t>February 2022</a:t>
          </a:r>
        </a:p>
      </dsp:txBody>
      <dsp:txXfrm rot="-5400000">
        <a:off x="7456588" y="1782422"/>
        <a:ext cx="3174100" cy="353587"/>
      </dsp:txXfrm>
    </dsp:sp>
    <dsp:sp modelId="{6F1F35E7-B7DF-4548-98F0-7A70E47E2EFA}">
      <dsp:nvSpPr>
        <dsp:cNvPr id="0" name=""/>
        <dsp:cNvSpPr/>
      </dsp:nvSpPr>
      <dsp:spPr>
        <a:xfrm>
          <a:off x="6392178" y="0"/>
          <a:ext cx="5322046" cy="137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anchor="b" anchorCtr="1">
          <a:noAutofit/>
        </a:bodyPr>
        <a:lstStyle/>
        <a:p>
          <a:pPr marL="0" lvl="0" indent="0" algn="ctr" defTabSz="1066800">
            <a:lnSpc>
              <a:spcPct val="90000"/>
            </a:lnSpc>
            <a:spcBef>
              <a:spcPct val="0"/>
            </a:spcBef>
            <a:spcAft>
              <a:spcPts val="0"/>
            </a:spcAft>
            <a:buNone/>
          </a:pPr>
          <a:r>
            <a:rPr lang="en-US" sz="2400" kern="1200"/>
            <a:t>The FFY 2020 APR is </a:t>
          </a:r>
        </a:p>
        <a:p>
          <a:pPr marL="0" lvl="0" indent="0" algn="ctr" defTabSz="1066800">
            <a:lnSpc>
              <a:spcPct val="90000"/>
            </a:lnSpc>
            <a:spcBef>
              <a:spcPct val="0"/>
            </a:spcBef>
            <a:spcAft>
              <a:spcPts val="0"/>
            </a:spcAft>
            <a:buNone/>
          </a:pPr>
          <a:r>
            <a:rPr lang="en-US" sz="2400" kern="1200"/>
            <a:t>submitted to OSEP</a:t>
          </a:r>
        </a:p>
      </dsp:txBody>
      <dsp:txXfrm>
        <a:off x="6392178" y="0"/>
        <a:ext cx="5322046" cy="1371451"/>
      </dsp:txXfrm>
    </dsp:sp>
    <dsp:sp modelId="{0B9C7160-43DA-41EE-8EC4-4F7749243820}">
      <dsp:nvSpPr>
        <dsp:cNvPr id="0" name=""/>
        <dsp:cNvSpPr/>
      </dsp:nvSpPr>
      <dsp:spPr>
        <a:xfrm>
          <a:off x="9053202" y="1449820"/>
          <a:ext cx="0" cy="313474"/>
        </a:xfrm>
        <a:prstGeom prst="line">
          <a:avLst/>
        </a:prstGeom>
        <a:noFill/>
        <a:ln w="6350" cap="flat" cmpd="sng" algn="ctr">
          <a:solidFill>
            <a:schemeClr val="accent1">
              <a:shade val="90000"/>
              <a:hueOff val="415426"/>
              <a:satOff val="-8871"/>
              <a:lumOff val="33109"/>
              <a:alphaOff val="0"/>
            </a:schemeClr>
          </a:solidFill>
          <a:prstDash val="dash"/>
          <a:miter lim="800000"/>
        </a:ln>
        <a:effectLst/>
      </dsp:spPr>
      <dsp:style>
        <a:lnRef idx="1">
          <a:scrgbClr r="0" g="0" b="0"/>
        </a:lnRef>
        <a:fillRef idx="0">
          <a:scrgbClr r="0" g="0" b="0"/>
        </a:fillRef>
        <a:effectRef idx="0">
          <a:scrgbClr r="0" g="0" b="0"/>
        </a:effectRef>
        <a:fontRef idx="minor"/>
      </dsp:style>
    </dsp:sp>
    <dsp:sp modelId="{BD0FA086-FA31-467C-ABAE-D1CE5E39F6AB}">
      <dsp:nvSpPr>
        <dsp:cNvPr id="0" name=""/>
        <dsp:cNvSpPr/>
      </dsp:nvSpPr>
      <dsp:spPr>
        <a:xfrm>
          <a:off x="9014017" y="1371451"/>
          <a:ext cx="78368" cy="78368"/>
        </a:xfrm>
        <a:prstGeom prst="ellipse">
          <a:avLst/>
        </a:prstGeom>
        <a:solidFill>
          <a:schemeClr val="accent1">
            <a:shade val="90000"/>
            <a:hueOff val="415426"/>
            <a:satOff val="-8871"/>
            <a:lumOff val="33109"/>
            <a:alpha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5398C-A3AC-4537-88D1-F8AE75AF582D}">
      <dsp:nvSpPr>
        <dsp:cNvPr id="0" name=""/>
        <dsp:cNvSpPr/>
      </dsp:nvSpPr>
      <dsp:spPr>
        <a:xfrm>
          <a:off x="190071" y="243"/>
          <a:ext cx="2743199"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12 Regional                Partnership Centers</a:t>
          </a:r>
        </a:p>
      </dsp:txBody>
      <dsp:txXfrm>
        <a:off x="190071" y="243"/>
        <a:ext cx="2743199" cy="1510656"/>
      </dsp:txXfrm>
    </dsp:sp>
    <dsp:sp modelId="{72665B3F-F325-440F-BCA9-C4535B31A4E0}">
      <dsp:nvSpPr>
        <dsp:cNvPr id="0" name=""/>
        <dsp:cNvSpPr/>
      </dsp:nvSpPr>
      <dsp:spPr>
        <a:xfrm>
          <a:off x="190074" y="1600628"/>
          <a:ext cx="2743194"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14 School-Age Family and Community Engagement Centers</a:t>
          </a:r>
        </a:p>
      </dsp:txBody>
      <dsp:txXfrm>
        <a:off x="190074" y="1600628"/>
        <a:ext cx="2743194" cy="1510656"/>
      </dsp:txXfrm>
    </dsp:sp>
    <dsp:sp modelId="{692F3BB9-0B04-47E3-B2A3-8F8C3B4C4B60}">
      <dsp:nvSpPr>
        <dsp:cNvPr id="0" name=""/>
        <dsp:cNvSpPr/>
      </dsp:nvSpPr>
      <dsp:spPr>
        <a:xfrm>
          <a:off x="202298" y="3201013"/>
          <a:ext cx="2718746"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14 Early Childhood Family and Community Engagement Centers</a:t>
          </a:r>
        </a:p>
      </dsp:txBody>
      <dsp:txXfrm>
        <a:off x="202298" y="3201013"/>
        <a:ext cx="2718746" cy="15106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F7C20-49A4-4550-B3C1-70C34F718F71}">
      <dsp:nvSpPr>
        <dsp:cNvPr id="0" name=""/>
        <dsp:cNvSpPr/>
      </dsp:nvSpPr>
      <dsp:spPr>
        <a:xfrm flipH="1">
          <a:off x="677652" y="262967"/>
          <a:ext cx="375935" cy="3435462"/>
        </a:xfrm>
        <a:prstGeom prst="blockArc">
          <a:avLst>
            <a:gd name="adj1" fmla="val 18900000"/>
            <a:gd name="adj2" fmla="val 2700000"/>
            <a:gd name="adj3" fmla="val 415"/>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B4DD1F-D5F8-4E9A-B0DF-EB59D0654FDD}">
      <dsp:nvSpPr>
        <dsp:cNvPr id="0" name=""/>
        <dsp:cNvSpPr/>
      </dsp:nvSpPr>
      <dsp:spPr>
        <a:xfrm>
          <a:off x="537102" y="386022"/>
          <a:ext cx="8220831" cy="77204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Regional Learning</a:t>
          </a:r>
          <a:endParaRPr lang="en-US" sz="2400" kern="1200"/>
        </a:p>
      </dsp:txBody>
      <dsp:txXfrm>
        <a:off x="537102" y="386022"/>
        <a:ext cx="8220831" cy="772045"/>
      </dsp:txXfrm>
    </dsp:sp>
    <dsp:sp modelId="{AE8CDDE3-1383-4284-ABAA-1DC19B91C4B4}">
      <dsp:nvSpPr>
        <dsp:cNvPr id="0" name=""/>
        <dsp:cNvSpPr/>
      </dsp:nvSpPr>
      <dsp:spPr>
        <a:xfrm>
          <a:off x="54574" y="289517"/>
          <a:ext cx="965056" cy="96505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570DDA-D2DF-47A5-98A0-982BFB5E4EC2}">
      <dsp:nvSpPr>
        <dsp:cNvPr id="0" name=""/>
        <dsp:cNvSpPr/>
      </dsp:nvSpPr>
      <dsp:spPr>
        <a:xfrm>
          <a:off x="817740" y="1544090"/>
          <a:ext cx="7940192" cy="772045"/>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Targeted Skills/Support Groups</a:t>
          </a:r>
          <a:endParaRPr lang="en-US" sz="2400" kern="1200"/>
        </a:p>
      </dsp:txBody>
      <dsp:txXfrm>
        <a:off x="817740" y="1544090"/>
        <a:ext cx="7940192" cy="772045"/>
      </dsp:txXfrm>
    </dsp:sp>
    <dsp:sp modelId="{5E800F7C-E559-4BF9-8D95-1AA4F764BC4E}">
      <dsp:nvSpPr>
        <dsp:cNvPr id="0" name=""/>
        <dsp:cNvSpPr/>
      </dsp:nvSpPr>
      <dsp:spPr>
        <a:xfrm>
          <a:off x="335212" y="1447585"/>
          <a:ext cx="965056" cy="96505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D98347-D1A8-48A2-93B5-F5A0918E322D}">
      <dsp:nvSpPr>
        <dsp:cNvPr id="0" name=""/>
        <dsp:cNvSpPr/>
      </dsp:nvSpPr>
      <dsp:spPr>
        <a:xfrm>
          <a:off x="1538194" y="2695388"/>
          <a:ext cx="7205640" cy="772045"/>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Support Plans </a:t>
          </a:r>
          <a:endParaRPr lang="en-US" sz="2400" kern="1200"/>
        </a:p>
      </dsp:txBody>
      <dsp:txXfrm>
        <a:off x="1538194" y="2695388"/>
        <a:ext cx="7205640" cy="772045"/>
      </dsp:txXfrm>
    </dsp:sp>
    <dsp:sp modelId="{5D2CE53C-0B08-4F59-A423-F5C65E36CCFB}">
      <dsp:nvSpPr>
        <dsp:cNvPr id="0" name=""/>
        <dsp:cNvSpPr/>
      </dsp:nvSpPr>
      <dsp:spPr>
        <a:xfrm>
          <a:off x="662482" y="2604138"/>
          <a:ext cx="965056" cy="96505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CEEB87-F0A3-43CA-81AB-D964AD137B68}">
      <dsp:nvSpPr>
        <dsp:cNvPr id="0" name=""/>
        <dsp:cNvSpPr/>
      </dsp:nvSpPr>
      <dsp:spPr>
        <a:xfrm>
          <a:off x="1323043" y="187"/>
          <a:ext cx="5292173" cy="1981637"/>
        </a:xfrm>
        <a:prstGeom prst="rect">
          <a:avLst/>
        </a:prstGeom>
        <a:solidFill>
          <a:srgbClr val="548222"/>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683" tIns="503336" rIns="102683" bIns="503336" numCol="1" spcCol="1270" anchor="ctr" anchorCtr="0">
          <a:noAutofit/>
        </a:bodyPr>
        <a:lstStyle/>
        <a:p>
          <a:pPr marL="0" lvl="0" indent="0" algn="l" defTabSz="1066800">
            <a:lnSpc>
              <a:spcPct val="90000"/>
            </a:lnSpc>
            <a:spcBef>
              <a:spcPct val="0"/>
            </a:spcBef>
            <a:spcAft>
              <a:spcPct val="35000"/>
            </a:spcAft>
            <a:buNone/>
          </a:pPr>
          <a:r>
            <a:rPr lang="en-US" sz="2400" kern="1200"/>
            <a:t>Tests/assessments normed for 3 and 5 year </a:t>
          </a:r>
          <a:r>
            <a:rPr lang="en-US" sz="2400" kern="1200" err="1"/>
            <a:t>olds</a:t>
          </a:r>
          <a:r>
            <a:rPr lang="en-US" sz="2400" kern="1200"/>
            <a:t> to ensure greater comparison for children evaluated by CPSE for entry and CSE for exit</a:t>
          </a:r>
        </a:p>
      </dsp:txBody>
      <dsp:txXfrm>
        <a:off x="1323043" y="187"/>
        <a:ext cx="5292173" cy="1981637"/>
      </dsp:txXfrm>
    </dsp:sp>
    <dsp:sp modelId="{C71331C5-66A1-43A8-9B86-5ABE2F34E6A6}">
      <dsp:nvSpPr>
        <dsp:cNvPr id="0" name=""/>
        <dsp:cNvSpPr/>
      </dsp:nvSpPr>
      <dsp:spPr>
        <a:xfrm>
          <a:off x="0" y="187"/>
          <a:ext cx="1323043" cy="1981637"/>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0011" tIns="195742" rIns="70011" bIns="195742" numCol="1" spcCol="1270" anchor="ctr" anchorCtr="0">
          <a:noAutofit/>
        </a:bodyPr>
        <a:lstStyle/>
        <a:p>
          <a:pPr marL="0" lvl="0" indent="0" algn="ctr" defTabSz="1244600">
            <a:lnSpc>
              <a:spcPct val="90000"/>
            </a:lnSpc>
            <a:spcBef>
              <a:spcPct val="0"/>
            </a:spcBef>
            <a:spcAft>
              <a:spcPct val="35000"/>
            </a:spcAft>
            <a:buNone/>
          </a:pPr>
          <a:r>
            <a:rPr lang="en-US" sz="2800" kern="1200"/>
            <a:t>Require</a:t>
          </a:r>
        </a:p>
      </dsp:txBody>
      <dsp:txXfrm>
        <a:off x="0" y="187"/>
        <a:ext cx="1323043" cy="1981637"/>
      </dsp:txXfrm>
    </dsp:sp>
    <dsp:sp modelId="{486EBA4D-FB95-4204-81ED-88D075F45630}">
      <dsp:nvSpPr>
        <dsp:cNvPr id="0" name=""/>
        <dsp:cNvSpPr/>
      </dsp:nvSpPr>
      <dsp:spPr>
        <a:xfrm>
          <a:off x="1323043" y="2100723"/>
          <a:ext cx="5292173" cy="1371590"/>
        </a:xfrm>
        <a:prstGeom prst="rect">
          <a:avLst/>
        </a:prstGeom>
        <a:solidFill>
          <a:srgbClr val="548222"/>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683" tIns="503336" rIns="102683" bIns="503336" numCol="1" spcCol="1270" anchor="ctr" anchorCtr="0">
          <a:noAutofit/>
        </a:bodyPr>
        <a:lstStyle/>
        <a:p>
          <a:pPr marL="0" lvl="0" indent="0" algn="l" defTabSz="1066800">
            <a:lnSpc>
              <a:spcPct val="90000"/>
            </a:lnSpc>
            <a:spcBef>
              <a:spcPct val="0"/>
            </a:spcBef>
            <a:spcAft>
              <a:spcPct val="35000"/>
            </a:spcAft>
            <a:buNone/>
          </a:pPr>
          <a:r>
            <a:rPr lang="en-US" sz="2400" kern="1200"/>
            <a:t>Same test/assessment be used at entrance and exit</a:t>
          </a:r>
        </a:p>
      </dsp:txBody>
      <dsp:txXfrm>
        <a:off x="1323043" y="2100723"/>
        <a:ext cx="5292173" cy="1371590"/>
      </dsp:txXfrm>
    </dsp:sp>
    <dsp:sp modelId="{E64CA136-A53B-4D6C-9CFD-9B6B5BAE0980}">
      <dsp:nvSpPr>
        <dsp:cNvPr id="0" name=""/>
        <dsp:cNvSpPr/>
      </dsp:nvSpPr>
      <dsp:spPr>
        <a:xfrm>
          <a:off x="0" y="2100723"/>
          <a:ext cx="1323043" cy="1371590"/>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0011" tIns="195742" rIns="70011" bIns="195742" numCol="1" spcCol="1270" anchor="ctr" anchorCtr="0">
          <a:noAutofit/>
        </a:bodyPr>
        <a:lstStyle/>
        <a:p>
          <a:pPr marL="0" lvl="0" indent="0" algn="ctr" defTabSz="1244600">
            <a:lnSpc>
              <a:spcPct val="90000"/>
            </a:lnSpc>
            <a:spcBef>
              <a:spcPct val="0"/>
            </a:spcBef>
            <a:spcAft>
              <a:spcPct val="35000"/>
            </a:spcAft>
            <a:buNone/>
          </a:pPr>
          <a:r>
            <a:rPr lang="en-US" sz="2800" kern="1200"/>
            <a:t>Require</a:t>
          </a:r>
        </a:p>
      </dsp:txBody>
      <dsp:txXfrm>
        <a:off x="0" y="2100723"/>
        <a:ext cx="1323043" cy="1371590"/>
      </dsp:txXfrm>
    </dsp:sp>
    <dsp:sp modelId="{661BD99E-B8C2-4920-AFE6-9CC5532E9B22}">
      <dsp:nvSpPr>
        <dsp:cNvPr id="0" name=""/>
        <dsp:cNvSpPr/>
      </dsp:nvSpPr>
      <dsp:spPr>
        <a:xfrm>
          <a:off x="1323043" y="3591212"/>
          <a:ext cx="5292173" cy="1447804"/>
        </a:xfrm>
        <a:prstGeom prst="rect">
          <a:avLst/>
        </a:prstGeom>
        <a:solidFill>
          <a:srgbClr val="548222"/>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683" tIns="503336" rIns="102683" bIns="503336" numCol="1" spcCol="1270" anchor="ctr" anchorCtr="0">
          <a:noAutofit/>
        </a:bodyPr>
        <a:lstStyle/>
        <a:p>
          <a:pPr marL="0" lvl="0" indent="0" algn="l" defTabSz="1066800">
            <a:lnSpc>
              <a:spcPct val="90000"/>
            </a:lnSpc>
            <a:spcBef>
              <a:spcPct val="0"/>
            </a:spcBef>
            <a:spcAft>
              <a:spcPct val="35000"/>
            </a:spcAft>
            <a:buNone/>
          </a:pPr>
          <a:r>
            <a:rPr lang="en-US" sz="2400" kern="1200"/>
            <a:t>For the year the school district is to report, report all children and not just a sample of children</a:t>
          </a:r>
        </a:p>
      </dsp:txBody>
      <dsp:txXfrm>
        <a:off x="1323043" y="3591212"/>
        <a:ext cx="5292173" cy="1447804"/>
      </dsp:txXfrm>
    </dsp:sp>
    <dsp:sp modelId="{91968203-4FA8-4A1A-B299-2ED5A9294BEF}">
      <dsp:nvSpPr>
        <dsp:cNvPr id="0" name=""/>
        <dsp:cNvSpPr/>
      </dsp:nvSpPr>
      <dsp:spPr>
        <a:xfrm>
          <a:off x="0" y="3591212"/>
          <a:ext cx="1323043" cy="1447804"/>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0011" tIns="195742" rIns="70011" bIns="195742" numCol="1" spcCol="1270" anchor="ctr" anchorCtr="0">
          <a:noAutofit/>
        </a:bodyPr>
        <a:lstStyle/>
        <a:p>
          <a:pPr marL="0" lvl="0" indent="0" algn="ctr" defTabSz="1244600">
            <a:lnSpc>
              <a:spcPct val="90000"/>
            </a:lnSpc>
            <a:spcBef>
              <a:spcPct val="0"/>
            </a:spcBef>
            <a:spcAft>
              <a:spcPct val="35000"/>
            </a:spcAft>
            <a:buNone/>
          </a:pPr>
          <a:r>
            <a:rPr lang="en-US" sz="2800" kern="1200"/>
            <a:t>Report</a:t>
          </a:r>
        </a:p>
      </dsp:txBody>
      <dsp:txXfrm>
        <a:off x="0" y="3591212"/>
        <a:ext cx="1323043" cy="1447804"/>
      </dsp:txXfrm>
    </dsp:sp>
    <dsp:sp modelId="{209B2BB1-DF56-4DC1-9065-E626A6C1622D}">
      <dsp:nvSpPr>
        <dsp:cNvPr id="0" name=""/>
        <dsp:cNvSpPr/>
      </dsp:nvSpPr>
      <dsp:spPr>
        <a:xfrm>
          <a:off x="1323043" y="5157915"/>
          <a:ext cx="5292173" cy="944745"/>
        </a:xfrm>
        <a:prstGeom prst="rect">
          <a:avLst/>
        </a:prstGeom>
        <a:solidFill>
          <a:srgbClr val="548222"/>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683" tIns="503336" rIns="102683" bIns="503336" numCol="1" spcCol="1270" anchor="ctr" anchorCtr="0">
          <a:noAutofit/>
        </a:bodyPr>
        <a:lstStyle/>
        <a:p>
          <a:pPr marL="0" lvl="0" indent="0" algn="l" defTabSz="1066800" rtl="0">
            <a:lnSpc>
              <a:spcPct val="90000"/>
            </a:lnSpc>
            <a:spcBef>
              <a:spcPct val="0"/>
            </a:spcBef>
            <a:spcAft>
              <a:spcPct val="35000"/>
            </a:spcAft>
            <a:buNone/>
          </a:pPr>
          <a:r>
            <a:rPr lang="en-US" sz="2400" kern="1200"/>
            <a:t>Enhanced </a:t>
          </a:r>
          <a:r>
            <a:rPr lang="en-US" sz="2400" kern="1200">
              <a:latin typeface="Corbel" panose="020B0503020204020204"/>
            </a:rPr>
            <a:t>training </a:t>
          </a:r>
          <a:r>
            <a:rPr lang="en-US" sz="2400" kern="1200"/>
            <a:t>on the Preschool Outcome Report Process</a:t>
          </a:r>
          <a:r>
            <a:rPr lang="en-US" sz="2400" kern="1200">
              <a:latin typeface="Corbel" panose="020B0503020204020204"/>
            </a:rPr>
            <a:t>  </a:t>
          </a:r>
          <a:endParaRPr lang="en-US" sz="2400" kern="1200"/>
        </a:p>
      </dsp:txBody>
      <dsp:txXfrm>
        <a:off x="1323043" y="5157915"/>
        <a:ext cx="5292173" cy="944745"/>
      </dsp:txXfrm>
    </dsp:sp>
    <dsp:sp modelId="{CBE1D5C9-3A04-4790-A553-7A0AB99BD2DD}">
      <dsp:nvSpPr>
        <dsp:cNvPr id="0" name=""/>
        <dsp:cNvSpPr/>
      </dsp:nvSpPr>
      <dsp:spPr>
        <a:xfrm>
          <a:off x="0" y="5157915"/>
          <a:ext cx="1323043" cy="944745"/>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0011" tIns="195742" rIns="70011" bIns="195742" numCol="1" spcCol="1270" anchor="ctr" anchorCtr="0">
          <a:noAutofit/>
        </a:bodyPr>
        <a:lstStyle/>
        <a:p>
          <a:pPr marL="0" lvl="0" indent="0" algn="ctr" defTabSz="1244600">
            <a:lnSpc>
              <a:spcPct val="90000"/>
            </a:lnSpc>
            <a:spcBef>
              <a:spcPct val="0"/>
            </a:spcBef>
            <a:spcAft>
              <a:spcPct val="35000"/>
            </a:spcAft>
            <a:buNone/>
          </a:pPr>
          <a:r>
            <a:rPr lang="en-US" sz="2800" kern="1200"/>
            <a:t>Offer</a:t>
          </a:r>
        </a:p>
      </dsp:txBody>
      <dsp:txXfrm>
        <a:off x="0" y="5157915"/>
        <a:ext cx="1323043" cy="9447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B057B-386A-4584-81F9-E0E4FCC17E51}">
      <dsp:nvSpPr>
        <dsp:cNvPr id="0" name=""/>
        <dsp:cNvSpPr/>
      </dsp:nvSpPr>
      <dsp:spPr>
        <a:xfrm>
          <a:off x="12328" y="0"/>
          <a:ext cx="3278584" cy="88211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Considers COVID-19 Impact in Year 1 &amp; 2</a:t>
          </a:r>
        </a:p>
      </dsp:txBody>
      <dsp:txXfrm>
        <a:off x="453384" y="0"/>
        <a:ext cx="2396472" cy="882112"/>
      </dsp:txXfrm>
    </dsp:sp>
    <dsp:sp modelId="{8AD9A04E-1E4C-48A5-8517-32AF375E617C}">
      <dsp:nvSpPr>
        <dsp:cNvPr id="0" name=""/>
        <dsp:cNvSpPr/>
      </dsp:nvSpPr>
      <dsp:spPr>
        <a:xfrm>
          <a:off x="2953530" y="0"/>
          <a:ext cx="3278584" cy="88211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Improvement Over Baseline &amp; Aligning with Average Trend Data </a:t>
          </a:r>
        </a:p>
      </dsp:txBody>
      <dsp:txXfrm>
        <a:off x="3394586" y="0"/>
        <a:ext cx="2396472" cy="882112"/>
      </dsp:txXfrm>
    </dsp:sp>
    <dsp:sp modelId="{13162660-72F8-45BE-8CE5-03B2864D0CE4}">
      <dsp:nvSpPr>
        <dsp:cNvPr id="0" name=""/>
        <dsp:cNvSpPr/>
      </dsp:nvSpPr>
      <dsp:spPr>
        <a:xfrm>
          <a:off x="5904257" y="0"/>
          <a:ext cx="3630639" cy="88211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Provides Incremental Progress in Years 3-6</a:t>
          </a:r>
        </a:p>
      </dsp:txBody>
      <dsp:txXfrm>
        <a:off x="6345313" y="0"/>
        <a:ext cx="2748527" cy="8821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B057B-386A-4584-81F9-E0E4FCC17E51}">
      <dsp:nvSpPr>
        <dsp:cNvPr id="0" name=""/>
        <dsp:cNvSpPr/>
      </dsp:nvSpPr>
      <dsp:spPr>
        <a:xfrm>
          <a:off x="12328" y="0"/>
          <a:ext cx="3278584" cy="88211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Considers COVID-19 Impact in Year 1 </a:t>
          </a:r>
        </a:p>
      </dsp:txBody>
      <dsp:txXfrm>
        <a:off x="453384" y="0"/>
        <a:ext cx="2396472" cy="882112"/>
      </dsp:txXfrm>
    </dsp:sp>
    <dsp:sp modelId="{8AD9A04E-1E4C-48A5-8517-32AF375E617C}">
      <dsp:nvSpPr>
        <dsp:cNvPr id="0" name=""/>
        <dsp:cNvSpPr/>
      </dsp:nvSpPr>
      <dsp:spPr>
        <a:xfrm>
          <a:off x="2906424" y="0"/>
          <a:ext cx="3278584" cy="88211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Improvement Over Baseline &amp; Increase over Average Trend Data </a:t>
          </a:r>
        </a:p>
      </dsp:txBody>
      <dsp:txXfrm>
        <a:off x="3347480" y="0"/>
        <a:ext cx="2396472" cy="882112"/>
      </dsp:txXfrm>
    </dsp:sp>
    <dsp:sp modelId="{13162660-72F8-45BE-8CE5-03B2864D0CE4}">
      <dsp:nvSpPr>
        <dsp:cNvPr id="0" name=""/>
        <dsp:cNvSpPr/>
      </dsp:nvSpPr>
      <dsp:spPr>
        <a:xfrm>
          <a:off x="5904257" y="0"/>
          <a:ext cx="3630639" cy="88211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Provides Incremental Progress in Years 2-6</a:t>
          </a:r>
        </a:p>
      </dsp:txBody>
      <dsp:txXfrm>
        <a:off x="6345313" y="0"/>
        <a:ext cx="2748527" cy="88211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10/6/2021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10/6/2021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p12.nysed.gov/specialed/spp/"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meeting we will cover target setting and improvement activities relating to State Performance Plan Indicator 7 which measures Preschool Outcomes.</a:t>
            </a:r>
          </a:p>
          <a:p>
            <a:endParaRPr lang="en-US"/>
          </a:p>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05196"/>
          </a:xfrm>
        </p:spPr>
        <p:txBody>
          <a:bodyPr/>
          <a:lstStyle/>
          <a:p>
            <a:pPr lvl="0"/>
            <a:r>
              <a:rPr lang="en-US"/>
              <a:t>Currently, New York State does not prescribe the assessments that must be used for the entry or exit assessments that serve as the basis for Indicator 7 preschool performance outcomes.  We do publish a list of the most frequently used assessments for Preschool Children with Disabilities aligned with the Indicator 7 Outcomes. </a:t>
            </a:r>
          </a:p>
          <a:p>
            <a:pPr lvl="0"/>
            <a:endParaRPr lang="en-US"/>
          </a:p>
          <a:p>
            <a:pPr lvl="0"/>
            <a:r>
              <a:rPr lang="en-US"/>
              <a:t>The Evaluator performing the entry and/or exit assessments must complete information for the CSE or CPSE to use on the Child Outcome Rating Scale.  This information includes supporting evidence identifying: </a:t>
            </a:r>
          </a:p>
          <a:p>
            <a:pPr lvl="1"/>
            <a:r>
              <a:rPr lang="en-US"/>
              <a:t>- the source of information (name of assessment and edition), </a:t>
            </a:r>
          </a:p>
          <a:p>
            <a:pPr lvl="1"/>
            <a:r>
              <a:rPr lang="en-US"/>
              <a:t>- date the assessment was given, and </a:t>
            </a:r>
          </a:p>
          <a:p>
            <a:pPr lvl="1"/>
            <a:r>
              <a:rPr lang="en-US"/>
              <a:t>- a summary of relevant results in each of the three outcome areas. </a:t>
            </a:r>
          </a:p>
          <a:p>
            <a:pPr lvl="0"/>
            <a:endParaRPr lang="en-US"/>
          </a:p>
          <a:p>
            <a:r>
              <a:rPr lang="en-US"/>
              <a:t>The Evaluator must also provide an assurance that the Preschool Student Evaluation Summary (from the approved preschool evaluator), or Evaluation Report (from the school district evaluator) has sufficient detailed information for the CPSEs (in the case of declassification) or CSEs (in the case of a referral) to identify on a scale of 1-7 the child’s typical functioning in the three outcome areas and information that will enable them to determine if the child learned any new skill or behavior since entry into preschool special education.</a:t>
            </a:r>
          </a:p>
          <a:p>
            <a:pPr lvl="0"/>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10</a:t>
            </a:fld>
            <a:endParaRPr lang="en-US"/>
          </a:p>
        </p:txBody>
      </p:sp>
    </p:spTree>
    <p:extLst>
      <p:ext uri="{BB962C8B-B14F-4D97-AF65-F5344CB8AC3E}">
        <p14:creationId xmlns:p14="http://schemas.microsoft.com/office/powerpoint/2010/main" val="236336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New York State, assessment data is used on entry and exit to rate outcomes on a scale of 1-7.  The chart above outlines an example of the rating scale with categories of “Completely” to “Not Yet” demonstrating outcomes expected of a child the same age and situation. </a:t>
            </a:r>
          </a:p>
        </p:txBody>
      </p:sp>
      <p:sp>
        <p:nvSpPr>
          <p:cNvPr id="4" name="Slide Number Placeholder 3"/>
          <p:cNvSpPr>
            <a:spLocks noGrp="1"/>
          </p:cNvSpPr>
          <p:nvPr>
            <p:ph type="sldNum" sz="quarter" idx="5"/>
          </p:nvPr>
        </p:nvSpPr>
        <p:spPr/>
        <p:txBody>
          <a:bodyPr/>
          <a:lstStyle/>
          <a:p>
            <a:fld id="{77542409-6A04-4DC6-AC3A-D3758287A8F2}" type="slidenum">
              <a:rPr lang="en-US" smtClean="0"/>
              <a:t>11</a:t>
            </a:fld>
            <a:endParaRPr lang="en-US"/>
          </a:p>
        </p:txBody>
      </p:sp>
    </p:spTree>
    <p:extLst>
      <p:ext uri="{BB962C8B-B14F-4D97-AF65-F5344CB8AC3E}">
        <p14:creationId xmlns:p14="http://schemas.microsoft.com/office/powerpoint/2010/main" val="4200760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76758"/>
          </a:xfrm>
        </p:spPr>
        <p:txBody>
          <a:bodyPr/>
          <a:lstStyle/>
          <a:p>
            <a:r>
              <a:rPr lang="en-US"/>
              <a:t>The rating scale from the Entry Child Outcome Summary and the rating scale from the Exit Child Outcome Summary are compared by the Committee on Special Education or the Committee on Preschool Special Education on the Preschool Outcome Report.</a:t>
            </a:r>
          </a:p>
          <a:p>
            <a:endParaRPr lang="en-US"/>
          </a:p>
          <a:p>
            <a:r>
              <a:rPr lang="en-US"/>
              <a:t>The Committee also must identify whether the child learned at least one new skill between entry and exit which helps inform the outcome report progress category. </a:t>
            </a:r>
          </a:p>
          <a:p>
            <a:endParaRPr lang="en-US"/>
          </a:p>
          <a:p>
            <a:r>
              <a:rPr lang="en-US"/>
              <a:t>Table 1 is the Preschool Outcome Report used to determine progress categories for one of the three Indicator 7 subcomponents: Positive Social Emotional Skills. </a:t>
            </a:r>
          </a:p>
          <a:p>
            <a:endParaRPr lang="en-US"/>
          </a:p>
          <a:p>
            <a:r>
              <a:rPr lang="en-US"/>
              <a:t>The chart has the entry rating scale (1-7) on the vertical line on the left and the exit rating scale (1-7) on the horizontal line at the top.  The intersection of those numbers on the chart indicate the Progress Category.  The “Yes” the child learned a new skill vs. the “No” the child did not learn a new skill helps to determine the difference between a Progress Category of A or B.  A, “No” the child did not learn a new skill would mean the child did not improve functioning; B, “Yes” the child learned a new skill would mean the child improved functioning but not sufficient to move nearer to functioning comparable to same aged peers</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12</a:t>
            </a:fld>
            <a:endParaRPr lang="en-US"/>
          </a:p>
        </p:txBody>
      </p:sp>
    </p:spTree>
    <p:extLst>
      <p:ext uri="{BB962C8B-B14F-4D97-AF65-F5344CB8AC3E}">
        <p14:creationId xmlns:p14="http://schemas.microsoft.com/office/powerpoint/2010/main" val="1210978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the virtual meetings, we are going to pause and have the facilitator check to ensure the information we presented regarding the measurement was clear and understandable.  </a:t>
            </a:r>
          </a:p>
        </p:txBody>
      </p:sp>
      <p:sp>
        <p:nvSpPr>
          <p:cNvPr id="4" name="Slide Number Placeholder 3"/>
          <p:cNvSpPr>
            <a:spLocks noGrp="1"/>
          </p:cNvSpPr>
          <p:nvPr>
            <p:ph type="sldNum" sz="quarter" idx="5"/>
          </p:nvPr>
        </p:nvSpPr>
        <p:spPr/>
        <p:txBody>
          <a:bodyPr/>
          <a:lstStyle/>
          <a:p>
            <a:fld id="{77542409-6A04-4DC6-AC3A-D3758287A8F2}" type="slidenum">
              <a:rPr lang="en-US" smtClean="0"/>
              <a:t>13</a:t>
            </a:fld>
            <a:endParaRPr lang="en-US"/>
          </a:p>
        </p:txBody>
      </p:sp>
    </p:spTree>
    <p:extLst>
      <p:ext uri="{BB962C8B-B14F-4D97-AF65-F5344CB8AC3E}">
        <p14:creationId xmlns:p14="http://schemas.microsoft.com/office/powerpoint/2010/main" val="1633986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now consider the Indicator 7 Data Trends and Comparisons in New York State. </a:t>
            </a:r>
          </a:p>
          <a:p>
            <a:endParaRPr lang="en-US"/>
          </a:p>
          <a:p>
            <a:r>
              <a:rPr lang="en-US"/>
              <a:t>We will pause during the presentation so that we can get your feedback on the data.  We will specifically discuss what does the data tell us and how should we use the data to inform our target-setting and improvement activities.</a:t>
            </a:r>
          </a:p>
          <a:p>
            <a:endParaRPr lang="en-US"/>
          </a:p>
          <a:p>
            <a:endParaRPr lang="en-US"/>
          </a:p>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14</a:t>
            </a:fld>
            <a:endParaRPr lang="en-US"/>
          </a:p>
        </p:txBody>
      </p:sp>
    </p:spTree>
    <p:extLst>
      <p:ext uri="{BB962C8B-B14F-4D97-AF65-F5344CB8AC3E}">
        <p14:creationId xmlns:p14="http://schemas.microsoft.com/office/powerpoint/2010/main" val="1965047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data that we present today will reflect the Annual Performance Report data that NYSED submits to the federal Office of Special Education Programs (or OSEP).  The reporting period is based on the federal fiscal year (or FFY).  For Indicator 7, school year data is reported in the same year’s APR.  For example, the 2020-21 school year sample data is reported in the FFY 2020 APR which is submitted to OSEP in February of 2022. </a:t>
            </a:r>
          </a:p>
        </p:txBody>
      </p:sp>
      <p:sp>
        <p:nvSpPr>
          <p:cNvPr id="4" name="Slide Number Placeholder 3"/>
          <p:cNvSpPr>
            <a:spLocks noGrp="1"/>
          </p:cNvSpPr>
          <p:nvPr>
            <p:ph type="sldNum" sz="quarter" idx="5"/>
          </p:nvPr>
        </p:nvSpPr>
        <p:spPr/>
        <p:txBody>
          <a:bodyPr/>
          <a:lstStyle/>
          <a:p>
            <a:fld id="{4F9AEDF7-9276-4CA5-9DDB-B7F4F711EBC3}" type="slidenum">
              <a:rPr lang="en-US" smtClean="0"/>
              <a:t>15</a:t>
            </a:fld>
            <a:endParaRPr lang="en-US"/>
          </a:p>
        </p:txBody>
      </p:sp>
    </p:spTree>
    <p:extLst>
      <p:ext uri="{BB962C8B-B14F-4D97-AF65-F5344CB8AC3E}">
        <p14:creationId xmlns:p14="http://schemas.microsoft.com/office/powerpoint/2010/main" val="1521957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our FFY 2019 report (which includes Preschool Outcome data from the 2019-20 school year) data is represented from the school district sample for each progress category in each Indicator 7 subcomponent.</a:t>
            </a:r>
          </a:p>
          <a:p>
            <a:endParaRPr lang="en-US"/>
          </a:p>
          <a:p>
            <a:r>
              <a:rPr lang="en-US"/>
              <a:t>For all subcomponents, the largest numbers were reported for c. preschool children who improved functioning to a level nearer to same-aged peers but did not reach it – which represents approximately half of the data for each subcomponent. </a:t>
            </a:r>
          </a:p>
          <a:p>
            <a:pPr marL="171450" indent="-171450">
              <a:buFontTx/>
              <a:buChar char="-"/>
            </a:pPr>
            <a:r>
              <a:rPr lang="en-US"/>
              <a:t>Positive Social-Emotional Skills at 50.17%;</a:t>
            </a:r>
          </a:p>
          <a:p>
            <a:pPr marL="171450" indent="-171450">
              <a:buFontTx/>
              <a:buChar char="-"/>
            </a:pPr>
            <a:r>
              <a:rPr lang="en-US"/>
              <a:t>Acquisition and Use of Knowledge and Skills at 50.23%; and</a:t>
            </a:r>
          </a:p>
          <a:p>
            <a:pPr marL="171450" indent="-171450">
              <a:buFontTx/>
              <a:buChar char="-"/>
            </a:pPr>
            <a:r>
              <a:rPr lang="en-US"/>
              <a:t>Use of Appropriate Behaviors – 47.04%</a:t>
            </a:r>
          </a:p>
          <a:p>
            <a:endParaRPr lang="en-US"/>
          </a:p>
          <a:p>
            <a:r>
              <a:rPr lang="en-US"/>
              <a:t>The second largest numbers were reported in the progress category d. preschool children who improved functioning to reach a level comparable to same-aged peers.</a:t>
            </a:r>
          </a:p>
        </p:txBody>
      </p:sp>
      <p:sp>
        <p:nvSpPr>
          <p:cNvPr id="4" name="Slide Number Placeholder 3"/>
          <p:cNvSpPr>
            <a:spLocks noGrp="1"/>
          </p:cNvSpPr>
          <p:nvPr>
            <p:ph type="sldNum" sz="quarter" idx="5"/>
          </p:nvPr>
        </p:nvSpPr>
        <p:spPr/>
        <p:txBody>
          <a:bodyPr/>
          <a:lstStyle/>
          <a:p>
            <a:fld id="{77542409-6A04-4DC6-AC3A-D3758287A8F2}" type="slidenum">
              <a:rPr lang="en-US" smtClean="0"/>
              <a:t>16</a:t>
            </a:fld>
            <a:endParaRPr lang="en-US"/>
          </a:p>
        </p:txBody>
      </p:sp>
    </p:spTree>
    <p:extLst>
      <p:ext uri="{BB962C8B-B14F-4D97-AF65-F5344CB8AC3E}">
        <p14:creationId xmlns:p14="http://schemas.microsoft.com/office/powerpoint/2010/main" val="1479444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Comparing New York State data over the prior five year period (2015 through 2019)</a:t>
            </a:r>
          </a:p>
          <a:p>
            <a:pPr marL="171450" indent="-171450">
              <a:buFontTx/>
              <a:buChar char="-"/>
            </a:pPr>
            <a:r>
              <a:rPr lang="en-US"/>
              <a:t>New York State did not reach any of its performance targets for Indicator 7A (Positive Social-Emotional Skills)</a:t>
            </a:r>
          </a:p>
          <a:p>
            <a:pPr marL="628650" lvl="1" indent="-171450">
              <a:buFontTx/>
              <a:buChar char="-"/>
            </a:pPr>
            <a:r>
              <a:rPr lang="en-US"/>
              <a:t>The red dotted line represents the targets during the period and the blue line represents the reported performance from those districts in the reporting cycle. </a:t>
            </a:r>
          </a:p>
          <a:p>
            <a:pPr marL="628650" lvl="1" indent="-171450">
              <a:buFontTx/>
              <a:buChar char="-"/>
            </a:pPr>
            <a:r>
              <a:rPr lang="en-US"/>
              <a:t>The values on each line represent the increase or decrease over the prior year. </a:t>
            </a:r>
          </a:p>
          <a:p>
            <a:pPr marL="171450" indent="-171450">
              <a:buFontTx/>
              <a:buChar char="-"/>
            </a:pPr>
            <a:endParaRPr lang="en-US"/>
          </a:p>
          <a:p>
            <a:pPr marL="171450" indent="-171450">
              <a:buFontTx/>
              <a:buChar char="-"/>
            </a:pPr>
            <a:r>
              <a:rPr lang="en-US"/>
              <a:t>For Substantially Increased Rate of Growth, performance generally declined during the period.</a:t>
            </a:r>
          </a:p>
          <a:p>
            <a:pPr marL="171450" indent="-171450">
              <a:buFontTx/>
              <a:buChar char="-"/>
            </a:pPr>
            <a:endParaRPr lang="en-US"/>
          </a:p>
          <a:p>
            <a:pPr marL="171450" indent="-171450">
              <a:buFontTx/>
              <a:buChar char="-"/>
            </a:pPr>
            <a:r>
              <a:rPr lang="en-US"/>
              <a:t>Functioning within Age Expectations performance also declined during the period. </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17</a:t>
            </a:fld>
            <a:endParaRPr lang="en-US"/>
          </a:p>
        </p:txBody>
      </p:sp>
    </p:spTree>
    <p:extLst>
      <p:ext uri="{BB962C8B-B14F-4D97-AF65-F5344CB8AC3E}">
        <p14:creationId xmlns:p14="http://schemas.microsoft.com/office/powerpoint/2010/main" val="306751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As with the data graphs in the last slide:</a:t>
            </a:r>
          </a:p>
          <a:p>
            <a:pPr marL="628650" lvl="1" indent="-171450">
              <a:buFontTx/>
              <a:buChar char="-"/>
            </a:pPr>
            <a:r>
              <a:rPr lang="en-US"/>
              <a:t>The red dotted line represents the targets during the period and the yellow line represents the reported performance from those districts in the sampling reporting cycle. </a:t>
            </a:r>
          </a:p>
          <a:p>
            <a:pPr marL="628650" lvl="1" indent="-171450">
              <a:buFontTx/>
              <a:buChar char="-"/>
            </a:pPr>
            <a:r>
              <a:rPr lang="en-US"/>
              <a:t>The values on each line represent the increase or decrease over the prior year. </a:t>
            </a:r>
          </a:p>
          <a:p>
            <a:endParaRPr lang="en-US"/>
          </a:p>
          <a:p>
            <a:r>
              <a:rPr lang="en-US"/>
              <a:t>For the Acquisition and Use of Knowledge and Skills subcomponent, reported performance also declined during the period and New York State met only one target. </a:t>
            </a:r>
          </a:p>
        </p:txBody>
      </p:sp>
      <p:sp>
        <p:nvSpPr>
          <p:cNvPr id="4" name="Slide Number Placeholder 3"/>
          <p:cNvSpPr>
            <a:spLocks noGrp="1"/>
          </p:cNvSpPr>
          <p:nvPr>
            <p:ph type="sldNum" sz="quarter" idx="5"/>
          </p:nvPr>
        </p:nvSpPr>
        <p:spPr/>
        <p:txBody>
          <a:bodyPr/>
          <a:lstStyle/>
          <a:p>
            <a:fld id="{77542409-6A04-4DC6-AC3A-D3758287A8F2}" type="slidenum">
              <a:rPr lang="en-US" smtClean="0"/>
              <a:t>18</a:t>
            </a:fld>
            <a:endParaRPr lang="en-US"/>
          </a:p>
        </p:txBody>
      </p:sp>
    </p:spTree>
    <p:extLst>
      <p:ext uri="{BB962C8B-B14F-4D97-AF65-F5344CB8AC3E}">
        <p14:creationId xmlns:p14="http://schemas.microsoft.com/office/powerpoint/2010/main" val="3632845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Looking at the same New York State trend data for the Use of Appropriate Behavior subcomponent, the performance is similar to the other two components:</a:t>
            </a:r>
          </a:p>
          <a:p>
            <a:pPr marL="171450" indent="-171450">
              <a:buFontTx/>
              <a:buChar char="-"/>
            </a:pPr>
            <a:r>
              <a:rPr lang="en-US"/>
              <a:t>Performance declined over the period and almost all targets were not met. </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19</a:t>
            </a:fld>
            <a:endParaRPr lang="en-US"/>
          </a:p>
        </p:txBody>
      </p:sp>
    </p:spTree>
    <p:extLst>
      <p:ext uri="{BB962C8B-B14F-4D97-AF65-F5344CB8AC3E}">
        <p14:creationId xmlns:p14="http://schemas.microsoft.com/office/powerpoint/2010/main" val="906832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8501"/>
            <a:ext cx="5486400" cy="3964222"/>
          </a:xfrm>
        </p:spPr>
        <p:txBody>
          <a:bodyPr/>
          <a:lstStyle/>
          <a:p>
            <a:r>
              <a:rPr lang="en-US"/>
              <a:t>The presentation is organized to present information and collect stakeholder feedback.  We will cover:</a:t>
            </a:r>
          </a:p>
          <a:p>
            <a:endParaRPr lang="en-US"/>
          </a:p>
          <a:p>
            <a:pPr marL="171450" indent="-171450">
              <a:buFontTx/>
              <a:buChar char="-"/>
            </a:pPr>
            <a:r>
              <a:rPr lang="en-US"/>
              <a:t>Terms used throughout the presentation to offer a description of the acronyms and words and phrases that frequently appear.</a:t>
            </a:r>
          </a:p>
          <a:p>
            <a:pPr marL="171450" indent="-171450">
              <a:buFontTx/>
              <a:buChar char="-"/>
            </a:pPr>
            <a:r>
              <a:rPr lang="en-US"/>
              <a:t>A detailed description of how the Preschool Outcome Indicator 7 measurement works as part of the State Performance Plan requirements.</a:t>
            </a:r>
          </a:p>
          <a:p>
            <a:pPr marL="171450" indent="-171450">
              <a:buFontTx/>
              <a:buChar char="-"/>
            </a:pPr>
            <a:r>
              <a:rPr lang="en-US"/>
              <a:t>A description of how New York State collects data for Indicator 7 and a presentation of recent data trends and comparison analysis.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A summary of existing Improvement Activities and potential new activities that could be taken to improve Preschool Outcomes in New York State. </a:t>
            </a:r>
          </a:p>
          <a:p>
            <a:pPr marL="171450" indent="-171450">
              <a:buFontTx/>
              <a:buChar char="-"/>
            </a:pPr>
            <a:r>
              <a:rPr lang="en-US"/>
              <a:t>A walkthrough of our proposed targets for Indicator 7 for the 2020-2025 State Performance Plan period with a description of our rationale/methodology used in determining proposed targets.</a:t>
            </a:r>
          </a:p>
          <a:p>
            <a:pPr marL="171450" indent="-171450">
              <a:buFontTx/>
              <a:buChar char="-"/>
            </a:pPr>
            <a:r>
              <a:rPr lang="en-US"/>
              <a:t>And finally Next Steps for how the discussion and dialogue in today’s stakeholder meeting will be used to inform our target setting recommendation and improvement strategies for increasing Preschool Outcomes. </a:t>
            </a:r>
          </a:p>
        </p:txBody>
      </p:sp>
      <p:sp>
        <p:nvSpPr>
          <p:cNvPr id="4" name="Slide Number Placeholder 3"/>
          <p:cNvSpPr>
            <a:spLocks noGrp="1"/>
          </p:cNvSpPr>
          <p:nvPr>
            <p:ph type="sldNum" sz="quarter" idx="5"/>
          </p:nvPr>
        </p:nvSpPr>
        <p:spPr/>
        <p:txBody>
          <a:bodyPr/>
          <a:lstStyle/>
          <a:p>
            <a:fld id="{77542409-6A04-4DC6-AC3A-D3758287A8F2}" type="slidenum">
              <a:rPr lang="en-US" smtClean="0"/>
              <a:t>2</a:t>
            </a:fld>
            <a:endParaRPr lang="en-US"/>
          </a:p>
        </p:txBody>
      </p:sp>
    </p:spTree>
    <p:extLst>
      <p:ext uri="{BB962C8B-B14F-4D97-AF65-F5344CB8AC3E}">
        <p14:creationId xmlns:p14="http://schemas.microsoft.com/office/powerpoint/2010/main" val="819789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compared the New York State trend data to the reported data results of other states of comparable size and demographics and to the 2018 National Mean.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The bar graph illustrates state reported results from the Annual Performance Report from 2014 through 2018 with the 2018 National Mean represented by the dotted red line.</a:t>
            </a:r>
          </a:p>
          <a:p>
            <a:endParaRPr lang="en-US"/>
          </a:p>
          <a:p>
            <a:r>
              <a:rPr lang="en-US"/>
              <a:t>New York State reported higher performance than all other comparison states and higher than the 2018 National Mean of 79% in substantially increasing the rate of growth for Positive Social-Emotional Skills. </a:t>
            </a:r>
          </a:p>
          <a:p>
            <a:endParaRPr lang="en-US"/>
          </a:p>
          <a:p>
            <a:r>
              <a:rPr lang="en-US"/>
              <a:t>However, for the Functioning within Age Expectation progress category, New York State data represents some of the lowest results in the state comparison and below the 2018 National Mean of 55%. </a:t>
            </a:r>
          </a:p>
        </p:txBody>
      </p:sp>
      <p:sp>
        <p:nvSpPr>
          <p:cNvPr id="4" name="Slide Number Placeholder 3"/>
          <p:cNvSpPr>
            <a:spLocks noGrp="1"/>
          </p:cNvSpPr>
          <p:nvPr>
            <p:ph type="sldNum" sz="quarter" idx="5"/>
          </p:nvPr>
        </p:nvSpPr>
        <p:spPr/>
        <p:txBody>
          <a:bodyPr/>
          <a:lstStyle/>
          <a:p>
            <a:fld id="{77542409-6A04-4DC6-AC3A-D3758287A8F2}" type="slidenum">
              <a:rPr lang="en-US" smtClean="0"/>
              <a:t>20</a:t>
            </a:fld>
            <a:endParaRPr lang="en-US"/>
          </a:p>
        </p:txBody>
      </p:sp>
    </p:spTree>
    <p:extLst>
      <p:ext uri="{BB962C8B-B14F-4D97-AF65-F5344CB8AC3E}">
        <p14:creationId xmlns:p14="http://schemas.microsoft.com/office/powerpoint/2010/main" val="2483673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Looking at the Acquisition and Use of Knowledge and Skills subcomponent, a similar result for 7B is found as with 7A:</a:t>
            </a:r>
          </a:p>
          <a:p>
            <a:pPr marL="171450" indent="-171450">
              <a:buFontTx/>
              <a:buChar char="-"/>
            </a:pPr>
            <a:r>
              <a:rPr lang="en-US"/>
              <a:t>New York State is the highest performer for Substantially Increased Rate of Growth and above the 2018 National Mean of 80%</a:t>
            </a:r>
          </a:p>
          <a:p>
            <a:pPr marL="171450" indent="-171450">
              <a:buFontTx/>
              <a:buChar char="-"/>
            </a:pPr>
            <a:r>
              <a:rPr lang="en-US"/>
              <a:t>And the lowest performer for Functioning within Age Expectations and below the 2018 National Mean of 49%.</a:t>
            </a:r>
          </a:p>
        </p:txBody>
      </p:sp>
      <p:sp>
        <p:nvSpPr>
          <p:cNvPr id="4" name="Slide Number Placeholder 3"/>
          <p:cNvSpPr>
            <a:spLocks noGrp="1"/>
          </p:cNvSpPr>
          <p:nvPr>
            <p:ph type="sldNum" sz="quarter" idx="5"/>
          </p:nvPr>
        </p:nvSpPr>
        <p:spPr/>
        <p:txBody>
          <a:bodyPr/>
          <a:lstStyle/>
          <a:p>
            <a:fld id="{77542409-6A04-4DC6-AC3A-D3758287A8F2}" type="slidenum">
              <a:rPr lang="en-US" smtClean="0"/>
              <a:t>21</a:t>
            </a:fld>
            <a:endParaRPr lang="en-US"/>
          </a:p>
        </p:txBody>
      </p:sp>
    </p:spTree>
    <p:extLst>
      <p:ext uri="{BB962C8B-B14F-4D97-AF65-F5344CB8AC3E}">
        <p14:creationId xmlns:p14="http://schemas.microsoft.com/office/powerpoint/2010/main" val="3431546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reported data trend for 7C, Use of Appropriate Behaviors to Meet Needs has similar results: </a:t>
            </a:r>
          </a:p>
          <a:p>
            <a:pPr marL="171450" indent="-171450">
              <a:buFontTx/>
              <a:buChar char="-"/>
            </a:pPr>
            <a:r>
              <a:rPr lang="en-US"/>
              <a:t>New York State performs above other results in Rate of Growth (2018 National Mean is 78%)</a:t>
            </a:r>
          </a:p>
          <a:p>
            <a:pPr marL="171450" indent="-171450">
              <a:buFontTx/>
              <a:buChar char="-"/>
            </a:pPr>
            <a:r>
              <a:rPr lang="en-US"/>
              <a:t>New York State performs below other results in Functioning within Age Expectations (2018 National Mean is 59%) </a:t>
            </a:r>
          </a:p>
        </p:txBody>
      </p:sp>
      <p:sp>
        <p:nvSpPr>
          <p:cNvPr id="4" name="Slide Number Placeholder 3"/>
          <p:cNvSpPr>
            <a:spLocks noGrp="1"/>
          </p:cNvSpPr>
          <p:nvPr>
            <p:ph type="sldNum" sz="quarter" idx="5"/>
          </p:nvPr>
        </p:nvSpPr>
        <p:spPr/>
        <p:txBody>
          <a:bodyPr/>
          <a:lstStyle/>
          <a:p>
            <a:fld id="{77542409-6A04-4DC6-AC3A-D3758287A8F2}" type="slidenum">
              <a:rPr lang="en-US" smtClean="0"/>
              <a:t>22</a:t>
            </a:fld>
            <a:endParaRPr lang="en-US"/>
          </a:p>
        </p:txBody>
      </p:sp>
    </p:spTree>
    <p:extLst>
      <p:ext uri="{BB962C8B-B14F-4D97-AF65-F5344CB8AC3E}">
        <p14:creationId xmlns:p14="http://schemas.microsoft.com/office/powerpoint/2010/main" val="2792848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virtual meetings, we will pause now to have discussion and feedback from stakeholders.  We will be asking:</a:t>
            </a:r>
          </a:p>
          <a:p>
            <a:pPr marL="228600" indent="-228600">
              <a:buAutoNum type="arabicParenR"/>
            </a:pPr>
            <a:r>
              <a:rPr lang="en-US"/>
              <a:t>What did the State Performance Plan (or SPP) data tell us?</a:t>
            </a:r>
          </a:p>
          <a:p>
            <a:pPr marL="228600" indent="-228600">
              <a:buAutoNum type="arabicParenR"/>
            </a:pPr>
            <a:r>
              <a:rPr lang="en-US"/>
              <a:t>How should we use the data to inform our target-setting and improvement activities?</a:t>
            </a:r>
          </a:p>
        </p:txBody>
      </p:sp>
      <p:sp>
        <p:nvSpPr>
          <p:cNvPr id="4" name="Slide Number Placeholder 3"/>
          <p:cNvSpPr>
            <a:spLocks noGrp="1"/>
          </p:cNvSpPr>
          <p:nvPr>
            <p:ph type="sldNum" sz="quarter" idx="5"/>
          </p:nvPr>
        </p:nvSpPr>
        <p:spPr/>
        <p:txBody>
          <a:bodyPr/>
          <a:lstStyle/>
          <a:p>
            <a:fld id="{77542409-6A04-4DC6-AC3A-D3758287A8F2}" type="slidenum">
              <a:rPr lang="en-US" smtClean="0"/>
              <a:t>23</a:t>
            </a:fld>
            <a:endParaRPr lang="en-US"/>
          </a:p>
        </p:txBody>
      </p:sp>
    </p:spTree>
    <p:extLst>
      <p:ext uri="{BB962C8B-B14F-4D97-AF65-F5344CB8AC3E}">
        <p14:creationId xmlns:p14="http://schemas.microsoft.com/office/powerpoint/2010/main" val="1846393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now going to provide an overview of our existing Improvement Strategies and potential new improvement activities for discussion. </a:t>
            </a:r>
          </a:p>
        </p:txBody>
      </p:sp>
      <p:sp>
        <p:nvSpPr>
          <p:cNvPr id="4" name="Slide Number Placeholder 3"/>
          <p:cNvSpPr>
            <a:spLocks noGrp="1"/>
          </p:cNvSpPr>
          <p:nvPr>
            <p:ph type="sldNum" sz="quarter" idx="10"/>
          </p:nvPr>
        </p:nvSpPr>
        <p:spPr/>
        <p:txBody>
          <a:bodyPr/>
          <a:lstStyle/>
          <a:p>
            <a:fld id="{77542409-6A04-4DC6-AC3A-D3758287A8F2}" type="slidenum">
              <a:rPr lang="en-US" smtClean="0"/>
              <a:t>24</a:t>
            </a:fld>
            <a:endParaRPr lang="en-US"/>
          </a:p>
        </p:txBody>
      </p:sp>
    </p:spTree>
    <p:extLst>
      <p:ext uri="{BB962C8B-B14F-4D97-AF65-F5344CB8AC3E}">
        <p14:creationId xmlns:p14="http://schemas.microsoft.com/office/powerpoint/2010/main" val="1636813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New York State Education Department developed and issued updated learning standards for Prekindergarten. </a:t>
            </a:r>
          </a:p>
          <a:p>
            <a:endParaRPr lang="en-US"/>
          </a:p>
          <a:p>
            <a:r>
              <a:rPr lang="en-US"/>
              <a:t>A guiding principle of the Prekindergarten learning standards is that  “All children are capable of learning, achieving and making developmental progress.”  The Standards are intended for all children regardless of economic, linguistic, and cultural differences or physical, learning, and emotional challenges.</a:t>
            </a:r>
          </a:p>
          <a:p>
            <a:endParaRPr lang="en-US"/>
          </a:p>
          <a:p>
            <a:r>
              <a:rPr lang="en-US"/>
              <a:t>Approved preschool programs serving preschool students with disabilities must implement curricula aligned with these early learning standards which ensures continuity with instruction in early elementary grades and is based on developmentally appropriate, effective and evidence-based practices.  </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25</a:t>
            </a:fld>
            <a:endParaRPr lang="en-US"/>
          </a:p>
        </p:txBody>
      </p:sp>
    </p:spTree>
    <p:extLst>
      <p:ext uri="{BB962C8B-B14F-4D97-AF65-F5344CB8AC3E}">
        <p14:creationId xmlns:p14="http://schemas.microsoft.com/office/powerpoint/2010/main" val="488316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211822"/>
          </a:xfrm>
        </p:spPr>
        <p:txBody>
          <a:bodyPr/>
          <a:lstStyle/>
          <a:p>
            <a:r>
              <a:rPr lang="en-US"/>
              <a:t>Along with the New York State Education Department Office of Early Learning, the Office of Special Education is a partner in the New York State Birth to Five Renewal Grant.  This grant is administered by the New York State Council on Children and Families as a leader in cross-collaboration for early care and learning services.  </a:t>
            </a:r>
          </a:p>
          <a:p>
            <a:endParaRPr lang="en-US"/>
          </a:p>
          <a:p>
            <a:r>
              <a:rPr lang="en-US"/>
              <a:t>Other collaborating agencies include the NYS Department of Health, NYS Office of Mental Health, NYS Office of Children and Family Services, NYS Education Department, NYS Office of Temporary and Disability Assistance, NYS Governor’s Early Childhood Advisory Council, City University of NY Early Childhood Professional Development Institute, Early Care and Learning Council, and NYS Head Start Collaboration Project.  </a:t>
            </a:r>
          </a:p>
          <a:p>
            <a:endParaRPr lang="en-US"/>
          </a:p>
          <a:p>
            <a:r>
              <a:rPr lang="en-US"/>
              <a:t>The intent of the Birth to 5 Renewal grant is to enhance coordination and more efficiently provide access to high quality equitable and comprehensive early learning environments.</a:t>
            </a:r>
          </a:p>
          <a:p>
            <a:endParaRPr lang="en-US"/>
          </a:p>
          <a:p>
            <a:r>
              <a:rPr lang="en-US"/>
              <a:t>Among the activities of the Birth to Five Renewal grant that impact preschool outcomes for preschool students with disabilities are:</a:t>
            </a:r>
          </a:p>
          <a:p>
            <a:pPr marL="171450" indent="-171450">
              <a:buFontTx/>
              <a:buChar char="-"/>
            </a:pPr>
            <a:r>
              <a:rPr lang="en-US"/>
              <a:t>Offering Pyramid Model Training and Technical Assistance </a:t>
            </a:r>
          </a:p>
          <a:p>
            <a:pPr marL="171450" indent="-171450">
              <a:buFontTx/>
              <a:buChar char="-"/>
            </a:pPr>
            <a:r>
              <a:rPr lang="en-US"/>
              <a:t>Issuing guidance on Blending and Braiding Funds targeted at Early Learning Programs</a:t>
            </a:r>
          </a:p>
          <a:p>
            <a:pPr marL="171450" indent="-171450">
              <a:buFontTx/>
              <a:buChar char="-"/>
            </a:pPr>
            <a:r>
              <a:rPr lang="en-US"/>
              <a:t>Sharing Early Childhood Best Practice </a:t>
            </a:r>
          </a:p>
          <a:p>
            <a:pPr marL="171450" indent="-171450">
              <a:buFontTx/>
              <a:buChar char="-"/>
            </a:pPr>
            <a:r>
              <a:rPr lang="en-US"/>
              <a:t>Expanding Quality Stars NY </a:t>
            </a:r>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Promoting comprehensive developmental screening of young children to ensure that they are developmentally on track and ready, receiving the appropriate services and supports, and ready for kindergarten.</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26</a:t>
            </a:fld>
            <a:endParaRPr lang="en-US"/>
          </a:p>
        </p:txBody>
      </p:sp>
    </p:spTree>
    <p:extLst>
      <p:ext uri="{BB962C8B-B14F-4D97-AF65-F5344CB8AC3E}">
        <p14:creationId xmlns:p14="http://schemas.microsoft.com/office/powerpoint/2010/main" val="2296861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a:solidFill>
                  <a:schemeClr val="tx1"/>
                </a:solidFill>
                <a:effectLst/>
                <a:latin typeface="+mn-lt"/>
                <a:ea typeface="+mn-ea"/>
                <a:cs typeface="+mn-cs"/>
              </a:rPr>
              <a:t>Supporting families with children with disabilities and those who may need additional supports has been identified by the NYSB5 project as a key area to receive technical assistance over the next 18 months to ensure children receive the supports needed whether they qualify for Early Intervention  and/or Preschool Special Education Services.  </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The NYSB5 project is also institutionalizing parent voice and transition support, by forming a Parent Advisory Council and hiring a Family Engagement Coordinator and Early Childhood Transition Coordinator to promote connectedness with families and support successful transitions and knowledge about access to needed services.</a:t>
            </a:r>
          </a:p>
          <a:p>
            <a:endParaRPr lang="en-US" sz="1200" b="1"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Institutionalizing parent voice and transition support, by forming a Parent Advisory Council and hiring a Family Engagement Coordinator and Early Childhood Transition Coordinator to promote connectedness with families and support successful transitions and knowledge about access to needed services during the early years</a:t>
            </a:r>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27</a:t>
            </a:fld>
            <a:endParaRPr lang="en-US"/>
          </a:p>
        </p:txBody>
      </p:sp>
    </p:spTree>
    <p:extLst>
      <p:ext uri="{BB962C8B-B14F-4D97-AF65-F5344CB8AC3E}">
        <p14:creationId xmlns:p14="http://schemas.microsoft.com/office/powerpoint/2010/main" val="698164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3359" y="4400549"/>
            <a:ext cx="6112701" cy="4284663"/>
          </a:xfrm>
        </p:spPr>
        <p:txBody>
          <a:bodyPr/>
          <a:lstStyle/>
          <a:p>
            <a:r>
              <a:rPr lang="en-US" sz="1100"/>
              <a:t>The OSE Educational Partnership is a special education professional development network located in Regional Teams across the State.  Regional Teams are comprised of a </a:t>
            </a:r>
            <a:r>
              <a:rPr lang="en-US" sz="1100" b="1"/>
              <a:t>Regional Partnership Center </a:t>
            </a:r>
            <a:r>
              <a:rPr lang="en-US" sz="1100"/>
              <a:t>that has specialists who provide professional development in a range of disciplines including behavior, transition, culturally responsive education, literacy and specially designed instruction, a </a:t>
            </a:r>
            <a:r>
              <a:rPr lang="en-US" sz="1100" b="1"/>
              <a:t>school aged Family and Community Engagement Center</a:t>
            </a:r>
            <a:r>
              <a:rPr lang="en-US" sz="1100"/>
              <a:t> that has specialists with expertise supporting parents and families of school-aged students with disabilities and an </a:t>
            </a:r>
            <a:r>
              <a:rPr lang="en-US" sz="1100" b="1"/>
              <a:t>early childhood Family and Community Engagement Center </a:t>
            </a:r>
            <a:r>
              <a:rPr lang="en-US" sz="1100"/>
              <a:t>that supports parents and families of preschool students with disabilities. </a:t>
            </a:r>
          </a:p>
          <a:p>
            <a:r>
              <a:rPr lang="en-US" sz="1100"/>
              <a:t> </a:t>
            </a:r>
          </a:p>
          <a:p>
            <a:r>
              <a:rPr lang="en-US" sz="1100"/>
              <a:t>These Regional Teams provide professional development to stakeholders including parents and families as well as schools, including preschools, that serve student with disabilities.   </a:t>
            </a:r>
          </a:p>
          <a:p>
            <a:r>
              <a:rPr lang="en-US" sz="1100"/>
              <a:t> </a:t>
            </a:r>
          </a:p>
          <a:p>
            <a:r>
              <a:rPr lang="en-US" sz="1100"/>
              <a:t>The Regional Teams offer three tiers of support:</a:t>
            </a:r>
          </a:p>
          <a:p>
            <a:r>
              <a:rPr lang="en-US" sz="1100" b="1"/>
              <a:t> </a:t>
            </a:r>
            <a:endParaRPr lang="en-US" sz="1100"/>
          </a:p>
          <a:p>
            <a:r>
              <a:rPr lang="en-US" sz="1100" b="1"/>
              <a:t>Regional Learnings </a:t>
            </a:r>
            <a:r>
              <a:rPr lang="en-US" sz="1100"/>
              <a:t>are offered to all educational organizations and/or parents and families of students with disabilities in a region.  The training may be offered in-person and/or virtually and there are training topics in all areas of special education.</a:t>
            </a:r>
          </a:p>
          <a:p>
            <a:r>
              <a:rPr lang="en-US" sz="1100" b="1"/>
              <a:t> </a:t>
            </a:r>
            <a:endParaRPr lang="en-US" sz="1100"/>
          </a:p>
          <a:p>
            <a:r>
              <a:rPr lang="en-US" sz="1100" b="1"/>
              <a:t>Targeted Skills Groups </a:t>
            </a:r>
            <a:r>
              <a:rPr lang="en-US" sz="1100"/>
              <a:t>are provided to groups of schools that have a similar performance or compliance issue that requires more intensive professional development and targeted assistance.</a:t>
            </a:r>
          </a:p>
          <a:p>
            <a:r>
              <a:rPr lang="en-US" sz="1100" b="1"/>
              <a:t> </a:t>
            </a:r>
            <a:endParaRPr lang="en-US" sz="1100"/>
          </a:p>
          <a:p>
            <a:r>
              <a:rPr lang="en-US" sz="1100" b="1"/>
              <a:t>Support Plans </a:t>
            </a:r>
            <a:r>
              <a:rPr lang="en-US" sz="1100"/>
              <a:t>are the most intensive level of support that includes embedded support from one or more specialists from the Regional Team provided directly into the identified schools.</a:t>
            </a:r>
          </a:p>
          <a:p>
            <a:r>
              <a:rPr lang="en-US" sz="1100"/>
              <a:t> </a:t>
            </a:r>
          </a:p>
          <a:p>
            <a:r>
              <a:rPr lang="en-US" sz="1100"/>
              <a:t>In the next slide, we will take a look at trainings currently offered by the Educational Partnership related to our Indicator.</a:t>
            </a:r>
          </a:p>
        </p:txBody>
      </p:sp>
      <p:sp>
        <p:nvSpPr>
          <p:cNvPr id="4" name="Slide Number Placeholder 3"/>
          <p:cNvSpPr>
            <a:spLocks noGrp="1"/>
          </p:cNvSpPr>
          <p:nvPr>
            <p:ph type="sldNum" sz="quarter" idx="5"/>
          </p:nvPr>
        </p:nvSpPr>
        <p:spPr/>
        <p:txBody>
          <a:bodyPr/>
          <a:lstStyle/>
          <a:p>
            <a:fld id="{77542409-6A04-4DC6-AC3A-D3758287A8F2}" type="slidenum">
              <a:rPr lang="en-US" smtClean="0"/>
              <a:t>28</a:t>
            </a:fld>
            <a:endParaRPr lang="en-US"/>
          </a:p>
        </p:txBody>
      </p:sp>
    </p:spTree>
    <p:extLst>
      <p:ext uri="{BB962C8B-B14F-4D97-AF65-F5344CB8AC3E}">
        <p14:creationId xmlns:p14="http://schemas.microsoft.com/office/powerpoint/2010/main" val="1896232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OSE Educational Partnership provides several regional learning opportunities that are available to approved preschool programs and to Committees on Preschool Special Education and Committees on Special Education. Among the available trainings to support preschool programs are pyramid model and positive behavior interventions and supports, best practices in progress monitoring, classroom management, and specially designed instruction.    </a:t>
            </a:r>
          </a:p>
          <a:p>
            <a:endParaRPr lang="en-US"/>
          </a:p>
          <a:p>
            <a:r>
              <a:rPr lang="en-US"/>
              <a:t>These professional development offerings contain effective practices that are currently available and help influence the effective provision of services and supports to preschool students with disabilities.   </a:t>
            </a:r>
          </a:p>
        </p:txBody>
      </p:sp>
      <p:sp>
        <p:nvSpPr>
          <p:cNvPr id="4" name="Slide Number Placeholder 3"/>
          <p:cNvSpPr>
            <a:spLocks noGrp="1"/>
          </p:cNvSpPr>
          <p:nvPr>
            <p:ph type="sldNum" sz="quarter" idx="5"/>
          </p:nvPr>
        </p:nvSpPr>
        <p:spPr/>
        <p:txBody>
          <a:bodyPr/>
          <a:lstStyle/>
          <a:p>
            <a:fld id="{77542409-6A04-4DC6-AC3A-D3758287A8F2}" type="slidenum">
              <a:rPr lang="en-US" smtClean="0"/>
              <a:t>29</a:t>
            </a:fld>
            <a:endParaRPr lang="en-US"/>
          </a:p>
        </p:txBody>
      </p:sp>
    </p:spTree>
    <p:extLst>
      <p:ext uri="{BB962C8B-B14F-4D97-AF65-F5344CB8AC3E}">
        <p14:creationId xmlns:p14="http://schemas.microsoft.com/office/powerpoint/2010/main" val="2100897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5029" y="4400549"/>
            <a:ext cx="6154309" cy="4552619"/>
          </a:xfrm>
        </p:spPr>
        <p:txBody>
          <a:bodyPr/>
          <a:lstStyle/>
          <a:p>
            <a:r>
              <a:rPr lang="en-US"/>
              <a:t>Today we will use the following language and terms throughout the presentation:</a:t>
            </a:r>
          </a:p>
          <a:p>
            <a:pPr marL="171450" indent="-171450">
              <a:buFontTx/>
              <a:buChar char="-"/>
            </a:pPr>
            <a:r>
              <a:rPr lang="en-US"/>
              <a:t>State Performance Plan or SPP is used to describe the plan each state submits to the United States Department of Education containing our efforts to implement the Individuals with Disabilities Education Act.</a:t>
            </a:r>
          </a:p>
          <a:p>
            <a:pPr marL="171450" indent="-171450">
              <a:buFontTx/>
              <a:buChar char="-"/>
            </a:pPr>
            <a:r>
              <a:rPr lang="en-US"/>
              <a:t>The term Federal Fiscal Year or FFY is the reporting period for the State Performance Plan Annual Performance Report. </a:t>
            </a:r>
          </a:p>
          <a:p>
            <a:pPr marL="171450" indent="-171450">
              <a:buFontTx/>
              <a:buChar char="-"/>
            </a:pPr>
            <a:r>
              <a:rPr lang="en-US"/>
              <a:t>The Annual Performance Report or APR is the data reported by states to the federal Office of Special Education.</a:t>
            </a:r>
          </a:p>
          <a:p>
            <a:pPr marL="171450" indent="-171450">
              <a:buFontTx/>
              <a:buChar char="-"/>
            </a:pPr>
            <a:r>
              <a:rPr lang="en-US"/>
              <a:t>Indicator 7 refers to the State Performance Plan indicator that measures Preschool Outcomes</a:t>
            </a:r>
          </a:p>
          <a:p>
            <a:pPr marL="171450" indent="-171450">
              <a:buFontTx/>
              <a:buChar char="-"/>
            </a:pPr>
            <a:r>
              <a:rPr lang="en-US"/>
              <a:t>There are three subcomponents to Indicator 7 which are referred to as 7A, 7B, and 7C.  </a:t>
            </a:r>
          </a:p>
          <a:p>
            <a:pPr marL="628650" lvl="1" indent="-171450">
              <a:buFontTx/>
              <a:buChar char="-"/>
            </a:pPr>
            <a:r>
              <a:rPr lang="en-US"/>
              <a:t>7A reflects the measurement subcomponent for positive social-emotional skills</a:t>
            </a:r>
          </a:p>
          <a:p>
            <a:pPr marL="628650" lvl="1" indent="-171450">
              <a:buFontTx/>
              <a:buChar char="-"/>
            </a:pPr>
            <a:r>
              <a:rPr lang="en-US"/>
              <a:t>7B reflects the measurement subcomponent for acquisition and use of knowledge and skills AND</a:t>
            </a:r>
          </a:p>
          <a:p>
            <a:pPr marL="628650" lvl="1" indent="-171450">
              <a:buFontTx/>
              <a:buChar char="-"/>
            </a:pPr>
            <a:r>
              <a:rPr lang="en-US"/>
              <a:t>7C reflects the measurement subcomponent for the us of appropriate behaviors to meet needs.</a:t>
            </a:r>
          </a:p>
          <a:p>
            <a:pPr marL="171450" indent="-171450">
              <a:buFontTx/>
              <a:buChar char="-"/>
            </a:pPr>
            <a:r>
              <a:rPr lang="en-US"/>
              <a:t>Baseline is a terms that is used in Target Setting which is a starting point for our improvement over time as our targets must ultimately demonstrate improvements over baseline.</a:t>
            </a:r>
          </a:p>
          <a:p>
            <a:pPr marL="171450" indent="-171450">
              <a:buFontTx/>
              <a:buChar char="-"/>
            </a:pPr>
            <a:r>
              <a:rPr lang="en-US"/>
              <a:t>Targets are our performance objectives that we establish in our State Performance Plan.   </a:t>
            </a:r>
          </a:p>
          <a:p>
            <a:endParaRPr lang="en-US" sz="500"/>
          </a:p>
          <a:p>
            <a:r>
              <a:rPr lang="en-US"/>
              <a:t>The CSE and the CPSE are terms used for the Committee on Special Education and Committee on Preschool Special Education.  For school-aged children the CSE, and for preschool children the CPSE, is responsible for ensuring timely evaluations and for completing the Child Outcome Rating information used for all three outcomes of Indicator 7. </a:t>
            </a:r>
          </a:p>
        </p:txBody>
      </p:sp>
      <p:sp>
        <p:nvSpPr>
          <p:cNvPr id="4" name="Slide Number Placeholder 3"/>
          <p:cNvSpPr>
            <a:spLocks noGrp="1"/>
          </p:cNvSpPr>
          <p:nvPr>
            <p:ph type="sldNum" sz="quarter" idx="5"/>
          </p:nvPr>
        </p:nvSpPr>
        <p:spPr/>
        <p:txBody>
          <a:bodyPr/>
          <a:lstStyle/>
          <a:p>
            <a:r>
              <a:rPr lang="en-US"/>
              <a:t> </a:t>
            </a:r>
            <a:fld id="{77542409-6A04-4DC6-AC3A-D3758287A8F2}" type="slidenum">
              <a:rPr lang="en-US" smtClean="0"/>
              <a:t>3</a:t>
            </a:fld>
            <a:endParaRPr lang="en-US"/>
          </a:p>
        </p:txBody>
      </p:sp>
    </p:spTree>
    <p:extLst>
      <p:ext uri="{BB962C8B-B14F-4D97-AF65-F5344CB8AC3E}">
        <p14:creationId xmlns:p14="http://schemas.microsoft.com/office/powerpoint/2010/main" val="4239710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potential new Indicator 7 improvement activities for consideration include: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1) Require that both entry and exit assessments be normed for children aged 3 -5. Currently, a child may be assessed upon entry by an approved evaluator and then upon exit by the CSE who may only have tests normed for 5 year old students which may make the results difficult to compare for progress.   </a:t>
            </a:r>
          </a:p>
          <a:p>
            <a:pPr marL="171450" indent="-171450">
              <a:buFont typeface="Arial" panose="020B0604020202020204" pitchFamily="34" charset="0"/>
              <a:buChar char="•"/>
            </a:pPr>
            <a:r>
              <a:rPr lang="en-US"/>
              <a:t>2) Require the same assessment be used for both entry and exit.  By using the same assessment tool the comparison of entry and exit results would be easier for reporting scores and measuring growth.  </a:t>
            </a:r>
          </a:p>
          <a:p>
            <a:pPr marL="171450" indent="-171450">
              <a:buFont typeface="Arial" panose="020B0604020202020204" pitchFamily="34" charset="0"/>
              <a:buChar char="•"/>
            </a:pPr>
            <a:r>
              <a:rPr lang="en-US"/>
              <a:t>3) Expand existing reporting for large school districts.  Reporting all students, rather than a random sample, will provide a more accurate picture of outcomes for students. </a:t>
            </a:r>
          </a:p>
          <a:p>
            <a:pPr marL="171450" indent="-171450">
              <a:buFont typeface="Arial" panose="020B0604020202020204" pitchFamily="34" charset="0"/>
              <a:buChar char="•"/>
            </a:pPr>
            <a:r>
              <a:rPr lang="en-US"/>
              <a:t>4) Offer additional and enhanced training to the field.  The reporting process is both difficult to understand and report accurately and consistently.  Training on  reporting requirements would lead to greater uniformity and understanding. There are some excellent resources available from our federal technical assistance partners on the Child Outcomes Summary process.  Utilizing these resources could potentially become a required activity for those districts with lower outcomes ratings. </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30</a:t>
            </a:fld>
            <a:endParaRPr lang="en-US"/>
          </a:p>
        </p:txBody>
      </p:sp>
    </p:spTree>
    <p:extLst>
      <p:ext uri="{BB962C8B-B14F-4D97-AF65-F5344CB8AC3E}">
        <p14:creationId xmlns:p14="http://schemas.microsoft.com/office/powerpoint/2010/main" val="15838766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now pause the presentation to discuss our improvement activities.  </a:t>
            </a:r>
          </a:p>
          <a:p>
            <a:r>
              <a:rPr lang="en-US"/>
              <a:t>Specifically, we will ask:</a:t>
            </a:r>
          </a:p>
          <a:p>
            <a:endParaRPr lang="en-US"/>
          </a:p>
          <a:p>
            <a:pPr marL="171450" indent="-171450">
              <a:buFontTx/>
              <a:buChar char="-"/>
            </a:pPr>
            <a:r>
              <a:rPr lang="en-US"/>
              <a:t>What activities could be considered, maintained, or strengthened to address improvement in Preschool Outcomes. </a:t>
            </a:r>
          </a:p>
          <a:p>
            <a:pPr marL="171450" indent="-171450">
              <a:buFontTx/>
              <a:buChar cha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Those not participating in the virtual meetings may submit feedback in our online survey on the SPP/APR webpage. </a:t>
            </a:r>
          </a:p>
          <a:p>
            <a:pPr marL="0" indent="0">
              <a:buFontTx/>
              <a:buNone/>
            </a:pPr>
            <a:r>
              <a:rPr lang="en-US"/>
              <a:t> </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31</a:t>
            </a:fld>
            <a:endParaRPr lang="en-US"/>
          </a:p>
        </p:txBody>
      </p:sp>
    </p:spTree>
    <p:extLst>
      <p:ext uri="{BB962C8B-B14F-4D97-AF65-F5344CB8AC3E}">
        <p14:creationId xmlns:p14="http://schemas.microsoft.com/office/powerpoint/2010/main" val="30022539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now going to present our proposed targets for Indicator 7 and the methodology we used for identifying our proposed targets so that we can obtain feedback from stakeholders. </a:t>
            </a:r>
          </a:p>
        </p:txBody>
      </p:sp>
      <p:sp>
        <p:nvSpPr>
          <p:cNvPr id="4" name="Slide Number Placeholder 3"/>
          <p:cNvSpPr>
            <a:spLocks noGrp="1"/>
          </p:cNvSpPr>
          <p:nvPr>
            <p:ph type="sldNum" sz="quarter" idx="10"/>
          </p:nvPr>
        </p:nvSpPr>
        <p:spPr/>
        <p:txBody>
          <a:bodyPr/>
          <a:lstStyle/>
          <a:p>
            <a:fld id="{77542409-6A04-4DC6-AC3A-D3758287A8F2}" type="slidenum">
              <a:rPr lang="en-US" smtClean="0"/>
              <a:t>32</a:t>
            </a:fld>
            <a:endParaRPr lang="en-US"/>
          </a:p>
        </p:txBody>
      </p:sp>
    </p:spTree>
    <p:extLst>
      <p:ext uri="{BB962C8B-B14F-4D97-AF65-F5344CB8AC3E}">
        <p14:creationId xmlns:p14="http://schemas.microsoft.com/office/powerpoint/2010/main" val="2724445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8783" y="4400549"/>
            <a:ext cx="6543923" cy="4502445"/>
          </a:xfrm>
        </p:spPr>
        <p:txBody>
          <a:bodyPr/>
          <a:lstStyle/>
          <a:p>
            <a:r>
              <a:rPr lang="en-US"/>
              <a:t>For Indicator 7A1 (Substantially Increasing Rate of Growth in Positive Social Emotional Skills), we are proposing to improve by one percentage point over the next State Performance Plan period.</a:t>
            </a:r>
          </a:p>
          <a:p>
            <a:pPr marL="171450" indent="-171450">
              <a:buFontTx/>
              <a:buChar char="-"/>
            </a:pPr>
            <a:r>
              <a:rPr lang="en-US"/>
              <a:t>The numbers in the circles represent our proposed targets for each year.</a:t>
            </a:r>
          </a:p>
          <a:p>
            <a:pPr marL="171450" indent="-171450">
              <a:buFontTx/>
              <a:buChar char="-"/>
            </a:pPr>
            <a:endParaRPr lang="en-US" sz="500"/>
          </a:p>
          <a:p>
            <a:r>
              <a:rPr lang="en-US"/>
              <a:t>To establish the proposed targets, we looked at New York State’s past performance and high performance comparison to other states.  We selected an end goal for final year of the SPP (2025); then considered a COVID impact in years 1 and 2 (proposing a .25% decline in Year 1 and then to maintain performance in Year 2); then set a percentage point of .25% to increase each year thereafter. </a:t>
            </a:r>
          </a:p>
          <a:p>
            <a:pPr marL="171450" indent="-171450">
              <a:buFontTx/>
              <a:buChar char="-"/>
            </a:pPr>
            <a:endParaRPr lang="en-US" sz="500"/>
          </a:p>
          <a:p>
            <a:pPr marL="171450" indent="-171450">
              <a:buFontTx/>
              <a:buChar char="-"/>
            </a:pPr>
            <a:r>
              <a:rPr lang="en-US"/>
              <a:t>The 5 year average from the prior SPP period for 7A1 was 89% and we propose to meet this in our 2025 Target. </a:t>
            </a:r>
          </a:p>
          <a:p>
            <a:pPr marL="171450" indent="-171450">
              <a:buFontTx/>
              <a:buChar char="-"/>
            </a:pPr>
            <a:r>
              <a:rPr lang="en-US"/>
              <a:t>Our Initial Year proposed Targets consider that Preschool Outcome data declined during the school years impacted by school closures due to COVID-19.</a:t>
            </a:r>
          </a:p>
          <a:p>
            <a:pPr marL="171450" indent="-171450">
              <a:buFontTx/>
              <a:buChar char="-"/>
            </a:pPr>
            <a:r>
              <a:rPr lang="en-US"/>
              <a:t>The mid-end year proposed Targets would increase by a quarter percentage point each year.  </a:t>
            </a:r>
          </a:p>
          <a:p>
            <a:pPr marL="171450" indent="-171450">
              <a:buFontTx/>
              <a:buChar char="-"/>
            </a:pPr>
            <a:r>
              <a:rPr lang="en-US"/>
              <a:t>The proposed targets are intended to be rigorous as New York State has high performance compared to the other comparison states and above the National Mean.</a:t>
            </a:r>
          </a:p>
          <a:p>
            <a:pPr marL="171450" indent="-171450">
              <a:buFontTx/>
              <a:buChar char="-"/>
            </a:pPr>
            <a:r>
              <a:rPr lang="en-US"/>
              <a:t>The proposed targets are intended to be achievable as a comparison to our prior State Performance Plan reported data. </a:t>
            </a:r>
          </a:p>
          <a:p>
            <a:pPr marL="171450" indent="-171450">
              <a:buFontTx/>
              <a:buChar char="-"/>
            </a:pPr>
            <a:endParaRPr lang="en-US" sz="500"/>
          </a:p>
          <a:p>
            <a:r>
              <a:rPr lang="en-US"/>
              <a:t>We will now pause to have stakeholder discussion on the proposed targets.  Targets must show improvement over baseline and be rigorous but achievable.  Do you feel the proposed targets are too high, too low, or just right?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Those not participating in the virtual meetings may submit feedback in our online survey on the SPP/APR webpage.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33</a:t>
            </a:fld>
            <a:endParaRPr lang="en-US"/>
          </a:p>
        </p:txBody>
      </p:sp>
    </p:spTree>
    <p:extLst>
      <p:ext uri="{BB962C8B-B14F-4D97-AF65-F5344CB8AC3E}">
        <p14:creationId xmlns:p14="http://schemas.microsoft.com/office/powerpoint/2010/main" val="34662848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12698" y="4400550"/>
            <a:ext cx="6432604" cy="4560570"/>
          </a:xfrm>
        </p:spPr>
        <p:txBody>
          <a:bodyPr/>
          <a:lstStyle/>
          <a:p>
            <a:r>
              <a:rPr lang="en-US" sz="1100"/>
              <a:t>For Indicator 7A2 (Functioning within Age Expectations in Positive Social Emotional Skills), we are proposing to improve by 15.5 percentage points over the next State Performance Plan period.</a:t>
            </a:r>
          </a:p>
          <a:p>
            <a:endParaRPr lang="en-US" sz="400"/>
          </a:p>
          <a:p>
            <a:r>
              <a:rPr lang="en-US" sz="1100"/>
              <a:t>To establish the proposed targets, we looked at New York State’s past performance and other state comparisons.  We also identified that recent performance is lower than our 2008 Baseline.  We selected an end goal for final year of the SPP (2025) of achieving our baseline; then considered a COVID impact in year 1 (proposing a modest increase); then set a percentage point of  3%-3.5%  increase each year thereafter to reach baseline. </a:t>
            </a:r>
          </a:p>
          <a:p>
            <a:endParaRPr lang="en-US" sz="400"/>
          </a:p>
          <a:p>
            <a:pPr marL="171450" indent="-171450">
              <a:buFontTx/>
              <a:buChar char="-"/>
            </a:pPr>
            <a:r>
              <a:rPr lang="en-US" sz="1100"/>
              <a:t>The proposed increase is necessary to demonstrate improvement over the 2008 baseline (because the measurement or data collection did not change the prior baseline is continued).  </a:t>
            </a:r>
          </a:p>
          <a:p>
            <a:pPr marL="171450" indent="-171450">
              <a:buFontTx/>
              <a:buChar char="-"/>
            </a:pPr>
            <a:r>
              <a:rPr lang="en-US" sz="1100"/>
              <a:t>The numbers in the circles represent our proposed targets for each year.</a:t>
            </a:r>
          </a:p>
          <a:p>
            <a:pPr marL="171450" indent="-171450">
              <a:buFontTx/>
              <a:buChar char="-"/>
            </a:pPr>
            <a:r>
              <a:rPr lang="en-US" sz="1100"/>
              <a:t>The 5 year average from the prior SPP period for 7A1 was 43.9% which is significantly below the baseline.  </a:t>
            </a:r>
          </a:p>
          <a:p>
            <a:pPr marL="171450" indent="-171450">
              <a:buFontTx/>
              <a:buChar char="-"/>
            </a:pPr>
            <a:r>
              <a:rPr lang="en-US" sz="1100"/>
              <a:t>Our Initial Year proposed Target consider that Preschool Outcome data declined during the school years impacted by school closures due to COVID-19.</a:t>
            </a:r>
          </a:p>
          <a:p>
            <a:pPr marL="171450" indent="-171450">
              <a:buFontTx/>
              <a:buChar char="-"/>
            </a:pPr>
            <a:r>
              <a:rPr lang="en-US" sz="1100"/>
              <a:t>The mid-end year proposed Targets would increase by approximately 3 percentage point each year.  </a:t>
            </a:r>
          </a:p>
          <a:p>
            <a:pPr marL="171450" indent="-171450">
              <a:buFontTx/>
              <a:buChar char="-"/>
            </a:pPr>
            <a:r>
              <a:rPr lang="en-US" sz="1100"/>
              <a:t>The proposed targets are intended to be rigorous as the baseline exceeds our prior SPP performance. </a:t>
            </a:r>
          </a:p>
          <a:p>
            <a:pPr marL="171450" indent="-171450">
              <a:buFontTx/>
              <a:buChar char="-"/>
            </a:pPr>
            <a:r>
              <a:rPr lang="en-US" sz="1100"/>
              <a:t>The proposed targets are intended to be achievable as we are recommending an end Target close to baseline. </a:t>
            </a:r>
          </a:p>
          <a:p>
            <a:pPr marL="171450" indent="-171450">
              <a:buFontTx/>
              <a:buChar char="-"/>
            </a:pPr>
            <a:endParaRPr lang="en-US" sz="400"/>
          </a:p>
          <a:p>
            <a:r>
              <a:rPr lang="en-US" sz="1100"/>
              <a:t>We will now pause to have stakeholder discussion on the proposed targets.  Targets must show improvement over baseline and be rigorous but achievable.  Do you feel the proposed targets are too high, too low, or just right?</a:t>
            </a:r>
          </a:p>
          <a:p>
            <a:endParaRPr lang="en-US" sz="110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Those not participating in the virtual meetings may submit feedback in our online survey on the SPP/APR webpage. </a:t>
            </a:r>
          </a:p>
          <a:p>
            <a:endParaRPr lang="en-US" sz="1100"/>
          </a:p>
          <a:p>
            <a:endParaRPr lang="en-US" sz="1100"/>
          </a:p>
          <a:p>
            <a:endParaRPr lang="en-US" sz="1100"/>
          </a:p>
          <a:p>
            <a:endParaRPr lang="en-US" sz="1100"/>
          </a:p>
        </p:txBody>
      </p:sp>
      <p:sp>
        <p:nvSpPr>
          <p:cNvPr id="4" name="Slide Number Placeholder 3"/>
          <p:cNvSpPr>
            <a:spLocks noGrp="1"/>
          </p:cNvSpPr>
          <p:nvPr>
            <p:ph type="sldNum" sz="quarter" idx="5"/>
          </p:nvPr>
        </p:nvSpPr>
        <p:spPr/>
        <p:txBody>
          <a:bodyPr/>
          <a:lstStyle/>
          <a:p>
            <a:fld id="{77542409-6A04-4DC6-AC3A-D3758287A8F2}" type="slidenum">
              <a:rPr lang="en-US" smtClean="0"/>
              <a:t>34</a:t>
            </a:fld>
            <a:endParaRPr lang="en-US"/>
          </a:p>
        </p:txBody>
      </p:sp>
    </p:spTree>
    <p:extLst>
      <p:ext uri="{BB962C8B-B14F-4D97-AF65-F5344CB8AC3E}">
        <p14:creationId xmlns:p14="http://schemas.microsoft.com/office/powerpoint/2010/main" val="3597909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3955" y="4400549"/>
            <a:ext cx="6240581" cy="4520813"/>
          </a:xfrm>
        </p:spPr>
        <p:txBody>
          <a:bodyPr/>
          <a:lstStyle/>
          <a:p>
            <a:r>
              <a:rPr lang="en-US"/>
              <a:t>For Indicator 7B1 (Substantially Increasing Rate of Growth in Acquisition and Use of Knowledge and Skills), we are proposing to improve by one percentage point over the next State Performance Plan period.</a:t>
            </a:r>
          </a:p>
          <a:p>
            <a:pPr marL="171450" indent="-171450">
              <a:buFontTx/>
              <a:buChar char="-"/>
            </a:pPr>
            <a:r>
              <a:rPr lang="en-US"/>
              <a:t>The numbers in the circles represent our proposed targets for each year.</a:t>
            </a:r>
          </a:p>
          <a:p>
            <a:endParaRPr lang="en-US" sz="500"/>
          </a:p>
          <a:p>
            <a:r>
              <a:rPr lang="en-US"/>
              <a:t>To establish the proposed targets, we looked at New York State’s past performance and high performance comparison to other states.  We selected an end goal for final year of the SPP (2025); then considered a COVID impact in years 1 and 2 (proposing a .45% decline in Year 1 and then to maintain performance in Year 2); then set a percentage point of .25% to increase each year thereafter. </a:t>
            </a:r>
          </a:p>
          <a:p>
            <a:pPr marL="171450" indent="-171450">
              <a:buFontTx/>
              <a:buChar char="-"/>
            </a:pPr>
            <a:endParaRPr lang="en-US" sz="500"/>
          </a:p>
          <a:p>
            <a:pPr marL="171450" indent="-171450">
              <a:buFontTx/>
              <a:buChar char="-"/>
            </a:pPr>
            <a:r>
              <a:rPr lang="en-US"/>
              <a:t>The 5 year average from the prior SPP period for 7B1 was 89.9% and we propose to meet this in our 2025 Target. </a:t>
            </a:r>
          </a:p>
          <a:p>
            <a:pPr marL="171450" indent="-171450">
              <a:buFontTx/>
              <a:buChar char="-"/>
            </a:pPr>
            <a:r>
              <a:rPr lang="en-US"/>
              <a:t>Our Initial Year proposed Targets consider that Preschool Outcome data declined during the school years impacted by school closures due to COVID-19.</a:t>
            </a:r>
          </a:p>
          <a:p>
            <a:pPr marL="171450" indent="-171450">
              <a:buFontTx/>
              <a:buChar char="-"/>
            </a:pPr>
            <a:r>
              <a:rPr lang="en-US"/>
              <a:t>The mid-end year proposed Targets would increase by a quarter percentage point each year.  </a:t>
            </a:r>
          </a:p>
          <a:p>
            <a:pPr marL="171450" indent="-171450">
              <a:buFontTx/>
              <a:buChar char="-"/>
            </a:pPr>
            <a:r>
              <a:rPr lang="en-US"/>
              <a:t>The proposed targets are intended to be rigorous as New York State has high performance compared to the other comparison states and above the National Mean.</a:t>
            </a:r>
          </a:p>
          <a:p>
            <a:pPr marL="171450" indent="-171450">
              <a:buFontTx/>
              <a:buChar char="-"/>
            </a:pPr>
            <a:r>
              <a:rPr lang="en-US"/>
              <a:t>The proposed targets are intended to be achievable as a comparison to our prior State Performance Plan reported data. </a:t>
            </a:r>
          </a:p>
          <a:p>
            <a:pPr marL="171450" indent="-171450">
              <a:buFontTx/>
              <a:buChar char="-"/>
            </a:pPr>
            <a:endParaRPr lang="en-US" sz="500"/>
          </a:p>
          <a:p>
            <a:r>
              <a:rPr lang="en-US"/>
              <a:t>We will now pause to have stakeholder discussion on the proposed targets.  Targets must show improvement over baseline and be rigorous but achievable.  Do you feel the proposed targets are too high, too low, or just right?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Those not participating in the virtual meetings may submit feedback in our online survey on the SPP/APR webpage. </a:t>
            </a:r>
          </a:p>
          <a:p>
            <a:endParaRPr lang="en-US"/>
          </a:p>
          <a:p>
            <a:endParaRPr lang="en-US" sz="500"/>
          </a:p>
          <a:p>
            <a:endParaRPr lang="en-US"/>
          </a:p>
          <a:p>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35</a:t>
            </a:fld>
            <a:endParaRPr lang="en-US"/>
          </a:p>
        </p:txBody>
      </p:sp>
    </p:spTree>
    <p:extLst>
      <p:ext uri="{BB962C8B-B14F-4D97-AF65-F5344CB8AC3E}">
        <p14:creationId xmlns:p14="http://schemas.microsoft.com/office/powerpoint/2010/main" val="9015254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2150" y="4400550"/>
            <a:ext cx="6290674" cy="4552619"/>
          </a:xfrm>
        </p:spPr>
        <p:txBody>
          <a:bodyPr/>
          <a:lstStyle/>
          <a:p>
            <a:r>
              <a:rPr lang="en-US" sz="1100"/>
              <a:t>For Indicator 7B2 (</a:t>
            </a:r>
            <a:r>
              <a:rPr lang="en-US" sz="1050"/>
              <a:t>Functioning</a:t>
            </a:r>
            <a:r>
              <a:rPr lang="en-US" sz="1100"/>
              <a:t> within Age Expectations in Acquisition and Use of Knowledge and Skills), we are proposing to improve by 12.5 percentage points over the next State Performance Plan period.</a:t>
            </a:r>
          </a:p>
          <a:p>
            <a:endParaRPr lang="en-US" sz="400"/>
          </a:p>
          <a:p>
            <a:r>
              <a:rPr lang="en-US" sz="1100"/>
              <a:t>To establish the proposed targets, we looked at New York State’s past performance and other state comparisons.  We also identified that recent performance is lower than our 2008 Baseline.  We selected an end goal for final year of the SPP (2025) of achieving our baseline; then considered a COVID impact in year 1 (proposing a modest increase); then set a percentage point increase of  2.5 to 3.5 each year thereafter to reach baseline. </a:t>
            </a:r>
          </a:p>
          <a:p>
            <a:endParaRPr lang="en-US" sz="400"/>
          </a:p>
          <a:p>
            <a:pPr marL="171450" indent="-171450">
              <a:buFontTx/>
              <a:buChar char="-"/>
            </a:pPr>
            <a:r>
              <a:rPr lang="en-US" sz="1100"/>
              <a:t>The proposed increase is necessary to demonstrate improvement over the 2008 baseline (because the measurement or data collection did not change the prior baseline is continued).  </a:t>
            </a:r>
          </a:p>
          <a:p>
            <a:pPr marL="171450" indent="-171450">
              <a:buFontTx/>
              <a:buChar char="-"/>
            </a:pPr>
            <a:r>
              <a:rPr lang="en-US" sz="1100"/>
              <a:t>The numbers in the circles represent our proposed targets for each year.</a:t>
            </a:r>
          </a:p>
          <a:p>
            <a:pPr marL="171450" indent="-171450">
              <a:buFontTx/>
              <a:buChar char="-"/>
            </a:pPr>
            <a:r>
              <a:rPr lang="en-US" sz="1100"/>
              <a:t>The 5 year average from the prior SPP period for 7B2 was 43.9% which is significantly below the 2008 baseline.  </a:t>
            </a:r>
          </a:p>
          <a:p>
            <a:pPr marL="171450" indent="-171450">
              <a:buFontTx/>
              <a:buChar char="-"/>
            </a:pPr>
            <a:r>
              <a:rPr lang="en-US" sz="1100"/>
              <a:t>Our Initial Year proposed Target consider that Preschool Outcome data declined during the school years impacted by school closures due to COVID-19.</a:t>
            </a:r>
          </a:p>
          <a:p>
            <a:pPr marL="171450" indent="-171450">
              <a:buFontTx/>
              <a:buChar char="-"/>
            </a:pPr>
            <a:r>
              <a:rPr lang="en-US" sz="1100"/>
              <a:t>The mid-end year proposed Targets would increase by approximately 2.5 percentage points in Years 2,3, and 4 and by 3.5 percentage points in 2024 and 2025.  </a:t>
            </a:r>
          </a:p>
          <a:p>
            <a:pPr marL="171450" indent="-171450">
              <a:buFontTx/>
              <a:buChar char="-"/>
            </a:pPr>
            <a:r>
              <a:rPr lang="en-US" sz="1100"/>
              <a:t>The proposed targets are intended to be rigorous as the baseline exceeds our prior SPP performance. </a:t>
            </a:r>
          </a:p>
          <a:p>
            <a:pPr marL="171450" indent="-171450">
              <a:buFontTx/>
              <a:buChar char="-"/>
            </a:pPr>
            <a:r>
              <a:rPr lang="en-US" sz="1100"/>
              <a:t>The proposed targets are intended to be achievable as we are recommending an end Target close to baseline. </a:t>
            </a:r>
          </a:p>
          <a:p>
            <a:pPr marL="171450" indent="-171450">
              <a:buFontTx/>
              <a:buChar char="-"/>
            </a:pPr>
            <a:endParaRPr lang="en-US" sz="400"/>
          </a:p>
          <a:p>
            <a:r>
              <a:rPr lang="en-US" sz="1100"/>
              <a:t>We will now pause to have stakeholder discussion on the proposed targets.  Targets must show improvement over baseline and be rigorous but achievable.  Do you feel the proposed targets are too high, too low, or just right?</a:t>
            </a:r>
          </a:p>
          <a:p>
            <a:endParaRPr lang="en-US" sz="110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Those not participating in the virtual meetings may submit feedback in our online survey on the SPP/APR webpage. </a:t>
            </a:r>
          </a:p>
          <a:p>
            <a:endParaRPr lang="en-US" sz="1100"/>
          </a:p>
          <a:p>
            <a:endParaRPr lang="en-US" sz="1100"/>
          </a:p>
          <a:p>
            <a:endParaRPr lang="en-US" sz="1100"/>
          </a:p>
        </p:txBody>
      </p:sp>
      <p:sp>
        <p:nvSpPr>
          <p:cNvPr id="4" name="Slide Number Placeholder 3"/>
          <p:cNvSpPr>
            <a:spLocks noGrp="1"/>
          </p:cNvSpPr>
          <p:nvPr>
            <p:ph type="sldNum" sz="quarter" idx="5"/>
          </p:nvPr>
        </p:nvSpPr>
        <p:spPr/>
        <p:txBody>
          <a:bodyPr/>
          <a:lstStyle/>
          <a:p>
            <a:fld id="{77542409-6A04-4DC6-AC3A-D3758287A8F2}" type="slidenum">
              <a:rPr lang="en-US" smtClean="0"/>
              <a:t>36</a:t>
            </a:fld>
            <a:endParaRPr lang="en-US"/>
          </a:p>
        </p:txBody>
      </p:sp>
    </p:spTree>
    <p:extLst>
      <p:ext uri="{BB962C8B-B14F-4D97-AF65-F5344CB8AC3E}">
        <p14:creationId xmlns:p14="http://schemas.microsoft.com/office/powerpoint/2010/main" val="15798117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14685" y="4400549"/>
            <a:ext cx="6460435" cy="4551427"/>
          </a:xfrm>
        </p:spPr>
        <p:txBody>
          <a:bodyPr/>
          <a:lstStyle/>
          <a:p>
            <a:r>
              <a:rPr lang="en-US"/>
              <a:t>For Indicator 7C1 (Substantially Increasing Rate of Growth in Use of Appropriate Behaviors), we are proposing to improve by one percentage point over the next State Performance Plan period.</a:t>
            </a:r>
          </a:p>
          <a:p>
            <a:pPr marL="171450" indent="-171450">
              <a:buFontTx/>
              <a:buChar char="-"/>
            </a:pPr>
            <a:r>
              <a:rPr lang="en-US"/>
              <a:t>The numbers in the circles represent our proposed targets for each year.</a:t>
            </a:r>
          </a:p>
          <a:p>
            <a:pPr marL="171450" indent="-171450">
              <a:buFontTx/>
              <a:buChar char="-"/>
            </a:pPr>
            <a:endParaRPr lang="en-US" sz="500"/>
          </a:p>
          <a:p>
            <a:r>
              <a:rPr lang="en-US"/>
              <a:t>To establish the proposed targets, we looked at New York State’s past performance and high performance comparison to other states.  We selected an end goal for final year of the SPP (2025); then considered a COVID impact in years 1 and 2 (proposing a .91% decline in Year 1 and then to maintain performance in Year 2); then set a percentage point of .25% to increase each year thereafter. </a:t>
            </a:r>
          </a:p>
          <a:p>
            <a:endParaRPr lang="en-US" sz="500"/>
          </a:p>
          <a:p>
            <a:pPr marL="171450" indent="-171450">
              <a:buFontTx/>
              <a:buChar char="-"/>
            </a:pPr>
            <a:r>
              <a:rPr lang="en-US"/>
              <a:t>The 5 year average from the prior SPP period for 7C1 was 88.4% and we propose to approximate this in our 2025 Target. </a:t>
            </a:r>
          </a:p>
          <a:p>
            <a:pPr marL="171450" indent="-171450">
              <a:buFontTx/>
              <a:buChar char="-"/>
            </a:pPr>
            <a:r>
              <a:rPr lang="en-US"/>
              <a:t>Our Initial Year proposed Targets consider that Preschool Outcome data declined during the school years impacted by school closures due to COVID-19.</a:t>
            </a:r>
          </a:p>
          <a:p>
            <a:pPr marL="171450" indent="-171450">
              <a:buFontTx/>
              <a:buChar char="-"/>
            </a:pPr>
            <a:r>
              <a:rPr lang="en-US"/>
              <a:t>The mid-end year proposed Targets would increase by a quarter percentage point each year.  </a:t>
            </a:r>
          </a:p>
          <a:p>
            <a:pPr marL="171450" indent="-171450">
              <a:buFontTx/>
              <a:buChar char="-"/>
            </a:pPr>
            <a:r>
              <a:rPr lang="en-US"/>
              <a:t>The proposed targets are intended to be rigorous as New York State has high performance compared to the other comparison states and above the National Mean.</a:t>
            </a:r>
          </a:p>
          <a:p>
            <a:pPr marL="171450" indent="-171450">
              <a:buFontTx/>
              <a:buChar char="-"/>
            </a:pPr>
            <a:r>
              <a:rPr lang="en-US"/>
              <a:t>The proposed targets are intended to be achievable as a comparison to our prior State Performance Plan reported data.</a:t>
            </a:r>
          </a:p>
          <a:p>
            <a:pPr marL="171450" indent="-171450">
              <a:buFontTx/>
              <a:buChar char="-"/>
            </a:pPr>
            <a:endParaRPr lang="en-US"/>
          </a:p>
          <a:p>
            <a:r>
              <a:rPr lang="en-US"/>
              <a:t>We will now pause to have stakeholder discussion on the proposed targets.  Targets must show improvement over baseline and be rigorous but achievable.  Do you feel the proposed targets are too high, too low, or just right?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Those not participating in the virtual meetings may submit feedback in our online survey on the SPP/APR webpage. </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37</a:t>
            </a:fld>
            <a:endParaRPr lang="en-US"/>
          </a:p>
        </p:txBody>
      </p:sp>
    </p:spTree>
    <p:extLst>
      <p:ext uri="{BB962C8B-B14F-4D97-AF65-F5344CB8AC3E}">
        <p14:creationId xmlns:p14="http://schemas.microsoft.com/office/powerpoint/2010/main" val="20238588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400550"/>
            <a:ext cx="6318504" cy="4640083"/>
          </a:xfrm>
        </p:spPr>
        <p:txBody>
          <a:bodyPr/>
          <a:lstStyle/>
          <a:p>
            <a:r>
              <a:rPr lang="en-US" sz="1100"/>
              <a:t>For Indicator 7C2 (Functioning within Age Expectations in Use of Appropriate Behaviors), we are proposing to improve by 20.5 percentage points over the next State Performance Plan period.</a:t>
            </a:r>
          </a:p>
          <a:p>
            <a:endParaRPr lang="en-US" sz="400"/>
          </a:p>
          <a:p>
            <a:r>
              <a:rPr lang="en-US" sz="1100"/>
              <a:t>To establish the proposed targets, we looked at New York State’s past performance and other state comparisons.  We also identified that recent performance is lower than our 2008 Baseline.  We selected an end goal for final year of the SPP (2025) of achieving our baseline; then considered a COVID impact in year 1 (proposing a modest increase); then set a large increase in Year 2 in order to have a set a percentage point of  3.6-3.65  increase each year thereafter to reach baseline. </a:t>
            </a:r>
          </a:p>
          <a:p>
            <a:endParaRPr lang="en-US" sz="400"/>
          </a:p>
          <a:p>
            <a:pPr marL="171450" indent="-171450">
              <a:buFontTx/>
              <a:buChar char="-"/>
            </a:pPr>
            <a:r>
              <a:rPr lang="en-US" sz="1100"/>
              <a:t>The proposed increase is necessary to demonstrate improvement over the 2008 baseline (because the measurement or data collection did not change the prior baseline is continued).  </a:t>
            </a:r>
          </a:p>
          <a:p>
            <a:pPr marL="171450" indent="-171450">
              <a:buFontTx/>
              <a:buChar char="-"/>
            </a:pPr>
            <a:r>
              <a:rPr lang="en-US" sz="1100"/>
              <a:t>The numbers in the circles represent our proposed targets for each year.</a:t>
            </a:r>
          </a:p>
          <a:p>
            <a:pPr marL="171450" indent="-171450">
              <a:buFontTx/>
              <a:buChar char="-"/>
            </a:pPr>
            <a:r>
              <a:rPr lang="en-US" sz="1100"/>
              <a:t>The 5 year average from the prior SPP period for 7C2 was 48.8% which is significantly below the baseline.  </a:t>
            </a:r>
          </a:p>
          <a:p>
            <a:pPr marL="171450" indent="-171450">
              <a:buFontTx/>
              <a:buChar char="-"/>
            </a:pPr>
            <a:r>
              <a:rPr lang="en-US" sz="1100"/>
              <a:t>Our Initial Year proposed Target consider that Preschool Outcome data declined during the school years impacted by school closures due to COVID-19.</a:t>
            </a:r>
          </a:p>
          <a:p>
            <a:pPr marL="171450" indent="-171450">
              <a:buFontTx/>
              <a:buChar char="-"/>
            </a:pPr>
            <a:r>
              <a:rPr lang="en-US" sz="1100"/>
              <a:t>The mid-end year proposed Targets would increase by 6 percentage points in year 2 and then by approximately 3.60-3.65 percentage point each year thereafter.  </a:t>
            </a:r>
          </a:p>
          <a:p>
            <a:pPr marL="171450" indent="-171450">
              <a:buFontTx/>
              <a:buChar char="-"/>
            </a:pPr>
            <a:r>
              <a:rPr lang="en-US" sz="1100"/>
              <a:t>The proposed targets are intended to be rigorous as the baseline exceeds our prior SPP performance. </a:t>
            </a:r>
          </a:p>
          <a:p>
            <a:pPr marL="171450" indent="-171450">
              <a:buFontTx/>
              <a:buChar char="-"/>
            </a:pPr>
            <a:r>
              <a:rPr lang="en-US" sz="1100"/>
              <a:t>The proposed targets are intended to be achievable as we are recommending an end Target close to baseline. </a:t>
            </a:r>
          </a:p>
          <a:p>
            <a:pPr marL="171450" indent="-171450">
              <a:buFontTx/>
              <a:buChar char="-"/>
            </a:pPr>
            <a:endParaRPr lang="en-US" sz="400"/>
          </a:p>
          <a:p>
            <a:r>
              <a:rPr lang="en-US" sz="1100"/>
              <a:t>We will now pause to have stakeholder discussion on the proposed targets.  Targets must show improvement over baseline and be rigorous but achievable.  Do you feel the proposed targets are too high, too low, or just right?</a:t>
            </a:r>
          </a:p>
          <a:p>
            <a:endParaRPr lang="en-US" sz="110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Those not participating in the virtual meetings may submit feedback in our online survey on the SPP/APR webpage. </a:t>
            </a:r>
          </a:p>
          <a:p>
            <a:endParaRPr lang="en-US" sz="1100"/>
          </a:p>
          <a:p>
            <a:endParaRPr lang="en-US" sz="1100"/>
          </a:p>
          <a:p>
            <a:endParaRPr lang="en-US" sz="1100"/>
          </a:p>
        </p:txBody>
      </p:sp>
      <p:sp>
        <p:nvSpPr>
          <p:cNvPr id="4" name="Slide Number Placeholder 3"/>
          <p:cNvSpPr>
            <a:spLocks noGrp="1"/>
          </p:cNvSpPr>
          <p:nvPr>
            <p:ph type="sldNum" sz="quarter" idx="5"/>
          </p:nvPr>
        </p:nvSpPr>
        <p:spPr/>
        <p:txBody>
          <a:bodyPr/>
          <a:lstStyle/>
          <a:p>
            <a:fld id="{77542409-6A04-4DC6-AC3A-D3758287A8F2}" type="slidenum">
              <a:rPr lang="en-US" smtClean="0"/>
              <a:t>38</a:t>
            </a:fld>
            <a:endParaRPr lang="en-US"/>
          </a:p>
        </p:txBody>
      </p:sp>
    </p:spTree>
    <p:extLst>
      <p:ext uri="{BB962C8B-B14F-4D97-AF65-F5344CB8AC3E}">
        <p14:creationId xmlns:p14="http://schemas.microsoft.com/office/powerpoint/2010/main" val="316560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additional information on how the SPP Indicator data impacts your school district, please visit data.nysed.gov.  </a:t>
            </a:r>
          </a:p>
          <a:p>
            <a:endParaRPr lang="en-US"/>
          </a:p>
          <a:p>
            <a:r>
              <a:rPr lang="en-US"/>
              <a:t>In the “Districts” category on this webpage, you can view the Special Education Data reports under each school district.  These reports are published annually for each individual school district and outline the district’s performance on the SPP Indicators.  For Indicator 7, data will be available for those districts required to report in the applicable sample year.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640136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Preschool Outcome Indicator 7 measurement considers the percent of preschool children ages 3-5 with demonstrated improvement in: Positive social-emotional skills, Acquisition and use of knowledge and Skills, and Use of appropriate behaviors to meet their needs.</a:t>
            </a:r>
          </a:p>
          <a:p>
            <a:endParaRPr lang="en-US"/>
          </a:p>
          <a:p>
            <a:r>
              <a:rPr lang="en-US"/>
              <a:t>For each of these three outcomes, Indicator 7 measures both Progress and Functioning within Age Expectations.</a:t>
            </a:r>
          </a:p>
          <a:p>
            <a:endParaRPr lang="en-US"/>
          </a:p>
          <a:p>
            <a:r>
              <a:rPr lang="en-US"/>
              <a:t>Progress is measured as: “</a:t>
            </a:r>
            <a:r>
              <a:rPr lang="en-US">
                <a:solidFill>
                  <a:schemeClr val="tx2"/>
                </a:solidFill>
              </a:rPr>
              <a:t>of those preschool children who entered the preschool program below age expectations in each outcome, the percent who substantially increased their rate of growth by the time they turned 6 years of age or exited the program.” </a:t>
            </a:r>
          </a:p>
          <a:p>
            <a:pPr>
              <a:spcAft>
                <a:spcPts val="1200"/>
              </a:spcAft>
            </a:pPr>
            <a:endParaRPr lang="en-US">
              <a:solidFill>
                <a:schemeClr val="tx2"/>
              </a:solidFill>
            </a:endParaRPr>
          </a:p>
          <a:p>
            <a:pPr>
              <a:spcAft>
                <a:spcPts val="1200"/>
              </a:spcAft>
            </a:pPr>
            <a:r>
              <a:rPr lang="en-US">
                <a:solidFill>
                  <a:schemeClr val="tx2"/>
                </a:solidFill>
              </a:rPr>
              <a:t>Functioning within age expectations is measured as:  “the percent of preschool children who were functioning within age expectations in each outcome by the time they turned 6 years of age or exited the program.”</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4</a:t>
            </a:fld>
            <a:endParaRPr lang="en-US"/>
          </a:p>
        </p:txBody>
      </p:sp>
    </p:spTree>
    <p:extLst>
      <p:ext uri="{BB962C8B-B14F-4D97-AF65-F5344CB8AC3E}">
        <p14:creationId xmlns:p14="http://schemas.microsoft.com/office/powerpoint/2010/main" val="2847273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greatly appreciate your feedback and ask that you visit our </a:t>
            </a:r>
            <a:r>
              <a:rPr lang="en-US" sz="1200" kern="1200">
                <a:solidFill>
                  <a:schemeClr val="tx1"/>
                </a:solidFill>
                <a:latin typeface="+mn-lt"/>
                <a:ea typeface="+mn-ea"/>
                <a:cs typeface="Arial" panose="020B0604020202020204" pitchFamily="34" charset="0"/>
                <a:hlinkClick r:id="rId3">
                  <a:extLst>
                    <a:ext uri="{A12FA001-AC4F-418D-AE19-62706E023703}">
                      <ahyp:hlinkClr xmlns:ahyp="http://schemas.microsoft.com/office/drawing/2018/hyperlinkcolor" val="tx"/>
                    </a:ext>
                  </a:extLst>
                </a:hlinkClick>
              </a:rPr>
              <a:t>SPP/APR webpage</a:t>
            </a:r>
            <a:r>
              <a:rPr lang="en-US" sz="1200" kern="1200">
                <a:solidFill>
                  <a:schemeClr val="tx1"/>
                </a:solidFill>
                <a:latin typeface="+mn-lt"/>
                <a:ea typeface="+mn-ea"/>
                <a:cs typeface="Arial" panose="020B0604020202020204" pitchFamily="34" charset="0"/>
              </a:rPr>
              <a:t> (link provided in the slide). </a:t>
            </a:r>
          </a:p>
          <a:p>
            <a:endParaRPr lang="en-US">
              <a:cs typeface="Arial" panose="020B0604020202020204" pitchFamily="34" charset="0"/>
            </a:endParaRPr>
          </a:p>
          <a:p>
            <a:r>
              <a:rPr lang="en-US">
                <a:cs typeface="Arial" panose="020B0604020202020204" pitchFamily="34" charset="0"/>
              </a:rPr>
              <a:t>We will use the survey information to collect input from those who have not attended a virtual meeting or for those who have additional information to share. </a:t>
            </a:r>
          </a:p>
          <a:p>
            <a:endParaRPr lang="en-US">
              <a:cs typeface="Arial" panose="020B0604020202020204" pitchFamily="34" charset="0"/>
            </a:endParaRPr>
          </a:p>
          <a:p>
            <a:r>
              <a:rPr lang="en-US">
                <a:cs typeface="Arial" panose="020B0604020202020204" pitchFamily="34" charset="0"/>
              </a:rPr>
              <a:t>Each individual SPP Indicator will have its own survey and we encourage you to access all surveys that are of interest to you so that we can achieve our objective of meaningful stakeholder engagement.  It is important to us t</a:t>
            </a:r>
            <a:r>
              <a:rPr lang="en-US"/>
              <a:t>o ensure that voices from diverse backgrounds are included in conversations about our students and we value multiple perspectives and viewpoints to inform our efforts.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4121933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your participation and contribution today.  We greatly value your voice and input on our efforts to improve outcomes for students with disabilities in New York State.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979829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90557"/>
          </a:xfrm>
        </p:spPr>
        <p:txBody>
          <a:bodyPr/>
          <a:lstStyle/>
          <a:p>
            <a:r>
              <a:rPr lang="en-US"/>
              <a:t>To measure improvement, Indicator 7 uses 5 Progress Categories that are used to calculate Substantial Increase in Rate of Growth and Functioning within Age Expectations. </a:t>
            </a:r>
          </a:p>
          <a:p>
            <a:endParaRPr lang="en-US"/>
          </a:p>
          <a:p>
            <a:r>
              <a:rPr lang="en-US"/>
              <a:t>The 5 progress categories are:</a:t>
            </a:r>
          </a:p>
          <a:p>
            <a:endParaRPr lang="en-US"/>
          </a:p>
          <a:p>
            <a:pPr marL="628650" lvl="1" indent="-171450">
              <a:buFontTx/>
              <a:buChar char="-"/>
            </a:pPr>
            <a:r>
              <a:rPr lang="en-US"/>
              <a:t>Children who did not improve functioning</a:t>
            </a:r>
          </a:p>
          <a:p>
            <a:pPr marL="628650" lvl="1" indent="-171450">
              <a:buFontTx/>
              <a:buChar char="-"/>
            </a:pPr>
            <a:endParaRPr lang="en-US"/>
          </a:p>
          <a:p>
            <a:pPr marL="628650" lvl="1" indent="-171450">
              <a:buFontTx/>
              <a:buChar char="-"/>
            </a:pPr>
            <a:r>
              <a:rPr lang="en-US"/>
              <a:t>Children who improved functioning but not sufficient to move nearer to functioning comparable to same aged peers</a:t>
            </a:r>
          </a:p>
          <a:p>
            <a:pPr lvl="1"/>
            <a:endParaRPr lang="en-US"/>
          </a:p>
          <a:p>
            <a:pPr marL="628650" lvl="1" indent="-171450">
              <a:buFontTx/>
              <a:buChar char="-"/>
            </a:pPr>
            <a:r>
              <a:rPr lang="en-US"/>
              <a:t>Children who improved functioning to a level nearer to same aged peers but did not reach it</a:t>
            </a:r>
          </a:p>
          <a:p>
            <a:pPr marL="628650" lvl="1" indent="-171450">
              <a:buFontTx/>
              <a:buChar char="-"/>
            </a:pPr>
            <a:endParaRPr lang="en-US"/>
          </a:p>
          <a:p>
            <a:pPr marL="628650" lvl="1" indent="-171450">
              <a:buFontTx/>
              <a:buChar char="-"/>
            </a:pPr>
            <a:r>
              <a:rPr lang="en-US"/>
              <a:t>Children who improved functioning to reach a level comparable to same aged peers; and</a:t>
            </a:r>
          </a:p>
          <a:p>
            <a:pPr marL="628650" lvl="1" indent="-171450">
              <a:buFontTx/>
              <a:buChar char="-"/>
            </a:pPr>
            <a:endParaRPr lang="en-US"/>
          </a:p>
          <a:p>
            <a:pPr marL="628650" lvl="1" indent="-171450">
              <a:buFontTx/>
              <a:buChar char="-"/>
            </a:pPr>
            <a:r>
              <a:rPr lang="en-US"/>
              <a:t>Children who maintained functioning at a level comparable to same aged peers. </a:t>
            </a:r>
          </a:p>
          <a:p>
            <a:pPr lvl="1"/>
            <a:endParaRPr lang="en-US"/>
          </a:p>
          <a:p>
            <a:r>
              <a:rPr lang="en-US"/>
              <a:t>These categories are used to determine if a child is functioning within age expectations or has substantially increased their rate of growth. </a:t>
            </a:r>
          </a:p>
          <a:p>
            <a:pPr lvl="1"/>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5</a:t>
            </a:fld>
            <a:endParaRPr lang="en-US"/>
          </a:p>
        </p:txBody>
      </p:sp>
    </p:spTree>
    <p:extLst>
      <p:ext uri="{BB962C8B-B14F-4D97-AF65-F5344CB8AC3E}">
        <p14:creationId xmlns:p14="http://schemas.microsoft.com/office/powerpoint/2010/main" val="4021997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Functioning within Age Expectation component of the measurement uses the progress categories in a formula.</a:t>
            </a:r>
          </a:p>
          <a:p>
            <a:endParaRPr lang="en-US"/>
          </a:p>
          <a:p>
            <a:r>
              <a:rPr lang="en-US"/>
              <a:t> The numerator of the formula is:</a:t>
            </a:r>
          </a:p>
          <a:p>
            <a:pPr marL="171450" indent="-171450">
              <a:buFontTx/>
              <a:buChar char="-"/>
            </a:pPr>
            <a:r>
              <a:rPr lang="en-US"/>
              <a:t>Children who improved functioning to reach a level comparable to same aged peers PLUS children who maintained functioning at a level comparable to same aged peers.</a:t>
            </a:r>
          </a:p>
          <a:p>
            <a:pPr marL="171450" indent="-171450">
              <a:buFontTx/>
              <a:buChar char="-"/>
            </a:pPr>
            <a:endParaRPr lang="en-US"/>
          </a:p>
          <a:p>
            <a:pPr marL="171450" indent="-171450">
              <a:buFontTx/>
              <a:buChar char="-"/>
            </a:pPr>
            <a:r>
              <a:rPr lang="en-US"/>
              <a:t>This amount is DIVIDED BY the sum of all the progress categories (a through e):</a:t>
            </a:r>
          </a:p>
          <a:p>
            <a:pPr marL="628650" lvl="1" indent="-171450">
              <a:buFontTx/>
              <a:buChar char="-"/>
            </a:pPr>
            <a:r>
              <a:rPr lang="en-US"/>
              <a:t>Children who did not improve functioning</a:t>
            </a:r>
          </a:p>
          <a:p>
            <a:pPr marL="628650" lvl="1" indent="-171450">
              <a:buFontTx/>
              <a:buChar char="-"/>
            </a:pPr>
            <a:r>
              <a:rPr lang="en-US"/>
              <a:t>Children who improved functioning but not sufficient to move nearer to functioning comparable to same aged peers</a:t>
            </a:r>
          </a:p>
          <a:p>
            <a:pPr marL="628650" lvl="1" indent="-171450">
              <a:buFontTx/>
              <a:buChar char="-"/>
            </a:pPr>
            <a:r>
              <a:rPr lang="en-US"/>
              <a:t>Children who improved functioning to a level nearer to same aged peers but did not reach it</a:t>
            </a:r>
          </a:p>
          <a:p>
            <a:pPr marL="628650" lvl="1" indent="-171450">
              <a:buFontTx/>
              <a:buChar char="-"/>
            </a:pPr>
            <a:r>
              <a:rPr lang="en-US"/>
              <a:t>Children who improved functioning to reach a level comparable to same aged peers; and</a:t>
            </a:r>
          </a:p>
          <a:p>
            <a:pPr marL="628650" lvl="1" indent="-171450">
              <a:buFontTx/>
              <a:buChar char="-"/>
            </a:pPr>
            <a:r>
              <a:rPr lang="en-US"/>
              <a:t>Children who maintained functioning at a level comparable to same aged peers. </a:t>
            </a:r>
          </a:p>
        </p:txBody>
      </p:sp>
      <p:sp>
        <p:nvSpPr>
          <p:cNvPr id="4" name="Slide Number Placeholder 3"/>
          <p:cNvSpPr>
            <a:spLocks noGrp="1"/>
          </p:cNvSpPr>
          <p:nvPr>
            <p:ph type="sldNum" sz="quarter" idx="5"/>
          </p:nvPr>
        </p:nvSpPr>
        <p:spPr/>
        <p:txBody>
          <a:bodyPr/>
          <a:lstStyle/>
          <a:p>
            <a:fld id="{77542409-6A04-4DC6-AC3A-D3758287A8F2}" type="slidenum">
              <a:rPr lang="en-US" smtClean="0"/>
              <a:t>6</a:t>
            </a:fld>
            <a:endParaRPr lang="en-US"/>
          </a:p>
        </p:txBody>
      </p:sp>
    </p:spTree>
    <p:extLst>
      <p:ext uri="{BB962C8B-B14F-4D97-AF65-F5344CB8AC3E}">
        <p14:creationId xmlns:p14="http://schemas.microsoft.com/office/powerpoint/2010/main" val="293345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Substantially Increased Rate of Growth measurement uses a numerator of:</a:t>
            </a:r>
          </a:p>
          <a:p>
            <a:pPr marL="171450" indent="-171450">
              <a:buFontTx/>
              <a:buChar char="-"/>
            </a:pPr>
            <a:r>
              <a:rPr lang="en-US"/>
              <a:t>Children who improved functioning to a level nearer to same aged peers but did not reach it PLUS Children who improved functioning to reach a level comparable to same aged peers </a:t>
            </a:r>
          </a:p>
          <a:p>
            <a:pPr marL="171450" indent="-171450">
              <a:buFontTx/>
              <a:buChar char="-"/>
            </a:pPr>
            <a:r>
              <a:rPr lang="en-US"/>
              <a:t>This amount is DIVIDED BY the sum of a through d:</a:t>
            </a:r>
          </a:p>
          <a:p>
            <a:pPr marL="628650" lvl="1" indent="-171450">
              <a:buFontTx/>
              <a:buChar char="-"/>
            </a:pPr>
            <a:r>
              <a:rPr lang="en-US"/>
              <a:t>Children who did not improve functioning</a:t>
            </a:r>
          </a:p>
          <a:p>
            <a:pPr marL="628650" lvl="1" indent="-171450">
              <a:buFontTx/>
              <a:buChar char="-"/>
            </a:pPr>
            <a:r>
              <a:rPr lang="en-US"/>
              <a:t>Children who improved functioning but not sufficient to move nearer to functioning comparable to same aged peers</a:t>
            </a:r>
          </a:p>
          <a:p>
            <a:pPr marL="628650" lvl="1" indent="-171450">
              <a:buFontTx/>
              <a:buChar char="-"/>
            </a:pPr>
            <a:r>
              <a:rPr lang="en-US"/>
              <a:t>Children who improved functioning to a level nearer to same aged peers but did not reach it; AND</a:t>
            </a:r>
          </a:p>
          <a:p>
            <a:pPr marL="628650" lvl="1" indent="-171450">
              <a:buFontTx/>
              <a:buChar char="-"/>
            </a:pPr>
            <a:r>
              <a:rPr lang="en-US"/>
              <a:t>Children who improved functioning to reach a level comparable to same aged peers.</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7</a:t>
            </a:fld>
            <a:endParaRPr lang="en-US"/>
          </a:p>
        </p:txBody>
      </p:sp>
    </p:spTree>
    <p:extLst>
      <p:ext uri="{BB962C8B-B14F-4D97-AF65-F5344CB8AC3E}">
        <p14:creationId xmlns:p14="http://schemas.microsoft.com/office/powerpoint/2010/main" val="3040458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New York State, Preschool Outcome data is collected from districts on a sample of 1/6</a:t>
            </a:r>
            <a:r>
              <a:rPr lang="en-US" baseline="30000"/>
              <a:t>th</a:t>
            </a:r>
            <a:r>
              <a:rPr lang="en-US"/>
              <a:t> of districts reporting each year with the exception of the New York City Department of Education which reports every year. </a:t>
            </a:r>
          </a:p>
          <a:p>
            <a:endParaRPr lang="en-US"/>
          </a:p>
          <a:p>
            <a:r>
              <a:rPr lang="en-US"/>
              <a:t>Most school districts submit data on behalf of all eligible preschool students for the year they are required to submit data.</a:t>
            </a:r>
          </a:p>
          <a:p>
            <a:endParaRPr lang="en-US"/>
          </a:p>
          <a:p>
            <a:r>
              <a:rPr lang="en-US"/>
              <a:t>Large school districts may instead choose to submit data using a random sampling. </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8</a:t>
            </a:fld>
            <a:endParaRPr lang="en-US"/>
          </a:p>
        </p:txBody>
      </p:sp>
    </p:spTree>
    <p:extLst>
      <p:ext uri="{BB962C8B-B14F-4D97-AF65-F5344CB8AC3E}">
        <p14:creationId xmlns:p14="http://schemas.microsoft.com/office/powerpoint/2010/main" val="2491978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determine which Progress Category will be reported for Indicator 7 as part of the SPP, an entry and exit assessment is used.</a:t>
            </a:r>
          </a:p>
          <a:p>
            <a:endParaRPr lang="en-US"/>
          </a:p>
          <a:p>
            <a:r>
              <a:rPr lang="en-US"/>
              <a:t>In New York State, the Entry Assessment is performed by the Approved Preschool Evaluator. The Committee on Preschool Special Education uses those assessments to complete a “Child Outcome Summary Form” which serves as the basis for a comparison made at Exit.</a:t>
            </a:r>
          </a:p>
          <a:p>
            <a:endParaRPr lang="en-US"/>
          </a:p>
          <a:p>
            <a:r>
              <a:rPr lang="en-US"/>
              <a:t>The Exit Assessment is performed by an approved preschool evaluator or School District. If the child is being considered for declassification, an approved preschool evaluator will provide the exit assessment information to the CPSE. If a child is referred to the CSE, school district evaluation staff will provide the exit assessment information to the CSE. </a:t>
            </a:r>
          </a:p>
          <a:p>
            <a:endParaRPr lang="en-US"/>
          </a:p>
          <a:p>
            <a:r>
              <a:rPr lang="en-US"/>
              <a:t>The school district Committee on Special Education or the Committee on Preschool Special Education is responsible for using the Child Outcome Summary Form data to complete a Preschool Outcome Report which compares the entry and exit data. </a:t>
            </a:r>
          </a:p>
        </p:txBody>
      </p:sp>
      <p:sp>
        <p:nvSpPr>
          <p:cNvPr id="4" name="Slide Number Placeholder 3"/>
          <p:cNvSpPr>
            <a:spLocks noGrp="1"/>
          </p:cNvSpPr>
          <p:nvPr>
            <p:ph type="sldNum" sz="quarter" idx="5"/>
          </p:nvPr>
        </p:nvSpPr>
        <p:spPr/>
        <p:txBody>
          <a:bodyPr/>
          <a:lstStyle/>
          <a:p>
            <a:fld id="{77542409-6A04-4DC6-AC3A-D3758287A8F2}" type="slidenum">
              <a:rPr lang="en-US" smtClean="0"/>
              <a:t>9</a:t>
            </a:fld>
            <a:endParaRPr lang="en-US"/>
          </a:p>
        </p:txBody>
      </p:sp>
    </p:spTree>
    <p:extLst>
      <p:ext uri="{BB962C8B-B14F-4D97-AF65-F5344CB8AC3E}">
        <p14:creationId xmlns:p14="http://schemas.microsoft.com/office/powerpoint/2010/main" val="37383179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2956218" y="0"/>
            <a:ext cx="3712394" cy="623354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175593" y="861237"/>
            <a:ext cx="3273646" cy="3409168"/>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3175592" y="4579890"/>
            <a:ext cx="3273646"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4" name="Picture 3">
            <a:extLst>
              <a:ext uri="{FF2B5EF4-FFF2-40B4-BE49-F238E27FC236}">
                <a16:creationId xmlns:a16="http://schemas.microsoft.com/office/drawing/2014/main" id="{C386F605-CE7F-4090-B254-6F916FCF960F}"/>
              </a:ext>
            </a:extLst>
          </p:cNvPr>
          <p:cNvPicPr>
            <a:picLocks noChangeAspect="1"/>
          </p:cNvPicPr>
          <p:nvPr userDrawn="1"/>
        </p:nvPicPr>
        <p:blipFill>
          <a:blip r:embed="rId2"/>
          <a:stretch>
            <a:fillRect/>
          </a:stretch>
        </p:blipFill>
        <p:spPr>
          <a:xfrm>
            <a:off x="6739128" y="0"/>
            <a:ext cx="5452872" cy="2501013"/>
          </a:xfrm>
          <a:prstGeom prst="rect">
            <a:avLst/>
          </a:prstGeom>
        </p:spPr>
      </p:pic>
      <p:sp>
        <p:nvSpPr>
          <p:cNvPr id="5" name="Rectangle 4">
            <a:extLst>
              <a:ext uri="{FF2B5EF4-FFF2-40B4-BE49-F238E27FC236}">
                <a16:creationId xmlns:a16="http://schemas.microsoft.com/office/drawing/2014/main" id="{1A0C00E4-63B3-4D28-A36E-8845EF416324}"/>
              </a:ext>
            </a:extLst>
          </p:cNvPr>
          <p:cNvSpPr/>
          <p:nvPr userDrawn="1"/>
        </p:nvSpPr>
        <p:spPr>
          <a:xfrm>
            <a:off x="6739128" y="2501013"/>
            <a:ext cx="5452872" cy="93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young&#10;&#10;Description automatically generated">
            <a:extLst>
              <a:ext uri="{FF2B5EF4-FFF2-40B4-BE49-F238E27FC236}">
                <a16:creationId xmlns:a16="http://schemas.microsoft.com/office/drawing/2014/main" id="{513BFF69-4F6A-4F50-A7F7-7C3314634A2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39128" y="2583711"/>
            <a:ext cx="5452872" cy="3639200"/>
          </a:xfrm>
          <a:prstGeom prst="rect">
            <a:avLst/>
          </a:prstGeom>
        </p:spPr>
      </p:pic>
      <p:pic>
        <p:nvPicPr>
          <p:cNvPr id="15" name="Picture 14">
            <a:extLst>
              <a:ext uri="{FF2B5EF4-FFF2-40B4-BE49-F238E27FC236}">
                <a16:creationId xmlns:a16="http://schemas.microsoft.com/office/drawing/2014/main" id="{039964FC-7CF6-4C15-931A-257280C2A6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655" b="8653"/>
          <a:stretch/>
        </p:blipFill>
        <p:spPr>
          <a:xfrm>
            <a:off x="0" y="0"/>
            <a:ext cx="2896251" cy="1828800"/>
          </a:xfrm>
          <a:prstGeom prst="rect">
            <a:avLst/>
          </a:prstGeom>
        </p:spPr>
      </p:pic>
      <p:pic>
        <p:nvPicPr>
          <p:cNvPr id="17" name="Picture 16" descr="A picture containing person&#10;&#10;Description automatically generated">
            <a:extLst>
              <a:ext uri="{FF2B5EF4-FFF2-40B4-BE49-F238E27FC236}">
                <a16:creationId xmlns:a16="http://schemas.microsoft.com/office/drawing/2014/main" id="{DD5C8211-8765-40B9-B7E6-4DA7689A16D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669" t="1590" r="5552" b="11035"/>
          <a:stretch/>
        </p:blipFill>
        <p:spPr>
          <a:xfrm>
            <a:off x="-10549" y="4375087"/>
            <a:ext cx="2896251" cy="1858457"/>
          </a:xfrm>
          <a:prstGeom prst="rect">
            <a:avLst/>
          </a:prstGeom>
        </p:spPr>
      </p:pic>
      <p:pic>
        <p:nvPicPr>
          <p:cNvPr id="19" name="Picture 18">
            <a:extLst>
              <a:ext uri="{FF2B5EF4-FFF2-40B4-BE49-F238E27FC236}">
                <a16:creationId xmlns:a16="http://schemas.microsoft.com/office/drawing/2014/main" id="{59F7A5E5-FB11-416E-A066-C7142B58B0D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9034" t="17308" r="13177" b="1774"/>
          <a:stretch/>
        </p:blipFill>
        <p:spPr>
          <a:xfrm>
            <a:off x="0" y="1948310"/>
            <a:ext cx="2896251" cy="2307266"/>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6" name="Picture Placeholder 45">
            <a:extLst>
              <a:ext uri="{FF2B5EF4-FFF2-40B4-BE49-F238E27FC236}">
                <a16:creationId xmlns:a16="http://schemas.microsoft.com/office/drawing/2014/main" id="{6E47D2BB-415D-4079-B52B-C3C35D36F369}"/>
              </a:ext>
            </a:extLst>
          </p:cNvPr>
          <p:cNvSpPr>
            <a:spLocks noGrp="1"/>
          </p:cNvSpPr>
          <p:nvPr>
            <p:ph type="pic" sz="quarter" idx="28" hasCustomPrompt="1"/>
          </p:nvPr>
        </p:nvSpPr>
        <p:spPr>
          <a:xfrm>
            <a:off x="4448450" y="4321945"/>
            <a:ext cx="4208017" cy="2375332"/>
          </a:xfrm>
          <a:custGeom>
            <a:avLst/>
            <a:gdLst>
              <a:gd name="connsiteX0" fmla="*/ 2414723 w 4208017"/>
              <a:gd name="connsiteY0" fmla="*/ 0 h 2375332"/>
              <a:gd name="connsiteX1" fmla="*/ 3618021 w 4208017"/>
              <a:gd name="connsiteY1" fmla="*/ 0 h 2375332"/>
              <a:gd name="connsiteX2" fmla="*/ 3618021 w 4208017"/>
              <a:gd name="connsiteY2" fmla="*/ 1026017 h 2375332"/>
              <a:gd name="connsiteX3" fmla="*/ 4208017 w 4208017"/>
              <a:gd name="connsiteY3" fmla="*/ 1026017 h 2375332"/>
              <a:gd name="connsiteX4" fmla="*/ 4208017 w 4208017"/>
              <a:gd name="connsiteY4" fmla="*/ 2375332 h 2375332"/>
              <a:gd name="connsiteX5" fmla="*/ 0 w 4208017"/>
              <a:gd name="connsiteY5" fmla="*/ 2375332 h 2375332"/>
              <a:gd name="connsiteX6" fmla="*/ 0 w 4208017"/>
              <a:gd name="connsiteY6" fmla="*/ 152629 h 2375332"/>
              <a:gd name="connsiteX7" fmla="*/ 113020 w 4208017"/>
              <a:gd name="connsiteY7" fmla="*/ 255349 h 2375332"/>
              <a:gd name="connsiteX8" fmla="*/ 1140778 w 4208017"/>
              <a:gd name="connsiteY8" fmla="*/ 624304 h 2375332"/>
              <a:gd name="connsiteX9" fmla="*/ 2387559 w 4208017"/>
              <a:gd name="connsiteY9" fmla="*/ 36326 h 237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017" h="2375332">
                <a:moveTo>
                  <a:pt x="2414723" y="0"/>
                </a:moveTo>
                <a:lnTo>
                  <a:pt x="3618021" y="0"/>
                </a:lnTo>
                <a:lnTo>
                  <a:pt x="3618021" y="1026017"/>
                </a:lnTo>
                <a:lnTo>
                  <a:pt x="4208017" y="1026017"/>
                </a:lnTo>
                <a:lnTo>
                  <a:pt x="4208017" y="2375332"/>
                </a:lnTo>
                <a:lnTo>
                  <a:pt x="0" y="2375332"/>
                </a:lnTo>
                <a:lnTo>
                  <a:pt x="0" y="152629"/>
                </a:lnTo>
                <a:lnTo>
                  <a:pt x="113020" y="255349"/>
                </a:lnTo>
                <a:cubicBezTo>
                  <a:pt x="392315" y="485843"/>
                  <a:pt x="750377" y="624304"/>
                  <a:pt x="1140778" y="624304"/>
                </a:cubicBezTo>
                <a:cubicBezTo>
                  <a:pt x="1642723" y="624304"/>
                  <a:pt x="2091209" y="395419"/>
                  <a:pt x="2387559" y="36326"/>
                </a:cubicBezTo>
                <a:close/>
              </a:path>
            </a:pathLst>
          </a:custGeom>
          <a:solidFill>
            <a:schemeClr val="accent6">
              <a:lumMod val="40000"/>
              <a:lumOff val="60000"/>
            </a:schemeClr>
          </a:solidFill>
        </p:spPr>
        <p:txBody>
          <a:bodyPr wrap="square">
            <a:noAutofit/>
          </a:bodyPr>
          <a:lstStyle>
            <a:lvl1pPr algn="ctr">
              <a:buFontTx/>
              <a:buNone/>
              <a:defRPr sz="2000">
                <a:solidFill>
                  <a:schemeClr val="accent6">
                    <a:lumMod val="40000"/>
                    <a:lumOff val="60000"/>
                  </a:schemeClr>
                </a:solidFill>
              </a:defRPr>
            </a:lvl1pPr>
          </a:lstStyle>
          <a:p>
            <a:r>
              <a:rPr lang="en-US"/>
              <a:t>picture</a:t>
            </a:r>
          </a:p>
        </p:txBody>
      </p:sp>
      <p:sp>
        <p:nvSpPr>
          <p:cNvPr id="48" name="Picture Placeholder 47">
            <a:extLst>
              <a:ext uri="{FF2B5EF4-FFF2-40B4-BE49-F238E27FC236}">
                <a16:creationId xmlns:a16="http://schemas.microsoft.com/office/drawing/2014/main" id="{5FE1F749-6235-4ED4-9205-2DEBFB359391}"/>
              </a:ext>
            </a:extLst>
          </p:cNvPr>
          <p:cNvSpPr>
            <a:spLocks noGrp="1"/>
          </p:cNvSpPr>
          <p:nvPr>
            <p:ph type="pic" sz="quarter" idx="29" hasCustomPrompt="1"/>
          </p:nvPr>
        </p:nvSpPr>
        <p:spPr>
          <a:xfrm>
            <a:off x="4874582" y="736014"/>
            <a:ext cx="3780401" cy="3478367"/>
          </a:xfrm>
          <a:custGeom>
            <a:avLst/>
            <a:gdLst>
              <a:gd name="connsiteX0" fmla="*/ 0 w 3780401"/>
              <a:gd name="connsiteY0" fmla="*/ 0 h 3478367"/>
              <a:gd name="connsiteX1" fmla="*/ 3780401 w 3780401"/>
              <a:gd name="connsiteY1" fmla="*/ 0 h 3478367"/>
              <a:gd name="connsiteX2" fmla="*/ 3780401 w 3780401"/>
              <a:gd name="connsiteY2" fmla="*/ 2069606 h 3478367"/>
              <a:gd name="connsiteX3" fmla="*/ 3191889 w 3780401"/>
              <a:gd name="connsiteY3" fmla="*/ 2069606 h 3478367"/>
              <a:gd name="connsiteX4" fmla="*/ 3191889 w 3780401"/>
              <a:gd name="connsiteY4" fmla="*/ 3478367 h 3478367"/>
              <a:gd name="connsiteX5" fmla="*/ 2066290 w 3780401"/>
              <a:gd name="connsiteY5" fmla="*/ 3478367 h 3478367"/>
              <a:gd name="connsiteX6" fmla="*/ 2135372 w 3780401"/>
              <a:gd name="connsiteY6" fmla="*/ 3364655 h 3478367"/>
              <a:gd name="connsiteX7" fmla="*/ 2330382 w 3780401"/>
              <a:gd name="connsiteY7" fmla="*/ 2594499 h 3478367"/>
              <a:gd name="connsiteX8" fmla="*/ 714646 w 3780401"/>
              <a:gd name="connsiteY8" fmla="*/ 978763 h 3478367"/>
              <a:gd name="connsiteX9" fmla="*/ 85729 w 3780401"/>
              <a:gd name="connsiteY9" fmla="*/ 1105736 h 3478367"/>
              <a:gd name="connsiteX10" fmla="*/ 0 w 3780401"/>
              <a:gd name="connsiteY10" fmla="*/ 1147033 h 34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0401" h="3478367">
                <a:moveTo>
                  <a:pt x="0" y="0"/>
                </a:moveTo>
                <a:lnTo>
                  <a:pt x="3780401" y="0"/>
                </a:lnTo>
                <a:lnTo>
                  <a:pt x="3780401" y="2069606"/>
                </a:lnTo>
                <a:lnTo>
                  <a:pt x="3191889" y="2069606"/>
                </a:lnTo>
                <a:lnTo>
                  <a:pt x="3191889" y="3478367"/>
                </a:lnTo>
                <a:lnTo>
                  <a:pt x="2066290" y="3478367"/>
                </a:lnTo>
                <a:lnTo>
                  <a:pt x="2135372" y="3364655"/>
                </a:lnTo>
                <a:cubicBezTo>
                  <a:pt x="2259739" y="3135716"/>
                  <a:pt x="2330382" y="2873357"/>
                  <a:pt x="2330382" y="2594499"/>
                </a:cubicBezTo>
                <a:cubicBezTo>
                  <a:pt x="2330382" y="1702153"/>
                  <a:pt x="1606992" y="978763"/>
                  <a:pt x="714646" y="978763"/>
                </a:cubicBezTo>
                <a:cubicBezTo>
                  <a:pt x="491560" y="978763"/>
                  <a:pt x="279033" y="1023975"/>
                  <a:pt x="85729" y="1105736"/>
                </a:cubicBezTo>
                <a:lnTo>
                  <a:pt x="0" y="1147033"/>
                </a:lnTo>
                <a:close/>
              </a:path>
            </a:pathLst>
          </a:custGeom>
          <a:solidFill>
            <a:schemeClr val="accent2"/>
          </a:solidFill>
        </p:spPr>
        <p:txBody>
          <a:bodyPr wrap="square">
            <a:noAutofit/>
          </a:bodyPr>
          <a:lstStyle>
            <a:lvl1pPr algn="r">
              <a:buFontTx/>
              <a:buNone/>
              <a:defRPr sz="2000">
                <a:solidFill>
                  <a:schemeClr val="accent2"/>
                </a:solidFill>
              </a:defRPr>
            </a:lvl1pPr>
          </a:lstStyle>
          <a:p>
            <a:r>
              <a:rPr lang="en-US"/>
              <a:t>picture</a:t>
            </a:r>
          </a:p>
        </p:txBody>
      </p:sp>
      <p:sp>
        <p:nvSpPr>
          <p:cNvPr id="38" name="Picture Placeholder 37">
            <a:extLst>
              <a:ext uri="{FF2B5EF4-FFF2-40B4-BE49-F238E27FC236}">
                <a16:creationId xmlns:a16="http://schemas.microsoft.com/office/drawing/2014/main" id="{83422ECC-7B1E-4F28-AFEB-5532505DDF56}"/>
              </a:ext>
            </a:extLst>
          </p:cNvPr>
          <p:cNvSpPr>
            <a:spLocks noGrp="1"/>
          </p:cNvSpPr>
          <p:nvPr>
            <p:ph type="pic" sz="quarter" idx="21" hasCustomPrompt="1"/>
          </p:nvPr>
        </p:nvSpPr>
        <p:spPr>
          <a:xfrm>
            <a:off x="1117838" y="3346510"/>
            <a:ext cx="3231471" cy="2397525"/>
          </a:xfrm>
          <a:custGeom>
            <a:avLst/>
            <a:gdLst>
              <a:gd name="connsiteX0" fmla="*/ 1946992 w 3231471"/>
              <a:gd name="connsiteY0" fmla="*/ 0 h 2397525"/>
              <a:gd name="connsiteX1" fmla="*/ 2856462 w 3231471"/>
              <a:gd name="connsiteY1" fmla="*/ 0 h 2397525"/>
              <a:gd name="connsiteX2" fmla="*/ 2863996 w 3231471"/>
              <a:gd name="connsiteY2" fmla="*/ 149203 h 2397525"/>
              <a:gd name="connsiteX3" fmla="*/ 3224610 w 3231471"/>
              <a:gd name="connsiteY3" fmla="*/ 1011761 h 2397525"/>
              <a:gd name="connsiteX4" fmla="*/ 3231471 w 3231471"/>
              <a:gd name="connsiteY4" fmla="*/ 1019311 h 2397525"/>
              <a:gd name="connsiteX5" fmla="*/ 3231471 w 3231471"/>
              <a:gd name="connsiteY5" fmla="*/ 2397525 h 2397525"/>
              <a:gd name="connsiteX6" fmla="*/ 0 w 3231471"/>
              <a:gd name="connsiteY6" fmla="*/ 2397525 h 2397525"/>
              <a:gd name="connsiteX7" fmla="*/ 0 w 3231471"/>
              <a:gd name="connsiteY7" fmla="*/ 984960 h 2397525"/>
              <a:gd name="connsiteX8" fmla="*/ 1946992 w 3231471"/>
              <a:gd name="connsiteY8" fmla="*/ 984960 h 239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1471" h="2397525">
                <a:moveTo>
                  <a:pt x="1946992" y="0"/>
                </a:moveTo>
                <a:lnTo>
                  <a:pt x="2856462" y="0"/>
                </a:lnTo>
                <a:lnTo>
                  <a:pt x="2863996" y="149203"/>
                </a:lnTo>
                <a:cubicBezTo>
                  <a:pt x="2897093" y="475100"/>
                  <a:pt x="3027043" y="772366"/>
                  <a:pt x="3224610" y="1011761"/>
                </a:cubicBezTo>
                <a:lnTo>
                  <a:pt x="3231471" y="1019311"/>
                </a:lnTo>
                <a:lnTo>
                  <a:pt x="3231471" y="2397525"/>
                </a:lnTo>
                <a:lnTo>
                  <a:pt x="0" y="2397525"/>
                </a:lnTo>
                <a:lnTo>
                  <a:pt x="0" y="984960"/>
                </a:lnTo>
                <a:lnTo>
                  <a:pt x="1946992" y="984960"/>
                </a:lnTo>
                <a:close/>
              </a:path>
            </a:pathLst>
          </a:custGeom>
          <a:solidFill>
            <a:schemeClr val="accent1">
              <a:lumMod val="75000"/>
            </a:schemeClr>
          </a:solidFill>
        </p:spPr>
        <p:txBody>
          <a:bodyPr wrap="square">
            <a:noAutofit/>
          </a:bodyPr>
          <a:lstStyle>
            <a:lvl1pPr algn="ctr">
              <a:buFontTx/>
              <a:buNone/>
              <a:defRPr sz="2000">
                <a:solidFill>
                  <a:schemeClr val="accent1">
                    <a:lumMod val="75000"/>
                  </a:schemeClr>
                </a:solidFill>
              </a:defRPr>
            </a:lvl1pPr>
          </a:lstStyle>
          <a:p>
            <a:r>
              <a:rPr lang="en-US"/>
              <a:t>picture</a:t>
            </a:r>
          </a:p>
        </p:txBody>
      </p:sp>
      <p:sp>
        <p:nvSpPr>
          <p:cNvPr id="40" name="Picture Placeholder 39">
            <a:extLst>
              <a:ext uri="{FF2B5EF4-FFF2-40B4-BE49-F238E27FC236}">
                <a16:creationId xmlns:a16="http://schemas.microsoft.com/office/drawing/2014/main" id="{0F36A301-8DE6-4070-89B9-CAEDEEBAFF39}"/>
              </a:ext>
            </a:extLst>
          </p:cNvPr>
          <p:cNvSpPr>
            <a:spLocks noGrp="1"/>
          </p:cNvSpPr>
          <p:nvPr>
            <p:ph type="pic" sz="quarter" idx="10" hasCustomPrompt="1"/>
          </p:nvPr>
        </p:nvSpPr>
        <p:spPr>
          <a:xfrm>
            <a:off x="1013719" y="284365"/>
            <a:ext cx="3778414" cy="2985113"/>
          </a:xfrm>
          <a:custGeom>
            <a:avLst/>
            <a:gdLst>
              <a:gd name="connsiteX0" fmla="*/ 0 w 3778414"/>
              <a:gd name="connsiteY0" fmla="*/ 0 h 2985113"/>
              <a:gd name="connsiteX1" fmla="*/ 3778414 w 3778414"/>
              <a:gd name="connsiteY1" fmla="*/ 0 h 2985113"/>
              <a:gd name="connsiteX2" fmla="*/ 3778414 w 3778414"/>
              <a:gd name="connsiteY2" fmla="*/ 1641789 h 2985113"/>
              <a:gd name="connsiteX3" fmla="*/ 3672136 w 3778414"/>
              <a:gd name="connsiteY3" fmla="*/ 1706355 h 2985113"/>
              <a:gd name="connsiteX4" fmla="*/ 2968115 w 3778414"/>
              <a:gd name="connsiteY4" fmla="*/ 2880949 h 2985113"/>
              <a:gd name="connsiteX5" fmla="*/ 2962855 w 3778414"/>
              <a:gd name="connsiteY5" fmla="*/ 2985113 h 2985113"/>
              <a:gd name="connsiteX6" fmla="*/ 2051111 w 3778414"/>
              <a:gd name="connsiteY6" fmla="*/ 2985113 h 2985113"/>
              <a:gd name="connsiteX7" fmla="*/ 2051111 w 3778414"/>
              <a:gd name="connsiteY7" fmla="*/ 2050462 h 2985113"/>
              <a:gd name="connsiteX8" fmla="*/ 0 w 3778414"/>
              <a:gd name="connsiteY8" fmla="*/ 2050462 h 298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8414" h="2985113">
                <a:moveTo>
                  <a:pt x="0" y="0"/>
                </a:moveTo>
                <a:lnTo>
                  <a:pt x="3778414" y="0"/>
                </a:lnTo>
                <a:lnTo>
                  <a:pt x="3778414" y="1641789"/>
                </a:lnTo>
                <a:lnTo>
                  <a:pt x="3672136" y="1706355"/>
                </a:lnTo>
                <a:cubicBezTo>
                  <a:pt x="3285326" y="1967678"/>
                  <a:pt x="3017760" y="2392102"/>
                  <a:pt x="2968115" y="2880949"/>
                </a:cubicBezTo>
                <a:lnTo>
                  <a:pt x="2962855" y="2985113"/>
                </a:lnTo>
                <a:lnTo>
                  <a:pt x="2051111" y="2985113"/>
                </a:lnTo>
                <a:lnTo>
                  <a:pt x="2051111" y="2050462"/>
                </a:lnTo>
                <a:lnTo>
                  <a:pt x="0" y="2050462"/>
                </a:lnTo>
                <a:close/>
              </a:path>
            </a:pathLst>
          </a:custGeom>
          <a:solidFill>
            <a:schemeClr val="tx2"/>
          </a:solidFill>
          <a:ln w="76200">
            <a:noFill/>
          </a:ln>
        </p:spPr>
        <p:txBody>
          <a:bodyPr wrap="square">
            <a:noAutofit/>
          </a:bodyPr>
          <a:lstStyle>
            <a:lvl1pPr algn="ctr">
              <a:buFontTx/>
              <a:buNone/>
              <a:defRPr sz="2000">
                <a:solidFill>
                  <a:schemeClr val="tx2"/>
                </a:solidFill>
              </a:defRPr>
            </a:lvl1pPr>
          </a:lstStyle>
          <a:p>
            <a:r>
              <a:rPr lang="en-US"/>
              <a:t>picture</a:t>
            </a:r>
          </a:p>
        </p:txBody>
      </p:sp>
      <p:sp>
        <p:nvSpPr>
          <p:cNvPr id="34" name="Text Placeholder 55">
            <a:extLst>
              <a:ext uri="{FF2B5EF4-FFF2-40B4-BE49-F238E27FC236}">
                <a16:creationId xmlns:a16="http://schemas.microsoft.com/office/drawing/2014/main" id="{A094AAC4-B5ED-47F4-8258-99D53CFD5ECB}"/>
              </a:ext>
            </a:extLst>
          </p:cNvPr>
          <p:cNvSpPr>
            <a:spLocks noGrp="1"/>
          </p:cNvSpPr>
          <p:nvPr>
            <p:ph type="body" sz="quarter" idx="27" hasCustomPrompt="1"/>
          </p:nvPr>
        </p:nvSpPr>
        <p:spPr>
          <a:xfrm>
            <a:off x="8889236" y="1212967"/>
            <a:ext cx="2943225" cy="460375"/>
          </a:xfrm>
        </p:spPr>
        <p:txBody>
          <a:bodyPr>
            <a:normAutofit/>
          </a:bodyPr>
          <a:lstStyle>
            <a:lvl1pPr marL="0" indent="0" algn="ctr">
              <a:buNone/>
              <a:defRPr sz="1600" spc="300">
                <a:solidFill>
                  <a:schemeClr val="tx2"/>
                </a:solidFill>
              </a:defRPr>
            </a:lvl1pPr>
          </a:lstStyle>
          <a:p>
            <a:pPr lvl="0"/>
            <a:r>
              <a:rPr lang="en-US"/>
              <a:t>Add Subtitle</a:t>
            </a:r>
          </a:p>
        </p:txBody>
      </p:sp>
      <p:cxnSp>
        <p:nvCxnSpPr>
          <p:cNvPr id="36" name="Straight Connector 35">
            <a:extLst>
              <a:ext uri="{FF2B5EF4-FFF2-40B4-BE49-F238E27FC236}">
                <a16:creationId xmlns:a16="http://schemas.microsoft.com/office/drawing/2014/main" id="{C3DAD4DA-9BF0-49DF-B3A0-AD4373B7AB97}"/>
              </a:ext>
            </a:extLst>
          </p:cNvPr>
          <p:cNvCxnSpPr>
            <a:cxnSpLocks/>
          </p:cNvCxnSpPr>
          <p:nvPr userDrawn="1"/>
        </p:nvCxnSpPr>
        <p:spPr>
          <a:xfrm>
            <a:off x="9355907" y="1113989"/>
            <a:ext cx="198859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3654188-189F-4C45-84FE-46196D57E725}"/>
              </a:ext>
            </a:extLst>
          </p:cNvPr>
          <p:cNvSpPr>
            <a:spLocks noGrp="1"/>
          </p:cNvSpPr>
          <p:nvPr>
            <p:ph type="title" hasCustomPrompt="1"/>
          </p:nvPr>
        </p:nvSpPr>
        <p:spPr>
          <a:xfrm>
            <a:off x="8889236" y="638380"/>
            <a:ext cx="2943960" cy="475585"/>
          </a:xfrm>
        </p:spPr>
        <p:txBody>
          <a:bodyPr vert="horz" lIns="91440" tIns="45720" rIns="91440" bIns="45720" rtlCol="0">
            <a:normAutofit/>
          </a:bodyPr>
          <a:lstStyle>
            <a:lvl1pPr algn="ctr">
              <a:defRPr lang="en-US" sz="2800" b="1" cap="all" spc="300" baseline="0">
                <a:solidFill>
                  <a:schemeClr val="tx2"/>
                </a:solidFill>
                <a:ea typeface="+mn-ea"/>
                <a:cs typeface="+mn-cs"/>
              </a:defRPr>
            </a:lvl1pPr>
          </a:lstStyle>
          <a:p>
            <a:pPr marL="0" lvl="0" indent="0" algn="ctr">
              <a:spcBef>
                <a:spcPts val="1000"/>
              </a:spcBef>
              <a:buFont typeface="Arial" panose="020B0604020202020204" pitchFamily="34" charset="0"/>
            </a:pPr>
            <a:r>
              <a:rPr lang="en-US"/>
              <a:t>Add Title</a:t>
            </a:r>
          </a:p>
        </p:txBody>
      </p:sp>
      <p:sp>
        <p:nvSpPr>
          <p:cNvPr id="21" name="Picture Placeholder 73">
            <a:extLst>
              <a:ext uri="{FF2B5EF4-FFF2-40B4-BE49-F238E27FC236}">
                <a16:creationId xmlns:a16="http://schemas.microsoft.com/office/drawing/2014/main" id="{E2592FC4-8899-4307-8C15-58CDB76E20D7}"/>
              </a:ext>
            </a:extLst>
          </p:cNvPr>
          <p:cNvSpPr>
            <a:spLocks noGrp="1"/>
          </p:cNvSpPr>
          <p:nvPr>
            <p:ph type="pic" sz="quarter" idx="22" hasCustomPrompt="1"/>
          </p:nvPr>
        </p:nvSpPr>
        <p:spPr>
          <a:xfrm>
            <a:off x="8914350" y="4156229"/>
            <a:ext cx="2184926" cy="2184926"/>
          </a:xfrm>
          <a:prstGeom prst="ellipse">
            <a:avLst/>
          </a:prstGeom>
          <a:solidFill>
            <a:schemeClr val="accent1"/>
          </a:solidFill>
          <a:ln w="76200">
            <a:solidFill>
              <a:schemeClr val="bg1"/>
            </a:solidFill>
          </a:ln>
        </p:spPr>
        <p:txBody>
          <a:bodyPr>
            <a:normAutofit/>
          </a:bodyPr>
          <a:lstStyle>
            <a:lvl1pPr algn="ctr">
              <a:buFontTx/>
              <a:buNone/>
              <a:defRPr sz="2000">
                <a:solidFill>
                  <a:schemeClr val="accent1"/>
                </a:solidFill>
              </a:defRPr>
            </a:lvl1pPr>
          </a:lstStyle>
          <a:p>
            <a:r>
              <a:rPr lang="en-US"/>
              <a:t>picture</a:t>
            </a:r>
          </a:p>
        </p:txBody>
      </p:sp>
      <p:sp>
        <p:nvSpPr>
          <p:cNvPr id="37" name="Picture Placeholder 73">
            <a:extLst>
              <a:ext uri="{FF2B5EF4-FFF2-40B4-BE49-F238E27FC236}">
                <a16:creationId xmlns:a16="http://schemas.microsoft.com/office/drawing/2014/main" id="{D7F536AA-2C67-4EE9-BA44-3CD14A662A4A}"/>
              </a:ext>
            </a:extLst>
          </p:cNvPr>
          <p:cNvSpPr>
            <a:spLocks noGrp="1"/>
          </p:cNvSpPr>
          <p:nvPr>
            <p:ph type="pic" sz="quarter" idx="30" hasCustomPrompt="1"/>
          </p:nvPr>
        </p:nvSpPr>
        <p:spPr>
          <a:xfrm>
            <a:off x="3973492" y="1714777"/>
            <a:ext cx="3231471" cy="3231472"/>
          </a:xfrm>
          <a:prstGeom prst="ellipse">
            <a:avLst/>
          </a:prstGeom>
          <a:solidFill>
            <a:schemeClr val="accent1">
              <a:lumMod val="40000"/>
              <a:lumOff val="60000"/>
            </a:schemeClr>
          </a:solidFill>
          <a:ln w="76200">
            <a:solidFill>
              <a:schemeClr val="bg1"/>
            </a:solidFill>
          </a:ln>
        </p:spPr>
        <p:txBody>
          <a:bodyPr>
            <a:normAutofit/>
          </a:bodyPr>
          <a:lstStyle>
            <a:lvl1pPr algn="ctr">
              <a:buFontTx/>
              <a:buNone/>
              <a:defRPr sz="2000">
                <a:solidFill>
                  <a:schemeClr val="accent1">
                    <a:lumMod val="40000"/>
                    <a:lumOff val="60000"/>
                  </a:schemeClr>
                </a:solidFill>
              </a:defRPr>
            </a:lvl1pPr>
          </a:lstStyle>
          <a:p>
            <a:r>
              <a:rPr lang="en-US"/>
              <a:t>picture</a:t>
            </a:r>
          </a:p>
        </p:txBody>
      </p:sp>
      <p:sp>
        <p:nvSpPr>
          <p:cNvPr id="45" name="Picture Placeholder 76">
            <a:extLst>
              <a:ext uri="{FF2B5EF4-FFF2-40B4-BE49-F238E27FC236}">
                <a16:creationId xmlns:a16="http://schemas.microsoft.com/office/drawing/2014/main" id="{612A5F8A-A926-4147-B50C-7CE357925765}"/>
              </a:ext>
            </a:extLst>
          </p:cNvPr>
          <p:cNvSpPr>
            <a:spLocks noGrp="1"/>
          </p:cNvSpPr>
          <p:nvPr>
            <p:ph type="pic" sz="quarter" idx="23" hasCustomPrompt="1"/>
          </p:nvPr>
        </p:nvSpPr>
        <p:spPr>
          <a:xfrm>
            <a:off x="568720" y="2334827"/>
            <a:ext cx="2496110" cy="1996643"/>
          </a:xfrm>
          <a:solidFill>
            <a:schemeClr val="accent6"/>
          </a:solidFill>
          <a:ln w="76200" cap="sq">
            <a:solidFill>
              <a:schemeClr val="bg1"/>
            </a:solidFill>
            <a:miter lim="800000"/>
          </a:ln>
        </p:spPr>
        <p:txBody>
          <a:bodyPr>
            <a:normAutofit/>
          </a:bodyPr>
          <a:lstStyle>
            <a:lvl1pPr algn="ctr">
              <a:buFontTx/>
              <a:buNone/>
              <a:defRPr sz="2000">
                <a:solidFill>
                  <a:schemeClr val="accent6"/>
                </a:solidFill>
              </a:defRPr>
            </a:lvl1pPr>
          </a:lstStyle>
          <a:p>
            <a:r>
              <a:rPr lang="en-US"/>
              <a:t>picture</a:t>
            </a:r>
          </a:p>
        </p:txBody>
      </p:sp>
      <p:sp>
        <p:nvSpPr>
          <p:cNvPr id="49" name="Picture Placeholder 48">
            <a:extLst>
              <a:ext uri="{FF2B5EF4-FFF2-40B4-BE49-F238E27FC236}">
                <a16:creationId xmlns:a16="http://schemas.microsoft.com/office/drawing/2014/main" id="{702D7850-E2F0-4CF9-AE7D-387BB2740649}"/>
              </a:ext>
            </a:extLst>
          </p:cNvPr>
          <p:cNvSpPr>
            <a:spLocks noGrp="1"/>
          </p:cNvSpPr>
          <p:nvPr>
            <p:ph type="pic" sz="quarter" idx="24" hasCustomPrompt="1"/>
          </p:nvPr>
        </p:nvSpPr>
        <p:spPr>
          <a:xfrm>
            <a:off x="8066471" y="2805620"/>
            <a:ext cx="3555325" cy="2542342"/>
          </a:xfrm>
          <a:custGeom>
            <a:avLst/>
            <a:gdLst>
              <a:gd name="connsiteX0" fmla="*/ 0 w 3555325"/>
              <a:gd name="connsiteY0" fmla="*/ 0 h 2542342"/>
              <a:gd name="connsiteX1" fmla="*/ 3555325 w 3555325"/>
              <a:gd name="connsiteY1" fmla="*/ 0 h 2542342"/>
              <a:gd name="connsiteX2" fmla="*/ 3555325 w 3555325"/>
              <a:gd name="connsiteY2" fmla="*/ 2542342 h 2542342"/>
              <a:gd name="connsiteX3" fmla="*/ 3027792 w 3555325"/>
              <a:gd name="connsiteY3" fmla="*/ 2542342 h 2542342"/>
              <a:gd name="connsiteX4" fmla="*/ 3032805 w 3555325"/>
              <a:gd name="connsiteY4" fmla="*/ 2443072 h 2542342"/>
              <a:gd name="connsiteX5" fmla="*/ 1940342 w 3555325"/>
              <a:gd name="connsiteY5" fmla="*/ 1350609 h 2542342"/>
              <a:gd name="connsiteX6" fmla="*/ 847879 w 3555325"/>
              <a:gd name="connsiteY6" fmla="*/ 2443072 h 2542342"/>
              <a:gd name="connsiteX7" fmla="*/ 852892 w 3555325"/>
              <a:gd name="connsiteY7" fmla="*/ 2542342 h 2542342"/>
              <a:gd name="connsiteX8" fmla="*/ 0 w 3555325"/>
              <a:gd name="connsiteY8" fmla="*/ 2542342 h 254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325" h="2542342">
                <a:moveTo>
                  <a:pt x="0" y="0"/>
                </a:moveTo>
                <a:lnTo>
                  <a:pt x="3555325" y="0"/>
                </a:lnTo>
                <a:lnTo>
                  <a:pt x="3555325" y="2542342"/>
                </a:lnTo>
                <a:lnTo>
                  <a:pt x="3027792" y="2542342"/>
                </a:lnTo>
                <a:lnTo>
                  <a:pt x="3032805" y="2443072"/>
                </a:lnTo>
                <a:cubicBezTo>
                  <a:pt x="3032805" y="1839721"/>
                  <a:pt x="2543693" y="1350609"/>
                  <a:pt x="1940342" y="1350609"/>
                </a:cubicBezTo>
                <a:cubicBezTo>
                  <a:pt x="1336991" y="1350609"/>
                  <a:pt x="847879" y="1839721"/>
                  <a:pt x="847879" y="2443072"/>
                </a:cubicBezTo>
                <a:lnTo>
                  <a:pt x="852892" y="2542342"/>
                </a:lnTo>
                <a:lnTo>
                  <a:pt x="0" y="2542342"/>
                </a:lnTo>
                <a:close/>
              </a:path>
            </a:pathLst>
          </a:custGeom>
          <a:solidFill>
            <a:schemeClr val="accent2">
              <a:lumMod val="75000"/>
            </a:schemeClr>
          </a:solidFill>
          <a:ln w="76200">
            <a:solidFill>
              <a:schemeClr val="bg1"/>
            </a:solidFill>
            <a:miter lim="800000"/>
          </a:ln>
        </p:spPr>
        <p:txBody>
          <a:bodyPr wrap="square">
            <a:noAutofit/>
          </a:bodyPr>
          <a:lstStyle>
            <a:lvl1pPr algn="ctr">
              <a:buFontTx/>
              <a:buNone/>
              <a:defRPr sz="2000">
                <a:solidFill>
                  <a:schemeClr val="accent2">
                    <a:lumMod val="75000"/>
                  </a:schemeClr>
                </a:solidFill>
              </a:defRPr>
            </a:lvl1pPr>
          </a:lstStyle>
          <a:p>
            <a:r>
              <a:rPr lang="en-US"/>
              <a:t>picture</a:t>
            </a:r>
          </a:p>
        </p:txBody>
      </p:sp>
    </p:spTree>
    <p:extLst>
      <p:ext uri="{BB962C8B-B14F-4D97-AF65-F5344CB8AC3E}">
        <p14:creationId xmlns:p14="http://schemas.microsoft.com/office/powerpoint/2010/main" val="4293158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971800"/>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3429000"/>
            <a:ext cx="6922990" cy="2488676"/>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25327" y="61151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4" name="Picture 3">
            <a:extLst>
              <a:ext uri="{FF2B5EF4-FFF2-40B4-BE49-F238E27FC236}">
                <a16:creationId xmlns:a16="http://schemas.microsoft.com/office/drawing/2014/main" id="{57A9AB34-58B0-4896-9BF0-EED4AE425A62}"/>
              </a:ext>
            </a:extLst>
          </p:cNvPr>
          <p:cNvPicPr>
            <a:picLocks noChangeAspect="1"/>
          </p:cNvPicPr>
          <p:nvPr userDrawn="1"/>
        </p:nvPicPr>
        <p:blipFill>
          <a:blip r:embed="rId3"/>
          <a:stretch>
            <a:fillRect/>
          </a:stretch>
        </p:blipFill>
        <p:spPr>
          <a:xfrm>
            <a:off x="1600199" y="-31043"/>
            <a:ext cx="7199696" cy="3302210"/>
          </a:xfrm>
          <a:prstGeom prst="rect">
            <a:avLst/>
          </a:prstGeom>
        </p:spPr>
      </p:pic>
      <p:pic>
        <p:nvPicPr>
          <p:cNvPr id="6" name="Picture 5">
            <a:extLst>
              <a:ext uri="{FF2B5EF4-FFF2-40B4-BE49-F238E27FC236}">
                <a16:creationId xmlns:a16="http://schemas.microsoft.com/office/drawing/2014/main" id="{6310AD46-1355-4F8B-8F4F-33DBDE93C36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720" r="24556"/>
          <a:stretch/>
        </p:blipFill>
        <p:spPr>
          <a:xfrm>
            <a:off x="8909304" y="2509395"/>
            <a:ext cx="3282696" cy="3886200"/>
          </a:xfrm>
          <a:prstGeom prst="rect">
            <a:avLst/>
          </a:prstGeom>
        </p:spPr>
      </p:pic>
      <p:pic>
        <p:nvPicPr>
          <p:cNvPr id="10" name="Picture 9" descr="A picture containing text, person, table&#10;&#10;Description automatically generated">
            <a:extLst>
              <a:ext uri="{FF2B5EF4-FFF2-40B4-BE49-F238E27FC236}">
                <a16:creationId xmlns:a16="http://schemas.microsoft.com/office/drawing/2014/main" id="{2AA854C9-0C1D-4856-9055-67E6D1C2B5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586"/>
          <a:stretch/>
        </p:blipFill>
        <p:spPr>
          <a:xfrm>
            <a:off x="8909304" y="106326"/>
            <a:ext cx="3282696" cy="2320446"/>
          </a:xfrm>
          <a:prstGeom prst="rect">
            <a:avLst/>
          </a:prstGeom>
        </p:spPr>
      </p:pic>
      <p:pic>
        <p:nvPicPr>
          <p:cNvPr id="13" name="Picture 12">
            <a:extLst>
              <a:ext uri="{FF2B5EF4-FFF2-40B4-BE49-F238E27FC236}">
                <a16:creationId xmlns:a16="http://schemas.microsoft.com/office/drawing/2014/main" id="{CDBE66BA-A6AD-4575-A3B0-A32A5A8FEDA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8845" r="45587"/>
          <a:stretch/>
        </p:blipFill>
        <p:spPr>
          <a:xfrm>
            <a:off x="0" y="2059146"/>
            <a:ext cx="1490472"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10/6/2021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1183566"/>
          </a:xfrm>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9CD8D479-8942-46E8-A226-A4E01F7A105C}" type="slidenum">
              <a:rPr/>
              <a:t>‹#›</a:t>
            </a:fld>
            <a:endParaRPr/>
          </a:p>
        </p:txBody>
      </p:sp>
      <p:sp>
        <p:nvSpPr>
          <p:cNvPr id="7" name="Date Placeholder 6"/>
          <p:cNvSpPr>
            <a:spLocks noGrp="1"/>
          </p:cNvSpPr>
          <p:nvPr>
            <p:ph type="dt" sz="half" idx="10"/>
          </p:nvPr>
        </p:nvSpPr>
        <p:spPr/>
        <p:txBody>
          <a:bodyPr/>
          <a:lstStyle/>
          <a:p>
            <a:fld id="{94C81B4D-F060-418E-A958-B2BDC1A258F8}" type="datetime1">
              <a:rPr lang="en-US" smtClean="0"/>
              <a:pPr/>
              <a:t>10/6/2021</a:t>
            </a:fld>
            <a:endParaRPr lang="en-US"/>
          </a:p>
        </p:txBody>
      </p:sp>
      <p:sp>
        <p:nvSpPr>
          <p:cNvPr id="8" name="Footer Placeholder 7"/>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9386AC23-C97B-41FB-9B89-C7FE0FB631CA}" type="datetime1">
              <a:rPr lang="en-US" smtClean="0"/>
              <a:pPr/>
              <a:t>10/6/2021</a:t>
            </a:fld>
            <a:endParaRPr lang="en-US"/>
          </a:p>
        </p:txBody>
      </p:sp>
      <p:sp>
        <p:nvSpPr>
          <p:cNvPr id="4" name="Footer Placeholder 3"/>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10/6/2021</a:t>
            </a:fld>
            <a:endParaRPr lang="en-US"/>
          </a:p>
        </p:txBody>
      </p:sp>
      <p:sp>
        <p:nvSpPr>
          <p:cNvPr id="3" name="Footer Placeholder 2"/>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BA2A3310-D664-4933-9402-AB5DB0887727}" type="datetime1">
              <a:rPr lang="en-US" smtClean="0"/>
              <a:pPr/>
              <a:t>10/6/2021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1171280"/>
            <a:ext cx="5509565" cy="2458281"/>
          </a:xfrm>
          <a:solidFill>
            <a:schemeClr val="accent1">
              <a:lumMod val="75000"/>
            </a:schemeClr>
          </a:solidFill>
        </p:spPr>
        <p:txBody>
          <a:bodyPr anchor="b"/>
          <a:lstStyle>
            <a:lvl1pPr>
              <a:defRPr sz="320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6707180" y="3704169"/>
            <a:ext cx="5484819" cy="2691756"/>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E1447A63-5E3D-469C-A0D1-119323F4F95E}" type="datetime1">
              <a:rPr lang="en-US" smtClean="0"/>
              <a:pPr/>
              <a:t>10/6/2021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pic>
        <p:nvPicPr>
          <p:cNvPr id="11" name="Picture 10">
            <a:extLst>
              <a:ext uri="{FF2B5EF4-FFF2-40B4-BE49-F238E27FC236}">
                <a16:creationId xmlns:a16="http://schemas.microsoft.com/office/drawing/2014/main" id="{FAB57F3C-4405-432E-81E7-55A6EFEC1F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9" y="0"/>
            <a:ext cx="6586869" cy="4391246"/>
          </a:xfrm>
          <a:prstGeom prst="rect">
            <a:avLst/>
          </a:prstGeom>
        </p:spPr>
      </p:pic>
      <p:pic>
        <p:nvPicPr>
          <p:cNvPr id="13" name="Picture 12" descr="A picture containing outdoor, grass, sky, person&#10;&#10;Description automatically generated">
            <a:extLst>
              <a:ext uri="{FF2B5EF4-FFF2-40B4-BE49-F238E27FC236}">
                <a16:creationId xmlns:a16="http://schemas.microsoft.com/office/drawing/2014/main" id="{2307A8DE-EB37-47D2-9266-81899A1F8C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42" y="4431437"/>
            <a:ext cx="2942819" cy="1964488"/>
          </a:xfrm>
          <a:prstGeom prst="rect">
            <a:avLst/>
          </a:prstGeom>
        </p:spPr>
      </p:pic>
      <p:pic>
        <p:nvPicPr>
          <p:cNvPr id="17" name="Picture 16">
            <a:extLst>
              <a:ext uri="{FF2B5EF4-FFF2-40B4-BE49-F238E27FC236}">
                <a16:creationId xmlns:a16="http://schemas.microsoft.com/office/drawing/2014/main" id="{CC7566B6-E1D4-433D-9346-4869FBABAE5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 t="9887" r="-600" b="6927"/>
          <a:stretch/>
        </p:blipFill>
        <p:spPr>
          <a:xfrm>
            <a:off x="3041864" y="4443559"/>
            <a:ext cx="3563547" cy="1964488"/>
          </a:xfrm>
          <a:prstGeom prst="rect">
            <a:avLst/>
          </a:prstGeom>
        </p:spPr>
      </p:pic>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10/6/2021</a:t>
            </a:fld>
            <a:endParaRPr lang="en-US"/>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p>
        </p:txBody>
      </p:sp>
      <p:pic>
        <p:nvPicPr>
          <p:cNvPr id="13" name="Picture 12">
            <a:extLst>
              <a:ext uri="{FF2B5EF4-FFF2-40B4-BE49-F238E27FC236}">
                <a16:creationId xmlns:a16="http://schemas.microsoft.com/office/drawing/2014/main" id="{3CFD5101-6071-4435-AD9B-67CF4EB5320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31473" y="0"/>
            <a:ext cx="2460527" cy="1123284"/>
          </a:xfrm>
          <a:prstGeom prst="rect">
            <a:avLst/>
          </a:prstGeom>
        </p:spPr>
      </p:pic>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hyperlink" Target="http://www.p12.nysed.gov/specialed/spp/indicators/documents/assessments-preschool-children-with-disabilities-indicator-7.pdf"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4.png"/><Relationship Id="rId4" Type="http://schemas.openxmlformats.org/officeDocument/2006/relationships/notesSlide" Target="../notesSlides/notesSlide15.xml"/><Relationship Id="rId9" Type="http://schemas.microsoft.com/office/2007/relationships/diagramDrawing" Target="../diagrams/drawing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4.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2.png"/><Relationship Id="rId5" Type="http://schemas.openxmlformats.org/officeDocument/2006/relationships/hyperlink" Target="http://www.nysed.gov/common/nysed/files/programs/early-learning/pk-standards-resource-web-revised-2021.pdf"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3.png"/><Relationship Id="rId5" Type="http://schemas.openxmlformats.org/officeDocument/2006/relationships/hyperlink" Target="https://www.ccf.ny.gov/files/2916/1410/0526/NYSB5RenewalRefGuide2020-2022.pdf" TargetMode="Externa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diagramQuickStyle" Target="../diagrams/quickStyle6.xml"/><Relationship Id="rId3" Type="http://schemas.openxmlformats.org/officeDocument/2006/relationships/slideLayout" Target="../slideLayouts/slideLayout7.xml"/><Relationship Id="rId7" Type="http://schemas.openxmlformats.org/officeDocument/2006/relationships/diagramLayout" Target="../diagrams/layout5.xml"/><Relationship Id="rId12" Type="http://schemas.openxmlformats.org/officeDocument/2006/relationships/diagramLayout" Target="../diagrams/layout6.xml"/><Relationship Id="rId2" Type="http://schemas.openxmlformats.org/officeDocument/2006/relationships/audio" Target="../media/media28.m4a"/><Relationship Id="rId16" Type="http://schemas.openxmlformats.org/officeDocument/2006/relationships/image" Target="../media/image14.png"/><Relationship Id="rId1" Type="http://schemas.microsoft.com/office/2007/relationships/media" Target="../media/media28.m4a"/><Relationship Id="rId6" Type="http://schemas.openxmlformats.org/officeDocument/2006/relationships/diagramData" Target="../diagrams/data5.xml"/><Relationship Id="rId11" Type="http://schemas.openxmlformats.org/officeDocument/2006/relationships/diagramData" Target="../diagrams/data6.xml"/><Relationship Id="rId5" Type="http://schemas.openxmlformats.org/officeDocument/2006/relationships/image" Target="../media/image25.png"/><Relationship Id="rId15" Type="http://schemas.microsoft.com/office/2007/relationships/diagramDrawing" Target="../diagrams/drawing6.xml"/><Relationship Id="rId10" Type="http://schemas.microsoft.com/office/2007/relationships/diagramDrawing" Target="../diagrams/drawing5.xml"/><Relationship Id="rId4" Type="http://schemas.openxmlformats.org/officeDocument/2006/relationships/notesSlide" Target="../notesSlides/notesSlide28.xml"/><Relationship Id="rId9" Type="http://schemas.openxmlformats.org/officeDocument/2006/relationships/diagramColors" Target="../diagrams/colors5.xml"/><Relationship Id="rId14" Type="http://schemas.openxmlformats.org/officeDocument/2006/relationships/diagramColors" Target="../diagrams/colors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4.png"/><Relationship Id="rId5" Type="http://schemas.openxmlformats.org/officeDocument/2006/relationships/image" Target="../media/image2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8.xml"/><Relationship Id="rId7" Type="http://schemas.openxmlformats.org/officeDocument/2006/relationships/diagramQuickStyle" Target="../diagrams/quickStyle7.xml"/><Relationship Id="rId12" Type="http://schemas.openxmlformats.org/officeDocument/2006/relationships/image" Target="../media/image14.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diagramLayout" Target="../diagrams/layout7.xml"/><Relationship Id="rId11" Type="http://schemas.openxmlformats.org/officeDocument/2006/relationships/image" Target="../media/image26.png"/><Relationship Id="rId5" Type="http://schemas.openxmlformats.org/officeDocument/2006/relationships/diagramData" Target="../diagrams/data7.xml"/><Relationship Id="rId10" Type="http://schemas.openxmlformats.org/officeDocument/2006/relationships/hyperlink" Target="https://ectacenter.org/eco/pages/cos.asp" TargetMode="External"/><Relationship Id="rId4" Type="http://schemas.openxmlformats.org/officeDocument/2006/relationships/notesSlide" Target="../notesSlides/notesSlide30.xml"/><Relationship Id="rId9" Type="http://schemas.microsoft.com/office/2007/relationships/diagramDrawing" Target="../diagrams/drawing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8.xml"/><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diagramLayout" Target="../diagrams/layout8.xml"/><Relationship Id="rId12" Type="http://schemas.openxmlformats.org/officeDocument/2006/relationships/image" Target="../media/image27.sv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diagramData" Target="../diagrams/data8.xml"/><Relationship Id="rId11" Type="http://schemas.openxmlformats.org/officeDocument/2006/relationships/image" Target="../media/image18.png"/><Relationship Id="rId5" Type="http://schemas.openxmlformats.org/officeDocument/2006/relationships/chart" Target="../charts/chart13.xml"/><Relationship Id="rId10" Type="http://schemas.microsoft.com/office/2007/relationships/diagramDrawing" Target="../diagrams/drawing8.xml"/><Relationship Id="rId4" Type="http://schemas.openxmlformats.org/officeDocument/2006/relationships/notesSlide" Target="../notesSlides/notesSlide33.xml"/><Relationship Id="rId9" Type="http://schemas.openxmlformats.org/officeDocument/2006/relationships/diagramColors" Target="../diagrams/colors8.xml"/></Relationships>
</file>

<file path=ppt/slides/_rels/slide34.xml.rels><?xml version="1.0" encoding="UTF-8" standalone="yes"?>
<Relationships xmlns="http://schemas.openxmlformats.org/package/2006/relationships"><Relationship Id="rId8" Type="http://schemas.openxmlformats.org/officeDocument/2006/relationships/diagramQuickStyle" Target="../diagrams/quickStyle9.xml"/><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diagramLayout" Target="../diagrams/layout9.xml"/><Relationship Id="rId12" Type="http://schemas.openxmlformats.org/officeDocument/2006/relationships/image" Target="../media/image27.sv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diagramData" Target="../diagrams/data9.xml"/><Relationship Id="rId11" Type="http://schemas.openxmlformats.org/officeDocument/2006/relationships/image" Target="../media/image18.png"/><Relationship Id="rId5" Type="http://schemas.openxmlformats.org/officeDocument/2006/relationships/chart" Target="../charts/chart14.xml"/><Relationship Id="rId10" Type="http://schemas.microsoft.com/office/2007/relationships/diagramDrawing" Target="../diagrams/drawing9.xml"/><Relationship Id="rId4" Type="http://schemas.openxmlformats.org/officeDocument/2006/relationships/notesSlide" Target="../notesSlides/notesSlide34.xml"/><Relationship Id="rId9" Type="http://schemas.openxmlformats.org/officeDocument/2006/relationships/diagramColors" Target="../diagrams/colors9.xml"/></Relationships>
</file>

<file path=ppt/slides/_rels/slide35.xml.rels><?xml version="1.0" encoding="UTF-8" standalone="yes"?>
<Relationships xmlns="http://schemas.openxmlformats.org/package/2006/relationships"><Relationship Id="rId8" Type="http://schemas.openxmlformats.org/officeDocument/2006/relationships/diagramQuickStyle" Target="../diagrams/quickStyle10.xml"/><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diagramLayout" Target="../diagrams/layout10.xml"/><Relationship Id="rId12" Type="http://schemas.openxmlformats.org/officeDocument/2006/relationships/image" Target="../media/image27.sv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diagramData" Target="../diagrams/data10.xml"/><Relationship Id="rId11" Type="http://schemas.openxmlformats.org/officeDocument/2006/relationships/image" Target="../media/image18.png"/><Relationship Id="rId5" Type="http://schemas.openxmlformats.org/officeDocument/2006/relationships/chart" Target="../charts/chart15.xml"/><Relationship Id="rId10" Type="http://schemas.microsoft.com/office/2007/relationships/diagramDrawing" Target="../diagrams/drawing10.xml"/><Relationship Id="rId4" Type="http://schemas.openxmlformats.org/officeDocument/2006/relationships/notesSlide" Target="../notesSlides/notesSlide35.xml"/><Relationship Id="rId9" Type="http://schemas.openxmlformats.org/officeDocument/2006/relationships/diagramColors" Target="../diagrams/colors10.xml"/></Relationships>
</file>

<file path=ppt/slides/_rels/slide36.xml.rels><?xml version="1.0" encoding="UTF-8" standalone="yes"?>
<Relationships xmlns="http://schemas.openxmlformats.org/package/2006/relationships"><Relationship Id="rId8" Type="http://schemas.openxmlformats.org/officeDocument/2006/relationships/diagramQuickStyle" Target="../diagrams/quickStyle11.xml"/><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diagramLayout" Target="../diagrams/layout11.xml"/><Relationship Id="rId12" Type="http://schemas.openxmlformats.org/officeDocument/2006/relationships/image" Target="../media/image27.sv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diagramData" Target="../diagrams/data11.xml"/><Relationship Id="rId11" Type="http://schemas.openxmlformats.org/officeDocument/2006/relationships/image" Target="../media/image18.png"/><Relationship Id="rId5" Type="http://schemas.openxmlformats.org/officeDocument/2006/relationships/chart" Target="../charts/chart16.xml"/><Relationship Id="rId10" Type="http://schemas.microsoft.com/office/2007/relationships/diagramDrawing" Target="../diagrams/drawing11.xml"/><Relationship Id="rId4" Type="http://schemas.openxmlformats.org/officeDocument/2006/relationships/notesSlide" Target="../notesSlides/notesSlide36.xml"/><Relationship Id="rId9" Type="http://schemas.openxmlformats.org/officeDocument/2006/relationships/diagramColors" Target="../diagrams/colors11.xml"/></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12.xml"/><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diagramLayout" Target="../diagrams/layout12.xml"/><Relationship Id="rId12" Type="http://schemas.openxmlformats.org/officeDocument/2006/relationships/image" Target="../media/image27.sv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diagramData" Target="../diagrams/data12.xml"/><Relationship Id="rId11" Type="http://schemas.openxmlformats.org/officeDocument/2006/relationships/image" Target="../media/image18.png"/><Relationship Id="rId5" Type="http://schemas.openxmlformats.org/officeDocument/2006/relationships/chart" Target="../charts/chart17.xml"/><Relationship Id="rId10" Type="http://schemas.microsoft.com/office/2007/relationships/diagramDrawing" Target="../diagrams/drawing12.xml"/><Relationship Id="rId4" Type="http://schemas.openxmlformats.org/officeDocument/2006/relationships/notesSlide" Target="../notesSlides/notesSlide37.xml"/><Relationship Id="rId9" Type="http://schemas.openxmlformats.org/officeDocument/2006/relationships/diagramColors" Target="../diagrams/colors12.xml"/></Relationships>
</file>

<file path=ppt/slides/_rels/slide38.xml.rels><?xml version="1.0" encoding="UTF-8" standalone="yes"?>
<Relationships xmlns="http://schemas.openxmlformats.org/package/2006/relationships"><Relationship Id="rId8" Type="http://schemas.openxmlformats.org/officeDocument/2006/relationships/diagramQuickStyle" Target="../diagrams/quickStyle13.xml"/><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diagramLayout" Target="../diagrams/layout13.xml"/><Relationship Id="rId12" Type="http://schemas.openxmlformats.org/officeDocument/2006/relationships/image" Target="../media/image27.sv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diagramData" Target="../diagrams/data13.xml"/><Relationship Id="rId11" Type="http://schemas.openxmlformats.org/officeDocument/2006/relationships/image" Target="../media/image18.png"/><Relationship Id="rId5" Type="http://schemas.openxmlformats.org/officeDocument/2006/relationships/chart" Target="../charts/chart18.xml"/><Relationship Id="rId10" Type="http://schemas.microsoft.com/office/2007/relationships/diagramDrawing" Target="../diagrams/drawing13.xml"/><Relationship Id="rId4" Type="http://schemas.openxmlformats.org/officeDocument/2006/relationships/notesSlide" Target="../notesSlides/notesSlide38.xml"/><Relationship Id="rId9" Type="http://schemas.openxmlformats.org/officeDocument/2006/relationships/diagramColors" Target="../diagrams/colors13.xml"/></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xml"/><Relationship Id="rId7" Type="http://schemas.openxmlformats.org/officeDocument/2006/relationships/image" Target="../media/image29.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https://data.nysed.gov/" TargetMode="External"/><Relationship Id="rId5" Type="http://schemas.openxmlformats.org/officeDocument/2006/relationships/image" Target="../media/image2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4.png"/><Relationship Id="rId4" Type="http://schemas.openxmlformats.org/officeDocument/2006/relationships/notesSlide" Target="../notesSlides/notesSlide4.xml"/><Relationship Id="rId9" Type="http://schemas.microsoft.com/office/2007/relationships/diagramDrawing" Target="../diagrams/drawing2.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4.xml"/><Relationship Id="rId13" Type="http://schemas.openxmlformats.org/officeDocument/2006/relationships/image" Target="../media/image14.png"/><Relationship Id="rId3" Type="http://schemas.openxmlformats.org/officeDocument/2006/relationships/slideLayout" Target="../slideLayouts/slideLayout8.xml"/><Relationship Id="rId7" Type="http://schemas.openxmlformats.org/officeDocument/2006/relationships/diagramQuickStyle" Target="../diagrams/quickStyle14.xml"/><Relationship Id="rId12" Type="http://schemas.openxmlformats.org/officeDocument/2006/relationships/image" Target="../media/image31.sv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diagramLayout" Target="../diagrams/layout14.xml"/><Relationship Id="rId11" Type="http://schemas.openxmlformats.org/officeDocument/2006/relationships/image" Target="../media/image30.png"/><Relationship Id="rId5" Type="http://schemas.openxmlformats.org/officeDocument/2006/relationships/diagramData" Target="../diagrams/data14.xml"/><Relationship Id="rId10" Type="http://schemas.openxmlformats.org/officeDocument/2006/relationships/hyperlink" Target="http://www.nysed.gov/special-education/ffy-2020-2025-spp-apr" TargetMode="External"/><Relationship Id="rId4" Type="http://schemas.openxmlformats.org/officeDocument/2006/relationships/notesSlide" Target="../notesSlides/notesSlide40.xml"/><Relationship Id="rId9" Type="http://schemas.microsoft.com/office/2007/relationships/diagramDrawing" Target="../diagrams/drawing14.xml"/></Relationships>
</file>

<file path=ppt/slides/_rels/slide4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10.xml"/><Relationship Id="rId7" Type="http://schemas.openxmlformats.org/officeDocument/2006/relationships/image" Target="../media/image34.jpe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3.jpeg"/><Relationship Id="rId11" Type="http://schemas.openxmlformats.org/officeDocument/2006/relationships/image" Target="../media/image14.pn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notesSlide" Target="../notesSlides/notesSlide41.xml"/><Relationship Id="rId9" Type="http://schemas.openxmlformats.org/officeDocument/2006/relationships/image" Target="../media/image36.jpe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pd.nysed.gov/" TargetMode="External"/><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4.png"/><Relationship Id="rId4" Type="http://schemas.openxmlformats.org/officeDocument/2006/relationships/notesSlide" Target="../notesSlides/notesSlide9.xml"/><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75592" y="248654"/>
            <a:ext cx="3381865" cy="4759281"/>
          </a:xfrm>
        </p:spPr>
        <p:txBody>
          <a:bodyPr>
            <a:normAutofit fontScale="90000"/>
          </a:bodyPr>
          <a:lstStyle/>
          <a:p>
            <a:r>
              <a:rPr lang="en-US"/>
              <a:t>State Performance Plan (SPP)/</a:t>
            </a:r>
            <a:br>
              <a:rPr lang="en-US"/>
            </a:br>
            <a:r>
              <a:rPr lang="en-US"/>
              <a:t>Annual Performance Report (APR) </a:t>
            </a:r>
            <a:br>
              <a:rPr lang="en-US"/>
            </a:br>
            <a:r>
              <a:rPr lang="en-US"/>
              <a:t>2020-2025</a:t>
            </a:r>
          </a:p>
        </p:txBody>
      </p:sp>
      <p:sp>
        <p:nvSpPr>
          <p:cNvPr id="3" name="Subtitle 2"/>
          <p:cNvSpPr>
            <a:spLocks noGrp="1"/>
          </p:cNvSpPr>
          <p:nvPr>
            <p:ph type="subTitle" idx="1"/>
          </p:nvPr>
        </p:nvSpPr>
        <p:spPr>
          <a:xfrm>
            <a:off x="3175592" y="5175312"/>
            <a:ext cx="3273646" cy="683228"/>
          </a:xfrm>
        </p:spPr>
        <p:txBody>
          <a:bodyPr>
            <a:normAutofit/>
          </a:bodyPr>
          <a:lstStyle/>
          <a:p>
            <a:r>
              <a:rPr lang="en-US"/>
              <a:t>Individuals with Disabilities Education Act (IDEA)</a:t>
            </a:r>
          </a:p>
        </p:txBody>
      </p:sp>
      <p:pic>
        <p:nvPicPr>
          <p:cNvPr id="5" name="Picture 4" descr="NYSED SPP Logo">
            <a:extLst>
              <a:ext uri="{FF2B5EF4-FFF2-40B4-BE49-F238E27FC236}">
                <a16:creationId xmlns:a16="http://schemas.microsoft.com/office/drawing/2014/main" id="{BE459E9C-B3CC-4422-8530-86C2CCBEAC0A}"/>
              </a:ext>
            </a:extLst>
          </p:cNvPr>
          <p:cNvPicPr>
            <a:picLocks noChangeAspect="1"/>
          </p:cNvPicPr>
          <p:nvPr/>
        </p:nvPicPr>
        <p:blipFill>
          <a:blip r:embed="rId5"/>
          <a:stretch>
            <a:fillRect/>
          </a:stretch>
        </p:blipFill>
        <p:spPr>
          <a:xfrm>
            <a:off x="6732574" y="2"/>
            <a:ext cx="5459426" cy="2499358"/>
          </a:xfrm>
          <a:prstGeom prst="rect">
            <a:avLst/>
          </a:prstGeom>
        </p:spPr>
      </p:pic>
      <p:sp>
        <p:nvSpPr>
          <p:cNvPr id="8" name="Rectangle 7" descr="Photo of two children smiling">
            <a:extLst>
              <a:ext uri="{FF2B5EF4-FFF2-40B4-BE49-F238E27FC236}">
                <a16:creationId xmlns:a16="http://schemas.microsoft.com/office/drawing/2014/main" id="{E66F4B16-3F27-48A0-95E4-E8E1AA3F3888}"/>
              </a:ext>
            </a:extLst>
          </p:cNvPr>
          <p:cNvSpPr/>
          <p:nvPr/>
        </p:nvSpPr>
        <p:spPr>
          <a:xfrm>
            <a:off x="6732574" y="2499360"/>
            <a:ext cx="5459426"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4B5047E-ED3F-4C27-929C-6E495480B7DF}"/>
              </a:ext>
            </a:extLst>
          </p:cNvPr>
          <p:cNvSpPr txBox="1"/>
          <p:nvPr/>
        </p:nvSpPr>
        <p:spPr>
          <a:xfrm>
            <a:off x="381000" y="6315075"/>
            <a:ext cx="10506075" cy="461665"/>
          </a:xfrm>
          <a:prstGeom prst="rect">
            <a:avLst/>
          </a:prstGeom>
          <a:noFill/>
        </p:spPr>
        <p:txBody>
          <a:bodyPr wrap="square" lIns="91440" tIns="45720" rIns="91440" bIns="45720" rtlCol="0" anchor="t">
            <a:spAutoFit/>
          </a:bodyPr>
          <a:lstStyle/>
          <a:p>
            <a:r>
              <a:rPr lang="en-US" sz="2400" dirty="0"/>
              <a:t>Indicator 7: Preschool Outcomes </a:t>
            </a:r>
          </a:p>
        </p:txBody>
      </p:sp>
      <p:pic>
        <p:nvPicPr>
          <p:cNvPr id="9" name="Audio 8">
            <a:hlinkClick r:id="" action="ppaction://media"/>
            <a:extLst>
              <a:ext uri="{FF2B5EF4-FFF2-40B4-BE49-F238E27FC236}">
                <a16:creationId xmlns:a16="http://schemas.microsoft.com/office/drawing/2014/main" id="{EA81059E-86B2-4817-8F54-7E3B7D4740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advTm="10157">
        <p:fade/>
      </p:transition>
    </mc:Choice>
    <mc:Fallback xmlns="">
      <p:transition spd="med" advTm="101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8E9C1-CF55-429F-A20D-126CEBE38842}"/>
              </a:ext>
              <a:ext uri="{C183D7F6-B498-43B3-948B-1728B52AA6E4}">
                <adec:decorative xmlns:adec="http://schemas.microsoft.com/office/drawing/2017/decorative" val="0"/>
              </a:ext>
            </a:extLst>
          </p:cNvPr>
          <p:cNvSpPr>
            <a:spLocks noGrp="1"/>
          </p:cNvSpPr>
          <p:nvPr>
            <p:ph type="title"/>
          </p:nvPr>
        </p:nvSpPr>
        <p:spPr>
          <a:xfrm>
            <a:off x="5142966" y="212197"/>
            <a:ext cx="5983565" cy="1039005"/>
          </a:xfrm>
        </p:spPr>
        <p:txBody>
          <a:bodyPr anchor="b">
            <a:normAutofit fontScale="90000"/>
          </a:bodyPr>
          <a:lstStyle/>
          <a:p>
            <a:r>
              <a:rPr lang="en-US" sz="4000"/>
              <a:t>Entry and Exit </a:t>
            </a:r>
            <a:br>
              <a:rPr lang="en-US" sz="4000"/>
            </a:br>
            <a:r>
              <a:rPr lang="en-US" sz="4000"/>
              <a:t>Assessments </a:t>
            </a:r>
          </a:p>
        </p:txBody>
      </p:sp>
      <p:sp>
        <p:nvSpPr>
          <p:cNvPr id="10" name="TextBox 9">
            <a:extLst>
              <a:ext uri="{FF2B5EF4-FFF2-40B4-BE49-F238E27FC236}">
                <a16:creationId xmlns:a16="http://schemas.microsoft.com/office/drawing/2014/main" id="{86C743B7-BF2C-418D-B75C-84BEA1029D1C}"/>
              </a:ext>
            </a:extLst>
          </p:cNvPr>
          <p:cNvSpPr txBox="1"/>
          <p:nvPr/>
        </p:nvSpPr>
        <p:spPr>
          <a:xfrm>
            <a:off x="5142966" y="1272776"/>
            <a:ext cx="6770360" cy="5386090"/>
          </a:xfrm>
          <a:prstGeom prst="rect">
            <a:avLst/>
          </a:prstGeom>
          <a:noFill/>
        </p:spPr>
        <p:txBody>
          <a:bodyPr wrap="square" rtlCol="0">
            <a:spAutoFit/>
          </a:bodyPr>
          <a:lstStyle/>
          <a:p>
            <a:r>
              <a:rPr lang="en-US" sz="2100"/>
              <a:t>New York State does not currently prescribe the assessments that must be used for Indicator 7.  A list of “Assessments Most Frequently Used in New York State with Preschool Children with Disabilities” is published on the Office of Special Education webpage (see example). </a:t>
            </a:r>
          </a:p>
          <a:p>
            <a:endParaRPr lang="en-US" sz="1000"/>
          </a:p>
          <a:p>
            <a:r>
              <a:rPr lang="en-US" sz="2100"/>
              <a:t>The evaluator must identify: </a:t>
            </a:r>
          </a:p>
          <a:p>
            <a:pPr marL="742950" lvl="1" indent="-285750">
              <a:buFont typeface="Arial" panose="020B0604020202020204" pitchFamily="34" charset="0"/>
              <a:buChar char="•"/>
            </a:pPr>
            <a:r>
              <a:rPr lang="en-US"/>
              <a:t>the source of information (name of assessment and edition), </a:t>
            </a:r>
          </a:p>
          <a:p>
            <a:pPr marL="742950" lvl="1" indent="-285750">
              <a:buFont typeface="Arial" panose="020B0604020202020204" pitchFamily="34" charset="0"/>
              <a:buChar char="•"/>
            </a:pPr>
            <a:r>
              <a:rPr lang="en-US"/>
              <a:t>date the assessment was given, and </a:t>
            </a:r>
          </a:p>
          <a:p>
            <a:pPr marL="742950" lvl="1" indent="-285750">
              <a:buFont typeface="Arial" panose="020B0604020202020204" pitchFamily="34" charset="0"/>
              <a:buChar char="•"/>
            </a:pPr>
            <a:r>
              <a:rPr lang="en-US"/>
              <a:t>a summary of relevant results in each of the three outcome areas.</a:t>
            </a:r>
          </a:p>
          <a:p>
            <a:pPr lvl="1"/>
            <a:r>
              <a:rPr lang="en-US" sz="1000"/>
              <a:t> </a:t>
            </a:r>
          </a:p>
          <a:p>
            <a:r>
              <a:rPr lang="en-US" sz="2100"/>
              <a:t>The evaluator must provide an assurance that their evaluation has sufficient detailed information to identify on a scale of 1-7 the child’s typical functioning in the three outcome areas and, upon exit, information that will determine if the child learned any new skill or behavior since entry into preschool special education.</a:t>
            </a:r>
          </a:p>
        </p:txBody>
      </p:sp>
      <p:pic>
        <p:nvPicPr>
          <p:cNvPr id="7" name="Picture 6" descr="List of Assessments Most Frequently Used in New York State with Preschool Children with Disabilities ">
            <a:hlinkClick r:id="rId5"/>
            <a:extLst>
              <a:ext uri="{FF2B5EF4-FFF2-40B4-BE49-F238E27FC236}">
                <a16:creationId xmlns:a16="http://schemas.microsoft.com/office/drawing/2014/main" id="{5AA57D93-549D-4FAD-88ED-E40272865A9B}"/>
              </a:ext>
              <a:ext uri="{C183D7F6-B498-43B3-948B-1728B52AA6E4}">
                <adec:decorative xmlns:adec="http://schemas.microsoft.com/office/drawing/2017/decorative" val="0"/>
              </a:ext>
            </a:extLst>
          </p:cNvPr>
          <p:cNvPicPr>
            <a:picLocks noChangeAspect="1"/>
          </p:cNvPicPr>
          <p:nvPr/>
        </p:nvPicPr>
        <p:blipFill rotWithShape="1">
          <a:blip r:embed="rId6"/>
          <a:srcRect l="5793" r="3909" b="6376"/>
          <a:stretch/>
        </p:blipFill>
        <p:spPr>
          <a:xfrm>
            <a:off x="-147990" y="-1"/>
            <a:ext cx="5290956" cy="6629401"/>
          </a:xfrm>
          <a:prstGeom prst="rect">
            <a:avLst/>
          </a:prstGeom>
          <a:noFill/>
        </p:spPr>
      </p:pic>
      <p:sp>
        <p:nvSpPr>
          <p:cNvPr id="4" name="Slide Number Placeholder 3">
            <a:extLst>
              <a:ext uri="{FF2B5EF4-FFF2-40B4-BE49-F238E27FC236}">
                <a16:creationId xmlns:a16="http://schemas.microsoft.com/office/drawing/2014/main" id="{E44C221F-FAA1-43FC-83C9-297EBB5007AD}"/>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10</a:t>
            </a:fld>
            <a:endParaRPr lang="en-US" sz="1000"/>
          </a:p>
        </p:txBody>
      </p:sp>
      <p:sp>
        <p:nvSpPr>
          <p:cNvPr id="6" name="Footer Placeholder 5">
            <a:extLst>
              <a:ext uri="{FF2B5EF4-FFF2-40B4-BE49-F238E27FC236}">
                <a16:creationId xmlns:a16="http://schemas.microsoft.com/office/drawing/2014/main" id="{938D914B-1FB8-4A10-80F7-507AC354E4C3}"/>
              </a:ext>
              <a:ext uri="{C183D7F6-B498-43B3-948B-1728B52AA6E4}">
                <adec:decorative xmlns:adec="http://schemas.microsoft.com/office/drawing/2017/decorative" val="0"/>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Entry and Exit Assessments </a:t>
            </a:r>
          </a:p>
        </p:txBody>
      </p:sp>
      <p:pic>
        <p:nvPicPr>
          <p:cNvPr id="16" name="Audio 15">
            <a:hlinkClick r:id="" action="ppaction://media"/>
            <a:extLst>
              <a:ext uri="{FF2B5EF4-FFF2-40B4-BE49-F238E27FC236}">
                <a16:creationId xmlns:a16="http://schemas.microsoft.com/office/drawing/2014/main" id="{EBA35F82-F6AC-4B3C-86A9-66CDD6296BE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62852825"/>
      </p:ext>
    </p:extLst>
  </p:cSld>
  <p:clrMapOvr>
    <a:masterClrMapping/>
  </p:clrMapOvr>
  <mc:AlternateContent xmlns:mc="http://schemas.openxmlformats.org/markup-compatibility/2006" xmlns:p14="http://schemas.microsoft.com/office/powerpoint/2010/main">
    <mc:Choice Requires="p14">
      <p:transition spd="med" p14:dur="700" advTm="92208">
        <p:fade/>
      </p:transition>
    </mc:Choice>
    <mc:Fallback xmlns="">
      <p:transition spd="med" advTm="922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907FAEFF-AF15-45BF-9904-804FF2D21466}"/>
              </a:ext>
            </a:extLst>
          </p:cNvPr>
          <p:cNvGraphicFramePr>
            <a:graphicFrameLocks noGrp="1"/>
          </p:cNvGraphicFramePr>
          <p:nvPr>
            <p:ph idx="1"/>
            <p:extLst>
              <p:ext uri="{D42A27DB-BD31-4B8C-83A1-F6EECF244321}">
                <p14:modId xmlns:p14="http://schemas.microsoft.com/office/powerpoint/2010/main" val="2607163922"/>
              </p:ext>
            </p:extLst>
          </p:nvPr>
        </p:nvGraphicFramePr>
        <p:xfrm>
          <a:off x="86760" y="689113"/>
          <a:ext cx="11991975" cy="5851509"/>
        </p:xfrm>
        <a:graphic>
          <a:graphicData uri="http://schemas.openxmlformats.org/drawingml/2006/table">
            <a:tbl>
              <a:tblPr firstRow="1">
                <a:tableStyleId>{BDBED569-4797-4DF1-A0F4-6AAB3CD982D8}</a:tableStyleId>
              </a:tblPr>
              <a:tblGrid>
                <a:gridCol w="1490249">
                  <a:extLst>
                    <a:ext uri="{9D8B030D-6E8A-4147-A177-3AD203B41FA5}">
                      <a16:colId xmlns:a16="http://schemas.microsoft.com/office/drawing/2014/main" val="1623388555"/>
                    </a:ext>
                  </a:extLst>
                </a:gridCol>
                <a:gridCol w="690977">
                  <a:extLst>
                    <a:ext uri="{9D8B030D-6E8A-4147-A177-3AD203B41FA5}">
                      <a16:colId xmlns:a16="http://schemas.microsoft.com/office/drawing/2014/main" val="2040232747"/>
                    </a:ext>
                  </a:extLst>
                </a:gridCol>
                <a:gridCol w="9810749">
                  <a:extLst>
                    <a:ext uri="{9D8B030D-6E8A-4147-A177-3AD203B41FA5}">
                      <a16:colId xmlns:a16="http://schemas.microsoft.com/office/drawing/2014/main" val="3916367021"/>
                    </a:ext>
                  </a:extLst>
                </a:gridCol>
              </a:tblGrid>
              <a:tr h="500087">
                <a:tc>
                  <a:txBody>
                    <a:bodyPr/>
                    <a:lstStyle/>
                    <a:p>
                      <a:pPr marL="0" marR="0" algn="ctr">
                        <a:spcBef>
                          <a:spcPts val="0"/>
                        </a:spcBef>
                        <a:spcAft>
                          <a:spcPts val="0"/>
                        </a:spcAft>
                      </a:pPr>
                      <a:r>
                        <a:rPr lang="en-US" sz="1500">
                          <a:effectLst/>
                          <a:latin typeface="+mn-lt"/>
                        </a:rPr>
                        <a:t>Category</a:t>
                      </a:r>
                    </a:p>
                  </a:txBody>
                  <a:tcPr marL="44435" marR="44435" marT="0" marB="0" anchor="ctr"/>
                </a:tc>
                <a:tc>
                  <a:txBody>
                    <a:bodyPr/>
                    <a:lstStyle/>
                    <a:p>
                      <a:pPr marL="0" marR="0" algn="ctr">
                        <a:spcBef>
                          <a:spcPts val="0"/>
                        </a:spcBef>
                        <a:spcAft>
                          <a:spcPts val="0"/>
                        </a:spcAft>
                      </a:pPr>
                      <a:r>
                        <a:rPr lang="en-US" sz="1500" b="1" kern="1200">
                          <a:solidFill>
                            <a:schemeClr val="tx1"/>
                          </a:solidFill>
                          <a:latin typeface="+mn-lt"/>
                          <a:ea typeface="+mn-ea"/>
                          <a:cs typeface="+mn-cs"/>
                        </a:rPr>
                        <a:t>Rating</a:t>
                      </a:r>
                    </a:p>
                  </a:txBody>
                  <a:tcPr marL="44435" marR="44435" marT="0" marB="0" anchor="ctr"/>
                </a:tc>
                <a:tc>
                  <a:txBody>
                    <a:bodyPr/>
                    <a:lstStyle/>
                    <a:p>
                      <a:pPr marL="0" marR="0" lvl="0" indent="0" algn="l">
                        <a:spcBef>
                          <a:spcPts val="0"/>
                        </a:spcBef>
                        <a:spcAft>
                          <a:spcPts val="0"/>
                        </a:spcAft>
                        <a:buFont typeface="Symbol" panose="05050102010706020507" pitchFamily="18" charset="2"/>
                        <a:buNone/>
                        <a:tabLst>
                          <a:tab pos="228600" algn="l"/>
                        </a:tabLst>
                      </a:pPr>
                      <a:r>
                        <a:rPr lang="en-US" sz="1500" b="1">
                          <a:latin typeface="+mn-lt"/>
                        </a:rPr>
                        <a:t>Definition </a:t>
                      </a:r>
                      <a:endParaRPr lang="en-US" sz="1500">
                        <a:effectLst/>
                        <a:latin typeface="+mn-lt"/>
                        <a:ea typeface="Times New Roman" panose="02020603050405020304" pitchFamily="18" charset="0"/>
                      </a:endParaRPr>
                    </a:p>
                  </a:txBody>
                  <a:tcPr marL="44435" marR="44435" marT="0" marB="0" anchor="ctr"/>
                </a:tc>
                <a:extLst>
                  <a:ext uri="{0D108BD9-81ED-4DB2-BD59-A6C34878D82A}">
                    <a16:rowId xmlns:a16="http://schemas.microsoft.com/office/drawing/2014/main" val="104079292"/>
                  </a:ext>
                </a:extLst>
              </a:tr>
              <a:tr h="757513">
                <a:tc>
                  <a:txBody>
                    <a:bodyPr/>
                    <a:lstStyle/>
                    <a:p>
                      <a:pPr marL="0" marR="0" algn="ctr">
                        <a:spcBef>
                          <a:spcPts val="0"/>
                        </a:spcBef>
                        <a:spcAft>
                          <a:spcPts val="0"/>
                        </a:spcAft>
                      </a:pPr>
                      <a:r>
                        <a:rPr lang="en-US" sz="1500">
                          <a:effectLst/>
                          <a:latin typeface="+mn-lt"/>
                        </a:rPr>
                        <a:t> Completely</a:t>
                      </a:r>
                    </a:p>
                    <a:p>
                      <a:pPr marL="0" marR="0" algn="ctr">
                        <a:spcBef>
                          <a:spcPts val="0"/>
                        </a:spcBef>
                        <a:spcAft>
                          <a:spcPts val="0"/>
                        </a:spcAft>
                      </a:pPr>
                      <a:r>
                        <a:rPr lang="en-US" sz="1500">
                          <a:effectLst/>
                          <a:latin typeface="+mn-lt"/>
                        </a:rPr>
                        <a:t>Means:</a:t>
                      </a:r>
                    </a:p>
                  </a:txBody>
                  <a:tcPr marL="44435" marR="44435" marT="0" marB="0" anchor="ctr"/>
                </a:tc>
                <a:tc>
                  <a:txBody>
                    <a:bodyPr/>
                    <a:lstStyle/>
                    <a:p>
                      <a:pPr marL="0" marR="0" algn="ctr">
                        <a:spcBef>
                          <a:spcPts val="0"/>
                        </a:spcBef>
                        <a:spcAft>
                          <a:spcPts val="0"/>
                        </a:spcAft>
                      </a:pPr>
                      <a:r>
                        <a:rPr lang="en-US" sz="1500">
                          <a:effectLst/>
                          <a:latin typeface="+mn-lt"/>
                        </a:rPr>
                        <a:t> 7</a:t>
                      </a:r>
                      <a:endParaRPr lang="en-US" sz="1500">
                        <a:effectLst/>
                        <a:latin typeface="+mn-lt"/>
                        <a:ea typeface="Times New Roman" panose="02020603050405020304" pitchFamily="18" charset="0"/>
                      </a:endParaRPr>
                    </a:p>
                  </a:txBody>
                  <a:tcPr marL="44435" marR="44435" marT="0" marB="0" anchor="ctr"/>
                </a:tc>
                <a:tc>
                  <a:txBody>
                    <a:bodyPr/>
                    <a:lstStyle/>
                    <a:p>
                      <a:pPr marL="0" marR="0" algn="l">
                        <a:spcBef>
                          <a:spcPts val="0"/>
                        </a:spcBef>
                        <a:spcAft>
                          <a:spcPts val="0"/>
                        </a:spcAft>
                      </a:pPr>
                      <a:r>
                        <a:rPr lang="en-US" sz="1450">
                          <a:effectLst/>
                          <a:latin typeface="+mn-lt"/>
                        </a:rPr>
                        <a:t>Child shows behaviors and skills expected for his or her age in all or almost all                                                                                                                     everyday situations that are part of the child’s life.</a:t>
                      </a:r>
                    </a:p>
                    <a:p>
                      <a:pPr marL="342900" marR="0" lvl="0" indent="-342900" algn="l">
                        <a:spcBef>
                          <a:spcPts val="0"/>
                        </a:spcBef>
                        <a:spcAft>
                          <a:spcPts val="0"/>
                        </a:spcAft>
                        <a:buFont typeface="Symbol" panose="05050102010706020507" pitchFamily="18" charset="2"/>
                        <a:buChar char=""/>
                        <a:tabLst>
                          <a:tab pos="228600" algn="l"/>
                        </a:tabLst>
                      </a:pPr>
                      <a:r>
                        <a:rPr lang="en-US" sz="1450">
                          <a:effectLst/>
                          <a:latin typeface="+mn-lt"/>
                        </a:rPr>
                        <a:t>Behavior and skills are considered typical for his or her age.</a:t>
                      </a:r>
                      <a:endParaRPr lang="en-US" sz="1450">
                        <a:effectLst/>
                        <a:latin typeface="+mn-lt"/>
                        <a:ea typeface="Times New Roman" panose="02020603050405020304" pitchFamily="18" charset="0"/>
                      </a:endParaRPr>
                    </a:p>
                  </a:txBody>
                  <a:tcPr marL="44435" marR="44435" marT="0" marB="0" anchor="ctr"/>
                </a:tc>
                <a:extLst>
                  <a:ext uri="{0D108BD9-81ED-4DB2-BD59-A6C34878D82A}">
                    <a16:rowId xmlns:a16="http://schemas.microsoft.com/office/drawing/2014/main" val="1425227655"/>
                  </a:ext>
                </a:extLst>
              </a:tr>
              <a:tr h="464935">
                <a:tc>
                  <a:txBody>
                    <a:bodyPr/>
                    <a:lstStyle/>
                    <a:p>
                      <a:pPr marL="0" marR="0" algn="ctr">
                        <a:spcBef>
                          <a:spcPts val="0"/>
                        </a:spcBef>
                        <a:spcAft>
                          <a:spcPts val="0"/>
                        </a:spcAft>
                      </a:pPr>
                      <a:endParaRPr lang="en-US" sz="1500">
                        <a:effectLst/>
                        <a:latin typeface="+mn-lt"/>
                        <a:ea typeface="Times New Roman" panose="02020603050405020304" pitchFamily="18" charset="0"/>
                      </a:endParaRPr>
                    </a:p>
                  </a:txBody>
                  <a:tcPr marL="44435" marR="44435" marT="0" marB="0" anchor="ctr"/>
                </a:tc>
                <a:tc>
                  <a:txBody>
                    <a:bodyPr/>
                    <a:lstStyle/>
                    <a:p>
                      <a:pPr marL="0" marR="0" algn="ctr">
                        <a:spcBef>
                          <a:spcPts val="0"/>
                        </a:spcBef>
                        <a:spcAft>
                          <a:spcPts val="0"/>
                        </a:spcAft>
                      </a:pPr>
                      <a:r>
                        <a:rPr lang="en-US" sz="1500">
                          <a:effectLst/>
                          <a:latin typeface="+mn-lt"/>
                        </a:rPr>
                        <a:t> 6</a:t>
                      </a:r>
                      <a:endParaRPr lang="en-US" sz="1500">
                        <a:effectLst/>
                        <a:latin typeface="+mn-lt"/>
                        <a:ea typeface="Times New Roman" panose="02020603050405020304" pitchFamily="18" charset="0"/>
                      </a:endParaRPr>
                    </a:p>
                  </a:txBody>
                  <a:tcPr marL="44435" marR="44435" marT="0" marB="0" anchor="ctr"/>
                </a:tc>
                <a:tc>
                  <a:txBody>
                    <a:bodyPr/>
                    <a:lstStyle/>
                    <a:p>
                      <a:pPr marL="0" marR="0" algn="l">
                        <a:spcBef>
                          <a:spcPts val="0"/>
                        </a:spcBef>
                        <a:spcAft>
                          <a:spcPts val="0"/>
                        </a:spcAft>
                      </a:pPr>
                      <a:r>
                        <a:rPr lang="en-US" sz="1450">
                          <a:effectLst/>
                          <a:latin typeface="+mn-lt"/>
                        </a:rPr>
                        <a:t>Between Completely and Somewhat</a:t>
                      </a:r>
                    </a:p>
                  </a:txBody>
                  <a:tcPr marL="44435" marR="44435" marT="0" marB="0" anchor="ctr"/>
                </a:tc>
                <a:extLst>
                  <a:ext uri="{0D108BD9-81ED-4DB2-BD59-A6C34878D82A}">
                    <a16:rowId xmlns:a16="http://schemas.microsoft.com/office/drawing/2014/main" val="1683129995"/>
                  </a:ext>
                </a:extLst>
              </a:tr>
              <a:tr h="902624">
                <a:tc>
                  <a:txBody>
                    <a:bodyPr/>
                    <a:lstStyle/>
                    <a:p>
                      <a:pPr marL="0" marR="0" algn="ctr">
                        <a:spcBef>
                          <a:spcPts val="0"/>
                        </a:spcBef>
                        <a:spcAft>
                          <a:spcPts val="0"/>
                        </a:spcAft>
                      </a:pPr>
                      <a:r>
                        <a:rPr lang="en-US" sz="1500">
                          <a:effectLst/>
                          <a:latin typeface="+mn-lt"/>
                        </a:rPr>
                        <a:t>Somewhat</a:t>
                      </a:r>
                    </a:p>
                    <a:p>
                      <a:pPr marL="0" marR="0" algn="ctr">
                        <a:spcBef>
                          <a:spcPts val="0"/>
                        </a:spcBef>
                        <a:spcAft>
                          <a:spcPts val="0"/>
                        </a:spcAft>
                      </a:pPr>
                      <a:r>
                        <a:rPr lang="en-US" sz="1500">
                          <a:effectLst/>
                          <a:latin typeface="+mn-lt"/>
                        </a:rPr>
                        <a:t>Means:</a:t>
                      </a:r>
                      <a:endParaRPr lang="en-US" sz="1500">
                        <a:effectLst/>
                        <a:latin typeface="+mn-lt"/>
                        <a:ea typeface="Times New Roman" panose="02020603050405020304" pitchFamily="18" charset="0"/>
                      </a:endParaRPr>
                    </a:p>
                  </a:txBody>
                  <a:tcPr marL="44435" marR="44435" marT="0" marB="0" anchor="ctr"/>
                </a:tc>
                <a:tc>
                  <a:txBody>
                    <a:bodyPr/>
                    <a:lstStyle/>
                    <a:p>
                      <a:pPr marL="0" marR="0" algn="ctr">
                        <a:spcBef>
                          <a:spcPts val="0"/>
                        </a:spcBef>
                        <a:spcAft>
                          <a:spcPts val="0"/>
                        </a:spcAft>
                      </a:pPr>
                      <a:r>
                        <a:rPr lang="en-US" sz="1500">
                          <a:effectLst/>
                          <a:latin typeface="+mn-lt"/>
                        </a:rPr>
                        <a:t> 5</a:t>
                      </a:r>
                      <a:endParaRPr lang="en-US" sz="1500">
                        <a:effectLst/>
                        <a:latin typeface="+mn-lt"/>
                        <a:ea typeface="Times New Roman" panose="02020603050405020304" pitchFamily="18" charset="0"/>
                      </a:endParaRPr>
                    </a:p>
                  </a:txBody>
                  <a:tcPr marL="44435" marR="44435" marT="0" marB="0" anchor="ctr"/>
                </a:tc>
                <a:tc>
                  <a:txBody>
                    <a:bodyPr/>
                    <a:lstStyle/>
                    <a:p>
                      <a:pPr marL="0" marR="0" algn="l">
                        <a:spcBef>
                          <a:spcPts val="0"/>
                        </a:spcBef>
                        <a:spcAft>
                          <a:spcPts val="0"/>
                        </a:spcAft>
                      </a:pPr>
                      <a:r>
                        <a:rPr lang="en-US" sz="1450">
                          <a:effectLst/>
                          <a:latin typeface="+mn-lt"/>
                        </a:rPr>
                        <a:t>Child shows behavior and skills expected for his or her age some of the time across situations</a:t>
                      </a:r>
                    </a:p>
                    <a:p>
                      <a:pPr marL="342900" marR="0" lvl="0" indent="-342900" algn="l">
                        <a:spcBef>
                          <a:spcPts val="0"/>
                        </a:spcBef>
                        <a:spcAft>
                          <a:spcPts val="0"/>
                        </a:spcAft>
                        <a:buFont typeface="Symbol" panose="05050102010706020507" pitchFamily="18" charset="2"/>
                        <a:buChar char=""/>
                        <a:tabLst>
                          <a:tab pos="228600" algn="l"/>
                        </a:tabLst>
                      </a:pPr>
                      <a:r>
                        <a:rPr lang="en-US" sz="1450">
                          <a:effectLst/>
                          <a:latin typeface="+mn-lt"/>
                        </a:rPr>
                        <a:t>Behavior and skills are a mix of age appropriate and not appropriate.</a:t>
                      </a:r>
                    </a:p>
                    <a:p>
                      <a:pPr marL="342900" marR="0" lvl="0" indent="-342900" algn="l">
                        <a:spcBef>
                          <a:spcPts val="0"/>
                        </a:spcBef>
                        <a:spcAft>
                          <a:spcPts val="0"/>
                        </a:spcAft>
                        <a:buFont typeface="Symbol" panose="05050102010706020507" pitchFamily="18" charset="2"/>
                        <a:buChar char=""/>
                        <a:tabLst>
                          <a:tab pos="228600" algn="l"/>
                        </a:tabLst>
                      </a:pPr>
                      <a:r>
                        <a:rPr lang="en-US" sz="1450">
                          <a:effectLst/>
                          <a:latin typeface="+mn-lt"/>
                        </a:rPr>
                        <a:t>Behavior and skills might be described as more like those of a slightly younger child.</a:t>
                      </a:r>
                    </a:p>
                    <a:p>
                      <a:pPr marL="342900" marR="0" lvl="0" indent="-342900" algn="l">
                        <a:spcBef>
                          <a:spcPts val="0"/>
                        </a:spcBef>
                        <a:spcAft>
                          <a:spcPts val="0"/>
                        </a:spcAft>
                        <a:buFont typeface="Symbol" panose="05050102010706020507" pitchFamily="18" charset="2"/>
                        <a:buChar char=""/>
                        <a:tabLst>
                          <a:tab pos="228600" algn="l"/>
                        </a:tabLst>
                      </a:pPr>
                      <a:r>
                        <a:rPr lang="en-US" sz="1450">
                          <a:effectLst/>
                          <a:latin typeface="+mn-lt"/>
                        </a:rPr>
                        <a:t>Some behaviors or conditions might be interfering with the child’s capability to achieve age-expected behavior and skills.</a:t>
                      </a:r>
                      <a:endParaRPr lang="en-US" sz="1450">
                        <a:effectLst/>
                        <a:latin typeface="+mn-lt"/>
                        <a:ea typeface="Times New Roman" panose="02020603050405020304" pitchFamily="18" charset="0"/>
                      </a:endParaRPr>
                    </a:p>
                  </a:txBody>
                  <a:tcPr marL="44435" marR="44435" marT="0" marB="0" anchor="ctr"/>
                </a:tc>
                <a:extLst>
                  <a:ext uri="{0D108BD9-81ED-4DB2-BD59-A6C34878D82A}">
                    <a16:rowId xmlns:a16="http://schemas.microsoft.com/office/drawing/2014/main" val="124105646"/>
                  </a:ext>
                </a:extLst>
              </a:tr>
              <a:tr h="425938">
                <a:tc>
                  <a:txBody>
                    <a:bodyPr/>
                    <a:lstStyle/>
                    <a:p>
                      <a:pPr marL="0" marR="0" algn="ctr">
                        <a:spcBef>
                          <a:spcPts val="0"/>
                        </a:spcBef>
                        <a:spcAft>
                          <a:spcPts val="0"/>
                        </a:spcAft>
                      </a:pPr>
                      <a:endParaRPr lang="en-US" sz="1500">
                        <a:effectLst/>
                        <a:latin typeface="+mn-lt"/>
                      </a:endParaRPr>
                    </a:p>
                  </a:txBody>
                  <a:tcPr marL="44435" marR="44435" marT="0" marB="0" anchor="ctr"/>
                </a:tc>
                <a:tc>
                  <a:txBody>
                    <a:bodyPr/>
                    <a:lstStyle/>
                    <a:p>
                      <a:pPr marL="0" marR="0" algn="ctr">
                        <a:spcBef>
                          <a:spcPts val="0"/>
                        </a:spcBef>
                        <a:spcAft>
                          <a:spcPts val="0"/>
                        </a:spcAft>
                      </a:pPr>
                      <a:r>
                        <a:rPr lang="en-US" sz="1500">
                          <a:effectLst/>
                          <a:latin typeface="+mn-lt"/>
                        </a:rPr>
                        <a:t>4</a:t>
                      </a:r>
                      <a:endParaRPr lang="en-US" sz="1500">
                        <a:effectLst/>
                        <a:latin typeface="+mn-lt"/>
                        <a:ea typeface="Times New Roman" panose="02020603050405020304" pitchFamily="18" charset="0"/>
                      </a:endParaRPr>
                    </a:p>
                  </a:txBody>
                  <a:tcPr marL="44435" marR="44435" marT="0" marB="0" anchor="ctr"/>
                </a:tc>
                <a:tc>
                  <a:txBody>
                    <a:bodyPr/>
                    <a:lstStyle/>
                    <a:p>
                      <a:pPr marL="0" marR="0" algn="l">
                        <a:spcBef>
                          <a:spcPts val="0"/>
                        </a:spcBef>
                        <a:spcAft>
                          <a:spcPts val="0"/>
                        </a:spcAft>
                      </a:pPr>
                      <a:r>
                        <a:rPr lang="en-US" sz="1450">
                          <a:effectLst/>
                          <a:latin typeface="+mn-lt"/>
                        </a:rPr>
                        <a:t> Between Somewhat and Emerging</a:t>
                      </a:r>
                    </a:p>
                  </a:txBody>
                  <a:tcPr marL="44435" marR="44435" marT="0" marB="0" anchor="ctr"/>
                </a:tc>
                <a:extLst>
                  <a:ext uri="{0D108BD9-81ED-4DB2-BD59-A6C34878D82A}">
                    <a16:rowId xmlns:a16="http://schemas.microsoft.com/office/drawing/2014/main" val="1815852290"/>
                  </a:ext>
                </a:extLst>
              </a:tr>
              <a:tr h="995165">
                <a:tc>
                  <a:txBody>
                    <a:bodyPr/>
                    <a:lstStyle/>
                    <a:p>
                      <a:pPr marL="0" marR="0" algn="ctr">
                        <a:spcBef>
                          <a:spcPts val="0"/>
                        </a:spcBef>
                        <a:spcAft>
                          <a:spcPts val="0"/>
                        </a:spcAft>
                      </a:pPr>
                      <a:r>
                        <a:rPr lang="en-US" sz="1500">
                          <a:effectLst/>
                          <a:latin typeface="+mn-lt"/>
                        </a:rPr>
                        <a:t> Emerging</a:t>
                      </a:r>
                    </a:p>
                    <a:p>
                      <a:pPr marL="0" marR="0" algn="ctr">
                        <a:spcBef>
                          <a:spcPts val="0"/>
                        </a:spcBef>
                        <a:spcAft>
                          <a:spcPts val="0"/>
                        </a:spcAft>
                      </a:pPr>
                      <a:r>
                        <a:rPr lang="en-US" sz="1500">
                          <a:effectLst/>
                          <a:latin typeface="+mn-lt"/>
                        </a:rPr>
                        <a:t>Means:</a:t>
                      </a:r>
                      <a:endParaRPr lang="en-US" sz="1500">
                        <a:effectLst/>
                        <a:latin typeface="+mn-lt"/>
                        <a:ea typeface="Times New Roman" panose="02020603050405020304" pitchFamily="18" charset="0"/>
                      </a:endParaRPr>
                    </a:p>
                  </a:txBody>
                  <a:tcPr marL="44435" marR="44435" marT="0" marB="0" anchor="ctr"/>
                </a:tc>
                <a:tc>
                  <a:txBody>
                    <a:bodyPr/>
                    <a:lstStyle/>
                    <a:p>
                      <a:pPr marL="0" marR="0" algn="ctr">
                        <a:spcBef>
                          <a:spcPts val="0"/>
                        </a:spcBef>
                        <a:spcAft>
                          <a:spcPts val="0"/>
                        </a:spcAft>
                      </a:pPr>
                      <a:r>
                        <a:rPr lang="en-US" sz="1500">
                          <a:effectLst/>
                          <a:latin typeface="+mn-lt"/>
                        </a:rPr>
                        <a:t>3</a:t>
                      </a:r>
                      <a:endParaRPr lang="en-US" sz="1500">
                        <a:effectLst/>
                        <a:latin typeface="+mn-lt"/>
                        <a:ea typeface="Times New Roman" panose="02020603050405020304" pitchFamily="18" charset="0"/>
                      </a:endParaRPr>
                    </a:p>
                  </a:txBody>
                  <a:tcPr marL="44435" marR="44435" marT="0" marB="0" anchor="ctr"/>
                </a:tc>
                <a:tc>
                  <a:txBody>
                    <a:bodyPr/>
                    <a:lstStyle/>
                    <a:p>
                      <a:pPr marL="0" marR="0" algn="l">
                        <a:spcBef>
                          <a:spcPts val="0"/>
                        </a:spcBef>
                        <a:spcAft>
                          <a:spcPts val="0"/>
                        </a:spcAft>
                      </a:pPr>
                      <a:r>
                        <a:rPr lang="en-US" sz="1450">
                          <a:effectLst/>
                          <a:latin typeface="+mn-lt"/>
                        </a:rPr>
                        <a:t>Child does not yet show behaviors and skills expected of a child of his or her age in any situation.  Child’s behaviors and skills include immediate foundation skills upon which to build age expected skills.</a:t>
                      </a:r>
                    </a:p>
                    <a:p>
                      <a:pPr marL="342900" marR="0" lvl="0" indent="-342900" algn="l">
                        <a:spcBef>
                          <a:spcPts val="0"/>
                        </a:spcBef>
                        <a:spcAft>
                          <a:spcPts val="0"/>
                        </a:spcAft>
                        <a:buFont typeface="Symbol" panose="05050102010706020507" pitchFamily="18" charset="2"/>
                        <a:buChar char=""/>
                        <a:tabLst>
                          <a:tab pos="228600" algn="l"/>
                        </a:tabLst>
                      </a:pPr>
                      <a:r>
                        <a:rPr lang="en-US" sz="1450">
                          <a:effectLst/>
                          <a:latin typeface="+mn-lt"/>
                        </a:rPr>
                        <a:t>Behaviors and skills might be described as more like those of a younger child.</a:t>
                      </a:r>
                    </a:p>
                    <a:p>
                      <a:pPr marL="342900" marR="0" lvl="0" indent="-342900" algn="l">
                        <a:spcBef>
                          <a:spcPts val="0"/>
                        </a:spcBef>
                        <a:spcAft>
                          <a:spcPts val="0"/>
                        </a:spcAft>
                        <a:buFont typeface="Symbol" panose="05050102010706020507" pitchFamily="18" charset="2"/>
                        <a:buChar char=""/>
                        <a:tabLst>
                          <a:tab pos="228600" algn="l"/>
                        </a:tabLst>
                      </a:pPr>
                      <a:r>
                        <a:rPr lang="en-US" sz="1450">
                          <a:effectLst/>
                          <a:latin typeface="+mn-lt"/>
                        </a:rPr>
                        <a:t>Some behaviors or conditions might be interfering with the child’s capability to achieve age-expected behavior and skills.</a:t>
                      </a:r>
                      <a:endParaRPr lang="en-US" sz="1450">
                        <a:effectLst/>
                        <a:latin typeface="+mn-lt"/>
                        <a:ea typeface="Times New Roman" panose="02020603050405020304" pitchFamily="18" charset="0"/>
                      </a:endParaRPr>
                    </a:p>
                  </a:txBody>
                  <a:tcPr marL="44435" marR="44435" marT="0" marB="0" anchor="ctr"/>
                </a:tc>
                <a:extLst>
                  <a:ext uri="{0D108BD9-81ED-4DB2-BD59-A6C34878D82A}">
                    <a16:rowId xmlns:a16="http://schemas.microsoft.com/office/drawing/2014/main" val="107283598"/>
                  </a:ext>
                </a:extLst>
              </a:tr>
              <a:tr h="541573">
                <a:tc>
                  <a:txBody>
                    <a:bodyPr/>
                    <a:lstStyle/>
                    <a:p>
                      <a:pPr marL="0" marR="0" algn="ctr">
                        <a:spcBef>
                          <a:spcPts val="0"/>
                        </a:spcBef>
                        <a:spcAft>
                          <a:spcPts val="0"/>
                        </a:spcAft>
                      </a:pPr>
                      <a:r>
                        <a:rPr lang="en-US" sz="1500">
                          <a:effectLst/>
                          <a:latin typeface="+mn-lt"/>
                        </a:rPr>
                        <a:t> </a:t>
                      </a:r>
                    </a:p>
                    <a:p>
                      <a:pPr marL="0" marR="0" algn="ctr">
                        <a:spcBef>
                          <a:spcPts val="0"/>
                        </a:spcBef>
                        <a:spcAft>
                          <a:spcPts val="0"/>
                        </a:spcAft>
                      </a:pPr>
                      <a:r>
                        <a:rPr lang="en-US" sz="1500">
                          <a:effectLst/>
                          <a:latin typeface="+mn-lt"/>
                        </a:rPr>
                        <a:t> </a:t>
                      </a:r>
                      <a:endParaRPr lang="en-US" sz="1500">
                        <a:effectLst/>
                        <a:latin typeface="+mn-lt"/>
                        <a:ea typeface="Times New Roman" panose="02020603050405020304" pitchFamily="18" charset="0"/>
                      </a:endParaRPr>
                    </a:p>
                  </a:txBody>
                  <a:tcPr marL="44435" marR="44435" marT="0" marB="0" anchor="ctr"/>
                </a:tc>
                <a:tc>
                  <a:txBody>
                    <a:bodyPr/>
                    <a:lstStyle/>
                    <a:p>
                      <a:pPr marL="0" marR="0" algn="ctr">
                        <a:spcBef>
                          <a:spcPts val="0"/>
                        </a:spcBef>
                        <a:spcAft>
                          <a:spcPts val="0"/>
                        </a:spcAft>
                      </a:pPr>
                      <a:r>
                        <a:rPr lang="en-US" sz="1500">
                          <a:effectLst/>
                          <a:latin typeface="+mn-lt"/>
                        </a:rPr>
                        <a:t>2</a:t>
                      </a:r>
                      <a:endParaRPr lang="en-US" sz="1500">
                        <a:effectLst/>
                        <a:latin typeface="+mn-lt"/>
                        <a:ea typeface="Times New Roman" panose="02020603050405020304" pitchFamily="18" charset="0"/>
                      </a:endParaRPr>
                    </a:p>
                  </a:txBody>
                  <a:tcPr marL="44435" marR="44435" marT="0" marB="0" anchor="ctr"/>
                </a:tc>
                <a:tc>
                  <a:txBody>
                    <a:bodyPr/>
                    <a:lstStyle/>
                    <a:p>
                      <a:pPr marL="0" marR="0" algn="l">
                        <a:spcBef>
                          <a:spcPts val="0"/>
                        </a:spcBef>
                        <a:spcAft>
                          <a:spcPts val="0"/>
                        </a:spcAft>
                      </a:pPr>
                      <a:r>
                        <a:rPr lang="en-US" sz="1450">
                          <a:effectLst/>
                          <a:latin typeface="+mn-lt"/>
                        </a:rPr>
                        <a:t> Between Emerging and Not Yet</a:t>
                      </a:r>
                    </a:p>
                  </a:txBody>
                  <a:tcPr marL="44435" marR="44435" marT="0" marB="0" anchor="ctr"/>
                </a:tc>
                <a:extLst>
                  <a:ext uri="{0D108BD9-81ED-4DB2-BD59-A6C34878D82A}">
                    <a16:rowId xmlns:a16="http://schemas.microsoft.com/office/drawing/2014/main" val="2963678510"/>
                  </a:ext>
                </a:extLst>
              </a:tr>
              <a:tr h="1263674">
                <a:tc>
                  <a:txBody>
                    <a:bodyPr/>
                    <a:lstStyle/>
                    <a:p>
                      <a:pPr marL="0" marR="0" algn="ctr">
                        <a:spcBef>
                          <a:spcPts val="0"/>
                        </a:spcBef>
                        <a:spcAft>
                          <a:spcPts val="0"/>
                        </a:spcAft>
                      </a:pPr>
                      <a:r>
                        <a:rPr lang="en-US" sz="1500">
                          <a:effectLst/>
                          <a:latin typeface="+mn-lt"/>
                        </a:rPr>
                        <a:t>Not yet</a:t>
                      </a:r>
                    </a:p>
                    <a:p>
                      <a:pPr marL="0" marR="0" algn="ctr">
                        <a:spcBef>
                          <a:spcPts val="0"/>
                        </a:spcBef>
                        <a:spcAft>
                          <a:spcPts val="0"/>
                        </a:spcAft>
                      </a:pPr>
                      <a:r>
                        <a:rPr lang="en-US" sz="1500">
                          <a:effectLst/>
                          <a:latin typeface="+mn-lt"/>
                        </a:rPr>
                        <a:t>Means:</a:t>
                      </a:r>
                      <a:endParaRPr lang="en-US" sz="1500">
                        <a:effectLst/>
                        <a:latin typeface="+mn-lt"/>
                        <a:ea typeface="Times New Roman" panose="02020603050405020304" pitchFamily="18" charset="0"/>
                      </a:endParaRPr>
                    </a:p>
                  </a:txBody>
                  <a:tcPr marL="44435" marR="44435" marT="0" marB="0" anchor="ctr"/>
                </a:tc>
                <a:tc>
                  <a:txBody>
                    <a:bodyPr/>
                    <a:lstStyle/>
                    <a:p>
                      <a:pPr marL="0" marR="0" algn="ctr">
                        <a:spcBef>
                          <a:spcPts val="0"/>
                        </a:spcBef>
                        <a:spcAft>
                          <a:spcPts val="0"/>
                        </a:spcAft>
                      </a:pPr>
                      <a:r>
                        <a:rPr lang="en-US" sz="1500">
                          <a:effectLst/>
                          <a:latin typeface="+mn-lt"/>
                        </a:rPr>
                        <a:t>1</a:t>
                      </a:r>
                      <a:endParaRPr lang="en-US" sz="1500">
                        <a:effectLst/>
                        <a:latin typeface="+mn-lt"/>
                        <a:ea typeface="Times New Roman" panose="02020603050405020304" pitchFamily="18" charset="0"/>
                      </a:endParaRPr>
                    </a:p>
                  </a:txBody>
                  <a:tcPr marL="44435" marR="44435" marT="0" marB="0" anchor="ctr"/>
                </a:tc>
                <a:tc>
                  <a:txBody>
                    <a:bodyPr/>
                    <a:lstStyle/>
                    <a:p>
                      <a:pPr marL="0" marR="0" algn="l">
                        <a:spcBef>
                          <a:spcPts val="0"/>
                        </a:spcBef>
                        <a:spcAft>
                          <a:spcPts val="0"/>
                        </a:spcAft>
                      </a:pPr>
                      <a:r>
                        <a:rPr lang="en-US" sz="1450">
                          <a:effectLst/>
                          <a:latin typeface="+mn-lt"/>
                        </a:rPr>
                        <a:t>Child does not yet show behaviors and skills expected of a child his or her age in any situation.  Child’s skills and behaviors also do not yet include any immediate foundation skills upon which to build age-expected skills.</a:t>
                      </a:r>
                    </a:p>
                    <a:p>
                      <a:pPr marL="342900" marR="0" lvl="0" indent="-342900" algn="l">
                        <a:spcBef>
                          <a:spcPts val="0"/>
                        </a:spcBef>
                        <a:spcAft>
                          <a:spcPts val="0"/>
                        </a:spcAft>
                        <a:buFont typeface="Symbol" panose="05050102010706020507" pitchFamily="18" charset="2"/>
                        <a:buChar char=""/>
                        <a:tabLst>
                          <a:tab pos="228600" algn="l"/>
                        </a:tabLst>
                      </a:pPr>
                      <a:r>
                        <a:rPr lang="en-US" sz="1450">
                          <a:effectLst/>
                          <a:latin typeface="+mn-lt"/>
                        </a:rPr>
                        <a:t>Child’s ways of forming and maintaining social relationships might be described as more like those of a much younger child.</a:t>
                      </a:r>
                    </a:p>
                    <a:p>
                      <a:pPr marL="342900" marR="0" lvl="0" indent="-342900" algn="l">
                        <a:spcBef>
                          <a:spcPts val="0"/>
                        </a:spcBef>
                        <a:spcAft>
                          <a:spcPts val="0"/>
                        </a:spcAft>
                        <a:buFont typeface="Symbol" panose="05050102010706020507" pitchFamily="18" charset="2"/>
                        <a:buChar char=""/>
                        <a:tabLst>
                          <a:tab pos="228600" algn="l"/>
                        </a:tabLst>
                      </a:pPr>
                      <a:r>
                        <a:rPr lang="en-US" sz="1450">
                          <a:effectLst/>
                          <a:latin typeface="+mn-lt"/>
                        </a:rPr>
                        <a:t>Some behaviors or conditions might be seriously interfering with the child’s capability to achieve age-expected behaviors and skills.</a:t>
                      </a:r>
                      <a:endParaRPr lang="en-US" sz="1450">
                        <a:effectLst/>
                        <a:latin typeface="+mn-lt"/>
                        <a:ea typeface="Times New Roman" panose="02020603050405020304" pitchFamily="18" charset="0"/>
                      </a:endParaRPr>
                    </a:p>
                  </a:txBody>
                  <a:tcPr marL="44435" marR="44435" marT="0" marB="0" anchor="ctr"/>
                </a:tc>
                <a:extLst>
                  <a:ext uri="{0D108BD9-81ED-4DB2-BD59-A6C34878D82A}">
                    <a16:rowId xmlns:a16="http://schemas.microsoft.com/office/drawing/2014/main" val="4287721423"/>
                  </a:ext>
                </a:extLst>
              </a:tr>
            </a:tbl>
          </a:graphicData>
        </a:graphic>
      </p:graphicFrame>
      <p:sp>
        <p:nvSpPr>
          <p:cNvPr id="2" name="Title 1">
            <a:extLst>
              <a:ext uri="{FF2B5EF4-FFF2-40B4-BE49-F238E27FC236}">
                <a16:creationId xmlns:a16="http://schemas.microsoft.com/office/drawing/2014/main" id="{925D5918-D042-4C28-B21F-CBA48D613E14}"/>
              </a:ext>
            </a:extLst>
          </p:cNvPr>
          <p:cNvSpPr>
            <a:spLocks noGrp="1"/>
          </p:cNvSpPr>
          <p:nvPr>
            <p:ph type="title"/>
          </p:nvPr>
        </p:nvSpPr>
        <p:spPr>
          <a:xfrm>
            <a:off x="100013" y="83931"/>
            <a:ext cx="10019194" cy="647838"/>
          </a:xfrm>
        </p:spPr>
        <p:txBody>
          <a:bodyPr/>
          <a:lstStyle/>
          <a:p>
            <a:r>
              <a:rPr lang="en-US" b="1"/>
              <a:t>Definitions for Child Outcome Ratings</a:t>
            </a:r>
            <a:endParaRPr lang="en-US"/>
          </a:p>
        </p:txBody>
      </p:sp>
      <p:sp>
        <p:nvSpPr>
          <p:cNvPr id="4" name="Slide Number Placeholder 3">
            <a:extLst>
              <a:ext uri="{FF2B5EF4-FFF2-40B4-BE49-F238E27FC236}">
                <a16:creationId xmlns:a16="http://schemas.microsoft.com/office/drawing/2014/main" id="{80EBB8CD-FBCA-4261-A270-BCCA6F11A18B}"/>
              </a:ext>
            </a:extLst>
          </p:cNvPr>
          <p:cNvSpPr>
            <a:spLocks noGrp="1"/>
          </p:cNvSpPr>
          <p:nvPr>
            <p:ph type="sldNum" sz="quarter" idx="12"/>
          </p:nvPr>
        </p:nvSpPr>
        <p:spPr/>
        <p:txBody>
          <a:bodyPr/>
          <a:lstStyle/>
          <a:p>
            <a:fld id="{9CD8D479-8942-46E8-A226-A4E01F7A105C}" type="slidenum">
              <a:rPr lang="en-US" smtClean="0"/>
              <a:t>11</a:t>
            </a:fld>
            <a:endParaRPr lang="en-US"/>
          </a:p>
        </p:txBody>
      </p:sp>
      <p:sp>
        <p:nvSpPr>
          <p:cNvPr id="6" name="Footer Placeholder 5">
            <a:extLst>
              <a:ext uri="{FF2B5EF4-FFF2-40B4-BE49-F238E27FC236}">
                <a16:creationId xmlns:a16="http://schemas.microsoft.com/office/drawing/2014/main" id="{3AF259E2-BE92-4F9B-B95A-B0A0435B3E0B}"/>
              </a:ext>
            </a:extLst>
          </p:cNvPr>
          <p:cNvSpPr>
            <a:spLocks noGrp="1"/>
          </p:cNvSpPr>
          <p:nvPr>
            <p:ph type="ftr" sz="quarter" idx="11"/>
          </p:nvPr>
        </p:nvSpPr>
        <p:spPr/>
        <p:txBody>
          <a:bodyPr/>
          <a:lstStyle/>
          <a:p>
            <a:r>
              <a:rPr lang="en-US"/>
              <a:t>Outcome Ratings</a:t>
            </a:r>
          </a:p>
        </p:txBody>
      </p:sp>
      <p:pic>
        <p:nvPicPr>
          <p:cNvPr id="5" name="Audio 4">
            <a:hlinkClick r:id="" action="ppaction://media"/>
            <a:extLst>
              <a:ext uri="{FF2B5EF4-FFF2-40B4-BE49-F238E27FC236}">
                <a16:creationId xmlns:a16="http://schemas.microsoft.com/office/drawing/2014/main" id="{BB9AA419-E41C-436A-9671-C4EA11CA9F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33023713"/>
      </p:ext>
    </p:extLst>
  </p:cSld>
  <p:clrMapOvr>
    <a:masterClrMapping/>
  </p:clrMapOvr>
  <mc:AlternateContent xmlns:mc="http://schemas.openxmlformats.org/markup-compatibility/2006" xmlns:p14="http://schemas.microsoft.com/office/powerpoint/2010/main">
    <mc:Choice Requires="p14">
      <p:transition spd="med" p14:dur="700" advTm="19650">
        <p:fade/>
      </p:transition>
    </mc:Choice>
    <mc:Fallback xmlns="">
      <p:transition spd="med" advTm="196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EAEA0-DF50-4B77-BE59-9001848AE925}"/>
              </a:ext>
            </a:extLst>
          </p:cNvPr>
          <p:cNvSpPr>
            <a:spLocks noGrp="1"/>
          </p:cNvSpPr>
          <p:nvPr>
            <p:ph type="title"/>
          </p:nvPr>
        </p:nvSpPr>
        <p:spPr>
          <a:xfrm>
            <a:off x="580489" y="241590"/>
            <a:ext cx="8563512" cy="796570"/>
          </a:xfrm>
        </p:spPr>
        <p:txBody>
          <a:bodyPr anchor="b">
            <a:normAutofit/>
          </a:bodyPr>
          <a:lstStyle/>
          <a:p>
            <a:r>
              <a:rPr lang="en-US" sz="3600"/>
              <a:t>Preschool Outcomes Report</a:t>
            </a:r>
          </a:p>
        </p:txBody>
      </p:sp>
      <p:sp>
        <p:nvSpPr>
          <p:cNvPr id="13" name="Content Placeholder 2">
            <a:extLst>
              <a:ext uri="{FF2B5EF4-FFF2-40B4-BE49-F238E27FC236}">
                <a16:creationId xmlns:a16="http://schemas.microsoft.com/office/drawing/2014/main" id="{754CFED7-203A-4F98-95BB-7B468E358DC8}"/>
              </a:ext>
            </a:extLst>
          </p:cNvPr>
          <p:cNvSpPr>
            <a:spLocks noGrp="1"/>
          </p:cNvSpPr>
          <p:nvPr>
            <p:ph sz="half" idx="1"/>
          </p:nvPr>
        </p:nvSpPr>
        <p:spPr>
          <a:xfrm>
            <a:off x="580489" y="1316609"/>
            <a:ext cx="5305424" cy="5197433"/>
          </a:xfrm>
        </p:spPr>
        <p:txBody>
          <a:bodyPr>
            <a:normAutofit/>
          </a:bodyPr>
          <a:lstStyle/>
          <a:p>
            <a:r>
              <a:rPr lang="en-US" sz="2400"/>
              <a:t>The Child Outcomes Summary results (Performance on Rating Scale) are compared for entry and exit.</a:t>
            </a:r>
          </a:p>
          <a:p>
            <a:r>
              <a:rPr lang="en-US" sz="2400"/>
              <a:t>The CPSE/CSE must also identify whether the child learned at least one new skill between entry and exit from preschool special education.</a:t>
            </a:r>
          </a:p>
          <a:p>
            <a:r>
              <a:rPr lang="en-US" sz="2400"/>
              <a:t>These results are then used to determine the progress category for each component:</a:t>
            </a:r>
          </a:p>
          <a:p>
            <a:pPr lvl="1"/>
            <a:r>
              <a:rPr lang="en-US" sz="2000"/>
              <a:t>Positive Social Emotional Skills</a:t>
            </a:r>
          </a:p>
          <a:p>
            <a:pPr lvl="1"/>
            <a:r>
              <a:rPr lang="en-US" sz="2000"/>
              <a:t>Acquisition of Knowledge and Skills </a:t>
            </a:r>
          </a:p>
          <a:p>
            <a:pPr lvl="1"/>
            <a:r>
              <a:rPr lang="en-US" sz="2000"/>
              <a:t>Appropriate Behaviors</a:t>
            </a:r>
          </a:p>
        </p:txBody>
      </p:sp>
      <p:pic>
        <p:nvPicPr>
          <p:cNvPr id="6" name="Picture 5" descr="Photo of an example of the Preschool Outcome Report showing Table 1: Positive Social Emotional Skills. ">
            <a:extLst>
              <a:ext uri="{FF2B5EF4-FFF2-40B4-BE49-F238E27FC236}">
                <a16:creationId xmlns:a16="http://schemas.microsoft.com/office/drawing/2014/main" id="{8EC00CF8-23A5-4B73-B785-BB9D252279C1}"/>
              </a:ext>
            </a:extLst>
          </p:cNvPr>
          <p:cNvPicPr>
            <a:picLocks noChangeAspect="1"/>
          </p:cNvPicPr>
          <p:nvPr/>
        </p:nvPicPr>
        <p:blipFill>
          <a:blip r:embed="rId5"/>
          <a:stretch>
            <a:fillRect/>
          </a:stretch>
        </p:blipFill>
        <p:spPr>
          <a:xfrm>
            <a:off x="5857875" y="1316609"/>
            <a:ext cx="6374237" cy="4860354"/>
          </a:xfrm>
          <a:prstGeom prst="rect">
            <a:avLst/>
          </a:prstGeom>
          <a:noFill/>
        </p:spPr>
      </p:pic>
      <p:sp>
        <p:nvSpPr>
          <p:cNvPr id="3" name="Slide Number Placeholder 2">
            <a:extLst>
              <a:ext uri="{FF2B5EF4-FFF2-40B4-BE49-F238E27FC236}">
                <a16:creationId xmlns:a16="http://schemas.microsoft.com/office/drawing/2014/main" id="{639B0066-B079-4C8B-ABC1-5E772F7306CC}"/>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12</a:t>
            </a:fld>
            <a:endParaRPr lang="en-US" sz="1000"/>
          </a:p>
        </p:txBody>
      </p:sp>
      <p:sp>
        <p:nvSpPr>
          <p:cNvPr id="5" name="Footer Placeholder 4">
            <a:extLst>
              <a:ext uri="{FF2B5EF4-FFF2-40B4-BE49-F238E27FC236}">
                <a16:creationId xmlns:a16="http://schemas.microsoft.com/office/drawing/2014/main" id="{8B74AB58-43D1-43C7-8FA5-F1322458DA48}"/>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Preschool Outcome Report </a:t>
            </a:r>
          </a:p>
        </p:txBody>
      </p:sp>
      <p:pic>
        <p:nvPicPr>
          <p:cNvPr id="15" name="Audio 14">
            <a:hlinkClick r:id="" action="ppaction://media"/>
            <a:extLst>
              <a:ext uri="{FF2B5EF4-FFF2-40B4-BE49-F238E27FC236}">
                <a16:creationId xmlns:a16="http://schemas.microsoft.com/office/drawing/2014/main" id="{8CE3590A-E99B-4843-8B58-736A77D0EA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91313105"/>
      </p:ext>
    </p:extLst>
  </p:cSld>
  <p:clrMapOvr>
    <a:masterClrMapping/>
  </p:clrMapOvr>
  <mc:AlternateContent xmlns:mc="http://schemas.openxmlformats.org/markup-compatibility/2006" xmlns:p14="http://schemas.microsoft.com/office/powerpoint/2010/main">
    <mc:Choice Requires="p14">
      <p:transition spd="med" p14:dur="700" advTm="77079">
        <p:fade/>
      </p:transition>
    </mc:Choice>
    <mc:Fallback xmlns="">
      <p:transition spd="med" advTm="770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C0E7F-AE8B-476F-907B-DB29A042C642}"/>
              </a:ext>
            </a:extLst>
          </p:cNvPr>
          <p:cNvSpPr>
            <a:spLocks noGrp="1"/>
          </p:cNvSpPr>
          <p:nvPr>
            <p:ph type="title"/>
          </p:nvPr>
        </p:nvSpPr>
        <p:spPr>
          <a:xfrm>
            <a:off x="1782599" y="4048020"/>
            <a:ext cx="6922990" cy="2503330"/>
          </a:xfrm>
        </p:spPr>
        <p:txBody>
          <a:bodyPr>
            <a:noAutofit/>
          </a:bodyPr>
          <a:lstStyle/>
          <a:p>
            <a:r>
              <a:rPr lang="en-US" sz="3600"/>
              <a:t>Facilitator check for understanding on the SPP measurement or how the data is used to measure     results or outcomes.</a:t>
            </a:r>
            <a:endParaRPr lang="en-US" sz="2000"/>
          </a:p>
        </p:txBody>
      </p:sp>
      <p:sp>
        <p:nvSpPr>
          <p:cNvPr id="3" name="TextBox 2">
            <a:extLst>
              <a:ext uri="{FF2B5EF4-FFF2-40B4-BE49-F238E27FC236}">
                <a16:creationId xmlns:a16="http://schemas.microsoft.com/office/drawing/2014/main" id="{DAD2D0CA-2A9F-47FD-BEA0-510076A4A874}"/>
              </a:ext>
            </a:extLst>
          </p:cNvPr>
          <p:cNvSpPr txBox="1"/>
          <p:nvPr/>
        </p:nvSpPr>
        <p:spPr>
          <a:xfrm>
            <a:off x="1782599" y="3515239"/>
            <a:ext cx="5329966" cy="646331"/>
          </a:xfrm>
          <a:prstGeom prst="rect">
            <a:avLst/>
          </a:prstGeom>
          <a:noFill/>
        </p:spPr>
        <p:txBody>
          <a:bodyPr wrap="square" rtlCol="0">
            <a:spAutoFit/>
          </a:bodyPr>
          <a:lstStyle/>
          <a:p>
            <a:r>
              <a:rPr lang="en-US" sz="3600">
                <a:solidFill>
                  <a:schemeClr val="bg1"/>
                </a:solidFill>
                <a:latin typeface="+mj-lt"/>
                <a:ea typeface="+mj-ea"/>
                <a:cs typeface="+mj-cs"/>
              </a:rPr>
              <a:t>Virtual</a:t>
            </a:r>
            <a:r>
              <a:rPr lang="en-US"/>
              <a:t> </a:t>
            </a:r>
            <a:r>
              <a:rPr lang="en-US" sz="3600">
                <a:solidFill>
                  <a:schemeClr val="bg1"/>
                </a:solidFill>
                <a:latin typeface="+mj-lt"/>
                <a:ea typeface="+mj-ea"/>
                <a:cs typeface="+mj-cs"/>
              </a:rPr>
              <a:t>Meeting</a:t>
            </a:r>
            <a:r>
              <a:rPr lang="en-US"/>
              <a:t> </a:t>
            </a:r>
            <a:r>
              <a:rPr lang="en-US" sz="3600">
                <a:solidFill>
                  <a:schemeClr val="bg1"/>
                </a:solidFill>
                <a:latin typeface="+mj-lt"/>
                <a:ea typeface="+mj-ea"/>
                <a:cs typeface="+mj-cs"/>
              </a:rPr>
              <a:t>Question</a:t>
            </a:r>
            <a:r>
              <a:rPr lang="en-US"/>
              <a:t> </a:t>
            </a:r>
          </a:p>
        </p:txBody>
      </p:sp>
      <p:pic>
        <p:nvPicPr>
          <p:cNvPr id="4" name="Graphic 3">
            <a:extLst>
              <a:ext uri="{FF2B5EF4-FFF2-40B4-BE49-F238E27FC236}">
                <a16:creationId xmlns:a16="http://schemas.microsoft.com/office/drawing/2014/main" id="{3433772C-ADC6-480C-8C34-F338A2DE061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33427" y="5409632"/>
            <a:ext cx="1296865" cy="1296865"/>
          </a:xfrm>
          <a:prstGeom prst="rect">
            <a:avLst/>
          </a:prstGeom>
        </p:spPr>
      </p:pic>
      <p:pic>
        <p:nvPicPr>
          <p:cNvPr id="7" name="Audio 6">
            <a:hlinkClick r:id="" action="ppaction://media"/>
            <a:extLst>
              <a:ext uri="{FF2B5EF4-FFF2-40B4-BE49-F238E27FC236}">
                <a16:creationId xmlns:a16="http://schemas.microsoft.com/office/drawing/2014/main" id="{6CDD542E-5562-4AA6-B8A6-8A7C15F9F4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72468748"/>
      </p:ext>
    </p:extLst>
  </p:cSld>
  <p:clrMapOvr>
    <a:masterClrMapping/>
  </p:clrMapOvr>
  <mc:AlternateContent xmlns:mc="http://schemas.openxmlformats.org/markup-compatibility/2006" xmlns:p14="http://schemas.microsoft.com/office/powerpoint/2010/main">
    <mc:Choice Requires="p14">
      <p:transition spd="med" p14:dur="700" advTm="10693">
        <p:fade/>
      </p:transition>
    </mc:Choice>
    <mc:Fallback xmlns="">
      <p:transition spd="med" advTm="106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5047E-ED3F-4C27-929C-6E495480B7DF}"/>
              </a:ext>
            </a:extLst>
          </p:cNvPr>
          <p:cNvSpPr txBox="1">
            <a:spLocks noGrp="1"/>
          </p:cNvSpPr>
          <p:nvPr>
            <p:ph type="title" idx="4294967295"/>
          </p:nvPr>
        </p:nvSpPr>
        <p:spPr>
          <a:xfrm>
            <a:off x="381000" y="6315075"/>
            <a:ext cx="10506075"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mn-lt"/>
                <a:ea typeface="+mn-ea"/>
                <a:cs typeface="+mn-cs"/>
              </a:rPr>
              <a:t>Indicator 7: Data Trends and Comparisons </a:t>
            </a:r>
          </a:p>
        </p:txBody>
      </p:sp>
      <p:sp>
        <p:nvSpPr>
          <p:cNvPr id="2" name="Title 1">
            <a:extLst>
              <a:ext uri="{C183D7F6-B498-43B3-948B-1728B52AA6E4}">
                <adec:decorative xmlns:adec="http://schemas.microsoft.com/office/drawing/2017/decorative" val="1"/>
              </a:ext>
            </a:extLst>
          </p:cNvPr>
          <p:cNvSpPr>
            <a:spLocks/>
          </p:cNvSpPr>
          <p:nvPr/>
        </p:nvSpPr>
        <p:spPr>
          <a:xfrm>
            <a:off x="3175592" y="248654"/>
            <a:ext cx="3381865" cy="47592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75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chemeClr val="bg1"/>
                </a:solidFill>
                <a:effectLst/>
                <a:uLnTx/>
                <a:uFillTx/>
                <a:latin typeface="+mj-lt"/>
                <a:ea typeface="+mj-ea"/>
                <a:cs typeface="+mj-cs"/>
              </a:rPr>
              <a:t>State Performance Plan (SPP)/</a:t>
            </a:r>
            <a:br>
              <a:rPr kumimoji="0" lang="en-US" sz="4800" b="0" i="0" u="none" strike="noStrike" kern="1200" cap="none" spc="0" normalizeH="0" baseline="0" noProof="0">
                <a:ln>
                  <a:noFill/>
                </a:ln>
                <a:solidFill>
                  <a:schemeClr val="bg1"/>
                </a:solidFill>
                <a:effectLst/>
                <a:uLnTx/>
                <a:uFillTx/>
                <a:latin typeface="+mj-lt"/>
                <a:ea typeface="+mj-ea"/>
                <a:cs typeface="+mj-cs"/>
              </a:rPr>
            </a:br>
            <a:r>
              <a:rPr kumimoji="0" lang="en-US" sz="4800" b="0" i="0" u="none" strike="noStrike" kern="1200" cap="none" spc="0" normalizeH="0" baseline="0" noProof="0">
                <a:ln>
                  <a:noFill/>
                </a:ln>
                <a:solidFill>
                  <a:schemeClr val="bg1"/>
                </a:solidFill>
                <a:effectLst/>
                <a:uLnTx/>
                <a:uFillTx/>
                <a:latin typeface="+mj-lt"/>
                <a:ea typeface="+mj-ea"/>
                <a:cs typeface="+mj-cs"/>
              </a:rPr>
              <a:t>Annual Performance Report (APR) </a:t>
            </a:r>
            <a:br>
              <a:rPr kumimoji="0" lang="en-US" sz="4800" b="0" i="0" u="none" strike="noStrike" kern="1200" cap="none" spc="0" normalizeH="0" baseline="0" noProof="0">
                <a:ln>
                  <a:noFill/>
                </a:ln>
                <a:solidFill>
                  <a:schemeClr val="bg1"/>
                </a:solidFill>
                <a:effectLst/>
                <a:uLnTx/>
                <a:uFillTx/>
                <a:latin typeface="+mj-lt"/>
                <a:ea typeface="+mj-ea"/>
                <a:cs typeface="+mj-cs"/>
              </a:rPr>
            </a:br>
            <a:r>
              <a:rPr kumimoji="0" lang="en-US" sz="4800" b="0" i="0" u="none" strike="noStrike" kern="1200" cap="none" spc="0" normalizeH="0" baseline="0" noProof="0">
                <a:ln>
                  <a:noFill/>
                </a:ln>
                <a:solidFill>
                  <a:schemeClr val="bg1"/>
                </a:solidFill>
                <a:effectLst/>
                <a:uLnTx/>
                <a:uFillTx/>
                <a:latin typeface="+mj-lt"/>
                <a:ea typeface="+mj-ea"/>
                <a:cs typeface="+mj-cs"/>
              </a:rPr>
              <a:t>2020-2025</a:t>
            </a:r>
          </a:p>
        </p:txBody>
      </p:sp>
      <p:sp>
        <p:nvSpPr>
          <p:cNvPr id="3" name="Subtitle 2">
            <a:extLst>
              <a:ext uri="{C183D7F6-B498-43B3-948B-1728B52AA6E4}">
                <adec:decorative xmlns:adec="http://schemas.microsoft.com/office/drawing/2017/decorative" val="1"/>
              </a:ext>
            </a:extLst>
          </p:cNvPr>
          <p:cNvSpPr>
            <a:spLocks noGrp="1"/>
          </p:cNvSpPr>
          <p:nvPr>
            <p:ph type="subTitle" idx="1"/>
          </p:nvPr>
        </p:nvSpPr>
        <p:spPr>
          <a:xfrm>
            <a:off x="3175592" y="5175312"/>
            <a:ext cx="3273646" cy="683228"/>
          </a:xfrm>
        </p:spPr>
        <p:txBody>
          <a:bodyPr>
            <a:normAutofit/>
          </a:bodyPr>
          <a:lstStyle/>
          <a:p>
            <a:r>
              <a:rPr lang="en-US"/>
              <a:t>Individuals with Disabilities Education Act (IDEA)</a:t>
            </a:r>
          </a:p>
        </p:txBody>
      </p:sp>
      <p:pic>
        <p:nvPicPr>
          <p:cNvPr id="5" name="Picture 4">
            <a:extLst>
              <a:ext uri="{FF2B5EF4-FFF2-40B4-BE49-F238E27FC236}">
                <a16:creationId xmlns:a16="http://schemas.microsoft.com/office/drawing/2014/main" id="{BE459E9C-B3CC-4422-8530-86C2CCBEAC0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732574" y="2"/>
            <a:ext cx="5459426" cy="2499358"/>
          </a:xfrm>
          <a:prstGeom prst="rect">
            <a:avLst/>
          </a:prstGeom>
        </p:spPr>
      </p:pic>
      <p:sp>
        <p:nvSpPr>
          <p:cNvPr id="8" name="Rectangle 7">
            <a:extLst>
              <a:ext uri="{FF2B5EF4-FFF2-40B4-BE49-F238E27FC236}">
                <a16:creationId xmlns:a16="http://schemas.microsoft.com/office/drawing/2014/main" id="{E66F4B16-3F27-48A0-95E4-E8E1AA3F3888}"/>
              </a:ext>
              <a:ext uri="{C183D7F6-B498-43B3-948B-1728B52AA6E4}">
                <adec:decorative xmlns:adec="http://schemas.microsoft.com/office/drawing/2017/decorative" val="1"/>
              </a:ext>
            </a:extLst>
          </p:cNvPr>
          <p:cNvSpPr/>
          <p:nvPr/>
        </p:nvSpPr>
        <p:spPr>
          <a:xfrm>
            <a:off x="6732574" y="2499360"/>
            <a:ext cx="5459426"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FF5A4FF2-49D6-4F85-B849-EECA8B02D9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2615098"/>
      </p:ext>
    </p:extLst>
  </p:cSld>
  <p:clrMapOvr>
    <a:masterClrMapping/>
  </p:clrMapOvr>
  <mc:AlternateContent xmlns:mc="http://schemas.openxmlformats.org/markup-compatibility/2006" xmlns:p14="http://schemas.microsoft.com/office/powerpoint/2010/main">
    <mc:Choice Requires="p14">
      <p:transition spd="med" p14:dur="700" advTm="20861">
        <p:fade/>
      </p:transition>
    </mc:Choice>
    <mc:Fallback xmlns="">
      <p:transition spd="med" advTm="208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6433-E6D6-4C05-8A2C-557997D110EB}"/>
              </a:ext>
            </a:extLst>
          </p:cNvPr>
          <p:cNvSpPr>
            <a:spLocks noGrp="1"/>
          </p:cNvSpPr>
          <p:nvPr>
            <p:ph type="title"/>
          </p:nvPr>
        </p:nvSpPr>
        <p:spPr>
          <a:xfrm>
            <a:off x="1088138" y="356297"/>
            <a:ext cx="9693838" cy="1183566"/>
          </a:xfrm>
        </p:spPr>
        <p:txBody>
          <a:bodyPr>
            <a:normAutofit fontScale="90000"/>
          </a:bodyPr>
          <a:lstStyle/>
          <a:p>
            <a:r>
              <a:rPr lang="en-US" sz="3600"/>
              <a:t>Explanation Indicator 7 FFY Data </a:t>
            </a:r>
            <a:br>
              <a:rPr lang="en-US" sz="3600"/>
            </a:br>
            <a:r>
              <a:rPr lang="en-US" sz="3600"/>
              <a:t>in the Annual Performance Report (APR) </a:t>
            </a:r>
            <a:endParaRPr lang="en-US"/>
          </a:p>
        </p:txBody>
      </p:sp>
      <p:sp>
        <p:nvSpPr>
          <p:cNvPr id="7" name="TextBox 6">
            <a:extLst>
              <a:ext uri="{FF2B5EF4-FFF2-40B4-BE49-F238E27FC236}">
                <a16:creationId xmlns:a16="http://schemas.microsoft.com/office/drawing/2014/main" id="{56243912-4678-41D5-A091-E247E3FCD806}"/>
              </a:ext>
            </a:extLst>
          </p:cNvPr>
          <p:cNvSpPr txBox="1"/>
          <p:nvPr/>
        </p:nvSpPr>
        <p:spPr>
          <a:xfrm>
            <a:off x="914400" y="1941525"/>
            <a:ext cx="10543032" cy="769441"/>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2200"/>
              <a:t>Data years presented will reflect the data NYSED submits to the federal Office of Special Education Programs (OSEP) in the APR which covers the federal fiscal year (FFY) period </a:t>
            </a:r>
          </a:p>
        </p:txBody>
      </p:sp>
      <p:graphicFrame>
        <p:nvGraphicFramePr>
          <p:cNvPr id="8" name="Content Placeholder 3" descr="Description of the school year data that is submitted in the Annual Performance Report on a federal fiscal year basis. ">
            <a:extLst>
              <a:ext uri="{FF2B5EF4-FFF2-40B4-BE49-F238E27FC236}">
                <a16:creationId xmlns:a16="http://schemas.microsoft.com/office/drawing/2014/main" id="{02748ED5-F8EA-4A11-B475-B65C83B53061}"/>
              </a:ext>
            </a:extLst>
          </p:cNvPr>
          <p:cNvGraphicFramePr/>
          <p:nvPr/>
        </p:nvGraphicFramePr>
        <p:xfrm>
          <a:off x="349871" y="2710966"/>
          <a:ext cx="11719948" cy="39184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888DBA58-1AAE-41C0-8BB5-7CAFA2DCB7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sp>
        <p:nvSpPr>
          <p:cNvPr id="6" name="Footer Placeholder 5">
            <a:extLst>
              <a:ext uri="{FF2B5EF4-FFF2-40B4-BE49-F238E27FC236}">
                <a16:creationId xmlns:a16="http://schemas.microsoft.com/office/drawing/2014/main" id="{35E0F7ED-4DEB-4A0D-9B93-09AEE637D4F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rPr>
              <a:t>FFY Data Explanation </a:t>
            </a:r>
          </a:p>
        </p:txBody>
      </p:sp>
      <p:pic>
        <p:nvPicPr>
          <p:cNvPr id="10" name="Audio 9">
            <a:hlinkClick r:id="" action="ppaction://media"/>
            <a:extLst>
              <a:ext uri="{FF2B5EF4-FFF2-40B4-BE49-F238E27FC236}">
                <a16:creationId xmlns:a16="http://schemas.microsoft.com/office/drawing/2014/main" id="{35C71C42-E510-4348-9B0C-86957DB2B26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73532693"/>
      </p:ext>
    </p:extLst>
  </p:cSld>
  <p:clrMapOvr>
    <a:masterClrMapping/>
  </p:clrMapOvr>
  <mc:AlternateContent xmlns:mc="http://schemas.openxmlformats.org/markup-compatibility/2006" xmlns:p14="http://schemas.microsoft.com/office/powerpoint/2010/main">
    <mc:Choice Requires="p14">
      <p:transition spd="med" p14:dur="700" advTm="38462">
        <p:fade/>
      </p:transition>
    </mc:Choice>
    <mc:Fallback xmlns="">
      <p:transition spd="med" advTm="384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B24CE32-8B00-4017-991E-56BECCA5C02E}"/>
              </a:ext>
            </a:extLst>
          </p:cNvPr>
          <p:cNvSpPr>
            <a:spLocks noGrp="1"/>
          </p:cNvSpPr>
          <p:nvPr>
            <p:ph type="title"/>
          </p:nvPr>
        </p:nvSpPr>
        <p:spPr>
          <a:xfrm>
            <a:off x="146305" y="102351"/>
            <a:ext cx="9371949" cy="1031505"/>
          </a:xfrm>
        </p:spPr>
        <p:txBody>
          <a:bodyPr/>
          <a:lstStyle/>
          <a:p>
            <a:r>
              <a:rPr lang="en-US"/>
              <a:t>NYS APR FFY 2019 Indicator 7 Reported Outcomes</a:t>
            </a:r>
          </a:p>
        </p:txBody>
      </p:sp>
      <p:sp>
        <p:nvSpPr>
          <p:cNvPr id="2" name="Slide Number Placeholder 1">
            <a:extLst>
              <a:ext uri="{FF2B5EF4-FFF2-40B4-BE49-F238E27FC236}">
                <a16:creationId xmlns:a16="http://schemas.microsoft.com/office/drawing/2014/main" id="{86BAC1FE-565E-4D87-846D-A37801C1BC23}"/>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16</a:t>
            </a:fld>
            <a:endParaRPr lang="en-US" sz="1000"/>
          </a:p>
        </p:txBody>
      </p:sp>
      <p:sp>
        <p:nvSpPr>
          <p:cNvPr id="4" name="Footer Placeholder 3">
            <a:extLst>
              <a:ext uri="{FF2B5EF4-FFF2-40B4-BE49-F238E27FC236}">
                <a16:creationId xmlns:a16="http://schemas.microsoft.com/office/drawing/2014/main" id="{FCD43FFC-A98D-4DE6-AE35-6F2024011CA7}"/>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APR FFY 2019 Indicator 7 Reported Outcomes </a:t>
            </a:r>
          </a:p>
        </p:txBody>
      </p:sp>
      <p:graphicFrame>
        <p:nvGraphicFramePr>
          <p:cNvPr id="5" name="Table 4">
            <a:extLst>
              <a:ext uri="{FF2B5EF4-FFF2-40B4-BE49-F238E27FC236}">
                <a16:creationId xmlns:a16="http://schemas.microsoft.com/office/drawing/2014/main" id="{74395F5B-5AAD-4C4C-B618-8B4C6C86B754}"/>
              </a:ext>
            </a:extLst>
          </p:cNvPr>
          <p:cNvGraphicFramePr>
            <a:graphicFrameLocks noGrp="1"/>
          </p:cNvGraphicFramePr>
          <p:nvPr>
            <p:extLst>
              <p:ext uri="{D42A27DB-BD31-4B8C-83A1-F6EECF244321}">
                <p14:modId xmlns:p14="http://schemas.microsoft.com/office/powerpoint/2010/main" val="972110907"/>
              </p:ext>
            </p:extLst>
          </p:nvPr>
        </p:nvGraphicFramePr>
        <p:xfrm>
          <a:off x="146305" y="1271016"/>
          <a:ext cx="11814048" cy="5165273"/>
        </p:xfrm>
        <a:graphic>
          <a:graphicData uri="http://schemas.openxmlformats.org/drawingml/2006/table">
            <a:tbl>
              <a:tblPr firstRow="1" bandRow="1">
                <a:tableStyleId>{3B4B98B0-60AC-42C2-AFA5-B58CD77FA1E5}</a:tableStyleId>
              </a:tblPr>
              <a:tblGrid>
                <a:gridCol w="4527734">
                  <a:extLst>
                    <a:ext uri="{9D8B030D-6E8A-4147-A177-3AD203B41FA5}">
                      <a16:colId xmlns:a16="http://schemas.microsoft.com/office/drawing/2014/main" val="274238972"/>
                    </a:ext>
                  </a:extLst>
                </a:gridCol>
                <a:gridCol w="1275917">
                  <a:extLst>
                    <a:ext uri="{9D8B030D-6E8A-4147-A177-3AD203B41FA5}">
                      <a16:colId xmlns:a16="http://schemas.microsoft.com/office/drawing/2014/main" val="1233191346"/>
                    </a:ext>
                  </a:extLst>
                </a:gridCol>
                <a:gridCol w="1134149">
                  <a:extLst>
                    <a:ext uri="{9D8B030D-6E8A-4147-A177-3AD203B41FA5}">
                      <a16:colId xmlns:a16="http://schemas.microsoft.com/office/drawing/2014/main" val="796386932"/>
                    </a:ext>
                  </a:extLst>
                </a:gridCol>
                <a:gridCol w="1364523">
                  <a:extLst>
                    <a:ext uri="{9D8B030D-6E8A-4147-A177-3AD203B41FA5}">
                      <a16:colId xmlns:a16="http://schemas.microsoft.com/office/drawing/2014/main" val="1241254742"/>
                    </a:ext>
                  </a:extLst>
                </a:gridCol>
                <a:gridCol w="1178451">
                  <a:extLst>
                    <a:ext uri="{9D8B030D-6E8A-4147-A177-3AD203B41FA5}">
                      <a16:colId xmlns:a16="http://schemas.microsoft.com/office/drawing/2014/main" val="1337836069"/>
                    </a:ext>
                  </a:extLst>
                </a:gridCol>
                <a:gridCol w="1143009">
                  <a:extLst>
                    <a:ext uri="{9D8B030D-6E8A-4147-A177-3AD203B41FA5}">
                      <a16:colId xmlns:a16="http://schemas.microsoft.com/office/drawing/2014/main" val="1793583921"/>
                    </a:ext>
                  </a:extLst>
                </a:gridCol>
                <a:gridCol w="1190265">
                  <a:extLst>
                    <a:ext uri="{9D8B030D-6E8A-4147-A177-3AD203B41FA5}">
                      <a16:colId xmlns:a16="http://schemas.microsoft.com/office/drawing/2014/main" val="3225625427"/>
                    </a:ext>
                  </a:extLst>
                </a:gridCol>
              </a:tblGrid>
              <a:tr h="516795">
                <a:tc>
                  <a:txBody>
                    <a:bodyPr/>
                    <a:lstStyle/>
                    <a:p>
                      <a:pPr algn="l" fontAlgn="ctr"/>
                      <a:endParaRPr lang="en-US" sz="1050" b="1" i="0" u="none" strike="noStrike">
                        <a:solidFill>
                          <a:schemeClr val="bg1"/>
                        </a:solidFill>
                        <a:effectLst/>
                        <a:latin typeface="+mn-lt"/>
                      </a:endParaRPr>
                    </a:p>
                  </a:txBody>
                  <a:tcPr marL="6157" marR="6157" marT="6157" marB="0" anchor="ctr">
                    <a:solidFill>
                      <a:schemeClr val="bg1"/>
                    </a:solidFill>
                  </a:tcPr>
                </a:tc>
                <a:tc>
                  <a:txBody>
                    <a:bodyPr/>
                    <a:lstStyle/>
                    <a:p>
                      <a:pPr algn="ctr" fontAlgn="ctr"/>
                      <a:endParaRPr lang="en-US" sz="800" b="1" i="0" u="none" strike="noStrike">
                        <a:solidFill>
                          <a:schemeClr val="bg1"/>
                        </a:solidFill>
                        <a:effectLst/>
                        <a:latin typeface="Calibri" panose="020F0502020204030204" pitchFamily="34" charset="0"/>
                      </a:endParaRPr>
                    </a:p>
                  </a:txBody>
                  <a:tcPr marL="6157" marR="6157" marT="6157" marB="0" anchor="ctr">
                    <a:solidFill>
                      <a:schemeClr val="bg1"/>
                    </a:solidFill>
                  </a:tcPr>
                </a:tc>
                <a:tc>
                  <a:txBody>
                    <a:bodyPr/>
                    <a:lstStyle/>
                    <a:p>
                      <a:pPr algn="ctr" fontAlgn="ctr"/>
                      <a:endParaRPr lang="en-US" sz="800" b="1" i="0" u="none" strike="noStrike">
                        <a:solidFill>
                          <a:schemeClr val="bg1"/>
                        </a:solidFill>
                        <a:effectLst/>
                        <a:latin typeface="Calibri" panose="020F0502020204030204" pitchFamily="34" charset="0"/>
                      </a:endParaRPr>
                    </a:p>
                  </a:txBody>
                  <a:tcPr marL="6157" marR="6157" marT="6157" marB="0" anchor="ctr">
                    <a:solidFill>
                      <a:schemeClr val="bg1"/>
                    </a:solidFill>
                  </a:tcPr>
                </a:tc>
                <a:tc>
                  <a:txBody>
                    <a:bodyPr/>
                    <a:lstStyle/>
                    <a:p>
                      <a:pPr algn="ctr" fontAlgn="ctr"/>
                      <a:endParaRPr lang="en-US" sz="800" b="1" i="0" u="none" strike="noStrike">
                        <a:solidFill>
                          <a:schemeClr val="bg1"/>
                        </a:solidFill>
                        <a:effectLst/>
                        <a:latin typeface="Calibri" panose="020F0502020204030204" pitchFamily="34" charset="0"/>
                      </a:endParaRPr>
                    </a:p>
                  </a:txBody>
                  <a:tcPr marL="6157" marR="6157" marT="6157" marB="0" anchor="ctr">
                    <a:solidFill>
                      <a:schemeClr val="bg1"/>
                    </a:solidFill>
                  </a:tcPr>
                </a:tc>
                <a:tc>
                  <a:txBody>
                    <a:bodyPr/>
                    <a:lstStyle/>
                    <a:p>
                      <a:pPr algn="ctr" fontAlgn="ctr"/>
                      <a:endParaRPr lang="en-US" sz="800" b="1" i="0" u="none" strike="noStrike">
                        <a:solidFill>
                          <a:schemeClr val="bg1"/>
                        </a:solidFill>
                        <a:effectLst/>
                        <a:latin typeface="Calibri" panose="020F0502020204030204" pitchFamily="34" charset="0"/>
                      </a:endParaRPr>
                    </a:p>
                  </a:txBody>
                  <a:tcPr marL="6157" marR="6157" marT="6157" marB="0" anchor="ctr">
                    <a:solidFill>
                      <a:schemeClr val="bg1"/>
                    </a:solidFill>
                  </a:tcPr>
                </a:tc>
                <a:tc>
                  <a:txBody>
                    <a:bodyPr/>
                    <a:lstStyle/>
                    <a:p>
                      <a:pPr algn="ctr" fontAlgn="ctr"/>
                      <a:endParaRPr lang="en-US" sz="800" b="1" i="0" u="none" strike="noStrike">
                        <a:solidFill>
                          <a:schemeClr val="bg1"/>
                        </a:solidFill>
                        <a:effectLst/>
                        <a:latin typeface="Calibri" panose="020F0502020204030204" pitchFamily="34" charset="0"/>
                      </a:endParaRPr>
                    </a:p>
                  </a:txBody>
                  <a:tcPr marL="6157" marR="6157" marT="6157" marB="0" anchor="ctr">
                    <a:solidFill>
                      <a:schemeClr val="bg1"/>
                    </a:solidFill>
                  </a:tcPr>
                </a:tc>
                <a:tc>
                  <a:txBody>
                    <a:bodyPr/>
                    <a:lstStyle/>
                    <a:p>
                      <a:pPr algn="ctr" fontAlgn="ctr"/>
                      <a:endParaRPr lang="en-US" sz="800" b="1" i="0" u="none" strike="noStrike">
                        <a:solidFill>
                          <a:schemeClr val="bg1"/>
                        </a:solidFill>
                        <a:effectLst/>
                        <a:latin typeface="Calibri" panose="020F0502020204030204" pitchFamily="34" charset="0"/>
                      </a:endParaRPr>
                    </a:p>
                  </a:txBody>
                  <a:tcPr marL="6157" marR="6157" marT="6157" marB="0" anchor="ctr">
                    <a:solidFill>
                      <a:schemeClr val="bg1"/>
                    </a:solidFill>
                  </a:tcPr>
                </a:tc>
                <a:extLst>
                  <a:ext uri="{0D108BD9-81ED-4DB2-BD59-A6C34878D82A}">
                    <a16:rowId xmlns:a16="http://schemas.microsoft.com/office/drawing/2014/main" val="3257524053"/>
                  </a:ext>
                </a:extLst>
              </a:tr>
              <a:tr h="516795">
                <a:tc>
                  <a:txBody>
                    <a:bodyPr/>
                    <a:lstStyle/>
                    <a:p>
                      <a:pPr algn="l" fontAlgn="ctr"/>
                      <a:r>
                        <a:rPr lang="en-US" sz="2000" b="1" u="none" strike="noStrike">
                          <a:effectLst/>
                          <a:latin typeface="+mn-lt"/>
                        </a:rPr>
                        <a:t>Indicator 7 Outcomes</a:t>
                      </a:r>
                      <a:endParaRPr lang="en-US" sz="2000" b="1" i="0" u="none" strike="noStrike">
                        <a:solidFill>
                          <a:srgbClr val="000000"/>
                        </a:solidFill>
                        <a:effectLst/>
                        <a:latin typeface="+mn-lt"/>
                      </a:endParaRPr>
                    </a:p>
                  </a:txBody>
                  <a:tcPr marL="6157" marR="6157" marT="6157" marB="0" anchor="ctr"/>
                </a:tc>
                <a:tc>
                  <a:txBody>
                    <a:bodyPr/>
                    <a:lstStyle/>
                    <a:p>
                      <a:pPr algn="ctr" fontAlgn="ctr"/>
                      <a:r>
                        <a:rPr lang="en-US" sz="1400" u="none" strike="noStrike">
                          <a:effectLst/>
                        </a:rPr>
                        <a:t>Number of Children</a:t>
                      </a:r>
                      <a:endParaRPr lang="en-US" sz="1400" b="1" i="0" u="none" strike="noStrike">
                        <a:solidFill>
                          <a:srgbClr val="000000"/>
                        </a:solidFill>
                        <a:effectLst/>
                        <a:latin typeface="Calibri" panose="020F0502020204030204" pitchFamily="34" charset="0"/>
                      </a:endParaRPr>
                    </a:p>
                  </a:txBody>
                  <a:tcPr marL="6157" marR="6157" marT="6157" marB="0" anchor="ctr"/>
                </a:tc>
                <a:tc>
                  <a:txBody>
                    <a:bodyPr/>
                    <a:lstStyle/>
                    <a:p>
                      <a:pPr algn="ctr" fontAlgn="ctr"/>
                      <a:r>
                        <a:rPr lang="en-US" sz="1400" u="none" strike="noStrike">
                          <a:effectLst/>
                        </a:rPr>
                        <a:t>Percentage of Children</a:t>
                      </a:r>
                      <a:endParaRPr lang="en-US" sz="1400" b="1" i="0" u="none" strike="noStrike">
                        <a:solidFill>
                          <a:srgbClr val="000000"/>
                        </a:solidFill>
                        <a:effectLst/>
                        <a:latin typeface="Calibri" panose="020F0502020204030204" pitchFamily="34" charset="0"/>
                      </a:endParaRPr>
                    </a:p>
                  </a:txBody>
                  <a:tcPr marL="6157" marR="6157" marT="6157" marB="0" anchor="ctr"/>
                </a:tc>
                <a:tc>
                  <a:txBody>
                    <a:bodyPr/>
                    <a:lstStyle/>
                    <a:p>
                      <a:pPr algn="ctr" fontAlgn="ctr"/>
                      <a:r>
                        <a:rPr lang="en-US" sz="1400" u="none" strike="noStrike">
                          <a:effectLst/>
                        </a:rPr>
                        <a:t>Number of Children</a:t>
                      </a:r>
                      <a:endParaRPr lang="en-US" sz="1400" b="1" i="0" u="none" strike="noStrike">
                        <a:solidFill>
                          <a:srgbClr val="000000"/>
                        </a:solidFill>
                        <a:effectLst/>
                        <a:latin typeface="Calibri" panose="020F0502020204030204" pitchFamily="34" charset="0"/>
                      </a:endParaRPr>
                    </a:p>
                  </a:txBody>
                  <a:tcPr marL="6157" marR="6157" marT="6157" marB="0" anchor="ctr">
                    <a:solidFill>
                      <a:schemeClr val="accent4">
                        <a:lumMod val="20000"/>
                        <a:lumOff val="80000"/>
                        <a:alpha val="20000"/>
                      </a:schemeClr>
                    </a:solidFill>
                  </a:tcPr>
                </a:tc>
                <a:tc>
                  <a:txBody>
                    <a:bodyPr/>
                    <a:lstStyle/>
                    <a:p>
                      <a:pPr algn="ctr" fontAlgn="ctr"/>
                      <a:r>
                        <a:rPr lang="en-US" sz="1400" u="none" strike="noStrike">
                          <a:effectLst/>
                        </a:rPr>
                        <a:t>Percentage of Children</a:t>
                      </a:r>
                      <a:endParaRPr lang="en-US" sz="1400" b="1" i="0" u="none" strike="noStrike">
                        <a:solidFill>
                          <a:srgbClr val="000000"/>
                        </a:solidFill>
                        <a:effectLst/>
                        <a:latin typeface="Calibri" panose="020F0502020204030204" pitchFamily="34" charset="0"/>
                      </a:endParaRPr>
                    </a:p>
                  </a:txBody>
                  <a:tcPr marL="6157" marR="6157" marT="6157" marB="0" anchor="ctr">
                    <a:solidFill>
                      <a:schemeClr val="accent4">
                        <a:lumMod val="20000"/>
                        <a:lumOff val="80000"/>
                        <a:alpha val="20000"/>
                      </a:schemeClr>
                    </a:solidFill>
                  </a:tcPr>
                </a:tc>
                <a:tc>
                  <a:txBody>
                    <a:bodyPr/>
                    <a:lstStyle/>
                    <a:p>
                      <a:pPr algn="ctr" fontAlgn="ctr"/>
                      <a:r>
                        <a:rPr lang="en-US" sz="1400" u="none" strike="noStrike">
                          <a:effectLst/>
                        </a:rPr>
                        <a:t>Number of Children</a:t>
                      </a:r>
                      <a:endParaRPr lang="en-US" sz="1400" b="1" i="0" u="none" strike="noStrike">
                        <a:solidFill>
                          <a:srgbClr val="000000"/>
                        </a:solidFill>
                        <a:effectLst/>
                        <a:latin typeface="Calibri" panose="020F0502020204030204" pitchFamily="34" charset="0"/>
                      </a:endParaRPr>
                    </a:p>
                  </a:txBody>
                  <a:tcPr marL="6157" marR="6157" marT="6157" marB="0" anchor="ctr">
                    <a:solidFill>
                      <a:schemeClr val="accent6">
                        <a:lumMod val="40000"/>
                        <a:lumOff val="60000"/>
                        <a:alpha val="20000"/>
                      </a:schemeClr>
                    </a:solidFill>
                  </a:tcPr>
                </a:tc>
                <a:tc>
                  <a:txBody>
                    <a:bodyPr/>
                    <a:lstStyle/>
                    <a:p>
                      <a:pPr algn="ctr" fontAlgn="ctr"/>
                      <a:r>
                        <a:rPr lang="en-US" sz="1400" u="none" strike="noStrike">
                          <a:effectLst/>
                        </a:rPr>
                        <a:t>Percentage of Children</a:t>
                      </a:r>
                      <a:endParaRPr lang="en-US" sz="1400" b="1" i="0" u="none" strike="noStrike">
                        <a:solidFill>
                          <a:srgbClr val="000000"/>
                        </a:solidFill>
                        <a:effectLst/>
                        <a:latin typeface="Calibri" panose="020F0502020204030204" pitchFamily="34" charset="0"/>
                      </a:endParaRPr>
                    </a:p>
                  </a:txBody>
                  <a:tcPr marL="6157" marR="6157" marT="6157" marB="0" anchor="ctr">
                    <a:solidFill>
                      <a:schemeClr val="accent6">
                        <a:lumMod val="40000"/>
                        <a:lumOff val="60000"/>
                        <a:alpha val="20000"/>
                      </a:schemeClr>
                    </a:solidFill>
                  </a:tcPr>
                </a:tc>
                <a:extLst>
                  <a:ext uri="{0D108BD9-81ED-4DB2-BD59-A6C34878D82A}">
                    <a16:rowId xmlns:a16="http://schemas.microsoft.com/office/drawing/2014/main" val="2745632873"/>
                  </a:ext>
                </a:extLst>
              </a:tr>
              <a:tr h="536171">
                <a:tc>
                  <a:txBody>
                    <a:bodyPr/>
                    <a:lstStyle/>
                    <a:p>
                      <a:pPr algn="l" fontAlgn="ctr"/>
                      <a:r>
                        <a:rPr lang="en-US" sz="1600" u="none" strike="noStrike">
                          <a:effectLst/>
                          <a:latin typeface="+mn-lt"/>
                        </a:rPr>
                        <a:t>a. Preschool children who did not improve functioning</a:t>
                      </a:r>
                      <a:endParaRPr lang="en-US" sz="1600" b="0" i="0" u="none" strike="noStrike">
                        <a:solidFill>
                          <a:srgbClr val="000000"/>
                        </a:solidFill>
                        <a:effectLst/>
                        <a:latin typeface="+mn-lt"/>
                      </a:endParaRPr>
                    </a:p>
                  </a:txBody>
                  <a:tcPr marL="6157" marR="6157" marT="6157" marB="0" anchor="ctr"/>
                </a:tc>
                <a:tc>
                  <a:txBody>
                    <a:bodyPr/>
                    <a:lstStyle/>
                    <a:p>
                      <a:pPr algn="ctr" rtl="0" fontAlgn="base"/>
                      <a:r>
                        <a:rPr lang="en-US" sz="1600" b="0" i="0">
                          <a:solidFill>
                            <a:schemeClr val="tx1"/>
                          </a:solidFill>
                          <a:effectLst/>
                          <a:latin typeface="+mn-lt"/>
                        </a:rPr>
                        <a:t>30 </a:t>
                      </a:r>
                    </a:p>
                  </a:txBody>
                  <a:tcPr anchor="ctr"/>
                </a:tc>
                <a:tc>
                  <a:txBody>
                    <a:bodyPr/>
                    <a:lstStyle/>
                    <a:p>
                      <a:pPr algn="ctr" rtl="0" fontAlgn="base"/>
                      <a:r>
                        <a:rPr lang="en-US" sz="1600" b="0" i="0">
                          <a:solidFill>
                            <a:schemeClr val="tx1"/>
                          </a:solidFill>
                          <a:effectLst/>
                          <a:latin typeface="+mn-lt"/>
                        </a:rPr>
                        <a:t>0.55% </a:t>
                      </a:r>
                    </a:p>
                  </a:txBody>
                  <a:tcPr anchor="ctr"/>
                </a:tc>
                <a:tc>
                  <a:txBody>
                    <a:bodyPr/>
                    <a:lstStyle/>
                    <a:p>
                      <a:pPr algn="ctr" rtl="0" fontAlgn="base"/>
                      <a:r>
                        <a:rPr lang="en-US" sz="1600" b="0" i="0">
                          <a:solidFill>
                            <a:schemeClr val="tx1"/>
                          </a:solidFill>
                          <a:effectLst/>
                          <a:latin typeface="+mn-lt"/>
                        </a:rPr>
                        <a:t>22 </a:t>
                      </a:r>
                    </a:p>
                  </a:txBody>
                  <a:tcPr anchor="ctr"/>
                </a:tc>
                <a:tc>
                  <a:txBody>
                    <a:bodyPr/>
                    <a:lstStyle/>
                    <a:p>
                      <a:pPr algn="ctr" rtl="0" fontAlgn="base"/>
                      <a:r>
                        <a:rPr lang="en-US" sz="1600" b="0" i="0">
                          <a:solidFill>
                            <a:schemeClr val="tx1"/>
                          </a:solidFill>
                          <a:effectLst/>
                          <a:latin typeface="+mn-lt"/>
                        </a:rPr>
                        <a:t>0.41% </a:t>
                      </a:r>
                    </a:p>
                  </a:txBody>
                  <a:tcPr anchor="ctr"/>
                </a:tc>
                <a:tc>
                  <a:txBody>
                    <a:bodyPr/>
                    <a:lstStyle/>
                    <a:p>
                      <a:pPr algn="ctr" rtl="0" fontAlgn="base"/>
                      <a:r>
                        <a:rPr lang="en-US" sz="1600" b="0" i="0">
                          <a:solidFill>
                            <a:schemeClr val="tx1"/>
                          </a:solidFill>
                          <a:effectLst/>
                          <a:latin typeface="+mn-lt"/>
                        </a:rPr>
                        <a:t>36 </a:t>
                      </a:r>
                    </a:p>
                  </a:txBody>
                  <a:tcPr anchor="ctr"/>
                </a:tc>
                <a:tc>
                  <a:txBody>
                    <a:bodyPr/>
                    <a:lstStyle/>
                    <a:p>
                      <a:pPr algn="ctr" rtl="0" fontAlgn="base"/>
                      <a:r>
                        <a:rPr lang="en-US" sz="1600" b="0" i="0">
                          <a:solidFill>
                            <a:schemeClr val="tx1"/>
                          </a:solidFill>
                          <a:effectLst/>
                          <a:latin typeface="+mn-lt"/>
                        </a:rPr>
                        <a:t>0.66% </a:t>
                      </a:r>
                    </a:p>
                  </a:txBody>
                  <a:tcPr anchor="ctr"/>
                </a:tc>
                <a:extLst>
                  <a:ext uri="{0D108BD9-81ED-4DB2-BD59-A6C34878D82A}">
                    <a16:rowId xmlns:a16="http://schemas.microsoft.com/office/drawing/2014/main" val="2611781691"/>
                  </a:ext>
                </a:extLst>
              </a:tr>
              <a:tr h="1026239">
                <a:tc>
                  <a:txBody>
                    <a:bodyPr/>
                    <a:lstStyle/>
                    <a:p>
                      <a:pPr algn="l" fontAlgn="ctr"/>
                      <a:r>
                        <a:rPr lang="en-US" sz="1600" u="none" strike="noStrike">
                          <a:effectLst/>
                          <a:latin typeface="+mn-lt"/>
                        </a:rPr>
                        <a:t>b. Preschool children who improved functioning but not sufficient to move nearer to functioning comparable to same-aged peers</a:t>
                      </a:r>
                      <a:endParaRPr lang="en-US" sz="1600" b="0" i="0" u="none" strike="noStrike">
                        <a:solidFill>
                          <a:srgbClr val="000000"/>
                        </a:solidFill>
                        <a:effectLst/>
                        <a:latin typeface="+mn-lt"/>
                      </a:endParaRPr>
                    </a:p>
                  </a:txBody>
                  <a:tcPr marL="6157" marR="6157" marT="6157" marB="0" anchor="ctr"/>
                </a:tc>
                <a:tc>
                  <a:txBody>
                    <a:bodyPr/>
                    <a:lstStyle/>
                    <a:p>
                      <a:pPr algn="ctr" rtl="0" fontAlgn="base"/>
                      <a:r>
                        <a:rPr lang="en-US" sz="1600" b="0" i="0">
                          <a:solidFill>
                            <a:schemeClr val="tx1"/>
                          </a:solidFill>
                          <a:effectLst/>
                          <a:latin typeface="+mn-lt"/>
                        </a:rPr>
                        <a:t>551 </a:t>
                      </a:r>
                    </a:p>
                  </a:txBody>
                  <a:tcPr anchor="ctr"/>
                </a:tc>
                <a:tc>
                  <a:txBody>
                    <a:bodyPr/>
                    <a:lstStyle/>
                    <a:p>
                      <a:pPr algn="ctr" rtl="0" fontAlgn="base"/>
                      <a:r>
                        <a:rPr lang="en-US" sz="1600" b="0" i="0">
                          <a:solidFill>
                            <a:schemeClr val="tx1"/>
                          </a:solidFill>
                          <a:effectLst/>
                          <a:latin typeface="+mn-lt"/>
                        </a:rPr>
                        <a:t>10.15% </a:t>
                      </a:r>
                    </a:p>
                  </a:txBody>
                  <a:tcPr anchor="ctr"/>
                </a:tc>
                <a:tc>
                  <a:txBody>
                    <a:bodyPr/>
                    <a:lstStyle/>
                    <a:p>
                      <a:pPr algn="ctr" rtl="0" fontAlgn="base"/>
                      <a:r>
                        <a:rPr lang="en-US" sz="1600" b="0" i="0">
                          <a:solidFill>
                            <a:schemeClr val="tx1"/>
                          </a:solidFill>
                          <a:effectLst/>
                          <a:latin typeface="+mn-lt"/>
                        </a:rPr>
                        <a:t>507 </a:t>
                      </a:r>
                    </a:p>
                  </a:txBody>
                  <a:tcPr anchor="ctr">
                    <a:solidFill>
                      <a:schemeClr val="accent4">
                        <a:lumMod val="20000"/>
                        <a:lumOff val="80000"/>
                        <a:alpha val="20000"/>
                      </a:schemeClr>
                    </a:solidFill>
                  </a:tcPr>
                </a:tc>
                <a:tc>
                  <a:txBody>
                    <a:bodyPr/>
                    <a:lstStyle/>
                    <a:p>
                      <a:pPr algn="ctr" rtl="0" fontAlgn="base"/>
                      <a:r>
                        <a:rPr lang="en-US" sz="1600" b="0" i="0">
                          <a:solidFill>
                            <a:schemeClr val="tx1"/>
                          </a:solidFill>
                          <a:effectLst/>
                          <a:latin typeface="+mn-lt"/>
                        </a:rPr>
                        <a:t>9.34% </a:t>
                      </a:r>
                    </a:p>
                  </a:txBody>
                  <a:tcPr anchor="ctr">
                    <a:solidFill>
                      <a:schemeClr val="accent4">
                        <a:lumMod val="20000"/>
                        <a:lumOff val="80000"/>
                        <a:alpha val="20000"/>
                      </a:schemeClr>
                    </a:solidFill>
                  </a:tcPr>
                </a:tc>
                <a:tc>
                  <a:txBody>
                    <a:bodyPr/>
                    <a:lstStyle/>
                    <a:p>
                      <a:pPr algn="ctr" rtl="0" fontAlgn="base"/>
                      <a:r>
                        <a:rPr lang="en-US" sz="1600" b="0" i="0">
                          <a:solidFill>
                            <a:schemeClr val="tx1"/>
                          </a:solidFill>
                          <a:effectLst/>
                          <a:latin typeface="+mn-lt"/>
                        </a:rPr>
                        <a:t>540 </a:t>
                      </a:r>
                    </a:p>
                  </a:txBody>
                  <a:tcPr anchor="ctr">
                    <a:solidFill>
                      <a:schemeClr val="accent6">
                        <a:lumMod val="40000"/>
                        <a:lumOff val="60000"/>
                        <a:alpha val="20000"/>
                      </a:schemeClr>
                    </a:solidFill>
                  </a:tcPr>
                </a:tc>
                <a:tc>
                  <a:txBody>
                    <a:bodyPr/>
                    <a:lstStyle/>
                    <a:p>
                      <a:pPr algn="ctr" rtl="0" fontAlgn="base"/>
                      <a:r>
                        <a:rPr lang="en-US" sz="1600" b="0" i="0">
                          <a:solidFill>
                            <a:schemeClr val="tx1"/>
                          </a:solidFill>
                          <a:effectLst/>
                          <a:latin typeface="+mn-lt"/>
                        </a:rPr>
                        <a:t>9.95% </a:t>
                      </a:r>
                    </a:p>
                  </a:txBody>
                  <a:tcPr anchor="ctr">
                    <a:solidFill>
                      <a:schemeClr val="accent6">
                        <a:lumMod val="40000"/>
                        <a:lumOff val="60000"/>
                        <a:alpha val="20000"/>
                      </a:schemeClr>
                    </a:solidFill>
                  </a:tcPr>
                </a:tc>
                <a:extLst>
                  <a:ext uri="{0D108BD9-81ED-4DB2-BD59-A6C34878D82A}">
                    <a16:rowId xmlns:a16="http://schemas.microsoft.com/office/drawing/2014/main" val="4248629084"/>
                  </a:ext>
                </a:extLst>
              </a:tr>
              <a:tr h="1026239">
                <a:tc>
                  <a:txBody>
                    <a:bodyPr/>
                    <a:lstStyle/>
                    <a:p>
                      <a:pPr algn="l" fontAlgn="ctr"/>
                      <a:r>
                        <a:rPr lang="en-US" sz="1600" u="none" strike="noStrike">
                          <a:effectLst/>
                          <a:latin typeface="+mn-lt"/>
                        </a:rPr>
                        <a:t>c. Preschool children who improved functioning to a level nearer to same-aged peers but did not reach it</a:t>
                      </a:r>
                      <a:endParaRPr lang="en-US" sz="1600" b="0" i="0" u="none" strike="noStrike">
                        <a:solidFill>
                          <a:srgbClr val="000000"/>
                        </a:solidFill>
                        <a:effectLst/>
                        <a:latin typeface="+mn-lt"/>
                      </a:endParaRPr>
                    </a:p>
                  </a:txBody>
                  <a:tcPr marL="6157" marR="6157" marT="6157" marB="0" anchor="ctr"/>
                </a:tc>
                <a:tc>
                  <a:txBody>
                    <a:bodyPr/>
                    <a:lstStyle/>
                    <a:p>
                      <a:pPr algn="ctr" rtl="0" fontAlgn="base"/>
                      <a:r>
                        <a:rPr lang="en-US" sz="1600" b="0" i="0">
                          <a:solidFill>
                            <a:schemeClr val="tx1"/>
                          </a:solidFill>
                          <a:effectLst/>
                          <a:latin typeface="+mn-lt"/>
                        </a:rPr>
                        <a:t>2,724 </a:t>
                      </a:r>
                    </a:p>
                  </a:txBody>
                  <a:tcPr anchor="ctr"/>
                </a:tc>
                <a:tc>
                  <a:txBody>
                    <a:bodyPr/>
                    <a:lstStyle/>
                    <a:p>
                      <a:pPr algn="ctr" rtl="0" fontAlgn="base"/>
                      <a:r>
                        <a:rPr lang="en-US" sz="1600" b="0" i="0">
                          <a:solidFill>
                            <a:schemeClr val="tx1"/>
                          </a:solidFill>
                          <a:effectLst/>
                          <a:latin typeface="+mn-lt"/>
                        </a:rPr>
                        <a:t>50.17% </a:t>
                      </a:r>
                    </a:p>
                  </a:txBody>
                  <a:tcPr anchor="ctr"/>
                </a:tc>
                <a:tc>
                  <a:txBody>
                    <a:bodyPr/>
                    <a:lstStyle/>
                    <a:p>
                      <a:pPr algn="ctr" rtl="0" fontAlgn="base"/>
                      <a:r>
                        <a:rPr lang="en-US" sz="1600" b="0" i="0">
                          <a:solidFill>
                            <a:schemeClr val="tx1"/>
                          </a:solidFill>
                          <a:effectLst/>
                          <a:latin typeface="+mn-lt"/>
                        </a:rPr>
                        <a:t>2,727 </a:t>
                      </a:r>
                    </a:p>
                  </a:txBody>
                  <a:tcPr anchor="ctr"/>
                </a:tc>
                <a:tc>
                  <a:txBody>
                    <a:bodyPr/>
                    <a:lstStyle/>
                    <a:p>
                      <a:pPr algn="ctr" rtl="0" fontAlgn="base"/>
                      <a:r>
                        <a:rPr lang="en-US" sz="1600" b="0" i="0">
                          <a:solidFill>
                            <a:schemeClr val="tx1"/>
                          </a:solidFill>
                          <a:effectLst/>
                          <a:latin typeface="+mn-lt"/>
                        </a:rPr>
                        <a:t>50.23% </a:t>
                      </a:r>
                    </a:p>
                  </a:txBody>
                  <a:tcPr anchor="ctr"/>
                </a:tc>
                <a:tc>
                  <a:txBody>
                    <a:bodyPr/>
                    <a:lstStyle/>
                    <a:p>
                      <a:pPr algn="ctr" rtl="0" fontAlgn="base"/>
                      <a:r>
                        <a:rPr lang="en-US" sz="1600" b="0" i="0">
                          <a:solidFill>
                            <a:schemeClr val="tx1"/>
                          </a:solidFill>
                          <a:effectLst/>
                          <a:latin typeface="+mn-lt"/>
                        </a:rPr>
                        <a:t>2,554 </a:t>
                      </a:r>
                    </a:p>
                  </a:txBody>
                  <a:tcPr anchor="ctr"/>
                </a:tc>
                <a:tc>
                  <a:txBody>
                    <a:bodyPr/>
                    <a:lstStyle/>
                    <a:p>
                      <a:pPr algn="ctr" rtl="0" fontAlgn="base"/>
                      <a:r>
                        <a:rPr lang="en-US" sz="1600" b="0" i="0">
                          <a:solidFill>
                            <a:schemeClr val="tx1"/>
                          </a:solidFill>
                          <a:effectLst/>
                          <a:latin typeface="+mn-lt"/>
                        </a:rPr>
                        <a:t>47.04% </a:t>
                      </a:r>
                    </a:p>
                  </a:txBody>
                  <a:tcPr anchor="ctr"/>
                </a:tc>
                <a:extLst>
                  <a:ext uri="{0D108BD9-81ED-4DB2-BD59-A6C34878D82A}">
                    <a16:rowId xmlns:a16="http://schemas.microsoft.com/office/drawing/2014/main" val="2961670696"/>
                  </a:ext>
                </a:extLst>
              </a:tr>
              <a:tr h="771517">
                <a:tc>
                  <a:txBody>
                    <a:bodyPr/>
                    <a:lstStyle/>
                    <a:p>
                      <a:pPr algn="l" fontAlgn="ctr"/>
                      <a:r>
                        <a:rPr lang="en-US" sz="1600" u="none" strike="noStrike">
                          <a:effectLst/>
                          <a:latin typeface="+mn-lt"/>
                        </a:rPr>
                        <a:t>d. Preschool children who improved functioning to reach a level comparable to same-aged peers</a:t>
                      </a:r>
                      <a:endParaRPr lang="en-US" sz="1600" b="0" i="0" u="none" strike="noStrike">
                        <a:solidFill>
                          <a:srgbClr val="000000"/>
                        </a:solidFill>
                        <a:effectLst/>
                        <a:latin typeface="+mn-lt"/>
                      </a:endParaRPr>
                    </a:p>
                  </a:txBody>
                  <a:tcPr marL="6157" marR="6157" marT="6157" marB="0" anchor="ctr"/>
                </a:tc>
                <a:tc>
                  <a:txBody>
                    <a:bodyPr/>
                    <a:lstStyle/>
                    <a:p>
                      <a:pPr algn="ctr" rtl="0" fontAlgn="base"/>
                      <a:r>
                        <a:rPr lang="en-US" sz="1600" b="0" i="0">
                          <a:solidFill>
                            <a:schemeClr val="tx1"/>
                          </a:solidFill>
                          <a:effectLst/>
                          <a:latin typeface="+mn-lt"/>
                        </a:rPr>
                        <a:t>1,638 </a:t>
                      </a:r>
                    </a:p>
                  </a:txBody>
                  <a:tcPr anchor="ctr"/>
                </a:tc>
                <a:tc>
                  <a:txBody>
                    <a:bodyPr/>
                    <a:lstStyle/>
                    <a:p>
                      <a:pPr algn="ctr" rtl="0" fontAlgn="base"/>
                      <a:r>
                        <a:rPr lang="en-US" sz="1600" b="0" i="0">
                          <a:solidFill>
                            <a:schemeClr val="tx1"/>
                          </a:solidFill>
                          <a:effectLst/>
                          <a:latin typeface="+mn-lt"/>
                        </a:rPr>
                        <a:t>30.17% </a:t>
                      </a:r>
                    </a:p>
                  </a:txBody>
                  <a:tcPr anchor="ctr"/>
                </a:tc>
                <a:tc>
                  <a:txBody>
                    <a:bodyPr/>
                    <a:lstStyle/>
                    <a:p>
                      <a:pPr algn="ctr" rtl="0" fontAlgn="base"/>
                      <a:r>
                        <a:rPr lang="en-US" sz="1600" b="0" i="0">
                          <a:solidFill>
                            <a:schemeClr val="tx1"/>
                          </a:solidFill>
                          <a:effectLst/>
                          <a:latin typeface="+mn-lt"/>
                        </a:rPr>
                        <a:t>1,756 </a:t>
                      </a:r>
                    </a:p>
                  </a:txBody>
                  <a:tcPr anchor="ctr">
                    <a:solidFill>
                      <a:schemeClr val="accent4">
                        <a:lumMod val="20000"/>
                        <a:lumOff val="80000"/>
                        <a:alpha val="20000"/>
                      </a:schemeClr>
                    </a:solidFill>
                  </a:tcPr>
                </a:tc>
                <a:tc>
                  <a:txBody>
                    <a:bodyPr/>
                    <a:lstStyle/>
                    <a:p>
                      <a:pPr algn="ctr" rtl="0" fontAlgn="base"/>
                      <a:r>
                        <a:rPr lang="en-US" sz="1600" b="0" i="0">
                          <a:solidFill>
                            <a:schemeClr val="tx1"/>
                          </a:solidFill>
                          <a:effectLst/>
                          <a:latin typeface="+mn-lt"/>
                        </a:rPr>
                        <a:t>32.34% </a:t>
                      </a:r>
                    </a:p>
                  </a:txBody>
                  <a:tcPr anchor="ctr">
                    <a:solidFill>
                      <a:schemeClr val="accent4">
                        <a:lumMod val="20000"/>
                        <a:lumOff val="80000"/>
                        <a:alpha val="20000"/>
                      </a:schemeClr>
                    </a:solidFill>
                  </a:tcPr>
                </a:tc>
                <a:tc>
                  <a:txBody>
                    <a:bodyPr/>
                    <a:lstStyle/>
                    <a:p>
                      <a:pPr algn="ctr" rtl="0" fontAlgn="base"/>
                      <a:r>
                        <a:rPr lang="en-US" sz="1600" b="0" i="0">
                          <a:solidFill>
                            <a:schemeClr val="tx1"/>
                          </a:solidFill>
                          <a:effectLst/>
                          <a:latin typeface="+mn-lt"/>
                        </a:rPr>
                        <a:t>1,634 </a:t>
                      </a:r>
                    </a:p>
                  </a:txBody>
                  <a:tcPr anchor="ctr">
                    <a:solidFill>
                      <a:schemeClr val="accent6">
                        <a:lumMod val="40000"/>
                        <a:lumOff val="60000"/>
                        <a:alpha val="20000"/>
                      </a:schemeClr>
                    </a:solidFill>
                  </a:tcPr>
                </a:tc>
                <a:tc>
                  <a:txBody>
                    <a:bodyPr/>
                    <a:lstStyle/>
                    <a:p>
                      <a:pPr algn="ctr" rtl="0" fontAlgn="base"/>
                      <a:r>
                        <a:rPr lang="en-US" sz="1600" b="0" i="0">
                          <a:solidFill>
                            <a:schemeClr val="tx1"/>
                          </a:solidFill>
                          <a:effectLst/>
                          <a:latin typeface="+mn-lt"/>
                        </a:rPr>
                        <a:t>30.10% </a:t>
                      </a:r>
                    </a:p>
                  </a:txBody>
                  <a:tcPr anchor="ctr">
                    <a:solidFill>
                      <a:schemeClr val="accent6">
                        <a:lumMod val="40000"/>
                        <a:lumOff val="60000"/>
                        <a:alpha val="20000"/>
                      </a:schemeClr>
                    </a:solidFill>
                  </a:tcPr>
                </a:tc>
                <a:extLst>
                  <a:ext uri="{0D108BD9-81ED-4DB2-BD59-A6C34878D82A}">
                    <a16:rowId xmlns:a16="http://schemas.microsoft.com/office/drawing/2014/main" val="103606608"/>
                  </a:ext>
                </a:extLst>
              </a:tr>
              <a:tr h="771517">
                <a:tc>
                  <a:txBody>
                    <a:bodyPr/>
                    <a:lstStyle/>
                    <a:p>
                      <a:pPr algn="l" fontAlgn="ctr"/>
                      <a:r>
                        <a:rPr lang="en-US" sz="1600" u="none" strike="noStrike">
                          <a:effectLst/>
                          <a:latin typeface="+mn-lt"/>
                        </a:rPr>
                        <a:t>e. Preschool children who maintained functioning at a level comparable to same-aged peers</a:t>
                      </a:r>
                      <a:endParaRPr lang="en-US" sz="1600" b="0" i="0" u="none" strike="noStrike">
                        <a:solidFill>
                          <a:srgbClr val="000000"/>
                        </a:solidFill>
                        <a:effectLst/>
                        <a:latin typeface="+mn-lt"/>
                      </a:endParaRPr>
                    </a:p>
                  </a:txBody>
                  <a:tcPr marL="6157" marR="6157" marT="6157" marB="0" anchor="ctr"/>
                </a:tc>
                <a:tc>
                  <a:txBody>
                    <a:bodyPr/>
                    <a:lstStyle/>
                    <a:p>
                      <a:pPr algn="ctr" rtl="0" fontAlgn="base"/>
                      <a:r>
                        <a:rPr lang="en-US" sz="1600" b="0" i="0">
                          <a:solidFill>
                            <a:schemeClr val="tx1"/>
                          </a:solidFill>
                          <a:effectLst/>
                          <a:latin typeface="+mn-lt"/>
                        </a:rPr>
                        <a:t>486 </a:t>
                      </a:r>
                    </a:p>
                  </a:txBody>
                  <a:tcPr anchor="ctr"/>
                </a:tc>
                <a:tc>
                  <a:txBody>
                    <a:bodyPr/>
                    <a:lstStyle/>
                    <a:p>
                      <a:pPr algn="ctr" rtl="0" fontAlgn="base"/>
                      <a:r>
                        <a:rPr lang="en-US" sz="1600" b="0" i="0">
                          <a:solidFill>
                            <a:schemeClr val="tx1"/>
                          </a:solidFill>
                          <a:effectLst/>
                          <a:latin typeface="+mn-lt"/>
                        </a:rPr>
                        <a:t>8.95% </a:t>
                      </a:r>
                    </a:p>
                  </a:txBody>
                  <a:tcPr anchor="ctr"/>
                </a:tc>
                <a:tc>
                  <a:txBody>
                    <a:bodyPr/>
                    <a:lstStyle/>
                    <a:p>
                      <a:pPr algn="ctr" rtl="0" fontAlgn="base"/>
                      <a:r>
                        <a:rPr lang="en-US" sz="1600" b="0" i="0">
                          <a:solidFill>
                            <a:schemeClr val="tx1"/>
                          </a:solidFill>
                          <a:effectLst/>
                          <a:latin typeface="+mn-lt"/>
                        </a:rPr>
                        <a:t>417 </a:t>
                      </a:r>
                    </a:p>
                  </a:txBody>
                  <a:tcPr anchor="ctr"/>
                </a:tc>
                <a:tc>
                  <a:txBody>
                    <a:bodyPr/>
                    <a:lstStyle/>
                    <a:p>
                      <a:pPr algn="ctr" rtl="0" fontAlgn="base"/>
                      <a:r>
                        <a:rPr lang="en-US" sz="1600" b="0" i="0">
                          <a:solidFill>
                            <a:schemeClr val="tx1"/>
                          </a:solidFill>
                          <a:effectLst/>
                          <a:latin typeface="+mn-lt"/>
                        </a:rPr>
                        <a:t>7.68% </a:t>
                      </a:r>
                    </a:p>
                  </a:txBody>
                  <a:tcPr anchor="ctr"/>
                </a:tc>
                <a:tc>
                  <a:txBody>
                    <a:bodyPr/>
                    <a:lstStyle/>
                    <a:p>
                      <a:pPr algn="ctr" rtl="0" fontAlgn="base"/>
                      <a:r>
                        <a:rPr lang="en-US" sz="1600" b="0" i="0">
                          <a:solidFill>
                            <a:schemeClr val="tx1"/>
                          </a:solidFill>
                          <a:effectLst/>
                          <a:latin typeface="+mn-lt"/>
                        </a:rPr>
                        <a:t>665 </a:t>
                      </a:r>
                    </a:p>
                  </a:txBody>
                  <a:tcPr anchor="ctr"/>
                </a:tc>
                <a:tc>
                  <a:txBody>
                    <a:bodyPr/>
                    <a:lstStyle/>
                    <a:p>
                      <a:pPr algn="ctr" rtl="0" fontAlgn="base"/>
                      <a:r>
                        <a:rPr lang="en-US" sz="1600" b="0" i="0">
                          <a:solidFill>
                            <a:schemeClr val="tx1"/>
                          </a:solidFill>
                          <a:effectLst/>
                          <a:latin typeface="+mn-lt"/>
                        </a:rPr>
                        <a:t>12.25% </a:t>
                      </a:r>
                    </a:p>
                  </a:txBody>
                  <a:tcPr anchor="ctr"/>
                </a:tc>
                <a:extLst>
                  <a:ext uri="{0D108BD9-81ED-4DB2-BD59-A6C34878D82A}">
                    <a16:rowId xmlns:a16="http://schemas.microsoft.com/office/drawing/2014/main" val="1641609111"/>
                  </a:ext>
                </a:extLst>
              </a:tr>
            </a:tbl>
          </a:graphicData>
        </a:graphic>
      </p:graphicFrame>
      <p:graphicFrame>
        <p:nvGraphicFramePr>
          <p:cNvPr id="3" name="Table 5">
            <a:extLst>
              <a:ext uri="{FF2B5EF4-FFF2-40B4-BE49-F238E27FC236}">
                <a16:creationId xmlns:a16="http://schemas.microsoft.com/office/drawing/2014/main" id="{4A04A8B8-65B6-4F26-9E17-4070C6333BAC}"/>
              </a:ext>
            </a:extLst>
          </p:cNvPr>
          <p:cNvGraphicFramePr>
            <a:graphicFrameLocks noGrp="1"/>
          </p:cNvGraphicFramePr>
          <p:nvPr>
            <p:extLst>
              <p:ext uri="{D42A27DB-BD31-4B8C-83A1-F6EECF244321}">
                <p14:modId xmlns:p14="http://schemas.microsoft.com/office/powerpoint/2010/main" val="2779040651"/>
              </p:ext>
            </p:extLst>
          </p:nvPr>
        </p:nvGraphicFramePr>
        <p:xfrm>
          <a:off x="3821201" y="1282167"/>
          <a:ext cx="8128001" cy="493837"/>
        </p:xfrm>
        <a:graphic>
          <a:graphicData uri="http://schemas.openxmlformats.org/drawingml/2006/table">
            <a:tbl>
              <a:tblPr firstRow="1" bandRow="1">
                <a:tableStyleId>{3B4B98B0-60AC-42C2-AFA5-B58CD77FA1E5}</a:tableStyleId>
              </a:tblPr>
              <a:tblGrid>
                <a:gridCol w="806555">
                  <a:extLst>
                    <a:ext uri="{9D8B030D-6E8A-4147-A177-3AD203B41FA5}">
                      <a16:colId xmlns:a16="http://schemas.microsoft.com/office/drawing/2014/main" val="1998127938"/>
                    </a:ext>
                  </a:extLst>
                </a:gridCol>
                <a:gridCol w="2676874">
                  <a:extLst>
                    <a:ext uri="{9D8B030D-6E8A-4147-A177-3AD203B41FA5}">
                      <a16:colId xmlns:a16="http://schemas.microsoft.com/office/drawing/2014/main" val="3617227980"/>
                    </a:ext>
                  </a:extLst>
                </a:gridCol>
                <a:gridCol w="2322286">
                  <a:extLst>
                    <a:ext uri="{9D8B030D-6E8A-4147-A177-3AD203B41FA5}">
                      <a16:colId xmlns:a16="http://schemas.microsoft.com/office/drawing/2014/main" val="1810832068"/>
                    </a:ext>
                  </a:extLst>
                </a:gridCol>
                <a:gridCol w="2322286">
                  <a:extLst>
                    <a:ext uri="{9D8B030D-6E8A-4147-A177-3AD203B41FA5}">
                      <a16:colId xmlns:a16="http://schemas.microsoft.com/office/drawing/2014/main" val="3720461665"/>
                    </a:ext>
                  </a:extLst>
                </a:gridCol>
              </a:tblGrid>
              <a:tr h="370840">
                <a:tc>
                  <a:txBody>
                    <a:bodyPr/>
                    <a:lstStyle/>
                    <a:p>
                      <a:pPr algn="l" fontAlgn="b"/>
                      <a:endParaRPr lang="en-US" sz="1400" b="0" i="0" u="none" strike="noStrike">
                        <a:solidFill>
                          <a:srgbClr val="000000"/>
                        </a:solidFill>
                        <a:effectLst/>
                        <a:latin typeface="Calibri" panose="020F0502020204030204" pitchFamily="34" charset="0"/>
                      </a:endParaRPr>
                    </a:p>
                  </a:txBody>
                  <a:tcPr marL="6157" marR="6157" marT="6157"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600" u="none" strike="noStrike">
                          <a:effectLst/>
                        </a:rPr>
                        <a:t>A: Positive  Social-    Emotional Skills</a:t>
                      </a:r>
                      <a:endParaRPr lang="en-US" sz="1600" b="0" i="0" u="none" strike="noStrike">
                        <a:solidFill>
                          <a:srgbClr val="000000"/>
                        </a:solidFill>
                        <a:effectLst/>
                        <a:latin typeface="Calibri" panose="020F0502020204030204" pitchFamily="34" charset="0"/>
                      </a:endParaRPr>
                    </a:p>
                  </a:txBody>
                  <a:tcPr marL="6157" marR="6157" marT="6157"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600" u="none" strike="noStrike">
                          <a:effectLst/>
                        </a:rPr>
                        <a:t>B: Acquisition and Use of Knowledge and Skills</a:t>
                      </a:r>
                      <a:endParaRPr lang="en-US" sz="1600" b="0" i="0" u="none" strike="noStrike">
                        <a:solidFill>
                          <a:srgbClr val="000000"/>
                        </a:solidFill>
                        <a:effectLst/>
                        <a:latin typeface="Calibri" panose="020F0502020204030204" pitchFamily="34" charset="0"/>
                      </a:endParaRPr>
                    </a:p>
                  </a:txBody>
                  <a:tcPr marL="6157" marR="6157" marT="6157"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600" u="none" strike="noStrike">
                          <a:effectLst/>
                        </a:rPr>
                        <a:t>C: Use of Appropriate Behaviors</a:t>
                      </a:r>
                      <a:endParaRPr lang="en-US" sz="1600" b="0" i="0" u="none" strike="noStrike">
                        <a:solidFill>
                          <a:srgbClr val="000000"/>
                        </a:solidFill>
                        <a:effectLst/>
                        <a:latin typeface="Calibri" panose="020F0502020204030204" pitchFamily="34" charset="0"/>
                      </a:endParaRPr>
                    </a:p>
                  </a:txBody>
                  <a:tcPr marL="6157" marR="6157" marT="6157" marB="0" anchor="b">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34000422"/>
                  </a:ext>
                </a:extLst>
              </a:tr>
            </a:tbl>
          </a:graphicData>
        </a:graphic>
      </p:graphicFrame>
      <p:pic>
        <p:nvPicPr>
          <p:cNvPr id="10" name="Audio 9">
            <a:hlinkClick r:id="" action="ppaction://media"/>
            <a:extLst>
              <a:ext uri="{FF2B5EF4-FFF2-40B4-BE49-F238E27FC236}">
                <a16:creationId xmlns:a16="http://schemas.microsoft.com/office/drawing/2014/main" id="{98BECA3A-42F3-4655-8642-0207F5C1BF1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85485014"/>
      </p:ext>
    </p:extLst>
  </p:cSld>
  <p:clrMapOvr>
    <a:masterClrMapping/>
  </p:clrMapOvr>
  <mc:AlternateContent xmlns:mc="http://schemas.openxmlformats.org/markup-compatibility/2006" xmlns:p14="http://schemas.microsoft.com/office/powerpoint/2010/main">
    <mc:Choice Requires="p14">
      <p:transition spd="med" p14:dur="700" advTm="64194">
        <p:fade/>
      </p:transition>
    </mc:Choice>
    <mc:Fallback xmlns="">
      <p:transition spd="med" advTm="641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44DEE-3C6C-401D-AFFA-12A2A064F65A}"/>
              </a:ext>
            </a:extLst>
          </p:cNvPr>
          <p:cNvSpPr>
            <a:spLocks noGrp="1"/>
          </p:cNvSpPr>
          <p:nvPr>
            <p:ph type="title"/>
          </p:nvPr>
        </p:nvSpPr>
        <p:spPr>
          <a:xfrm>
            <a:off x="272704" y="-28575"/>
            <a:ext cx="9362248" cy="1153287"/>
          </a:xfrm>
        </p:spPr>
        <p:txBody>
          <a:bodyPr>
            <a:noAutofit/>
          </a:bodyPr>
          <a:lstStyle/>
          <a:p>
            <a:r>
              <a:rPr lang="en-US" sz="2500"/>
              <a:t>NYS 7A: Percent of preschool children aged 3 through 5 with IEPs   who demonstrate improved </a:t>
            </a:r>
            <a:r>
              <a:rPr lang="en-US" sz="2500" b="1"/>
              <a:t>positive social-emotional skills</a:t>
            </a:r>
            <a:r>
              <a:rPr lang="en-US" sz="2500"/>
              <a:t>:</a:t>
            </a:r>
          </a:p>
        </p:txBody>
      </p:sp>
      <p:sp>
        <p:nvSpPr>
          <p:cNvPr id="14" name="Arrow: Up 13">
            <a:extLst>
              <a:ext uri="{FF2B5EF4-FFF2-40B4-BE49-F238E27FC236}">
                <a16:creationId xmlns:a16="http://schemas.microsoft.com/office/drawing/2014/main" id="{56C37738-8676-416F-A707-2466A503F4FE}"/>
              </a:ext>
            </a:extLst>
          </p:cNvPr>
          <p:cNvSpPr/>
          <p:nvPr/>
        </p:nvSpPr>
        <p:spPr>
          <a:xfrm>
            <a:off x="283276" y="1990726"/>
            <a:ext cx="545528" cy="3246860"/>
          </a:xfrm>
          <a:prstGeom prst="upArrow">
            <a:avLst/>
          </a:prstGeom>
        </p:spPr>
        <p:style>
          <a:lnRef idx="1">
            <a:schemeClr val="accent5"/>
          </a:lnRef>
          <a:fillRef idx="2">
            <a:schemeClr val="accent5"/>
          </a:fillRef>
          <a:effectRef idx="1">
            <a:schemeClr val="accent5"/>
          </a:effectRef>
          <a:fontRef idx="minor">
            <a:schemeClr val="dk1"/>
          </a:fontRef>
        </p:style>
        <p:txBody>
          <a:bodyPr vert="vert270" rtlCol="0" anchor="ctr"/>
          <a:lstStyle/>
          <a:p>
            <a:pPr algn="ctr"/>
            <a:r>
              <a:rPr lang="en-US"/>
              <a:t>Increase = Improvement</a:t>
            </a:r>
          </a:p>
        </p:txBody>
      </p:sp>
      <p:graphicFrame>
        <p:nvGraphicFramePr>
          <p:cNvPr id="23" name="Content Placeholder 22" descr="Line graph demonstrating the NYS target and actual performance on 7A1 from 2015 to 2019.  For substantially increased rate of growth, the New York State targets ranged from 92% to 95% and results ranged from 86% to 91%.  ">
            <a:extLst>
              <a:ext uri="{FF2B5EF4-FFF2-40B4-BE49-F238E27FC236}">
                <a16:creationId xmlns:a16="http://schemas.microsoft.com/office/drawing/2014/main" id="{0E6F6A1B-0710-4A95-A53D-55EA8E743F05}"/>
              </a:ext>
            </a:extLst>
          </p:cNvPr>
          <p:cNvGraphicFramePr>
            <a:graphicFrameLocks noGrp="1"/>
          </p:cNvGraphicFramePr>
          <p:nvPr>
            <p:ph sz="half" idx="2"/>
            <p:extLst>
              <p:ext uri="{D42A27DB-BD31-4B8C-83A1-F6EECF244321}">
                <p14:modId xmlns:p14="http://schemas.microsoft.com/office/powerpoint/2010/main" val="1167860045"/>
              </p:ext>
            </p:extLst>
          </p:nvPr>
        </p:nvGraphicFramePr>
        <p:xfrm>
          <a:off x="0" y="1304818"/>
          <a:ext cx="6172199" cy="5238524"/>
        </p:xfrm>
        <a:graphic>
          <a:graphicData uri="http://schemas.openxmlformats.org/drawingml/2006/chart">
            <c:chart xmlns:c="http://schemas.openxmlformats.org/drawingml/2006/chart" xmlns:r="http://schemas.openxmlformats.org/officeDocument/2006/relationships" r:id="rId5"/>
          </a:graphicData>
        </a:graphic>
      </p:graphicFrame>
      <p:sp>
        <p:nvSpPr>
          <p:cNvPr id="16" name="Arrow: Up 15">
            <a:extLst>
              <a:ext uri="{FF2B5EF4-FFF2-40B4-BE49-F238E27FC236}">
                <a16:creationId xmlns:a16="http://schemas.microsoft.com/office/drawing/2014/main" id="{B773E439-0673-4003-A9CB-8EF4B77350F6}"/>
              </a:ext>
            </a:extLst>
          </p:cNvPr>
          <p:cNvSpPr/>
          <p:nvPr/>
        </p:nvSpPr>
        <p:spPr>
          <a:xfrm>
            <a:off x="6471616" y="1990726"/>
            <a:ext cx="545528" cy="3246860"/>
          </a:xfrm>
          <a:prstGeom prst="upArrow">
            <a:avLst/>
          </a:prstGeom>
        </p:spPr>
        <p:style>
          <a:lnRef idx="1">
            <a:schemeClr val="accent5"/>
          </a:lnRef>
          <a:fillRef idx="2">
            <a:schemeClr val="accent5"/>
          </a:fillRef>
          <a:effectRef idx="1">
            <a:schemeClr val="accent5"/>
          </a:effectRef>
          <a:fontRef idx="minor">
            <a:schemeClr val="dk1"/>
          </a:fontRef>
        </p:style>
        <p:txBody>
          <a:bodyPr vert="vert270" rtlCol="0" anchor="ctr"/>
          <a:lstStyle/>
          <a:p>
            <a:pPr algn="ctr"/>
            <a:r>
              <a:rPr lang="en-US"/>
              <a:t>Increase = Improvement</a:t>
            </a:r>
          </a:p>
        </p:txBody>
      </p:sp>
      <p:graphicFrame>
        <p:nvGraphicFramePr>
          <p:cNvPr id="27" name="Content Placeholder 26" descr="Line graph demonstrating the NYS target and actual performance on 7A2 from 2015 to 2019. For functioning within age expectations, the New York State targets ranged from 48% to 56% and actual ranged from 39% to 47%.">
            <a:extLst>
              <a:ext uri="{FF2B5EF4-FFF2-40B4-BE49-F238E27FC236}">
                <a16:creationId xmlns:a16="http://schemas.microsoft.com/office/drawing/2014/main" id="{C50B293E-D394-4F42-A349-A5AD38EF9529}"/>
              </a:ext>
            </a:extLst>
          </p:cNvPr>
          <p:cNvGraphicFramePr>
            <a:graphicFrameLocks noGrp="1"/>
          </p:cNvGraphicFramePr>
          <p:nvPr>
            <p:ph sz="quarter" idx="4"/>
            <p:extLst>
              <p:ext uri="{D42A27DB-BD31-4B8C-83A1-F6EECF244321}">
                <p14:modId xmlns:p14="http://schemas.microsoft.com/office/powerpoint/2010/main" val="3604562460"/>
              </p:ext>
            </p:extLst>
          </p:nvPr>
        </p:nvGraphicFramePr>
        <p:xfrm>
          <a:off x="6172200" y="1304818"/>
          <a:ext cx="6019800" cy="5238524"/>
        </p:xfrm>
        <a:graphic>
          <a:graphicData uri="http://schemas.openxmlformats.org/drawingml/2006/chart">
            <c:chart xmlns:c="http://schemas.openxmlformats.org/drawingml/2006/chart" xmlns:r="http://schemas.openxmlformats.org/officeDocument/2006/relationships" r:id="rId6"/>
          </a:graphicData>
        </a:graphic>
      </p:graphicFrame>
      <p:sp>
        <p:nvSpPr>
          <p:cNvPr id="7" name="Slide Number Placeholder 6">
            <a:extLst>
              <a:ext uri="{FF2B5EF4-FFF2-40B4-BE49-F238E27FC236}">
                <a16:creationId xmlns:a16="http://schemas.microsoft.com/office/drawing/2014/main" id="{2C06482C-1A86-4F31-970A-1C1F30FD6D34}"/>
              </a:ext>
            </a:extLst>
          </p:cNvPr>
          <p:cNvSpPr>
            <a:spLocks noGrp="1"/>
          </p:cNvSpPr>
          <p:nvPr>
            <p:ph type="sldNum" sz="quarter" idx="12"/>
          </p:nvPr>
        </p:nvSpPr>
        <p:spPr/>
        <p:txBody>
          <a:bodyPr/>
          <a:lstStyle/>
          <a:p>
            <a:fld id="{9CD8D479-8942-46E8-A226-A4E01F7A105C}" type="slidenum">
              <a:rPr lang="en-US" smtClean="0"/>
              <a:t>17</a:t>
            </a:fld>
            <a:endParaRPr lang="en-US"/>
          </a:p>
        </p:txBody>
      </p:sp>
      <p:sp>
        <p:nvSpPr>
          <p:cNvPr id="9" name="Footer Placeholder 8">
            <a:extLst>
              <a:ext uri="{FF2B5EF4-FFF2-40B4-BE49-F238E27FC236}">
                <a16:creationId xmlns:a16="http://schemas.microsoft.com/office/drawing/2014/main" id="{88084D1C-5125-4C58-B40C-BA450FDBE3DD}"/>
              </a:ext>
            </a:extLst>
          </p:cNvPr>
          <p:cNvSpPr>
            <a:spLocks noGrp="1"/>
          </p:cNvSpPr>
          <p:nvPr>
            <p:ph type="ftr" sz="quarter" idx="11"/>
          </p:nvPr>
        </p:nvSpPr>
        <p:spPr/>
        <p:txBody>
          <a:bodyPr/>
          <a:lstStyle/>
          <a:p>
            <a:r>
              <a:rPr lang="en-US"/>
              <a:t>Indicator 7A: Reported APR Data </a:t>
            </a:r>
          </a:p>
        </p:txBody>
      </p:sp>
      <p:pic>
        <p:nvPicPr>
          <p:cNvPr id="3" name="Audio 2">
            <a:hlinkClick r:id="" action="ppaction://media"/>
            <a:extLst>
              <a:ext uri="{FF2B5EF4-FFF2-40B4-BE49-F238E27FC236}">
                <a16:creationId xmlns:a16="http://schemas.microsoft.com/office/drawing/2014/main" id="{BEFEDA65-CAF6-4300-AD1B-46AD747D25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97611654"/>
      </p:ext>
    </p:extLst>
  </p:cSld>
  <p:clrMapOvr>
    <a:masterClrMapping/>
  </p:clrMapOvr>
  <mc:AlternateContent xmlns:mc="http://schemas.openxmlformats.org/markup-compatibility/2006" xmlns:p14="http://schemas.microsoft.com/office/powerpoint/2010/main">
    <mc:Choice Requires="p14">
      <p:transition spd="med" p14:dur="700" advTm="44537">
        <p:fade/>
      </p:transition>
    </mc:Choice>
    <mc:Fallback xmlns="">
      <p:transition spd="med" advTm="445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17DF0F0-543B-4B11-9E4D-066AB43E40D5}"/>
              </a:ext>
            </a:extLst>
          </p:cNvPr>
          <p:cNvSpPr>
            <a:spLocks noGrp="1"/>
          </p:cNvSpPr>
          <p:nvPr>
            <p:ph type="title"/>
          </p:nvPr>
        </p:nvSpPr>
        <p:spPr>
          <a:xfrm>
            <a:off x="270523" y="128016"/>
            <a:ext cx="9371949" cy="1012556"/>
          </a:xfrm>
        </p:spPr>
        <p:txBody>
          <a:bodyPr>
            <a:normAutofit/>
          </a:bodyPr>
          <a:lstStyle/>
          <a:p>
            <a:r>
              <a:rPr lang="en-US" sz="2500"/>
              <a:t>NYS 7B: Percent of preschool children aged 3 through 5 with IEPs who demonstrate improved </a:t>
            </a:r>
            <a:r>
              <a:rPr lang="en-US" sz="2500" b="1"/>
              <a:t>acquisition and use of knowledge and skills</a:t>
            </a:r>
            <a:r>
              <a:rPr lang="en-US" sz="2500"/>
              <a:t>:</a:t>
            </a:r>
          </a:p>
        </p:txBody>
      </p:sp>
      <p:sp>
        <p:nvSpPr>
          <p:cNvPr id="14" name="Arrow: Up 13">
            <a:extLst>
              <a:ext uri="{FF2B5EF4-FFF2-40B4-BE49-F238E27FC236}">
                <a16:creationId xmlns:a16="http://schemas.microsoft.com/office/drawing/2014/main" id="{8D0F40BD-7E23-4E63-ACC6-7E1FCFD4013B}"/>
              </a:ext>
            </a:extLst>
          </p:cNvPr>
          <p:cNvSpPr/>
          <p:nvPr/>
        </p:nvSpPr>
        <p:spPr>
          <a:xfrm>
            <a:off x="361963" y="2054734"/>
            <a:ext cx="545528" cy="3246860"/>
          </a:xfrm>
          <a:prstGeom prst="upArrow">
            <a:avLst/>
          </a:prstGeom>
        </p:spPr>
        <p:style>
          <a:lnRef idx="1">
            <a:schemeClr val="accent5"/>
          </a:lnRef>
          <a:fillRef idx="2">
            <a:schemeClr val="accent5"/>
          </a:fillRef>
          <a:effectRef idx="1">
            <a:schemeClr val="accent5"/>
          </a:effectRef>
          <a:fontRef idx="minor">
            <a:schemeClr val="dk1"/>
          </a:fontRef>
        </p:style>
        <p:txBody>
          <a:bodyPr vert="vert270" rtlCol="0" anchor="ctr"/>
          <a:lstStyle/>
          <a:p>
            <a:pPr algn="ctr"/>
            <a:r>
              <a:rPr lang="en-US"/>
              <a:t>Increase = Improvement</a:t>
            </a:r>
          </a:p>
        </p:txBody>
      </p:sp>
      <p:graphicFrame>
        <p:nvGraphicFramePr>
          <p:cNvPr id="17" name="Content Placeholder 16" descr="Line graph demonstrating the NYS target and actual performance on 7B1 from 2015 to 2019. For substantially increased rate of growth, the New York State targets ranged from 93.5% to 95% and actual ranged from 90.86% to 87.85%.">
            <a:extLst>
              <a:ext uri="{FF2B5EF4-FFF2-40B4-BE49-F238E27FC236}">
                <a16:creationId xmlns:a16="http://schemas.microsoft.com/office/drawing/2014/main" id="{435C26DB-7203-47C5-96BD-E37213219FA7}"/>
              </a:ext>
            </a:extLst>
          </p:cNvPr>
          <p:cNvGraphicFramePr>
            <a:graphicFrameLocks noGrp="1"/>
          </p:cNvGraphicFramePr>
          <p:nvPr>
            <p:ph sz="half" idx="1"/>
            <p:extLst>
              <p:ext uri="{D42A27DB-BD31-4B8C-83A1-F6EECF244321}">
                <p14:modId xmlns:p14="http://schemas.microsoft.com/office/powerpoint/2010/main" val="3367139519"/>
              </p:ext>
            </p:extLst>
          </p:nvPr>
        </p:nvGraphicFramePr>
        <p:xfrm>
          <a:off x="0" y="1243173"/>
          <a:ext cx="6019800" cy="5301465"/>
        </p:xfrm>
        <a:graphic>
          <a:graphicData uri="http://schemas.openxmlformats.org/drawingml/2006/chart">
            <c:chart xmlns:c="http://schemas.openxmlformats.org/drawingml/2006/chart" xmlns:r="http://schemas.openxmlformats.org/officeDocument/2006/relationships" r:id="rId5"/>
          </a:graphicData>
        </a:graphic>
      </p:graphicFrame>
      <p:sp>
        <p:nvSpPr>
          <p:cNvPr id="16" name="Arrow: Up 15">
            <a:extLst>
              <a:ext uri="{FF2B5EF4-FFF2-40B4-BE49-F238E27FC236}">
                <a16:creationId xmlns:a16="http://schemas.microsoft.com/office/drawing/2014/main" id="{94FC2CB8-EE34-48E8-8FC7-06B9E61D3C89}"/>
              </a:ext>
            </a:extLst>
          </p:cNvPr>
          <p:cNvSpPr/>
          <p:nvPr/>
        </p:nvSpPr>
        <p:spPr>
          <a:xfrm>
            <a:off x="6471616" y="1990726"/>
            <a:ext cx="545528" cy="3246860"/>
          </a:xfrm>
          <a:prstGeom prst="upArrow">
            <a:avLst/>
          </a:prstGeom>
        </p:spPr>
        <p:style>
          <a:lnRef idx="1">
            <a:schemeClr val="accent5"/>
          </a:lnRef>
          <a:fillRef idx="2">
            <a:schemeClr val="accent5"/>
          </a:fillRef>
          <a:effectRef idx="1">
            <a:schemeClr val="accent5"/>
          </a:effectRef>
          <a:fontRef idx="minor">
            <a:schemeClr val="dk1"/>
          </a:fontRef>
        </p:style>
        <p:txBody>
          <a:bodyPr vert="vert270" rtlCol="0" anchor="ctr"/>
          <a:lstStyle/>
          <a:p>
            <a:pPr algn="ctr"/>
            <a:r>
              <a:rPr lang="en-US"/>
              <a:t>Increase = Improvement</a:t>
            </a:r>
          </a:p>
        </p:txBody>
      </p:sp>
      <p:graphicFrame>
        <p:nvGraphicFramePr>
          <p:cNvPr id="18" name="Content Placeholder 17" descr="Line graph demonstrating the NYS target and actual performance on 7B2 from 2015 to 2019. For functioning within age expectations, the New York State targets ranged from 48% to 56% and actual ranged from 40% to 48.22%.">
            <a:extLst>
              <a:ext uri="{FF2B5EF4-FFF2-40B4-BE49-F238E27FC236}">
                <a16:creationId xmlns:a16="http://schemas.microsoft.com/office/drawing/2014/main" id="{9089A035-0F5D-4B04-8451-C03834BE1EE5}"/>
              </a:ext>
            </a:extLst>
          </p:cNvPr>
          <p:cNvGraphicFramePr>
            <a:graphicFrameLocks noGrp="1"/>
          </p:cNvGraphicFramePr>
          <p:nvPr>
            <p:ph sz="half" idx="2"/>
            <p:extLst>
              <p:ext uri="{D42A27DB-BD31-4B8C-83A1-F6EECF244321}">
                <p14:modId xmlns:p14="http://schemas.microsoft.com/office/powerpoint/2010/main" val="3823282840"/>
              </p:ext>
            </p:extLst>
          </p:nvPr>
        </p:nvGraphicFramePr>
        <p:xfrm>
          <a:off x="6172199" y="1243173"/>
          <a:ext cx="6019799" cy="5301465"/>
        </p:xfrm>
        <a:graphic>
          <a:graphicData uri="http://schemas.openxmlformats.org/drawingml/2006/chart">
            <c:chart xmlns:c="http://schemas.openxmlformats.org/drawingml/2006/chart" xmlns:r="http://schemas.openxmlformats.org/officeDocument/2006/relationships" r:id="rId6"/>
          </a:graphicData>
        </a:graphic>
      </p:graphicFrame>
      <p:sp>
        <p:nvSpPr>
          <p:cNvPr id="7" name="Slide Number Placeholder 6">
            <a:extLst>
              <a:ext uri="{FF2B5EF4-FFF2-40B4-BE49-F238E27FC236}">
                <a16:creationId xmlns:a16="http://schemas.microsoft.com/office/drawing/2014/main" id="{2BF99642-7E5C-40F2-AE79-EC7BE35823D9}"/>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18</a:t>
            </a:fld>
            <a:endParaRPr lang="en-US" sz="1000"/>
          </a:p>
        </p:txBody>
      </p:sp>
      <p:sp>
        <p:nvSpPr>
          <p:cNvPr id="9" name="Footer Placeholder 8">
            <a:extLst>
              <a:ext uri="{FF2B5EF4-FFF2-40B4-BE49-F238E27FC236}">
                <a16:creationId xmlns:a16="http://schemas.microsoft.com/office/drawing/2014/main" id="{BACF5E7F-85E3-4BC7-932D-79C636E44FF5}"/>
              </a:ext>
            </a:extLst>
          </p:cNvPr>
          <p:cNvSpPr>
            <a:spLocks noGrp="1"/>
          </p:cNvSpPr>
          <p:nvPr>
            <p:ph type="ftr" sz="quarter" idx="11"/>
          </p:nvPr>
        </p:nvSpPr>
        <p:spPr>
          <a:xfrm>
            <a:off x="1637716" y="6629400"/>
            <a:ext cx="9144259" cy="228600"/>
          </a:xfrm>
        </p:spPr>
        <p:txBody>
          <a:bodyPr anchor="ctr">
            <a:normAutofit lnSpcReduction="10000"/>
          </a:bodyPr>
          <a:lstStyle/>
          <a:p>
            <a:r>
              <a:rPr lang="en-US" sz="1000"/>
              <a:t>Indicator 7B: Reported APR Data </a:t>
            </a:r>
          </a:p>
        </p:txBody>
      </p:sp>
      <p:pic>
        <p:nvPicPr>
          <p:cNvPr id="3" name="Audio 2">
            <a:hlinkClick r:id="" action="ppaction://media"/>
            <a:extLst>
              <a:ext uri="{FF2B5EF4-FFF2-40B4-BE49-F238E27FC236}">
                <a16:creationId xmlns:a16="http://schemas.microsoft.com/office/drawing/2014/main" id="{F0AEFBB7-24BB-49D5-850A-EF6C7342E4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20186944"/>
      </p:ext>
    </p:extLst>
  </p:cSld>
  <p:clrMapOvr>
    <a:masterClrMapping/>
  </p:clrMapOvr>
  <mc:AlternateContent xmlns:mc="http://schemas.openxmlformats.org/markup-compatibility/2006" xmlns:p14="http://schemas.microsoft.com/office/powerpoint/2010/main">
    <mc:Choice Requires="p14">
      <p:transition spd="med" p14:dur="700" advTm="30646">
        <p:fade/>
      </p:transition>
    </mc:Choice>
    <mc:Fallback xmlns="">
      <p:transition spd="med" advTm="3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0DB2C-42ED-4B97-85F1-A57E0478259F}"/>
              </a:ext>
            </a:extLst>
          </p:cNvPr>
          <p:cNvSpPr>
            <a:spLocks noGrp="1"/>
          </p:cNvSpPr>
          <p:nvPr>
            <p:ph type="title"/>
          </p:nvPr>
        </p:nvSpPr>
        <p:spPr>
          <a:xfrm>
            <a:off x="205201" y="126001"/>
            <a:ext cx="9371949" cy="1007855"/>
          </a:xfrm>
        </p:spPr>
        <p:txBody>
          <a:bodyPr anchor="b">
            <a:normAutofit/>
          </a:bodyPr>
          <a:lstStyle/>
          <a:p>
            <a:r>
              <a:rPr lang="en-US" sz="2500" dirty="0"/>
              <a:t>NYS 7C: Percent of preschool children aged 3 through 5 with IEPs who demonstrate improved </a:t>
            </a:r>
            <a:r>
              <a:rPr lang="en-US" sz="2500" b="1" dirty="0"/>
              <a:t>use of appropriate behaviors</a:t>
            </a:r>
            <a:r>
              <a:rPr lang="en-US" sz="2500" dirty="0"/>
              <a:t>:</a:t>
            </a:r>
          </a:p>
        </p:txBody>
      </p:sp>
      <p:sp>
        <p:nvSpPr>
          <p:cNvPr id="12" name="Arrow: Up 11">
            <a:extLst>
              <a:ext uri="{FF2B5EF4-FFF2-40B4-BE49-F238E27FC236}">
                <a16:creationId xmlns:a16="http://schemas.microsoft.com/office/drawing/2014/main" id="{BAC3DEAA-B8B5-423B-AF03-65085AD0BAD7}"/>
              </a:ext>
            </a:extLst>
          </p:cNvPr>
          <p:cNvSpPr/>
          <p:nvPr/>
        </p:nvSpPr>
        <p:spPr>
          <a:xfrm>
            <a:off x="243091" y="1990726"/>
            <a:ext cx="545528" cy="3246860"/>
          </a:xfrm>
          <a:prstGeom prst="upArrow">
            <a:avLst/>
          </a:prstGeom>
        </p:spPr>
        <p:style>
          <a:lnRef idx="1">
            <a:schemeClr val="accent5"/>
          </a:lnRef>
          <a:fillRef idx="2">
            <a:schemeClr val="accent5"/>
          </a:fillRef>
          <a:effectRef idx="1">
            <a:schemeClr val="accent5"/>
          </a:effectRef>
          <a:fontRef idx="minor">
            <a:schemeClr val="dk1"/>
          </a:fontRef>
        </p:style>
        <p:txBody>
          <a:bodyPr vert="vert270" rtlCol="0" anchor="ctr"/>
          <a:lstStyle/>
          <a:p>
            <a:pPr algn="ctr"/>
            <a:r>
              <a:rPr lang="en-US"/>
              <a:t>Increase = Improvement</a:t>
            </a:r>
          </a:p>
        </p:txBody>
      </p:sp>
      <p:graphicFrame>
        <p:nvGraphicFramePr>
          <p:cNvPr id="14" name="Chart 13" descr="Line graph demonstrating the NYS target and actual performance on 7B1 from 2015 to 2019. For substantially increased rate of growth, the New York State targets ranged from 92% to 93% and actual ranged from 85.80% to 90.15%.">
            <a:extLst>
              <a:ext uri="{FF2B5EF4-FFF2-40B4-BE49-F238E27FC236}">
                <a16:creationId xmlns:a16="http://schemas.microsoft.com/office/drawing/2014/main" id="{2AD73981-30CC-454F-9715-EDC56D41DCB1}"/>
              </a:ext>
            </a:extLst>
          </p:cNvPr>
          <p:cNvGraphicFramePr>
            <a:graphicFrameLocks/>
          </p:cNvGraphicFramePr>
          <p:nvPr>
            <p:extLst>
              <p:ext uri="{D42A27DB-BD31-4B8C-83A1-F6EECF244321}">
                <p14:modId xmlns:p14="http://schemas.microsoft.com/office/powerpoint/2010/main" val="2227498307"/>
              </p:ext>
            </p:extLst>
          </p:nvPr>
        </p:nvGraphicFramePr>
        <p:xfrm>
          <a:off x="-89355" y="1273997"/>
          <a:ext cx="6264124" cy="5208996"/>
        </p:xfrm>
        <a:graphic>
          <a:graphicData uri="http://schemas.openxmlformats.org/drawingml/2006/chart">
            <c:chart xmlns:c="http://schemas.openxmlformats.org/drawingml/2006/chart" xmlns:r="http://schemas.openxmlformats.org/officeDocument/2006/relationships" r:id="rId5"/>
          </a:graphicData>
        </a:graphic>
      </p:graphicFrame>
      <p:sp>
        <p:nvSpPr>
          <p:cNvPr id="13" name="Arrow: Up 12">
            <a:extLst>
              <a:ext uri="{FF2B5EF4-FFF2-40B4-BE49-F238E27FC236}">
                <a16:creationId xmlns:a16="http://schemas.microsoft.com/office/drawing/2014/main" id="{5B47A58F-1AE0-4BC5-A6DB-A3E29CAD01A0}"/>
              </a:ext>
            </a:extLst>
          </p:cNvPr>
          <p:cNvSpPr/>
          <p:nvPr/>
        </p:nvSpPr>
        <p:spPr>
          <a:xfrm>
            <a:off x="6370841" y="1990726"/>
            <a:ext cx="545528" cy="3246860"/>
          </a:xfrm>
          <a:prstGeom prst="upArrow">
            <a:avLst/>
          </a:prstGeom>
        </p:spPr>
        <p:style>
          <a:lnRef idx="1">
            <a:schemeClr val="accent5"/>
          </a:lnRef>
          <a:fillRef idx="2">
            <a:schemeClr val="accent5"/>
          </a:fillRef>
          <a:effectRef idx="1">
            <a:schemeClr val="accent5"/>
          </a:effectRef>
          <a:fontRef idx="minor">
            <a:schemeClr val="dk1"/>
          </a:fontRef>
        </p:style>
        <p:txBody>
          <a:bodyPr vert="vert270" rtlCol="0" anchor="ctr"/>
          <a:lstStyle/>
          <a:p>
            <a:pPr algn="ctr"/>
            <a:r>
              <a:rPr lang="en-US"/>
              <a:t>Increase = Improvement</a:t>
            </a:r>
          </a:p>
        </p:txBody>
      </p:sp>
      <p:graphicFrame>
        <p:nvGraphicFramePr>
          <p:cNvPr id="15" name="Chart 14" descr="Line graph for Indicator 7C2 with targets and results from 2015 to 2019.  Targets increase from 52% to 64% and results decrease from 53.01% to 42.35%. ">
            <a:extLst>
              <a:ext uri="{FF2B5EF4-FFF2-40B4-BE49-F238E27FC236}">
                <a16:creationId xmlns:a16="http://schemas.microsoft.com/office/drawing/2014/main" id="{76C1A721-04B3-4495-AA8F-4C1791991867}"/>
              </a:ext>
            </a:extLst>
          </p:cNvPr>
          <p:cNvGraphicFramePr>
            <a:graphicFrameLocks/>
          </p:cNvGraphicFramePr>
          <p:nvPr>
            <p:extLst>
              <p:ext uri="{D42A27DB-BD31-4B8C-83A1-F6EECF244321}">
                <p14:modId xmlns:p14="http://schemas.microsoft.com/office/powerpoint/2010/main" val="746528222"/>
              </p:ext>
            </p:extLst>
          </p:nvPr>
        </p:nvGraphicFramePr>
        <p:xfrm>
          <a:off x="6096000" y="1273997"/>
          <a:ext cx="6096000" cy="5208996"/>
        </p:xfrm>
        <a:graphic>
          <a:graphicData uri="http://schemas.openxmlformats.org/drawingml/2006/chart">
            <c:chart xmlns:c="http://schemas.openxmlformats.org/drawingml/2006/chart" xmlns:r="http://schemas.openxmlformats.org/officeDocument/2006/relationships" r:id="rId6"/>
          </a:graphicData>
        </a:graphic>
      </p:graphicFrame>
      <p:sp>
        <p:nvSpPr>
          <p:cNvPr id="7" name="Slide Number Placeholder 6">
            <a:extLst>
              <a:ext uri="{FF2B5EF4-FFF2-40B4-BE49-F238E27FC236}">
                <a16:creationId xmlns:a16="http://schemas.microsoft.com/office/drawing/2014/main" id="{D10A966C-B817-44B4-B0E0-A4B09E8BF165}"/>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19</a:t>
            </a:fld>
            <a:endParaRPr lang="en-US" sz="1000"/>
          </a:p>
        </p:txBody>
      </p:sp>
      <p:sp>
        <p:nvSpPr>
          <p:cNvPr id="9" name="Footer Placeholder 8">
            <a:extLst>
              <a:ext uri="{FF2B5EF4-FFF2-40B4-BE49-F238E27FC236}">
                <a16:creationId xmlns:a16="http://schemas.microsoft.com/office/drawing/2014/main" id="{31E3D4CF-1F4B-4666-A6D3-AA2314CE7D12}"/>
              </a:ext>
            </a:extLst>
          </p:cNvPr>
          <p:cNvSpPr>
            <a:spLocks noGrp="1"/>
          </p:cNvSpPr>
          <p:nvPr>
            <p:ph type="ftr" sz="quarter" idx="11"/>
          </p:nvPr>
        </p:nvSpPr>
        <p:spPr>
          <a:xfrm>
            <a:off x="1637716" y="6629400"/>
            <a:ext cx="9144259" cy="228600"/>
          </a:xfrm>
        </p:spPr>
        <p:txBody>
          <a:bodyPr anchor="ctr">
            <a:normAutofit lnSpcReduction="10000"/>
          </a:bodyPr>
          <a:lstStyle/>
          <a:p>
            <a:r>
              <a:rPr lang="en-US" sz="1000"/>
              <a:t>Indicator 7C: Reported APR Data </a:t>
            </a:r>
          </a:p>
        </p:txBody>
      </p:sp>
      <p:pic>
        <p:nvPicPr>
          <p:cNvPr id="3" name="Audio 2">
            <a:hlinkClick r:id="" action="ppaction://media"/>
            <a:extLst>
              <a:ext uri="{FF2B5EF4-FFF2-40B4-BE49-F238E27FC236}">
                <a16:creationId xmlns:a16="http://schemas.microsoft.com/office/drawing/2014/main" id="{CE7A2A0C-1C3E-4939-8F7F-92201A5754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81706319"/>
      </p:ext>
    </p:extLst>
  </p:cSld>
  <p:clrMapOvr>
    <a:masterClrMapping/>
  </p:clrMapOvr>
  <mc:AlternateContent xmlns:mc="http://schemas.openxmlformats.org/markup-compatibility/2006" xmlns:p14="http://schemas.microsoft.com/office/powerpoint/2010/main">
    <mc:Choice Requires="p14">
      <p:transition spd="med" p14:dur="700" advTm="15964">
        <p:fade/>
      </p:transition>
    </mc:Choice>
    <mc:Fallback xmlns="">
      <p:transition spd="med" advTm="159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B52CC-97C7-43CD-949B-12FA051F5E7C}"/>
              </a:ext>
            </a:extLst>
          </p:cNvPr>
          <p:cNvSpPr>
            <a:spLocks noGrp="1"/>
          </p:cNvSpPr>
          <p:nvPr>
            <p:ph type="title"/>
          </p:nvPr>
        </p:nvSpPr>
        <p:spPr>
          <a:xfrm>
            <a:off x="1060704" y="276087"/>
            <a:ext cx="8659369" cy="846276"/>
          </a:xfrm>
        </p:spPr>
        <p:txBody>
          <a:bodyPr>
            <a:normAutofit/>
          </a:bodyPr>
          <a:lstStyle/>
          <a:p>
            <a:r>
              <a:rPr lang="en-US" sz="3200"/>
              <a:t>Agenda Slide for Preschool Outcome Presentation </a:t>
            </a:r>
          </a:p>
        </p:txBody>
      </p:sp>
      <p:graphicFrame>
        <p:nvGraphicFramePr>
          <p:cNvPr id="7" name="Content Placeholder 6" descr="Listing of agenda items: frequently used terms, how the measurement works, data in New York State, improvement activities, proposed targets, and next steps and closing. ">
            <a:extLst>
              <a:ext uri="{FF2B5EF4-FFF2-40B4-BE49-F238E27FC236}">
                <a16:creationId xmlns:a16="http://schemas.microsoft.com/office/drawing/2014/main" id="{05E07A3C-5FEC-42CF-B7C6-CCDF72954647}"/>
              </a:ext>
            </a:extLst>
          </p:cNvPr>
          <p:cNvGraphicFramePr>
            <a:graphicFrameLocks noGrp="1"/>
          </p:cNvGraphicFramePr>
          <p:nvPr>
            <p:ph idx="1"/>
            <p:extLst>
              <p:ext uri="{D42A27DB-BD31-4B8C-83A1-F6EECF244321}">
                <p14:modId xmlns:p14="http://schemas.microsoft.com/office/powerpoint/2010/main" val="1924011289"/>
              </p:ext>
            </p:extLst>
          </p:nvPr>
        </p:nvGraphicFramePr>
        <p:xfrm>
          <a:off x="1060704" y="1301570"/>
          <a:ext cx="10603472" cy="50992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E3CF2FEE-7B91-412D-B8AE-05D626F0CDCB}"/>
              </a:ext>
            </a:extLst>
          </p:cNvPr>
          <p:cNvSpPr>
            <a:spLocks noGrp="1"/>
          </p:cNvSpPr>
          <p:nvPr>
            <p:ph type="sldNum" sz="quarter" idx="12"/>
          </p:nvPr>
        </p:nvSpPr>
        <p:spPr/>
        <p:txBody>
          <a:bodyPr/>
          <a:lstStyle/>
          <a:p>
            <a:fld id="{9CD8D479-8942-46E8-A226-A4E01F7A105C}" type="slidenum">
              <a:rPr lang="en-US" smtClean="0"/>
              <a:t>2</a:t>
            </a:fld>
            <a:endParaRPr lang="en-US"/>
          </a:p>
        </p:txBody>
      </p:sp>
      <p:sp>
        <p:nvSpPr>
          <p:cNvPr id="6" name="Footer Placeholder 5">
            <a:extLst>
              <a:ext uri="{FF2B5EF4-FFF2-40B4-BE49-F238E27FC236}">
                <a16:creationId xmlns:a16="http://schemas.microsoft.com/office/drawing/2014/main" id="{B0A2580C-EDFC-43DA-87F9-51AAE62BFCC0}"/>
              </a:ext>
            </a:extLst>
          </p:cNvPr>
          <p:cNvSpPr>
            <a:spLocks noGrp="1"/>
          </p:cNvSpPr>
          <p:nvPr>
            <p:ph type="ftr" sz="quarter" idx="11"/>
          </p:nvPr>
        </p:nvSpPr>
        <p:spPr/>
        <p:txBody>
          <a:bodyPr/>
          <a:lstStyle/>
          <a:p>
            <a:r>
              <a:rPr lang="en-US"/>
              <a:t>Agenda</a:t>
            </a:r>
          </a:p>
        </p:txBody>
      </p:sp>
      <p:pic>
        <p:nvPicPr>
          <p:cNvPr id="14" name="Audio 13">
            <a:hlinkClick r:id="" action="ppaction://media"/>
            <a:extLst>
              <a:ext uri="{FF2B5EF4-FFF2-40B4-BE49-F238E27FC236}">
                <a16:creationId xmlns:a16="http://schemas.microsoft.com/office/drawing/2014/main" id="{EEAE829D-BD94-4EF7-BE77-837E26368A6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35984421"/>
      </p:ext>
    </p:extLst>
  </p:cSld>
  <p:clrMapOvr>
    <a:masterClrMapping/>
  </p:clrMapOvr>
  <mc:AlternateContent xmlns:mc="http://schemas.openxmlformats.org/markup-compatibility/2006" xmlns:p14="http://schemas.microsoft.com/office/powerpoint/2010/main">
    <mc:Choice Requires="p14">
      <p:transition spd="med" p14:dur="700" advTm="68764">
        <p:fade/>
      </p:transition>
    </mc:Choice>
    <mc:Fallback xmlns="">
      <p:transition spd="med" advTm="687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9FF771-9066-4D3C-887B-5A9A2C80595A}"/>
              </a:ext>
            </a:extLst>
          </p:cNvPr>
          <p:cNvSpPr>
            <a:spLocks noGrp="1"/>
          </p:cNvSpPr>
          <p:nvPr>
            <p:ph type="title"/>
          </p:nvPr>
        </p:nvSpPr>
        <p:spPr>
          <a:xfrm>
            <a:off x="542926" y="276087"/>
            <a:ext cx="9239249" cy="1183566"/>
          </a:xfrm>
        </p:spPr>
        <p:txBody>
          <a:bodyPr>
            <a:noAutofit/>
          </a:bodyPr>
          <a:lstStyle/>
          <a:p>
            <a:r>
              <a:rPr lang="en-US" sz="3600"/>
              <a:t>State/National Comparisons: APR Results </a:t>
            </a:r>
            <a:br>
              <a:rPr lang="en-US" sz="2800"/>
            </a:br>
            <a:r>
              <a:rPr lang="en-US" sz="2400"/>
              <a:t>7A: Percent of preschool children aged 3 through 5 with IEPs who demonstrate improved </a:t>
            </a:r>
            <a:r>
              <a:rPr lang="en-US" sz="2400" b="1"/>
              <a:t>positive social-emotional skills</a:t>
            </a:r>
            <a:endParaRPr lang="en-US" sz="2800"/>
          </a:p>
        </p:txBody>
      </p:sp>
      <p:sp>
        <p:nvSpPr>
          <p:cNvPr id="3" name="Slide Number Placeholder 2">
            <a:extLst>
              <a:ext uri="{FF2B5EF4-FFF2-40B4-BE49-F238E27FC236}">
                <a16:creationId xmlns:a16="http://schemas.microsoft.com/office/drawing/2014/main" id="{34F2C29F-69F2-474A-8D62-681B0FBFF24B}"/>
              </a:ext>
            </a:extLst>
          </p:cNvPr>
          <p:cNvSpPr>
            <a:spLocks noGrp="1"/>
          </p:cNvSpPr>
          <p:nvPr>
            <p:ph type="sldNum" sz="quarter" idx="12"/>
          </p:nvPr>
        </p:nvSpPr>
        <p:spPr/>
        <p:txBody>
          <a:bodyPr/>
          <a:lstStyle/>
          <a:p>
            <a:fld id="{9CD8D479-8942-46E8-A226-A4E01F7A105C}" type="slidenum">
              <a:rPr lang="en-US" smtClean="0"/>
              <a:t>20</a:t>
            </a:fld>
            <a:endParaRPr lang="en-US"/>
          </a:p>
        </p:txBody>
      </p:sp>
      <p:sp>
        <p:nvSpPr>
          <p:cNvPr id="5" name="Footer Placeholder 4">
            <a:extLst>
              <a:ext uri="{FF2B5EF4-FFF2-40B4-BE49-F238E27FC236}">
                <a16:creationId xmlns:a16="http://schemas.microsoft.com/office/drawing/2014/main" id="{B2301373-4D00-46BB-8028-C0F5BCD57612}"/>
              </a:ext>
            </a:extLst>
          </p:cNvPr>
          <p:cNvSpPr>
            <a:spLocks noGrp="1"/>
          </p:cNvSpPr>
          <p:nvPr>
            <p:ph type="ftr" sz="quarter" idx="11"/>
          </p:nvPr>
        </p:nvSpPr>
        <p:spPr/>
        <p:txBody>
          <a:bodyPr/>
          <a:lstStyle/>
          <a:p>
            <a:r>
              <a:rPr lang="en-US"/>
              <a:t>7A State Comparisons</a:t>
            </a:r>
          </a:p>
        </p:txBody>
      </p:sp>
      <p:graphicFrame>
        <p:nvGraphicFramePr>
          <p:cNvPr id="13" name="Content Placeholder 12" descr="Bar graph for Indicator 7A1 for seven comparison states from 2014 to 2018 and the National Mean.  New York is the highest among the states. ">
            <a:extLst>
              <a:ext uri="{FF2B5EF4-FFF2-40B4-BE49-F238E27FC236}">
                <a16:creationId xmlns:a16="http://schemas.microsoft.com/office/drawing/2014/main" id="{09992B13-4961-46FF-AE10-2C3BF4592A82}"/>
              </a:ext>
            </a:extLst>
          </p:cNvPr>
          <p:cNvGraphicFramePr>
            <a:graphicFrameLocks noGrp="1"/>
          </p:cNvGraphicFramePr>
          <p:nvPr>
            <p:ph sz="half" idx="1"/>
            <p:extLst>
              <p:ext uri="{D42A27DB-BD31-4B8C-83A1-F6EECF244321}">
                <p14:modId xmlns:p14="http://schemas.microsoft.com/office/powerpoint/2010/main" val="2038268002"/>
              </p:ext>
            </p:extLst>
          </p:nvPr>
        </p:nvGraphicFramePr>
        <p:xfrm>
          <a:off x="0" y="1555750"/>
          <a:ext cx="6096000" cy="48142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ontent Placeholder 13" descr="Bar graph for 7A2 showing comparison to other states from 2014 to 2018 and the 2018 National Mean.  New York State is the lowest cumulatively among the states and below the mean. ">
            <a:extLst>
              <a:ext uri="{FF2B5EF4-FFF2-40B4-BE49-F238E27FC236}">
                <a16:creationId xmlns:a16="http://schemas.microsoft.com/office/drawing/2014/main" id="{8649BD5A-18F4-4C28-9049-C890CE14F117}"/>
              </a:ext>
            </a:extLst>
          </p:cNvPr>
          <p:cNvGraphicFramePr>
            <a:graphicFrameLocks noGrp="1"/>
          </p:cNvGraphicFramePr>
          <p:nvPr>
            <p:ph sz="half" idx="2"/>
            <p:extLst>
              <p:ext uri="{D42A27DB-BD31-4B8C-83A1-F6EECF244321}">
                <p14:modId xmlns:p14="http://schemas.microsoft.com/office/powerpoint/2010/main" val="162618792"/>
              </p:ext>
            </p:extLst>
          </p:nvPr>
        </p:nvGraphicFramePr>
        <p:xfrm>
          <a:off x="6172199" y="1555750"/>
          <a:ext cx="6019799" cy="4814228"/>
        </p:xfrm>
        <a:graphic>
          <a:graphicData uri="http://schemas.openxmlformats.org/drawingml/2006/chart">
            <c:chart xmlns:c="http://schemas.openxmlformats.org/drawingml/2006/chart" xmlns:r="http://schemas.openxmlformats.org/officeDocument/2006/relationships" r:id="rId6"/>
          </a:graphicData>
        </a:graphic>
      </p:graphicFrame>
      <p:pic>
        <p:nvPicPr>
          <p:cNvPr id="8" name="Audio 7">
            <a:hlinkClick r:id="" action="ppaction://media"/>
            <a:extLst>
              <a:ext uri="{FF2B5EF4-FFF2-40B4-BE49-F238E27FC236}">
                <a16:creationId xmlns:a16="http://schemas.microsoft.com/office/drawing/2014/main" id="{D141CE4C-D847-4E5C-A03F-9B8648721B5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62069198"/>
      </p:ext>
    </p:extLst>
  </p:cSld>
  <p:clrMapOvr>
    <a:masterClrMapping/>
  </p:clrMapOvr>
  <mc:AlternateContent xmlns:mc="http://schemas.openxmlformats.org/markup-compatibility/2006" xmlns:p14="http://schemas.microsoft.com/office/powerpoint/2010/main">
    <mc:Choice Requires="p14">
      <p:transition spd="med" p14:dur="700" advTm="99855">
        <p:fade/>
      </p:transition>
    </mc:Choice>
    <mc:Fallback xmlns="">
      <p:transition spd="med" advTm="998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a:extLst>
              <a:ext uri="{FF2B5EF4-FFF2-40B4-BE49-F238E27FC236}">
                <a16:creationId xmlns:a16="http://schemas.microsoft.com/office/drawing/2014/main" id="{41ADB333-B464-41E2-B7E5-1F7FE9186F28}"/>
              </a:ext>
            </a:extLst>
          </p:cNvPr>
          <p:cNvSpPr>
            <a:spLocks noGrp="1"/>
          </p:cNvSpPr>
          <p:nvPr>
            <p:ph type="title"/>
          </p:nvPr>
        </p:nvSpPr>
        <p:spPr>
          <a:xfrm>
            <a:off x="410402" y="276225"/>
            <a:ext cx="10371898" cy="1182688"/>
          </a:xfrm>
        </p:spPr>
        <p:txBody>
          <a:bodyPr>
            <a:noAutofit/>
          </a:bodyPr>
          <a:lstStyle/>
          <a:p>
            <a:r>
              <a:rPr lang="en-US" sz="3600"/>
              <a:t>State/National Comparisons: APR Results </a:t>
            </a:r>
            <a:br>
              <a:rPr lang="en-US" sz="2800"/>
            </a:br>
            <a:r>
              <a:rPr lang="en-US" sz="2400"/>
              <a:t>7B: Percent of preschool children aged 3 through 5 with IEPs who                    demonstrate improved </a:t>
            </a:r>
            <a:r>
              <a:rPr lang="en-US" sz="2400" b="1"/>
              <a:t>acquisition and use of knowledge and skills </a:t>
            </a:r>
            <a:endParaRPr lang="en-US" sz="2800" b="1"/>
          </a:p>
        </p:txBody>
      </p:sp>
      <p:graphicFrame>
        <p:nvGraphicFramePr>
          <p:cNvPr id="18" name="Content Placeholder 17" descr="Bar graph for 7B1 of comparison states from 2014 to 2018 and the 2018 National Mean.  New York State is the highest performer and above the mean. ">
            <a:extLst>
              <a:ext uri="{FF2B5EF4-FFF2-40B4-BE49-F238E27FC236}">
                <a16:creationId xmlns:a16="http://schemas.microsoft.com/office/drawing/2014/main" id="{EFA10077-6BF0-428F-9A71-21FD91CB9B47}"/>
              </a:ext>
            </a:extLst>
          </p:cNvPr>
          <p:cNvGraphicFramePr>
            <a:graphicFrameLocks noGrp="1"/>
          </p:cNvGraphicFramePr>
          <p:nvPr>
            <p:ph sz="half" idx="2"/>
            <p:extLst>
              <p:ext uri="{D42A27DB-BD31-4B8C-83A1-F6EECF244321}">
                <p14:modId xmlns:p14="http://schemas.microsoft.com/office/powerpoint/2010/main" val="907462146"/>
              </p:ext>
            </p:extLst>
          </p:nvPr>
        </p:nvGraphicFramePr>
        <p:xfrm>
          <a:off x="0" y="1646416"/>
          <a:ext cx="6018213" cy="479548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Content Placeholder 18" descr="Bar graph for 7B2 of comparison states from 2014 to 2018 and the 2018 National Mean.  New York State has the lowest cumulative performance and is below the mean.  ">
            <a:extLst>
              <a:ext uri="{FF2B5EF4-FFF2-40B4-BE49-F238E27FC236}">
                <a16:creationId xmlns:a16="http://schemas.microsoft.com/office/drawing/2014/main" id="{B430A7CC-7C8E-4669-855C-227842BF58E1}"/>
              </a:ext>
            </a:extLst>
          </p:cNvPr>
          <p:cNvGraphicFramePr>
            <a:graphicFrameLocks noGrp="1"/>
          </p:cNvGraphicFramePr>
          <p:nvPr>
            <p:ph sz="quarter" idx="4"/>
            <p:extLst>
              <p:ext uri="{D42A27DB-BD31-4B8C-83A1-F6EECF244321}">
                <p14:modId xmlns:p14="http://schemas.microsoft.com/office/powerpoint/2010/main" val="2160570344"/>
              </p:ext>
            </p:extLst>
          </p:nvPr>
        </p:nvGraphicFramePr>
        <p:xfrm>
          <a:off x="6172200" y="1646416"/>
          <a:ext cx="6019800" cy="4795481"/>
        </p:xfrm>
        <a:graphic>
          <a:graphicData uri="http://schemas.openxmlformats.org/drawingml/2006/chart">
            <c:chart xmlns:c="http://schemas.openxmlformats.org/drawingml/2006/chart" xmlns:r="http://schemas.openxmlformats.org/officeDocument/2006/relationships" r:id="rId6"/>
          </a:graphicData>
        </a:graphic>
      </p:graphicFrame>
      <p:sp>
        <p:nvSpPr>
          <p:cNvPr id="7" name="Slide Number Placeholder 6">
            <a:extLst>
              <a:ext uri="{FF2B5EF4-FFF2-40B4-BE49-F238E27FC236}">
                <a16:creationId xmlns:a16="http://schemas.microsoft.com/office/drawing/2014/main" id="{D2DE2ED1-23C2-4617-9F79-AA4F048CF4E7}"/>
              </a:ext>
            </a:extLst>
          </p:cNvPr>
          <p:cNvSpPr>
            <a:spLocks noGrp="1"/>
          </p:cNvSpPr>
          <p:nvPr>
            <p:ph type="sldNum" sz="quarter" idx="12"/>
          </p:nvPr>
        </p:nvSpPr>
        <p:spPr/>
        <p:txBody>
          <a:bodyPr/>
          <a:lstStyle/>
          <a:p>
            <a:fld id="{9CD8D479-8942-46E8-A226-A4E01F7A105C}" type="slidenum">
              <a:rPr lang="en-US" smtClean="0"/>
              <a:t>21</a:t>
            </a:fld>
            <a:endParaRPr lang="en-US"/>
          </a:p>
        </p:txBody>
      </p:sp>
      <p:sp>
        <p:nvSpPr>
          <p:cNvPr id="9" name="Footer Placeholder 8">
            <a:extLst>
              <a:ext uri="{FF2B5EF4-FFF2-40B4-BE49-F238E27FC236}">
                <a16:creationId xmlns:a16="http://schemas.microsoft.com/office/drawing/2014/main" id="{8511E480-A9A4-4CF1-BD0A-B7E1FA40FE83}"/>
              </a:ext>
            </a:extLst>
          </p:cNvPr>
          <p:cNvSpPr>
            <a:spLocks noGrp="1"/>
          </p:cNvSpPr>
          <p:nvPr>
            <p:ph type="ftr" sz="quarter" idx="11"/>
          </p:nvPr>
        </p:nvSpPr>
        <p:spPr/>
        <p:txBody>
          <a:bodyPr/>
          <a:lstStyle/>
          <a:p>
            <a:r>
              <a:rPr lang="en-US"/>
              <a:t>Indicator 7B State APR Results </a:t>
            </a:r>
          </a:p>
        </p:txBody>
      </p:sp>
      <p:pic>
        <p:nvPicPr>
          <p:cNvPr id="2" name="Audio 1">
            <a:hlinkClick r:id="" action="ppaction://media"/>
            <a:extLst>
              <a:ext uri="{FF2B5EF4-FFF2-40B4-BE49-F238E27FC236}">
                <a16:creationId xmlns:a16="http://schemas.microsoft.com/office/drawing/2014/main" id="{F782FF44-E8A8-4B67-ADB3-E64B07E66E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33352424"/>
      </p:ext>
    </p:extLst>
  </p:cSld>
  <p:clrMapOvr>
    <a:masterClrMapping/>
  </p:clrMapOvr>
  <mc:AlternateContent xmlns:mc="http://schemas.openxmlformats.org/markup-compatibility/2006" xmlns:p14="http://schemas.microsoft.com/office/powerpoint/2010/main">
    <mc:Choice Requires="p14">
      <p:transition spd="med" p14:dur="700" advTm="30822">
        <p:fade/>
      </p:transition>
    </mc:Choice>
    <mc:Fallback xmlns="">
      <p:transition spd="med" advTm="308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5A56B51-25EC-4F2F-B685-66A8BEDED222}"/>
              </a:ext>
            </a:extLst>
          </p:cNvPr>
          <p:cNvSpPr>
            <a:spLocks noGrp="1"/>
          </p:cNvSpPr>
          <p:nvPr>
            <p:ph type="title"/>
          </p:nvPr>
        </p:nvSpPr>
        <p:spPr>
          <a:xfrm>
            <a:off x="228600" y="276087"/>
            <a:ext cx="9553575" cy="1183566"/>
          </a:xfrm>
        </p:spPr>
        <p:txBody>
          <a:bodyPr>
            <a:normAutofit fontScale="90000"/>
          </a:bodyPr>
          <a:lstStyle/>
          <a:p>
            <a:r>
              <a:rPr lang="en-US" sz="4000"/>
              <a:t>State/National Comparisons: APR Results </a:t>
            </a:r>
            <a:br>
              <a:rPr lang="en-US" sz="4000"/>
            </a:br>
            <a:r>
              <a:rPr lang="en-US" sz="2600"/>
              <a:t>7C: Percent of preschool children aged 3 through 5 with IEPs who demonstrate improved </a:t>
            </a:r>
            <a:r>
              <a:rPr lang="en-US" sz="2600" b="1"/>
              <a:t>use of appropriate behaviors to meet their needs</a:t>
            </a:r>
          </a:p>
        </p:txBody>
      </p:sp>
      <p:sp>
        <p:nvSpPr>
          <p:cNvPr id="5" name="Slide Number Placeholder 4">
            <a:extLst>
              <a:ext uri="{FF2B5EF4-FFF2-40B4-BE49-F238E27FC236}">
                <a16:creationId xmlns:a16="http://schemas.microsoft.com/office/drawing/2014/main" id="{2C9BCC45-AA50-4D72-8218-9ABC07714165}"/>
              </a:ext>
            </a:extLst>
          </p:cNvPr>
          <p:cNvSpPr>
            <a:spLocks noGrp="1"/>
          </p:cNvSpPr>
          <p:nvPr>
            <p:ph type="sldNum" sz="quarter" idx="12"/>
          </p:nvPr>
        </p:nvSpPr>
        <p:spPr/>
        <p:txBody>
          <a:bodyPr/>
          <a:lstStyle/>
          <a:p>
            <a:fld id="{9CD8D479-8942-46E8-A226-A4E01F7A105C}" type="slidenum">
              <a:rPr lang="en-US" smtClean="0"/>
              <a:t>22</a:t>
            </a:fld>
            <a:endParaRPr lang="en-US"/>
          </a:p>
        </p:txBody>
      </p:sp>
      <p:sp>
        <p:nvSpPr>
          <p:cNvPr id="7" name="Footer Placeholder 6">
            <a:extLst>
              <a:ext uri="{FF2B5EF4-FFF2-40B4-BE49-F238E27FC236}">
                <a16:creationId xmlns:a16="http://schemas.microsoft.com/office/drawing/2014/main" id="{30EB3EF6-9712-41D5-BA4D-7701A13D3D16}"/>
              </a:ext>
            </a:extLst>
          </p:cNvPr>
          <p:cNvSpPr>
            <a:spLocks noGrp="1"/>
          </p:cNvSpPr>
          <p:nvPr>
            <p:ph type="ftr" sz="quarter" idx="11"/>
          </p:nvPr>
        </p:nvSpPr>
        <p:spPr/>
        <p:txBody>
          <a:bodyPr/>
          <a:lstStyle/>
          <a:p>
            <a:r>
              <a:rPr lang="en-US"/>
              <a:t>Indicator 7C State APR Results </a:t>
            </a:r>
          </a:p>
        </p:txBody>
      </p:sp>
      <p:graphicFrame>
        <p:nvGraphicFramePr>
          <p:cNvPr id="12" name="Content Placeholder 11" descr="Bar graph for 7C1 of comparison states from 2014 to 2018 and the 2018 National Mean.  New York State is the highest performer and above the mean. ">
            <a:extLst>
              <a:ext uri="{FF2B5EF4-FFF2-40B4-BE49-F238E27FC236}">
                <a16:creationId xmlns:a16="http://schemas.microsoft.com/office/drawing/2014/main" id="{3E435731-19D2-48B1-8277-5EF784CDD7AF}"/>
              </a:ext>
            </a:extLst>
          </p:cNvPr>
          <p:cNvGraphicFramePr>
            <a:graphicFrameLocks noGrp="1"/>
          </p:cNvGraphicFramePr>
          <p:nvPr>
            <p:ph sz="half" idx="2"/>
            <p:extLst>
              <p:ext uri="{D42A27DB-BD31-4B8C-83A1-F6EECF244321}">
                <p14:modId xmlns:p14="http://schemas.microsoft.com/office/powerpoint/2010/main" val="1226526607"/>
              </p:ext>
            </p:extLst>
          </p:nvPr>
        </p:nvGraphicFramePr>
        <p:xfrm>
          <a:off x="0" y="1582220"/>
          <a:ext cx="6018213" cy="486995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ontent Placeholder 14" descr="Bar graph for 7C2 of comparison states from 2014 to 2018 and the 2018 National Mean.  New York State has the lowest cumulative performance and is below the mean.  ">
            <a:extLst>
              <a:ext uri="{FF2B5EF4-FFF2-40B4-BE49-F238E27FC236}">
                <a16:creationId xmlns:a16="http://schemas.microsoft.com/office/drawing/2014/main" id="{4B09FD63-CC95-4716-9174-089EBC53FE9E}"/>
              </a:ext>
            </a:extLst>
          </p:cNvPr>
          <p:cNvGraphicFramePr>
            <a:graphicFrameLocks noGrp="1"/>
          </p:cNvGraphicFramePr>
          <p:nvPr>
            <p:ph sz="quarter" idx="4"/>
            <p:extLst>
              <p:ext uri="{D42A27DB-BD31-4B8C-83A1-F6EECF244321}">
                <p14:modId xmlns:p14="http://schemas.microsoft.com/office/powerpoint/2010/main" val="3904544392"/>
              </p:ext>
            </p:extLst>
          </p:nvPr>
        </p:nvGraphicFramePr>
        <p:xfrm>
          <a:off x="6172200" y="1582220"/>
          <a:ext cx="6019800" cy="4869951"/>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a:extLst>
              <a:ext uri="{FF2B5EF4-FFF2-40B4-BE49-F238E27FC236}">
                <a16:creationId xmlns:a16="http://schemas.microsoft.com/office/drawing/2014/main" id="{64EE056B-75EC-4E47-96B6-F2A2AF98B51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07922606"/>
      </p:ext>
    </p:extLst>
  </p:cSld>
  <p:clrMapOvr>
    <a:masterClrMapping/>
  </p:clrMapOvr>
  <mc:AlternateContent xmlns:mc="http://schemas.openxmlformats.org/markup-compatibility/2006" xmlns:p14="http://schemas.microsoft.com/office/powerpoint/2010/main">
    <mc:Choice Requires="p14">
      <p:transition spd="med" p14:dur="700" advTm="27688">
        <p:fade/>
      </p:transition>
    </mc:Choice>
    <mc:Fallback xmlns="">
      <p:transition spd="med" advTm="276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F8FA3-316D-4567-86E8-E62BACE8A517}"/>
              </a:ext>
            </a:extLst>
          </p:cNvPr>
          <p:cNvSpPr>
            <a:spLocks noGrp="1"/>
          </p:cNvSpPr>
          <p:nvPr>
            <p:ph type="title"/>
          </p:nvPr>
        </p:nvSpPr>
        <p:spPr>
          <a:xfrm>
            <a:off x="6682434" y="1171280"/>
            <a:ext cx="5509565" cy="3781720"/>
          </a:xfrm>
        </p:spPr>
        <p:txBody>
          <a:bodyPr anchor="ctr">
            <a:normAutofit/>
          </a:bodyPr>
          <a:lstStyle/>
          <a:p>
            <a:br>
              <a:rPr lang="en-US"/>
            </a:br>
            <a:r>
              <a:rPr lang="en-US"/>
              <a:t>1) </a:t>
            </a:r>
            <a:r>
              <a:rPr lang="en-US" sz="3000"/>
              <a:t>What did the SPP data tell us?  </a:t>
            </a:r>
            <a:br>
              <a:rPr lang="en-US" sz="3000"/>
            </a:br>
            <a:br>
              <a:rPr lang="en-US" sz="2000"/>
            </a:br>
            <a:r>
              <a:rPr lang="en-US"/>
              <a:t>2) </a:t>
            </a:r>
            <a:r>
              <a:rPr lang="en-US" sz="3000"/>
              <a:t>How should we use the data to inform our target-setting and improvement activities?</a:t>
            </a:r>
          </a:p>
        </p:txBody>
      </p:sp>
      <p:sp>
        <p:nvSpPr>
          <p:cNvPr id="3" name="Text Placeholder 2">
            <a:extLst>
              <a:ext uri="{FF2B5EF4-FFF2-40B4-BE49-F238E27FC236}">
                <a16:creationId xmlns:a16="http://schemas.microsoft.com/office/drawing/2014/main" id="{B2797A79-BCC3-4C71-B87C-A99B492D145A}"/>
              </a:ext>
            </a:extLst>
          </p:cNvPr>
          <p:cNvSpPr>
            <a:spLocks noGrp="1"/>
          </p:cNvSpPr>
          <p:nvPr>
            <p:ph type="body" sz="half" idx="2"/>
          </p:nvPr>
        </p:nvSpPr>
        <p:spPr>
          <a:xfrm>
            <a:off x="7088180" y="5184038"/>
            <a:ext cx="3170245" cy="1214324"/>
          </a:xfrm>
        </p:spPr>
        <p:txBody>
          <a:bodyPr/>
          <a:lstStyle/>
          <a:p>
            <a:pPr algn="ctr"/>
            <a:r>
              <a:rPr lang="en-US" sz="3600" b="1"/>
              <a:t>Stakeholder </a:t>
            </a:r>
          </a:p>
          <a:p>
            <a:pPr algn="ctr"/>
            <a:r>
              <a:rPr lang="en-US" sz="3600" b="1"/>
              <a:t>Discussion </a:t>
            </a:r>
          </a:p>
          <a:p>
            <a:pPr algn="ctr"/>
            <a:endParaRPr lang="en-US"/>
          </a:p>
        </p:txBody>
      </p:sp>
      <p:sp>
        <p:nvSpPr>
          <p:cNvPr id="4" name="Slide Number Placeholder 3">
            <a:extLst>
              <a:ext uri="{FF2B5EF4-FFF2-40B4-BE49-F238E27FC236}">
                <a16:creationId xmlns:a16="http://schemas.microsoft.com/office/drawing/2014/main" id="{57C85D91-1027-40B1-8AB5-3E73C7638985}"/>
              </a:ext>
            </a:extLst>
          </p:cNvPr>
          <p:cNvSpPr>
            <a:spLocks noGrp="1"/>
          </p:cNvSpPr>
          <p:nvPr>
            <p:ph type="sldNum" sz="quarter" idx="12"/>
          </p:nvPr>
        </p:nvSpPr>
        <p:spPr/>
        <p:txBody>
          <a:bodyPr/>
          <a:lstStyle/>
          <a:p>
            <a:fld id="{9CD8D479-8942-46E8-A226-A4E01F7A105C}" type="slidenum">
              <a:rPr lang="en-US" smtClean="0"/>
              <a:t>23</a:t>
            </a:fld>
            <a:endParaRPr lang="en-US"/>
          </a:p>
        </p:txBody>
      </p:sp>
      <p:sp>
        <p:nvSpPr>
          <p:cNvPr id="6" name="Footer Placeholder 5">
            <a:extLst>
              <a:ext uri="{FF2B5EF4-FFF2-40B4-BE49-F238E27FC236}">
                <a16:creationId xmlns:a16="http://schemas.microsoft.com/office/drawing/2014/main" id="{3A5AED2C-5BC2-448F-A79B-CEB598ED38D3}"/>
              </a:ext>
            </a:extLst>
          </p:cNvPr>
          <p:cNvSpPr>
            <a:spLocks noGrp="1"/>
          </p:cNvSpPr>
          <p:nvPr>
            <p:ph type="ftr" sz="quarter" idx="11"/>
          </p:nvPr>
        </p:nvSpPr>
        <p:spPr/>
        <p:txBody>
          <a:bodyPr/>
          <a:lstStyle/>
          <a:p>
            <a:r>
              <a:rPr lang="en-US"/>
              <a:t>Virtual Meeting Stakeholder Question </a:t>
            </a:r>
          </a:p>
        </p:txBody>
      </p:sp>
      <p:pic>
        <p:nvPicPr>
          <p:cNvPr id="7" name="Graphic 6" descr="Questions">
            <a:extLst>
              <a:ext uri="{FF2B5EF4-FFF2-40B4-BE49-F238E27FC236}">
                <a16:creationId xmlns:a16="http://schemas.microsoft.com/office/drawing/2014/main" id="{E928C14B-69CD-4A67-8B12-BDDEF937B1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77425" y="5024732"/>
            <a:ext cx="1323975" cy="1323975"/>
          </a:xfrm>
          <a:prstGeom prst="rect">
            <a:avLst/>
          </a:prstGeom>
        </p:spPr>
      </p:pic>
      <p:sp>
        <p:nvSpPr>
          <p:cNvPr id="5" name="TextBox 4">
            <a:extLst>
              <a:ext uri="{FF2B5EF4-FFF2-40B4-BE49-F238E27FC236}">
                <a16:creationId xmlns:a16="http://schemas.microsoft.com/office/drawing/2014/main" id="{02C69FDE-A1D7-4437-844C-F5AE884D14DA}"/>
              </a:ext>
            </a:extLst>
          </p:cNvPr>
          <p:cNvSpPr txBox="1"/>
          <p:nvPr/>
        </p:nvSpPr>
        <p:spPr>
          <a:xfrm>
            <a:off x="6762964" y="1407559"/>
            <a:ext cx="4857108" cy="584775"/>
          </a:xfrm>
          <a:prstGeom prst="rect">
            <a:avLst/>
          </a:prstGeom>
          <a:noFill/>
        </p:spPr>
        <p:txBody>
          <a:bodyPr wrap="square" rtlCol="0">
            <a:spAutoFit/>
          </a:bodyPr>
          <a:lstStyle/>
          <a:p>
            <a:r>
              <a:rPr lang="en-US" sz="3200">
                <a:solidFill>
                  <a:schemeClr val="bg1"/>
                </a:solidFill>
                <a:latin typeface="+mj-lt"/>
                <a:ea typeface="+mj-ea"/>
                <a:cs typeface="+mj-cs"/>
              </a:rPr>
              <a:t>Virtual</a:t>
            </a:r>
            <a:r>
              <a:rPr lang="en-US" sz="2000"/>
              <a:t> </a:t>
            </a:r>
            <a:r>
              <a:rPr lang="en-US" sz="3200">
                <a:solidFill>
                  <a:schemeClr val="bg1"/>
                </a:solidFill>
                <a:latin typeface="+mj-lt"/>
                <a:ea typeface="+mj-ea"/>
                <a:cs typeface="+mj-cs"/>
              </a:rPr>
              <a:t>Meeting</a:t>
            </a:r>
            <a:r>
              <a:rPr lang="en-US" sz="2000"/>
              <a:t> </a:t>
            </a:r>
            <a:r>
              <a:rPr lang="en-US" sz="3200">
                <a:solidFill>
                  <a:schemeClr val="bg1"/>
                </a:solidFill>
                <a:latin typeface="+mj-lt"/>
                <a:ea typeface="+mj-ea"/>
                <a:cs typeface="+mj-cs"/>
              </a:rPr>
              <a:t>Question</a:t>
            </a:r>
            <a:r>
              <a:rPr lang="en-US" sz="2000"/>
              <a:t> </a:t>
            </a:r>
          </a:p>
        </p:txBody>
      </p:sp>
      <p:pic>
        <p:nvPicPr>
          <p:cNvPr id="11" name="Audio 10">
            <a:hlinkClick r:id="" action="ppaction://media"/>
            <a:extLst>
              <a:ext uri="{FF2B5EF4-FFF2-40B4-BE49-F238E27FC236}">
                <a16:creationId xmlns:a16="http://schemas.microsoft.com/office/drawing/2014/main" id="{E56E41A3-56CA-49A0-B930-37694BB4DC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71328796"/>
      </p:ext>
    </p:extLst>
  </p:cSld>
  <p:clrMapOvr>
    <a:masterClrMapping/>
  </p:clrMapOvr>
  <mc:AlternateContent xmlns:mc="http://schemas.openxmlformats.org/markup-compatibility/2006" xmlns:p14="http://schemas.microsoft.com/office/powerpoint/2010/main">
    <mc:Choice Requires="p14">
      <p:transition spd="med" p14:dur="700" advTm="20884">
        <p:fade/>
      </p:transition>
    </mc:Choice>
    <mc:Fallback xmlns="">
      <p:transition spd="med" advTm="208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5047E-ED3F-4C27-929C-6E495480B7DF}"/>
              </a:ext>
            </a:extLst>
          </p:cNvPr>
          <p:cNvSpPr txBox="1">
            <a:spLocks noGrp="1"/>
          </p:cNvSpPr>
          <p:nvPr>
            <p:ph type="title" idx="4294967295"/>
          </p:nvPr>
        </p:nvSpPr>
        <p:spPr>
          <a:xfrm>
            <a:off x="381000" y="6315075"/>
            <a:ext cx="10506075"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mn-lt"/>
                <a:ea typeface="+mn-ea"/>
                <a:cs typeface="+mn-cs"/>
              </a:rPr>
              <a:t>Indicator 7: Preschool Outcomes Improvement Strategies </a:t>
            </a:r>
          </a:p>
        </p:txBody>
      </p:sp>
      <p:sp>
        <p:nvSpPr>
          <p:cNvPr id="2" name="Title 1">
            <a:extLst>
              <a:ext uri="{C183D7F6-B498-43B3-948B-1728B52AA6E4}">
                <adec:decorative xmlns:adec="http://schemas.microsoft.com/office/drawing/2017/decorative" val="1"/>
              </a:ext>
            </a:extLst>
          </p:cNvPr>
          <p:cNvSpPr>
            <a:spLocks/>
          </p:cNvSpPr>
          <p:nvPr/>
        </p:nvSpPr>
        <p:spPr>
          <a:xfrm>
            <a:off x="3175592" y="248654"/>
            <a:ext cx="3381865" cy="47592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75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chemeClr val="bg1"/>
                </a:solidFill>
                <a:effectLst/>
                <a:uLnTx/>
                <a:uFillTx/>
                <a:latin typeface="+mj-lt"/>
                <a:ea typeface="+mj-ea"/>
                <a:cs typeface="+mj-cs"/>
              </a:rPr>
              <a:t>State Performance Plan (SPP)/</a:t>
            </a:r>
            <a:br>
              <a:rPr kumimoji="0" lang="en-US" sz="4800" b="0" i="0" u="none" strike="noStrike" kern="1200" cap="none" spc="0" normalizeH="0" baseline="0" noProof="0">
                <a:ln>
                  <a:noFill/>
                </a:ln>
                <a:solidFill>
                  <a:schemeClr val="bg1"/>
                </a:solidFill>
                <a:effectLst/>
                <a:uLnTx/>
                <a:uFillTx/>
                <a:latin typeface="+mj-lt"/>
                <a:ea typeface="+mj-ea"/>
                <a:cs typeface="+mj-cs"/>
              </a:rPr>
            </a:br>
            <a:r>
              <a:rPr kumimoji="0" lang="en-US" sz="4800" b="0" i="0" u="none" strike="noStrike" kern="1200" cap="none" spc="0" normalizeH="0" baseline="0" noProof="0">
                <a:ln>
                  <a:noFill/>
                </a:ln>
                <a:solidFill>
                  <a:schemeClr val="bg1"/>
                </a:solidFill>
                <a:effectLst/>
                <a:uLnTx/>
                <a:uFillTx/>
                <a:latin typeface="+mj-lt"/>
                <a:ea typeface="+mj-ea"/>
                <a:cs typeface="+mj-cs"/>
              </a:rPr>
              <a:t>Annual Performance Report (APR) </a:t>
            </a:r>
            <a:br>
              <a:rPr kumimoji="0" lang="en-US" sz="4800" b="0" i="0" u="none" strike="noStrike" kern="1200" cap="none" spc="0" normalizeH="0" baseline="0" noProof="0">
                <a:ln>
                  <a:noFill/>
                </a:ln>
                <a:solidFill>
                  <a:schemeClr val="bg1"/>
                </a:solidFill>
                <a:effectLst/>
                <a:uLnTx/>
                <a:uFillTx/>
                <a:latin typeface="+mj-lt"/>
                <a:ea typeface="+mj-ea"/>
                <a:cs typeface="+mj-cs"/>
              </a:rPr>
            </a:br>
            <a:r>
              <a:rPr kumimoji="0" lang="en-US" sz="4800" b="0" i="0" u="none" strike="noStrike" kern="1200" cap="none" spc="0" normalizeH="0" baseline="0" noProof="0">
                <a:ln>
                  <a:noFill/>
                </a:ln>
                <a:solidFill>
                  <a:schemeClr val="bg1"/>
                </a:solidFill>
                <a:effectLst/>
                <a:uLnTx/>
                <a:uFillTx/>
                <a:latin typeface="+mj-lt"/>
                <a:ea typeface="+mj-ea"/>
                <a:cs typeface="+mj-cs"/>
              </a:rPr>
              <a:t>2020-2025</a:t>
            </a:r>
          </a:p>
        </p:txBody>
      </p:sp>
      <p:sp>
        <p:nvSpPr>
          <p:cNvPr id="3" name="Subtitle 2">
            <a:extLst>
              <a:ext uri="{C183D7F6-B498-43B3-948B-1728B52AA6E4}">
                <adec:decorative xmlns:adec="http://schemas.microsoft.com/office/drawing/2017/decorative" val="1"/>
              </a:ext>
            </a:extLst>
          </p:cNvPr>
          <p:cNvSpPr>
            <a:spLocks noGrp="1"/>
          </p:cNvSpPr>
          <p:nvPr>
            <p:ph type="subTitle" idx="1"/>
          </p:nvPr>
        </p:nvSpPr>
        <p:spPr>
          <a:xfrm>
            <a:off x="3175592" y="5175312"/>
            <a:ext cx="3273646" cy="683228"/>
          </a:xfrm>
        </p:spPr>
        <p:txBody>
          <a:bodyPr>
            <a:normAutofit/>
          </a:bodyPr>
          <a:lstStyle/>
          <a:p>
            <a:r>
              <a:rPr lang="en-US"/>
              <a:t>Individuals with Disabilities Education Act (IDEA)</a:t>
            </a:r>
          </a:p>
        </p:txBody>
      </p:sp>
      <p:pic>
        <p:nvPicPr>
          <p:cNvPr id="5" name="Picture 4">
            <a:extLst>
              <a:ext uri="{FF2B5EF4-FFF2-40B4-BE49-F238E27FC236}">
                <a16:creationId xmlns:a16="http://schemas.microsoft.com/office/drawing/2014/main" id="{BE459E9C-B3CC-4422-8530-86C2CCBEAC0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732574" y="2"/>
            <a:ext cx="5459426" cy="2499358"/>
          </a:xfrm>
          <a:prstGeom prst="rect">
            <a:avLst/>
          </a:prstGeom>
        </p:spPr>
      </p:pic>
      <p:sp>
        <p:nvSpPr>
          <p:cNvPr id="8" name="Rectangle 7">
            <a:extLst>
              <a:ext uri="{FF2B5EF4-FFF2-40B4-BE49-F238E27FC236}">
                <a16:creationId xmlns:a16="http://schemas.microsoft.com/office/drawing/2014/main" id="{E66F4B16-3F27-48A0-95E4-E8E1AA3F3888}"/>
              </a:ext>
              <a:ext uri="{C183D7F6-B498-43B3-948B-1728B52AA6E4}">
                <adec:decorative xmlns:adec="http://schemas.microsoft.com/office/drawing/2017/decorative" val="1"/>
              </a:ext>
            </a:extLst>
          </p:cNvPr>
          <p:cNvSpPr/>
          <p:nvPr/>
        </p:nvSpPr>
        <p:spPr>
          <a:xfrm>
            <a:off x="6732574" y="2499360"/>
            <a:ext cx="5459426"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1648AE8C-97BD-494D-9C5E-FA0A30BD4B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77449190"/>
      </p:ext>
    </p:extLst>
  </p:cSld>
  <p:clrMapOvr>
    <a:masterClrMapping/>
  </p:clrMapOvr>
  <mc:AlternateContent xmlns:mc="http://schemas.openxmlformats.org/markup-compatibility/2006" xmlns:p14="http://schemas.microsoft.com/office/powerpoint/2010/main">
    <mc:Choice Requires="p14">
      <p:transition spd="med" p14:dur="700" advTm="8907">
        <p:fade/>
      </p:transition>
    </mc:Choice>
    <mc:Fallback xmlns="">
      <p:transition spd="med" advTm="89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AE0978F7-3608-41BE-808A-052982BC3906}"/>
              </a:ext>
            </a:extLst>
          </p:cNvPr>
          <p:cNvSpPr>
            <a:spLocks noGrp="1"/>
          </p:cNvSpPr>
          <p:nvPr>
            <p:ph type="title"/>
          </p:nvPr>
        </p:nvSpPr>
        <p:spPr>
          <a:xfrm>
            <a:off x="1182336" y="146419"/>
            <a:ext cx="9371949" cy="925397"/>
          </a:xfrm>
        </p:spPr>
        <p:txBody>
          <a:bodyPr>
            <a:normAutofit/>
          </a:bodyPr>
          <a:lstStyle/>
          <a:p>
            <a:r>
              <a:rPr lang="en-US" sz="3600"/>
              <a:t>Prekindergarten Early Learning Standards</a:t>
            </a:r>
          </a:p>
        </p:txBody>
      </p:sp>
      <p:pic>
        <p:nvPicPr>
          <p:cNvPr id="8" name="Content Placeholder 7" descr="Photo of the Resource Guide for School Success PreK Learning Standards. ">
            <a:hlinkClick r:id="rId5"/>
            <a:extLst>
              <a:ext uri="{FF2B5EF4-FFF2-40B4-BE49-F238E27FC236}">
                <a16:creationId xmlns:a16="http://schemas.microsoft.com/office/drawing/2014/main" id="{65E5A51B-F9DC-4214-8D88-75E88B4ADE18}"/>
              </a:ext>
            </a:extLst>
          </p:cNvPr>
          <p:cNvPicPr>
            <a:picLocks noGrp="1" noChangeAspect="1"/>
          </p:cNvPicPr>
          <p:nvPr>
            <p:ph sz="half" idx="1"/>
          </p:nvPr>
        </p:nvPicPr>
        <p:blipFill rotWithShape="1">
          <a:blip r:embed="rId6"/>
          <a:srcRect t="11"/>
          <a:stretch/>
        </p:blipFill>
        <p:spPr>
          <a:xfrm>
            <a:off x="633575" y="1238772"/>
            <a:ext cx="4284067" cy="5025299"/>
          </a:xfrm>
          <a:prstGeom prst="rect">
            <a:avLst/>
          </a:prstGeom>
          <a:noFill/>
          <a:ln>
            <a:solidFill>
              <a:schemeClr val="tx1"/>
            </a:solidFill>
          </a:ln>
        </p:spPr>
      </p:pic>
      <p:sp>
        <p:nvSpPr>
          <p:cNvPr id="18" name="Content Placeholder 3">
            <a:extLst>
              <a:ext uri="{FF2B5EF4-FFF2-40B4-BE49-F238E27FC236}">
                <a16:creationId xmlns:a16="http://schemas.microsoft.com/office/drawing/2014/main" id="{BF35E106-3701-4B72-8661-DC3E40B3A361}"/>
              </a:ext>
            </a:extLst>
          </p:cNvPr>
          <p:cNvSpPr>
            <a:spLocks noGrp="1"/>
          </p:cNvSpPr>
          <p:nvPr>
            <p:ph sz="half" idx="2"/>
          </p:nvPr>
        </p:nvSpPr>
        <p:spPr>
          <a:xfrm>
            <a:off x="5157628" y="1510301"/>
            <a:ext cx="6626832" cy="4623371"/>
          </a:xfrm>
        </p:spPr>
        <p:txBody>
          <a:bodyPr>
            <a:noAutofit/>
          </a:bodyPr>
          <a:lstStyle/>
          <a:p>
            <a:r>
              <a:rPr lang="en-US" sz="2600"/>
              <a:t>In 2019, the New York State Education Department updated the Prekindergarten Early Learning Standards.</a:t>
            </a:r>
          </a:p>
          <a:p>
            <a:r>
              <a:rPr lang="en-US" sz="2600"/>
              <a:t>Approved preschool programs are required to adopt and implement curricula aligned with the New York State Prekindergarten Learning Standards, which ensures continuity with instruction in the early elementary grades; and provides early literacy and emergent reading programs based on developmentally appropriate, effective and evidence-based instructional practices.</a:t>
            </a:r>
          </a:p>
        </p:txBody>
      </p:sp>
      <p:sp>
        <p:nvSpPr>
          <p:cNvPr id="5" name="Slide Number Placeholder 4">
            <a:extLst>
              <a:ext uri="{FF2B5EF4-FFF2-40B4-BE49-F238E27FC236}">
                <a16:creationId xmlns:a16="http://schemas.microsoft.com/office/drawing/2014/main" id="{5E999EFD-4765-4647-9DB8-541EBA49E8B1}"/>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25</a:t>
            </a:fld>
            <a:endParaRPr lang="en-US" sz="1000"/>
          </a:p>
        </p:txBody>
      </p:sp>
      <p:sp>
        <p:nvSpPr>
          <p:cNvPr id="7" name="Footer Placeholder 6">
            <a:extLst>
              <a:ext uri="{FF2B5EF4-FFF2-40B4-BE49-F238E27FC236}">
                <a16:creationId xmlns:a16="http://schemas.microsoft.com/office/drawing/2014/main" id="{6040E858-F86D-4F84-A978-1A7BACA58E1B}"/>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Early Learning Standards</a:t>
            </a:r>
          </a:p>
        </p:txBody>
      </p:sp>
      <p:pic>
        <p:nvPicPr>
          <p:cNvPr id="6" name="Audio 5">
            <a:hlinkClick r:id="" action="ppaction://media"/>
            <a:extLst>
              <a:ext uri="{FF2B5EF4-FFF2-40B4-BE49-F238E27FC236}">
                <a16:creationId xmlns:a16="http://schemas.microsoft.com/office/drawing/2014/main" id="{D9519C4A-EED2-4EBD-A13A-F8450063EB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66346075"/>
      </p:ext>
    </p:extLst>
  </p:cSld>
  <p:clrMapOvr>
    <a:masterClrMapping/>
  </p:clrMapOvr>
  <mc:AlternateContent xmlns:mc="http://schemas.openxmlformats.org/markup-compatibility/2006" xmlns:p14="http://schemas.microsoft.com/office/powerpoint/2010/main">
    <mc:Choice Requires="p14">
      <p:transition spd="med" p14:dur="700" advTm="41341">
        <p:fade/>
      </p:transition>
    </mc:Choice>
    <mc:Fallback xmlns="">
      <p:transition spd="med" advTm="413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8224430-E819-430E-9946-FDF2EF1B8F63}"/>
              </a:ext>
            </a:extLst>
          </p:cNvPr>
          <p:cNvSpPr>
            <a:spLocks noGrp="1"/>
          </p:cNvSpPr>
          <p:nvPr>
            <p:ph type="title"/>
          </p:nvPr>
        </p:nvSpPr>
        <p:spPr>
          <a:xfrm>
            <a:off x="924674" y="276087"/>
            <a:ext cx="8784405" cy="1183566"/>
          </a:xfrm>
        </p:spPr>
        <p:txBody>
          <a:bodyPr>
            <a:normAutofit/>
          </a:bodyPr>
          <a:lstStyle/>
          <a:p>
            <a:r>
              <a:rPr lang="en-US"/>
              <a:t>Preschool Development Birth Through Five Renewal (NYSB5-R) Grant </a:t>
            </a:r>
          </a:p>
        </p:txBody>
      </p:sp>
      <p:sp>
        <p:nvSpPr>
          <p:cNvPr id="14" name="Content Placeholder 2">
            <a:extLst>
              <a:ext uri="{FF2B5EF4-FFF2-40B4-BE49-F238E27FC236}">
                <a16:creationId xmlns:a16="http://schemas.microsoft.com/office/drawing/2014/main" id="{1F7FA7BB-1009-4856-8A99-C798B1271E3B}"/>
              </a:ext>
            </a:extLst>
          </p:cNvPr>
          <p:cNvSpPr>
            <a:spLocks noGrp="1"/>
          </p:cNvSpPr>
          <p:nvPr>
            <p:ph sz="half" idx="1"/>
          </p:nvPr>
        </p:nvSpPr>
        <p:spPr>
          <a:xfrm>
            <a:off x="924674" y="1628200"/>
            <a:ext cx="6421348" cy="4620682"/>
          </a:xfrm>
        </p:spPr>
        <p:txBody>
          <a:bodyPr vert="horz" lIns="91440" tIns="45720" rIns="91440" bIns="45720" rtlCol="0" anchor="t">
            <a:normAutofit/>
          </a:bodyPr>
          <a:lstStyle/>
          <a:p>
            <a:pPr marL="210185" indent="-210185"/>
            <a:r>
              <a:rPr lang="en-US" sz="2500"/>
              <a:t>The New York State Education Department Office of Special Education and Office of Early Learning have partnered with the New York State Council on Children and Families on the </a:t>
            </a:r>
            <a:r>
              <a:rPr lang="en-US" sz="2500" u="sng">
                <a:hlinkClick r:id="rId5"/>
              </a:rPr>
              <a:t>Preschool Development Birth Through Five Renewal (NYSB5-R) grant</a:t>
            </a:r>
            <a:r>
              <a:rPr lang="en-US" sz="2500"/>
              <a:t> from the U.S. Department of Health and Human Services Administration of Children and Families to enhance coordination and more efficiently provide access to high quality, equitable and comprehensive early care and learning environments and services essential for healthy development.</a:t>
            </a:r>
          </a:p>
          <a:p>
            <a:pPr marL="210185" indent="-210185"/>
            <a:endParaRPr lang="en-US"/>
          </a:p>
        </p:txBody>
      </p:sp>
      <p:pic>
        <p:nvPicPr>
          <p:cNvPr id="7" name="Picture 6" descr="Photo of NYS B5 Renewal Grant Reference Guide">
            <a:hlinkClick r:id="rId5"/>
            <a:extLst>
              <a:ext uri="{FF2B5EF4-FFF2-40B4-BE49-F238E27FC236}">
                <a16:creationId xmlns:a16="http://schemas.microsoft.com/office/drawing/2014/main" id="{A1993D8A-D26E-412E-856A-582E0D86AFC5}"/>
              </a:ext>
            </a:extLst>
          </p:cNvPr>
          <p:cNvPicPr>
            <a:picLocks noChangeAspect="1"/>
          </p:cNvPicPr>
          <p:nvPr/>
        </p:nvPicPr>
        <p:blipFill>
          <a:blip r:embed="rId6"/>
          <a:stretch>
            <a:fillRect/>
          </a:stretch>
        </p:blipFill>
        <p:spPr>
          <a:xfrm>
            <a:off x="7602876" y="1326727"/>
            <a:ext cx="4099675" cy="5061328"/>
          </a:xfrm>
          <a:prstGeom prst="rect">
            <a:avLst/>
          </a:prstGeom>
          <a:noFill/>
          <a:ln>
            <a:solidFill>
              <a:schemeClr val="tx1"/>
            </a:solidFill>
          </a:ln>
        </p:spPr>
      </p:pic>
      <p:sp>
        <p:nvSpPr>
          <p:cNvPr id="4" name="Slide Number Placeholder 3">
            <a:extLst>
              <a:ext uri="{FF2B5EF4-FFF2-40B4-BE49-F238E27FC236}">
                <a16:creationId xmlns:a16="http://schemas.microsoft.com/office/drawing/2014/main" id="{0C3D42CE-EBF2-4144-85D8-8719B3B66B85}"/>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26</a:t>
            </a:fld>
            <a:endParaRPr lang="en-US" sz="1000"/>
          </a:p>
        </p:txBody>
      </p:sp>
      <p:sp>
        <p:nvSpPr>
          <p:cNvPr id="6" name="Footer Placeholder 5">
            <a:extLst>
              <a:ext uri="{FF2B5EF4-FFF2-40B4-BE49-F238E27FC236}">
                <a16:creationId xmlns:a16="http://schemas.microsoft.com/office/drawing/2014/main" id="{5E1648A2-E476-4671-A3BB-B3D110662789}"/>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NYS Birth to Five Grant</a:t>
            </a:r>
          </a:p>
        </p:txBody>
      </p:sp>
      <p:pic>
        <p:nvPicPr>
          <p:cNvPr id="11" name="Audio 10">
            <a:hlinkClick r:id="" action="ppaction://media"/>
            <a:extLst>
              <a:ext uri="{FF2B5EF4-FFF2-40B4-BE49-F238E27FC236}">
                <a16:creationId xmlns:a16="http://schemas.microsoft.com/office/drawing/2014/main" id="{EB096ADD-4C44-434A-B29E-6BAF0665C6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62758593"/>
      </p:ext>
    </p:extLst>
  </p:cSld>
  <p:clrMapOvr>
    <a:masterClrMapping/>
  </p:clrMapOvr>
  <mc:AlternateContent xmlns:mc="http://schemas.openxmlformats.org/markup-compatibility/2006" xmlns:p14="http://schemas.microsoft.com/office/powerpoint/2010/main">
    <mc:Choice Requires="p14">
      <p:transition spd="med" p14:dur="700" advTm="103965">
        <p:fade/>
      </p:transition>
    </mc:Choice>
    <mc:Fallback xmlns="">
      <p:transition spd="med" advTm="1039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FC081B-BDF6-40F6-8D97-FAB70F66B77B}"/>
              </a:ext>
            </a:extLst>
          </p:cNvPr>
          <p:cNvSpPr>
            <a:spLocks noGrp="1"/>
          </p:cNvSpPr>
          <p:nvPr>
            <p:ph type="sldNum" sz="quarter" idx="12"/>
          </p:nvPr>
        </p:nvSpPr>
        <p:spPr/>
        <p:txBody>
          <a:bodyPr/>
          <a:lstStyle/>
          <a:p>
            <a:fld id="{9CD8D479-8942-46E8-A226-A4E01F7A105C}" type="slidenum">
              <a:rPr lang="en-US" smtClean="0"/>
              <a:t>27</a:t>
            </a:fld>
            <a:endParaRPr lang="en-US"/>
          </a:p>
        </p:txBody>
      </p:sp>
      <p:sp>
        <p:nvSpPr>
          <p:cNvPr id="4" name="Footer Placeholder 3">
            <a:extLst>
              <a:ext uri="{FF2B5EF4-FFF2-40B4-BE49-F238E27FC236}">
                <a16:creationId xmlns:a16="http://schemas.microsoft.com/office/drawing/2014/main" id="{5486DF06-97DC-4F74-8B3F-D17D203B758B}"/>
              </a:ext>
            </a:extLst>
          </p:cNvPr>
          <p:cNvSpPr>
            <a:spLocks noGrp="1"/>
          </p:cNvSpPr>
          <p:nvPr>
            <p:ph type="ftr" sz="quarter" idx="11"/>
          </p:nvPr>
        </p:nvSpPr>
        <p:spPr/>
        <p:txBody>
          <a:bodyPr/>
          <a:lstStyle/>
          <a:p>
            <a:r>
              <a:rPr lang="en-US"/>
              <a:t>NYS Resources for Families with children 0-5</a:t>
            </a:r>
          </a:p>
        </p:txBody>
      </p:sp>
      <p:pic>
        <p:nvPicPr>
          <p:cNvPr id="5" name="Picture 4" descr="Photo of NYS Resources for Families with children 0-5 explaining Home Visiting, Child Care, Early Intervention, Head Start, State-Funded PreK, and Preschool Special Education.  ">
            <a:extLst>
              <a:ext uri="{FF2B5EF4-FFF2-40B4-BE49-F238E27FC236}">
                <a16:creationId xmlns:a16="http://schemas.microsoft.com/office/drawing/2014/main" id="{7536E250-DBA8-4991-8512-60CD21A163D7}"/>
              </a:ext>
            </a:extLst>
          </p:cNvPr>
          <p:cNvPicPr>
            <a:picLocks noChangeAspect="1"/>
          </p:cNvPicPr>
          <p:nvPr/>
        </p:nvPicPr>
        <p:blipFill>
          <a:blip r:embed="rId5"/>
          <a:stretch>
            <a:fillRect/>
          </a:stretch>
        </p:blipFill>
        <p:spPr>
          <a:xfrm>
            <a:off x="208546" y="327933"/>
            <a:ext cx="9347537" cy="6070129"/>
          </a:xfrm>
          <a:prstGeom prst="rect">
            <a:avLst/>
          </a:prstGeom>
        </p:spPr>
      </p:pic>
      <p:sp>
        <p:nvSpPr>
          <p:cNvPr id="6" name="Title 5">
            <a:extLst>
              <a:ext uri="{FF2B5EF4-FFF2-40B4-BE49-F238E27FC236}">
                <a16:creationId xmlns:a16="http://schemas.microsoft.com/office/drawing/2014/main" id="{24A008BE-CCBD-454D-AEEF-3DB790BD1F4E}"/>
              </a:ext>
            </a:extLst>
          </p:cNvPr>
          <p:cNvSpPr txBox="1">
            <a:spLocks noGrp="1"/>
          </p:cNvSpPr>
          <p:nvPr>
            <p:ph type="title" idx="4294967295"/>
          </p:nvPr>
        </p:nvSpPr>
        <p:spPr>
          <a:xfrm>
            <a:off x="9865895" y="2174081"/>
            <a:ext cx="2117559" cy="28931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chemeClr val="tx1"/>
                </a:solidFill>
                <a:effectLst/>
                <a:uLnTx/>
                <a:uFillTx/>
                <a:latin typeface="+mn-lt"/>
                <a:ea typeface="+mn-ea"/>
                <a:cs typeface="+mn-cs"/>
              </a:rPr>
              <a:t>Supporting Families and promoting Parent Voice are key areas of the NYSB5 Grant Project</a:t>
            </a:r>
            <a:endParaRPr kumimoji="0" lang="en-US" sz="2600" b="0" i="0" u="none" strike="noStrike" kern="1200" cap="none" spc="0" normalizeH="0" baseline="0" noProof="0">
              <a:ln>
                <a:noFill/>
              </a:ln>
              <a:solidFill>
                <a:schemeClr val="tx1"/>
              </a:solidFill>
              <a:effectLst/>
              <a:uLnTx/>
              <a:uFillTx/>
              <a:latin typeface="+mn-lt"/>
              <a:ea typeface="+mn-ea"/>
              <a:cs typeface="+mn-cs"/>
            </a:endParaRPr>
          </a:p>
        </p:txBody>
      </p:sp>
      <p:pic>
        <p:nvPicPr>
          <p:cNvPr id="11" name="Audio 10">
            <a:hlinkClick r:id="" action="ppaction://media"/>
            <a:extLst>
              <a:ext uri="{FF2B5EF4-FFF2-40B4-BE49-F238E27FC236}">
                <a16:creationId xmlns:a16="http://schemas.microsoft.com/office/drawing/2014/main" id="{5B9C9E21-E03D-41D6-A117-18CCD67E263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29950309"/>
      </p:ext>
    </p:extLst>
  </p:cSld>
  <p:clrMapOvr>
    <a:masterClrMapping/>
  </p:clrMapOvr>
  <mc:AlternateContent xmlns:mc="http://schemas.openxmlformats.org/markup-compatibility/2006" xmlns:p14="http://schemas.microsoft.com/office/powerpoint/2010/main">
    <mc:Choice Requires="p14">
      <p:transition spd="med" p14:dur="700" advTm="48995">
        <p:fade/>
      </p:transition>
    </mc:Choice>
    <mc:Fallback xmlns="">
      <p:transition spd="med" advTm="489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YS Educational Partnership Logo">
            <a:extLst>
              <a:ext uri="{FF2B5EF4-FFF2-40B4-BE49-F238E27FC236}">
                <a16:creationId xmlns:a16="http://schemas.microsoft.com/office/drawing/2014/main" id="{27F6ECB2-AD1D-443C-B4D0-BE27DAAB8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201" y="147361"/>
            <a:ext cx="2021214" cy="1561847"/>
          </a:xfrm>
          <a:prstGeom prst="rect">
            <a:avLst/>
          </a:prstGeom>
        </p:spPr>
      </p:pic>
      <p:sp>
        <p:nvSpPr>
          <p:cNvPr id="14" name="Title 13">
            <a:extLst>
              <a:ext uri="{FF2B5EF4-FFF2-40B4-BE49-F238E27FC236}">
                <a16:creationId xmlns:a16="http://schemas.microsoft.com/office/drawing/2014/main" id="{AEB32E50-FCB3-4AD9-AB27-157D7813B56C}"/>
              </a:ext>
            </a:extLst>
          </p:cNvPr>
          <p:cNvSpPr>
            <a:spLocks noGrp="1"/>
          </p:cNvSpPr>
          <p:nvPr>
            <p:ph type="title" idx="4294967295"/>
          </p:nvPr>
        </p:nvSpPr>
        <p:spPr>
          <a:xfrm>
            <a:off x="1849347" y="363553"/>
            <a:ext cx="8024116" cy="9848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72C4">
                    <a:lumMod val="50000"/>
                  </a:srgbClr>
                </a:solidFill>
                <a:effectLst/>
                <a:uLnTx/>
                <a:uFillTx/>
                <a:latin typeface="Corbel" panose="020B0503020204020204"/>
                <a:ea typeface="+mn-ea"/>
                <a:cs typeface="+mn-cs"/>
              </a:rPr>
              <a:t>Office of Special Education Educational Partnership Tiered Support &amp; Professional Development </a:t>
            </a:r>
            <a:endParaRPr kumimoji="0" lang="en-US" sz="2800" b="0" i="0" u="none" strike="noStrike" kern="1200" cap="none" spc="0" normalizeH="0" baseline="0" noProof="0">
              <a:ln>
                <a:noFill/>
              </a:ln>
              <a:solidFill>
                <a:srgbClr val="1F3864"/>
              </a:solidFill>
              <a:effectLst/>
              <a:uLnTx/>
              <a:uFillTx/>
              <a:latin typeface="Corbel" panose="020B0503020204020204"/>
              <a:ea typeface="+mn-ea"/>
              <a:cs typeface="+mn-cs"/>
            </a:endParaRPr>
          </a:p>
        </p:txBody>
      </p:sp>
      <p:graphicFrame>
        <p:nvGraphicFramePr>
          <p:cNvPr id="13" name="Diagram 12" descr="12 Regional Partnership Centers&#10;14 School-Age Family and Community Engagement Centers&#10;14 Early Childhood Family and Community Engagement Centers">
            <a:extLst>
              <a:ext uri="{FF2B5EF4-FFF2-40B4-BE49-F238E27FC236}">
                <a16:creationId xmlns:a16="http://schemas.microsoft.com/office/drawing/2014/main" id="{60A07586-72AD-400D-AB3F-9EF9B58C30E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10654054"/>
              </p:ext>
            </p:extLst>
          </p:nvPr>
        </p:nvGraphicFramePr>
        <p:xfrm>
          <a:off x="76044" y="1715786"/>
          <a:ext cx="3123343" cy="47119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ectangle 7">
            <a:extLst>
              <a:ext uri="{FF2B5EF4-FFF2-40B4-BE49-F238E27FC236}">
                <a16:creationId xmlns:a16="http://schemas.microsoft.com/office/drawing/2014/main" id="{9057373F-C34B-41E6-BFCB-7A3E08AA7B22}"/>
              </a:ext>
            </a:extLst>
          </p:cNvPr>
          <p:cNvSpPr/>
          <p:nvPr/>
        </p:nvSpPr>
        <p:spPr>
          <a:xfrm>
            <a:off x="3328544" y="1715786"/>
            <a:ext cx="8658253" cy="108201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orbel" panose="020B0503020204020204"/>
                <a:ea typeface="+mn-ea"/>
                <a:cs typeface="+mn-cs"/>
              </a:rPr>
              <a:t>Systems Change Work Providing a Variety of Supports to Educational Organizations in New York State</a:t>
            </a:r>
          </a:p>
        </p:txBody>
      </p:sp>
      <p:graphicFrame>
        <p:nvGraphicFramePr>
          <p:cNvPr id="12" name="Content Placeholder 4" descr="Regional Learning&#10;Targeted Skills/Support Groups&#10;Support Plans &#10;">
            <a:extLst>
              <a:ext uri="{FF2B5EF4-FFF2-40B4-BE49-F238E27FC236}">
                <a16:creationId xmlns:a16="http://schemas.microsoft.com/office/drawing/2014/main" id="{9B4D52B1-C334-4EC7-8595-C12320E477E7}"/>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617446181"/>
              </p:ext>
            </p:extLst>
          </p:nvPr>
        </p:nvGraphicFramePr>
        <p:xfrm>
          <a:off x="3199387" y="2634220"/>
          <a:ext cx="8809902" cy="386022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5" name="TextBox 14">
            <a:extLst>
              <a:ext uri="{FF2B5EF4-FFF2-40B4-BE49-F238E27FC236}">
                <a16:creationId xmlns:a16="http://schemas.microsoft.com/office/drawing/2014/main" id="{08158444-1019-4154-A388-73BBA7006F0E}"/>
              </a:ext>
              <a:ext uri="{C183D7F6-B498-43B3-948B-1728B52AA6E4}">
                <adec:decorative xmlns:adec="http://schemas.microsoft.com/office/drawing/2017/decorative" val="1"/>
              </a:ext>
            </a:extLst>
          </p:cNvPr>
          <p:cNvSpPr txBox="1"/>
          <p:nvPr/>
        </p:nvSpPr>
        <p:spPr>
          <a:xfrm>
            <a:off x="3513761" y="2901933"/>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1</a:t>
            </a:r>
          </a:p>
        </p:txBody>
      </p:sp>
      <p:sp>
        <p:nvSpPr>
          <p:cNvPr id="17" name="TextBox 16">
            <a:extLst>
              <a:ext uri="{FF2B5EF4-FFF2-40B4-BE49-F238E27FC236}">
                <a16:creationId xmlns:a16="http://schemas.microsoft.com/office/drawing/2014/main" id="{74AEC6B6-F838-46B2-8EAE-73A6541D19DA}"/>
              </a:ext>
              <a:ext uri="{C183D7F6-B498-43B3-948B-1728B52AA6E4}">
                <adec:decorative xmlns:adec="http://schemas.microsoft.com/office/drawing/2017/decorative" val="1"/>
              </a:ext>
            </a:extLst>
          </p:cNvPr>
          <p:cNvSpPr txBox="1"/>
          <p:nvPr/>
        </p:nvSpPr>
        <p:spPr>
          <a:xfrm>
            <a:off x="4140481" y="5167525"/>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3</a:t>
            </a:r>
          </a:p>
        </p:txBody>
      </p:sp>
      <p:sp>
        <p:nvSpPr>
          <p:cNvPr id="16" name="TextBox 15">
            <a:extLst>
              <a:ext uri="{FF2B5EF4-FFF2-40B4-BE49-F238E27FC236}">
                <a16:creationId xmlns:a16="http://schemas.microsoft.com/office/drawing/2014/main" id="{7F958AC9-E7C3-493A-88D0-92A0F45AE368}"/>
              </a:ext>
              <a:ext uri="{C183D7F6-B498-43B3-948B-1728B52AA6E4}">
                <adec:decorative xmlns:adec="http://schemas.microsoft.com/office/drawing/2017/decorative" val="1"/>
              </a:ext>
            </a:extLst>
          </p:cNvPr>
          <p:cNvSpPr txBox="1"/>
          <p:nvPr/>
        </p:nvSpPr>
        <p:spPr>
          <a:xfrm>
            <a:off x="3811711" y="4062484"/>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2</a:t>
            </a:r>
          </a:p>
        </p:txBody>
      </p:sp>
      <p:sp>
        <p:nvSpPr>
          <p:cNvPr id="2" name="Slide Number Placeholder 1">
            <a:extLst>
              <a:ext uri="{FF2B5EF4-FFF2-40B4-BE49-F238E27FC236}">
                <a16:creationId xmlns:a16="http://schemas.microsoft.com/office/drawing/2014/main" id="{EEFBEB5B-5D94-4BA2-9FD3-42C5B9EAF7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sp>
        <p:nvSpPr>
          <p:cNvPr id="4" name="Footer Placeholder 3">
            <a:extLst>
              <a:ext uri="{FF2B5EF4-FFF2-40B4-BE49-F238E27FC236}">
                <a16:creationId xmlns:a16="http://schemas.microsoft.com/office/drawing/2014/main" id="{15340F09-5937-4DC5-9325-723F3CC34BA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rPr>
              <a:t>Office of Special Education Educational Partnership </a:t>
            </a:r>
          </a:p>
        </p:txBody>
      </p:sp>
      <p:pic>
        <p:nvPicPr>
          <p:cNvPr id="9" name="Audio 8">
            <a:hlinkClick r:id="" action="ppaction://media"/>
            <a:extLst>
              <a:ext uri="{FF2B5EF4-FFF2-40B4-BE49-F238E27FC236}">
                <a16:creationId xmlns:a16="http://schemas.microsoft.com/office/drawing/2014/main" id="{BDE8FAE4-B1D2-4BBD-A1FD-CB42C13CFE0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09416051"/>
      </p:ext>
    </p:extLst>
  </p:cSld>
  <p:clrMapOvr>
    <a:masterClrMapping/>
  </p:clrMapOvr>
  <mc:AlternateContent xmlns:mc="http://schemas.openxmlformats.org/markup-compatibility/2006" xmlns:p14="http://schemas.microsoft.com/office/powerpoint/2010/main">
    <mc:Choice Requires="p14">
      <p:transition spd="med" p14:dur="700" advTm="112952">
        <p:fade/>
      </p:transition>
    </mc:Choice>
    <mc:Fallback xmlns="">
      <p:transition spd="med" advTm="1129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9B646-A7D0-4351-8DD4-55A2AC21E839}"/>
              </a:ext>
            </a:extLst>
          </p:cNvPr>
          <p:cNvSpPr>
            <a:spLocks noGrp="1"/>
          </p:cNvSpPr>
          <p:nvPr>
            <p:ph type="title"/>
          </p:nvPr>
        </p:nvSpPr>
        <p:spPr>
          <a:xfrm>
            <a:off x="1921267" y="154112"/>
            <a:ext cx="9216483" cy="1183566"/>
          </a:xfrm>
        </p:spPr>
        <p:txBody>
          <a:bodyPr anchor="ctr">
            <a:normAutofit/>
          </a:bodyPr>
          <a:lstStyle/>
          <a:p>
            <a:r>
              <a:rPr lang="en-US"/>
              <a:t>Educational Partnership Resources </a:t>
            </a:r>
            <a:br>
              <a:rPr lang="en-US"/>
            </a:br>
            <a:r>
              <a:rPr lang="en-US" sz="2300"/>
              <a:t>Targeted Professional Development Improvement Strategies </a:t>
            </a:r>
          </a:p>
        </p:txBody>
      </p:sp>
      <p:sp>
        <p:nvSpPr>
          <p:cNvPr id="4" name="Slide Number Placeholder 3">
            <a:extLst>
              <a:ext uri="{FF2B5EF4-FFF2-40B4-BE49-F238E27FC236}">
                <a16:creationId xmlns:a16="http://schemas.microsoft.com/office/drawing/2014/main" id="{C5128999-5F21-47BE-8699-5F56D8F9D15B}"/>
              </a:ext>
            </a:extLst>
          </p:cNvPr>
          <p:cNvSpPr>
            <a:spLocks noGrp="1"/>
          </p:cNvSpPr>
          <p:nvPr>
            <p:ph type="sldNum" sz="quarter" idx="12"/>
          </p:nvPr>
        </p:nvSpPr>
        <p:spPr/>
        <p:txBody>
          <a:bodyPr/>
          <a:lstStyle/>
          <a:p>
            <a:fld id="{9CD8D479-8942-46E8-A226-A4E01F7A105C}" type="slidenum">
              <a:rPr lang="en-US" smtClean="0"/>
              <a:t>29</a:t>
            </a:fld>
            <a:endParaRPr lang="en-US"/>
          </a:p>
        </p:txBody>
      </p:sp>
      <p:sp>
        <p:nvSpPr>
          <p:cNvPr id="6" name="Footer Placeholder 5">
            <a:extLst>
              <a:ext uri="{FF2B5EF4-FFF2-40B4-BE49-F238E27FC236}">
                <a16:creationId xmlns:a16="http://schemas.microsoft.com/office/drawing/2014/main" id="{96698B2D-ACB5-4CA8-887D-B6C0567D65E1}"/>
              </a:ext>
            </a:extLst>
          </p:cNvPr>
          <p:cNvSpPr>
            <a:spLocks noGrp="1"/>
          </p:cNvSpPr>
          <p:nvPr>
            <p:ph type="ftr" sz="quarter" idx="11"/>
          </p:nvPr>
        </p:nvSpPr>
        <p:spPr/>
        <p:txBody>
          <a:bodyPr/>
          <a:lstStyle/>
          <a:p>
            <a:r>
              <a:rPr lang="en-US"/>
              <a:t>Partnership Trainings </a:t>
            </a:r>
          </a:p>
        </p:txBody>
      </p:sp>
      <p:graphicFrame>
        <p:nvGraphicFramePr>
          <p:cNvPr id="12" name="Table 12">
            <a:extLst>
              <a:ext uri="{FF2B5EF4-FFF2-40B4-BE49-F238E27FC236}">
                <a16:creationId xmlns:a16="http://schemas.microsoft.com/office/drawing/2014/main" id="{4E4AB7C7-0B33-4DD5-8C68-EF2BA0BB3421}"/>
              </a:ext>
            </a:extLst>
          </p:cNvPr>
          <p:cNvGraphicFramePr>
            <a:graphicFrameLocks noGrp="1"/>
          </p:cNvGraphicFramePr>
          <p:nvPr>
            <p:ph idx="1"/>
            <p:extLst>
              <p:ext uri="{D42A27DB-BD31-4B8C-83A1-F6EECF244321}">
                <p14:modId xmlns:p14="http://schemas.microsoft.com/office/powerpoint/2010/main" val="3444346177"/>
              </p:ext>
            </p:extLst>
          </p:nvPr>
        </p:nvGraphicFramePr>
        <p:xfrm>
          <a:off x="278442" y="1420154"/>
          <a:ext cx="11635115" cy="5059680"/>
        </p:xfrm>
        <a:graphic>
          <a:graphicData uri="http://schemas.openxmlformats.org/drawingml/2006/table">
            <a:tbl>
              <a:tblPr firstRow="1" bandRow="1">
                <a:tableStyleId>{5FD0F851-EC5A-4D38-B0AD-8093EC10F338}</a:tableStyleId>
              </a:tblPr>
              <a:tblGrid>
                <a:gridCol w="11635115">
                  <a:extLst>
                    <a:ext uri="{9D8B030D-6E8A-4147-A177-3AD203B41FA5}">
                      <a16:colId xmlns:a16="http://schemas.microsoft.com/office/drawing/2014/main" val="1316280650"/>
                    </a:ext>
                  </a:extLst>
                </a:gridCol>
              </a:tblGrid>
              <a:tr h="370840">
                <a:tc>
                  <a:txBody>
                    <a:bodyPr/>
                    <a:lstStyle/>
                    <a:p>
                      <a:r>
                        <a:rPr lang="en-US" sz="2000" b="0" kern="1200"/>
                        <a:t>Committee on Preschool Special Education/Committee Special Education Chairperson Training</a:t>
                      </a:r>
                      <a:r>
                        <a:rPr lang="en-US" sz="2000" kern="1200"/>
                        <a:t>​</a:t>
                      </a:r>
                      <a:endParaRPr lang="en-US" sz="2000" b="0" kern="1200">
                        <a:solidFill>
                          <a:srgbClr val="1F3864"/>
                        </a:solidFill>
                        <a:latin typeface="Corbel" panose="020B0503020204020204" pitchFamily="34" charset="0"/>
                        <a:ea typeface="+mn-ea"/>
                        <a:cs typeface="+mn-cs"/>
                      </a:endParaRPr>
                    </a:p>
                  </a:txBody>
                  <a:tcPr/>
                </a:tc>
                <a:extLst>
                  <a:ext uri="{0D108BD9-81ED-4DB2-BD59-A6C34878D82A}">
                    <a16:rowId xmlns:a16="http://schemas.microsoft.com/office/drawing/2014/main" val="2560089549"/>
                  </a:ext>
                </a:extLst>
              </a:tr>
              <a:tr h="370840">
                <a:tc>
                  <a:txBody>
                    <a:bodyPr/>
                    <a:lstStyle/>
                    <a:p>
                      <a:r>
                        <a:rPr lang="en-US" sz="2000"/>
                        <a:t>Positive Solutions for Families: Pyramid Model​</a:t>
                      </a:r>
                    </a:p>
                  </a:txBody>
                  <a:tcPr/>
                </a:tc>
                <a:extLst>
                  <a:ext uri="{0D108BD9-81ED-4DB2-BD59-A6C34878D82A}">
                    <a16:rowId xmlns:a16="http://schemas.microsoft.com/office/drawing/2014/main" val="2474947267"/>
                  </a:ext>
                </a:extLst>
              </a:tr>
              <a:tr h="370840">
                <a:tc>
                  <a:txBody>
                    <a:bodyPr/>
                    <a:lstStyle/>
                    <a:p>
                      <a:r>
                        <a:rPr lang="en-US" sz="2000"/>
                        <a:t>Positive Behavior Interventions and Supports Tier 1 Team Training​</a:t>
                      </a:r>
                    </a:p>
                  </a:txBody>
                  <a:tcPr/>
                </a:tc>
                <a:extLst>
                  <a:ext uri="{0D108BD9-81ED-4DB2-BD59-A6C34878D82A}">
                    <a16:rowId xmlns:a16="http://schemas.microsoft.com/office/drawing/2014/main" val="867914331"/>
                  </a:ext>
                </a:extLst>
              </a:tr>
              <a:tr h="370840">
                <a:tc>
                  <a:txBody>
                    <a:bodyPr/>
                    <a:lstStyle/>
                    <a:p>
                      <a:r>
                        <a:rPr lang="en-US" sz="2000"/>
                        <a:t>Positive Behavior Interventions and Supports Tier 2 Team Training</a:t>
                      </a:r>
                    </a:p>
                  </a:txBody>
                  <a:tcPr/>
                </a:tc>
                <a:extLst>
                  <a:ext uri="{0D108BD9-81ED-4DB2-BD59-A6C34878D82A}">
                    <a16:rowId xmlns:a16="http://schemas.microsoft.com/office/drawing/2014/main" val="97174718"/>
                  </a:ext>
                </a:extLst>
              </a:tr>
              <a:tr h="370840">
                <a:tc>
                  <a:txBody>
                    <a:bodyPr/>
                    <a:lstStyle/>
                    <a:p>
                      <a:r>
                        <a:rPr lang="en-US" sz="2000"/>
                        <a:t>Function Based Thinking in Preschool​</a:t>
                      </a:r>
                    </a:p>
                  </a:txBody>
                  <a:tcPr/>
                </a:tc>
                <a:extLst>
                  <a:ext uri="{0D108BD9-81ED-4DB2-BD59-A6C34878D82A}">
                    <a16:rowId xmlns:a16="http://schemas.microsoft.com/office/drawing/2014/main" val="2770695878"/>
                  </a:ext>
                </a:extLst>
              </a:tr>
              <a:tr h="370840">
                <a:tc>
                  <a:txBody>
                    <a:bodyPr/>
                    <a:lstStyle/>
                    <a:p>
                      <a:r>
                        <a:rPr lang="en-US" sz="2000"/>
                        <a:t>Best Practices in Academic Progress Monitoring​</a:t>
                      </a:r>
                    </a:p>
                  </a:txBody>
                  <a:tcPr/>
                </a:tc>
                <a:extLst>
                  <a:ext uri="{0D108BD9-81ED-4DB2-BD59-A6C34878D82A}">
                    <a16:rowId xmlns:a16="http://schemas.microsoft.com/office/drawing/2014/main" val="2552629252"/>
                  </a:ext>
                </a:extLst>
              </a:tr>
              <a:tr h="370840">
                <a:tc>
                  <a:txBody>
                    <a:bodyPr/>
                    <a:lstStyle/>
                    <a:p>
                      <a:r>
                        <a:rPr lang="en-US" sz="2000"/>
                        <a:t>Classroom Management in a Virtual/Hybrid Setting​</a:t>
                      </a:r>
                    </a:p>
                  </a:txBody>
                  <a:tcPr/>
                </a:tc>
                <a:extLst>
                  <a:ext uri="{0D108BD9-81ED-4DB2-BD59-A6C34878D82A}">
                    <a16:rowId xmlns:a16="http://schemas.microsoft.com/office/drawing/2014/main" val="1430707086"/>
                  </a:ext>
                </a:extLst>
              </a:tr>
              <a:tr h="370840">
                <a:tc>
                  <a:txBody>
                    <a:bodyPr/>
                    <a:lstStyle/>
                    <a:p>
                      <a:r>
                        <a:rPr lang="en-US" sz="2000"/>
                        <a:t>Classroom Management Training​</a:t>
                      </a:r>
                    </a:p>
                  </a:txBody>
                  <a:tcPr/>
                </a:tc>
                <a:extLst>
                  <a:ext uri="{0D108BD9-81ED-4DB2-BD59-A6C34878D82A}">
                    <a16:rowId xmlns:a16="http://schemas.microsoft.com/office/drawing/2014/main" val="285314796"/>
                  </a:ext>
                </a:extLst>
              </a:tr>
              <a:tr h="370840">
                <a:tc>
                  <a:txBody>
                    <a:bodyPr/>
                    <a:lstStyle/>
                    <a:p>
                      <a:r>
                        <a:rPr lang="en-US" sz="2000"/>
                        <a:t>Early Intervention to Committee on Preschool Special Education for Professionals​</a:t>
                      </a:r>
                    </a:p>
                  </a:txBody>
                  <a:tcPr/>
                </a:tc>
                <a:extLst>
                  <a:ext uri="{0D108BD9-81ED-4DB2-BD59-A6C34878D82A}">
                    <a16:rowId xmlns:a16="http://schemas.microsoft.com/office/drawing/2014/main" val="371732276"/>
                  </a:ext>
                </a:extLst>
              </a:tr>
              <a:tr h="370840">
                <a:tc>
                  <a:txBody>
                    <a:bodyPr/>
                    <a:lstStyle/>
                    <a:p>
                      <a:r>
                        <a:rPr lang="en-US" sz="2000"/>
                        <a:t>Functional Behavior Assessment/Behavior Intervention Plan Toolkit​</a:t>
                      </a:r>
                    </a:p>
                  </a:txBody>
                  <a:tcPr/>
                </a:tc>
                <a:extLst>
                  <a:ext uri="{0D108BD9-81ED-4DB2-BD59-A6C34878D82A}">
                    <a16:rowId xmlns:a16="http://schemas.microsoft.com/office/drawing/2014/main" val="375648888"/>
                  </a:ext>
                </a:extLst>
              </a:tr>
              <a:tr h="370840">
                <a:tc>
                  <a:txBody>
                    <a:bodyPr/>
                    <a:lstStyle/>
                    <a:p>
                      <a:r>
                        <a:rPr lang="en-US" sz="2000"/>
                        <a:t>Using the Functional Behavior Assessment/Behavior Intervention Process to Support Students Needing Intensive Interventions​</a:t>
                      </a:r>
                    </a:p>
                  </a:txBody>
                  <a:tcPr/>
                </a:tc>
                <a:extLst>
                  <a:ext uri="{0D108BD9-81ED-4DB2-BD59-A6C34878D82A}">
                    <a16:rowId xmlns:a16="http://schemas.microsoft.com/office/drawing/2014/main" val="1345204440"/>
                  </a:ext>
                </a:extLst>
              </a:tr>
              <a:tr h="370840">
                <a:tc>
                  <a:txBody>
                    <a:bodyPr/>
                    <a:lstStyle/>
                    <a:p>
                      <a:r>
                        <a:rPr lang="en-US" sz="2000"/>
                        <a:t>Specially Designed Instruction Series</a:t>
                      </a:r>
                    </a:p>
                  </a:txBody>
                  <a:tcPr/>
                </a:tc>
                <a:extLst>
                  <a:ext uri="{0D108BD9-81ED-4DB2-BD59-A6C34878D82A}">
                    <a16:rowId xmlns:a16="http://schemas.microsoft.com/office/drawing/2014/main" val="1248780441"/>
                  </a:ext>
                </a:extLst>
              </a:tr>
            </a:tbl>
          </a:graphicData>
        </a:graphic>
      </p:graphicFrame>
      <p:pic>
        <p:nvPicPr>
          <p:cNvPr id="9" name="Picture 8" descr="Logo for the NYS Office of Special Education Educational Partnership ">
            <a:extLst>
              <a:ext uri="{FF2B5EF4-FFF2-40B4-BE49-F238E27FC236}">
                <a16:creationId xmlns:a16="http://schemas.microsoft.com/office/drawing/2014/main" id="{2EC13A7B-B81F-47CF-BBA2-D7AB7BB07F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412" y="154112"/>
            <a:ext cx="1607855" cy="1242433"/>
          </a:xfrm>
          <a:prstGeom prst="rect">
            <a:avLst/>
          </a:prstGeom>
        </p:spPr>
      </p:pic>
      <p:pic>
        <p:nvPicPr>
          <p:cNvPr id="5" name="Audio 4">
            <a:hlinkClick r:id="" action="ppaction://media"/>
            <a:extLst>
              <a:ext uri="{FF2B5EF4-FFF2-40B4-BE49-F238E27FC236}">
                <a16:creationId xmlns:a16="http://schemas.microsoft.com/office/drawing/2014/main" id="{31FC2623-C091-4A85-8696-F70D057700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85112254"/>
      </p:ext>
    </p:extLst>
  </p:cSld>
  <p:clrMapOvr>
    <a:masterClrMapping/>
  </p:clrMapOvr>
  <mc:AlternateContent xmlns:mc="http://schemas.openxmlformats.org/markup-compatibility/2006" xmlns:p14="http://schemas.microsoft.com/office/powerpoint/2010/main">
    <mc:Choice Requires="p14">
      <p:transition spd="med" p14:dur="700" advTm="43036">
        <p:fade/>
      </p:transition>
    </mc:Choice>
    <mc:Fallback xmlns="">
      <p:transition spd="med" advTm="430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4255B7F-4742-4DB5-A8D5-B64C6AFC75C9}"/>
              </a:ext>
            </a:extLst>
          </p:cNvPr>
          <p:cNvSpPr>
            <a:spLocks noGrp="1"/>
          </p:cNvSpPr>
          <p:nvPr>
            <p:ph type="title"/>
          </p:nvPr>
        </p:nvSpPr>
        <p:spPr>
          <a:xfrm>
            <a:off x="152400" y="219921"/>
            <a:ext cx="9371012" cy="746125"/>
          </a:xfrm>
        </p:spPr>
        <p:txBody>
          <a:bodyPr/>
          <a:lstStyle/>
          <a:p>
            <a:r>
              <a:rPr lang="en-US"/>
              <a:t>Frequently Used Terms in the Presentation </a:t>
            </a:r>
          </a:p>
        </p:txBody>
      </p:sp>
      <p:graphicFrame>
        <p:nvGraphicFramePr>
          <p:cNvPr id="10" name="Table 7">
            <a:extLst>
              <a:ext uri="{FF2B5EF4-FFF2-40B4-BE49-F238E27FC236}">
                <a16:creationId xmlns:a16="http://schemas.microsoft.com/office/drawing/2014/main" id="{9D391E63-16A9-4091-A8FE-9FF4C8D5606E}"/>
              </a:ext>
            </a:extLst>
          </p:cNvPr>
          <p:cNvGraphicFramePr>
            <a:graphicFrameLocks noGrp="1"/>
          </p:cNvGraphicFramePr>
          <p:nvPr>
            <p:ph idx="1"/>
            <p:extLst>
              <p:ext uri="{D42A27DB-BD31-4B8C-83A1-F6EECF244321}">
                <p14:modId xmlns:p14="http://schemas.microsoft.com/office/powerpoint/2010/main" val="704893759"/>
              </p:ext>
            </p:extLst>
          </p:nvPr>
        </p:nvGraphicFramePr>
        <p:xfrm>
          <a:off x="152400" y="1166067"/>
          <a:ext cx="11958084" cy="5327200"/>
        </p:xfrm>
        <a:graphic>
          <a:graphicData uri="http://schemas.openxmlformats.org/drawingml/2006/table">
            <a:tbl>
              <a:tblPr firstRow="1" bandRow="1">
                <a:tableStyleId>{3B4B98B0-60AC-42C2-AFA5-B58CD77FA1E5}</a:tableStyleId>
              </a:tblPr>
              <a:tblGrid>
                <a:gridCol w="2868202">
                  <a:extLst>
                    <a:ext uri="{9D8B030D-6E8A-4147-A177-3AD203B41FA5}">
                      <a16:colId xmlns:a16="http://schemas.microsoft.com/office/drawing/2014/main" val="559247522"/>
                    </a:ext>
                  </a:extLst>
                </a:gridCol>
                <a:gridCol w="9089882">
                  <a:extLst>
                    <a:ext uri="{9D8B030D-6E8A-4147-A177-3AD203B41FA5}">
                      <a16:colId xmlns:a16="http://schemas.microsoft.com/office/drawing/2014/main" val="152258923"/>
                    </a:ext>
                  </a:extLst>
                </a:gridCol>
              </a:tblGrid>
              <a:tr h="356732">
                <a:tc>
                  <a:txBody>
                    <a:bodyPr/>
                    <a:lstStyle/>
                    <a:p>
                      <a:r>
                        <a:rPr lang="en-US" sz="1650"/>
                        <a:t>Term</a:t>
                      </a:r>
                    </a:p>
                  </a:txBody>
                  <a:tcPr/>
                </a:tc>
                <a:tc>
                  <a:txBody>
                    <a:bodyPr/>
                    <a:lstStyle/>
                    <a:p>
                      <a:r>
                        <a:rPr lang="en-US" sz="1650"/>
                        <a:t>Description </a:t>
                      </a:r>
                    </a:p>
                  </a:txBody>
                  <a:tcPr/>
                </a:tc>
                <a:extLst>
                  <a:ext uri="{0D108BD9-81ED-4DB2-BD59-A6C34878D82A}">
                    <a16:rowId xmlns:a16="http://schemas.microsoft.com/office/drawing/2014/main" val="3108222081"/>
                  </a:ext>
                </a:extLst>
              </a:tr>
              <a:tr h="618336">
                <a:tc>
                  <a:txBody>
                    <a:bodyPr/>
                    <a:lstStyle/>
                    <a:p>
                      <a:r>
                        <a:rPr lang="en-US" sz="1650"/>
                        <a:t>State Performance Plan or SPP</a:t>
                      </a:r>
                    </a:p>
                  </a:txBody>
                  <a:tcPr/>
                </a:tc>
                <a:tc>
                  <a:txBody>
                    <a:bodyPr/>
                    <a:lstStyle/>
                    <a:p>
                      <a:r>
                        <a:rPr lang="en-US" sz="1650" b="0" i="0" kern="1200">
                          <a:solidFill>
                            <a:schemeClr val="tx1"/>
                          </a:solidFill>
                          <a:effectLst/>
                          <a:latin typeface="+mn-lt"/>
                          <a:ea typeface="+mn-ea"/>
                          <a:cs typeface="+mn-cs"/>
                        </a:rPr>
                        <a:t>Evaluates the state’s efforts to implement the requirements and purposes of the IDEA and describes how the state will improve its implementation</a:t>
                      </a:r>
                      <a:endParaRPr lang="en-US" sz="1650"/>
                    </a:p>
                  </a:txBody>
                  <a:tcPr/>
                </a:tc>
                <a:extLst>
                  <a:ext uri="{0D108BD9-81ED-4DB2-BD59-A6C34878D82A}">
                    <a16:rowId xmlns:a16="http://schemas.microsoft.com/office/drawing/2014/main" val="3529852344"/>
                  </a:ext>
                </a:extLst>
              </a:tr>
              <a:tr h="356732">
                <a:tc>
                  <a:txBody>
                    <a:bodyPr/>
                    <a:lstStyle/>
                    <a:p>
                      <a:r>
                        <a:rPr lang="en-US" sz="1650"/>
                        <a:t>Federal Fiscal Year or FFY</a:t>
                      </a:r>
                    </a:p>
                  </a:txBody>
                  <a:tcPr/>
                </a:tc>
                <a:tc>
                  <a:txBody>
                    <a:bodyPr/>
                    <a:lstStyle/>
                    <a:p>
                      <a:r>
                        <a:rPr lang="en-US" sz="1650"/>
                        <a:t>Federal Government Fiscal Year (October 1 – September 30)</a:t>
                      </a:r>
                    </a:p>
                  </a:txBody>
                  <a:tcPr/>
                </a:tc>
                <a:extLst>
                  <a:ext uri="{0D108BD9-81ED-4DB2-BD59-A6C34878D82A}">
                    <a16:rowId xmlns:a16="http://schemas.microsoft.com/office/drawing/2014/main" val="4081121707"/>
                  </a:ext>
                </a:extLst>
              </a:tr>
              <a:tr h="618336">
                <a:tc>
                  <a:txBody>
                    <a:bodyPr/>
                    <a:lstStyle/>
                    <a:p>
                      <a:r>
                        <a:rPr lang="en-US" sz="1650"/>
                        <a:t>Annual Performance Report (APR) Reported Data</a:t>
                      </a:r>
                    </a:p>
                  </a:txBody>
                  <a:tcPr/>
                </a:tc>
                <a:tc>
                  <a:txBody>
                    <a:bodyPr/>
                    <a:lstStyle/>
                    <a:p>
                      <a:r>
                        <a:rPr lang="en-US" sz="1650"/>
                        <a:t>Data reported to the United States Department of Education Office of Special Education Programs (OSEP) against the state’s targets</a:t>
                      </a:r>
                    </a:p>
                  </a:txBody>
                  <a:tcPr/>
                </a:tc>
                <a:extLst>
                  <a:ext uri="{0D108BD9-81ED-4DB2-BD59-A6C34878D82A}">
                    <a16:rowId xmlns:a16="http://schemas.microsoft.com/office/drawing/2014/main" val="2934361463"/>
                  </a:ext>
                </a:extLst>
              </a:tr>
              <a:tr h="356732">
                <a:tc>
                  <a:txBody>
                    <a:bodyPr/>
                    <a:lstStyle/>
                    <a:p>
                      <a:r>
                        <a:rPr lang="en-US" sz="1650"/>
                        <a:t>Indicator 7</a:t>
                      </a:r>
                    </a:p>
                  </a:txBody>
                  <a:tcPr/>
                </a:tc>
                <a:tc>
                  <a:txBody>
                    <a:bodyPr/>
                    <a:lstStyle/>
                    <a:p>
                      <a:r>
                        <a:rPr lang="en-US" sz="1650"/>
                        <a:t>SPP Indicator 7 measures Preschool Outcomes</a:t>
                      </a:r>
                    </a:p>
                  </a:txBody>
                  <a:tcPr/>
                </a:tc>
                <a:extLst>
                  <a:ext uri="{0D108BD9-81ED-4DB2-BD59-A6C34878D82A}">
                    <a16:rowId xmlns:a16="http://schemas.microsoft.com/office/drawing/2014/main" val="2526537569"/>
                  </a:ext>
                </a:extLst>
              </a:tr>
              <a:tr h="356732">
                <a:tc>
                  <a:txBody>
                    <a:bodyPr/>
                    <a:lstStyle/>
                    <a:p>
                      <a:r>
                        <a:rPr lang="en-US" sz="1650"/>
                        <a:t>Indicator 7A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50"/>
                        <a:t>Indicator 7A measures positive social-emotional skills </a:t>
                      </a:r>
                    </a:p>
                  </a:txBody>
                  <a:tcPr/>
                </a:tc>
                <a:extLst>
                  <a:ext uri="{0D108BD9-81ED-4DB2-BD59-A6C34878D82A}">
                    <a16:rowId xmlns:a16="http://schemas.microsoft.com/office/drawing/2014/main" val="3977139098"/>
                  </a:ext>
                </a:extLst>
              </a:tr>
              <a:tr h="356732">
                <a:tc>
                  <a:txBody>
                    <a:bodyPr/>
                    <a:lstStyle/>
                    <a:p>
                      <a:r>
                        <a:rPr lang="en-US" sz="1650"/>
                        <a:t>Indicator 7B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50"/>
                        <a:t>Indicator 7B measures acquisition and use of knowledge and skills </a:t>
                      </a:r>
                    </a:p>
                  </a:txBody>
                  <a:tcPr/>
                </a:tc>
                <a:extLst>
                  <a:ext uri="{0D108BD9-81ED-4DB2-BD59-A6C34878D82A}">
                    <a16:rowId xmlns:a16="http://schemas.microsoft.com/office/drawing/2014/main" val="670441880"/>
                  </a:ext>
                </a:extLst>
              </a:tr>
              <a:tr h="356732">
                <a:tc>
                  <a:txBody>
                    <a:bodyPr/>
                    <a:lstStyle/>
                    <a:p>
                      <a:r>
                        <a:rPr lang="en-US" sz="1650"/>
                        <a:t>Indicator 7C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50"/>
                        <a:t>Indicator 7C measures use of appropriate behaviors to meet needs</a:t>
                      </a:r>
                    </a:p>
                  </a:txBody>
                  <a:tcPr/>
                </a:tc>
                <a:extLst>
                  <a:ext uri="{0D108BD9-81ED-4DB2-BD59-A6C34878D82A}">
                    <a16:rowId xmlns:a16="http://schemas.microsoft.com/office/drawing/2014/main" val="3320845826"/>
                  </a:ext>
                </a:extLst>
              </a:tr>
              <a:tr h="356732">
                <a:tc>
                  <a:txBody>
                    <a:bodyPr/>
                    <a:lstStyle/>
                    <a:p>
                      <a:r>
                        <a:rPr lang="en-US" sz="1650"/>
                        <a:t>Baseline</a:t>
                      </a:r>
                    </a:p>
                  </a:txBody>
                  <a:tcPr/>
                </a:tc>
                <a:tc>
                  <a:txBody>
                    <a:bodyPr/>
                    <a:lstStyle/>
                    <a:p>
                      <a:r>
                        <a:rPr lang="en-US" sz="1650"/>
                        <a:t>Data starting point to measure improvement over time </a:t>
                      </a:r>
                    </a:p>
                  </a:txBody>
                  <a:tcPr/>
                </a:tc>
                <a:extLst>
                  <a:ext uri="{0D108BD9-81ED-4DB2-BD59-A6C34878D82A}">
                    <a16:rowId xmlns:a16="http://schemas.microsoft.com/office/drawing/2014/main" val="4226070526"/>
                  </a:ext>
                </a:extLst>
              </a:tr>
              <a:tr h="356732">
                <a:tc>
                  <a:txBody>
                    <a:bodyPr/>
                    <a:lstStyle/>
                    <a:p>
                      <a:r>
                        <a:rPr lang="en-US" sz="1650" kern="1200">
                          <a:solidFill>
                            <a:schemeClr val="tx1"/>
                          </a:solidFill>
                          <a:latin typeface="+mn-lt"/>
                          <a:ea typeface="+mn-ea"/>
                          <a:cs typeface="+mn-cs"/>
                        </a:rPr>
                        <a:t>Targets</a:t>
                      </a:r>
                    </a:p>
                  </a:txBody>
                  <a:tcPr/>
                </a:tc>
                <a:tc>
                  <a:txBody>
                    <a:bodyPr/>
                    <a:lstStyle/>
                    <a:p>
                      <a:r>
                        <a:rPr lang="en-US" sz="1650"/>
                        <a:t>Performance objectives set for SPP measurements </a:t>
                      </a:r>
                      <a:endParaRPr lang="en-US"/>
                    </a:p>
                  </a:txBody>
                  <a:tcPr/>
                </a:tc>
                <a:extLst>
                  <a:ext uri="{0D108BD9-81ED-4DB2-BD59-A6C34878D82A}">
                    <a16:rowId xmlns:a16="http://schemas.microsoft.com/office/drawing/2014/main" val="4259787709"/>
                  </a:ext>
                </a:extLst>
              </a:tr>
              <a:tr h="618336">
                <a:tc>
                  <a:txBody>
                    <a:bodyPr/>
                    <a:lstStyle/>
                    <a:p>
                      <a:r>
                        <a:rPr lang="en-US" sz="1650"/>
                        <a:t>CSE</a:t>
                      </a:r>
                    </a:p>
                  </a:txBody>
                  <a:tcPr/>
                </a:tc>
                <a:tc>
                  <a:txBody>
                    <a:bodyPr/>
                    <a:lstStyle/>
                    <a:p>
                      <a:pPr algn="l" rtl="0" fontAlgn="base"/>
                      <a:r>
                        <a:rPr lang="en-US" sz="1650" b="0" i="0">
                          <a:solidFill>
                            <a:srgbClr val="1F3864"/>
                          </a:solidFill>
                          <a:effectLst/>
                          <a:latin typeface="Corbel" panose="020B0503020204020204" pitchFamily="34" charset="0"/>
                        </a:rPr>
                        <a:t>Committee on Special Education (CSE) responsible for ensuring timely evaluations for school-aged students suspected of having a disability and completing the Child Outcome Rating. ​</a:t>
                      </a:r>
                      <a:endParaRPr lang="en-US" sz="1650" b="0" i="0">
                        <a:solidFill>
                          <a:srgbClr val="1F3864"/>
                        </a:solidFill>
                        <a:effectLst/>
                      </a:endParaRPr>
                    </a:p>
                  </a:txBody>
                  <a:tcPr/>
                </a:tc>
                <a:extLst>
                  <a:ext uri="{0D108BD9-81ED-4DB2-BD59-A6C34878D82A}">
                    <a16:rowId xmlns:a16="http://schemas.microsoft.com/office/drawing/2014/main" val="3989948766"/>
                  </a:ext>
                </a:extLst>
              </a:tr>
              <a:tr h="618336">
                <a:tc>
                  <a:txBody>
                    <a:bodyPr/>
                    <a:lstStyle/>
                    <a:p>
                      <a:r>
                        <a:rPr lang="en-US" sz="1650"/>
                        <a:t>CPSE</a:t>
                      </a:r>
                    </a:p>
                  </a:txBody>
                  <a:tcPr/>
                </a:tc>
                <a:tc>
                  <a:txBody>
                    <a:bodyPr/>
                    <a:lstStyle/>
                    <a:p>
                      <a:pPr algn="l" rtl="0" fontAlgn="base"/>
                      <a:r>
                        <a:rPr lang="en-US" sz="1650" b="0" i="0">
                          <a:solidFill>
                            <a:srgbClr val="1F3864"/>
                          </a:solidFill>
                          <a:effectLst/>
                          <a:latin typeface="Corbel" panose="020B0503020204020204" pitchFamily="34" charset="0"/>
                        </a:rPr>
                        <a:t>Committee on Preschool Special Education (CPSE) responsible for ensuring timely evaluations for preschool aged students suspected of having a disability and completing the Child Outcome Rating. ​</a:t>
                      </a:r>
                      <a:endParaRPr lang="en-US" sz="1650" b="0" i="0">
                        <a:solidFill>
                          <a:srgbClr val="1F3864"/>
                        </a:solidFill>
                        <a:effectLst/>
                      </a:endParaRPr>
                    </a:p>
                  </a:txBody>
                  <a:tcPr/>
                </a:tc>
                <a:extLst>
                  <a:ext uri="{0D108BD9-81ED-4DB2-BD59-A6C34878D82A}">
                    <a16:rowId xmlns:a16="http://schemas.microsoft.com/office/drawing/2014/main" val="872677760"/>
                  </a:ext>
                </a:extLst>
              </a:tr>
            </a:tbl>
          </a:graphicData>
        </a:graphic>
      </p:graphicFrame>
      <p:sp>
        <p:nvSpPr>
          <p:cNvPr id="4" name="Slide Number Placeholder 3">
            <a:extLst>
              <a:ext uri="{FF2B5EF4-FFF2-40B4-BE49-F238E27FC236}">
                <a16:creationId xmlns:a16="http://schemas.microsoft.com/office/drawing/2014/main" id="{E3CF2FEE-7B91-412D-B8AE-05D626F0CDCB}"/>
              </a:ext>
            </a:extLst>
          </p:cNvPr>
          <p:cNvSpPr>
            <a:spLocks noGrp="1"/>
          </p:cNvSpPr>
          <p:nvPr>
            <p:ph type="sldNum" sz="quarter" idx="12"/>
          </p:nvPr>
        </p:nvSpPr>
        <p:spPr/>
        <p:txBody>
          <a:bodyPr/>
          <a:lstStyle/>
          <a:p>
            <a:fld id="{9CD8D479-8942-46E8-A226-A4E01F7A105C}" type="slidenum">
              <a:rPr lang="en-US" smtClean="0"/>
              <a:t>3</a:t>
            </a:fld>
            <a:endParaRPr lang="en-US"/>
          </a:p>
        </p:txBody>
      </p:sp>
      <p:sp>
        <p:nvSpPr>
          <p:cNvPr id="6" name="Footer Placeholder 5">
            <a:extLst>
              <a:ext uri="{FF2B5EF4-FFF2-40B4-BE49-F238E27FC236}">
                <a16:creationId xmlns:a16="http://schemas.microsoft.com/office/drawing/2014/main" id="{B0A2580C-EDFC-43DA-87F9-51AAE62BFCC0}"/>
              </a:ext>
            </a:extLst>
          </p:cNvPr>
          <p:cNvSpPr>
            <a:spLocks noGrp="1"/>
          </p:cNvSpPr>
          <p:nvPr>
            <p:ph type="ftr" sz="quarter" idx="11"/>
          </p:nvPr>
        </p:nvSpPr>
        <p:spPr/>
        <p:txBody>
          <a:bodyPr/>
          <a:lstStyle/>
          <a:p>
            <a:r>
              <a:rPr lang="en-US"/>
              <a:t>Terms</a:t>
            </a:r>
          </a:p>
        </p:txBody>
      </p:sp>
      <p:pic>
        <p:nvPicPr>
          <p:cNvPr id="9" name="Audio 8">
            <a:hlinkClick r:id="" action="ppaction://media"/>
            <a:extLst>
              <a:ext uri="{FF2B5EF4-FFF2-40B4-BE49-F238E27FC236}">
                <a16:creationId xmlns:a16="http://schemas.microsoft.com/office/drawing/2014/main" id="{E263E7F3-DAC5-4133-82B6-F52515FCC2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37925368"/>
      </p:ext>
    </p:extLst>
  </p:cSld>
  <p:clrMapOvr>
    <a:masterClrMapping/>
  </p:clrMapOvr>
  <mc:AlternateContent xmlns:mc="http://schemas.openxmlformats.org/markup-compatibility/2006" xmlns:p14="http://schemas.microsoft.com/office/powerpoint/2010/main">
    <mc:Choice Requires="p14">
      <p:transition spd="med" p14:dur="700" advTm="123498">
        <p:fade/>
      </p:transition>
    </mc:Choice>
    <mc:Fallback xmlns="">
      <p:transition spd="med" advTm="1234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7491C-305F-4412-BDE6-1AFBB0235576}"/>
              </a:ext>
            </a:extLst>
          </p:cNvPr>
          <p:cNvSpPr>
            <a:spLocks noGrp="1"/>
          </p:cNvSpPr>
          <p:nvPr>
            <p:ph type="title"/>
          </p:nvPr>
        </p:nvSpPr>
        <p:spPr>
          <a:xfrm>
            <a:off x="7736440" y="1114844"/>
            <a:ext cx="4263773" cy="1696421"/>
          </a:xfrm>
        </p:spPr>
        <p:txBody>
          <a:bodyPr anchor="b">
            <a:normAutofit/>
          </a:bodyPr>
          <a:lstStyle/>
          <a:p>
            <a:r>
              <a:rPr lang="en-US"/>
              <a:t>Potential Additional Improvement Activities           for Consideration </a:t>
            </a:r>
          </a:p>
        </p:txBody>
      </p:sp>
      <p:graphicFrame>
        <p:nvGraphicFramePr>
          <p:cNvPr id="17" name="Content Placeholder 6" descr="Recommend requiring tests normed for 3 and 5 year olds.&#10;Recommend same test be used at entrance and exit.&#10;Recommend a larger data sample.&#10;Recommend additional training.">
            <a:extLst>
              <a:ext uri="{FF2B5EF4-FFF2-40B4-BE49-F238E27FC236}">
                <a16:creationId xmlns:a16="http://schemas.microsoft.com/office/drawing/2014/main" id="{D66935D3-C96D-4075-A3EF-76AD6C19949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69173266"/>
              </p:ext>
            </p:extLst>
          </p:nvPr>
        </p:nvGraphicFramePr>
        <p:xfrm>
          <a:off x="840716" y="277402"/>
          <a:ext cx="6615217" cy="61028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 name="Table 4">
            <a:extLst>
              <a:ext uri="{FF2B5EF4-FFF2-40B4-BE49-F238E27FC236}">
                <a16:creationId xmlns:a16="http://schemas.microsoft.com/office/drawing/2014/main" id="{82EE8F6B-B536-4703-9D04-AD30FDF39F72}"/>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620004645"/>
              </p:ext>
            </p:extLst>
          </p:nvPr>
        </p:nvGraphicFramePr>
        <p:xfrm>
          <a:off x="96732" y="277402"/>
          <a:ext cx="643007" cy="6082301"/>
        </p:xfrm>
        <a:graphic>
          <a:graphicData uri="http://schemas.openxmlformats.org/drawingml/2006/table">
            <a:tbl>
              <a:tblPr firstRow="1" bandRow="1">
                <a:tableStyleId>{5DA37D80-6434-44D0-A028-1B22A696006F}</a:tableStyleId>
              </a:tblPr>
              <a:tblGrid>
                <a:gridCol w="643007">
                  <a:extLst>
                    <a:ext uri="{9D8B030D-6E8A-4147-A177-3AD203B41FA5}">
                      <a16:colId xmlns:a16="http://schemas.microsoft.com/office/drawing/2014/main" val="4209716738"/>
                    </a:ext>
                  </a:extLst>
                </a:gridCol>
              </a:tblGrid>
              <a:tr h="1972638">
                <a:tc>
                  <a:txBody>
                    <a:bodyPr/>
                    <a:lstStyle/>
                    <a:p>
                      <a:pPr algn="ctr"/>
                      <a:endParaRPr lang="en-US" sz="2400" b="1"/>
                    </a:p>
                    <a:p>
                      <a:pPr algn="ctr"/>
                      <a:r>
                        <a:rPr lang="en-US" sz="2400" b="1"/>
                        <a:t>1</a:t>
                      </a:r>
                    </a:p>
                  </a:txBody>
                  <a:tcPr anchor="ctr"/>
                </a:tc>
                <a:extLst>
                  <a:ext uri="{0D108BD9-81ED-4DB2-BD59-A6C34878D82A}">
                    <a16:rowId xmlns:a16="http://schemas.microsoft.com/office/drawing/2014/main" val="3264688821"/>
                  </a:ext>
                </a:extLst>
              </a:tr>
              <a:tr h="1438382">
                <a:tc>
                  <a:txBody>
                    <a:bodyPr/>
                    <a:lstStyle/>
                    <a:p>
                      <a:pPr algn="ctr"/>
                      <a:r>
                        <a:rPr lang="en-US" sz="2400" b="1"/>
                        <a:t>2</a:t>
                      </a:r>
                    </a:p>
                  </a:txBody>
                  <a:tcPr anchor="ctr"/>
                </a:tc>
                <a:extLst>
                  <a:ext uri="{0D108BD9-81ED-4DB2-BD59-A6C34878D82A}">
                    <a16:rowId xmlns:a16="http://schemas.microsoft.com/office/drawing/2014/main" val="2812724492"/>
                  </a:ext>
                </a:extLst>
              </a:tr>
              <a:tr h="1756881">
                <a:tc>
                  <a:txBody>
                    <a:bodyPr/>
                    <a:lstStyle/>
                    <a:p>
                      <a:pPr algn="ctr"/>
                      <a:r>
                        <a:rPr lang="en-US" sz="2400" b="1"/>
                        <a:t>3</a:t>
                      </a:r>
                    </a:p>
                  </a:txBody>
                  <a:tcPr anchor="ctr"/>
                </a:tc>
                <a:extLst>
                  <a:ext uri="{0D108BD9-81ED-4DB2-BD59-A6C34878D82A}">
                    <a16:rowId xmlns:a16="http://schemas.microsoft.com/office/drawing/2014/main" val="1592286134"/>
                  </a:ext>
                </a:extLst>
              </a:tr>
              <a:tr h="914400">
                <a:tc>
                  <a:txBody>
                    <a:bodyPr/>
                    <a:lstStyle/>
                    <a:p>
                      <a:pPr algn="ctr"/>
                      <a:r>
                        <a:rPr lang="en-US" sz="2400" b="1"/>
                        <a:t>4</a:t>
                      </a:r>
                    </a:p>
                  </a:txBody>
                  <a:tcPr anchor="ctr"/>
                </a:tc>
                <a:extLst>
                  <a:ext uri="{0D108BD9-81ED-4DB2-BD59-A6C34878D82A}">
                    <a16:rowId xmlns:a16="http://schemas.microsoft.com/office/drawing/2014/main" val="3477660490"/>
                  </a:ext>
                </a:extLst>
              </a:tr>
            </a:tbl>
          </a:graphicData>
        </a:graphic>
      </p:graphicFrame>
      <p:sp>
        <p:nvSpPr>
          <p:cNvPr id="16" name="Text Placeholder 3">
            <a:extLst>
              <a:ext uri="{FF2B5EF4-FFF2-40B4-BE49-F238E27FC236}">
                <a16:creationId xmlns:a16="http://schemas.microsoft.com/office/drawing/2014/main" id="{857B9948-2906-4A86-8583-2C8B3A592527}"/>
              </a:ext>
            </a:extLst>
          </p:cNvPr>
          <p:cNvSpPr>
            <a:spLocks noGrp="1"/>
          </p:cNvSpPr>
          <p:nvPr>
            <p:ph type="body" sz="half" idx="2"/>
          </p:nvPr>
        </p:nvSpPr>
        <p:spPr>
          <a:xfrm>
            <a:off x="7736441" y="2811265"/>
            <a:ext cx="4263774" cy="2935839"/>
          </a:xfrm>
        </p:spPr>
        <p:txBody>
          <a:bodyPr vert="horz" lIns="91440" tIns="45720" rIns="91440" bIns="45720" rtlCol="0" anchor="t">
            <a:normAutofit/>
          </a:bodyPr>
          <a:lstStyle/>
          <a:p>
            <a:r>
              <a:rPr lang="en-US" sz="2100"/>
              <a:t>Federal technical assistance is available  designed to prepare early childhood special education staff to use the Child Outcomes Summary (COS) process and could be a required activity for districts with lower outcome ratings.  </a:t>
            </a:r>
          </a:p>
        </p:txBody>
      </p:sp>
      <p:pic>
        <p:nvPicPr>
          <p:cNvPr id="8" name="Picture 7" descr="Logo for ECTA Center and DaSY">
            <a:hlinkClick r:id="rId10"/>
            <a:extLst>
              <a:ext uri="{FF2B5EF4-FFF2-40B4-BE49-F238E27FC236}">
                <a16:creationId xmlns:a16="http://schemas.microsoft.com/office/drawing/2014/main" id="{A1A0857E-6E58-4AB9-97CD-5EA38B5C7860}"/>
              </a:ext>
            </a:extLst>
          </p:cNvPr>
          <p:cNvPicPr>
            <a:picLocks noChangeAspect="1"/>
          </p:cNvPicPr>
          <p:nvPr/>
        </p:nvPicPr>
        <p:blipFill>
          <a:blip r:embed="rId11"/>
          <a:stretch>
            <a:fillRect/>
          </a:stretch>
        </p:blipFill>
        <p:spPr>
          <a:xfrm>
            <a:off x="8389919" y="5054885"/>
            <a:ext cx="3467100" cy="1485900"/>
          </a:xfrm>
          <a:prstGeom prst="rect">
            <a:avLst/>
          </a:prstGeom>
        </p:spPr>
      </p:pic>
      <p:sp>
        <p:nvSpPr>
          <p:cNvPr id="4" name="Slide Number Placeholder 3">
            <a:extLst>
              <a:ext uri="{FF2B5EF4-FFF2-40B4-BE49-F238E27FC236}">
                <a16:creationId xmlns:a16="http://schemas.microsoft.com/office/drawing/2014/main" id="{90E014F5-36DF-45F8-B610-F23420B2FFC2}"/>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30</a:t>
            </a:fld>
            <a:endParaRPr lang="en-US" sz="1000"/>
          </a:p>
        </p:txBody>
      </p:sp>
      <p:sp>
        <p:nvSpPr>
          <p:cNvPr id="6" name="Footer Placeholder 5">
            <a:extLst>
              <a:ext uri="{FF2B5EF4-FFF2-40B4-BE49-F238E27FC236}">
                <a16:creationId xmlns:a16="http://schemas.microsoft.com/office/drawing/2014/main" id="{C1810330-9152-4F32-AB79-D96FDAA7EE0C}"/>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Potential Additional Improvement Activities </a:t>
            </a:r>
          </a:p>
        </p:txBody>
      </p:sp>
      <p:pic>
        <p:nvPicPr>
          <p:cNvPr id="11" name="Audio 10">
            <a:hlinkClick r:id="" action="ppaction://media"/>
            <a:extLst>
              <a:ext uri="{FF2B5EF4-FFF2-40B4-BE49-F238E27FC236}">
                <a16:creationId xmlns:a16="http://schemas.microsoft.com/office/drawing/2014/main" id="{5D0977EF-2691-46DB-9AEA-32051C81F5C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81477161"/>
      </p:ext>
    </p:extLst>
  </p:cSld>
  <p:clrMapOvr>
    <a:masterClrMapping/>
  </p:clrMapOvr>
  <mc:AlternateContent xmlns:mc="http://schemas.openxmlformats.org/markup-compatibility/2006" xmlns:p14="http://schemas.microsoft.com/office/powerpoint/2010/main">
    <mc:Choice Requires="p14">
      <p:transition spd="med" p14:dur="700" advTm="87144">
        <p:fade/>
      </p:transition>
    </mc:Choice>
    <mc:Fallback xmlns="">
      <p:transition spd="med" advTm="871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E31B5-774A-4E24-A7EA-615F6F286E2C}"/>
              </a:ext>
            </a:extLst>
          </p:cNvPr>
          <p:cNvSpPr>
            <a:spLocks noGrp="1"/>
          </p:cNvSpPr>
          <p:nvPr>
            <p:ph type="title"/>
          </p:nvPr>
        </p:nvSpPr>
        <p:spPr/>
        <p:txBody>
          <a:bodyPr>
            <a:noAutofit/>
          </a:bodyPr>
          <a:lstStyle/>
          <a:p>
            <a:r>
              <a:rPr lang="en-US" sz="3500"/>
              <a:t>What activities could be considered, maintained, or strengthened to address improvements in Preschool Outcomes? </a:t>
            </a:r>
          </a:p>
        </p:txBody>
      </p:sp>
      <p:sp>
        <p:nvSpPr>
          <p:cNvPr id="3" name="Text Placeholder 2">
            <a:extLst>
              <a:ext uri="{FF2B5EF4-FFF2-40B4-BE49-F238E27FC236}">
                <a16:creationId xmlns:a16="http://schemas.microsoft.com/office/drawing/2014/main" id="{767D841A-5248-4D13-B2D6-D66F9F8C499D}"/>
              </a:ext>
            </a:extLst>
          </p:cNvPr>
          <p:cNvSpPr>
            <a:spLocks noGrp="1"/>
          </p:cNvSpPr>
          <p:nvPr>
            <p:ph type="body" idx="1"/>
          </p:nvPr>
        </p:nvSpPr>
        <p:spPr>
          <a:xfrm>
            <a:off x="1725327" y="6115193"/>
            <a:ext cx="5024794" cy="449523"/>
          </a:xfrm>
        </p:spPr>
        <p:txBody>
          <a:bodyPr>
            <a:normAutofit fontScale="92500" lnSpcReduction="20000"/>
          </a:bodyPr>
          <a:lstStyle/>
          <a:p>
            <a:pPr algn="ctr"/>
            <a:r>
              <a:rPr lang="en-US" sz="3200"/>
              <a:t>Stakeholder Discussion </a:t>
            </a:r>
          </a:p>
        </p:txBody>
      </p:sp>
      <p:pic>
        <p:nvPicPr>
          <p:cNvPr id="4" name="Graphic 3" descr="Questions">
            <a:extLst>
              <a:ext uri="{FF2B5EF4-FFF2-40B4-BE49-F238E27FC236}">
                <a16:creationId xmlns:a16="http://schemas.microsoft.com/office/drawing/2014/main" id="{1C2D0E51-CD00-4647-AAD2-F7912A7680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36626" y="5382691"/>
            <a:ext cx="1267487" cy="1267487"/>
          </a:xfrm>
          <a:prstGeom prst="rect">
            <a:avLst/>
          </a:prstGeom>
        </p:spPr>
      </p:pic>
      <p:pic>
        <p:nvPicPr>
          <p:cNvPr id="5" name="Audio 4">
            <a:hlinkClick r:id="" action="ppaction://media"/>
            <a:extLst>
              <a:ext uri="{FF2B5EF4-FFF2-40B4-BE49-F238E27FC236}">
                <a16:creationId xmlns:a16="http://schemas.microsoft.com/office/drawing/2014/main" id="{E999259E-048E-4652-9A6B-F48B31E58F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83945717"/>
      </p:ext>
    </p:extLst>
  </p:cSld>
  <p:clrMapOvr>
    <a:masterClrMapping/>
  </p:clrMapOvr>
  <mc:AlternateContent xmlns:mc="http://schemas.openxmlformats.org/markup-compatibility/2006" xmlns:p14="http://schemas.microsoft.com/office/powerpoint/2010/main">
    <mc:Choice Requires="p14">
      <p:transition spd="med" p14:dur="700" advTm="12406">
        <p:fade/>
      </p:transition>
    </mc:Choice>
    <mc:Fallback xmlns="">
      <p:transition spd="med" advTm="124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5047E-ED3F-4C27-929C-6E495480B7DF}"/>
              </a:ext>
            </a:extLst>
          </p:cNvPr>
          <p:cNvSpPr txBox="1">
            <a:spLocks noGrp="1"/>
          </p:cNvSpPr>
          <p:nvPr>
            <p:ph type="title" idx="4294967295"/>
          </p:nvPr>
        </p:nvSpPr>
        <p:spPr>
          <a:xfrm>
            <a:off x="381000" y="6315075"/>
            <a:ext cx="10506075"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mn-lt"/>
                <a:ea typeface="+mn-ea"/>
                <a:cs typeface="+mn-cs"/>
              </a:rPr>
              <a:t>Indicator 7: Preschool Outcomes Target-Setting</a:t>
            </a:r>
          </a:p>
        </p:txBody>
      </p:sp>
      <p:sp>
        <p:nvSpPr>
          <p:cNvPr id="2" name="Title 1">
            <a:extLst>
              <a:ext uri="{C183D7F6-B498-43B3-948B-1728B52AA6E4}">
                <adec:decorative xmlns:adec="http://schemas.microsoft.com/office/drawing/2017/decorative" val="1"/>
              </a:ext>
            </a:extLst>
          </p:cNvPr>
          <p:cNvSpPr>
            <a:spLocks/>
          </p:cNvSpPr>
          <p:nvPr/>
        </p:nvSpPr>
        <p:spPr>
          <a:xfrm>
            <a:off x="3175592" y="248654"/>
            <a:ext cx="3381865" cy="47592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75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chemeClr val="bg1"/>
                </a:solidFill>
                <a:effectLst/>
                <a:uLnTx/>
                <a:uFillTx/>
                <a:latin typeface="+mj-lt"/>
                <a:ea typeface="+mj-ea"/>
                <a:cs typeface="+mj-cs"/>
              </a:rPr>
              <a:t>State Performance Plan (SPP)/</a:t>
            </a:r>
            <a:br>
              <a:rPr kumimoji="0" lang="en-US" sz="4800" b="0" i="0" u="none" strike="noStrike" kern="1200" cap="none" spc="0" normalizeH="0" baseline="0" noProof="0">
                <a:ln>
                  <a:noFill/>
                </a:ln>
                <a:solidFill>
                  <a:schemeClr val="bg1"/>
                </a:solidFill>
                <a:effectLst/>
                <a:uLnTx/>
                <a:uFillTx/>
                <a:latin typeface="+mj-lt"/>
                <a:ea typeface="+mj-ea"/>
                <a:cs typeface="+mj-cs"/>
              </a:rPr>
            </a:br>
            <a:r>
              <a:rPr kumimoji="0" lang="en-US" sz="4800" b="0" i="0" u="none" strike="noStrike" kern="1200" cap="none" spc="0" normalizeH="0" baseline="0" noProof="0">
                <a:ln>
                  <a:noFill/>
                </a:ln>
                <a:solidFill>
                  <a:schemeClr val="bg1"/>
                </a:solidFill>
                <a:effectLst/>
                <a:uLnTx/>
                <a:uFillTx/>
                <a:latin typeface="+mj-lt"/>
                <a:ea typeface="+mj-ea"/>
                <a:cs typeface="+mj-cs"/>
              </a:rPr>
              <a:t>Annual Performance Report (APR) </a:t>
            </a:r>
            <a:br>
              <a:rPr kumimoji="0" lang="en-US" sz="4800" b="0" i="0" u="none" strike="noStrike" kern="1200" cap="none" spc="0" normalizeH="0" baseline="0" noProof="0">
                <a:ln>
                  <a:noFill/>
                </a:ln>
                <a:solidFill>
                  <a:schemeClr val="bg1"/>
                </a:solidFill>
                <a:effectLst/>
                <a:uLnTx/>
                <a:uFillTx/>
                <a:latin typeface="+mj-lt"/>
                <a:ea typeface="+mj-ea"/>
                <a:cs typeface="+mj-cs"/>
              </a:rPr>
            </a:br>
            <a:r>
              <a:rPr kumimoji="0" lang="en-US" sz="4800" b="0" i="0" u="none" strike="noStrike" kern="1200" cap="none" spc="0" normalizeH="0" baseline="0" noProof="0">
                <a:ln>
                  <a:noFill/>
                </a:ln>
                <a:solidFill>
                  <a:schemeClr val="bg1"/>
                </a:solidFill>
                <a:effectLst/>
                <a:uLnTx/>
                <a:uFillTx/>
                <a:latin typeface="+mj-lt"/>
                <a:ea typeface="+mj-ea"/>
                <a:cs typeface="+mj-cs"/>
              </a:rPr>
              <a:t>2020-2025</a:t>
            </a:r>
          </a:p>
        </p:txBody>
      </p:sp>
      <p:sp>
        <p:nvSpPr>
          <p:cNvPr id="3" name="Subtitle 2">
            <a:extLst>
              <a:ext uri="{C183D7F6-B498-43B3-948B-1728B52AA6E4}">
                <adec:decorative xmlns:adec="http://schemas.microsoft.com/office/drawing/2017/decorative" val="1"/>
              </a:ext>
            </a:extLst>
          </p:cNvPr>
          <p:cNvSpPr>
            <a:spLocks noGrp="1"/>
          </p:cNvSpPr>
          <p:nvPr>
            <p:ph type="subTitle" idx="1"/>
          </p:nvPr>
        </p:nvSpPr>
        <p:spPr>
          <a:xfrm>
            <a:off x="3175592" y="5175312"/>
            <a:ext cx="3273646" cy="683228"/>
          </a:xfrm>
        </p:spPr>
        <p:txBody>
          <a:bodyPr>
            <a:normAutofit/>
          </a:bodyPr>
          <a:lstStyle/>
          <a:p>
            <a:r>
              <a:rPr lang="en-US"/>
              <a:t>Individuals with Disabilities Education Act (IDEA)</a:t>
            </a:r>
          </a:p>
        </p:txBody>
      </p:sp>
      <p:pic>
        <p:nvPicPr>
          <p:cNvPr id="5" name="Picture 4">
            <a:extLst>
              <a:ext uri="{FF2B5EF4-FFF2-40B4-BE49-F238E27FC236}">
                <a16:creationId xmlns:a16="http://schemas.microsoft.com/office/drawing/2014/main" id="{BE459E9C-B3CC-4422-8530-86C2CCBEAC0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732574" y="2"/>
            <a:ext cx="5459426" cy="2499358"/>
          </a:xfrm>
          <a:prstGeom prst="rect">
            <a:avLst/>
          </a:prstGeom>
        </p:spPr>
      </p:pic>
      <p:sp>
        <p:nvSpPr>
          <p:cNvPr id="8" name="Rectangle 7">
            <a:extLst>
              <a:ext uri="{FF2B5EF4-FFF2-40B4-BE49-F238E27FC236}">
                <a16:creationId xmlns:a16="http://schemas.microsoft.com/office/drawing/2014/main" id="{E66F4B16-3F27-48A0-95E4-E8E1AA3F3888}"/>
              </a:ext>
              <a:ext uri="{C183D7F6-B498-43B3-948B-1728B52AA6E4}">
                <adec:decorative xmlns:adec="http://schemas.microsoft.com/office/drawing/2017/decorative" val="1"/>
              </a:ext>
            </a:extLst>
          </p:cNvPr>
          <p:cNvSpPr/>
          <p:nvPr/>
        </p:nvSpPr>
        <p:spPr>
          <a:xfrm>
            <a:off x="6732574" y="2499360"/>
            <a:ext cx="5459426"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D14C5EC8-4A6A-453B-B8AF-4682AC1B2E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64692775"/>
      </p:ext>
    </p:extLst>
  </p:cSld>
  <p:clrMapOvr>
    <a:masterClrMapping/>
  </p:clrMapOvr>
  <mc:AlternateContent xmlns:mc="http://schemas.openxmlformats.org/markup-compatibility/2006" xmlns:p14="http://schemas.microsoft.com/office/powerpoint/2010/main">
    <mc:Choice Requires="p14">
      <p:transition spd="med" p14:dur="700" advTm="13073">
        <p:fade/>
      </p:transition>
    </mc:Choice>
    <mc:Fallback xmlns="">
      <p:transition spd="med" advTm="130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0C5AC94-D138-4940-80B8-0F2818EAE792}"/>
              </a:ext>
            </a:extLst>
          </p:cNvPr>
          <p:cNvSpPr>
            <a:spLocks noGrp="1"/>
          </p:cNvSpPr>
          <p:nvPr>
            <p:ph type="title"/>
          </p:nvPr>
        </p:nvSpPr>
        <p:spPr>
          <a:xfrm>
            <a:off x="381001" y="130335"/>
            <a:ext cx="9248774" cy="2069253"/>
          </a:xfrm>
        </p:spPr>
        <p:txBody>
          <a:bodyPr>
            <a:normAutofit fontScale="90000"/>
          </a:bodyPr>
          <a:lstStyle/>
          <a:p>
            <a:r>
              <a:rPr lang="en-US" sz="3100"/>
              <a:t>Proposed Targets: Indicator 7A1</a:t>
            </a:r>
            <a:br>
              <a:rPr lang="en-US"/>
            </a:br>
            <a:r>
              <a:rPr lang="en-US" sz="2400"/>
              <a:t>Of those children who entered the program below age expectations in   </a:t>
            </a:r>
            <a:r>
              <a:rPr lang="en-US" sz="2400" b="1"/>
              <a:t>positive social-emotional skills</a:t>
            </a:r>
            <a:r>
              <a:rPr lang="en-US" sz="2400"/>
              <a:t>, the percent who will substantially increase their rate of growth by the time they turn six years of age or exit the program</a:t>
            </a:r>
            <a:br>
              <a:rPr lang="en-US"/>
            </a:br>
            <a:endParaRPr lang="en-US"/>
          </a:p>
        </p:txBody>
      </p:sp>
      <p:sp>
        <p:nvSpPr>
          <p:cNvPr id="14" name="TextBox 13">
            <a:extLst>
              <a:ext uri="{FF2B5EF4-FFF2-40B4-BE49-F238E27FC236}">
                <a16:creationId xmlns:a16="http://schemas.microsoft.com/office/drawing/2014/main" id="{F229079B-D8BA-4D7D-A34C-FA3960CFC504}"/>
              </a:ext>
            </a:extLst>
          </p:cNvPr>
          <p:cNvSpPr txBox="1"/>
          <p:nvPr/>
        </p:nvSpPr>
        <p:spPr>
          <a:xfrm rot="5400000">
            <a:off x="570791" y="1923510"/>
            <a:ext cx="1292662" cy="1579652"/>
          </a:xfrm>
          <a:prstGeom prst="rect">
            <a:avLst/>
          </a:prstGeom>
          <a:noFill/>
        </p:spPr>
        <p:txBody>
          <a:bodyPr vert="vert270" wrap="square" rtlCol="0">
            <a:spAutoFit/>
          </a:bodyPr>
          <a:lstStyle/>
          <a:p>
            <a:r>
              <a:rPr lang="en-US" sz="2400"/>
              <a:t>Proposed Targets</a:t>
            </a:r>
          </a:p>
          <a:p>
            <a:r>
              <a:rPr lang="en-US" sz="2400"/>
              <a:t>2020-2025</a:t>
            </a:r>
          </a:p>
        </p:txBody>
      </p:sp>
      <p:graphicFrame>
        <p:nvGraphicFramePr>
          <p:cNvPr id="24" name="Chart 23" descr="7A1 Proposed Targets:&#10;2020: 88%&#10;2021: 88%&#10;2022: 88.25%&#10;2023: 88.5%&#10;2024: 88.75%&#10;2025: 89%">
            <a:extLst>
              <a:ext uri="{FF2B5EF4-FFF2-40B4-BE49-F238E27FC236}">
                <a16:creationId xmlns:a16="http://schemas.microsoft.com/office/drawing/2014/main" id="{B8185F42-A274-45C5-8621-90F0BC369613}"/>
              </a:ext>
            </a:extLst>
          </p:cNvPr>
          <p:cNvGraphicFramePr>
            <a:graphicFrameLocks/>
          </p:cNvGraphicFramePr>
          <p:nvPr>
            <p:extLst>
              <p:ext uri="{D42A27DB-BD31-4B8C-83A1-F6EECF244321}">
                <p14:modId xmlns:p14="http://schemas.microsoft.com/office/powerpoint/2010/main" val="314879506"/>
              </p:ext>
            </p:extLst>
          </p:nvPr>
        </p:nvGraphicFramePr>
        <p:xfrm>
          <a:off x="1527545" y="1663582"/>
          <a:ext cx="10051311" cy="2197073"/>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a:extLst>
              <a:ext uri="{FF2B5EF4-FFF2-40B4-BE49-F238E27FC236}">
                <a16:creationId xmlns:a16="http://schemas.microsoft.com/office/drawing/2014/main" id="{3BC7B970-64DD-44D0-B988-8E4D55A38227}"/>
              </a:ext>
            </a:extLst>
          </p:cNvPr>
          <p:cNvSpPr txBox="1"/>
          <p:nvPr/>
        </p:nvSpPr>
        <p:spPr>
          <a:xfrm>
            <a:off x="7485319" y="3272268"/>
            <a:ext cx="2998382" cy="369332"/>
          </a:xfrm>
          <a:prstGeom prst="rect">
            <a:avLst/>
          </a:prstGeom>
          <a:solidFill>
            <a:schemeClr val="bg1"/>
          </a:solidFill>
        </p:spPr>
        <p:txBody>
          <a:bodyPr wrap="square" rtlCol="0">
            <a:spAutoFit/>
          </a:bodyPr>
          <a:lstStyle/>
          <a:p>
            <a:pPr algn="ctr"/>
            <a:r>
              <a:rPr lang="en-US"/>
              <a:t>2015-2019 Average = 89%</a:t>
            </a:r>
          </a:p>
        </p:txBody>
      </p:sp>
      <p:graphicFrame>
        <p:nvGraphicFramePr>
          <p:cNvPr id="23" name="Table 13">
            <a:extLst>
              <a:ext uri="{FF2B5EF4-FFF2-40B4-BE49-F238E27FC236}">
                <a16:creationId xmlns:a16="http://schemas.microsoft.com/office/drawing/2014/main" id="{B258B535-F5BB-4EE0-A310-5DBAE429D708}"/>
              </a:ext>
            </a:extLst>
          </p:cNvPr>
          <p:cNvGraphicFramePr>
            <a:graphicFrameLocks noGrp="1"/>
          </p:cNvGraphicFramePr>
          <p:nvPr>
            <p:extLst>
              <p:ext uri="{D42A27DB-BD31-4B8C-83A1-F6EECF244321}">
                <p14:modId xmlns:p14="http://schemas.microsoft.com/office/powerpoint/2010/main" val="1945013331"/>
              </p:ext>
            </p:extLst>
          </p:nvPr>
        </p:nvGraphicFramePr>
        <p:xfrm>
          <a:off x="294169" y="3763090"/>
          <a:ext cx="11103479" cy="741680"/>
        </p:xfrm>
        <a:graphic>
          <a:graphicData uri="http://schemas.openxmlformats.org/drawingml/2006/table">
            <a:tbl>
              <a:tblPr firstRow="1" bandRow="1">
                <a:tableStyleId>{3B4B98B0-60AC-42C2-AFA5-B58CD77FA1E5}</a:tableStyleId>
              </a:tblPr>
              <a:tblGrid>
                <a:gridCol w="1518960">
                  <a:extLst>
                    <a:ext uri="{9D8B030D-6E8A-4147-A177-3AD203B41FA5}">
                      <a16:colId xmlns:a16="http://schemas.microsoft.com/office/drawing/2014/main" val="236280785"/>
                    </a:ext>
                  </a:extLst>
                </a:gridCol>
                <a:gridCol w="1367115">
                  <a:extLst>
                    <a:ext uri="{9D8B030D-6E8A-4147-A177-3AD203B41FA5}">
                      <a16:colId xmlns:a16="http://schemas.microsoft.com/office/drawing/2014/main" val="2547582372"/>
                    </a:ext>
                  </a:extLst>
                </a:gridCol>
                <a:gridCol w="1666875">
                  <a:extLst>
                    <a:ext uri="{9D8B030D-6E8A-4147-A177-3AD203B41FA5}">
                      <a16:colId xmlns:a16="http://schemas.microsoft.com/office/drawing/2014/main" val="1105117118"/>
                    </a:ext>
                  </a:extLst>
                </a:gridCol>
                <a:gridCol w="1791896">
                  <a:extLst>
                    <a:ext uri="{9D8B030D-6E8A-4147-A177-3AD203B41FA5}">
                      <a16:colId xmlns:a16="http://schemas.microsoft.com/office/drawing/2014/main" val="4107838460"/>
                    </a:ext>
                  </a:extLst>
                </a:gridCol>
                <a:gridCol w="1586211">
                  <a:extLst>
                    <a:ext uri="{9D8B030D-6E8A-4147-A177-3AD203B41FA5}">
                      <a16:colId xmlns:a16="http://schemas.microsoft.com/office/drawing/2014/main" val="4094384491"/>
                    </a:ext>
                  </a:extLst>
                </a:gridCol>
                <a:gridCol w="1586211">
                  <a:extLst>
                    <a:ext uri="{9D8B030D-6E8A-4147-A177-3AD203B41FA5}">
                      <a16:colId xmlns:a16="http://schemas.microsoft.com/office/drawing/2014/main" val="159150580"/>
                    </a:ext>
                  </a:extLst>
                </a:gridCol>
                <a:gridCol w="1586211">
                  <a:extLst>
                    <a:ext uri="{9D8B030D-6E8A-4147-A177-3AD203B41FA5}">
                      <a16:colId xmlns:a16="http://schemas.microsoft.com/office/drawing/2014/main" val="2633532351"/>
                    </a:ext>
                  </a:extLst>
                </a:gridCol>
              </a:tblGrid>
              <a:tr h="370840">
                <a:tc>
                  <a:txBody>
                    <a:bodyPr/>
                    <a:lstStyle/>
                    <a:p>
                      <a:pPr algn="ctr"/>
                      <a:r>
                        <a:rPr lang="en-US" sz="1600"/>
                        <a:t>Baseline (2008)</a:t>
                      </a:r>
                    </a:p>
                  </a:txBody>
                  <a:tcPr/>
                </a:tc>
                <a:tc>
                  <a:txBody>
                    <a:bodyPr/>
                    <a:lstStyle/>
                    <a:p>
                      <a:pPr algn="ctr"/>
                      <a:r>
                        <a:rPr lang="en-US" sz="1600"/>
                        <a:t>2020</a:t>
                      </a:r>
                    </a:p>
                  </a:txBody>
                  <a:tcPr/>
                </a:tc>
                <a:tc>
                  <a:txBody>
                    <a:bodyPr/>
                    <a:lstStyle/>
                    <a:p>
                      <a:pPr algn="ctr"/>
                      <a:r>
                        <a:rPr lang="en-US"/>
                        <a:t>2021</a:t>
                      </a:r>
                    </a:p>
                  </a:txBody>
                  <a:tcPr/>
                </a:tc>
                <a:tc>
                  <a:txBody>
                    <a:bodyPr/>
                    <a:lstStyle/>
                    <a:p>
                      <a:pPr algn="ctr"/>
                      <a:r>
                        <a:rPr lang="en-US"/>
                        <a:t>2022</a:t>
                      </a:r>
                    </a:p>
                  </a:txBody>
                  <a:tcPr/>
                </a:tc>
                <a:tc>
                  <a:txBody>
                    <a:bodyPr/>
                    <a:lstStyle/>
                    <a:p>
                      <a:pPr algn="ctr"/>
                      <a:r>
                        <a:rPr lang="en-US"/>
                        <a:t>2023</a:t>
                      </a:r>
                    </a:p>
                  </a:txBody>
                  <a:tcPr/>
                </a:tc>
                <a:tc>
                  <a:txBody>
                    <a:bodyPr/>
                    <a:lstStyle/>
                    <a:p>
                      <a:pPr algn="ctr"/>
                      <a:r>
                        <a:rPr lang="en-US"/>
                        <a:t>2024</a:t>
                      </a:r>
                    </a:p>
                  </a:txBody>
                  <a:tcPr/>
                </a:tc>
                <a:tc>
                  <a:txBody>
                    <a:bodyPr/>
                    <a:lstStyle/>
                    <a:p>
                      <a:pPr algn="ctr"/>
                      <a:r>
                        <a:rPr lang="en-US"/>
                        <a:t>2025</a:t>
                      </a:r>
                    </a:p>
                  </a:txBody>
                  <a:tcPr/>
                </a:tc>
                <a:extLst>
                  <a:ext uri="{0D108BD9-81ED-4DB2-BD59-A6C34878D82A}">
                    <a16:rowId xmlns:a16="http://schemas.microsoft.com/office/drawing/2014/main" val="520556430"/>
                  </a:ext>
                </a:extLst>
              </a:tr>
              <a:tr h="370840">
                <a:tc>
                  <a:txBody>
                    <a:bodyPr/>
                    <a:lstStyle/>
                    <a:p>
                      <a:pPr algn="ctr"/>
                      <a:r>
                        <a:rPr lang="en-US" sz="1800" kern="1200">
                          <a:solidFill>
                            <a:schemeClr val="tx1"/>
                          </a:solidFill>
                          <a:effectLst/>
                          <a:latin typeface="+mn-lt"/>
                          <a:ea typeface="+mn-ea"/>
                          <a:cs typeface="+mn-cs"/>
                        </a:rPr>
                        <a:t>A1 83.80%</a:t>
                      </a:r>
                      <a:endParaRPr lang="en-US"/>
                    </a:p>
                  </a:txBody>
                  <a:tcPr/>
                </a:tc>
                <a:tc>
                  <a:txBody>
                    <a:bodyPr/>
                    <a:lstStyle/>
                    <a:p>
                      <a:pPr algn="ctr"/>
                      <a:r>
                        <a:rPr lang="en-US"/>
                        <a:t>-.25%</a:t>
                      </a:r>
                    </a:p>
                  </a:txBody>
                  <a:tcPr/>
                </a:tc>
                <a:tc>
                  <a:txBody>
                    <a:bodyPr/>
                    <a:lstStyle/>
                    <a:p>
                      <a:pPr algn="ctr"/>
                      <a:r>
                        <a:rPr lang="en-US"/>
                        <a:t>+0%</a:t>
                      </a:r>
                    </a:p>
                  </a:txBody>
                  <a:tcPr/>
                </a:tc>
                <a:tc>
                  <a:txBody>
                    <a:bodyPr/>
                    <a:lstStyle/>
                    <a:p>
                      <a:pPr algn="ctr"/>
                      <a:r>
                        <a:rPr lang="en-US"/>
                        <a:t>+.25%</a:t>
                      </a:r>
                    </a:p>
                  </a:txBody>
                  <a:tcPr/>
                </a:tc>
                <a:tc>
                  <a:txBody>
                    <a:bodyPr/>
                    <a:lstStyle/>
                    <a:p>
                      <a:pPr algn="ctr"/>
                      <a:r>
                        <a:rPr lang="en-US"/>
                        <a:t>+.25%</a:t>
                      </a:r>
                    </a:p>
                  </a:txBody>
                  <a:tcPr/>
                </a:tc>
                <a:tc>
                  <a:txBody>
                    <a:bodyPr/>
                    <a:lstStyle/>
                    <a:p>
                      <a:pPr algn="ctr"/>
                      <a:r>
                        <a:rPr lang="en-US"/>
                        <a:t>+.25%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+.25%</a:t>
                      </a:r>
                    </a:p>
                  </a:txBody>
                  <a:tcPr/>
                </a:tc>
                <a:extLst>
                  <a:ext uri="{0D108BD9-81ED-4DB2-BD59-A6C34878D82A}">
                    <a16:rowId xmlns:a16="http://schemas.microsoft.com/office/drawing/2014/main" val="3165134794"/>
                  </a:ext>
                </a:extLst>
              </a:tr>
            </a:tbl>
          </a:graphicData>
        </a:graphic>
      </p:graphicFrame>
      <p:sp>
        <p:nvSpPr>
          <p:cNvPr id="2" name="TextBox 1">
            <a:extLst>
              <a:ext uri="{FF2B5EF4-FFF2-40B4-BE49-F238E27FC236}">
                <a16:creationId xmlns:a16="http://schemas.microsoft.com/office/drawing/2014/main" id="{E66A6300-ECFA-4C7B-AEAE-66E03099250D}"/>
              </a:ext>
            </a:extLst>
          </p:cNvPr>
          <p:cNvSpPr txBox="1"/>
          <p:nvPr/>
        </p:nvSpPr>
        <p:spPr>
          <a:xfrm>
            <a:off x="2243175" y="4460831"/>
            <a:ext cx="3000375" cy="338554"/>
          </a:xfrm>
          <a:prstGeom prst="rect">
            <a:avLst/>
          </a:prstGeom>
          <a:noFill/>
        </p:spPr>
        <p:txBody>
          <a:bodyPr wrap="square" rtlCol="0">
            <a:spAutoFit/>
          </a:bodyPr>
          <a:lstStyle/>
          <a:p>
            <a:r>
              <a:rPr lang="en-US" sz="1600"/>
              <a:t>change over prior year </a:t>
            </a:r>
          </a:p>
        </p:txBody>
      </p:sp>
      <p:sp>
        <p:nvSpPr>
          <p:cNvPr id="16" name="TextBox 15">
            <a:extLst>
              <a:ext uri="{FF2B5EF4-FFF2-40B4-BE49-F238E27FC236}">
                <a16:creationId xmlns:a16="http://schemas.microsoft.com/office/drawing/2014/main" id="{2082369A-1006-4610-A059-21829FC2D504}"/>
              </a:ext>
            </a:extLst>
          </p:cNvPr>
          <p:cNvSpPr txBox="1"/>
          <p:nvPr/>
        </p:nvSpPr>
        <p:spPr>
          <a:xfrm>
            <a:off x="648415" y="4898039"/>
            <a:ext cx="1978602" cy="707886"/>
          </a:xfrm>
          <a:prstGeom prst="rect">
            <a:avLst/>
          </a:prstGeom>
          <a:noFill/>
        </p:spPr>
        <p:txBody>
          <a:bodyPr wrap="square" rtlCol="0">
            <a:spAutoFit/>
          </a:bodyPr>
          <a:lstStyle/>
          <a:p>
            <a:r>
              <a:rPr lang="en-US" sz="2000"/>
              <a:t>Target Setting </a:t>
            </a:r>
          </a:p>
          <a:p>
            <a:r>
              <a:rPr lang="en-US" sz="2000"/>
              <a:t>Methodology</a:t>
            </a:r>
          </a:p>
        </p:txBody>
      </p:sp>
      <p:graphicFrame>
        <p:nvGraphicFramePr>
          <p:cNvPr id="10" name="Diagram 9">
            <a:extLst>
              <a:ext uri="{FF2B5EF4-FFF2-40B4-BE49-F238E27FC236}">
                <a16:creationId xmlns:a16="http://schemas.microsoft.com/office/drawing/2014/main" id="{B339DD3A-8FA8-4D4A-B7A9-2FF8B6C8A59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1136255"/>
              </p:ext>
            </p:extLst>
          </p:nvPr>
        </p:nvGraphicFramePr>
        <p:xfrm>
          <a:off x="2338865" y="4810926"/>
          <a:ext cx="9537701" cy="8821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Rectangle: Diagonal Corners Snipped 5">
            <a:extLst>
              <a:ext uri="{FF2B5EF4-FFF2-40B4-BE49-F238E27FC236}">
                <a16:creationId xmlns:a16="http://schemas.microsoft.com/office/drawing/2014/main" id="{107DBA6B-FB1B-4781-BC78-2D1DD262A139}"/>
              </a:ext>
            </a:extLst>
          </p:cNvPr>
          <p:cNvSpPr/>
          <p:nvPr/>
        </p:nvSpPr>
        <p:spPr>
          <a:xfrm>
            <a:off x="381001" y="5790379"/>
            <a:ext cx="11495565" cy="741680"/>
          </a:xfrm>
          <a:prstGeom prst="snip2Diag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lvl="1" algn="ctr" fontAlgn="base"/>
            <a:r>
              <a:rPr lang="en-US" sz="2000" b="1"/>
              <a:t>Stakeholder Question: </a:t>
            </a:r>
            <a:r>
              <a:rPr lang="en-US"/>
              <a:t>Targets must show improvement over baseline and be rigorous but achievable.                           Do you feel that the proposed targets are too high, too low, or just right?</a:t>
            </a:r>
          </a:p>
        </p:txBody>
      </p:sp>
      <p:pic>
        <p:nvPicPr>
          <p:cNvPr id="15" name="Graphic 14">
            <a:extLst>
              <a:ext uri="{FF2B5EF4-FFF2-40B4-BE49-F238E27FC236}">
                <a16:creationId xmlns:a16="http://schemas.microsoft.com/office/drawing/2014/main" id="{EF13F4C7-0DB4-4980-834D-CA53CF69C56A}"/>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5120" y="5851414"/>
            <a:ext cx="562002" cy="562002"/>
          </a:xfrm>
          <a:prstGeom prst="rect">
            <a:avLst/>
          </a:prstGeom>
        </p:spPr>
      </p:pic>
      <p:sp>
        <p:nvSpPr>
          <p:cNvPr id="3" name="Slide Number Placeholder 2">
            <a:extLst>
              <a:ext uri="{FF2B5EF4-FFF2-40B4-BE49-F238E27FC236}">
                <a16:creationId xmlns:a16="http://schemas.microsoft.com/office/drawing/2014/main" id="{278D0D36-EEEE-41AB-8CE7-45D308B02B63}"/>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33</a:t>
            </a:fld>
            <a:endParaRPr lang="en-US" sz="1000"/>
          </a:p>
        </p:txBody>
      </p:sp>
      <p:sp>
        <p:nvSpPr>
          <p:cNvPr id="5" name="Footer Placeholder 4">
            <a:extLst>
              <a:ext uri="{FF2B5EF4-FFF2-40B4-BE49-F238E27FC236}">
                <a16:creationId xmlns:a16="http://schemas.microsoft.com/office/drawing/2014/main" id="{53F7E818-42DF-48AB-993C-842EE4D74B6E}"/>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Indicator 7A2 Proposed Target</a:t>
            </a:r>
          </a:p>
        </p:txBody>
      </p:sp>
      <p:pic>
        <p:nvPicPr>
          <p:cNvPr id="21" name="Audio 20">
            <a:hlinkClick r:id="" action="ppaction://media"/>
            <a:extLst>
              <a:ext uri="{FF2B5EF4-FFF2-40B4-BE49-F238E27FC236}">
                <a16:creationId xmlns:a16="http://schemas.microsoft.com/office/drawing/2014/main" id="{000A939E-7224-40B9-99F0-E0758641132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37097352"/>
      </p:ext>
    </p:extLst>
  </p:cSld>
  <p:clrMapOvr>
    <a:masterClrMapping/>
  </p:clrMapOvr>
  <mc:AlternateContent xmlns:mc="http://schemas.openxmlformats.org/markup-compatibility/2006" xmlns:p14="http://schemas.microsoft.com/office/powerpoint/2010/main">
    <mc:Choice Requires="p14">
      <p:transition spd="med" p14:dur="700" advTm="120138">
        <p:fade/>
      </p:transition>
    </mc:Choice>
    <mc:Fallback xmlns="">
      <p:transition spd="med" advTm="1201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B9A7DD-F2B7-4120-9C21-1015A2282A10}"/>
              </a:ext>
            </a:extLst>
          </p:cNvPr>
          <p:cNvSpPr>
            <a:spLocks noGrp="1"/>
          </p:cNvSpPr>
          <p:nvPr>
            <p:ph type="title"/>
          </p:nvPr>
        </p:nvSpPr>
        <p:spPr>
          <a:xfrm>
            <a:off x="381001" y="231469"/>
            <a:ext cx="9248774" cy="1830100"/>
          </a:xfrm>
        </p:spPr>
        <p:txBody>
          <a:bodyPr>
            <a:normAutofit fontScale="90000"/>
          </a:bodyPr>
          <a:lstStyle/>
          <a:p>
            <a:r>
              <a:rPr lang="en-US" sz="3100"/>
              <a:t>Proposed Targets: Indicator 7A2</a:t>
            </a:r>
            <a:br>
              <a:rPr lang="en-US"/>
            </a:br>
            <a:r>
              <a:rPr lang="en-US" sz="2400"/>
              <a:t>The percent of preschool children who were functioning within age expectations in </a:t>
            </a:r>
            <a:r>
              <a:rPr lang="en-US" sz="2400" b="1"/>
              <a:t>positive social-emotional skills</a:t>
            </a:r>
            <a:r>
              <a:rPr lang="en-US" sz="2400"/>
              <a:t> by the time they turned 6 years of age or exited the program </a:t>
            </a:r>
            <a:br>
              <a:rPr lang="en-US"/>
            </a:br>
            <a:endParaRPr lang="en-US"/>
          </a:p>
        </p:txBody>
      </p:sp>
      <p:sp>
        <p:nvSpPr>
          <p:cNvPr id="4" name="TextBox 3">
            <a:extLst>
              <a:ext uri="{FF2B5EF4-FFF2-40B4-BE49-F238E27FC236}">
                <a16:creationId xmlns:a16="http://schemas.microsoft.com/office/drawing/2014/main" id="{E8449CAA-4FA9-4617-ADE6-BD1C08407AE1}"/>
              </a:ext>
            </a:extLst>
          </p:cNvPr>
          <p:cNvSpPr txBox="1"/>
          <p:nvPr/>
        </p:nvSpPr>
        <p:spPr>
          <a:xfrm rot="5400000">
            <a:off x="784598" y="1855727"/>
            <a:ext cx="1292662" cy="1579652"/>
          </a:xfrm>
          <a:prstGeom prst="rect">
            <a:avLst/>
          </a:prstGeom>
          <a:noFill/>
        </p:spPr>
        <p:txBody>
          <a:bodyPr vert="vert270" wrap="square" rtlCol="0">
            <a:spAutoFit/>
          </a:bodyPr>
          <a:lstStyle/>
          <a:p>
            <a:r>
              <a:rPr lang="en-US" sz="2400"/>
              <a:t>Proposed Targets</a:t>
            </a:r>
          </a:p>
          <a:p>
            <a:r>
              <a:rPr lang="en-US" sz="2400"/>
              <a:t>2020-2025</a:t>
            </a:r>
          </a:p>
        </p:txBody>
      </p:sp>
      <p:graphicFrame>
        <p:nvGraphicFramePr>
          <p:cNvPr id="21" name="Chart 20" descr="7A2 Proposed Targets:&#10;2020: 40%&#10;2021: 43.5%&#10;2022: 46.5%&#10;2023: 49.5%&#10;2024: 52.5%&#10;2025: 55.5%">
            <a:extLst>
              <a:ext uri="{FF2B5EF4-FFF2-40B4-BE49-F238E27FC236}">
                <a16:creationId xmlns:a16="http://schemas.microsoft.com/office/drawing/2014/main" id="{26043B79-6CA3-42A3-8153-7E58B9C90A34}"/>
              </a:ext>
            </a:extLst>
          </p:cNvPr>
          <p:cNvGraphicFramePr>
            <a:graphicFrameLocks/>
          </p:cNvGraphicFramePr>
          <p:nvPr>
            <p:extLst>
              <p:ext uri="{D42A27DB-BD31-4B8C-83A1-F6EECF244321}">
                <p14:modId xmlns:p14="http://schemas.microsoft.com/office/powerpoint/2010/main" val="204130560"/>
              </p:ext>
            </p:extLst>
          </p:nvPr>
        </p:nvGraphicFramePr>
        <p:xfrm>
          <a:off x="1892594" y="1497837"/>
          <a:ext cx="9983972" cy="2164291"/>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a:extLst>
              <a:ext uri="{FF2B5EF4-FFF2-40B4-BE49-F238E27FC236}">
                <a16:creationId xmlns:a16="http://schemas.microsoft.com/office/drawing/2014/main" id="{3BC7B970-64DD-44D0-B988-8E4D55A38227}"/>
              </a:ext>
            </a:extLst>
          </p:cNvPr>
          <p:cNvSpPr txBox="1"/>
          <p:nvPr/>
        </p:nvSpPr>
        <p:spPr>
          <a:xfrm>
            <a:off x="7644809" y="3052731"/>
            <a:ext cx="3264195" cy="369332"/>
          </a:xfrm>
          <a:prstGeom prst="rect">
            <a:avLst/>
          </a:prstGeom>
          <a:noFill/>
        </p:spPr>
        <p:txBody>
          <a:bodyPr wrap="square" rtlCol="0">
            <a:spAutoFit/>
          </a:bodyPr>
          <a:lstStyle/>
          <a:p>
            <a:pPr algn="r"/>
            <a:r>
              <a:rPr lang="en-US">
                <a:solidFill>
                  <a:schemeClr val="bg1"/>
                </a:solidFill>
              </a:rPr>
              <a:t>2015-2019 Average = 43.9%</a:t>
            </a:r>
          </a:p>
        </p:txBody>
      </p:sp>
      <p:graphicFrame>
        <p:nvGraphicFramePr>
          <p:cNvPr id="13" name="Table 13">
            <a:extLst>
              <a:ext uri="{FF2B5EF4-FFF2-40B4-BE49-F238E27FC236}">
                <a16:creationId xmlns:a16="http://schemas.microsoft.com/office/drawing/2014/main" id="{1E66997E-F1A2-48AD-97ED-8C71F497B266}"/>
              </a:ext>
            </a:extLst>
          </p:cNvPr>
          <p:cNvGraphicFramePr>
            <a:graphicFrameLocks noGrp="1"/>
          </p:cNvGraphicFramePr>
          <p:nvPr>
            <p:extLst>
              <p:ext uri="{D42A27DB-BD31-4B8C-83A1-F6EECF244321}">
                <p14:modId xmlns:p14="http://schemas.microsoft.com/office/powerpoint/2010/main" val="130350115"/>
              </p:ext>
            </p:extLst>
          </p:nvPr>
        </p:nvGraphicFramePr>
        <p:xfrm>
          <a:off x="648415" y="3604453"/>
          <a:ext cx="11103479" cy="741680"/>
        </p:xfrm>
        <a:graphic>
          <a:graphicData uri="http://schemas.openxmlformats.org/drawingml/2006/table">
            <a:tbl>
              <a:tblPr firstRow="1" bandRow="1">
                <a:tableStyleId>{3B4B98B0-60AC-42C2-AFA5-B58CD77FA1E5}</a:tableStyleId>
              </a:tblPr>
              <a:tblGrid>
                <a:gridCol w="1518960">
                  <a:extLst>
                    <a:ext uri="{9D8B030D-6E8A-4147-A177-3AD203B41FA5}">
                      <a16:colId xmlns:a16="http://schemas.microsoft.com/office/drawing/2014/main" val="236280785"/>
                    </a:ext>
                  </a:extLst>
                </a:gridCol>
                <a:gridCol w="1367115">
                  <a:extLst>
                    <a:ext uri="{9D8B030D-6E8A-4147-A177-3AD203B41FA5}">
                      <a16:colId xmlns:a16="http://schemas.microsoft.com/office/drawing/2014/main" val="2547582372"/>
                    </a:ext>
                  </a:extLst>
                </a:gridCol>
                <a:gridCol w="1666875">
                  <a:extLst>
                    <a:ext uri="{9D8B030D-6E8A-4147-A177-3AD203B41FA5}">
                      <a16:colId xmlns:a16="http://schemas.microsoft.com/office/drawing/2014/main" val="1105117118"/>
                    </a:ext>
                  </a:extLst>
                </a:gridCol>
                <a:gridCol w="1791896">
                  <a:extLst>
                    <a:ext uri="{9D8B030D-6E8A-4147-A177-3AD203B41FA5}">
                      <a16:colId xmlns:a16="http://schemas.microsoft.com/office/drawing/2014/main" val="4107838460"/>
                    </a:ext>
                  </a:extLst>
                </a:gridCol>
                <a:gridCol w="1586211">
                  <a:extLst>
                    <a:ext uri="{9D8B030D-6E8A-4147-A177-3AD203B41FA5}">
                      <a16:colId xmlns:a16="http://schemas.microsoft.com/office/drawing/2014/main" val="4094384491"/>
                    </a:ext>
                  </a:extLst>
                </a:gridCol>
                <a:gridCol w="1586211">
                  <a:extLst>
                    <a:ext uri="{9D8B030D-6E8A-4147-A177-3AD203B41FA5}">
                      <a16:colId xmlns:a16="http://schemas.microsoft.com/office/drawing/2014/main" val="159150580"/>
                    </a:ext>
                  </a:extLst>
                </a:gridCol>
                <a:gridCol w="1586211">
                  <a:extLst>
                    <a:ext uri="{9D8B030D-6E8A-4147-A177-3AD203B41FA5}">
                      <a16:colId xmlns:a16="http://schemas.microsoft.com/office/drawing/2014/main" val="2633532351"/>
                    </a:ext>
                  </a:extLst>
                </a:gridCol>
              </a:tblGrid>
              <a:tr h="370840">
                <a:tc>
                  <a:txBody>
                    <a:bodyPr/>
                    <a:lstStyle/>
                    <a:p>
                      <a:pPr algn="ctr"/>
                      <a:r>
                        <a:rPr lang="en-US" sz="1600"/>
                        <a:t>Baseline (2008)</a:t>
                      </a:r>
                    </a:p>
                  </a:txBody>
                  <a:tcPr anchor="ctr"/>
                </a:tc>
                <a:tc>
                  <a:txBody>
                    <a:bodyPr/>
                    <a:lstStyle/>
                    <a:p>
                      <a:pPr algn="ctr"/>
                      <a:r>
                        <a:rPr lang="en-US" sz="1600"/>
                        <a:t>2020</a:t>
                      </a:r>
                    </a:p>
                  </a:txBody>
                  <a:tcPr anchor="ctr"/>
                </a:tc>
                <a:tc>
                  <a:txBody>
                    <a:bodyPr/>
                    <a:lstStyle/>
                    <a:p>
                      <a:pPr algn="ctr"/>
                      <a:r>
                        <a:rPr lang="en-US"/>
                        <a:t>2021</a:t>
                      </a:r>
                    </a:p>
                  </a:txBody>
                  <a:tcPr anchor="ctr"/>
                </a:tc>
                <a:tc>
                  <a:txBody>
                    <a:bodyPr/>
                    <a:lstStyle/>
                    <a:p>
                      <a:pPr algn="ctr"/>
                      <a:r>
                        <a:rPr lang="en-US"/>
                        <a:t>2022</a:t>
                      </a:r>
                    </a:p>
                  </a:txBody>
                  <a:tcPr anchor="ctr"/>
                </a:tc>
                <a:tc>
                  <a:txBody>
                    <a:bodyPr/>
                    <a:lstStyle/>
                    <a:p>
                      <a:pPr algn="ctr"/>
                      <a:r>
                        <a:rPr lang="en-US"/>
                        <a:t>2023</a:t>
                      </a:r>
                    </a:p>
                  </a:txBody>
                  <a:tcPr anchor="ctr"/>
                </a:tc>
                <a:tc>
                  <a:txBody>
                    <a:bodyPr/>
                    <a:lstStyle/>
                    <a:p>
                      <a:pPr algn="ctr"/>
                      <a:r>
                        <a:rPr lang="en-US"/>
                        <a:t>2024</a:t>
                      </a:r>
                    </a:p>
                  </a:txBody>
                  <a:tcPr anchor="ctr"/>
                </a:tc>
                <a:tc>
                  <a:txBody>
                    <a:bodyPr/>
                    <a:lstStyle/>
                    <a:p>
                      <a:pPr algn="ctr"/>
                      <a:r>
                        <a:rPr lang="en-US"/>
                        <a:t>2025</a:t>
                      </a:r>
                    </a:p>
                  </a:txBody>
                  <a:tcPr anchor="ctr"/>
                </a:tc>
                <a:extLst>
                  <a:ext uri="{0D108BD9-81ED-4DB2-BD59-A6C34878D82A}">
                    <a16:rowId xmlns:a16="http://schemas.microsoft.com/office/drawing/2014/main" val="520556430"/>
                  </a:ext>
                </a:extLst>
              </a:tr>
              <a:tr h="370840">
                <a:tc>
                  <a:txBody>
                    <a:bodyPr/>
                    <a:lstStyle/>
                    <a:p>
                      <a:pPr algn="ctr"/>
                      <a:r>
                        <a:rPr lang="en-US" sz="1800" kern="1200">
                          <a:solidFill>
                            <a:schemeClr val="tx1"/>
                          </a:solidFill>
                          <a:effectLst/>
                          <a:latin typeface="+mn-lt"/>
                          <a:ea typeface="+mn-ea"/>
                          <a:cs typeface="+mn-cs"/>
                        </a:rPr>
                        <a:t>A2 55.40%</a:t>
                      </a:r>
                      <a:endParaRPr lang="en-US"/>
                    </a:p>
                  </a:txBody>
                  <a:tcPr anchor="ctr"/>
                </a:tc>
                <a:tc>
                  <a:txBody>
                    <a:bodyPr/>
                    <a:lstStyle/>
                    <a:p>
                      <a:pPr algn="ctr" fontAlgn="b"/>
                      <a:r>
                        <a:rPr lang="en-US" sz="1100" b="0" i="0" u="none" strike="noStrike">
                          <a:solidFill>
                            <a:srgbClr val="000000"/>
                          </a:solidFill>
                          <a:effectLst/>
                          <a:latin typeface="Calibri" panose="020F0502020204030204" pitchFamily="34" charset="0"/>
                        </a:rPr>
                        <a:t>+</a:t>
                      </a:r>
                      <a:r>
                        <a:rPr lang="en-US" sz="1800" kern="1200">
                          <a:solidFill>
                            <a:schemeClr val="tx1"/>
                          </a:solidFill>
                          <a:effectLst/>
                          <a:latin typeface="+mn-lt"/>
                          <a:ea typeface="+mn-ea"/>
                          <a:cs typeface="+mn-cs"/>
                        </a:rPr>
                        <a:t>0.88</a:t>
                      </a:r>
                      <a:r>
                        <a:rPr lang="en-US" sz="1100" b="0" i="0" u="none" strike="noStrike">
                          <a:solidFill>
                            <a:srgbClr val="000000"/>
                          </a:solidFill>
                          <a:effectLst/>
                          <a:latin typeface="Calibri" panose="020F0502020204030204" pitchFamily="34" charset="0"/>
                        </a:rPr>
                        <a:t>%</a:t>
                      </a:r>
                    </a:p>
                  </a:txBody>
                  <a:tcPr marL="6350" marR="6350" marT="6350" marB="0" anchor="ctr"/>
                </a:tc>
                <a:tc>
                  <a:txBody>
                    <a:bodyPr/>
                    <a:lstStyle/>
                    <a:p>
                      <a:pPr algn="ctr" fontAlgn="b"/>
                      <a:r>
                        <a:rPr lang="en-US" sz="1800" kern="1200">
                          <a:solidFill>
                            <a:schemeClr val="tx1"/>
                          </a:solidFill>
                          <a:effectLst/>
                          <a:latin typeface="+mn-lt"/>
                          <a:ea typeface="+mn-ea"/>
                          <a:cs typeface="+mn-cs"/>
                        </a:rPr>
                        <a:t>+3.50%</a:t>
                      </a:r>
                    </a:p>
                  </a:txBody>
                  <a:tcPr marL="6350" marR="6350" marT="6350" marB="0" anchor="ctr"/>
                </a:tc>
                <a:tc>
                  <a:txBody>
                    <a:bodyPr/>
                    <a:lstStyle/>
                    <a:p>
                      <a:pPr algn="ctr" fontAlgn="b"/>
                      <a:r>
                        <a:rPr lang="en-US" sz="1800" kern="1200">
                          <a:solidFill>
                            <a:schemeClr val="tx1"/>
                          </a:solidFill>
                          <a:effectLst/>
                          <a:latin typeface="+mn-lt"/>
                          <a:ea typeface="+mn-ea"/>
                          <a:cs typeface="+mn-cs"/>
                        </a:rPr>
                        <a:t>+3.00%</a:t>
                      </a:r>
                    </a:p>
                  </a:txBody>
                  <a:tcPr marL="6350" marR="6350" marT="6350" marB="0" anchor="ctr"/>
                </a:tc>
                <a:tc>
                  <a:txBody>
                    <a:bodyPr/>
                    <a:lstStyle/>
                    <a:p>
                      <a:pPr algn="ctr" fontAlgn="b"/>
                      <a:r>
                        <a:rPr lang="en-US" sz="1800" kern="1200">
                          <a:solidFill>
                            <a:schemeClr val="tx1"/>
                          </a:solidFill>
                          <a:effectLst/>
                          <a:latin typeface="+mn-lt"/>
                          <a:ea typeface="+mn-ea"/>
                          <a:cs typeface="+mn-cs"/>
                        </a:rPr>
                        <a:t>+3.00%</a:t>
                      </a:r>
                    </a:p>
                  </a:txBody>
                  <a:tcPr marL="6350" marR="6350" marT="6350" marB="0" anchor="ctr"/>
                </a:tc>
                <a:tc>
                  <a:txBody>
                    <a:bodyPr/>
                    <a:lstStyle/>
                    <a:p>
                      <a:pPr algn="ctr" fontAlgn="b"/>
                      <a:r>
                        <a:rPr lang="en-US" sz="1800" kern="1200">
                          <a:solidFill>
                            <a:schemeClr val="tx1"/>
                          </a:solidFill>
                          <a:effectLst/>
                          <a:latin typeface="+mn-lt"/>
                          <a:ea typeface="+mn-ea"/>
                          <a:cs typeface="+mn-cs"/>
                        </a:rPr>
                        <a:t>+3.00%</a:t>
                      </a:r>
                    </a:p>
                  </a:txBody>
                  <a:tcPr marL="6350" marR="6350" marT="6350" marB="0" anchor="ctr"/>
                </a:tc>
                <a:tc>
                  <a:txBody>
                    <a:bodyPr/>
                    <a:lstStyle/>
                    <a:p>
                      <a:pPr algn="ctr" fontAlgn="b"/>
                      <a:r>
                        <a:rPr lang="en-US" sz="1800" kern="1200">
                          <a:solidFill>
                            <a:schemeClr val="tx1"/>
                          </a:solidFill>
                          <a:effectLst/>
                          <a:latin typeface="+mn-lt"/>
                          <a:ea typeface="+mn-ea"/>
                          <a:cs typeface="+mn-cs"/>
                        </a:rPr>
                        <a:t>+3.00%</a:t>
                      </a:r>
                    </a:p>
                  </a:txBody>
                  <a:tcPr marL="6350" marR="6350" marT="6350" marB="0" anchor="ctr"/>
                </a:tc>
                <a:extLst>
                  <a:ext uri="{0D108BD9-81ED-4DB2-BD59-A6C34878D82A}">
                    <a16:rowId xmlns:a16="http://schemas.microsoft.com/office/drawing/2014/main" val="3165134794"/>
                  </a:ext>
                </a:extLst>
              </a:tr>
            </a:tbl>
          </a:graphicData>
        </a:graphic>
      </p:graphicFrame>
      <p:sp>
        <p:nvSpPr>
          <p:cNvPr id="2" name="TextBox 1">
            <a:extLst>
              <a:ext uri="{FF2B5EF4-FFF2-40B4-BE49-F238E27FC236}">
                <a16:creationId xmlns:a16="http://schemas.microsoft.com/office/drawing/2014/main" id="{E66A6300-ECFA-4C7B-AEAE-66E03099250D}"/>
              </a:ext>
            </a:extLst>
          </p:cNvPr>
          <p:cNvSpPr txBox="1"/>
          <p:nvPr/>
        </p:nvSpPr>
        <p:spPr>
          <a:xfrm>
            <a:off x="2423929" y="4287918"/>
            <a:ext cx="3000375" cy="338554"/>
          </a:xfrm>
          <a:prstGeom prst="rect">
            <a:avLst/>
          </a:prstGeom>
          <a:noFill/>
        </p:spPr>
        <p:txBody>
          <a:bodyPr wrap="square" rtlCol="0">
            <a:spAutoFit/>
          </a:bodyPr>
          <a:lstStyle/>
          <a:p>
            <a:r>
              <a:rPr lang="en-US" sz="1600"/>
              <a:t>change over prior year </a:t>
            </a:r>
          </a:p>
        </p:txBody>
      </p:sp>
      <p:sp>
        <p:nvSpPr>
          <p:cNvPr id="16" name="TextBox 15">
            <a:extLst>
              <a:ext uri="{FF2B5EF4-FFF2-40B4-BE49-F238E27FC236}">
                <a16:creationId xmlns:a16="http://schemas.microsoft.com/office/drawing/2014/main" id="{2082369A-1006-4610-A059-21829FC2D504}"/>
              </a:ext>
            </a:extLst>
          </p:cNvPr>
          <p:cNvSpPr txBox="1"/>
          <p:nvPr/>
        </p:nvSpPr>
        <p:spPr>
          <a:xfrm>
            <a:off x="648415" y="4820039"/>
            <a:ext cx="1978602" cy="707886"/>
          </a:xfrm>
          <a:prstGeom prst="rect">
            <a:avLst/>
          </a:prstGeom>
          <a:noFill/>
        </p:spPr>
        <p:txBody>
          <a:bodyPr wrap="square" rtlCol="0">
            <a:spAutoFit/>
          </a:bodyPr>
          <a:lstStyle/>
          <a:p>
            <a:r>
              <a:rPr lang="en-US" sz="2000"/>
              <a:t>Target Setting </a:t>
            </a:r>
          </a:p>
          <a:p>
            <a:r>
              <a:rPr lang="en-US" sz="2000"/>
              <a:t>Methodology</a:t>
            </a:r>
          </a:p>
        </p:txBody>
      </p:sp>
      <p:graphicFrame>
        <p:nvGraphicFramePr>
          <p:cNvPr id="10" name="Diagram 9" descr="Describes target setting methodology that COVID impact was considered in year 1, improvement over baseline and increase over average trend, and provides incremental increase. ">
            <a:extLst>
              <a:ext uri="{FF2B5EF4-FFF2-40B4-BE49-F238E27FC236}">
                <a16:creationId xmlns:a16="http://schemas.microsoft.com/office/drawing/2014/main" id="{B339DD3A-8FA8-4D4A-B7A9-2FF8B6C8A59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79886599"/>
              </p:ext>
            </p:extLst>
          </p:nvPr>
        </p:nvGraphicFramePr>
        <p:xfrm>
          <a:off x="2338865" y="4714700"/>
          <a:ext cx="9537701" cy="8821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Rectangle: Diagonal Corners Snipped 5">
            <a:extLst>
              <a:ext uri="{FF2B5EF4-FFF2-40B4-BE49-F238E27FC236}">
                <a16:creationId xmlns:a16="http://schemas.microsoft.com/office/drawing/2014/main" id="{107DBA6B-FB1B-4781-BC78-2D1DD262A139}"/>
              </a:ext>
            </a:extLst>
          </p:cNvPr>
          <p:cNvSpPr/>
          <p:nvPr/>
        </p:nvSpPr>
        <p:spPr>
          <a:xfrm>
            <a:off x="381001" y="5790379"/>
            <a:ext cx="11495565" cy="741680"/>
          </a:xfrm>
          <a:prstGeom prst="snip2Diag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lvl="1" algn="ctr" fontAlgn="base"/>
            <a:r>
              <a:rPr lang="en-US" sz="2000" b="1"/>
              <a:t>Stakeholder Question: </a:t>
            </a:r>
            <a:r>
              <a:rPr lang="en-US"/>
              <a:t>Targets must show improvement over baseline and be rigorous but achievable.                           Do you feel that the proposed targets are too high, too low, or just right?</a:t>
            </a:r>
          </a:p>
        </p:txBody>
      </p:sp>
      <p:pic>
        <p:nvPicPr>
          <p:cNvPr id="15" name="Graphic 14" descr="Questions">
            <a:extLst>
              <a:ext uri="{FF2B5EF4-FFF2-40B4-BE49-F238E27FC236}">
                <a16:creationId xmlns:a16="http://schemas.microsoft.com/office/drawing/2014/main" id="{EF13F4C7-0DB4-4980-834D-CA53CF69C56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5120" y="5851414"/>
            <a:ext cx="562002" cy="562002"/>
          </a:xfrm>
          <a:prstGeom prst="rect">
            <a:avLst/>
          </a:prstGeom>
        </p:spPr>
      </p:pic>
      <p:sp>
        <p:nvSpPr>
          <p:cNvPr id="3" name="Slide Number Placeholder 2">
            <a:extLst>
              <a:ext uri="{FF2B5EF4-FFF2-40B4-BE49-F238E27FC236}">
                <a16:creationId xmlns:a16="http://schemas.microsoft.com/office/drawing/2014/main" id="{278D0D36-EEEE-41AB-8CE7-45D308B02B63}"/>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34</a:t>
            </a:fld>
            <a:endParaRPr lang="en-US" sz="1000"/>
          </a:p>
        </p:txBody>
      </p:sp>
      <p:sp>
        <p:nvSpPr>
          <p:cNvPr id="5" name="Footer Placeholder 4">
            <a:extLst>
              <a:ext uri="{FF2B5EF4-FFF2-40B4-BE49-F238E27FC236}">
                <a16:creationId xmlns:a16="http://schemas.microsoft.com/office/drawing/2014/main" id="{53F7E818-42DF-48AB-993C-842EE4D74B6E}"/>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Indicator 7A2 Proposed Target</a:t>
            </a:r>
          </a:p>
        </p:txBody>
      </p:sp>
      <p:pic>
        <p:nvPicPr>
          <p:cNvPr id="9" name="Audio 8">
            <a:hlinkClick r:id="" action="ppaction://media"/>
            <a:extLst>
              <a:ext uri="{FF2B5EF4-FFF2-40B4-BE49-F238E27FC236}">
                <a16:creationId xmlns:a16="http://schemas.microsoft.com/office/drawing/2014/main" id="{376ED89F-0704-4E08-848C-6A9421E621F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78882857"/>
      </p:ext>
    </p:extLst>
  </p:cSld>
  <p:clrMapOvr>
    <a:masterClrMapping/>
  </p:clrMapOvr>
  <mc:AlternateContent xmlns:mc="http://schemas.openxmlformats.org/markup-compatibility/2006" xmlns:p14="http://schemas.microsoft.com/office/powerpoint/2010/main">
    <mc:Choice Requires="p14">
      <p:transition spd="med" p14:dur="700" advTm="133455">
        <p:fade/>
      </p:transition>
    </mc:Choice>
    <mc:Fallback xmlns="">
      <p:transition spd="med" advTm="1334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0C5AC94-D138-4940-80B8-0F2818EAE792}"/>
              </a:ext>
            </a:extLst>
          </p:cNvPr>
          <p:cNvSpPr>
            <a:spLocks noGrp="1"/>
          </p:cNvSpPr>
          <p:nvPr>
            <p:ph type="title"/>
          </p:nvPr>
        </p:nvSpPr>
        <p:spPr>
          <a:xfrm>
            <a:off x="381001" y="78083"/>
            <a:ext cx="9248774" cy="2069253"/>
          </a:xfrm>
        </p:spPr>
        <p:txBody>
          <a:bodyPr>
            <a:normAutofit fontScale="90000"/>
          </a:bodyPr>
          <a:lstStyle/>
          <a:p>
            <a:r>
              <a:rPr lang="en-US" sz="3100"/>
              <a:t>Proposed Targets: Indicator 7B1</a:t>
            </a:r>
            <a:br>
              <a:rPr lang="en-US"/>
            </a:br>
            <a:r>
              <a:rPr lang="en-US" sz="2200"/>
              <a:t>Of those children who entered the program below age expectations in </a:t>
            </a:r>
            <a:r>
              <a:rPr lang="en-US" sz="2200" b="1"/>
              <a:t>acquisition and use of knowledge and skills</a:t>
            </a:r>
            <a:r>
              <a:rPr lang="en-US" sz="2200"/>
              <a:t>, the percent who will substantially increase their rate of growth by the time they turn six years of age or exit the program</a:t>
            </a:r>
            <a:br>
              <a:rPr lang="en-US"/>
            </a:br>
            <a:endParaRPr lang="en-US"/>
          </a:p>
        </p:txBody>
      </p:sp>
      <p:sp>
        <p:nvSpPr>
          <p:cNvPr id="13" name="TextBox 12">
            <a:extLst>
              <a:ext uri="{FF2B5EF4-FFF2-40B4-BE49-F238E27FC236}">
                <a16:creationId xmlns:a16="http://schemas.microsoft.com/office/drawing/2014/main" id="{ADFCC4A4-1B4F-4B75-A270-22DD3365BC2C}"/>
              </a:ext>
            </a:extLst>
          </p:cNvPr>
          <p:cNvSpPr txBox="1"/>
          <p:nvPr/>
        </p:nvSpPr>
        <p:spPr>
          <a:xfrm rot="5400000">
            <a:off x="570791" y="1923510"/>
            <a:ext cx="1292662" cy="1579652"/>
          </a:xfrm>
          <a:prstGeom prst="rect">
            <a:avLst/>
          </a:prstGeom>
          <a:noFill/>
        </p:spPr>
        <p:txBody>
          <a:bodyPr vert="vert270" wrap="square" rtlCol="0">
            <a:spAutoFit/>
          </a:bodyPr>
          <a:lstStyle/>
          <a:p>
            <a:r>
              <a:rPr lang="en-US" sz="2400"/>
              <a:t>Proposed Targets</a:t>
            </a:r>
          </a:p>
          <a:p>
            <a:r>
              <a:rPr lang="en-US" sz="2400"/>
              <a:t>2020-2025</a:t>
            </a:r>
          </a:p>
        </p:txBody>
      </p:sp>
      <p:graphicFrame>
        <p:nvGraphicFramePr>
          <p:cNvPr id="14" name="Chart 13" descr="7B1 Proposed Targets:&#10;2020: 89%&#10;2021: 89%&#10;2022: 89.25%&#10;2023: 89.5%&#10;2024: 89.75%&#10;2025: 90%">
            <a:extLst>
              <a:ext uri="{FF2B5EF4-FFF2-40B4-BE49-F238E27FC236}">
                <a16:creationId xmlns:a16="http://schemas.microsoft.com/office/drawing/2014/main" id="{B4C57D36-ED38-4FB8-B843-EA718CBE5820}"/>
              </a:ext>
            </a:extLst>
          </p:cNvPr>
          <p:cNvGraphicFramePr>
            <a:graphicFrameLocks/>
          </p:cNvGraphicFramePr>
          <p:nvPr>
            <p:extLst>
              <p:ext uri="{D42A27DB-BD31-4B8C-83A1-F6EECF244321}">
                <p14:modId xmlns:p14="http://schemas.microsoft.com/office/powerpoint/2010/main" val="3393815448"/>
              </p:ext>
            </p:extLst>
          </p:nvPr>
        </p:nvGraphicFramePr>
        <p:xfrm>
          <a:off x="1527545" y="1515638"/>
          <a:ext cx="9989991" cy="2287370"/>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a:extLst>
              <a:ext uri="{FF2B5EF4-FFF2-40B4-BE49-F238E27FC236}">
                <a16:creationId xmlns:a16="http://schemas.microsoft.com/office/drawing/2014/main" id="{3BC7B970-64DD-44D0-B988-8E4D55A38227}"/>
              </a:ext>
            </a:extLst>
          </p:cNvPr>
          <p:cNvSpPr txBox="1"/>
          <p:nvPr/>
        </p:nvSpPr>
        <p:spPr>
          <a:xfrm>
            <a:off x="7495952" y="3173909"/>
            <a:ext cx="2998382" cy="369332"/>
          </a:xfrm>
          <a:prstGeom prst="rect">
            <a:avLst/>
          </a:prstGeom>
          <a:solidFill>
            <a:schemeClr val="bg1"/>
          </a:solidFill>
        </p:spPr>
        <p:txBody>
          <a:bodyPr wrap="square" rtlCol="0">
            <a:spAutoFit/>
          </a:bodyPr>
          <a:lstStyle/>
          <a:p>
            <a:pPr algn="r"/>
            <a:r>
              <a:rPr lang="en-US"/>
              <a:t>2015-2019 Average = 89.9%</a:t>
            </a:r>
          </a:p>
        </p:txBody>
      </p:sp>
      <p:graphicFrame>
        <p:nvGraphicFramePr>
          <p:cNvPr id="23" name="Table 13">
            <a:extLst>
              <a:ext uri="{FF2B5EF4-FFF2-40B4-BE49-F238E27FC236}">
                <a16:creationId xmlns:a16="http://schemas.microsoft.com/office/drawing/2014/main" id="{B258B535-F5BB-4EE0-A310-5DBAE429D708}"/>
              </a:ext>
            </a:extLst>
          </p:cNvPr>
          <p:cNvGraphicFramePr>
            <a:graphicFrameLocks noGrp="1"/>
          </p:cNvGraphicFramePr>
          <p:nvPr>
            <p:extLst>
              <p:ext uri="{D42A27DB-BD31-4B8C-83A1-F6EECF244321}">
                <p14:modId xmlns:p14="http://schemas.microsoft.com/office/powerpoint/2010/main" val="1688218267"/>
              </p:ext>
            </p:extLst>
          </p:nvPr>
        </p:nvGraphicFramePr>
        <p:xfrm>
          <a:off x="294169" y="3763090"/>
          <a:ext cx="11103479" cy="741680"/>
        </p:xfrm>
        <a:graphic>
          <a:graphicData uri="http://schemas.openxmlformats.org/drawingml/2006/table">
            <a:tbl>
              <a:tblPr firstRow="1" bandRow="1">
                <a:tableStyleId>{3B4B98B0-60AC-42C2-AFA5-B58CD77FA1E5}</a:tableStyleId>
              </a:tblPr>
              <a:tblGrid>
                <a:gridCol w="1518960">
                  <a:extLst>
                    <a:ext uri="{9D8B030D-6E8A-4147-A177-3AD203B41FA5}">
                      <a16:colId xmlns:a16="http://schemas.microsoft.com/office/drawing/2014/main" val="236280785"/>
                    </a:ext>
                  </a:extLst>
                </a:gridCol>
                <a:gridCol w="1367115">
                  <a:extLst>
                    <a:ext uri="{9D8B030D-6E8A-4147-A177-3AD203B41FA5}">
                      <a16:colId xmlns:a16="http://schemas.microsoft.com/office/drawing/2014/main" val="2547582372"/>
                    </a:ext>
                  </a:extLst>
                </a:gridCol>
                <a:gridCol w="1666875">
                  <a:extLst>
                    <a:ext uri="{9D8B030D-6E8A-4147-A177-3AD203B41FA5}">
                      <a16:colId xmlns:a16="http://schemas.microsoft.com/office/drawing/2014/main" val="1105117118"/>
                    </a:ext>
                  </a:extLst>
                </a:gridCol>
                <a:gridCol w="1791896">
                  <a:extLst>
                    <a:ext uri="{9D8B030D-6E8A-4147-A177-3AD203B41FA5}">
                      <a16:colId xmlns:a16="http://schemas.microsoft.com/office/drawing/2014/main" val="4107838460"/>
                    </a:ext>
                  </a:extLst>
                </a:gridCol>
                <a:gridCol w="1586211">
                  <a:extLst>
                    <a:ext uri="{9D8B030D-6E8A-4147-A177-3AD203B41FA5}">
                      <a16:colId xmlns:a16="http://schemas.microsoft.com/office/drawing/2014/main" val="4094384491"/>
                    </a:ext>
                  </a:extLst>
                </a:gridCol>
                <a:gridCol w="1586211">
                  <a:extLst>
                    <a:ext uri="{9D8B030D-6E8A-4147-A177-3AD203B41FA5}">
                      <a16:colId xmlns:a16="http://schemas.microsoft.com/office/drawing/2014/main" val="159150580"/>
                    </a:ext>
                  </a:extLst>
                </a:gridCol>
                <a:gridCol w="1586211">
                  <a:extLst>
                    <a:ext uri="{9D8B030D-6E8A-4147-A177-3AD203B41FA5}">
                      <a16:colId xmlns:a16="http://schemas.microsoft.com/office/drawing/2014/main" val="2633532351"/>
                    </a:ext>
                  </a:extLst>
                </a:gridCol>
              </a:tblGrid>
              <a:tr h="370840">
                <a:tc>
                  <a:txBody>
                    <a:bodyPr/>
                    <a:lstStyle/>
                    <a:p>
                      <a:pPr algn="ctr"/>
                      <a:r>
                        <a:rPr lang="en-US" sz="1600"/>
                        <a:t>Baseline (2008)</a:t>
                      </a:r>
                    </a:p>
                  </a:txBody>
                  <a:tcPr/>
                </a:tc>
                <a:tc>
                  <a:txBody>
                    <a:bodyPr/>
                    <a:lstStyle/>
                    <a:p>
                      <a:pPr algn="ctr"/>
                      <a:r>
                        <a:rPr lang="en-US" sz="1600"/>
                        <a:t>2020</a:t>
                      </a:r>
                    </a:p>
                  </a:txBody>
                  <a:tcPr/>
                </a:tc>
                <a:tc>
                  <a:txBody>
                    <a:bodyPr/>
                    <a:lstStyle/>
                    <a:p>
                      <a:pPr algn="ctr"/>
                      <a:r>
                        <a:rPr lang="en-US"/>
                        <a:t>2021</a:t>
                      </a:r>
                    </a:p>
                  </a:txBody>
                  <a:tcPr/>
                </a:tc>
                <a:tc>
                  <a:txBody>
                    <a:bodyPr/>
                    <a:lstStyle/>
                    <a:p>
                      <a:pPr algn="ctr"/>
                      <a:r>
                        <a:rPr lang="en-US"/>
                        <a:t>2022</a:t>
                      </a:r>
                    </a:p>
                  </a:txBody>
                  <a:tcPr/>
                </a:tc>
                <a:tc>
                  <a:txBody>
                    <a:bodyPr/>
                    <a:lstStyle/>
                    <a:p>
                      <a:pPr algn="ctr"/>
                      <a:r>
                        <a:rPr lang="en-US"/>
                        <a:t>2023</a:t>
                      </a:r>
                    </a:p>
                  </a:txBody>
                  <a:tcPr/>
                </a:tc>
                <a:tc>
                  <a:txBody>
                    <a:bodyPr/>
                    <a:lstStyle/>
                    <a:p>
                      <a:pPr algn="ctr"/>
                      <a:r>
                        <a:rPr lang="en-US"/>
                        <a:t>2024</a:t>
                      </a:r>
                    </a:p>
                  </a:txBody>
                  <a:tcPr/>
                </a:tc>
                <a:tc>
                  <a:txBody>
                    <a:bodyPr/>
                    <a:lstStyle/>
                    <a:p>
                      <a:pPr algn="ctr"/>
                      <a:r>
                        <a:rPr lang="en-US"/>
                        <a:t>2025</a:t>
                      </a:r>
                    </a:p>
                  </a:txBody>
                  <a:tcPr/>
                </a:tc>
                <a:extLst>
                  <a:ext uri="{0D108BD9-81ED-4DB2-BD59-A6C34878D82A}">
                    <a16:rowId xmlns:a16="http://schemas.microsoft.com/office/drawing/2014/main" val="520556430"/>
                  </a:ext>
                </a:extLst>
              </a:tr>
              <a:tr h="370840">
                <a:tc>
                  <a:txBody>
                    <a:bodyPr/>
                    <a:lstStyle/>
                    <a:p>
                      <a:pPr algn="ctr"/>
                      <a:r>
                        <a:rPr lang="en-US" sz="1800" kern="1200">
                          <a:solidFill>
                            <a:schemeClr val="tx1"/>
                          </a:solidFill>
                          <a:effectLst/>
                          <a:latin typeface="+mn-lt"/>
                          <a:ea typeface="+mn-ea"/>
                          <a:cs typeface="+mn-cs"/>
                        </a:rPr>
                        <a:t>B1 85.30%</a:t>
                      </a:r>
                      <a:endParaRPr lang="en-US"/>
                    </a:p>
                  </a:txBody>
                  <a:tcPr/>
                </a:tc>
                <a:tc>
                  <a:txBody>
                    <a:bodyPr/>
                    <a:lstStyle/>
                    <a:p>
                      <a:pPr algn="ctr" fontAlgn="b"/>
                      <a:r>
                        <a:rPr lang="en-US" sz="1800" kern="1200">
                          <a:solidFill>
                            <a:schemeClr val="tx1"/>
                          </a:solidFill>
                          <a:effectLst/>
                          <a:latin typeface="+mn-lt"/>
                          <a:ea typeface="+mn-ea"/>
                          <a:cs typeface="+mn-cs"/>
                        </a:rPr>
                        <a:t>-0.45%</a:t>
                      </a:r>
                    </a:p>
                  </a:txBody>
                  <a:tcPr marL="6350" marR="6350" marT="6350" marB="0" anchor="ctr"/>
                </a:tc>
                <a:tc>
                  <a:txBody>
                    <a:bodyPr/>
                    <a:lstStyle/>
                    <a:p>
                      <a:pPr algn="ctr" fontAlgn="b"/>
                      <a:r>
                        <a:rPr lang="en-US" sz="1800" kern="1200">
                          <a:solidFill>
                            <a:schemeClr val="tx1"/>
                          </a:solidFill>
                          <a:effectLst/>
                          <a:latin typeface="+mn-lt"/>
                          <a:ea typeface="+mn-ea"/>
                          <a:cs typeface="+mn-cs"/>
                        </a:rPr>
                        <a:t>0.00%</a:t>
                      </a:r>
                    </a:p>
                  </a:txBody>
                  <a:tcPr marL="6350" marR="6350" marT="6350" marB="0" anchor="ctr"/>
                </a:tc>
                <a:tc>
                  <a:txBody>
                    <a:bodyPr/>
                    <a:lstStyle/>
                    <a:p>
                      <a:pPr algn="ctr" fontAlgn="b"/>
                      <a:r>
                        <a:rPr lang="en-US" sz="1800" kern="1200">
                          <a:solidFill>
                            <a:schemeClr val="tx1"/>
                          </a:solidFill>
                          <a:effectLst/>
                          <a:latin typeface="+mn-lt"/>
                          <a:ea typeface="+mn-ea"/>
                          <a:cs typeface="+mn-cs"/>
                        </a:rPr>
                        <a:t>+0.25%</a:t>
                      </a:r>
                    </a:p>
                  </a:txBody>
                  <a:tcPr marL="6350" marR="6350" marT="6350" marB="0" anchor="ctr"/>
                </a:tc>
                <a:tc>
                  <a:txBody>
                    <a:bodyPr/>
                    <a:lstStyle/>
                    <a:p>
                      <a:pPr algn="ctr" fontAlgn="b"/>
                      <a:r>
                        <a:rPr lang="en-US" sz="1800" kern="1200">
                          <a:solidFill>
                            <a:schemeClr val="tx1"/>
                          </a:solidFill>
                          <a:effectLst/>
                          <a:latin typeface="+mn-lt"/>
                          <a:ea typeface="+mn-ea"/>
                          <a:cs typeface="+mn-cs"/>
                        </a:rPr>
                        <a:t>+0.25%</a:t>
                      </a:r>
                    </a:p>
                  </a:txBody>
                  <a:tcPr marL="6350" marR="6350" marT="6350" marB="0" anchor="ctr"/>
                </a:tc>
                <a:tc>
                  <a:txBody>
                    <a:bodyPr/>
                    <a:lstStyle/>
                    <a:p>
                      <a:pPr algn="ctr" fontAlgn="b"/>
                      <a:r>
                        <a:rPr lang="en-US" sz="1800" kern="1200">
                          <a:solidFill>
                            <a:schemeClr val="tx1"/>
                          </a:solidFill>
                          <a:effectLst/>
                          <a:latin typeface="+mn-lt"/>
                          <a:ea typeface="+mn-ea"/>
                          <a:cs typeface="+mn-cs"/>
                        </a:rPr>
                        <a:t>+0.25%</a:t>
                      </a:r>
                    </a:p>
                  </a:txBody>
                  <a:tcPr marL="6350" marR="6350" marT="6350" marB="0" anchor="ctr"/>
                </a:tc>
                <a:tc>
                  <a:txBody>
                    <a:bodyPr/>
                    <a:lstStyle/>
                    <a:p>
                      <a:pPr algn="ctr" fontAlgn="b"/>
                      <a:r>
                        <a:rPr lang="en-US" sz="1800" kern="1200">
                          <a:solidFill>
                            <a:schemeClr val="tx1"/>
                          </a:solidFill>
                          <a:effectLst/>
                          <a:latin typeface="+mn-lt"/>
                          <a:ea typeface="+mn-ea"/>
                          <a:cs typeface="+mn-cs"/>
                        </a:rPr>
                        <a:t>+0.25%</a:t>
                      </a:r>
                    </a:p>
                  </a:txBody>
                  <a:tcPr marL="6350" marR="6350" marT="6350" marB="0" anchor="ctr"/>
                </a:tc>
                <a:extLst>
                  <a:ext uri="{0D108BD9-81ED-4DB2-BD59-A6C34878D82A}">
                    <a16:rowId xmlns:a16="http://schemas.microsoft.com/office/drawing/2014/main" val="3165134794"/>
                  </a:ext>
                </a:extLst>
              </a:tr>
            </a:tbl>
          </a:graphicData>
        </a:graphic>
      </p:graphicFrame>
      <p:sp>
        <p:nvSpPr>
          <p:cNvPr id="2" name="TextBox 1">
            <a:extLst>
              <a:ext uri="{FF2B5EF4-FFF2-40B4-BE49-F238E27FC236}">
                <a16:creationId xmlns:a16="http://schemas.microsoft.com/office/drawing/2014/main" id="{E66A6300-ECFA-4C7B-AEAE-66E03099250D}"/>
              </a:ext>
            </a:extLst>
          </p:cNvPr>
          <p:cNvSpPr txBox="1"/>
          <p:nvPr/>
        </p:nvSpPr>
        <p:spPr>
          <a:xfrm>
            <a:off x="2243175" y="4460831"/>
            <a:ext cx="3000375" cy="338554"/>
          </a:xfrm>
          <a:prstGeom prst="rect">
            <a:avLst/>
          </a:prstGeom>
          <a:noFill/>
        </p:spPr>
        <p:txBody>
          <a:bodyPr wrap="square" rtlCol="0">
            <a:spAutoFit/>
          </a:bodyPr>
          <a:lstStyle/>
          <a:p>
            <a:r>
              <a:rPr lang="en-US" sz="1600"/>
              <a:t>change over prior year </a:t>
            </a:r>
          </a:p>
        </p:txBody>
      </p:sp>
      <p:sp>
        <p:nvSpPr>
          <p:cNvPr id="16" name="TextBox 15">
            <a:extLst>
              <a:ext uri="{FF2B5EF4-FFF2-40B4-BE49-F238E27FC236}">
                <a16:creationId xmlns:a16="http://schemas.microsoft.com/office/drawing/2014/main" id="{2082369A-1006-4610-A059-21829FC2D504}"/>
              </a:ext>
            </a:extLst>
          </p:cNvPr>
          <p:cNvSpPr txBox="1"/>
          <p:nvPr/>
        </p:nvSpPr>
        <p:spPr>
          <a:xfrm>
            <a:off x="648415" y="4898039"/>
            <a:ext cx="1978602" cy="707886"/>
          </a:xfrm>
          <a:prstGeom prst="rect">
            <a:avLst/>
          </a:prstGeom>
          <a:noFill/>
        </p:spPr>
        <p:txBody>
          <a:bodyPr wrap="square" rtlCol="0">
            <a:spAutoFit/>
          </a:bodyPr>
          <a:lstStyle/>
          <a:p>
            <a:r>
              <a:rPr lang="en-US" sz="2000"/>
              <a:t>Target Setting </a:t>
            </a:r>
          </a:p>
          <a:p>
            <a:r>
              <a:rPr lang="en-US" sz="2000"/>
              <a:t>Methodology</a:t>
            </a:r>
          </a:p>
        </p:txBody>
      </p:sp>
      <p:graphicFrame>
        <p:nvGraphicFramePr>
          <p:cNvPr id="10" name="Diagram 9" descr="Describes target setting methodology that COVID impact was considered in year 1, improvement over baseline and increase over average trend, and provides incremental increase. ">
            <a:extLst>
              <a:ext uri="{FF2B5EF4-FFF2-40B4-BE49-F238E27FC236}">
                <a16:creationId xmlns:a16="http://schemas.microsoft.com/office/drawing/2014/main" id="{B339DD3A-8FA8-4D4A-B7A9-2FF8B6C8A59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46572917"/>
              </p:ext>
            </p:extLst>
          </p:nvPr>
        </p:nvGraphicFramePr>
        <p:xfrm>
          <a:off x="2338865" y="4810926"/>
          <a:ext cx="9537701" cy="8821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Rectangle: Diagonal Corners Snipped 5">
            <a:extLst>
              <a:ext uri="{FF2B5EF4-FFF2-40B4-BE49-F238E27FC236}">
                <a16:creationId xmlns:a16="http://schemas.microsoft.com/office/drawing/2014/main" id="{107DBA6B-FB1B-4781-BC78-2D1DD262A139}"/>
              </a:ext>
            </a:extLst>
          </p:cNvPr>
          <p:cNvSpPr/>
          <p:nvPr/>
        </p:nvSpPr>
        <p:spPr>
          <a:xfrm>
            <a:off x="381001" y="5790379"/>
            <a:ext cx="11495565" cy="741680"/>
          </a:xfrm>
          <a:prstGeom prst="snip2Diag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lvl="1" algn="ctr" fontAlgn="base"/>
            <a:r>
              <a:rPr lang="en-US" sz="2000" b="1"/>
              <a:t>Stakeholder Question: </a:t>
            </a:r>
            <a:r>
              <a:rPr lang="en-US"/>
              <a:t>Targets must show improvement over baseline and be rigorous but achievable.                           Do you feel that the proposed targets are too high, too low, or just right?</a:t>
            </a:r>
          </a:p>
        </p:txBody>
      </p:sp>
      <p:sp>
        <p:nvSpPr>
          <p:cNvPr id="3" name="Slide Number Placeholder 2">
            <a:extLst>
              <a:ext uri="{FF2B5EF4-FFF2-40B4-BE49-F238E27FC236}">
                <a16:creationId xmlns:a16="http://schemas.microsoft.com/office/drawing/2014/main" id="{278D0D36-EEEE-41AB-8CE7-45D308B02B63}"/>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35</a:t>
            </a:fld>
            <a:endParaRPr lang="en-US" sz="1000"/>
          </a:p>
        </p:txBody>
      </p:sp>
      <p:sp>
        <p:nvSpPr>
          <p:cNvPr id="5" name="Footer Placeholder 4">
            <a:extLst>
              <a:ext uri="{FF2B5EF4-FFF2-40B4-BE49-F238E27FC236}">
                <a16:creationId xmlns:a16="http://schemas.microsoft.com/office/drawing/2014/main" id="{53F7E818-42DF-48AB-993C-842EE4D74B6E}"/>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Indicator 7B1 Proposed Target</a:t>
            </a:r>
          </a:p>
        </p:txBody>
      </p:sp>
      <p:pic>
        <p:nvPicPr>
          <p:cNvPr id="15" name="Graphic 14">
            <a:extLst>
              <a:ext uri="{FF2B5EF4-FFF2-40B4-BE49-F238E27FC236}">
                <a16:creationId xmlns:a16="http://schemas.microsoft.com/office/drawing/2014/main" id="{EF13F4C7-0DB4-4980-834D-CA53CF69C56A}"/>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5120" y="5851414"/>
            <a:ext cx="562002" cy="562002"/>
          </a:xfrm>
          <a:prstGeom prst="rect">
            <a:avLst/>
          </a:prstGeom>
        </p:spPr>
      </p:pic>
      <p:pic>
        <p:nvPicPr>
          <p:cNvPr id="7" name="Audio 6">
            <a:hlinkClick r:id="" action="ppaction://media"/>
            <a:extLst>
              <a:ext uri="{FF2B5EF4-FFF2-40B4-BE49-F238E27FC236}">
                <a16:creationId xmlns:a16="http://schemas.microsoft.com/office/drawing/2014/main" id="{F3CE2817-AD99-4FAA-90D0-3C836FD3890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98071662"/>
      </p:ext>
    </p:extLst>
  </p:cSld>
  <p:clrMapOvr>
    <a:masterClrMapping/>
  </p:clrMapOvr>
  <mc:AlternateContent xmlns:mc="http://schemas.openxmlformats.org/markup-compatibility/2006" xmlns:p14="http://schemas.microsoft.com/office/powerpoint/2010/main">
    <mc:Choice Requires="p14">
      <p:transition spd="med" p14:dur="700" advTm="125743">
        <p:fade/>
      </p:transition>
    </mc:Choice>
    <mc:Fallback xmlns="">
      <p:transition spd="med" advTm="1257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B9A7DD-F2B7-4120-9C21-1015A2282A10}"/>
              </a:ext>
            </a:extLst>
          </p:cNvPr>
          <p:cNvSpPr>
            <a:spLocks noGrp="1"/>
          </p:cNvSpPr>
          <p:nvPr>
            <p:ph type="title"/>
          </p:nvPr>
        </p:nvSpPr>
        <p:spPr>
          <a:xfrm>
            <a:off x="381001" y="169122"/>
            <a:ext cx="9248774" cy="2069253"/>
          </a:xfrm>
        </p:spPr>
        <p:txBody>
          <a:bodyPr>
            <a:normAutofit fontScale="90000"/>
          </a:bodyPr>
          <a:lstStyle/>
          <a:p>
            <a:r>
              <a:rPr lang="en-US" sz="3100"/>
              <a:t>Proposed Targets: Indicator 7B2</a:t>
            </a:r>
            <a:br>
              <a:rPr lang="en-US"/>
            </a:br>
            <a:r>
              <a:rPr lang="en-US" sz="2400"/>
              <a:t>The percent of preschool children who were functioning within age expectations in </a:t>
            </a:r>
            <a:r>
              <a:rPr lang="en-US" sz="2400" b="1"/>
              <a:t>acquisition and use of knowledge and skills </a:t>
            </a:r>
            <a:r>
              <a:rPr lang="en-US" sz="2400"/>
              <a:t>by the time they turned 6 years of age or exited the program. </a:t>
            </a:r>
            <a:br>
              <a:rPr lang="en-US"/>
            </a:br>
            <a:endParaRPr lang="en-US"/>
          </a:p>
        </p:txBody>
      </p:sp>
      <p:sp>
        <p:nvSpPr>
          <p:cNvPr id="17" name="TextBox 16">
            <a:extLst>
              <a:ext uri="{FF2B5EF4-FFF2-40B4-BE49-F238E27FC236}">
                <a16:creationId xmlns:a16="http://schemas.microsoft.com/office/drawing/2014/main" id="{6EAB1CEA-E3DD-4950-96C9-122539D6FA50}"/>
              </a:ext>
            </a:extLst>
          </p:cNvPr>
          <p:cNvSpPr txBox="1"/>
          <p:nvPr/>
        </p:nvSpPr>
        <p:spPr>
          <a:xfrm rot="5400000">
            <a:off x="791910" y="1937444"/>
            <a:ext cx="1292662" cy="1579652"/>
          </a:xfrm>
          <a:prstGeom prst="rect">
            <a:avLst/>
          </a:prstGeom>
          <a:noFill/>
        </p:spPr>
        <p:txBody>
          <a:bodyPr vert="vert270" wrap="square" rtlCol="0">
            <a:spAutoFit/>
          </a:bodyPr>
          <a:lstStyle/>
          <a:p>
            <a:r>
              <a:rPr lang="en-US" sz="2400"/>
              <a:t>Proposed Targets</a:t>
            </a:r>
          </a:p>
          <a:p>
            <a:r>
              <a:rPr lang="en-US" sz="2400"/>
              <a:t>2020-2025</a:t>
            </a:r>
          </a:p>
        </p:txBody>
      </p:sp>
      <p:graphicFrame>
        <p:nvGraphicFramePr>
          <p:cNvPr id="14" name="Chart 13" descr="7B2 Proposed Targets:&#10;2020: 41%&#10;2021: 43.5%&#10;2022: 46%&#10;2023: 48.5%&#10;2024: 52%&#10;2025: 55.5%">
            <a:extLst>
              <a:ext uri="{FF2B5EF4-FFF2-40B4-BE49-F238E27FC236}">
                <a16:creationId xmlns:a16="http://schemas.microsoft.com/office/drawing/2014/main" id="{7E009245-CD83-4A65-BFB1-0725BDB3E045}"/>
              </a:ext>
            </a:extLst>
          </p:cNvPr>
          <p:cNvGraphicFramePr>
            <a:graphicFrameLocks/>
          </p:cNvGraphicFramePr>
          <p:nvPr>
            <p:extLst>
              <p:ext uri="{D42A27DB-BD31-4B8C-83A1-F6EECF244321}">
                <p14:modId xmlns:p14="http://schemas.microsoft.com/office/powerpoint/2010/main" val="3756655626"/>
              </p:ext>
            </p:extLst>
          </p:nvPr>
        </p:nvGraphicFramePr>
        <p:xfrm>
          <a:off x="1786270" y="1701209"/>
          <a:ext cx="10090296" cy="198141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Table 13">
            <a:extLst>
              <a:ext uri="{FF2B5EF4-FFF2-40B4-BE49-F238E27FC236}">
                <a16:creationId xmlns:a16="http://schemas.microsoft.com/office/drawing/2014/main" id="{1E66997E-F1A2-48AD-97ED-8C71F497B266}"/>
              </a:ext>
            </a:extLst>
          </p:cNvPr>
          <p:cNvGraphicFramePr>
            <a:graphicFrameLocks noGrp="1"/>
          </p:cNvGraphicFramePr>
          <p:nvPr>
            <p:extLst>
              <p:ext uri="{D42A27DB-BD31-4B8C-83A1-F6EECF244321}">
                <p14:modId xmlns:p14="http://schemas.microsoft.com/office/powerpoint/2010/main" val="725791698"/>
              </p:ext>
            </p:extLst>
          </p:nvPr>
        </p:nvGraphicFramePr>
        <p:xfrm>
          <a:off x="648415" y="3604453"/>
          <a:ext cx="11103479" cy="741680"/>
        </p:xfrm>
        <a:graphic>
          <a:graphicData uri="http://schemas.openxmlformats.org/drawingml/2006/table">
            <a:tbl>
              <a:tblPr firstRow="1" bandRow="1">
                <a:tableStyleId>{3B4B98B0-60AC-42C2-AFA5-B58CD77FA1E5}</a:tableStyleId>
              </a:tblPr>
              <a:tblGrid>
                <a:gridCol w="1518960">
                  <a:extLst>
                    <a:ext uri="{9D8B030D-6E8A-4147-A177-3AD203B41FA5}">
                      <a16:colId xmlns:a16="http://schemas.microsoft.com/office/drawing/2014/main" val="236280785"/>
                    </a:ext>
                  </a:extLst>
                </a:gridCol>
                <a:gridCol w="1367115">
                  <a:extLst>
                    <a:ext uri="{9D8B030D-6E8A-4147-A177-3AD203B41FA5}">
                      <a16:colId xmlns:a16="http://schemas.microsoft.com/office/drawing/2014/main" val="2547582372"/>
                    </a:ext>
                  </a:extLst>
                </a:gridCol>
                <a:gridCol w="1666875">
                  <a:extLst>
                    <a:ext uri="{9D8B030D-6E8A-4147-A177-3AD203B41FA5}">
                      <a16:colId xmlns:a16="http://schemas.microsoft.com/office/drawing/2014/main" val="1105117118"/>
                    </a:ext>
                  </a:extLst>
                </a:gridCol>
                <a:gridCol w="1791896">
                  <a:extLst>
                    <a:ext uri="{9D8B030D-6E8A-4147-A177-3AD203B41FA5}">
                      <a16:colId xmlns:a16="http://schemas.microsoft.com/office/drawing/2014/main" val="4107838460"/>
                    </a:ext>
                  </a:extLst>
                </a:gridCol>
                <a:gridCol w="1586211">
                  <a:extLst>
                    <a:ext uri="{9D8B030D-6E8A-4147-A177-3AD203B41FA5}">
                      <a16:colId xmlns:a16="http://schemas.microsoft.com/office/drawing/2014/main" val="4094384491"/>
                    </a:ext>
                  </a:extLst>
                </a:gridCol>
                <a:gridCol w="1586211">
                  <a:extLst>
                    <a:ext uri="{9D8B030D-6E8A-4147-A177-3AD203B41FA5}">
                      <a16:colId xmlns:a16="http://schemas.microsoft.com/office/drawing/2014/main" val="159150580"/>
                    </a:ext>
                  </a:extLst>
                </a:gridCol>
                <a:gridCol w="1586211">
                  <a:extLst>
                    <a:ext uri="{9D8B030D-6E8A-4147-A177-3AD203B41FA5}">
                      <a16:colId xmlns:a16="http://schemas.microsoft.com/office/drawing/2014/main" val="2633532351"/>
                    </a:ext>
                  </a:extLst>
                </a:gridCol>
              </a:tblGrid>
              <a:tr h="370840">
                <a:tc>
                  <a:txBody>
                    <a:bodyPr/>
                    <a:lstStyle/>
                    <a:p>
                      <a:pPr algn="ctr"/>
                      <a:r>
                        <a:rPr lang="en-US" sz="1600"/>
                        <a:t>Baseline (2008)</a:t>
                      </a:r>
                    </a:p>
                  </a:txBody>
                  <a:tcPr anchor="ctr"/>
                </a:tc>
                <a:tc>
                  <a:txBody>
                    <a:bodyPr/>
                    <a:lstStyle/>
                    <a:p>
                      <a:pPr algn="ctr"/>
                      <a:r>
                        <a:rPr lang="en-US" sz="1600"/>
                        <a:t>2020</a:t>
                      </a:r>
                    </a:p>
                  </a:txBody>
                  <a:tcPr anchor="ctr"/>
                </a:tc>
                <a:tc>
                  <a:txBody>
                    <a:bodyPr/>
                    <a:lstStyle/>
                    <a:p>
                      <a:pPr algn="ctr"/>
                      <a:r>
                        <a:rPr lang="en-US"/>
                        <a:t>2021</a:t>
                      </a:r>
                    </a:p>
                  </a:txBody>
                  <a:tcPr anchor="ctr"/>
                </a:tc>
                <a:tc>
                  <a:txBody>
                    <a:bodyPr/>
                    <a:lstStyle/>
                    <a:p>
                      <a:pPr algn="ctr"/>
                      <a:r>
                        <a:rPr lang="en-US"/>
                        <a:t>2022</a:t>
                      </a:r>
                    </a:p>
                  </a:txBody>
                  <a:tcPr anchor="ctr"/>
                </a:tc>
                <a:tc>
                  <a:txBody>
                    <a:bodyPr/>
                    <a:lstStyle/>
                    <a:p>
                      <a:pPr algn="ctr"/>
                      <a:r>
                        <a:rPr lang="en-US"/>
                        <a:t>2023</a:t>
                      </a:r>
                    </a:p>
                  </a:txBody>
                  <a:tcPr anchor="ctr"/>
                </a:tc>
                <a:tc>
                  <a:txBody>
                    <a:bodyPr/>
                    <a:lstStyle/>
                    <a:p>
                      <a:pPr algn="ctr"/>
                      <a:r>
                        <a:rPr lang="en-US"/>
                        <a:t>2024</a:t>
                      </a:r>
                    </a:p>
                  </a:txBody>
                  <a:tcPr anchor="ctr"/>
                </a:tc>
                <a:tc>
                  <a:txBody>
                    <a:bodyPr/>
                    <a:lstStyle/>
                    <a:p>
                      <a:pPr algn="ctr"/>
                      <a:r>
                        <a:rPr lang="en-US"/>
                        <a:t>2025</a:t>
                      </a:r>
                    </a:p>
                  </a:txBody>
                  <a:tcPr anchor="ctr"/>
                </a:tc>
                <a:extLst>
                  <a:ext uri="{0D108BD9-81ED-4DB2-BD59-A6C34878D82A}">
                    <a16:rowId xmlns:a16="http://schemas.microsoft.com/office/drawing/2014/main" val="520556430"/>
                  </a:ext>
                </a:extLst>
              </a:tr>
              <a:tr h="370840">
                <a:tc>
                  <a:txBody>
                    <a:bodyPr/>
                    <a:lstStyle/>
                    <a:p>
                      <a:pPr algn="ctr"/>
                      <a:r>
                        <a:rPr lang="en-US" sz="1800" kern="1200">
                          <a:solidFill>
                            <a:schemeClr val="tx1"/>
                          </a:solidFill>
                          <a:effectLst/>
                          <a:latin typeface="+mn-lt"/>
                          <a:ea typeface="+mn-ea"/>
                          <a:cs typeface="+mn-cs"/>
                        </a:rPr>
                        <a:t>B2 55.30%</a:t>
                      </a:r>
                      <a:endParaRPr lang="en-US"/>
                    </a:p>
                  </a:txBody>
                  <a:tcPr anchor="ctr"/>
                </a:tc>
                <a:tc>
                  <a:txBody>
                    <a:bodyPr/>
                    <a:lstStyle/>
                    <a:p>
                      <a:pPr algn="ctr" fontAlgn="b"/>
                      <a:r>
                        <a:rPr lang="en-US" sz="1800" kern="1200">
                          <a:solidFill>
                            <a:schemeClr val="tx1"/>
                          </a:solidFill>
                          <a:effectLst/>
                          <a:latin typeface="+mn-lt"/>
                          <a:ea typeface="+mn-ea"/>
                          <a:cs typeface="+mn-cs"/>
                        </a:rPr>
                        <a:t>+0.97%</a:t>
                      </a:r>
                    </a:p>
                  </a:txBody>
                  <a:tcPr marL="6350" marR="6350" marT="6350" marB="0" anchor="ctr"/>
                </a:tc>
                <a:tc>
                  <a:txBody>
                    <a:bodyPr/>
                    <a:lstStyle/>
                    <a:p>
                      <a:pPr algn="ctr" fontAlgn="b"/>
                      <a:r>
                        <a:rPr lang="en-US" sz="1800" kern="1200">
                          <a:solidFill>
                            <a:schemeClr val="tx1"/>
                          </a:solidFill>
                          <a:effectLst/>
                          <a:latin typeface="+mn-lt"/>
                          <a:ea typeface="+mn-ea"/>
                          <a:cs typeface="+mn-cs"/>
                        </a:rPr>
                        <a:t>+2.50%</a:t>
                      </a:r>
                    </a:p>
                  </a:txBody>
                  <a:tcPr marL="6350" marR="6350" marT="6350" marB="0" anchor="ctr"/>
                </a:tc>
                <a:tc>
                  <a:txBody>
                    <a:bodyPr/>
                    <a:lstStyle/>
                    <a:p>
                      <a:pPr algn="ctr" fontAlgn="b"/>
                      <a:r>
                        <a:rPr lang="en-US" sz="1800" kern="1200">
                          <a:solidFill>
                            <a:schemeClr val="tx1"/>
                          </a:solidFill>
                          <a:effectLst/>
                          <a:latin typeface="+mn-lt"/>
                          <a:ea typeface="+mn-ea"/>
                          <a:cs typeface="+mn-cs"/>
                        </a:rPr>
                        <a:t>+2.50%</a:t>
                      </a:r>
                    </a:p>
                  </a:txBody>
                  <a:tcPr marL="6350" marR="6350" marT="6350" marB="0" anchor="ctr"/>
                </a:tc>
                <a:tc>
                  <a:txBody>
                    <a:bodyPr/>
                    <a:lstStyle/>
                    <a:p>
                      <a:pPr algn="ctr" fontAlgn="b"/>
                      <a:r>
                        <a:rPr lang="en-US" sz="1800" kern="1200">
                          <a:solidFill>
                            <a:schemeClr val="tx1"/>
                          </a:solidFill>
                          <a:effectLst/>
                          <a:latin typeface="+mn-lt"/>
                          <a:ea typeface="+mn-ea"/>
                          <a:cs typeface="+mn-cs"/>
                        </a:rPr>
                        <a:t>+2.50%</a:t>
                      </a:r>
                    </a:p>
                  </a:txBody>
                  <a:tcPr marL="6350" marR="6350" marT="6350" marB="0" anchor="ctr"/>
                </a:tc>
                <a:tc>
                  <a:txBody>
                    <a:bodyPr/>
                    <a:lstStyle/>
                    <a:p>
                      <a:pPr algn="ctr" fontAlgn="b"/>
                      <a:r>
                        <a:rPr lang="en-US" sz="1800" kern="1200">
                          <a:solidFill>
                            <a:schemeClr val="tx1"/>
                          </a:solidFill>
                          <a:effectLst/>
                          <a:latin typeface="+mn-lt"/>
                          <a:ea typeface="+mn-ea"/>
                          <a:cs typeface="+mn-cs"/>
                        </a:rPr>
                        <a:t>+3.50%</a:t>
                      </a:r>
                    </a:p>
                  </a:txBody>
                  <a:tcPr marL="6350" marR="6350" marT="6350" marB="0" anchor="ctr"/>
                </a:tc>
                <a:tc>
                  <a:txBody>
                    <a:bodyPr/>
                    <a:lstStyle/>
                    <a:p>
                      <a:pPr algn="ctr" fontAlgn="b"/>
                      <a:r>
                        <a:rPr lang="en-US" sz="1800" kern="1200">
                          <a:solidFill>
                            <a:schemeClr val="tx1"/>
                          </a:solidFill>
                          <a:effectLst/>
                          <a:latin typeface="+mn-lt"/>
                          <a:ea typeface="+mn-ea"/>
                          <a:cs typeface="+mn-cs"/>
                        </a:rPr>
                        <a:t>+3.50%</a:t>
                      </a:r>
                    </a:p>
                  </a:txBody>
                  <a:tcPr marL="6350" marR="6350" marT="6350" marB="0" anchor="ctr"/>
                </a:tc>
                <a:extLst>
                  <a:ext uri="{0D108BD9-81ED-4DB2-BD59-A6C34878D82A}">
                    <a16:rowId xmlns:a16="http://schemas.microsoft.com/office/drawing/2014/main" val="3165134794"/>
                  </a:ext>
                </a:extLst>
              </a:tr>
            </a:tbl>
          </a:graphicData>
        </a:graphic>
      </p:graphicFrame>
      <p:sp>
        <p:nvSpPr>
          <p:cNvPr id="2" name="TextBox 1">
            <a:extLst>
              <a:ext uri="{FF2B5EF4-FFF2-40B4-BE49-F238E27FC236}">
                <a16:creationId xmlns:a16="http://schemas.microsoft.com/office/drawing/2014/main" id="{E66A6300-ECFA-4C7B-AEAE-66E03099250D}"/>
              </a:ext>
            </a:extLst>
          </p:cNvPr>
          <p:cNvSpPr txBox="1"/>
          <p:nvPr/>
        </p:nvSpPr>
        <p:spPr>
          <a:xfrm>
            <a:off x="2423929" y="4287918"/>
            <a:ext cx="3000375" cy="338554"/>
          </a:xfrm>
          <a:prstGeom prst="rect">
            <a:avLst/>
          </a:prstGeom>
          <a:noFill/>
        </p:spPr>
        <p:txBody>
          <a:bodyPr wrap="square" rtlCol="0">
            <a:spAutoFit/>
          </a:bodyPr>
          <a:lstStyle/>
          <a:p>
            <a:r>
              <a:rPr lang="en-US" sz="1600"/>
              <a:t>change over prior year </a:t>
            </a:r>
          </a:p>
        </p:txBody>
      </p:sp>
      <p:graphicFrame>
        <p:nvGraphicFramePr>
          <p:cNvPr id="10" name="Diagram 9">
            <a:extLst>
              <a:ext uri="{FF2B5EF4-FFF2-40B4-BE49-F238E27FC236}">
                <a16:creationId xmlns:a16="http://schemas.microsoft.com/office/drawing/2014/main" id="{B339DD3A-8FA8-4D4A-B7A9-2FF8B6C8A59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8836996"/>
              </p:ext>
            </p:extLst>
          </p:nvPr>
        </p:nvGraphicFramePr>
        <p:xfrm>
          <a:off x="2338865" y="4714700"/>
          <a:ext cx="9537701" cy="8821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6" name="TextBox 15">
            <a:extLst>
              <a:ext uri="{FF2B5EF4-FFF2-40B4-BE49-F238E27FC236}">
                <a16:creationId xmlns:a16="http://schemas.microsoft.com/office/drawing/2014/main" id="{2082369A-1006-4610-A059-21829FC2D504}"/>
              </a:ext>
            </a:extLst>
          </p:cNvPr>
          <p:cNvSpPr txBox="1"/>
          <p:nvPr/>
        </p:nvSpPr>
        <p:spPr>
          <a:xfrm>
            <a:off x="648415" y="4820039"/>
            <a:ext cx="1978602" cy="707886"/>
          </a:xfrm>
          <a:prstGeom prst="rect">
            <a:avLst/>
          </a:prstGeom>
          <a:noFill/>
        </p:spPr>
        <p:txBody>
          <a:bodyPr wrap="square" rtlCol="0">
            <a:spAutoFit/>
          </a:bodyPr>
          <a:lstStyle/>
          <a:p>
            <a:r>
              <a:rPr lang="en-US" sz="2000"/>
              <a:t>Target Setting </a:t>
            </a:r>
          </a:p>
          <a:p>
            <a:r>
              <a:rPr lang="en-US" sz="2000"/>
              <a:t>Methodology</a:t>
            </a:r>
          </a:p>
        </p:txBody>
      </p:sp>
      <p:sp>
        <p:nvSpPr>
          <p:cNvPr id="6" name="Rectangle: Diagonal Corners Snipped 5">
            <a:extLst>
              <a:ext uri="{FF2B5EF4-FFF2-40B4-BE49-F238E27FC236}">
                <a16:creationId xmlns:a16="http://schemas.microsoft.com/office/drawing/2014/main" id="{107DBA6B-FB1B-4781-BC78-2D1DD262A139}"/>
              </a:ext>
            </a:extLst>
          </p:cNvPr>
          <p:cNvSpPr/>
          <p:nvPr/>
        </p:nvSpPr>
        <p:spPr>
          <a:xfrm>
            <a:off x="381001" y="5790379"/>
            <a:ext cx="11495565" cy="741680"/>
          </a:xfrm>
          <a:prstGeom prst="snip2Diag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lvl="1" algn="ctr" fontAlgn="base"/>
            <a:r>
              <a:rPr lang="en-US" sz="2000" b="1"/>
              <a:t>Stakeholder Question: </a:t>
            </a:r>
            <a:r>
              <a:rPr lang="en-US"/>
              <a:t>Targets must show improvement over baseline and be rigorous but achievable.                           Do you feel that the proposed targets are too high, too low, or just right?</a:t>
            </a:r>
          </a:p>
        </p:txBody>
      </p:sp>
      <p:pic>
        <p:nvPicPr>
          <p:cNvPr id="15" name="Graphic 14" descr="Questions">
            <a:extLst>
              <a:ext uri="{FF2B5EF4-FFF2-40B4-BE49-F238E27FC236}">
                <a16:creationId xmlns:a16="http://schemas.microsoft.com/office/drawing/2014/main" id="{EF13F4C7-0DB4-4980-834D-CA53CF69C56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5089" y="5875226"/>
            <a:ext cx="562002" cy="562002"/>
          </a:xfrm>
          <a:prstGeom prst="rect">
            <a:avLst/>
          </a:prstGeom>
        </p:spPr>
      </p:pic>
      <p:sp>
        <p:nvSpPr>
          <p:cNvPr id="19" name="TextBox 18">
            <a:extLst>
              <a:ext uri="{FF2B5EF4-FFF2-40B4-BE49-F238E27FC236}">
                <a16:creationId xmlns:a16="http://schemas.microsoft.com/office/drawing/2014/main" id="{3BC7B970-64DD-44D0-B988-8E4D55A38227}"/>
              </a:ext>
            </a:extLst>
          </p:cNvPr>
          <p:cNvSpPr txBox="1"/>
          <p:nvPr/>
        </p:nvSpPr>
        <p:spPr>
          <a:xfrm>
            <a:off x="7697972" y="3052731"/>
            <a:ext cx="3211032" cy="369332"/>
          </a:xfrm>
          <a:prstGeom prst="rect">
            <a:avLst/>
          </a:prstGeom>
          <a:noFill/>
        </p:spPr>
        <p:txBody>
          <a:bodyPr wrap="square" rtlCol="0">
            <a:spAutoFit/>
          </a:bodyPr>
          <a:lstStyle/>
          <a:p>
            <a:pPr algn="r"/>
            <a:r>
              <a:rPr lang="en-US">
                <a:solidFill>
                  <a:schemeClr val="bg1"/>
                </a:solidFill>
              </a:rPr>
              <a:t>5-Year Prior Average = 43.9%</a:t>
            </a:r>
          </a:p>
        </p:txBody>
      </p:sp>
      <p:sp>
        <p:nvSpPr>
          <p:cNvPr id="3" name="Slide Number Placeholder 2">
            <a:extLst>
              <a:ext uri="{FF2B5EF4-FFF2-40B4-BE49-F238E27FC236}">
                <a16:creationId xmlns:a16="http://schemas.microsoft.com/office/drawing/2014/main" id="{278D0D36-EEEE-41AB-8CE7-45D308B02B63}"/>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36</a:t>
            </a:fld>
            <a:endParaRPr lang="en-US" sz="1000"/>
          </a:p>
        </p:txBody>
      </p:sp>
      <p:sp>
        <p:nvSpPr>
          <p:cNvPr id="5" name="Footer Placeholder 4">
            <a:extLst>
              <a:ext uri="{FF2B5EF4-FFF2-40B4-BE49-F238E27FC236}">
                <a16:creationId xmlns:a16="http://schemas.microsoft.com/office/drawing/2014/main" id="{53F7E818-42DF-48AB-993C-842EE4D74B6E}"/>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Indicator 7B2 Proposed Target</a:t>
            </a:r>
          </a:p>
        </p:txBody>
      </p:sp>
      <p:pic>
        <p:nvPicPr>
          <p:cNvPr id="4" name="Audio 3">
            <a:hlinkClick r:id="" action="ppaction://media"/>
            <a:extLst>
              <a:ext uri="{FF2B5EF4-FFF2-40B4-BE49-F238E27FC236}">
                <a16:creationId xmlns:a16="http://schemas.microsoft.com/office/drawing/2014/main" id="{99DEF14E-D8BD-4C40-AB45-0AEFA87BCC4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8505580"/>
      </p:ext>
    </p:extLst>
  </p:cSld>
  <p:clrMapOvr>
    <a:masterClrMapping/>
  </p:clrMapOvr>
  <mc:AlternateContent xmlns:mc="http://schemas.openxmlformats.org/markup-compatibility/2006" xmlns:p14="http://schemas.microsoft.com/office/powerpoint/2010/main">
    <mc:Choice Requires="p14">
      <p:transition spd="med" p14:dur="700" advTm="142604">
        <p:fade/>
      </p:transition>
    </mc:Choice>
    <mc:Fallback xmlns="">
      <p:transition spd="med" advTm="1426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0C5AC94-D138-4940-80B8-0F2818EAE792}"/>
              </a:ext>
            </a:extLst>
          </p:cNvPr>
          <p:cNvSpPr>
            <a:spLocks noGrp="1"/>
          </p:cNvSpPr>
          <p:nvPr>
            <p:ph type="title"/>
          </p:nvPr>
        </p:nvSpPr>
        <p:spPr>
          <a:xfrm>
            <a:off x="381001" y="130335"/>
            <a:ext cx="9248774" cy="2069253"/>
          </a:xfrm>
        </p:spPr>
        <p:txBody>
          <a:bodyPr>
            <a:normAutofit fontScale="90000"/>
          </a:bodyPr>
          <a:lstStyle/>
          <a:p>
            <a:r>
              <a:rPr lang="en-US" sz="3100"/>
              <a:t>Proposed Targets: Indicator 7C1</a:t>
            </a:r>
            <a:br>
              <a:rPr lang="en-US"/>
            </a:br>
            <a:r>
              <a:rPr lang="en-US" sz="2400"/>
              <a:t>Of those children who entered the program below age expectations in </a:t>
            </a:r>
            <a:r>
              <a:rPr lang="en-US" sz="2400" b="1"/>
              <a:t>use of appropriate behaviors</a:t>
            </a:r>
            <a:r>
              <a:rPr lang="en-US" sz="2400"/>
              <a:t>, the percent who will substantially increase their rate of growth by the time they turn six years of age or exit the program</a:t>
            </a:r>
            <a:br>
              <a:rPr lang="en-US"/>
            </a:br>
            <a:endParaRPr lang="en-US"/>
          </a:p>
        </p:txBody>
      </p:sp>
      <p:sp>
        <p:nvSpPr>
          <p:cNvPr id="13" name="TextBox 12">
            <a:extLst>
              <a:ext uri="{FF2B5EF4-FFF2-40B4-BE49-F238E27FC236}">
                <a16:creationId xmlns:a16="http://schemas.microsoft.com/office/drawing/2014/main" id="{AAC2E723-D9A2-43C0-AEB7-5FB62E461C40}"/>
              </a:ext>
            </a:extLst>
          </p:cNvPr>
          <p:cNvSpPr txBox="1"/>
          <p:nvPr/>
        </p:nvSpPr>
        <p:spPr>
          <a:xfrm rot="5400000">
            <a:off x="570791" y="1923510"/>
            <a:ext cx="1292662" cy="1579652"/>
          </a:xfrm>
          <a:prstGeom prst="rect">
            <a:avLst/>
          </a:prstGeom>
          <a:noFill/>
        </p:spPr>
        <p:txBody>
          <a:bodyPr vert="vert270" wrap="square" rtlCol="0">
            <a:spAutoFit/>
          </a:bodyPr>
          <a:lstStyle/>
          <a:p>
            <a:r>
              <a:rPr lang="en-US" sz="2400"/>
              <a:t>Proposed Targets</a:t>
            </a:r>
          </a:p>
          <a:p>
            <a:r>
              <a:rPr lang="en-US" sz="2400"/>
              <a:t>2020-2025</a:t>
            </a:r>
          </a:p>
        </p:txBody>
      </p:sp>
      <p:graphicFrame>
        <p:nvGraphicFramePr>
          <p:cNvPr id="14" name="Chart 13" descr="7C1 Proposed Targets:&#10;2020: 87%&#10;2021: 87%&#10;2022: 87.25%&#10;2023: 87.5%&#10;2024: 87.75%&#10;2025: 88%">
            <a:extLst>
              <a:ext uri="{FF2B5EF4-FFF2-40B4-BE49-F238E27FC236}">
                <a16:creationId xmlns:a16="http://schemas.microsoft.com/office/drawing/2014/main" id="{5DE95423-070A-496D-9E46-877DE11BD92F}"/>
              </a:ext>
            </a:extLst>
          </p:cNvPr>
          <p:cNvGraphicFramePr>
            <a:graphicFrameLocks/>
          </p:cNvGraphicFramePr>
          <p:nvPr>
            <p:extLst>
              <p:ext uri="{D42A27DB-BD31-4B8C-83A1-F6EECF244321}">
                <p14:modId xmlns:p14="http://schemas.microsoft.com/office/powerpoint/2010/main" val="1748976767"/>
              </p:ext>
            </p:extLst>
          </p:nvPr>
        </p:nvGraphicFramePr>
        <p:xfrm>
          <a:off x="1637716" y="1607638"/>
          <a:ext cx="9869340" cy="2226054"/>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a:extLst>
              <a:ext uri="{FF2B5EF4-FFF2-40B4-BE49-F238E27FC236}">
                <a16:creationId xmlns:a16="http://schemas.microsoft.com/office/drawing/2014/main" id="{3BC7B970-64DD-44D0-B988-8E4D55A38227}"/>
              </a:ext>
            </a:extLst>
          </p:cNvPr>
          <p:cNvSpPr txBox="1"/>
          <p:nvPr/>
        </p:nvSpPr>
        <p:spPr>
          <a:xfrm>
            <a:off x="7483984" y="3261228"/>
            <a:ext cx="2998382" cy="369332"/>
          </a:xfrm>
          <a:prstGeom prst="rect">
            <a:avLst/>
          </a:prstGeom>
          <a:solidFill>
            <a:schemeClr val="bg1"/>
          </a:solidFill>
        </p:spPr>
        <p:txBody>
          <a:bodyPr wrap="square" rtlCol="0">
            <a:spAutoFit/>
          </a:bodyPr>
          <a:lstStyle/>
          <a:p>
            <a:pPr algn="r"/>
            <a:r>
              <a:rPr lang="en-US"/>
              <a:t>2015-2019 Average = 88.4%</a:t>
            </a:r>
          </a:p>
        </p:txBody>
      </p:sp>
      <p:graphicFrame>
        <p:nvGraphicFramePr>
          <p:cNvPr id="23" name="Table 13">
            <a:extLst>
              <a:ext uri="{FF2B5EF4-FFF2-40B4-BE49-F238E27FC236}">
                <a16:creationId xmlns:a16="http://schemas.microsoft.com/office/drawing/2014/main" id="{B258B535-F5BB-4EE0-A310-5DBAE429D708}"/>
              </a:ext>
            </a:extLst>
          </p:cNvPr>
          <p:cNvGraphicFramePr>
            <a:graphicFrameLocks noGrp="1"/>
          </p:cNvGraphicFramePr>
          <p:nvPr>
            <p:extLst>
              <p:ext uri="{D42A27DB-BD31-4B8C-83A1-F6EECF244321}">
                <p14:modId xmlns:p14="http://schemas.microsoft.com/office/powerpoint/2010/main" val="3097126465"/>
              </p:ext>
            </p:extLst>
          </p:nvPr>
        </p:nvGraphicFramePr>
        <p:xfrm>
          <a:off x="294169" y="3763090"/>
          <a:ext cx="11103479" cy="741680"/>
        </p:xfrm>
        <a:graphic>
          <a:graphicData uri="http://schemas.openxmlformats.org/drawingml/2006/table">
            <a:tbl>
              <a:tblPr firstRow="1" bandRow="1">
                <a:tableStyleId>{3B4B98B0-60AC-42C2-AFA5-B58CD77FA1E5}</a:tableStyleId>
              </a:tblPr>
              <a:tblGrid>
                <a:gridCol w="1518960">
                  <a:extLst>
                    <a:ext uri="{9D8B030D-6E8A-4147-A177-3AD203B41FA5}">
                      <a16:colId xmlns:a16="http://schemas.microsoft.com/office/drawing/2014/main" val="236280785"/>
                    </a:ext>
                  </a:extLst>
                </a:gridCol>
                <a:gridCol w="1367115">
                  <a:extLst>
                    <a:ext uri="{9D8B030D-6E8A-4147-A177-3AD203B41FA5}">
                      <a16:colId xmlns:a16="http://schemas.microsoft.com/office/drawing/2014/main" val="2547582372"/>
                    </a:ext>
                  </a:extLst>
                </a:gridCol>
                <a:gridCol w="1666875">
                  <a:extLst>
                    <a:ext uri="{9D8B030D-6E8A-4147-A177-3AD203B41FA5}">
                      <a16:colId xmlns:a16="http://schemas.microsoft.com/office/drawing/2014/main" val="1105117118"/>
                    </a:ext>
                  </a:extLst>
                </a:gridCol>
                <a:gridCol w="1791896">
                  <a:extLst>
                    <a:ext uri="{9D8B030D-6E8A-4147-A177-3AD203B41FA5}">
                      <a16:colId xmlns:a16="http://schemas.microsoft.com/office/drawing/2014/main" val="4107838460"/>
                    </a:ext>
                  </a:extLst>
                </a:gridCol>
                <a:gridCol w="1586211">
                  <a:extLst>
                    <a:ext uri="{9D8B030D-6E8A-4147-A177-3AD203B41FA5}">
                      <a16:colId xmlns:a16="http://schemas.microsoft.com/office/drawing/2014/main" val="4094384491"/>
                    </a:ext>
                  </a:extLst>
                </a:gridCol>
                <a:gridCol w="1586211">
                  <a:extLst>
                    <a:ext uri="{9D8B030D-6E8A-4147-A177-3AD203B41FA5}">
                      <a16:colId xmlns:a16="http://schemas.microsoft.com/office/drawing/2014/main" val="159150580"/>
                    </a:ext>
                  </a:extLst>
                </a:gridCol>
                <a:gridCol w="1586211">
                  <a:extLst>
                    <a:ext uri="{9D8B030D-6E8A-4147-A177-3AD203B41FA5}">
                      <a16:colId xmlns:a16="http://schemas.microsoft.com/office/drawing/2014/main" val="2633532351"/>
                    </a:ext>
                  </a:extLst>
                </a:gridCol>
              </a:tblGrid>
              <a:tr h="370840">
                <a:tc>
                  <a:txBody>
                    <a:bodyPr/>
                    <a:lstStyle/>
                    <a:p>
                      <a:pPr algn="ctr"/>
                      <a:r>
                        <a:rPr lang="en-US" sz="1600"/>
                        <a:t>Baseline (2008)</a:t>
                      </a:r>
                    </a:p>
                  </a:txBody>
                  <a:tcPr/>
                </a:tc>
                <a:tc>
                  <a:txBody>
                    <a:bodyPr/>
                    <a:lstStyle/>
                    <a:p>
                      <a:pPr algn="ctr"/>
                      <a:r>
                        <a:rPr lang="en-US" sz="1600"/>
                        <a:t>2020</a:t>
                      </a:r>
                    </a:p>
                  </a:txBody>
                  <a:tcPr/>
                </a:tc>
                <a:tc>
                  <a:txBody>
                    <a:bodyPr/>
                    <a:lstStyle/>
                    <a:p>
                      <a:pPr algn="ctr"/>
                      <a:r>
                        <a:rPr lang="en-US"/>
                        <a:t>2021</a:t>
                      </a:r>
                    </a:p>
                  </a:txBody>
                  <a:tcPr/>
                </a:tc>
                <a:tc>
                  <a:txBody>
                    <a:bodyPr/>
                    <a:lstStyle/>
                    <a:p>
                      <a:pPr algn="ctr"/>
                      <a:r>
                        <a:rPr lang="en-US"/>
                        <a:t>2022</a:t>
                      </a:r>
                    </a:p>
                  </a:txBody>
                  <a:tcPr/>
                </a:tc>
                <a:tc>
                  <a:txBody>
                    <a:bodyPr/>
                    <a:lstStyle/>
                    <a:p>
                      <a:pPr algn="ctr"/>
                      <a:r>
                        <a:rPr lang="en-US"/>
                        <a:t>2023</a:t>
                      </a:r>
                    </a:p>
                  </a:txBody>
                  <a:tcPr/>
                </a:tc>
                <a:tc>
                  <a:txBody>
                    <a:bodyPr/>
                    <a:lstStyle/>
                    <a:p>
                      <a:pPr algn="ctr"/>
                      <a:r>
                        <a:rPr lang="en-US"/>
                        <a:t>2024</a:t>
                      </a:r>
                    </a:p>
                  </a:txBody>
                  <a:tcPr/>
                </a:tc>
                <a:tc>
                  <a:txBody>
                    <a:bodyPr/>
                    <a:lstStyle/>
                    <a:p>
                      <a:pPr algn="ctr"/>
                      <a:r>
                        <a:rPr lang="en-US"/>
                        <a:t>2025</a:t>
                      </a:r>
                    </a:p>
                  </a:txBody>
                  <a:tcPr/>
                </a:tc>
                <a:extLst>
                  <a:ext uri="{0D108BD9-81ED-4DB2-BD59-A6C34878D82A}">
                    <a16:rowId xmlns:a16="http://schemas.microsoft.com/office/drawing/2014/main" val="520556430"/>
                  </a:ext>
                </a:extLst>
              </a:tr>
              <a:tr h="370840">
                <a:tc>
                  <a:txBody>
                    <a:bodyPr/>
                    <a:lstStyle/>
                    <a:p>
                      <a:pPr algn="ctr"/>
                      <a:r>
                        <a:rPr lang="en-US" sz="1800" kern="1200">
                          <a:solidFill>
                            <a:schemeClr val="tx1"/>
                          </a:solidFill>
                          <a:effectLst/>
                          <a:latin typeface="+mn-lt"/>
                          <a:ea typeface="+mn-ea"/>
                          <a:cs typeface="+mn-cs"/>
                        </a:rPr>
                        <a:t>C1 82.80%</a:t>
                      </a:r>
                      <a:endParaRPr lang="en-US"/>
                    </a:p>
                  </a:txBody>
                  <a:tcPr/>
                </a:tc>
                <a:tc>
                  <a:txBody>
                    <a:bodyPr/>
                    <a:lstStyle/>
                    <a:p>
                      <a:pPr algn="ctr" fontAlgn="b"/>
                      <a:r>
                        <a:rPr lang="en-US" sz="1800" kern="1200">
                          <a:solidFill>
                            <a:schemeClr val="tx1"/>
                          </a:solidFill>
                          <a:effectLst/>
                          <a:latin typeface="+mn-lt"/>
                          <a:ea typeface="+mn-ea"/>
                          <a:cs typeface="+mn-cs"/>
                        </a:rPr>
                        <a:t>-0.91%</a:t>
                      </a:r>
                    </a:p>
                  </a:txBody>
                  <a:tcPr marL="6350" marR="6350" marT="6350" marB="0" anchor="ctr"/>
                </a:tc>
                <a:tc>
                  <a:txBody>
                    <a:bodyPr/>
                    <a:lstStyle/>
                    <a:p>
                      <a:pPr algn="ctr" fontAlgn="b"/>
                      <a:r>
                        <a:rPr lang="en-US" sz="1800" kern="1200">
                          <a:solidFill>
                            <a:schemeClr val="tx1"/>
                          </a:solidFill>
                          <a:effectLst/>
                          <a:latin typeface="+mn-lt"/>
                          <a:ea typeface="+mn-ea"/>
                          <a:cs typeface="+mn-cs"/>
                        </a:rPr>
                        <a:t>0.00%</a:t>
                      </a:r>
                    </a:p>
                  </a:txBody>
                  <a:tcPr marL="6350" marR="6350" marT="6350" marB="0" anchor="ctr"/>
                </a:tc>
                <a:tc>
                  <a:txBody>
                    <a:bodyPr/>
                    <a:lstStyle/>
                    <a:p>
                      <a:pPr algn="ctr" fontAlgn="b"/>
                      <a:r>
                        <a:rPr lang="en-US" sz="1800" kern="1200">
                          <a:solidFill>
                            <a:schemeClr val="tx1"/>
                          </a:solidFill>
                          <a:effectLst/>
                          <a:latin typeface="+mn-lt"/>
                          <a:ea typeface="+mn-ea"/>
                          <a:cs typeface="+mn-cs"/>
                        </a:rPr>
                        <a:t>+0.25%</a:t>
                      </a:r>
                    </a:p>
                  </a:txBody>
                  <a:tcPr marL="6350" marR="6350" marT="6350" marB="0" anchor="ctr"/>
                </a:tc>
                <a:tc>
                  <a:txBody>
                    <a:bodyPr/>
                    <a:lstStyle/>
                    <a:p>
                      <a:pPr algn="ctr" fontAlgn="b"/>
                      <a:r>
                        <a:rPr lang="en-US" sz="1800" kern="1200">
                          <a:solidFill>
                            <a:schemeClr val="tx1"/>
                          </a:solidFill>
                          <a:effectLst/>
                          <a:latin typeface="+mn-lt"/>
                          <a:ea typeface="+mn-ea"/>
                          <a:cs typeface="+mn-cs"/>
                        </a:rPr>
                        <a:t>+0.25%</a:t>
                      </a:r>
                    </a:p>
                  </a:txBody>
                  <a:tcPr marL="6350" marR="6350" marT="6350" marB="0" anchor="ctr"/>
                </a:tc>
                <a:tc>
                  <a:txBody>
                    <a:bodyPr/>
                    <a:lstStyle/>
                    <a:p>
                      <a:pPr algn="ctr" fontAlgn="b"/>
                      <a:r>
                        <a:rPr lang="en-US" sz="1800" kern="1200">
                          <a:solidFill>
                            <a:schemeClr val="tx1"/>
                          </a:solidFill>
                          <a:effectLst/>
                          <a:latin typeface="+mn-lt"/>
                          <a:ea typeface="+mn-ea"/>
                          <a:cs typeface="+mn-cs"/>
                        </a:rPr>
                        <a:t>+0.25%</a:t>
                      </a:r>
                    </a:p>
                  </a:txBody>
                  <a:tcPr marL="6350" marR="6350" marT="6350" marB="0" anchor="ctr"/>
                </a:tc>
                <a:tc>
                  <a:txBody>
                    <a:bodyPr/>
                    <a:lstStyle/>
                    <a:p>
                      <a:pPr algn="ctr" fontAlgn="b"/>
                      <a:r>
                        <a:rPr lang="en-US" sz="1800" kern="1200">
                          <a:solidFill>
                            <a:schemeClr val="tx1"/>
                          </a:solidFill>
                          <a:effectLst/>
                          <a:latin typeface="+mn-lt"/>
                          <a:ea typeface="+mn-ea"/>
                          <a:cs typeface="+mn-cs"/>
                        </a:rPr>
                        <a:t>+0.25%</a:t>
                      </a:r>
                    </a:p>
                  </a:txBody>
                  <a:tcPr marL="6350" marR="6350" marT="6350" marB="0" anchor="ctr"/>
                </a:tc>
                <a:extLst>
                  <a:ext uri="{0D108BD9-81ED-4DB2-BD59-A6C34878D82A}">
                    <a16:rowId xmlns:a16="http://schemas.microsoft.com/office/drawing/2014/main" val="3165134794"/>
                  </a:ext>
                </a:extLst>
              </a:tr>
            </a:tbl>
          </a:graphicData>
        </a:graphic>
      </p:graphicFrame>
      <p:sp>
        <p:nvSpPr>
          <p:cNvPr id="2" name="TextBox 1">
            <a:extLst>
              <a:ext uri="{FF2B5EF4-FFF2-40B4-BE49-F238E27FC236}">
                <a16:creationId xmlns:a16="http://schemas.microsoft.com/office/drawing/2014/main" id="{E66A6300-ECFA-4C7B-AEAE-66E03099250D}"/>
              </a:ext>
            </a:extLst>
          </p:cNvPr>
          <p:cNvSpPr txBox="1"/>
          <p:nvPr/>
        </p:nvSpPr>
        <p:spPr>
          <a:xfrm>
            <a:off x="2243175" y="4460831"/>
            <a:ext cx="3000375" cy="338554"/>
          </a:xfrm>
          <a:prstGeom prst="rect">
            <a:avLst/>
          </a:prstGeom>
          <a:noFill/>
        </p:spPr>
        <p:txBody>
          <a:bodyPr wrap="square" rtlCol="0">
            <a:spAutoFit/>
          </a:bodyPr>
          <a:lstStyle/>
          <a:p>
            <a:r>
              <a:rPr lang="en-US" sz="1600"/>
              <a:t>change over prior year </a:t>
            </a:r>
          </a:p>
        </p:txBody>
      </p:sp>
      <p:sp>
        <p:nvSpPr>
          <p:cNvPr id="16" name="TextBox 15">
            <a:extLst>
              <a:ext uri="{FF2B5EF4-FFF2-40B4-BE49-F238E27FC236}">
                <a16:creationId xmlns:a16="http://schemas.microsoft.com/office/drawing/2014/main" id="{2082369A-1006-4610-A059-21829FC2D504}"/>
              </a:ext>
            </a:extLst>
          </p:cNvPr>
          <p:cNvSpPr txBox="1"/>
          <p:nvPr/>
        </p:nvSpPr>
        <p:spPr>
          <a:xfrm>
            <a:off x="648415" y="4898039"/>
            <a:ext cx="1978602" cy="707886"/>
          </a:xfrm>
          <a:prstGeom prst="rect">
            <a:avLst/>
          </a:prstGeom>
          <a:noFill/>
        </p:spPr>
        <p:txBody>
          <a:bodyPr wrap="square" rtlCol="0">
            <a:spAutoFit/>
          </a:bodyPr>
          <a:lstStyle/>
          <a:p>
            <a:r>
              <a:rPr lang="en-US" sz="2000"/>
              <a:t>Target Setting </a:t>
            </a:r>
          </a:p>
          <a:p>
            <a:r>
              <a:rPr lang="en-US" sz="2000"/>
              <a:t>Methodology</a:t>
            </a:r>
          </a:p>
        </p:txBody>
      </p:sp>
      <p:graphicFrame>
        <p:nvGraphicFramePr>
          <p:cNvPr id="10" name="Diagram 9" descr="Describes target setting methodology that COVID impact was considered in years 1 and 2, improvement over baseline and aligning with average trend, and provides incremental increase. ">
            <a:extLst>
              <a:ext uri="{FF2B5EF4-FFF2-40B4-BE49-F238E27FC236}">
                <a16:creationId xmlns:a16="http://schemas.microsoft.com/office/drawing/2014/main" id="{B339DD3A-8FA8-4D4A-B7A9-2FF8B6C8A59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79664421"/>
              </p:ext>
            </p:extLst>
          </p:nvPr>
        </p:nvGraphicFramePr>
        <p:xfrm>
          <a:off x="2338865" y="4810926"/>
          <a:ext cx="9537701" cy="8821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Rectangle: Diagonal Corners Snipped 5">
            <a:extLst>
              <a:ext uri="{FF2B5EF4-FFF2-40B4-BE49-F238E27FC236}">
                <a16:creationId xmlns:a16="http://schemas.microsoft.com/office/drawing/2014/main" id="{107DBA6B-FB1B-4781-BC78-2D1DD262A139}"/>
              </a:ext>
            </a:extLst>
          </p:cNvPr>
          <p:cNvSpPr/>
          <p:nvPr/>
        </p:nvSpPr>
        <p:spPr>
          <a:xfrm>
            <a:off x="381001" y="5790379"/>
            <a:ext cx="11495565" cy="741680"/>
          </a:xfrm>
          <a:prstGeom prst="snip2Diag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lvl="1" algn="ctr" fontAlgn="base"/>
            <a:r>
              <a:rPr lang="en-US" sz="2000" b="1"/>
              <a:t>Stakeholder Question: </a:t>
            </a:r>
            <a:r>
              <a:rPr lang="en-US"/>
              <a:t>Targets must show improvement over baseline and be rigorous but achievable.                           Do you feel that the proposed targets are too high, too low, or just right?</a:t>
            </a:r>
          </a:p>
        </p:txBody>
      </p:sp>
      <p:pic>
        <p:nvPicPr>
          <p:cNvPr id="15" name="Graphic 14">
            <a:extLst>
              <a:ext uri="{FF2B5EF4-FFF2-40B4-BE49-F238E27FC236}">
                <a16:creationId xmlns:a16="http://schemas.microsoft.com/office/drawing/2014/main" id="{EF13F4C7-0DB4-4980-834D-CA53CF69C56A}"/>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5120" y="5851414"/>
            <a:ext cx="562002" cy="562002"/>
          </a:xfrm>
          <a:prstGeom prst="rect">
            <a:avLst/>
          </a:prstGeom>
        </p:spPr>
      </p:pic>
      <p:sp>
        <p:nvSpPr>
          <p:cNvPr id="3" name="Slide Number Placeholder 2">
            <a:extLst>
              <a:ext uri="{FF2B5EF4-FFF2-40B4-BE49-F238E27FC236}">
                <a16:creationId xmlns:a16="http://schemas.microsoft.com/office/drawing/2014/main" id="{278D0D36-EEEE-41AB-8CE7-45D308B02B63}"/>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37</a:t>
            </a:fld>
            <a:endParaRPr lang="en-US" sz="1000"/>
          </a:p>
        </p:txBody>
      </p:sp>
      <p:sp>
        <p:nvSpPr>
          <p:cNvPr id="5" name="Footer Placeholder 4">
            <a:extLst>
              <a:ext uri="{FF2B5EF4-FFF2-40B4-BE49-F238E27FC236}">
                <a16:creationId xmlns:a16="http://schemas.microsoft.com/office/drawing/2014/main" id="{53F7E818-42DF-48AB-993C-842EE4D74B6E}"/>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Indicator 7C1 Proposed Target</a:t>
            </a:r>
          </a:p>
        </p:txBody>
      </p:sp>
      <p:pic>
        <p:nvPicPr>
          <p:cNvPr id="4" name="Audio 3">
            <a:hlinkClick r:id="" action="ppaction://media"/>
            <a:extLst>
              <a:ext uri="{FF2B5EF4-FFF2-40B4-BE49-F238E27FC236}">
                <a16:creationId xmlns:a16="http://schemas.microsoft.com/office/drawing/2014/main" id="{46AAC5FA-1761-431F-B9BC-43E9B83353D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11291789"/>
      </p:ext>
    </p:extLst>
  </p:cSld>
  <p:clrMapOvr>
    <a:masterClrMapping/>
  </p:clrMapOvr>
  <mc:AlternateContent xmlns:mc="http://schemas.openxmlformats.org/markup-compatibility/2006" xmlns:p14="http://schemas.microsoft.com/office/powerpoint/2010/main">
    <mc:Choice Requires="p14">
      <p:transition spd="med" p14:dur="700" advTm="125478">
        <p:fade/>
      </p:transition>
    </mc:Choice>
    <mc:Fallback xmlns="">
      <p:transition spd="med" advTm="1254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B9A7DD-F2B7-4120-9C21-1015A2282A10}"/>
              </a:ext>
            </a:extLst>
          </p:cNvPr>
          <p:cNvSpPr>
            <a:spLocks noGrp="1"/>
          </p:cNvSpPr>
          <p:nvPr>
            <p:ph type="title"/>
          </p:nvPr>
        </p:nvSpPr>
        <p:spPr>
          <a:xfrm>
            <a:off x="381001" y="169123"/>
            <a:ext cx="9248774" cy="1423372"/>
          </a:xfrm>
        </p:spPr>
        <p:txBody>
          <a:bodyPr>
            <a:normAutofit fontScale="90000"/>
          </a:bodyPr>
          <a:lstStyle/>
          <a:p>
            <a:r>
              <a:rPr lang="en-US" sz="3100"/>
              <a:t>Proposed Targets: Indicator 7C2</a:t>
            </a:r>
            <a:br>
              <a:rPr lang="en-US"/>
            </a:br>
            <a:r>
              <a:rPr lang="en-US" sz="2400"/>
              <a:t>The percent of preschool children who were functioning within age expectations in </a:t>
            </a:r>
            <a:r>
              <a:rPr lang="en-US" sz="2400" b="1"/>
              <a:t>use of appropriate behaviors </a:t>
            </a:r>
            <a:r>
              <a:rPr lang="en-US" sz="2400"/>
              <a:t>by the time they turned 6 years of age or exited the program. </a:t>
            </a:r>
            <a:endParaRPr lang="en-US"/>
          </a:p>
        </p:txBody>
      </p:sp>
      <p:sp>
        <p:nvSpPr>
          <p:cNvPr id="17" name="TextBox 16">
            <a:extLst>
              <a:ext uri="{FF2B5EF4-FFF2-40B4-BE49-F238E27FC236}">
                <a16:creationId xmlns:a16="http://schemas.microsoft.com/office/drawing/2014/main" id="{80DBD407-69AA-49E2-A888-6B4A7B9037E4}"/>
              </a:ext>
            </a:extLst>
          </p:cNvPr>
          <p:cNvSpPr txBox="1"/>
          <p:nvPr/>
        </p:nvSpPr>
        <p:spPr>
          <a:xfrm rot="5400000">
            <a:off x="798615" y="1817390"/>
            <a:ext cx="1292662" cy="1579652"/>
          </a:xfrm>
          <a:prstGeom prst="rect">
            <a:avLst/>
          </a:prstGeom>
          <a:noFill/>
        </p:spPr>
        <p:txBody>
          <a:bodyPr vert="vert270" wrap="square" rtlCol="0">
            <a:spAutoFit/>
          </a:bodyPr>
          <a:lstStyle/>
          <a:p>
            <a:r>
              <a:rPr lang="en-US" sz="2400"/>
              <a:t>Proposed Targets</a:t>
            </a:r>
          </a:p>
          <a:p>
            <a:r>
              <a:rPr lang="en-US" sz="2400"/>
              <a:t>2020-2025</a:t>
            </a:r>
          </a:p>
        </p:txBody>
      </p:sp>
      <p:graphicFrame>
        <p:nvGraphicFramePr>
          <p:cNvPr id="14" name="Chart 13" descr="7C2 Proposed Targets:&#10;2020: 43%&#10;2021: 49%&#10;2022: 52.6%&#10;2023: 56.25%&#10;2024: 59.9%&#10;2025: 63.5%">
            <a:extLst>
              <a:ext uri="{FF2B5EF4-FFF2-40B4-BE49-F238E27FC236}">
                <a16:creationId xmlns:a16="http://schemas.microsoft.com/office/drawing/2014/main" id="{0706AB54-5F35-4D18-9EE6-5B43E9146708}"/>
              </a:ext>
            </a:extLst>
          </p:cNvPr>
          <p:cNvGraphicFramePr>
            <a:graphicFrameLocks/>
          </p:cNvGraphicFramePr>
          <p:nvPr>
            <p:extLst>
              <p:ext uri="{D42A27DB-BD31-4B8C-83A1-F6EECF244321}">
                <p14:modId xmlns:p14="http://schemas.microsoft.com/office/powerpoint/2010/main" val="3796140534"/>
              </p:ext>
            </p:extLst>
          </p:nvPr>
        </p:nvGraphicFramePr>
        <p:xfrm>
          <a:off x="1931542" y="1469204"/>
          <a:ext cx="9945024" cy="2155797"/>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a:extLst>
              <a:ext uri="{FF2B5EF4-FFF2-40B4-BE49-F238E27FC236}">
                <a16:creationId xmlns:a16="http://schemas.microsoft.com/office/drawing/2014/main" id="{3BC7B970-64DD-44D0-B988-8E4D55A38227}"/>
              </a:ext>
            </a:extLst>
          </p:cNvPr>
          <p:cNvSpPr txBox="1"/>
          <p:nvPr/>
        </p:nvSpPr>
        <p:spPr>
          <a:xfrm>
            <a:off x="7910622" y="3052731"/>
            <a:ext cx="2998382" cy="369332"/>
          </a:xfrm>
          <a:prstGeom prst="rect">
            <a:avLst/>
          </a:prstGeom>
          <a:noFill/>
        </p:spPr>
        <p:txBody>
          <a:bodyPr wrap="square" rtlCol="0">
            <a:spAutoFit/>
          </a:bodyPr>
          <a:lstStyle/>
          <a:p>
            <a:pPr algn="r"/>
            <a:r>
              <a:rPr lang="en-US"/>
              <a:t>2015-2019 Average = 48.8%</a:t>
            </a:r>
          </a:p>
        </p:txBody>
      </p:sp>
      <p:graphicFrame>
        <p:nvGraphicFramePr>
          <p:cNvPr id="13" name="Table 13">
            <a:extLst>
              <a:ext uri="{FF2B5EF4-FFF2-40B4-BE49-F238E27FC236}">
                <a16:creationId xmlns:a16="http://schemas.microsoft.com/office/drawing/2014/main" id="{1E66997E-F1A2-48AD-97ED-8C71F497B266}"/>
              </a:ext>
            </a:extLst>
          </p:cNvPr>
          <p:cNvGraphicFramePr>
            <a:graphicFrameLocks noGrp="1"/>
          </p:cNvGraphicFramePr>
          <p:nvPr/>
        </p:nvGraphicFramePr>
        <p:xfrm>
          <a:off x="648415" y="3604453"/>
          <a:ext cx="11103479" cy="741680"/>
        </p:xfrm>
        <a:graphic>
          <a:graphicData uri="http://schemas.openxmlformats.org/drawingml/2006/table">
            <a:tbl>
              <a:tblPr firstRow="1" bandRow="1">
                <a:tableStyleId>{3B4B98B0-60AC-42C2-AFA5-B58CD77FA1E5}</a:tableStyleId>
              </a:tblPr>
              <a:tblGrid>
                <a:gridCol w="1518960">
                  <a:extLst>
                    <a:ext uri="{9D8B030D-6E8A-4147-A177-3AD203B41FA5}">
                      <a16:colId xmlns:a16="http://schemas.microsoft.com/office/drawing/2014/main" val="236280785"/>
                    </a:ext>
                  </a:extLst>
                </a:gridCol>
                <a:gridCol w="1367115">
                  <a:extLst>
                    <a:ext uri="{9D8B030D-6E8A-4147-A177-3AD203B41FA5}">
                      <a16:colId xmlns:a16="http://schemas.microsoft.com/office/drawing/2014/main" val="2547582372"/>
                    </a:ext>
                  </a:extLst>
                </a:gridCol>
                <a:gridCol w="1666875">
                  <a:extLst>
                    <a:ext uri="{9D8B030D-6E8A-4147-A177-3AD203B41FA5}">
                      <a16:colId xmlns:a16="http://schemas.microsoft.com/office/drawing/2014/main" val="1105117118"/>
                    </a:ext>
                  </a:extLst>
                </a:gridCol>
                <a:gridCol w="1791896">
                  <a:extLst>
                    <a:ext uri="{9D8B030D-6E8A-4147-A177-3AD203B41FA5}">
                      <a16:colId xmlns:a16="http://schemas.microsoft.com/office/drawing/2014/main" val="4107838460"/>
                    </a:ext>
                  </a:extLst>
                </a:gridCol>
                <a:gridCol w="1586211">
                  <a:extLst>
                    <a:ext uri="{9D8B030D-6E8A-4147-A177-3AD203B41FA5}">
                      <a16:colId xmlns:a16="http://schemas.microsoft.com/office/drawing/2014/main" val="4094384491"/>
                    </a:ext>
                  </a:extLst>
                </a:gridCol>
                <a:gridCol w="1586211">
                  <a:extLst>
                    <a:ext uri="{9D8B030D-6E8A-4147-A177-3AD203B41FA5}">
                      <a16:colId xmlns:a16="http://schemas.microsoft.com/office/drawing/2014/main" val="159150580"/>
                    </a:ext>
                  </a:extLst>
                </a:gridCol>
                <a:gridCol w="1586211">
                  <a:extLst>
                    <a:ext uri="{9D8B030D-6E8A-4147-A177-3AD203B41FA5}">
                      <a16:colId xmlns:a16="http://schemas.microsoft.com/office/drawing/2014/main" val="2633532351"/>
                    </a:ext>
                  </a:extLst>
                </a:gridCol>
              </a:tblGrid>
              <a:tr h="370840">
                <a:tc>
                  <a:txBody>
                    <a:bodyPr/>
                    <a:lstStyle/>
                    <a:p>
                      <a:pPr algn="ctr"/>
                      <a:r>
                        <a:rPr lang="en-US" sz="1600"/>
                        <a:t>Baseline (2008)</a:t>
                      </a:r>
                    </a:p>
                  </a:txBody>
                  <a:tcPr anchor="ctr"/>
                </a:tc>
                <a:tc>
                  <a:txBody>
                    <a:bodyPr/>
                    <a:lstStyle/>
                    <a:p>
                      <a:pPr algn="ctr"/>
                      <a:r>
                        <a:rPr lang="en-US" sz="1600">
                          <a:latin typeface="+mn-lt"/>
                        </a:rPr>
                        <a:t>2020</a:t>
                      </a:r>
                    </a:p>
                  </a:txBody>
                  <a:tcPr anchor="ctr"/>
                </a:tc>
                <a:tc>
                  <a:txBody>
                    <a:bodyPr/>
                    <a:lstStyle/>
                    <a:p>
                      <a:pPr algn="ctr"/>
                      <a:r>
                        <a:rPr lang="en-US">
                          <a:latin typeface="+mn-lt"/>
                        </a:rPr>
                        <a:t>2021</a:t>
                      </a:r>
                    </a:p>
                  </a:txBody>
                  <a:tcPr anchor="ctr"/>
                </a:tc>
                <a:tc>
                  <a:txBody>
                    <a:bodyPr/>
                    <a:lstStyle/>
                    <a:p>
                      <a:pPr algn="ctr"/>
                      <a:r>
                        <a:rPr lang="en-US">
                          <a:latin typeface="+mn-lt"/>
                        </a:rPr>
                        <a:t>2022</a:t>
                      </a:r>
                    </a:p>
                  </a:txBody>
                  <a:tcPr anchor="ctr"/>
                </a:tc>
                <a:tc>
                  <a:txBody>
                    <a:bodyPr/>
                    <a:lstStyle/>
                    <a:p>
                      <a:pPr algn="ctr"/>
                      <a:r>
                        <a:rPr lang="en-US">
                          <a:latin typeface="+mn-lt"/>
                        </a:rPr>
                        <a:t>2023</a:t>
                      </a:r>
                    </a:p>
                  </a:txBody>
                  <a:tcPr anchor="ctr"/>
                </a:tc>
                <a:tc>
                  <a:txBody>
                    <a:bodyPr/>
                    <a:lstStyle/>
                    <a:p>
                      <a:pPr algn="ctr"/>
                      <a:r>
                        <a:rPr lang="en-US">
                          <a:latin typeface="+mn-lt"/>
                        </a:rPr>
                        <a:t>2024</a:t>
                      </a:r>
                    </a:p>
                  </a:txBody>
                  <a:tcPr anchor="ctr"/>
                </a:tc>
                <a:tc>
                  <a:txBody>
                    <a:bodyPr/>
                    <a:lstStyle/>
                    <a:p>
                      <a:pPr algn="ctr"/>
                      <a:r>
                        <a:rPr lang="en-US">
                          <a:latin typeface="+mn-lt"/>
                        </a:rPr>
                        <a:t>2025</a:t>
                      </a:r>
                    </a:p>
                  </a:txBody>
                  <a:tcPr anchor="ctr"/>
                </a:tc>
                <a:extLst>
                  <a:ext uri="{0D108BD9-81ED-4DB2-BD59-A6C34878D82A}">
                    <a16:rowId xmlns:a16="http://schemas.microsoft.com/office/drawing/2014/main" val="520556430"/>
                  </a:ext>
                </a:extLst>
              </a:tr>
              <a:tr h="370840">
                <a:tc>
                  <a:txBody>
                    <a:bodyPr/>
                    <a:lstStyle/>
                    <a:p>
                      <a:pPr algn="ctr"/>
                      <a:r>
                        <a:rPr lang="en-US" sz="1800" kern="1200">
                          <a:solidFill>
                            <a:schemeClr val="tx1"/>
                          </a:solidFill>
                          <a:effectLst/>
                          <a:latin typeface="+mn-lt"/>
                          <a:ea typeface="+mn-ea"/>
                          <a:cs typeface="+mn-cs"/>
                        </a:rPr>
                        <a:t>C2 63.20%</a:t>
                      </a:r>
                      <a:endParaRPr lang="en-US"/>
                    </a:p>
                  </a:txBody>
                  <a:tcPr anchor="ctr"/>
                </a:tc>
                <a:tc>
                  <a:txBody>
                    <a:bodyPr/>
                    <a:lstStyle/>
                    <a:p>
                      <a:pPr algn="ctr" fontAlgn="b"/>
                      <a:r>
                        <a:rPr lang="en-US" sz="1800" b="0" i="0" u="none" strike="noStrike">
                          <a:solidFill>
                            <a:schemeClr val="tx1"/>
                          </a:solidFill>
                          <a:effectLst/>
                          <a:latin typeface="+mn-lt"/>
                        </a:rPr>
                        <a:t>+0.65%</a:t>
                      </a:r>
                    </a:p>
                  </a:txBody>
                  <a:tcPr marL="6350" marR="6350" marT="6350" marB="0" anchor="ctr"/>
                </a:tc>
                <a:tc>
                  <a:txBody>
                    <a:bodyPr/>
                    <a:lstStyle/>
                    <a:p>
                      <a:pPr algn="ctr" fontAlgn="b"/>
                      <a:r>
                        <a:rPr lang="en-US" sz="1800" b="0" i="0" u="none" strike="noStrike">
                          <a:solidFill>
                            <a:schemeClr val="tx1"/>
                          </a:solidFill>
                          <a:effectLst/>
                          <a:latin typeface="+mn-lt"/>
                        </a:rPr>
                        <a:t>+6.00%</a:t>
                      </a:r>
                    </a:p>
                  </a:txBody>
                  <a:tcPr marL="6350" marR="6350" marT="6350" marB="0" anchor="ctr"/>
                </a:tc>
                <a:tc>
                  <a:txBody>
                    <a:bodyPr/>
                    <a:lstStyle/>
                    <a:p>
                      <a:pPr algn="ctr" fontAlgn="b"/>
                      <a:r>
                        <a:rPr lang="en-US" sz="1800" b="0" i="0" u="none" strike="noStrike">
                          <a:solidFill>
                            <a:schemeClr val="tx1"/>
                          </a:solidFill>
                          <a:effectLst/>
                          <a:latin typeface="+mn-lt"/>
                        </a:rPr>
                        <a:t>+3.60%</a:t>
                      </a:r>
                    </a:p>
                  </a:txBody>
                  <a:tcPr marL="6350" marR="6350" marT="6350" marB="0" anchor="ctr"/>
                </a:tc>
                <a:tc>
                  <a:txBody>
                    <a:bodyPr/>
                    <a:lstStyle/>
                    <a:p>
                      <a:pPr algn="ctr" fontAlgn="b"/>
                      <a:r>
                        <a:rPr lang="en-US" sz="1800" b="0" i="0" u="none" strike="noStrike">
                          <a:solidFill>
                            <a:schemeClr val="tx1"/>
                          </a:solidFill>
                          <a:effectLst/>
                          <a:latin typeface="+mn-lt"/>
                        </a:rPr>
                        <a:t>+3.65%</a:t>
                      </a:r>
                    </a:p>
                  </a:txBody>
                  <a:tcPr marL="6350" marR="6350" marT="6350" marB="0" anchor="ctr"/>
                </a:tc>
                <a:tc>
                  <a:txBody>
                    <a:bodyPr/>
                    <a:lstStyle/>
                    <a:p>
                      <a:pPr algn="ctr" fontAlgn="b"/>
                      <a:r>
                        <a:rPr lang="en-US" sz="1800" b="0" i="0" u="none" strike="noStrike">
                          <a:solidFill>
                            <a:schemeClr val="tx1"/>
                          </a:solidFill>
                          <a:effectLst/>
                          <a:latin typeface="+mn-lt"/>
                        </a:rPr>
                        <a:t>+3.65%</a:t>
                      </a:r>
                    </a:p>
                  </a:txBody>
                  <a:tcPr marL="6350" marR="6350" marT="6350" marB="0" anchor="ctr"/>
                </a:tc>
                <a:tc>
                  <a:txBody>
                    <a:bodyPr/>
                    <a:lstStyle/>
                    <a:p>
                      <a:pPr algn="ctr" fontAlgn="b"/>
                      <a:r>
                        <a:rPr lang="en-US" sz="1800" b="0" i="0" u="none" strike="noStrike">
                          <a:solidFill>
                            <a:schemeClr val="tx1"/>
                          </a:solidFill>
                          <a:effectLst/>
                          <a:latin typeface="+mn-lt"/>
                        </a:rPr>
                        <a:t>+3.60%</a:t>
                      </a:r>
                    </a:p>
                  </a:txBody>
                  <a:tcPr marL="6350" marR="6350" marT="6350" marB="0" anchor="ctr"/>
                </a:tc>
                <a:extLst>
                  <a:ext uri="{0D108BD9-81ED-4DB2-BD59-A6C34878D82A}">
                    <a16:rowId xmlns:a16="http://schemas.microsoft.com/office/drawing/2014/main" val="3165134794"/>
                  </a:ext>
                </a:extLst>
              </a:tr>
            </a:tbl>
          </a:graphicData>
        </a:graphic>
      </p:graphicFrame>
      <p:sp>
        <p:nvSpPr>
          <p:cNvPr id="2" name="TextBox 1">
            <a:extLst>
              <a:ext uri="{FF2B5EF4-FFF2-40B4-BE49-F238E27FC236}">
                <a16:creationId xmlns:a16="http://schemas.microsoft.com/office/drawing/2014/main" id="{E66A6300-ECFA-4C7B-AEAE-66E03099250D}"/>
              </a:ext>
            </a:extLst>
          </p:cNvPr>
          <p:cNvSpPr txBox="1"/>
          <p:nvPr/>
        </p:nvSpPr>
        <p:spPr>
          <a:xfrm>
            <a:off x="2423929" y="4287918"/>
            <a:ext cx="3000375" cy="338554"/>
          </a:xfrm>
          <a:prstGeom prst="rect">
            <a:avLst/>
          </a:prstGeom>
          <a:noFill/>
        </p:spPr>
        <p:txBody>
          <a:bodyPr wrap="square" rtlCol="0">
            <a:spAutoFit/>
          </a:bodyPr>
          <a:lstStyle/>
          <a:p>
            <a:r>
              <a:rPr lang="en-US" sz="1600"/>
              <a:t>change over prior year </a:t>
            </a:r>
          </a:p>
        </p:txBody>
      </p:sp>
      <p:sp>
        <p:nvSpPr>
          <p:cNvPr id="16" name="TextBox 15">
            <a:extLst>
              <a:ext uri="{FF2B5EF4-FFF2-40B4-BE49-F238E27FC236}">
                <a16:creationId xmlns:a16="http://schemas.microsoft.com/office/drawing/2014/main" id="{2082369A-1006-4610-A059-21829FC2D504}"/>
              </a:ext>
            </a:extLst>
          </p:cNvPr>
          <p:cNvSpPr txBox="1"/>
          <p:nvPr/>
        </p:nvSpPr>
        <p:spPr>
          <a:xfrm>
            <a:off x="648415" y="4820039"/>
            <a:ext cx="1978602" cy="707886"/>
          </a:xfrm>
          <a:prstGeom prst="rect">
            <a:avLst/>
          </a:prstGeom>
          <a:noFill/>
        </p:spPr>
        <p:txBody>
          <a:bodyPr wrap="square" rtlCol="0">
            <a:spAutoFit/>
          </a:bodyPr>
          <a:lstStyle/>
          <a:p>
            <a:r>
              <a:rPr lang="en-US" sz="2000"/>
              <a:t>Target Setting </a:t>
            </a:r>
          </a:p>
          <a:p>
            <a:r>
              <a:rPr lang="en-US" sz="2000"/>
              <a:t>Methodology</a:t>
            </a:r>
          </a:p>
        </p:txBody>
      </p:sp>
      <p:graphicFrame>
        <p:nvGraphicFramePr>
          <p:cNvPr id="10" name="Diagram 9" descr="Considers COVID Impact, Improvement Over Baseline and Trend Data, Incremental Progress.">
            <a:extLst>
              <a:ext uri="{FF2B5EF4-FFF2-40B4-BE49-F238E27FC236}">
                <a16:creationId xmlns:a16="http://schemas.microsoft.com/office/drawing/2014/main" id="{B339DD3A-8FA8-4D4A-B7A9-2FF8B6C8A59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61123762"/>
              </p:ext>
            </p:extLst>
          </p:nvPr>
        </p:nvGraphicFramePr>
        <p:xfrm>
          <a:off x="2338865" y="4714700"/>
          <a:ext cx="9537701" cy="8821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Rectangle: Diagonal Corners Snipped 5">
            <a:extLst>
              <a:ext uri="{FF2B5EF4-FFF2-40B4-BE49-F238E27FC236}">
                <a16:creationId xmlns:a16="http://schemas.microsoft.com/office/drawing/2014/main" id="{107DBA6B-FB1B-4781-BC78-2D1DD262A139}"/>
              </a:ext>
            </a:extLst>
          </p:cNvPr>
          <p:cNvSpPr/>
          <p:nvPr/>
        </p:nvSpPr>
        <p:spPr>
          <a:xfrm>
            <a:off x="381001" y="5790379"/>
            <a:ext cx="11495565" cy="741680"/>
          </a:xfrm>
          <a:prstGeom prst="snip2Diag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lvl="1" algn="ctr" fontAlgn="base"/>
            <a:r>
              <a:rPr lang="en-US" sz="2000" b="1"/>
              <a:t>Stakeholder Question: </a:t>
            </a:r>
            <a:r>
              <a:rPr lang="en-US"/>
              <a:t>Targets must show improvement over baseline and be rigorous but achievable.                           Do you feel that the proposed targets are too high, too low, or just right?</a:t>
            </a:r>
          </a:p>
        </p:txBody>
      </p:sp>
      <p:sp>
        <p:nvSpPr>
          <p:cNvPr id="3" name="Slide Number Placeholder 2">
            <a:extLst>
              <a:ext uri="{FF2B5EF4-FFF2-40B4-BE49-F238E27FC236}">
                <a16:creationId xmlns:a16="http://schemas.microsoft.com/office/drawing/2014/main" id="{278D0D36-EEEE-41AB-8CE7-45D308B02B63}"/>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38</a:t>
            </a:fld>
            <a:endParaRPr lang="en-US" sz="1000"/>
          </a:p>
        </p:txBody>
      </p:sp>
      <p:sp>
        <p:nvSpPr>
          <p:cNvPr id="5" name="Footer Placeholder 4">
            <a:extLst>
              <a:ext uri="{FF2B5EF4-FFF2-40B4-BE49-F238E27FC236}">
                <a16:creationId xmlns:a16="http://schemas.microsoft.com/office/drawing/2014/main" id="{53F7E818-42DF-48AB-993C-842EE4D74B6E}"/>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Indicator 7C2 Proposed Target</a:t>
            </a:r>
          </a:p>
        </p:txBody>
      </p:sp>
      <p:pic>
        <p:nvPicPr>
          <p:cNvPr id="15" name="Graphic 14">
            <a:extLst>
              <a:ext uri="{FF2B5EF4-FFF2-40B4-BE49-F238E27FC236}">
                <a16:creationId xmlns:a16="http://schemas.microsoft.com/office/drawing/2014/main" id="{EF13F4C7-0DB4-4980-834D-CA53CF69C56A}"/>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5089" y="5875226"/>
            <a:ext cx="562002" cy="562002"/>
          </a:xfrm>
          <a:prstGeom prst="rect">
            <a:avLst/>
          </a:prstGeom>
        </p:spPr>
      </p:pic>
      <p:pic>
        <p:nvPicPr>
          <p:cNvPr id="7" name="Audio 6">
            <a:hlinkClick r:id="" action="ppaction://media"/>
            <a:extLst>
              <a:ext uri="{FF2B5EF4-FFF2-40B4-BE49-F238E27FC236}">
                <a16:creationId xmlns:a16="http://schemas.microsoft.com/office/drawing/2014/main" id="{16C841AF-D86D-4EBA-995E-9B210731B32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72244990"/>
      </p:ext>
    </p:extLst>
  </p:cSld>
  <p:clrMapOvr>
    <a:masterClrMapping/>
  </p:clrMapOvr>
  <mc:AlternateContent xmlns:mc="http://schemas.openxmlformats.org/markup-compatibility/2006" xmlns:p14="http://schemas.microsoft.com/office/powerpoint/2010/main">
    <mc:Choice Requires="p14">
      <p:transition spd="med" p14:dur="700" advTm="142952">
        <p:fade/>
      </p:transition>
    </mc:Choice>
    <mc:Fallback xmlns="">
      <p:transition spd="med" advTm="1429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D3D8AD9-CCB8-453F-A090-09555A4B1B57}"/>
              </a:ext>
            </a:extLst>
          </p:cNvPr>
          <p:cNvSpPr>
            <a:spLocks noGrp="1"/>
          </p:cNvSpPr>
          <p:nvPr>
            <p:ph type="title"/>
          </p:nvPr>
        </p:nvSpPr>
        <p:spPr>
          <a:xfrm>
            <a:off x="534256" y="276087"/>
            <a:ext cx="10247720" cy="827757"/>
          </a:xfrm>
        </p:spPr>
        <p:txBody>
          <a:bodyPr>
            <a:normAutofit/>
          </a:bodyPr>
          <a:lstStyle/>
          <a:p>
            <a:r>
              <a:rPr lang="en-US" sz="4000"/>
              <a:t>New York State School District SPP Data </a:t>
            </a:r>
          </a:p>
        </p:txBody>
      </p:sp>
      <p:sp>
        <p:nvSpPr>
          <p:cNvPr id="3" name="Content Placeholder 2">
            <a:extLst>
              <a:ext uri="{FF2B5EF4-FFF2-40B4-BE49-F238E27FC236}">
                <a16:creationId xmlns:a16="http://schemas.microsoft.com/office/drawing/2014/main" id="{1BAB31DE-D7B7-4AD5-8336-CD15620CB9EE}"/>
              </a:ext>
            </a:extLst>
          </p:cNvPr>
          <p:cNvSpPr>
            <a:spLocks noGrp="1"/>
          </p:cNvSpPr>
          <p:nvPr>
            <p:ph sz="half" idx="1"/>
          </p:nvPr>
        </p:nvSpPr>
        <p:spPr>
          <a:xfrm>
            <a:off x="534256" y="1261152"/>
            <a:ext cx="2887037" cy="5221841"/>
          </a:xfrm>
          <a:solidFill>
            <a:srgbClr val="232E3D"/>
          </a:solidFill>
        </p:spPr>
        <p:style>
          <a:lnRef idx="1">
            <a:schemeClr val="dk1"/>
          </a:lnRef>
          <a:fillRef idx="3">
            <a:schemeClr val="dk1"/>
          </a:fillRef>
          <a:effectRef idx="2">
            <a:schemeClr val="dk1"/>
          </a:effectRef>
          <a:fontRef idx="minor">
            <a:schemeClr val="lt1"/>
          </a:fontRef>
        </p:style>
        <p:txBody>
          <a:bodyPr anchor="t">
            <a:normAutofit/>
          </a:bodyPr>
          <a:lstStyle/>
          <a:p>
            <a:pPr marL="0" indent="0">
              <a:buNone/>
            </a:pPr>
            <a:endParaRPr lang="en-US" sz="2800"/>
          </a:p>
          <a:p>
            <a:pPr marL="0" indent="0">
              <a:buNone/>
            </a:pPr>
            <a:r>
              <a:rPr lang="en-US" sz="2800"/>
              <a:t>Additional information on SPP Indicator data may be found in school district “Special Education Data” reports available at data.nysed.gov  </a:t>
            </a:r>
          </a:p>
        </p:txBody>
      </p:sp>
      <p:pic>
        <p:nvPicPr>
          <p:cNvPr id="7" name="Picture 6">
            <a:extLst>
              <a:ext uri="{FF2B5EF4-FFF2-40B4-BE49-F238E27FC236}">
                <a16:creationId xmlns:a16="http://schemas.microsoft.com/office/drawing/2014/main" id="{1F8D98EF-B4D3-42BC-AC64-BDB693C3F64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613388" y="1261152"/>
            <a:ext cx="8388503" cy="5221841"/>
          </a:xfrm>
          <a:prstGeom prst="rect">
            <a:avLst/>
          </a:prstGeom>
          <a:noFill/>
        </p:spPr>
      </p:pic>
      <p:sp>
        <p:nvSpPr>
          <p:cNvPr id="4" name="Slide Number Placeholder 3">
            <a:extLst>
              <a:ext uri="{FF2B5EF4-FFF2-40B4-BE49-F238E27FC236}">
                <a16:creationId xmlns:a16="http://schemas.microsoft.com/office/drawing/2014/main" id="{7989FB1F-7D81-402B-8185-A74098BD4358}"/>
              </a:ext>
            </a:extLst>
          </p:cNvPr>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39</a:t>
            </a:fld>
            <a:endPar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sp>
        <p:nvSpPr>
          <p:cNvPr id="6" name="Footer Placeholder 5">
            <a:extLst>
              <a:ext uri="{FF2B5EF4-FFF2-40B4-BE49-F238E27FC236}">
                <a16:creationId xmlns:a16="http://schemas.microsoft.com/office/drawing/2014/main" id="{6BFB94F7-B4DF-4EE4-948C-C9BE54977987}"/>
              </a:ext>
            </a:extLst>
          </p:cNvPr>
          <p:cNvSpPr>
            <a:spLocks noGrp="1"/>
          </p:cNvSpPr>
          <p:nvPr>
            <p:ph type="ftr" sz="quarter" idx="11"/>
          </p:nvPr>
        </p:nvSpPr>
        <p:spPr>
          <a:xfrm>
            <a:off x="1637716" y="6629400"/>
            <a:ext cx="9144259" cy="228600"/>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rPr>
              <a:t>Additional information on SPP Indicator School District performance is available at data.nysed.gov </a:t>
            </a:r>
          </a:p>
        </p:txBody>
      </p:sp>
      <p:pic>
        <p:nvPicPr>
          <p:cNvPr id="14" name="Picture 2">
            <a:hlinkClick r:id="rId6"/>
            <a:extLst>
              <a:ext uri="{FF2B5EF4-FFF2-40B4-BE49-F238E27FC236}">
                <a16:creationId xmlns:a16="http://schemas.microsoft.com/office/drawing/2014/main" id="{E26A56AD-F09F-481B-931C-40571B393742}"/>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34256" y="5438036"/>
            <a:ext cx="2873441" cy="65248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B5DFAD50-7520-4068-B9DA-33569B12F1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00342751"/>
      </p:ext>
    </p:extLst>
  </p:cSld>
  <p:clrMapOvr>
    <a:masterClrMapping/>
  </p:clrMapOvr>
  <mc:AlternateContent xmlns:mc="http://schemas.openxmlformats.org/markup-compatibility/2006" xmlns:p14="http://schemas.microsoft.com/office/powerpoint/2010/main">
    <mc:Choice Requires="p14">
      <p:transition spd="med" p14:dur="700" advTm="37487">
        <p:fade/>
      </p:transition>
    </mc:Choice>
    <mc:Fallback xmlns="">
      <p:transition spd="med" advTm="374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B6B44-485B-4BAD-A0AB-B9339CCFFE3C}"/>
              </a:ext>
            </a:extLst>
          </p:cNvPr>
          <p:cNvSpPr>
            <a:spLocks noGrp="1"/>
          </p:cNvSpPr>
          <p:nvPr>
            <p:ph type="title"/>
          </p:nvPr>
        </p:nvSpPr>
        <p:spPr>
          <a:xfrm>
            <a:off x="453403" y="247649"/>
            <a:ext cx="10179522" cy="850053"/>
          </a:xfrm>
        </p:spPr>
        <p:txBody>
          <a:bodyPr/>
          <a:lstStyle/>
          <a:p>
            <a:r>
              <a:rPr lang="en-US"/>
              <a:t>Indicator 7: Preschool Outcomes Measurement </a:t>
            </a:r>
          </a:p>
        </p:txBody>
      </p:sp>
      <p:graphicFrame>
        <p:nvGraphicFramePr>
          <p:cNvPr id="9" name="Content Placeholder 8" descr="Smart Art describing that Indicator 7 measures the Percent of preschool children aged 3-5 with IEPs who demonstrate improved: A positive social-emotional skills, B. Acquisition and use of knowledge and skills, and use of appropriate behaviors. ">
            <a:extLst>
              <a:ext uri="{FF2B5EF4-FFF2-40B4-BE49-F238E27FC236}">
                <a16:creationId xmlns:a16="http://schemas.microsoft.com/office/drawing/2014/main" id="{B3D4519C-0CCD-4D83-A8BD-41F7939E7E8A}"/>
              </a:ext>
            </a:extLst>
          </p:cNvPr>
          <p:cNvGraphicFramePr>
            <a:graphicFrameLocks/>
          </p:cNvGraphicFramePr>
          <p:nvPr>
            <p:extLst>
              <p:ext uri="{D42A27DB-BD31-4B8C-83A1-F6EECF244321}">
                <p14:modId xmlns:p14="http://schemas.microsoft.com/office/powerpoint/2010/main" val="3956365937"/>
              </p:ext>
            </p:extLst>
          </p:nvPr>
        </p:nvGraphicFramePr>
        <p:xfrm>
          <a:off x="453402" y="1377284"/>
          <a:ext cx="6311946" cy="50465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extBox 9">
            <a:extLst>
              <a:ext uri="{FF2B5EF4-FFF2-40B4-BE49-F238E27FC236}">
                <a16:creationId xmlns:a16="http://schemas.microsoft.com/office/drawing/2014/main" id="{78E9D312-3AA3-414F-9085-A44CBBE815A0}"/>
              </a:ext>
            </a:extLst>
          </p:cNvPr>
          <p:cNvSpPr txBox="1"/>
          <p:nvPr/>
        </p:nvSpPr>
        <p:spPr>
          <a:xfrm>
            <a:off x="6765348" y="1377284"/>
            <a:ext cx="5293302" cy="4937760"/>
          </a:xfrm>
          <a:prstGeom prst="rect">
            <a:avLst/>
          </a:prstGeom>
          <a:solidFill>
            <a:schemeClr val="tx2">
              <a:lumMod val="75000"/>
            </a:schemeClr>
          </a:solidFill>
        </p:spPr>
        <p:style>
          <a:lnRef idx="0">
            <a:scrgbClr r="0" g="0" b="0"/>
          </a:lnRef>
          <a:fillRef idx="1003">
            <a:schemeClr val="lt2"/>
          </a:fillRef>
          <a:effectRef idx="0">
            <a:scrgbClr r="0" g="0" b="0"/>
          </a:effectRef>
          <a:fontRef idx="major"/>
        </p:style>
        <p:txBody>
          <a:bodyPr wrap="square" rtlCol="0">
            <a:spAutoFit/>
          </a:bodyPr>
          <a:lstStyle/>
          <a:p>
            <a:pPr>
              <a:spcAft>
                <a:spcPts val="1200"/>
              </a:spcAft>
            </a:pPr>
            <a:r>
              <a:rPr lang="en-US" sz="2000">
                <a:solidFill>
                  <a:schemeClr val="bg1"/>
                </a:solidFill>
              </a:rPr>
              <a:t>For each outcome, Indicator 7 measures both progress and functioning within age expectations:</a:t>
            </a:r>
          </a:p>
          <a:p>
            <a:pPr marL="285750" indent="-285750">
              <a:spcAft>
                <a:spcPts val="1200"/>
              </a:spcAft>
              <a:buFont typeface="Arial" panose="020B0604020202020204" pitchFamily="34" charset="0"/>
              <a:buChar char="•"/>
            </a:pPr>
            <a:r>
              <a:rPr lang="en-US" sz="2000">
                <a:solidFill>
                  <a:schemeClr val="bg1"/>
                </a:solidFill>
              </a:rPr>
              <a:t>Progress: of those preschool children who entered the preschool program below age expectations in each outcome, the percent who substantially increased their rate of growth by the time they turned 6 years of age or exited the program.</a:t>
            </a:r>
          </a:p>
          <a:p>
            <a:pPr marL="285750" indent="-285750">
              <a:spcAft>
                <a:spcPts val="1200"/>
              </a:spcAft>
              <a:buFont typeface="Arial" panose="020B0604020202020204" pitchFamily="34" charset="0"/>
              <a:buChar char="•"/>
            </a:pPr>
            <a:r>
              <a:rPr lang="en-US" sz="2000">
                <a:solidFill>
                  <a:schemeClr val="bg1"/>
                </a:solidFill>
              </a:rPr>
              <a:t>Functioning within age expectations:  the percent of preschool children who were functioning within age expectations in each outcome by the time they turned 6 years of age or exited the program.</a:t>
            </a:r>
          </a:p>
        </p:txBody>
      </p:sp>
      <p:pic>
        <p:nvPicPr>
          <p:cNvPr id="5" name="Audio 4">
            <a:hlinkClick r:id="" action="ppaction://media"/>
            <a:extLst>
              <a:ext uri="{FF2B5EF4-FFF2-40B4-BE49-F238E27FC236}">
                <a16:creationId xmlns:a16="http://schemas.microsoft.com/office/drawing/2014/main" id="{3AAA9991-2894-430B-B96D-EC3AAB97D62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
        <p:nvSpPr>
          <p:cNvPr id="4" name="Slide Number Placeholder 3">
            <a:extLst>
              <a:ext uri="{FF2B5EF4-FFF2-40B4-BE49-F238E27FC236}">
                <a16:creationId xmlns:a16="http://schemas.microsoft.com/office/drawing/2014/main" id="{0483A2FC-5F98-4762-B156-279F2D8AD5E8}"/>
              </a:ext>
            </a:extLst>
          </p:cNvPr>
          <p:cNvSpPr>
            <a:spLocks noGrp="1"/>
          </p:cNvSpPr>
          <p:nvPr>
            <p:ph type="sldNum" sz="quarter" idx="12"/>
          </p:nvPr>
        </p:nvSpPr>
        <p:spPr/>
        <p:txBody>
          <a:bodyPr/>
          <a:lstStyle/>
          <a:p>
            <a:fld id="{9CD8D479-8942-46E8-A226-A4E01F7A105C}" type="slidenum">
              <a:rPr lang="en-US" smtClean="0"/>
              <a:t>4</a:t>
            </a:fld>
            <a:endParaRPr lang="en-US"/>
          </a:p>
        </p:txBody>
      </p:sp>
      <p:sp>
        <p:nvSpPr>
          <p:cNvPr id="6" name="Footer Placeholder 5">
            <a:extLst>
              <a:ext uri="{FF2B5EF4-FFF2-40B4-BE49-F238E27FC236}">
                <a16:creationId xmlns:a16="http://schemas.microsoft.com/office/drawing/2014/main" id="{0BBE9E55-810F-44E5-926E-4793500E875F}"/>
              </a:ext>
            </a:extLst>
          </p:cNvPr>
          <p:cNvSpPr>
            <a:spLocks noGrp="1"/>
          </p:cNvSpPr>
          <p:nvPr>
            <p:ph type="ftr" sz="quarter" idx="11"/>
          </p:nvPr>
        </p:nvSpPr>
        <p:spPr/>
        <p:txBody>
          <a:bodyPr/>
          <a:lstStyle/>
          <a:p>
            <a:r>
              <a:rPr lang="en-US"/>
              <a:t>Indicator 7: Preschool Outcomes Measurement </a:t>
            </a:r>
          </a:p>
        </p:txBody>
      </p:sp>
    </p:spTree>
    <p:extLst>
      <p:ext uri="{BB962C8B-B14F-4D97-AF65-F5344CB8AC3E}">
        <p14:creationId xmlns:p14="http://schemas.microsoft.com/office/powerpoint/2010/main" val="1380930893"/>
      </p:ext>
    </p:extLst>
  </p:cSld>
  <p:clrMapOvr>
    <a:masterClrMapping/>
  </p:clrMapOvr>
  <mc:AlternateContent xmlns:mc="http://schemas.openxmlformats.org/markup-compatibility/2006" xmlns:p14="http://schemas.microsoft.com/office/powerpoint/2010/main">
    <mc:Choice Requires="p14">
      <p:transition spd="med" p14:dur="700" advTm="68622">
        <p:fade/>
      </p:transition>
    </mc:Choice>
    <mc:Fallback xmlns="">
      <p:transition spd="med" advTm="686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42B6-28D6-4D2D-809A-95E15A337D47}"/>
              </a:ext>
            </a:extLst>
          </p:cNvPr>
          <p:cNvSpPr>
            <a:spLocks noGrp="1"/>
          </p:cNvSpPr>
          <p:nvPr>
            <p:ph type="title"/>
          </p:nvPr>
        </p:nvSpPr>
        <p:spPr>
          <a:xfrm>
            <a:off x="513708" y="237996"/>
            <a:ext cx="9441949" cy="1046723"/>
          </a:xfrm>
        </p:spPr>
        <p:txBody>
          <a:bodyPr anchor="b">
            <a:noAutofit/>
          </a:bodyPr>
          <a:lstStyle/>
          <a:p>
            <a:r>
              <a:rPr lang="en-US" sz="4400"/>
              <a:t>Share Your Voice in our Online Survey </a:t>
            </a:r>
          </a:p>
        </p:txBody>
      </p:sp>
      <p:graphicFrame>
        <p:nvGraphicFramePr>
          <p:cNvPr id="9" name="Diagram 8" descr="Directions to submit the online survey to the SPP/APR webpage. http://www.p12.nysed.gov/specialed/spp/">
            <a:extLst>
              <a:ext uri="{FF2B5EF4-FFF2-40B4-BE49-F238E27FC236}">
                <a16:creationId xmlns:a16="http://schemas.microsoft.com/office/drawing/2014/main" id="{C68646C4-33F4-42C3-9093-1FB55706F461}"/>
              </a:ext>
            </a:extLst>
          </p:cNvPr>
          <p:cNvGraphicFramePr/>
          <p:nvPr>
            <p:extLst>
              <p:ext uri="{D42A27DB-BD31-4B8C-83A1-F6EECF244321}">
                <p14:modId xmlns:p14="http://schemas.microsoft.com/office/powerpoint/2010/main" val="1589276223"/>
              </p:ext>
            </p:extLst>
          </p:nvPr>
        </p:nvGraphicFramePr>
        <p:xfrm>
          <a:off x="4230967" y="1424765"/>
          <a:ext cx="7800072" cy="43769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TextBox 15">
            <a:extLst>
              <a:ext uri="{FF2B5EF4-FFF2-40B4-BE49-F238E27FC236}">
                <a16:creationId xmlns:a16="http://schemas.microsoft.com/office/drawing/2014/main" id="{056352DC-2B7B-42AC-A16B-C5B7FDF59271}"/>
              </a:ext>
            </a:extLst>
          </p:cNvPr>
          <p:cNvSpPr txBox="1"/>
          <p:nvPr/>
        </p:nvSpPr>
        <p:spPr>
          <a:xfrm>
            <a:off x="513708" y="5941779"/>
            <a:ext cx="11517331" cy="523220"/>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F3864"/>
                </a:solidFill>
                <a:effectLst/>
                <a:uLnTx/>
                <a:uFillTx/>
                <a:latin typeface="Corbel" panose="020B0503020204020204"/>
                <a:ea typeface="+mn-ea"/>
                <a:cs typeface="+mn-cs"/>
              </a:rPr>
              <a:t>Please visit the </a:t>
            </a:r>
            <a:r>
              <a:rPr kumimoji="0" lang="en-US" sz="2800" b="0" i="0" u="none" strike="noStrike" kern="1200" cap="none" spc="0" normalizeH="0" baseline="0" noProof="0">
                <a:ln>
                  <a:noFill/>
                </a:ln>
                <a:solidFill>
                  <a:schemeClr val="tx1"/>
                </a:solidFill>
                <a:effectLst/>
                <a:uLnTx/>
                <a:uFillTx/>
                <a:latin typeface="Corbel" panose="020B0503020204020204"/>
                <a:ea typeface="+mn-ea"/>
                <a:cs typeface="Arial"/>
                <a:hlinkClick r:id="rId10">
                  <a:extLst>
                    <a:ext uri="{A12FA001-AC4F-418D-AE19-62706E023703}">
                      <ahyp:hlinkClr xmlns:ahyp="http://schemas.microsoft.com/office/drawing/2018/hyperlinkcolor" val="tx"/>
                    </a:ext>
                  </a:extLst>
                </a:hlinkClick>
              </a:rPr>
              <a:t>SPP/APR webpage</a:t>
            </a:r>
            <a:r>
              <a:rPr kumimoji="0" lang="en-US" sz="2800" b="0" i="0" u="none" strike="noStrike" kern="1200" cap="none" spc="0" normalizeH="0" baseline="0" noProof="0">
                <a:ln>
                  <a:noFill/>
                </a:ln>
                <a:solidFill>
                  <a:schemeClr val="tx1"/>
                </a:solidFill>
                <a:effectLst/>
                <a:uLnTx/>
                <a:uFillTx/>
                <a:latin typeface="Corbel" panose="020B0503020204020204"/>
                <a:ea typeface="+mn-ea"/>
                <a:cs typeface="Arial"/>
              </a:rPr>
              <a:t> </a:t>
            </a:r>
            <a:r>
              <a:rPr kumimoji="0" lang="en-US" sz="2800" b="0" i="0" u="none" strike="noStrike" kern="1200" cap="none" spc="0" normalizeH="0" baseline="0" noProof="0">
                <a:ln>
                  <a:noFill/>
                </a:ln>
                <a:solidFill>
                  <a:srgbClr val="1F3864"/>
                </a:solidFill>
                <a:effectLst/>
                <a:uLnTx/>
                <a:uFillTx/>
                <a:latin typeface="Corbel" panose="020B0503020204020204"/>
                <a:ea typeface="+mn-ea"/>
                <a:cs typeface="Arial"/>
              </a:rPr>
              <a:t>to submit your survey</a:t>
            </a:r>
          </a:p>
        </p:txBody>
      </p:sp>
      <p:pic>
        <p:nvPicPr>
          <p:cNvPr id="5" name="Graphic 4">
            <a:extLst>
              <a:ext uri="{FF2B5EF4-FFF2-40B4-BE49-F238E27FC236}">
                <a16:creationId xmlns:a16="http://schemas.microsoft.com/office/drawing/2014/main" id="{5079E53A-44B2-47DC-8D8E-D9D02E31DD09}"/>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0916" y="1424766"/>
            <a:ext cx="4376968" cy="4376968"/>
          </a:xfrm>
          <a:prstGeom prst="rect">
            <a:avLst/>
          </a:prstGeom>
        </p:spPr>
      </p:pic>
      <p:sp>
        <p:nvSpPr>
          <p:cNvPr id="4" name="Slide Number Placeholder 3">
            <a:extLst>
              <a:ext uri="{FF2B5EF4-FFF2-40B4-BE49-F238E27FC236}">
                <a16:creationId xmlns:a16="http://schemas.microsoft.com/office/drawing/2014/main" id="{7989FB1F-7D81-402B-8185-A74098BD4358}"/>
              </a:ext>
            </a:extLst>
          </p:cNvPr>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40</a:t>
            </a:fld>
            <a:endPar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sp>
        <p:nvSpPr>
          <p:cNvPr id="6" name="Footer Placeholder 5">
            <a:extLst>
              <a:ext uri="{FF2B5EF4-FFF2-40B4-BE49-F238E27FC236}">
                <a16:creationId xmlns:a16="http://schemas.microsoft.com/office/drawing/2014/main" id="{6BFB94F7-B4DF-4EE4-948C-C9BE54977987}"/>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defRPr/>
            </a:pPr>
            <a:r>
              <a:rPr kumimoji="0" lang="en-US" sz="1000" b="0" i="0" u="none" strike="noStrike" kern="1200" cap="none" spc="0" normalizeH="0" baseline="0" noProof="0">
                <a:ln>
                  <a:noFill/>
                </a:ln>
                <a:solidFill>
                  <a:schemeClr val="tx1"/>
                </a:solidFill>
                <a:effectLst/>
                <a:uLnTx/>
                <a:uFillTx/>
                <a:latin typeface="Corbel" panose="020B0503020204020204"/>
                <a:ea typeface="+mn-ea"/>
                <a:cs typeface="+mn-cs"/>
              </a:rPr>
              <a:t>Online Survey</a:t>
            </a:r>
            <a:r>
              <a:rPr lang="en-US" sz="1000">
                <a:solidFill>
                  <a:schemeClr val="tx1"/>
                </a:solidFill>
              </a:rPr>
              <a:t>: </a:t>
            </a:r>
            <a:r>
              <a:rPr lang="en-US" sz="1000">
                <a:solidFill>
                  <a:schemeClr val="tx1"/>
                </a:solidFill>
                <a:ea typeface="+mn-lt"/>
                <a:cs typeface="+mn-lt"/>
                <a:hlinkClick r:id="rId10">
                  <a:extLst>
                    <a:ext uri="{A12FA001-AC4F-418D-AE19-62706E023703}">
                      <ahyp:hlinkClr xmlns:ahyp="http://schemas.microsoft.com/office/drawing/2018/hyperlinkcolor" val="tx"/>
                    </a:ext>
                  </a:extLst>
                </a:hlinkClick>
              </a:rPr>
              <a:t>http://www.nysed.gov/special-education/ffy-2020-2025-spp-apr</a:t>
            </a:r>
            <a:r>
              <a:rPr lang="en-US" sz="1000">
                <a:solidFill>
                  <a:schemeClr val="tx1"/>
                </a:solidFill>
                <a:ea typeface="+mn-lt"/>
                <a:cs typeface="+mn-lt"/>
              </a:rPr>
              <a:t> </a:t>
            </a:r>
            <a:endParaRPr lang="en-US" sz="1000" b="0" i="0" u="none" strike="noStrike" kern="1200" cap="none" spc="0" normalizeH="0" baseline="0" noProof="0">
              <a:ln>
                <a:noFill/>
              </a:ln>
              <a:solidFill>
                <a:schemeClr val="tx1"/>
              </a:solidFill>
              <a:effectLst/>
              <a:uLnTx/>
              <a:uFillTx/>
              <a:latin typeface="Corbel" panose="020B0503020204020204"/>
            </a:endParaRPr>
          </a:p>
        </p:txBody>
      </p:sp>
      <p:pic>
        <p:nvPicPr>
          <p:cNvPr id="3" name="Audio 2">
            <a:hlinkClick r:id="" action="ppaction://media"/>
            <a:extLst>
              <a:ext uri="{FF2B5EF4-FFF2-40B4-BE49-F238E27FC236}">
                <a16:creationId xmlns:a16="http://schemas.microsoft.com/office/drawing/2014/main" id="{2519652F-BF4B-43C7-872E-5F195BE5DB8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7144004"/>
      </p:ext>
    </p:extLst>
  </p:cSld>
  <p:clrMapOvr>
    <a:masterClrMapping/>
  </p:clrMapOvr>
  <mc:AlternateContent xmlns:mc="http://schemas.openxmlformats.org/markup-compatibility/2006" xmlns:p14="http://schemas.microsoft.com/office/powerpoint/2010/main">
    <mc:Choice Requires="p14">
      <p:transition spd="med" p14:dur="700" advTm="46015">
        <p:fade/>
      </p:transition>
    </mc:Choice>
    <mc:Fallback xmlns="">
      <p:transition spd="med" advTm="460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763FAB73-E9A5-41A2-9556-C68A66B59919}"/>
              </a:ext>
            </a:extLst>
          </p:cNvPr>
          <p:cNvSpPr>
            <a:spLocks noGrp="1"/>
          </p:cNvSpPr>
          <p:nvPr>
            <p:ph type="title"/>
          </p:nvPr>
        </p:nvSpPr>
        <p:spPr>
          <a:xfrm>
            <a:off x="897911" y="1211634"/>
            <a:ext cx="6030931" cy="1436840"/>
          </a:xfrm>
        </p:spPr>
        <p:txBody>
          <a:bodyPr vert="horz" lIns="91440" tIns="45720" rIns="91440" bIns="45720" rtlCol="0" anchor="ctr">
            <a:noAutofit/>
          </a:bodyPr>
          <a:lstStyle/>
          <a:p>
            <a:pPr algn="l"/>
            <a:r>
              <a:rPr lang="en-US" sz="4000" kern="1200">
                <a:solidFill>
                  <a:schemeClr val="tx1"/>
                </a:solidFill>
                <a:latin typeface="+mj-lt"/>
                <a:ea typeface="+mj-ea"/>
                <a:cs typeface="+mj-cs"/>
              </a:rPr>
              <a:t>THANK YOU for your contribution </a:t>
            </a:r>
          </a:p>
        </p:txBody>
      </p:sp>
      <p:sp>
        <p:nvSpPr>
          <p:cNvPr id="28" name="Text Placeholder 27">
            <a:extLst>
              <a:ext uri="{FF2B5EF4-FFF2-40B4-BE49-F238E27FC236}">
                <a16:creationId xmlns:a16="http://schemas.microsoft.com/office/drawing/2014/main" id="{B7C9176F-2792-4A5E-93ED-9A636C6B2E1C}"/>
              </a:ext>
            </a:extLst>
          </p:cNvPr>
          <p:cNvSpPr>
            <a:spLocks noGrp="1"/>
          </p:cNvSpPr>
          <p:nvPr>
            <p:ph type="body" sz="quarter" idx="27"/>
          </p:nvPr>
        </p:nvSpPr>
        <p:spPr>
          <a:xfrm>
            <a:off x="925938" y="2308441"/>
            <a:ext cx="5113274" cy="2473134"/>
          </a:xfrm>
        </p:spPr>
        <p:txBody>
          <a:bodyPr vert="horz" lIns="91440" tIns="45720" rIns="91440" bIns="45720" rtlCol="0" anchor="ctr">
            <a:normAutofit/>
          </a:bodyPr>
          <a:lstStyle/>
          <a:p>
            <a:pPr algn="l"/>
            <a:r>
              <a:rPr lang="en-US" sz="2800">
                <a:solidFill>
                  <a:schemeClr val="tx1"/>
                </a:solidFill>
              </a:rPr>
              <a:t>Your Voice is Important to New York State’s Efforts to Improve Outcomes for our Students with Disabilities </a:t>
            </a:r>
          </a:p>
        </p:txBody>
      </p:sp>
      <p:pic>
        <p:nvPicPr>
          <p:cNvPr id="11" name="Picture Placeholder 10">
            <a:extLst>
              <a:ext uri="{FF2B5EF4-FFF2-40B4-BE49-F238E27FC236}">
                <a16:creationId xmlns:a16="http://schemas.microsoft.com/office/drawing/2014/main" id="{99FBE785-57DC-4C69-ADF1-033B1B43EE46}"/>
              </a:ext>
              <a:ext uri="{C183D7F6-B498-43B3-948B-1728B52AA6E4}">
                <adec:decorative xmlns:adec="http://schemas.microsoft.com/office/drawing/2017/decorative" val="1"/>
              </a:ext>
            </a:extLst>
          </p:cNvPr>
          <p:cNvPicPr>
            <a:picLocks noGrp="1" noChangeAspect="1"/>
          </p:cNvPicPr>
          <p:nvPr>
            <p:ph type="pic" sz="quarter" idx="22"/>
          </p:nvPr>
        </p:nvPicPr>
        <p:blipFill rotWithShape="1">
          <a:blip r:embed="rId5" cstate="print">
            <a:extLst>
              <a:ext uri="{28A0092B-C50C-407E-A947-70E740481C1C}">
                <a14:useLocalDpi xmlns:a14="http://schemas.microsoft.com/office/drawing/2010/main" val="0"/>
              </a:ext>
            </a:extLst>
          </a:blip>
          <a:srcRect l="11624" r="17632" b="8"/>
          <a:stretch/>
        </p:blipFill>
        <p:spPr>
          <a:xfrm>
            <a:off x="5816590" y="83809"/>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7" name="Picture Placeholder 6">
            <a:extLst>
              <a:ext uri="{FF2B5EF4-FFF2-40B4-BE49-F238E27FC236}">
                <a16:creationId xmlns:a16="http://schemas.microsoft.com/office/drawing/2014/main" id="{BE0BF38B-9BF0-4DFF-A4B2-D8CBBA10D876}"/>
              </a:ext>
              <a:ext uri="{C183D7F6-B498-43B3-948B-1728B52AA6E4}">
                <adec:decorative xmlns:adec="http://schemas.microsoft.com/office/drawing/2017/decorative" val="1"/>
              </a:ext>
            </a:extLst>
          </p:cNvPr>
          <p:cNvPicPr>
            <a:picLocks noGrp="1" noChangeAspect="1"/>
          </p:cNvPicPr>
          <p:nvPr>
            <p:ph type="pic" sz="quarter" idx="21"/>
          </p:nvPr>
        </p:nvPicPr>
        <p:blipFill rotWithShape="1">
          <a:blip r:embed="rId6" cstate="print">
            <a:extLst>
              <a:ext uri="{28A0092B-C50C-407E-A947-70E740481C1C}">
                <a14:useLocalDpi xmlns:a14="http://schemas.microsoft.com/office/drawing/2010/main" val="0"/>
              </a:ext>
            </a:extLst>
          </a:blip>
          <a:srcRect l="14141" t="906" r="19108" b="-908"/>
          <a:stretch/>
        </p:blipFill>
        <p:spPr>
          <a:xfrm>
            <a:off x="6114880" y="291155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3" name="Picture Placeholder 12">
            <a:extLst>
              <a:ext uri="{FF2B5EF4-FFF2-40B4-BE49-F238E27FC236}">
                <a16:creationId xmlns:a16="http://schemas.microsoft.com/office/drawing/2014/main" id="{C243D131-4504-483D-8549-B1A9D7ED73F2}"/>
              </a:ext>
              <a:ext uri="{C183D7F6-B498-43B3-948B-1728B52AA6E4}">
                <adec:decorative xmlns:adec="http://schemas.microsoft.com/office/drawing/2017/decorative" val="1"/>
              </a:ext>
            </a:extLst>
          </p:cNvPr>
          <p:cNvPicPr>
            <a:picLocks noGrp="1" noChangeAspect="1"/>
          </p:cNvPicPr>
          <p:nvPr>
            <p:ph type="pic" sz="quarter" idx="28"/>
          </p:nvPr>
        </p:nvPicPr>
        <p:blipFill rotWithShape="1">
          <a:blip r:embed="rId7" cstate="print">
            <a:extLst>
              <a:ext uri="{28A0092B-C50C-407E-A947-70E740481C1C}">
                <a14:useLocalDpi xmlns:a14="http://schemas.microsoft.com/office/drawing/2010/main" val="0"/>
              </a:ext>
            </a:extLst>
          </a:blip>
          <a:srcRect l="8079" r="12323"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5" name="Picture Placeholder 4">
            <a:extLst>
              <a:ext uri="{FF2B5EF4-FFF2-40B4-BE49-F238E27FC236}">
                <a16:creationId xmlns:a16="http://schemas.microsoft.com/office/drawing/2014/main" id="{BC57EF4E-AEA0-45A9-862C-DFF0D9AE1510}"/>
              </a:ext>
              <a:ext uri="{C183D7F6-B498-43B3-948B-1728B52AA6E4}">
                <adec:decorative xmlns:adec="http://schemas.microsoft.com/office/drawing/2017/decorative" val="1"/>
              </a:ext>
            </a:extLst>
          </p:cNvPr>
          <p:cNvPicPr>
            <a:picLocks noGrp="1" noChangeAspect="1"/>
          </p:cNvPicPr>
          <p:nvPr>
            <p:ph type="pic" sz="quarter" idx="23"/>
          </p:nvPr>
        </p:nvPicPr>
        <p:blipFill rotWithShape="1">
          <a:blip r:embed="rId8" cstate="print">
            <a:extLst>
              <a:ext uri="{28A0092B-C50C-407E-A947-70E740481C1C}">
                <a14:useLocalDpi xmlns:a14="http://schemas.microsoft.com/office/drawing/2010/main" val="0"/>
              </a:ext>
            </a:extLst>
          </a:blip>
          <a:srcRect l="21166" r="22167" b="1"/>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9" name="Picture Placeholder 8">
            <a:extLst>
              <a:ext uri="{FF2B5EF4-FFF2-40B4-BE49-F238E27FC236}">
                <a16:creationId xmlns:a16="http://schemas.microsoft.com/office/drawing/2014/main" id="{A5CAEFD4-F731-4DAC-BBDB-D2E896374E6D}"/>
              </a:ext>
              <a:ext uri="{C183D7F6-B498-43B3-948B-1728B52AA6E4}">
                <adec:decorative xmlns:adec="http://schemas.microsoft.com/office/drawing/2017/decorative" val="1"/>
              </a:ext>
            </a:extLst>
          </p:cNvPr>
          <p:cNvPicPr>
            <a:picLocks noGrp="1" noChangeAspect="1"/>
          </p:cNvPicPr>
          <p:nvPr>
            <p:ph type="pic" sz="quarter" idx="24"/>
          </p:nvPr>
        </p:nvPicPr>
        <p:blipFill rotWithShape="1">
          <a:blip r:embed="rId9" cstate="print">
            <a:extLst>
              <a:ext uri="{28A0092B-C50C-407E-A947-70E740481C1C}">
                <a14:useLocalDpi xmlns:a14="http://schemas.microsoft.com/office/drawing/2010/main" val="0"/>
              </a:ext>
            </a:extLst>
          </a:blip>
          <a:srcRect t="1596" r="5" b="19202"/>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pic>
        <p:nvPicPr>
          <p:cNvPr id="3" name="Picture Placeholder 2">
            <a:extLst>
              <a:ext uri="{FF2B5EF4-FFF2-40B4-BE49-F238E27FC236}">
                <a16:creationId xmlns:a16="http://schemas.microsoft.com/office/drawing/2014/main" id="{3CF9673C-16C7-4C2A-848E-42E2AE314FBE}"/>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10" cstate="print">
            <a:extLst>
              <a:ext uri="{28A0092B-C50C-407E-A947-70E740481C1C}">
                <a14:useLocalDpi xmlns:a14="http://schemas.microsoft.com/office/drawing/2010/main" val="0"/>
              </a:ext>
            </a:extLst>
          </a:blip>
          <a:srcRect l="14174" t="-4" r="7996"/>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2" name="Audio 1">
            <a:hlinkClick r:id="" action="ppaction://media"/>
            <a:extLst>
              <a:ext uri="{FF2B5EF4-FFF2-40B4-BE49-F238E27FC236}">
                <a16:creationId xmlns:a16="http://schemas.microsoft.com/office/drawing/2014/main" id="{880116A6-5EBE-4270-B29A-4A2DCC6ED06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53386712"/>
      </p:ext>
    </p:extLst>
  </p:cSld>
  <p:clrMapOvr>
    <a:masterClrMapping/>
  </p:clrMapOvr>
  <mc:AlternateContent xmlns:mc="http://schemas.openxmlformats.org/markup-compatibility/2006" xmlns:p14="http://schemas.microsoft.com/office/powerpoint/2010/main">
    <mc:Choice Requires="p14">
      <p:transition spd="med" p14:dur="700" advTm="13315">
        <p:fade/>
      </p:transition>
    </mc:Choice>
    <mc:Fallback xmlns="">
      <p:transition spd="med" advTm="133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EB8F9-EA17-499B-AC72-A046B5B988A8}"/>
              </a:ext>
            </a:extLst>
          </p:cNvPr>
          <p:cNvSpPr>
            <a:spLocks noGrp="1"/>
          </p:cNvSpPr>
          <p:nvPr>
            <p:ph type="title"/>
          </p:nvPr>
        </p:nvSpPr>
        <p:spPr>
          <a:xfrm>
            <a:off x="205200" y="276087"/>
            <a:ext cx="10576775" cy="812926"/>
          </a:xfrm>
        </p:spPr>
        <p:txBody>
          <a:bodyPr anchor="b">
            <a:normAutofit/>
          </a:bodyPr>
          <a:lstStyle/>
          <a:p>
            <a:r>
              <a:rPr lang="en-US" sz="3600"/>
              <a:t>Indicator 7: Five Progress Categories</a:t>
            </a:r>
          </a:p>
        </p:txBody>
      </p:sp>
      <p:sp>
        <p:nvSpPr>
          <p:cNvPr id="4" name="Slide Number Placeholder 3">
            <a:extLst>
              <a:ext uri="{FF2B5EF4-FFF2-40B4-BE49-F238E27FC236}">
                <a16:creationId xmlns:a16="http://schemas.microsoft.com/office/drawing/2014/main" id="{670B41DF-BC9A-4592-BDFB-F25E343E998C}"/>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5</a:t>
            </a:fld>
            <a:endParaRPr lang="en-US" sz="1000"/>
          </a:p>
        </p:txBody>
      </p:sp>
      <p:sp>
        <p:nvSpPr>
          <p:cNvPr id="6" name="Footer Placeholder 5">
            <a:extLst>
              <a:ext uri="{FF2B5EF4-FFF2-40B4-BE49-F238E27FC236}">
                <a16:creationId xmlns:a16="http://schemas.microsoft.com/office/drawing/2014/main" id="{7F5314C2-7A52-4893-BEF8-F67702648DAB}"/>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Functioning within Age Expectations Progress Categories </a:t>
            </a:r>
          </a:p>
        </p:txBody>
      </p:sp>
      <p:sp>
        <p:nvSpPr>
          <p:cNvPr id="5" name="Rectangle 4">
            <a:extLst>
              <a:ext uri="{FF2B5EF4-FFF2-40B4-BE49-F238E27FC236}">
                <a16:creationId xmlns:a16="http://schemas.microsoft.com/office/drawing/2014/main" id="{08AD7AAD-04EF-4DE8-9CB1-AF2A5CA0A654}"/>
              </a:ext>
              <a:ext uri="{C183D7F6-B498-43B3-948B-1728B52AA6E4}">
                <adec:decorative xmlns:adec="http://schemas.microsoft.com/office/drawing/2017/decorative" val="1"/>
              </a:ext>
            </a:extLst>
          </p:cNvPr>
          <p:cNvSpPr/>
          <p:nvPr/>
        </p:nvSpPr>
        <p:spPr>
          <a:xfrm>
            <a:off x="205200" y="1713417"/>
            <a:ext cx="11739149" cy="5544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2055B929-9BBF-463D-BA7C-B5BAFFAD217B}"/>
              </a:ext>
            </a:extLst>
          </p:cNvPr>
          <p:cNvSpPr/>
          <p:nvPr/>
        </p:nvSpPr>
        <p:spPr>
          <a:xfrm>
            <a:off x="792156" y="1388697"/>
            <a:ext cx="10607040" cy="649440"/>
          </a:xfrm>
          <a:custGeom>
            <a:avLst/>
            <a:gdLst>
              <a:gd name="connsiteX0" fmla="*/ 0 w 10515565"/>
              <a:gd name="connsiteY0" fmla="*/ 108242 h 649440"/>
              <a:gd name="connsiteX1" fmla="*/ 108242 w 10515565"/>
              <a:gd name="connsiteY1" fmla="*/ 0 h 649440"/>
              <a:gd name="connsiteX2" fmla="*/ 10407323 w 10515565"/>
              <a:gd name="connsiteY2" fmla="*/ 0 h 649440"/>
              <a:gd name="connsiteX3" fmla="*/ 10515565 w 10515565"/>
              <a:gd name="connsiteY3" fmla="*/ 108242 h 649440"/>
              <a:gd name="connsiteX4" fmla="*/ 10515565 w 10515565"/>
              <a:gd name="connsiteY4" fmla="*/ 541198 h 649440"/>
              <a:gd name="connsiteX5" fmla="*/ 10407323 w 10515565"/>
              <a:gd name="connsiteY5" fmla="*/ 649440 h 649440"/>
              <a:gd name="connsiteX6" fmla="*/ 108242 w 10515565"/>
              <a:gd name="connsiteY6" fmla="*/ 649440 h 649440"/>
              <a:gd name="connsiteX7" fmla="*/ 0 w 10515565"/>
              <a:gd name="connsiteY7" fmla="*/ 541198 h 649440"/>
              <a:gd name="connsiteX8" fmla="*/ 0 w 10515565"/>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565" h="649440">
                <a:moveTo>
                  <a:pt x="0" y="108242"/>
                </a:moveTo>
                <a:cubicBezTo>
                  <a:pt x="0" y="48462"/>
                  <a:pt x="48462" y="0"/>
                  <a:pt x="108242" y="0"/>
                </a:cubicBezTo>
                <a:lnTo>
                  <a:pt x="10407323" y="0"/>
                </a:lnTo>
                <a:cubicBezTo>
                  <a:pt x="10467103" y="0"/>
                  <a:pt x="10515565" y="48462"/>
                  <a:pt x="10515565" y="108242"/>
                </a:cubicBezTo>
                <a:lnTo>
                  <a:pt x="10515565" y="541198"/>
                </a:lnTo>
                <a:cubicBezTo>
                  <a:pt x="10515565" y="600978"/>
                  <a:pt x="10467103" y="649440"/>
                  <a:pt x="10407323" y="649440"/>
                </a:cubicBezTo>
                <a:lnTo>
                  <a:pt x="108242" y="649440"/>
                </a:lnTo>
                <a:cubicBezTo>
                  <a:pt x="48462" y="649440"/>
                  <a:pt x="0" y="600978"/>
                  <a:pt x="0" y="541198"/>
                </a:cubicBezTo>
                <a:lnTo>
                  <a:pt x="0" y="108242"/>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342301" tIns="31703" rIns="342301" bIns="31703"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lumMod val="50000"/>
                  </a:schemeClr>
                </a:solidFill>
              </a:rPr>
              <a:t>a) Children who did not improve functioning.</a:t>
            </a:r>
          </a:p>
        </p:txBody>
      </p:sp>
      <p:sp>
        <p:nvSpPr>
          <p:cNvPr id="9" name="Rectangle 8">
            <a:extLst>
              <a:ext uri="{FF2B5EF4-FFF2-40B4-BE49-F238E27FC236}">
                <a16:creationId xmlns:a16="http://schemas.microsoft.com/office/drawing/2014/main" id="{A017F4A9-117A-4970-B306-8234B18B9685}"/>
              </a:ext>
              <a:ext uri="{C183D7F6-B498-43B3-948B-1728B52AA6E4}">
                <adec:decorative xmlns:adec="http://schemas.microsoft.com/office/drawing/2017/decorative" val="1"/>
              </a:ext>
            </a:extLst>
          </p:cNvPr>
          <p:cNvSpPr/>
          <p:nvPr/>
        </p:nvSpPr>
        <p:spPr>
          <a:xfrm>
            <a:off x="205200" y="2711337"/>
            <a:ext cx="11739149" cy="5544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2577D523-2F8C-4BA2-9A73-401AB0259B5E}"/>
              </a:ext>
            </a:extLst>
          </p:cNvPr>
          <p:cNvSpPr/>
          <p:nvPr/>
        </p:nvSpPr>
        <p:spPr>
          <a:xfrm>
            <a:off x="792156" y="2386617"/>
            <a:ext cx="10607040" cy="649440"/>
          </a:xfrm>
          <a:custGeom>
            <a:avLst/>
            <a:gdLst>
              <a:gd name="connsiteX0" fmla="*/ 0 w 10515565"/>
              <a:gd name="connsiteY0" fmla="*/ 108242 h 649440"/>
              <a:gd name="connsiteX1" fmla="*/ 108242 w 10515565"/>
              <a:gd name="connsiteY1" fmla="*/ 0 h 649440"/>
              <a:gd name="connsiteX2" fmla="*/ 10407323 w 10515565"/>
              <a:gd name="connsiteY2" fmla="*/ 0 h 649440"/>
              <a:gd name="connsiteX3" fmla="*/ 10515565 w 10515565"/>
              <a:gd name="connsiteY3" fmla="*/ 108242 h 649440"/>
              <a:gd name="connsiteX4" fmla="*/ 10515565 w 10515565"/>
              <a:gd name="connsiteY4" fmla="*/ 541198 h 649440"/>
              <a:gd name="connsiteX5" fmla="*/ 10407323 w 10515565"/>
              <a:gd name="connsiteY5" fmla="*/ 649440 h 649440"/>
              <a:gd name="connsiteX6" fmla="*/ 108242 w 10515565"/>
              <a:gd name="connsiteY6" fmla="*/ 649440 h 649440"/>
              <a:gd name="connsiteX7" fmla="*/ 0 w 10515565"/>
              <a:gd name="connsiteY7" fmla="*/ 541198 h 649440"/>
              <a:gd name="connsiteX8" fmla="*/ 0 w 10515565"/>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565" h="649440">
                <a:moveTo>
                  <a:pt x="0" y="108242"/>
                </a:moveTo>
                <a:cubicBezTo>
                  <a:pt x="0" y="48462"/>
                  <a:pt x="48462" y="0"/>
                  <a:pt x="108242" y="0"/>
                </a:cubicBezTo>
                <a:lnTo>
                  <a:pt x="10407323" y="0"/>
                </a:lnTo>
                <a:cubicBezTo>
                  <a:pt x="10467103" y="0"/>
                  <a:pt x="10515565" y="48462"/>
                  <a:pt x="10515565" y="108242"/>
                </a:cubicBezTo>
                <a:lnTo>
                  <a:pt x="10515565" y="541198"/>
                </a:lnTo>
                <a:cubicBezTo>
                  <a:pt x="10515565" y="600978"/>
                  <a:pt x="10467103" y="649440"/>
                  <a:pt x="10407323" y="649440"/>
                </a:cubicBezTo>
                <a:lnTo>
                  <a:pt x="108242" y="649440"/>
                </a:lnTo>
                <a:cubicBezTo>
                  <a:pt x="48462" y="649440"/>
                  <a:pt x="0" y="600978"/>
                  <a:pt x="0" y="541198"/>
                </a:cubicBezTo>
                <a:lnTo>
                  <a:pt x="0" y="108242"/>
                </a:lnTo>
                <a:close/>
              </a:path>
            </a:pathLst>
          </a:custGeom>
        </p:spPr>
        <p:style>
          <a:lnRef idx="1">
            <a:schemeClr val="accent3"/>
          </a:lnRef>
          <a:fillRef idx="2">
            <a:schemeClr val="accent3"/>
          </a:fillRef>
          <a:effectRef idx="1">
            <a:schemeClr val="accent3"/>
          </a:effectRef>
          <a:fontRef idx="minor">
            <a:schemeClr val="dk1"/>
          </a:fontRef>
        </p:style>
        <p:txBody>
          <a:bodyPr spcFirstLastPara="0" vert="horz" wrap="square" lIns="342301" tIns="31703" rIns="342301" bIns="31703"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lumMod val="50000"/>
                  </a:schemeClr>
                </a:solidFill>
              </a:rPr>
              <a:t>b) Children who improved functioning but not sufficient to move nearer to functioning comparable to same aged peers.</a:t>
            </a:r>
          </a:p>
        </p:txBody>
      </p:sp>
      <p:sp>
        <p:nvSpPr>
          <p:cNvPr id="11" name="Rectangle 10">
            <a:extLst>
              <a:ext uri="{FF2B5EF4-FFF2-40B4-BE49-F238E27FC236}">
                <a16:creationId xmlns:a16="http://schemas.microsoft.com/office/drawing/2014/main" id="{7C3B6017-75D0-459F-9A29-76FFB0A6BC2C}"/>
              </a:ext>
              <a:ext uri="{C183D7F6-B498-43B3-948B-1728B52AA6E4}">
                <adec:decorative xmlns:adec="http://schemas.microsoft.com/office/drawing/2017/decorative" val="1"/>
              </a:ext>
            </a:extLst>
          </p:cNvPr>
          <p:cNvSpPr/>
          <p:nvPr/>
        </p:nvSpPr>
        <p:spPr>
          <a:xfrm>
            <a:off x="205200" y="3709257"/>
            <a:ext cx="11739149" cy="5544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id="{17D2C649-2B55-47DE-A03E-EBCD23D86F40}"/>
              </a:ext>
            </a:extLst>
          </p:cNvPr>
          <p:cNvSpPr/>
          <p:nvPr/>
        </p:nvSpPr>
        <p:spPr>
          <a:xfrm>
            <a:off x="792156" y="3384537"/>
            <a:ext cx="10607040" cy="649440"/>
          </a:xfrm>
          <a:custGeom>
            <a:avLst/>
            <a:gdLst>
              <a:gd name="connsiteX0" fmla="*/ 0 w 10515565"/>
              <a:gd name="connsiteY0" fmla="*/ 108242 h 649440"/>
              <a:gd name="connsiteX1" fmla="*/ 108242 w 10515565"/>
              <a:gd name="connsiteY1" fmla="*/ 0 h 649440"/>
              <a:gd name="connsiteX2" fmla="*/ 10407323 w 10515565"/>
              <a:gd name="connsiteY2" fmla="*/ 0 h 649440"/>
              <a:gd name="connsiteX3" fmla="*/ 10515565 w 10515565"/>
              <a:gd name="connsiteY3" fmla="*/ 108242 h 649440"/>
              <a:gd name="connsiteX4" fmla="*/ 10515565 w 10515565"/>
              <a:gd name="connsiteY4" fmla="*/ 541198 h 649440"/>
              <a:gd name="connsiteX5" fmla="*/ 10407323 w 10515565"/>
              <a:gd name="connsiteY5" fmla="*/ 649440 h 649440"/>
              <a:gd name="connsiteX6" fmla="*/ 108242 w 10515565"/>
              <a:gd name="connsiteY6" fmla="*/ 649440 h 649440"/>
              <a:gd name="connsiteX7" fmla="*/ 0 w 10515565"/>
              <a:gd name="connsiteY7" fmla="*/ 541198 h 649440"/>
              <a:gd name="connsiteX8" fmla="*/ 0 w 10515565"/>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565" h="649440">
                <a:moveTo>
                  <a:pt x="0" y="108242"/>
                </a:moveTo>
                <a:cubicBezTo>
                  <a:pt x="0" y="48462"/>
                  <a:pt x="48462" y="0"/>
                  <a:pt x="108242" y="0"/>
                </a:cubicBezTo>
                <a:lnTo>
                  <a:pt x="10407323" y="0"/>
                </a:lnTo>
                <a:cubicBezTo>
                  <a:pt x="10467103" y="0"/>
                  <a:pt x="10515565" y="48462"/>
                  <a:pt x="10515565" y="108242"/>
                </a:cubicBezTo>
                <a:lnTo>
                  <a:pt x="10515565" y="541198"/>
                </a:lnTo>
                <a:cubicBezTo>
                  <a:pt x="10515565" y="600978"/>
                  <a:pt x="10467103" y="649440"/>
                  <a:pt x="10407323" y="649440"/>
                </a:cubicBezTo>
                <a:lnTo>
                  <a:pt x="108242" y="649440"/>
                </a:lnTo>
                <a:cubicBezTo>
                  <a:pt x="48462" y="649440"/>
                  <a:pt x="0" y="600978"/>
                  <a:pt x="0" y="541198"/>
                </a:cubicBezTo>
                <a:lnTo>
                  <a:pt x="0" y="108242"/>
                </a:ln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342301" tIns="31703" rIns="342301" bIns="31703"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lumMod val="50000"/>
                  </a:schemeClr>
                </a:solidFill>
              </a:rPr>
              <a:t>c) Children who improved functioning to a level nearer to same aged peers but did not reach it.</a:t>
            </a:r>
          </a:p>
        </p:txBody>
      </p:sp>
      <p:sp>
        <p:nvSpPr>
          <p:cNvPr id="13" name="Rectangle 12">
            <a:extLst>
              <a:ext uri="{FF2B5EF4-FFF2-40B4-BE49-F238E27FC236}">
                <a16:creationId xmlns:a16="http://schemas.microsoft.com/office/drawing/2014/main" id="{371B57A2-F68E-4DAC-AB0A-8B9BC38891D1}"/>
              </a:ext>
              <a:ext uri="{C183D7F6-B498-43B3-948B-1728B52AA6E4}">
                <adec:decorative xmlns:adec="http://schemas.microsoft.com/office/drawing/2017/decorative" val="1"/>
              </a:ext>
            </a:extLst>
          </p:cNvPr>
          <p:cNvSpPr/>
          <p:nvPr/>
        </p:nvSpPr>
        <p:spPr>
          <a:xfrm>
            <a:off x="205200" y="4707177"/>
            <a:ext cx="11739149" cy="5544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Shape 13">
            <a:extLst>
              <a:ext uri="{FF2B5EF4-FFF2-40B4-BE49-F238E27FC236}">
                <a16:creationId xmlns:a16="http://schemas.microsoft.com/office/drawing/2014/main" id="{84EB8B22-5F3D-4D4D-928B-7EBD08637A47}"/>
              </a:ext>
            </a:extLst>
          </p:cNvPr>
          <p:cNvSpPr/>
          <p:nvPr/>
        </p:nvSpPr>
        <p:spPr>
          <a:xfrm>
            <a:off x="792156" y="4382457"/>
            <a:ext cx="10607040" cy="649440"/>
          </a:xfrm>
          <a:custGeom>
            <a:avLst/>
            <a:gdLst>
              <a:gd name="connsiteX0" fmla="*/ 0 w 10515565"/>
              <a:gd name="connsiteY0" fmla="*/ 108242 h 649440"/>
              <a:gd name="connsiteX1" fmla="*/ 108242 w 10515565"/>
              <a:gd name="connsiteY1" fmla="*/ 0 h 649440"/>
              <a:gd name="connsiteX2" fmla="*/ 10407323 w 10515565"/>
              <a:gd name="connsiteY2" fmla="*/ 0 h 649440"/>
              <a:gd name="connsiteX3" fmla="*/ 10515565 w 10515565"/>
              <a:gd name="connsiteY3" fmla="*/ 108242 h 649440"/>
              <a:gd name="connsiteX4" fmla="*/ 10515565 w 10515565"/>
              <a:gd name="connsiteY4" fmla="*/ 541198 h 649440"/>
              <a:gd name="connsiteX5" fmla="*/ 10407323 w 10515565"/>
              <a:gd name="connsiteY5" fmla="*/ 649440 h 649440"/>
              <a:gd name="connsiteX6" fmla="*/ 108242 w 10515565"/>
              <a:gd name="connsiteY6" fmla="*/ 649440 h 649440"/>
              <a:gd name="connsiteX7" fmla="*/ 0 w 10515565"/>
              <a:gd name="connsiteY7" fmla="*/ 541198 h 649440"/>
              <a:gd name="connsiteX8" fmla="*/ 0 w 10515565"/>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565" h="649440">
                <a:moveTo>
                  <a:pt x="0" y="108242"/>
                </a:moveTo>
                <a:cubicBezTo>
                  <a:pt x="0" y="48462"/>
                  <a:pt x="48462" y="0"/>
                  <a:pt x="108242" y="0"/>
                </a:cubicBezTo>
                <a:lnTo>
                  <a:pt x="10407323" y="0"/>
                </a:lnTo>
                <a:cubicBezTo>
                  <a:pt x="10467103" y="0"/>
                  <a:pt x="10515565" y="48462"/>
                  <a:pt x="10515565" y="108242"/>
                </a:cubicBezTo>
                <a:lnTo>
                  <a:pt x="10515565" y="541198"/>
                </a:lnTo>
                <a:cubicBezTo>
                  <a:pt x="10515565" y="600978"/>
                  <a:pt x="10467103" y="649440"/>
                  <a:pt x="10407323" y="649440"/>
                </a:cubicBezTo>
                <a:lnTo>
                  <a:pt x="108242" y="649440"/>
                </a:lnTo>
                <a:cubicBezTo>
                  <a:pt x="48462" y="649440"/>
                  <a:pt x="0" y="600978"/>
                  <a:pt x="0" y="541198"/>
                </a:cubicBezTo>
                <a:lnTo>
                  <a:pt x="0" y="108242"/>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342301" tIns="31703" rIns="342301" bIns="31703"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lumMod val="50000"/>
                  </a:schemeClr>
                </a:solidFill>
              </a:rPr>
              <a:t>d) Children who improved functioning to reach a level comparable to same aged peers.</a:t>
            </a:r>
          </a:p>
        </p:txBody>
      </p:sp>
      <p:sp>
        <p:nvSpPr>
          <p:cNvPr id="15" name="Rectangle 14">
            <a:extLst>
              <a:ext uri="{FF2B5EF4-FFF2-40B4-BE49-F238E27FC236}">
                <a16:creationId xmlns:a16="http://schemas.microsoft.com/office/drawing/2014/main" id="{E315DFA8-EC6C-4C98-BACF-8E1D401319B7}"/>
              </a:ext>
              <a:ext uri="{C183D7F6-B498-43B3-948B-1728B52AA6E4}">
                <adec:decorative xmlns:adec="http://schemas.microsoft.com/office/drawing/2017/decorative" val="1"/>
              </a:ext>
            </a:extLst>
          </p:cNvPr>
          <p:cNvSpPr/>
          <p:nvPr/>
        </p:nvSpPr>
        <p:spPr>
          <a:xfrm>
            <a:off x="205200" y="5705097"/>
            <a:ext cx="11739149" cy="554400"/>
          </a:xfrm>
          <a:prstGeom prst="rect">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60FCBF53-548A-436D-8407-C6ED9FA0EA52}"/>
              </a:ext>
            </a:extLst>
          </p:cNvPr>
          <p:cNvSpPr/>
          <p:nvPr/>
        </p:nvSpPr>
        <p:spPr>
          <a:xfrm>
            <a:off x="792156" y="5380377"/>
            <a:ext cx="10607040" cy="649440"/>
          </a:xfrm>
          <a:custGeom>
            <a:avLst/>
            <a:gdLst>
              <a:gd name="connsiteX0" fmla="*/ 0 w 10515565"/>
              <a:gd name="connsiteY0" fmla="*/ 108242 h 649440"/>
              <a:gd name="connsiteX1" fmla="*/ 108242 w 10515565"/>
              <a:gd name="connsiteY1" fmla="*/ 0 h 649440"/>
              <a:gd name="connsiteX2" fmla="*/ 10407323 w 10515565"/>
              <a:gd name="connsiteY2" fmla="*/ 0 h 649440"/>
              <a:gd name="connsiteX3" fmla="*/ 10515565 w 10515565"/>
              <a:gd name="connsiteY3" fmla="*/ 108242 h 649440"/>
              <a:gd name="connsiteX4" fmla="*/ 10515565 w 10515565"/>
              <a:gd name="connsiteY4" fmla="*/ 541198 h 649440"/>
              <a:gd name="connsiteX5" fmla="*/ 10407323 w 10515565"/>
              <a:gd name="connsiteY5" fmla="*/ 649440 h 649440"/>
              <a:gd name="connsiteX6" fmla="*/ 108242 w 10515565"/>
              <a:gd name="connsiteY6" fmla="*/ 649440 h 649440"/>
              <a:gd name="connsiteX7" fmla="*/ 0 w 10515565"/>
              <a:gd name="connsiteY7" fmla="*/ 541198 h 649440"/>
              <a:gd name="connsiteX8" fmla="*/ 0 w 10515565"/>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565" h="649440">
                <a:moveTo>
                  <a:pt x="0" y="108242"/>
                </a:moveTo>
                <a:cubicBezTo>
                  <a:pt x="0" y="48462"/>
                  <a:pt x="48462" y="0"/>
                  <a:pt x="108242" y="0"/>
                </a:cubicBezTo>
                <a:lnTo>
                  <a:pt x="10407323" y="0"/>
                </a:lnTo>
                <a:cubicBezTo>
                  <a:pt x="10467103" y="0"/>
                  <a:pt x="10515565" y="48462"/>
                  <a:pt x="10515565" y="108242"/>
                </a:cubicBezTo>
                <a:lnTo>
                  <a:pt x="10515565" y="541198"/>
                </a:lnTo>
                <a:cubicBezTo>
                  <a:pt x="10515565" y="600978"/>
                  <a:pt x="10467103" y="649440"/>
                  <a:pt x="10407323" y="649440"/>
                </a:cubicBezTo>
                <a:lnTo>
                  <a:pt x="108242" y="649440"/>
                </a:lnTo>
                <a:cubicBezTo>
                  <a:pt x="48462" y="649440"/>
                  <a:pt x="0" y="600978"/>
                  <a:pt x="0" y="541198"/>
                </a:cubicBezTo>
                <a:lnTo>
                  <a:pt x="0" y="108242"/>
                </a:lnTo>
                <a:close/>
              </a:path>
            </a:pathLst>
          </a:custGeom>
          <a:solidFill>
            <a:srgbClr val="BC92B4"/>
          </a:solidFill>
        </p:spPr>
        <p:style>
          <a:lnRef idx="1">
            <a:schemeClr val="accent6"/>
          </a:lnRef>
          <a:fillRef idx="2">
            <a:schemeClr val="accent6"/>
          </a:fillRef>
          <a:effectRef idx="1">
            <a:schemeClr val="accent6"/>
          </a:effectRef>
          <a:fontRef idx="minor">
            <a:schemeClr val="dk1"/>
          </a:fontRef>
        </p:style>
        <p:txBody>
          <a:bodyPr spcFirstLastPara="0" vert="horz" wrap="square" lIns="342301" tIns="31703" rIns="342301" bIns="31703"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lumMod val="50000"/>
                  </a:schemeClr>
                </a:solidFill>
              </a:rPr>
              <a:t>e) Children who maintained functioning at a level comparable to same aged peers.</a:t>
            </a:r>
          </a:p>
        </p:txBody>
      </p:sp>
      <p:pic>
        <p:nvPicPr>
          <p:cNvPr id="17" name="Audio 16">
            <a:hlinkClick r:id="" action="ppaction://media"/>
            <a:extLst>
              <a:ext uri="{FF2B5EF4-FFF2-40B4-BE49-F238E27FC236}">
                <a16:creationId xmlns:a16="http://schemas.microsoft.com/office/drawing/2014/main" id="{8210059E-BEC0-4153-AE3C-B5C14A48233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493765219"/>
      </p:ext>
    </p:extLst>
  </p:cSld>
  <p:clrMapOvr>
    <a:masterClrMapping/>
  </p:clrMapOvr>
  <mc:AlternateContent xmlns:mc="http://schemas.openxmlformats.org/markup-compatibility/2006" xmlns:p14="http://schemas.microsoft.com/office/powerpoint/2010/main">
    <mc:Choice Requires="p14">
      <p:transition spd="med" p14:dur="700" advTm="47619">
        <p:fade/>
      </p:transition>
    </mc:Choice>
    <mc:Fallback xmlns="">
      <p:transition spd="med" advTm="476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7"/>
                </p:tgtEl>
              </p:cMediaNode>
            </p:audio>
          </p:childTnLst>
        </p:cTn>
      </p:par>
    </p:tnLst>
    <p:bldLst>
      <p:bldP spid="7" grpId="0" animBg="1"/>
      <p:bldP spid="10" grpId="0" animBg="1"/>
      <p:bldP spid="12"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EB8F9-EA17-499B-AC72-A046B5B988A8}"/>
              </a:ext>
            </a:extLst>
          </p:cNvPr>
          <p:cNvSpPr>
            <a:spLocks noGrp="1"/>
          </p:cNvSpPr>
          <p:nvPr>
            <p:ph type="title"/>
          </p:nvPr>
        </p:nvSpPr>
        <p:spPr>
          <a:xfrm>
            <a:off x="205200" y="276087"/>
            <a:ext cx="10576775" cy="1183566"/>
          </a:xfrm>
        </p:spPr>
        <p:txBody>
          <a:bodyPr anchor="b">
            <a:normAutofit/>
          </a:bodyPr>
          <a:lstStyle/>
          <a:p>
            <a:r>
              <a:rPr lang="en-US" sz="3200"/>
              <a:t>Indicator 7 Progress Categories</a:t>
            </a:r>
            <a:br>
              <a:rPr lang="en-US" sz="3200"/>
            </a:br>
            <a:r>
              <a:rPr lang="en-US" sz="3200"/>
              <a:t>Functioning within Age Expectations (</a:t>
            </a:r>
            <a:r>
              <a:rPr lang="en-US" sz="3200" err="1"/>
              <a:t>d+e</a:t>
            </a:r>
            <a:r>
              <a:rPr lang="en-US" sz="3200"/>
              <a:t>/</a:t>
            </a:r>
            <a:r>
              <a:rPr lang="en-US" sz="3200" err="1"/>
              <a:t>a+b+c+d+e</a:t>
            </a:r>
            <a:r>
              <a:rPr lang="en-US" sz="3200"/>
              <a:t>)</a:t>
            </a:r>
          </a:p>
        </p:txBody>
      </p:sp>
      <p:sp>
        <p:nvSpPr>
          <p:cNvPr id="15" name="Rectangle 14">
            <a:extLst>
              <a:ext uri="{FF2B5EF4-FFF2-40B4-BE49-F238E27FC236}">
                <a16:creationId xmlns:a16="http://schemas.microsoft.com/office/drawing/2014/main" id="{E315DFA8-EC6C-4C98-BACF-8E1D401319B7}"/>
              </a:ext>
              <a:ext uri="{C183D7F6-B498-43B3-948B-1728B52AA6E4}">
                <adec:decorative xmlns:adec="http://schemas.microsoft.com/office/drawing/2017/decorative" val="1"/>
              </a:ext>
            </a:extLst>
          </p:cNvPr>
          <p:cNvSpPr/>
          <p:nvPr/>
        </p:nvSpPr>
        <p:spPr>
          <a:xfrm>
            <a:off x="205200" y="5848933"/>
            <a:ext cx="11739149" cy="554400"/>
          </a:xfrm>
          <a:prstGeom prst="rect">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Rectangle 12">
            <a:extLst>
              <a:ext uri="{FF2B5EF4-FFF2-40B4-BE49-F238E27FC236}">
                <a16:creationId xmlns:a16="http://schemas.microsoft.com/office/drawing/2014/main" id="{371B57A2-F68E-4DAC-AB0A-8B9BC38891D1}"/>
              </a:ext>
              <a:ext uri="{C183D7F6-B498-43B3-948B-1728B52AA6E4}">
                <adec:decorative xmlns:adec="http://schemas.microsoft.com/office/drawing/2017/decorative" val="1"/>
              </a:ext>
            </a:extLst>
          </p:cNvPr>
          <p:cNvSpPr/>
          <p:nvPr/>
        </p:nvSpPr>
        <p:spPr>
          <a:xfrm>
            <a:off x="205200" y="4851013"/>
            <a:ext cx="11739149" cy="5544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ectangle 10">
            <a:extLst>
              <a:ext uri="{FF2B5EF4-FFF2-40B4-BE49-F238E27FC236}">
                <a16:creationId xmlns:a16="http://schemas.microsoft.com/office/drawing/2014/main" id="{7C3B6017-75D0-459F-9A29-76FFB0A6BC2C}"/>
              </a:ext>
              <a:ext uri="{C183D7F6-B498-43B3-948B-1728B52AA6E4}">
                <adec:decorative xmlns:adec="http://schemas.microsoft.com/office/drawing/2017/decorative" val="1"/>
              </a:ext>
            </a:extLst>
          </p:cNvPr>
          <p:cNvSpPr/>
          <p:nvPr/>
        </p:nvSpPr>
        <p:spPr>
          <a:xfrm>
            <a:off x="205200" y="3853093"/>
            <a:ext cx="11739149" cy="5544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Rectangle 8">
            <a:extLst>
              <a:ext uri="{FF2B5EF4-FFF2-40B4-BE49-F238E27FC236}">
                <a16:creationId xmlns:a16="http://schemas.microsoft.com/office/drawing/2014/main" id="{A017F4A9-117A-4970-B306-8234B18B9685}"/>
              </a:ext>
              <a:ext uri="{C183D7F6-B498-43B3-948B-1728B52AA6E4}">
                <adec:decorative xmlns:adec="http://schemas.microsoft.com/office/drawing/2017/decorative" val="1"/>
              </a:ext>
            </a:extLst>
          </p:cNvPr>
          <p:cNvSpPr/>
          <p:nvPr/>
        </p:nvSpPr>
        <p:spPr>
          <a:xfrm>
            <a:off x="205200" y="2855173"/>
            <a:ext cx="11739149" cy="5544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Rectangle 4">
            <a:extLst>
              <a:ext uri="{FF2B5EF4-FFF2-40B4-BE49-F238E27FC236}">
                <a16:creationId xmlns:a16="http://schemas.microsoft.com/office/drawing/2014/main" id="{08AD7AAD-04EF-4DE8-9CB1-AF2A5CA0A654}"/>
              </a:ext>
              <a:ext uri="{C183D7F6-B498-43B3-948B-1728B52AA6E4}">
                <adec:decorative xmlns:adec="http://schemas.microsoft.com/office/drawing/2017/decorative" val="1"/>
              </a:ext>
            </a:extLst>
          </p:cNvPr>
          <p:cNvSpPr/>
          <p:nvPr/>
        </p:nvSpPr>
        <p:spPr>
          <a:xfrm>
            <a:off x="205200" y="1857253"/>
            <a:ext cx="11739149" cy="5544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Freeform: Shape 6" descr="a) children who did not improve functioning.">
            <a:extLst>
              <a:ext uri="{FF2B5EF4-FFF2-40B4-BE49-F238E27FC236}">
                <a16:creationId xmlns:a16="http://schemas.microsoft.com/office/drawing/2014/main" id="{2055B929-9BBF-463D-BA7C-B5BAFFAD217B}"/>
              </a:ext>
            </a:extLst>
          </p:cNvPr>
          <p:cNvSpPr/>
          <p:nvPr/>
        </p:nvSpPr>
        <p:spPr>
          <a:xfrm>
            <a:off x="792156" y="1532533"/>
            <a:ext cx="10607040" cy="649440"/>
          </a:xfrm>
          <a:custGeom>
            <a:avLst/>
            <a:gdLst>
              <a:gd name="connsiteX0" fmla="*/ 0 w 10515565"/>
              <a:gd name="connsiteY0" fmla="*/ 108242 h 649440"/>
              <a:gd name="connsiteX1" fmla="*/ 108242 w 10515565"/>
              <a:gd name="connsiteY1" fmla="*/ 0 h 649440"/>
              <a:gd name="connsiteX2" fmla="*/ 10407323 w 10515565"/>
              <a:gd name="connsiteY2" fmla="*/ 0 h 649440"/>
              <a:gd name="connsiteX3" fmla="*/ 10515565 w 10515565"/>
              <a:gd name="connsiteY3" fmla="*/ 108242 h 649440"/>
              <a:gd name="connsiteX4" fmla="*/ 10515565 w 10515565"/>
              <a:gd name="connsiteY4" fmla="*/ 541198 h 649440"/>
              <a:gd name="connsiteX5" fmla="*/ 10407323 w 10515565"/>
              <a:gd name="connsiteY5" fmla="*/ 649440 h 649440"/>
              <a:gd name="connsiteX6" fmla="*/ 108242 w 10515565"/>
              <a:gd name="connsiteY6" fmla="*/ 649440 h 649440"/>
              <a:gd name="connsiteX7" fmla="*/ 0 w 10515565"/>
              <a:gd name="connsiteY7" fmla="*/ 541198 h 649440"/>
              <a:gd name="connsiteX8" fmla="*/ 0 w 10515565"/>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565" h="649440">
                <a:moveTo>
                  <a:pt x="0" y="108242"/>
                </a:moveTo>
                <a:cubicBezTo>
                  <a:pt x="0" y="48462"/>
                  <a:pt x="48462" y="0"/>
                  <a:pt x="108242" y="0"/>
                </a:cubicBezTo>
                <a:lnTo>
                  <a:pt x="10407323" y="0"/>
                </a:lnTo>
                <a:cubicBezTo>
                  <a:pt x="10467103" y="0"/>
                  <a:pt x="10515565" y="48462"/>
                  <a:pt x="10515565" y="108242"/>
                </a:cubicBezTo>
                <a:lnTo>
                  <a:pt x="10515565" y="541198"/>
                </a:lnTo>
                <a:cubicBezTo>
                  <a:pt x="10515565" y="600978"/>
                  <a:pt x="10467103" y="649440"/>
                  <a:pt x="10407323" y="649440"/>
                </a:cubicBezTo>
                <a:lnTo>
                  <a:pt x="108242" y="649440"/>
                </a:lnTo>
                <a:cubicBezTo>
                  <a:pt x="48462" y="649440"/>
                  <a:pt x="0" y="600978"/>
                  <a:pt x="0" y="541198"/>
                </a:cubicBezTo>
                <a:lnTo>
                  <a:pt x="0" y="108242"/>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342301" tIns="31703" rIns="342301" bIns="31703"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lumMod val="50000"/>
                  </a:schemeClr>
                </a:solidFill>
              </a:rPr>
              <a:t>a) Children who did not improve functioning.</a:t>
            </a:r>
          </a:p>
        </p:txBody>
      </p:sp>
      <p:sp>
        <p:nvSpPr>
          <p:cNvPr id="10" name="Freeform: Shape 9" descr="b) children who improved functioning but not sufficient to move nearer to functioning comparable to same age peers.">
            <a:extLst>
              <a:ext uri="{FF2B5EF4-FFF2-40B4-BE49-F238E27FC236}">
                <a16:creationId xmlns:a16="http://schemas.microsoft.com/office/drawing/2014/main" id="{2577D523-2F8C-4BA2-9A73-401AB0259B5E}"/>
              </a:ext>
            </a:extLst>
          </p:cNvPr>
          <p:cNvSpPr/>
          <p:nvPr/>
        </p:nvSpPr>
        <p:spPr>
          <a:xfrm>
            <a:off x="792156" y="2530453"/>
            <a:ext cx="10607040" cy="649440"/>
          </a:xfrm>
          <a:custGeom>
            <a:avLst/>
            <a:gdLst>
              <a:gd name="connsiteX0" fmla="*/ 0 w 10515565"/>
              <a:gd name="connsiteY0" fmla="*/ 108242 h 649440"/>
              <a:gd name="connsiteX1" fmla="*/ 108242 w 10515565"/>
              <a:gd name="connsiteY1" fmla="*/ 0 h 649440"/>
              <a:gd name="connsiteX2" fmla="*/ 10407323 w 10515565"/>
              <a:gd name="connsiteY2" fmla="*/ 0 h 649440"/>
              <a:gd name="connsiteX3" fmla="*/ 10515565 w 10515565"/>
              <a:gd name="connsiteY3" fmla="*/ 108242 h 649440"/>
              <a:gd name="connsiteX4" fmla="*/ 10515565 w 10515565"/>
              <a:gd name="connsiteY4" fmla="*/ 541198 h 649440"/>
              <a:gd name="connsiteX5" fmla="*/ 10407323 w 10515565"/>
              <a:gd name="connsiteY5" fmla="*/ 649440 h 649440"/>
              <a:gd name="connsiteX6" fmla="*/ 108242 w 10515565"/>
              <a:gd name="connsiteY6" fmla="*/ 649440 h 649440"/>
              <a:gd name="connsiteX7" fmla="*/ 0 w 10515565"/>
              <a:gd name="connsiteY7" fmla="*/ 541198 h 649440"/>
              <a:gd name="connsiteX8" fmla="*/ 0 w 10515565"/>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565" h="649440">
                <a:moveTo>
                  <a:pt x="0" y="108242"/>
                </a:moveTo>
                <a:cubicBezTo>
                  <a:pt x="0" y="48462"/>
                  <a:pt x="48462" y="0"/>
                  <a:pt x="108242" y="0"/>
                </a:cubicBezTo>
                <a:lnTo>
                  <a:pt x="10407323" y="0"/>
                </a:lnTo>
                <a:cubicBezTo>
                  <a:pt x="10467103" y="0"/>
                  <a:pt x="10515565" y="48462"/>
                  <a:pt x="10515565" y="108242"/>
                </a:cubicBezTo>
                <a:lnTo>
                  <a:pt x="10515565" y="541198"/>
                </a:lnTo>
                <a:cubicBezTo>
                  <a:pt x="10515565" y="600978"/>
                  <a:pt x="10467103" y="649440"/>
                  <a:pt x="10407323" y="649440"/>
                </a:cubicBezTo>
                <a:lnTo>
                  <a:pt x="108242" y="649440"/>
                </a:lnTo>
                <a:cubicBezTo>
                  <a:pt x="48462" y="649440"/>
                  <a:pt x="0" y="600978"/>
                  <a:pt x="0" y="541198"/>
                </a:cubicBezTo>
                <a:lnTo>
                  <a:pt x="0" y="108242"/>
                </a:lnTo>
                <a:close/>
              </a:path>
            </a:pathLst>
          </a:custGeom>
        </p:spPr>
        <p:style>
          <a:lnRef idx="1">
            <a:schemeClr val="accent3"/>
          </a:lnRef>
          <a:fillRef idx="2">
            <a:schemeClr val="accent3"/>
          </a:fillRef>
          <a:effectRef idx="1">
            <a:schemeClr val="accent3"/>
          </a:effectRef>
          <a:fontRef idx="minor">
            <a:schemeClr val="dk1"/>
          </a:fontRef>
        </p:style>
        <p:txBody>
          <a:bodyPr spcFirstLastPara="0" vert="horz" wrap="square" lIns="342301" tIns="31703" rIns="342301" bIns="31703"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lumMod val="50000"/>
                  </a:schemeClr>
                </a:solidFill>
              </a:rPr>
              <a:t>b) Children who improved functioning but not sufficient to move nearer to functioning comparable to same aged peers.</a:t>
            </a:r>
          </a:p>
        </p:txBody>
      </p:sp>
      <p:sp>
        <p:nvSpPr>
          <p:cNvPr id="12" name="Freeform: Shape 11" descr="c) children who improved functioning to a level nearer to same aged peers but did not reach it. ">
            <a:extLst>
              <a:ext uri="{FF2B5EF4-FFF2-40B4-BE49-F238E27FC236}">
                <a16:creationId xmlns:a16="http://schemas.microsoft.com/office/drawing/2014/main" id="{17D2C649-2B55-47DE-A03E-EBCD23D86F40}"/>
              </a:ext>
            </a:extLst>
          </p:cNvPr>
          <p:cNvSpPr/>
          <p:nvPr/>
        </p:nvSpPr>
        <p:spPr>
          <a:xfrm>
            <a:off x="792156" y="3528373"/>
            <a:ext cx="10607040" cy="649440"/>
          </a:xfrm>
          <a:custGeom>
            <a:avLst/>
            <a:gdLst>
              <a:gd name="connsiteX0" fmla="*/ 0 w 10515565"/>
              <a:gd name="connsiteY0" fmla="*/ 108242 h 649440"/>
              <a:gd name="connsiteX1" fmla="*/ 108242 w 10515565"/>
              <a:gd name="connsiteY1" fmla="*/ 0 h 649440"/>
              <a:gd name="connsiteX2" fmla="*/ 10407323 w 10515565"/>
              <a:gd name="connsiteY2" fmla="*/ 0 h 649440"/>
              <a:gd name="connsiteX3" fmla="*/ 10515565 w 10515565"/>
              <a:gd name="connsiteY3" fmla="*/ 108242 h 649440"/>
              <a:gd name="connsiteX4" fmla="*/ 10515565 w 10515565"/>
              <a:gd name="connsiteY4" fmla="*/ 541198 h 649440"/>
              <a:gd name="connsiteX5" fmla="*/ 10407323 w 10515565"/>
              <a:gd name="connsiteY5" fmla="*/ 649440 h 649440"/>
              <a:gd name="connsiteX6" fmla="*/ 108242 w 10515565"/>
              <a:gd name="connsiteY6" fmla="*/ 649440 h 649440"/>
              <a:gd name="connsiteX7" fmla="*/ 0 w 10515565"/>
              <a:gd name="connsiteY7" fmla="*/ 541198 h 649440"/>
              <a:gd name="connsiteX8" fmla="*/ 0 w 10515565"/>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565" h="649440">
                <a:moveTo>
                  <a:pt x="0" y="108242"/>
                </a:moveTo>
                <a:cubicBezTo>
                  <a:pt x="0" y="48462"/>
                  <a:pt x="48462" y="0"/>
                  <a:pt x="108242" y="0"/>
                </a:cubicBezTo>
                <a:lnTo>
                  <a:pt x="10407323" y="0"/>
                </a:lnTo>
                <a:cubicBezTo>
                  <a:pt x="10467103" y="0"/>
                  <a:pt x="10515565" y="48462"/>
                  <a:pt x="10515565" y="108242"/>
                </a:cubicBezTo>
                <a:lnTo>
                  <a:pt x="10515565" y="541198"/>
                </a:lnTo>
                <a:cubicBezTo>
                  <a:pt x="10515565" y="600978"/>
                  <a:pt x="10467103" y="649440"/>
                  <a:pt x="10407323" y="649440"/>
                </a:cubicBezTo>
                <a:lnTo>
                  <a:pt x="108242" y="649440"/>
                </a:lnTo>
                <a:cubicBezTo>
                  <a:pt x="48462" y="649440"/>
                  <a:pt x="0" y="600978"/>
                  <a:pt x="0" y="541198"/>
                </a:cubicBezTo>
                <a:lnTo>
                  <a:pt x="0" y="108242"/>
                </a:ln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342301" tIns="31703" rIns="342301" bIns="31703"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lumMod val="50000"/>
                  </a:schemeClr>
                </a:solidFill>
              </a:rPr>
              <a:t>c) Children who improved functioning to a level nearer to same aged peers but did not reach it.</a:t>
            </a:r>
          </a:p>
        </p:txBody>
      </p:sp>
      <p:sp>
        <p:nvSpPr>
          <p:cNvPr id="14" name="Freeform: Shape 13" descr="d) children who improved functioning to reach a level comparable to same aged peers. ">
            <a:extLst>
              <a:ext uri="{FF2B5EF4-FFF2-40B4-BE49-F238E27FC236}">
                <a16:creationId xmlns:a16="http://schemas.microsoft.com/office/drawing/2014/main" id="{84EB8B22-5F3D-4D4D-928B-7EBD08637A47}"/>
              </a:ext>
            </a:extLst>
          </p:cNvPr>
          <p:cNvSpPr/>
          <p:nvPr/>
        </p:nvSpPr>
        <p:spPr>
          <a:xfrm>
            <a:off x="792156" y="4526293"/>
            <a:ext cx="10607040" cy="649440"/>
          </a:xfrm>
          <a:custGeom>
            <a:avLst/>
            <a:gdLst>
              <a:gd name="connsiteX0" fmla="*/ 0 w 10515565"/>
              <a:gd name="connsiteY0" fmla="*/ 108242 h 649440"/>
              <a:gd name="connsiteX1" fmla="*/ 108242 w 10515565"/>
              <a:gd name="connsiteY1" fmla="*/ 0 h 649440"/>
              <a:gd name="connsiteX2" fmla="*/ 10407323 w 10515565"/>
              <a:gd name="connsiteY2" fmla="*/ 0 h 649440"/>
              <a:gd name="connsiteX3" fmla="*/ 10515565 w 10515565"/>
              <a:gd name="connsiteY3" fmla="*/ 108242 h 649440"/>
              <a:gd name="connsiteX4" fmla="*/ 10515565 w 10515565"/>
              <a:gd name="connsiteY4" fmla="*/ 541198 h 649440"/>
              <a:gd name="connsiteX5" fmla="*/ 10407323 w 10515565"/>
              <a:gd name="connsiteY5" fmla="*/ 649440 h 649440"/>
              <a:gd name="connsiteX6" fmla="*/ 108242 w 10515565"/>
              <a:gd name="connsiteY6" fmla="*/ 649440 h 649440"/>
              <a:gd name="connsiteX7" fmla="*/ 0 w 10515565"/>
              <a:gd name="connsiteY7" fmla="*/ 541198 h 649440"/>
              <a:gd name="connsiteX8" fmla="*/ 0 w 10515565"/>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565" h="649440">
                <a:moveTo>
                  <a:pt x="0" y="108242"/>
                </a:moveTo>
                <a:cubicBezTo>
                  <a:pt x="0" y="48462"/>
                  <a:pt x="48462" y="0"/>
                  <a:pt x="108242" y="0"/>
                </a:cubicBezTo>
                <a:lnTo>
                  <a:pt x="10407323" y="0"/>
                </a:lnTo>
                <a:cubicBezTo>
                  <a:pt x="10467103" y="0"/>
                  <a:pt x="10515565" y="48462"/>
                  <a:pt x="10515565" y="108242"/>
                </a:cubicBezTo>
                <a:lnTo>
                  <a:pt x="10515565" y="541198"/>
                </a:lnTo>
                <a:cubicBezTo>
                  <a:pt x="10515565" y="600978"/>
                  <a:pt x="10467103" y="649440"/>
                  <a:pt x="10407323" y="649440"/>
                </a:cubicBezTo>
                <a:lnTo>
                  <a:pt x="108242" y="649440"/>
                </a:lnTo>
                <a:cubicBezTo>
                  <a:pt x="48462" y="649440"/>
                  <a:pt x="0" y="600978"/>
                  <a:pt x="0" y="541198"/>
                </a:cubicBezTo>
                <a:lnTo>
                  <a:pt x="0" y="108242"/>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342301" tIns="31703" rIns="342301" bIns="31703"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lumMod val="50000"/>
                  </a:schemeClr>
                </a:solidFill>
              </a:rPr>
              <a:t>d) Children who improved functioning to reach a level comparable to same aged peers.</a:t>
            </a:r>
          </a:p>
        </p:txBody>
      </p:sp>
      <p:sp>
        <p:nvSpPr>
          <p:cNvPr id="16" name="Freeform: Shape 15" descr="e) children who maintained functioning at a level comparable to same aged peers. ">
            <a:extLst>
              <a:ext uri="{FF2B5EF4-FFF2-40B4-BE49-F238E27FC236}">
                <a16:creationId xmlns:a16="http://schemas.microsoft.com/office/drawing/2014/main" id="{60FCBF53-548A-436D-8407-C6ED9FA0EA52}"/>
              </a:ext>
            </a:extLst>
          </p:cNvPr>
          <p:cNvSpPr/>
          <p:nvPr/>
        </p:nvSpPr>
        <p:spPr>
          <a:xfrm>
            <a:off x="792156" y="5524213"/>
            <a:ext cx="10607040" cy="649440"/>
          </a:xfrm>
          <a:custGeom>
            <a:avLst/>
            <a:gdLst>
              <a:gd name="connsiteX0" fmla="*/ 0 w 10515565"/>
              <a:gd name="connsiteY0" fmla="*/ 108242 h 649440"/>
              <a:gd name="connsiteX1" fmla="*/ 108242 w 10515565"/>
              <a:gd name="connsiteY1" fmla="*/ 0 h 649440"/>
              <a:gd name="connsiteX2" fmla="*/ 10407323 w 10515565"/>
              <a:gd name="connsiteY2" fmla="*/ 0 h 649440"/>
              <a:gd name="connsiteX3" fmla="*/ 10515565 w 10515565"/>
              <a:gd name="connsiteY3" fmla="*/ 108242 h 649440"/>
              <a:gd name="connsiteX4" fmla="*/ 10515565 w 10515565"/>
              <a:gd name="connsiteY4" fmla="*/ 541198 h 649440"/>
              <a:gd name="connsiteX5" fmla="*/ 10407323 w 10515565"/>
              <a:gd name="connsiteY5" fmla="*/ 649440 h 649440"/>
              <a:gd name="connsiteX6" fmla="*/ 108242 w 10515565"/>
              <a:gd name="connsiteY6" fmla="*/ 649440 h 649440"/>
              <a:gd name="connsiteX7" fmla="*/ 0 w 10515565"/>
              <a:gd name="connsiteY7" fmla="*/ 541198 h 649440"/>
              <a:gd name="connsiteX8" fmla="*/ 0 w 10515565"/>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565" h="649440">
                <a:moveTo>
                  <a:pt x="0" y="108242"/>
                </a:moveTo>
                <a:cubicBezTo>
                  <a:pt x="0" y="48462"/>
                  <a:pt x="48462" y="0"/>
                  <a:pt x="108242" y="0"/>
                </a:cubicBezTo>
                <a:lnTo>
                  <a:pt x="10407323" y="0"/>
                </a:lnTo>
                <a:cubicBezTo>
                  <a:pt x="10467103" y="0"/>
                  <a:pt x="10515565" y="48462"/>
                  <a:pt x="10515565" y="108242"/>
                </a:cubicBezTo>
                <a:lnTo>
                  <a:pt x="10515565" y="541198"/>
                </a:lnTo>
                <a:cubicBezTo>
                  <a:pt x="10515565" y="600978"/>
                  <a:pt x="10467103" y="649440"/>
                  <a:pt x="10407323" y="649440"/>
                </a:cubicBezTo>
                <a:lnTo>
                  <a:pt x="108242" y="649440"/>
                </a:lnTo>
                <a:cubicBezTo>
                  <a:pt x="48462" y="649440"/>
                  <a:pt x="0" y="600978"/>
                  <a:pt x="0" y="541198"/>
                </a:cubicBezTo>
                <a:lnTo>
                  <a:pt x="0" y="108242"/>
                </a:lnTo>
                <a:close/>
              </a:path>
            </a:pathLst>
          </a:custGeom>
          <a:solidFill>
            <a:srgbClr val="BC92B4"/>
          </a:solidFill>
        </p:spPr>
        <p:style>
          <a:lnRef idx="1">
            <a:schemeClr val="accent6"/>
          </a:lnRef>
          <a:fillRef idx="2">
            <a:schemeClr val="accent6"/>
          </a:fillRef>
          <a:effectRef idx="1">
            <a:schemeClr val="accent6"/>
          </a:effectRef>
          <a:fontRef idx="minor">
            <a:schemeClr val="dk1"/>
          </a:fontRef>
        </p:style>
        <p:txBody>
          <a:bodyPr spcFirstLastPara="0" vert="horz" wrap="square" lIns="342301" tIns="31703" rIns="342301" bIns="31703"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lumMod val="50000"/>
                  </a:schemeClr>
                </a:solidFill>
              </a:rPr>
              <a:t>e) Children who maintained functioning at a level comparable to same aged peers.</a:t>
            </a:r>
          </a:p>
        </p:txBody>
      </p:sp>
      <p:sp>
        <p:nvSpPr>
          <p:cNvPr id="4" name="Slide Number Placeholder 3">
            <a:extLst>
              <a:ext uri="{FF2B5EF4-FFF2-40B4-BE49-F238E27FC236}">
                <a16:creationId xmlns:a16="http://schemas.microsoft.com/office/drawing/2014/main" id="{670B41DF-BC9A-4592-BDFB-F25E343E998C}"/>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6</a:t>
            </a:fld>
            <a:endParaRPr lang="en-US" sz="1000"/>
          </a:p>
        </p:txBody>
      </p:sp>
      <p:sp>
        <p:nvSpPr>
          <p:cNvPr id="6" name="Footer Placeholder 5">
            <a:extLst>
              <a:ext uri="{FF2B5EF4-FFF2-40B4-BE49-F238E27FC236}">
                <a16:creationId xmlns:a16="http://schemas.microsoft.com/office/drawing/2014/main" id="{7F5314C2-7A52-4893-BEF8-F67702648DAB}"/>
              </a:ext>
              <a:ext uri="{C183D7F6-B498-43B3-948B-1728B52AA6E4}">
                <adec:decorative xmlns:adec="http://schemas.microsoft.com/office/drawing/2017/decorative" val="1"/>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Functioning within Age Expectations Progress Categories </a:t>
            </a:r>
          </a:p>
        </p:txBody>
      </p:sp>
      <p:pic>
        <p:nvPicPr>
          <p:cNvPr id="3" name="Audio 2">
            <a:hlinkClick r:id="" action="ppaction://media"/>
            <a:extLst>
              <a:ext uri="{FF2B5EF4-FFF2-40B4-BE49-F238E27FC236}">
                <a16:creationId xmlns:a16="http://schemas.microsoft.com/office/drawing/2014/main" id="{B267DE11-8B4D-4064-9FCF-828EC21C7FB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6017298"/>
      </p:ext>
    </p:extLst>
  </p:cSld>
  <p:clrMapOvr>
    <a:masterClrMapping/>
  </p:clrMapOvr>
  <mc:AlternateContent xmlns:mc="http://schemas.openxmlformats.org/markup-compatibility/2006" xmlns:p14="http://schemas.microsoft.com/office/powerpoint/2010/main">
    <mc:Choice Requires="p14">
      <p:transition spd="med" p14:dur="700" advTm="33841">
        <p:fade/>
      </p:transition>
    </mc:Choice>
    <mc:Fallback xmlns="">
      <p:transition spd="med" advTm="338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7" grpId="0" animBg="1"/>
      <p:bldP spid="10" grpId="0" animBg="1"/>
      <p:bldP spid="12"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3308EAC-B81D-4750-BB9E-842EAE69F12E}"/>
              </a:ext>
              <a:ext uri="{C183D7F6-B498-43B3-948B-1728B52AA6E4}">
                <adec:decorative xmlns:adec="http://schemas.microsoft.com/office/drawing/2017/decorative" val="1"/>
              </a:ext>
            </a:extLst>
          </p:cNvPr>
          <p:cNvSpPr/>
          <p:nvPr/>
        </p:nvSpPr>
        <p:spPr>
          <a:xfrm>
            <a:off x="205200" y="4851013"/>
            <a:ext cx="11739149" cy="5544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ectangle 10">
            <a:extLst>
              <a:ext uri="{FF2B5EF4-FFF2-40B4-BE49-F238E27FC236}">
                <a16:creationId xmlns:a16="http://schemas.microsoft.com/office/drawing/2014/main" id="{FCB898DC-91FC-4608-8250-0A0C276FCE55}"/>
              </a:ext>
              <a:ext uri="{C183D7F6-B498-43B3-948B-1728B52AA6E4}">
                <adec:decorative xmlns:adec="http://schemas.microsoft.com/office/drawing/2017/decorative" val="1"/>
              </a:ext>
            </a:extLst>
          </p:cNvPr>
          <p:cNvSpPr/>
          <p:nvPr/>
        </p:nvSpPr>
        <p:spPr>
          <a:xfrm>
            <a:off x="205200" y="3853093"/>
            <a:ext cx="11739149" cy="5544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Rectangle 4">
            <a:extLst>
              <a:ext uri="{FF2B5EF4-FFF2-40B4-BE49-F238E27FC236}">
                <a16:creationId xmlns:a16="http://schemas.microsoft.com/office/drawing/2014/main" id="{9C4C091D-06D6-42E7-9C67-36AF43A73730}"/>
              </a:ext>
              <a:ext uri="{C183D7F6-B498-43B3-948B-1728B52AA6E4}">
                <adec:decorative xmlns:adec="http://schemas.microsoft.com/office/drawing/2017/decorative" val="1"/>
              </a:ext>
            </a:extLst>
          </p:cNvPr>
          <p:cNvSpPr/>
          <p:nvPr/>
        </p:nvSpPr>
        <p:spPr>
          <a:xfrm>
            <a:off x="205200" y="1857253"/>
            <a:ext cx="11739149" cy="5544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Rectangle 8">
            <a:extLst>
              <a:ext uri="{FF2B5EF4-FFF2-40B4-BE49-F238E27FC236}">
                <a16:creationId xmlns:a16="http://schemas.microsoft.com/office/drawing/2014/main" id="{BFA5D96A-1E6B-404E-803E-D668E88EEE9A}"/>
              </a:ext>
              <a:ext uri="{C183D7F6-B498-43B3-948B-1728B52AA6E4}">
                <adec:decorative xmlns:adec="http://schemas.microsoft.com/office/drawing/2017/decorative" val="1"/>
              </a:ext>
            </a:extLst>
          </p:cNvPr>
          <p:cNvSpPr/>
          <p:nvPr/>
        </p:nvSpPr>
        <p:spPr>
          <a:xfrm>
            <a:off x="205200" y="2855173"/>
            <a:ext cx="11739149" cy="5544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le 1">
            <a:extLst>
              <a:ext uri="{FF2B5EF4-FFF2-40B4-BE49-F238E27FC236}">
                <a16:creationId xmlns:a16="http://schemas.microsoft.com/office/drawing/2014/main" id="{166EB8F9-EA17-499B-AC72-A046B5B988A8}"/>
              </a:ext>
            </a:extLst>
          </p:cNvPr>
          <p:cNvSpPr>
            <a:spLocks noGrp="1"/>
          </p:cNvSpPr>
          <p:nvPr>
            <p:ph type="title"/>
          </p:nvPr>
        </p:nvSpPr>
        <p:spPr>
          <a:xfrm>
            <a:off x="205200" y="276087"/>
            <a:ext cx="10576775" cy="1183566"/>
          </a:xfrm>
        </p:spPr>
        <p:txBody>
          <a:bodyPr anchor="b">
            <a:normAutofit/>
          </a:bodyPr>
          <a:lstStyle/>
          <a:p>
            <a:r>
              <a:rPr lang="en-US" sz="3200"/>
              <a:t>Indicator 7 Progress Categories </a:t>
            </a:r>
            <a:br>
              <a:rPr lang="en-US" sz="3200"/>
            </a:br>
            <a:r>
              <a:rPr lang="en-US" sz="3200"/>
              <a:t>Substantially Increased Rate of Growth (</a:t>
            </a:r>
            <a:r>
              <a:rPr lang="en-US" sz="3200" err="1"/>
              <a:t>c+d</a:t>
            </a:r>
            <a:r>
              <a:rPr lang="en-US" sz="3200"/>
              <a:t>/</a:t>
            </a:r>
            <a:r>
              <a:rPr lang="en-US" sz="3200" err="1"/>
              <a:t>a+b+c+d</a:t>
            </a:r>
            <a:r>
              <a:rPr lang="en-US" sz="3200"/>
              <a:t>)</a:t>
            </a:r>
          </a:p>
        </p:txBody>
      </p:sp>
      <p:sp>
        <p:nvSpPr>
          <p:cNvPr id="7" name="Freeform: Shape 6">
            <a:extLst>
              <a:ext uri="{FF2B5EF4-FFF2-40B4-BE49-F238E27FC236}">
                <a16:creationId xmlns:a16="http://schemas.microsoft.com/office/drawing/2014/main" id="{36A066EE-2515-4F10-8014-0DCA6C389D7C}"/>
              </a:ext>
            </a:extLst>
          </p:cNvPr>
          <p:cNvSpPr/>
          <p:nvPr/>
        </p:nvSpPr>
        <p:spPr>
          <a:xfrm>
            <a:off x="792156" y="1532533"/>
            <a:ext cx="10607040" cy="649440"/>
          </a:xfrm>
          <a:custGeom>
            <a:avLst/>
            <a:gdLst>
              <a:gd name="connsiteX0" fmla="*/ 0 w 10515565"/>
              <a:gd name="connsiteY0" fmla="*/ 108242 h 649440"/>
              <a:gd name="connsiteX1" fmla="*/ 108242 w 10515565"/>
              <a:gd name="connsiteY1" fmla="*/ 0 h 649440"/>
              <a:gd name="connsiteX2" fmla="*/ 10407323 w 10515565"/>
              <a:gd name="connsiteY2" fmla="*/ 0 h 649440"/>
              <a:gd name="connsiteX3" fmla="*/ 10515565 w 10515565"/>
              <a:gd name="connsiteY3" fmla="*/ 108242 h 649440"/>
              <a:gd name="connsiteX4" fmla="*/ 10515565 w 10515565"/>
              <a:gd name="connsiteY4" fmla="*/ 541198 h 649440"/>
              <a:gd name="connsiteX5" fmla="*/ 10407323 w 10515565"/>
              <a:gd name="connsiteY5" fmla="*/ 649440 h 649440"/>
              <a:gd name="connsiteX6" fmla="*/ 108242 w 10515565"/>
              <a:gd name="connsiteY6" fmla="*/ 649440 h 649440"/>
              <a:gd name="connsiteX7" fmla="*/ 0 w 10515565"/>
              <a:gd name="connsiteY7" fmla="*/ 541198 h 649440"/>
              <a:gd name="connsiteX8" fmla="*/ 0 w 10515565"/>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565" h="649440">
                <a:moveTo>
                  <a:pt x="0" y="108242"/>
                </a:moveTo>
                <a:cubicBezTo>
                  <a:pt x="0" y="48462"/>
                  <a:pt x="48462" y="0"/>
                  <a:pt x="108242" y="0"/>
                </a:cubicBezTo>
                <a:lnTo>
                  <a:pt x="10407323" y="0"/>
                </a:lnTo>
                <a:cubicBezTo>
                  <a:pt x="10467103" y="0"/>
                  <a:pt x="10515565" y="48462"/>
                  <a:pt x="10515565" y="108242"/>
                </a:cubicBezTo>
                <a:lnTo>
                  <a:pt x="10515565" y="541198"/>
                </a:lnTo>
                <a:cubicBezTo>
                  <a:pt x="10515565" y="600978"/>
                  <a:pt x="10467103" y="649440"/>
                  <a:pt x="10407323" y="649440"/>
                </a:cubicBezTo>
                <a:lnTo>
                  <a:pt x="108242" y="649440"/>
                </a:lnTo>
                <a:cubicBezTo>
                  <a:pt x="48462" y="649440"/>
                  <a:pt x="0" y="600978"/>
                  <a:pt x="0" y="541198"/>
                </a:cubicBezTo>
                <a:lnTo>
                  <a:pt x="0" y="108242"/>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342301" tIns="31703" rIns="342301" bIns="31703"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lumMod val="50000"/>
                  </a:schemeClr>
                </a:solidFill>
              </a:rPr>
              <a:t>a) Children who did not improve functioning.</a:t>
            </a:r>
          </a:p>
        </p:txBody>
      </p:sp>
      <p:sp>
        <p:nvSpPr>
          <p:cNvPr id="10" name="Freeform: Shape 9">
            <a:extLst>
              <a:ext uri="{FF2B5EF4-FFF2-40B4-BE49-F238E27FC236}">
                <a16:creationId xmlns:a16="http://schemas.microsoft.com/office/drawing/2014/main" id="{ABDED9CB-A0B3-478D-8160-1DD0C561F83D}"/>
              </a:ext>
            </a:extLst>
          </p:cNvPr>
          <p:cNvSpPr/>
          <p:nvPr/>
        </p:nvSpPr>
        <p:spPr>
          <a:xfrm>
            <a:off x="792156" y="2530453"/>
            <a:ext cx="10607040" cy="649440"/>
          </a:xfrm>
          <a:custGeom>
            <a:avLst/>
            <a:gdLst>
              <a:gd name="connsiteX0" fmla="*/ 0 w 10515565"/>
              <a:gd name="connsiteY0" fmla="*/ 108242 h 649440"/>
              <a:gd name="connsiteX1" fmla="*/ 108242 w 10515565"/>
              <a:gd name="connsiteY1" fmla="*/ 0 h 649440"/>
              <a:gd name="connsiteX2" fmla="*/ 10407323 w 10515565"/>
              <a:gd name="connsiteY2" fmla="*/ 0 h 649440"/>
              <a:gd name="connsiteX3" fmla="*/ 10515565 w 10515565"/>
              <a:gd name="connsiteY3" fmla="*/ 108242 h 649440"/>
              <a:gd name="connsiteX4" fmla="*/ 10515565 w 10515565"/>
              <a:gd name="connsiteY4" fmla="*/ 541198 h 649440"/>
              <a:gd name="connsiteX5" fmla="*/ 10407323 w 10515565"/>
              <a:gd name="connsiteY5" fmla="*/ 649440 h 649440"/>
              <a:gd name="connsiteX6" fmla="*/ 108242 w 10515565"/>
              <a:gd name="connsiteY6" fmla="*/ 649440 h 649440"/>
              <a:gd name="connsiteX7" fmla="*/ 0 w 10515565"/>
              <a:gd name="connsiteY7" fmla="*/ 541198 h 649440"/>
              <a:gd name="connsiteX8" fmla="*/ 0 w 10515565"/>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565" h="649440">
                <a:moveTo>
                  <a:pt x="0" y="108242"/>
                </a:moveTo>
                <a:cubicBezTo>
                  <a:pt x="0" y="48462"/>
                  <a:pt x="48462" y="0"/>
                  <a:pt x="108242" y="0"/>
                </a:cubicBezTo>
                <a:lnTo>
                  <a:pt x="10407323" y="0"/>
                </a:lnTo>
                <a:cubicBezTo>
                  <a:pt x="10467103" y="0"/>
                  <a:pt x="10515565" y="48462"/>
                  <a:pt x="10515565" y="108242"/>
                </a:cubicBezTo>
                <a:lnTo>
                  <a:pt x="10515565" y="541198"/>
                </a:lnTo>
                <a:cubicBezTo>
                  <a:pt x="10515565" y="600978"/>
                  <a:pt x="10467103" y="649440"/>
                  <a:pt x="10407323" y="649440"/>
                </a:cubicBezTo>
                <a:lnTo>
                  <a:pt x="108242" y="649440"/>
                </a:lnTo>
                <a:cubicBezTo>
                  <a:pt x="48462" y="649440"/>
                  <a:pt x="0" y="600978"/>
                  <a:pt x="0" y="541198"/>
                </a:cubicBezTo>
                <a:lnTo>
                  <a:pt x="0" y="108242"/>
                </a:lnTo>
                <a:close/>
              </a:path>
            </a:pathLst>
          </a:custGeom>
        </p:spPr>
        <p:style>
          <a:lnRef idx="1">
            <a:schemeClr val="accent3"/>
          </a:lnRef>
          <a:fillRef idx="2">
            <a:schemeClr val="accent3"/>
          </a:fillRef>
          <a:effectRef idx="1">
            <a:schemeClr val="accent3"/>
          </a:effectRef>
          <a:fontRef idx="minor">
            <a:schemeClr val="dk1"/>
          </a:fontRef>
        </p:style>
        <p:txBody>
          <a:bodyPr spcFirstLastPara="0" vert="horz" wrap="square" lIns="342301" tIns="31703" rIns="342301" bIns="31703"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lumMod val="50000"/>
                  </a:schemeClr>
                </a:solidFill>
              </a:rPr>
              <a:t>b) Children who improved functioning but not sufficient to move nearer to functioning comparable to same aged peers.</a:t>
            </a:r>
          </a:p>
        </p:txBody>
      </p:sp>
      <p:sp>
        <p:nvSpPr>
          <p:cNvPr id="12" name="Freeform: Shape 11">
            <a:extLst>
              <a:ext uri="{FF2B5EF4-FFF2-40B4-BE49-F238E27FC236}">
                <a16:creationId xmlns:a16="http://schemas.microsoft.com/office/drawing/2014/main" id="{4D17F8F9-6F26-4CEA-A8E6-F42DC082DB56}"/>
              </a:ext>
            </a:extLst>
          </p:cNvPr>
          <p:cNvSpPr/>
          <p:nvPr/>
        </p:nvSpPr>
        <p:spPr>
          <a:xfrm>
            <a:off x="792156" y="3528373"/>
            <a:ext cx="10607040" cy="649440"/>
          </a:xfrm>
          <a:custGeom>
            <a:avLst/>
            <a:gdLst>
              <a:gd name="connsiteX0" fmla="*/ 0 w 10515565"/>
              <a:gd name="connsiteY0" fmla="*/ 108242 h 649440"/>
              <a:gd name="connsiteX1" fmla="*/ 108242 w 10515565"/>
              <a:gd name="connsiteY1" fmla="*/ 0 h 649440"/>
              <a:gd name="connsiteX2" fmla="*/ 10407323 w 10515565"/>
              <a:gd name="connsiteY2" fmla="*/ 0 h 649440"/>
              <a:gd name="connsiteX3" fmla="*/ 10515565 w 10515565"/>
              <a:gd name="connsiteY3" fmla="*/ 108242 h 649440"/>
              <a:gd name="connsiteX4" fmla="*/ 10515565 w 10515565"/>
              <a:gd name="connsiteY4" fmla="*/ 541198 h 649440"/>
              <a:gd name="connsiteX5" fmla="*/ 10407323 w 10515565"/>
              <a:gd name="connsiteY5" fmla="*/ 649440 h 649440"/>
              <a:gd name="connsiteX6" fmla="*/ 108242 w 10515565"/>
              <a:gd name="connsiteY6" fmla="*/ 649440 h 649440"/>
              <a:gd name="connsiteX7" fmla="*/ 0 w 10515565"/>
              <a:gd name="connsiteY7" fmla="*/ 541198 h 649440"/>
              <a:gd name="connsiteX8" fmla="*/ 0 w 10515565"/>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565" h="649440">
                <a:moveTo>
                  <a:pt x="0" y="108242"/>
                </a:moveTo>
                <a:cubicBezTo>
                  <a:pt x="0" y="48462"/>
                  <a:pt x="48462" y="0"/>
                  <a:pt x="108242" y="0"/>
                </a:cubicBezTo>
                <a:lnTo>
                  <a:pt x="10407323" y="0"/>
                </a:lnTo>
                <a:cubicBezTo>
                  <a:pt x="10467103" y="0"/>
                  <a:pt x="10515565" y="48462"/>
                  <a:pt x="10515565" y="108242"/>
                </a:cubicBezTo>
                <a:lnTo>
                  <a:pt x="10515565" y="541198"/>
                </a:lnTo>
                <a:cubicBezTo>
                  <a:pt x="10515565" y="600978"/>
                  <a:pt x="10467103" y="649440"/>
                  <a:pt x="10407323" y="649440"/>
                </a:cubicBezTo>
                <a:lnTo>
                  <a:pt x="108242" y="649440"/>
                </a:lnTo>
                <a:cubicBezTo>
                  <a:pt x="48462" y="649440"/>
                  <a:pt x="0" y="600978"/>
                  <a:pt x="0" y="541198"/>
                </a:cubicBezTo>
                <a:lnTo>
                  <a:pt x="0" y="108242"/>
                </a:ln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342301" tIns="31703" rIns="342301" bIns="31703"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lumMod val="50000"/>
                  </a:schemeClr>
                </a:solidFill>
              </a:rPr>
              <a:t>c) Children who improved functioning to a level nearer to same aged peers but did not reach it.</a:t>
            </a:r>
          </a:p>
        </p:txBody>
      </p:sp>
      <p:sp>
        <p:nvSpPr>
          <p:cNvPr id="14" name="Freeform: Shape 13">
            <a:extLst>
              <a:ext uri="{FF2B5EF4-FFF2-40B4-BE49-F238E27FC236}">
                <a16:creationId xmlns:a16="http://schemas.microsoft.com/office/drawing/2014/main" id="{E9FDF568-42F8-45A8-8DB7-B07F5C48880F}"/>
              </a:ext>
            </a:extLst>
          </p:cNvPr>
          <p:cNvSpPr/>
          <p:nvPr/>
        </p:nvSpPr>
        <p:spPr>
          <a:xfrm>
            <a:off x="792156" y="4547075"/>
            <a:ext cx="10607040" cy="649440"/>
          </a:xfrm>
          <a:custGeom>
            <a:avLst/>
            <a:gdLst>
              <a:gd name="connsiteX0" fmla="*/ 0 w 10515565"/>
              <a:gd name="connsiteY0" fmla="*/ 108242 h 649440"/>
              <a:gd name="connsiteX1" fmla="*/ 108242 w 10515565"/>
              <a:gd name="connsiteY1" fmla="*/ 0 h 649440"/>
              <a:gd name="connsiteX2" fmla="*/ 10407323 w 10515565"/>
              <a:gd name="connsiteY2" fmla="*/ 0 h 649440"/>
              <a:gd name="connsiteX3" fmla="*/ 10515565 w 10515565"/>
              <a:gd name="connsiteY3" fmla="*/ 108242 h 649440"/>
              <a:gd name="connsiteX4" fmla="*/ 10515565 w 10515565"/>
              <a:gd name="connsiteY4" fmla="*/ 541198 h 649440"/>
              <a:gd name="connsiteX5" fmla="*/ 10407323 w 10515565"/>
              <a:gd name="connsiteY5" fmla="*/ 649440 h 649440"/>
              <a:gd name="connsiteX6" fmla="*/ 108242 w 10515565"/>
              <a:gd name="connsiteY6" fmla="*/ 649440 h 649440"/>
              <a:gd name="connsiteX7" fmla="*/ 0 w 10515565"/>
              <a:gd name="connsiteY7" fmla="*/ 541198 h 649440"/>
              <a:gd name="connsiteX8" fmla="*/ 0 w 10515565"/>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565" h="649440">
                <a:moveTo>
                  <a:pt x="0" y="108242"/>
                </a:moveTo>
                <a:cubicBezTo>
                  <a:pt x="0" y="48462"/>
                  <a:pt x="48462" y="0"/>
                  <a:pt x="108242" y="0"/>
                </a:cubicBezTo>
                <a:lnTo>
                  <a:pt x="10407323" y="0"/>
                </a:lnTo>
                <a:cubicBezTo>
                  <a:pt x="10467103" y="0"/>
                  <a:pt x="10515565" y="48462"/>
                  <a:pt x="10515565" y="108242"/>
                </a:cubicBezTo>
                <a:lnTo>
                  <a:pt x="10515565" y="541198"/>
                </a:lnTo>
                <a:cubicBezTo>
                  <a:pt x="10515565" y="600978"/>
                  <a:pt x="10467103" y="649440"/>
                  <a:pt x="10407323" y="649440"/>
                </a:cubicBezTo>
                <a:lnTo>
                  <a:pt x="108242" y="649440"/>
                </a:lnTo>
                <a:cubicBezTo>
                  <a:pt x="48462" y="649440"/>
                  <a:pt x="0" y="600978"/>
                  <a:pt x="0" y="541198"/>
                </a:cubicBezTo>
                <a:lnTo>
                  <a:pt x="0" y="108242"/>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342301" tIns="31703" rIns="342301" bIns="31703"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lumMod val="50000"/>
                  </a:schemeClr>
                </a:solidFill>
              </a:rPr>
              <a:t>d) Children who improved functioning to reach a level comparable to same aged peers.</a:t>
            </a:r>
          </a:p>
        </p:txBody>
      </p:sp>
      <p:sp>
        <p:nvSpPr>
          <p:cNvPr id="4" name="Slide Number Placeholder 3">
            <a:extLst>
              <a:ext uri="{FF2B5EF4-FFF2-40B4-BE49-F238E27FC236}">
                <a16:creationId xmlns:a16="http://schemas.microsoft.com/office/drawing/2014/main" id="{670B41DF-BC9A-4592-BDFB-F25E343E998C}"/>
              </a:ext>
              <a:ext uri="{C183D7F6-B498-43B3-948B-1728B52AA6E4}">
                <adec:decorative xmlns:adec="http://schemas.microsoft.com/office/drawing/2017/decorative" val="0"/>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7</a:t>
            </a:fld>
            <a:endParaRPr lang="en-US" sz="1000"/>
          </a:p>
        </p:txBody>
      </p:sp>
      <p:sp>
        <p:nvSpPr>
          <p:cNvPr id="6" name="Footer Placeholder 5">
            <a:extLst>
              <a:ext uri="{FF2B5EF4-FFF2-40B4-BE49-F238E27FC236}">
                <a16:creationId xmlns:a16="http://schemas.microsoft.com/office/drawing/2014/main" id="{7F5314C2-7A52-4893-BEF8-F67702648DAB}"/>
              </a:ext>
              <a:ext uri="{C183D7F6-B498-43B3-948B-1728B52AA6E4}">
                <adec:decorative xmlns:adec="http://schemas.microsoft.com/office/drawing/2017/decorative" val="1"/>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Substantially Increased Rate of Growth Progress Categories </a:t>
            </a:r>
          </a:p>
        </p:txBody>
      </p:sp>
      <p:pic>
        <p:nvPicPr>
          <p:cNvPr id="8" name="Audio 7">
            <a:hlinkClick r:id="" action="ppaction://media"/>
            <a:extLst>
              <a:ext uri="{FF2B5EF4-FFF2-40B4-BE49-F238E27FC236}">
                <a16:creationId xmlns:a16="http://schemas.microsoft.com/office/drawing/2014/main" id="{677F101D-2A4D-44EE-8EB4-265EB7F8DFDC}"/>
              </a:ext>
              <a:ext uri="{C183D7F6-B498-43B3-948B-1728B52AA6E4}">
                <adec:decorative xmlns:adec="http://schemas.microsoft.com/office/drawing/2017/decorative" val="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669607280"/>
      </p:ext>
    </p:extLst>
  </p:cSld>
  <p:clrMapOvr>
    <a:masterClrMapping/>
  </p:clrMapOvr>
  <mc:AlternateContent xmlns:mc="http://schemas.openxmlformats.org/markup-compatibility/2006" xmlns:p14="http://schemas.microsoft.com/office/powerpoint/2010/main">
    <mc:Choice Requires="p14">
      <p:transition spd="med" p14:dur="700" advTm="20745">
        <p:fade/>
      </p:transition>
    </mc:Choice>
    <mc:Fallback xmlns="">
      <p:transition spd="med" advTm="207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bldLst>
      <p:bldP spid="7" grpId="0" animBg="1"/>
      <p:bldP spid="10" grpId="0" animBg="1"/>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64A9-41B3-48E4-9B8E-9239638E2F6E}"/>
              </a:ext>
            </a:extLst>
          </p:cNvPr>
          <p:cNvSpPr>
            <a:spLocks noGrp="1"/>
          </p:cNvSpPr>
          <p:nvPr>
            <p:ph type="title"/>
          </p:nvPr>
        </p:nvSpPr>
        <p:spPr>
          <a:xfrm>
            <a:off x="647272" y="89254"/>
            <a:ext cx="10134703" cy="1183566"/>
          </a:xfrm>
        </p:spPr>
        <p:txBody>
          <a:bodyPr anchor="b">
            <a:normAutofit/>
          </a:bodyPr>
          <a:lstStyle/>
          <a:p>
            <a:r>
              <a:rPr lang="en-US"/>
              <a:t>Data Sampling Methodology for Indicator 7</a:t>
            </a:r>
          </a:p>
        </p:txBody>
      </p:sp>
      <p:sp>
        <p:nvSpPr>
          <p:cNvPr id="7" name="Content Placeholder 6">
            <a:extLst>
              <a:ext uri="{FF2B5EF4-FFF2-40B4-BE49-F238E27FC236}">
                <a16:creationId xmlns:a16="http://schemas.microsoft.com/office/drawing/2014/main" id="{058B9ACB-BF45-4755-99BD-C95748F0F670}"/>
              </a:ext>
            </a:extLst>
          </p:cNvPr>
          <p:cNvSpPr txBox="1">
            <a:spLocks noGrp="1"/>
          </p:cNvSpPr>
          <p:nvPr>
            <p:ph sz="half" idx="1"/>
          </p:nvPr>
        </p:nvSpPr>
        <p:spPr>
          <a:xfrm>
            <a:off x="647273" y="1422717"/>
            <a:ext cx="5257800" cy="4620682"/>
          </a:xfrm>
        </p:spPr>
        <p:txBody>
          <a:bodyPr rtlCol="0">
            <a:normAutofit fontScale="92500" lnSpcReduction="10000"/>
          </a:bodyPr>
          <a:lstStyle/>
          <a:p>
            <a:pPr>
              <a:spcBef>
                <a:spcPts val="1200"/>
              </a:spcBef>
            </a:pPr>
            <a:r>
              <a:rPr lang="en-US" sz="2400"/>
              <a:t>In New York State, data for Indicator 7 is collected on a sample schedule basis:</a:t>
            </a:r>
          </a:p>
          <a:p>
            <a:pPr lvl="1">
              <a:spcBef>
                <a:spcPts val="1200"/>
              </a:spcBef>
            </a:pPr>
            <a:r>
              <a:rPr lang="en-US" sz="2400"/>
              <a:t>NYS has distributed all school districts among six statewide representative samples for the purposes of data reporting for Indicator 7: Preschool Outcomes; the NYC School District is included in the sample each year.</a:t>
            </a:r>
          </a:p>
          <a:p>
            <a:pPr lvl="1">
              <a:spcBef>
                <a:spcPts val="1200"/>
              </a:spcBef>
            </a:pPr>
            <a:r>
              <a:rPr lang="en-US" sz="2400"/>
              <a:t>Most school districts submit data on behalf of all eligible preschool students during the sampling period. </a:t>
            </a:r>
          </a:p>
          <a:p>
            <a:pPr lvl="1">
              <a:spcBef>
                <a:spcPts val="1200"/>
              </a:spcBef>
            </a:pPr>
            <a:r>
              <a:rPr lang="en-US" sz="2400"/>
              <a:t>Large school districts may choose to use the total random sampling methodology to report on a sample of preschool students. </a:t>
            </a:r>
          </a:p>
        </p:txBody>
      </p:sp>
      <p:pic>
        <p:nvPicPr>
          <p:cNvPr id="3" name="Picture 2" descr="Photo example of the Summary Statement of Progress of Preschool Children with Disabilities ">
            <a:extLst>
              <a:ext uri="{FF2B5EF4-FFF2-40B4-BE49-F238E27FC236}">
                <a16:creationId xmlns:a16="http://schemas.microsoft.com/office/drawing/2014/main" id="{7CEE58A0-A8E7-4987-8EE1-FBEB9984C497}"/>
              </a:ext>
            </a:extLst>
          </p:cNvPr>
          <p:cNvPicPr>
            <a:picLocks noChangeAspect="1"/>
          </p:cNvPicPr>
          <p:nvPr/>
        </p:nvPicPr>
        <p:blipFill>
          <a:blip r:embed="rId5"/>
          <a:stretch>
            <a:fillRect/>
          </a:stretch>
        </p:blipFill>
        <p:spPr>
          <a:xfrm>
            <a:off x="6019799" y="1460628"/>
            <a:ext cx="5930757" cy="4077395"/>
          </a:xfrm>
          <a:prstGeom prst="rect">
            <a:avLst/>
          </a:prstGeom>
          <a:noFill/>
        </p:spPr>
      </p:pic>
      <p:sp>
        <p:nvSpPr>
          <p:cNvPr id="4" name="Slide Number Placeholder 3">
            <a:extLst>
              <a:ext uri="{FF2B5EF4-FFF2-40B4-BE49-F238E27FC236}">
                <a16:creationId xmlns:a16="http://schemas.microsoft.com/office/drawing/2014/main" id="{FAB8BD82-70DA-4593-8089-784E3199FC4D}"/>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8</a:t>
            </a:fld>
            <a:endParaRPr lang="en-US" sz="1000"/>
          </a:p>
        </p:txBody>
      </p:sp>
      <p:sp>
        <p:nvSpPr>
          <p:cNvPr id="6" name="Footer Placeholder 5">
            <a:extLst>
              <a:ext uri="{FF2B5EF4-FFF2-40B4-BE49-F238E27FC236}">
                <a16:creationId xmlns:a16="http://schemas.microsoft.com/office/drawing/2014/main" id="{6076C2EB-A09A-4183-8185-52C042F74496}"/>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Data Collection for Indicator 7</a:t>
            </a:r>
          </a:p>
        </p:txBody>
      </p:sp>
      <p:sp>
        <p:nvSpPr>
          <p:cNvPr id="5" name="TextBox 4">
            <a:extLst>
              <a:ext uri="{FF2B5EF4-FFF2-40B4-BE49-F238E27FC236}">
                <a16:creationId xmlns:a16="http://schemas.microsoft.com/office/drawing/2014/main" id="{A40D5E9E-0B58-48EE-B982-F3F7673EFC5F}"/>
              </a:ext>
            </a:extLst>
          </p:cNvPr>
          <p:cNvSpPr txBox="1"/>
          <p:nvPr/>
        </p:nvSpPr>
        <p:spPr>
          <a:xfrm>
            <a:off x="6096000" y="5538023"/>
            <a:ext cx="5739829" cy="338554"/>
          </a:xfrm>
          <a:prstGeom prst="rect">
            <a:avLst/>
          </a:prstGeom>
          <a:noFill/>
        </p:spPr>
        <p:txBody>
          <a:bodyPr wrap="square" rtlCol="0">
            <a:spAutoFit/>
          </a:bodyPr>
          <a:lstStyle/>
          <a:p>
            <a:r>
              <a:rPr lang="en-US" sz="1600">
                <a:hlinkClick r:id="rId6"/>
              </a:rPr>
              <a:t>VR15</a:t>
            </a:r>
            <a:r>
              <a:rPr lang="en-US" sz="1600"/>
              <a:t>: Preschool Outcomes Report</a:t>
            </a:r>
          </a:p>
        </p:txBody>
      </p:sp>
      <p:pic>
        <p:nvPicPr>
          <p:cNvPr id="8" name="Audio 7">
            <a:hlinkClick r:id="" action="ppaction://media"/>
            <a:extLst>
              <a:ext uri="{FF2B5EF4-FFF2-40B4-BE49-F238E27FC236}">
                <a16:creationId xmlns:a16="http://schemas.microsoft.com/office/drawing/2014/main" id="{478EE784-2078-4685-9DB9-71535F91C76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44905027"/>
      </p:ext>
    </p:extLst>
  </p:cSld>
  <p:clrMapOvr>
    <a:masterClrMapping/>
  </p:clrMapOvr>
  <mc:AlternateContent xmlns:mc="http://schemas.openxmlformats.org/markup-compatibility/2006" xmlns:p14="http://schemas.microsoft.com/office/powerpoint/2010/main">
    <mc:Choice Requires="p14">
      <p:transition spd="med" p14:dur="700" advTm="26294">
        <p:fade/>
      </p:transition>
    </mc:Choice>
    <mc:Fallback xmlns="">
      <p:transition spd="med" advTm="262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FAAAB5-779A-40B5-A6B1-F154D3E4095E}"/>
              </a:ext>
            </a:extLst>
          </p:cNvPr>
          <p:cNvSpPr>
            <a:spLocks noGrp="1"/>
          </p:cNvSpPr>
          <p:nvPr>
            <p:ph type="title"/>
          </p:nvPr>
        </p:nvSpPr>
        <p:spPr>
          <a:xfrm>
            <a:off x="410402" y="433182"/>
            <a:ext cx="10328574" cy="1183566"/>
          </a:xfrm>
        </p:spPr>
        <p:txBody>
          <a:bodyPr>
            <a:noAutofit/>
          </a:bodyPr>
          <a:lstStyle/>
          <a:p>
            <a:r>
              <a:rPr lang="en-US" sz="2800" b="1"/>
              <a:t> </a:t>
            </a:r>
            <a:br>
              <a:rPr lang="en-US" sz="2800"/>
            </a:br>
            <a:r>
              <a:rPr lang="en-US" sz="3200" b="1"/>
              <a:t>State Performance Plan Indicator 7</a:t>
            </a:r>
            <a:br>
              <a:rPr lang="en-US" sz="2800" b="1"/>
            </a:br>
            <a:r>
              <a:rPr lang="en-US" sz="2400" b="1"/>
              <a:t>How Data is Collected to make Progress Category Determination </a:t>
            </a:r>
            <a:br>
              <a:rPr lang="en-US" sz="2400"/>
            </a:br>
            <a:r>
              <a:rPr lang="en-US" sz="2400"/>
              <a:t>Preschool Outcomes Report Process</a:t>
            </a:r>
            <a:endParaRPr lang="en-US" sz="2800"/>
          </a:p>
        </p:txBody>
      </p:sp>
      <p:graphicFrame>
        <p:nvGraphicFramePr>
          <p:cNvPr id="10" name="Content Placeholder 9" descr="Flow chart that illustrates first an entry assessment is performed by the evaluator and the CPSE completes the Child Outcome Summary Form; then an exit assessment is performed with the CPSE/CSE completing the Child Outcome Summary Form.  The Child outcome summary form is used to identify the progress category. ">
            <a:extLst>
              <a:ext uri="{FF2B5EF4-FFF2-40B4-BE49-F238E27FC236}">
                <a16:creationId xmlns:a16="http://schemas.microsoft.com/office/drawing/2014/main" id="{92242369-8DAD-44A3-BE68-826D7319EFBD}"/>
              </a:ext>
            </a:extLst>
          </p:cNvPr>
          <p:cNvGraphicFramePr>
            <a:graphicFrameLocks noGrp="1"/>
          </p:cNvGraphicFramePr>
          <p:nvPr>
            <p:ph idx="1"/>
            <p:extLst>
              <p:ext uri="{D42A27DB-BD31-4B8C-83A1-F6EECF244321}">
                <p14:modId xmlns:p14="http://schemas.microsoft.com/office/powerpoint/2010/main" val="486762397"/>
              </p:ext>
            </p:extLst>
          </p:nvPr>
        </p:nvGraphicFramePr>
        <p:xfrm>
          <a:off x="453401" y="1459653"/>
          <a:ext cx="11247120" cy="46212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ED8EB3C9-AF2B-4142-B4A5-8880328E2777}"/>
              </a:ext>
            </a:extLst>
          </p:cNvPr>
          <p:cNvSpPr>
            <a:spLocks noGrp="1"/>
          </p:cNvSpPr>
          <p:nvPr>
            <p:ph type="sldNum" sz="quarter" idx="12"/>
          </p:nvPr>
        </p:nvSpPr>
        <p:spPr/>
        <p:txBody>
          <a:bodyPr/>
          <a:lstStyle/>
          <a:p>
            <a:fld id="{9CD8D479-8942-46E8-A226-A4E01F7A105C}" type="slidenum">
              <a:rPr lang="en-US" smtClean="0"/>
              <a:t>9</a:t>
            </a:fld>
            <a:endParaRPr lang="en-US"/>
          </a:p>
        </p:txBody>
      </p:sp>
      <p:sp>
        <p:nvSpPr>
          <p:cNvPr id="6" name="Footer Placeholder 5">
            <a:extLst>
              <a:ext uri="{FF2B5EF4-FFF2-40B4-BE49-F238E27FC236}">
                <a16:creationId xmlns:a16="http://schemas.microsoft.com/office/drawing/2014/main" id="{D948B909-5CE9-4ADE-9196-B0CDFAB823CC}"/>
              </a:ext>
            </a:extLst>
          </p:cNvPr>
          <p:cNvSpPr>
            <a:spLocks noGrp="1"/>
          </p:cNvSpPr>
          <p:nvPr>
            <p:ph type="ftr" sz="quarter" idx="11"/>
          </p:nvPr>
        </p:nvSpPr>
        <p:spPr/>
        <p:txBody>
          <a:bodyPr/>
          <a:lstStyle/>
          <a:p>
            <a:r>
              <a:rPr lang="en-US"/>
              <a:t>Preschool Outcome Report Process </a:t>
            </a:r>
          </a:p>
        </p:txBody>
      </p:sp>
      <p:pic>
        <p:nvPicPr>
          <p:cNvPr id="2" name="Audio 1">
            <a:hlinkClick r:id="" action="ppaction://media"/>
            <a:extLst>
              <a:ext uri="{FF2B5EF4-FFF2-40B4-BE49-F238E27FC236}">
                <a16:creationId xmlns:a16="http://schemas.microsoft.com/office/drawing/2014/main" id="{974F4F59-D027-43AC-A5B1-C67751133EA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7321652"/>
      </p:ext>
    </p:extLst>
  </p:cSld>
  <p:clrMapOvr>
    <a:masterClrMapping/>
  </p:clrMapOvr>
  <mc:AlternateContent xmlns:mc="http://schemas.openxmlformats.org/markup-compatibility/2006" xmlns:p14="http://schemas.microsoft.com/office/powerpoint/2010/main">
    <mc:Choice Requires="p14">
      <p:transition spd="med" p14:dur="700" advTm="72108">
        <p:fade/>
      </p:transition>
    </mc:Choice>
    <mc:Fallback xmlns="">
      <p:transition spd="med" advTm="721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9|3.3|6.2|5.8|5.5"/>
</p:tagLst>
</file>

<file path=ppt/tags/tag2.xml><?xml version="1.0" encoding="utf-8"?>
<p:tagLst xmlns:a="http://schemas.openxmlformats.org/drawingml/2006/main" xmlns:r="http://schemas.openxmlformats.org/officeDocument/2006/relationships" xmlns:p="http://schemas.openxmlformats.org/presentationml/2006/main">
  <p:tag name="TIMING" val="|4.7|6|5.5"/>
</p:tagLst>
</file>

<file path=ppt/theme/theme1.xml><?xml version="1.0" encoding="utf-8"?>
<a:theme xmlns:a="http://schemas.openxmlformats.org/drawingml/2006/main" name="Ecology 16x9">
  <a:themeElements>
    <a:clrScheme name="SPP">
      <a:dk1>
        <a:srgbClr val="1F3864"/>
      </a:dk1>
      <a:lt1>
        <a:sysClr val="window" lastClr="FFFFFF"/>
      </a:lt1>
      <a:dk2>
        <a:srgbClr val="44546A"/>
      </a:dk2>
      <a:lt2>
        <a:srgbClr val="E7E6E6"/>
      </a:lt2>
      <a:accent1>
        <a:srgbClr val="4472C4"/>
      </a:accent1>
      <a:accent2>
        <a:srgbClr val="6DAA2D"/>
      </a:accent2>
      <a:accent3>
        <a:srgbClr val="C00000"/>
      </a:accent3>
      <a:accent4>
        <a:srgbClr val="FFC000"/>
      </a:accent4>
      <a:accent5>
        <a:srgbClr val="5B9BD5"/>
      </a:accent5>
      <a:accent6>
        <a:srgbClr val="6F3B55"/>
      </a:accent6>
      <a:hlink>
        <a:srgbClr val="48A1FA"/>
      </a:hlink>
      <a:folHlink>
        <a:srgbClr val="2E75B5"/>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7822A754DEBD4089E2469E7A38BCE1" ma:contentTypeVersion="8" ma:contentTypeDescription="Create a new document." ma:contentTypeScope="" ma:versionID="f8ccb29db8327d114b209b21eb273f3b">
  <xsd:schema xmlns:xsd="http://www.w3.org/2001/XMLSchema" xmlns:xs="http://www.w3.org/2001/XMLSchema" xmlns:p="http://schemas.microsoft.com/office/2006/metadata/properties" xmlns:ns2="5709f26a-af04-479e-a03f-406e189626ef" xmlns:ns3="2cf0b8c0-9d1c-4f61-914c-2762716bd4d1" targetNamespace="http://schemas.microsoft.com/office/2006/metadata/properties" ma:root="true" ma:fieldsID="df8a8e33c43858a1c514b10a47e75f91" ns2:_="" ns3:_="">
    <xsd:import namespace="5709f26a-af04-479e-a03f-406e189626ef"/>
    <xsd:import namespace="2cf0b8c0-9d1c-4f61-914c-2762716bd4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09f26a-af04-479e-a03f-406e189626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f0b8c0-9d1c-4f61-914c-2762716bd4d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6066E6-35B8-4B3C-A9AF-552045C8E589}">
  <ds:schemaRefs>
    <ds:schemaRef ds:uri="2cf0b8c0-9d1c-4f61-914c-2762716bd4d1"/>
    <ds:schemaRef ds:uri="5709f26a-af04-479e-a03f-406e189626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14EC7D6-D5AA-4A61-9B98-7DFBFDAC2121}">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5709f26a-af04-479e-a03f-406e189626ef"/>
    <ds:schemaRef ds:uri="http://purl.org/dc/terms/"/>
    <ds:schemaRef ds:uri="http://schemas.openxmlformats.org/package/2006/metadata/core-properties"/>
    <ds:schemaRef ds:uri="http://purl.org/dc/dcmitype/"/>
    <ds:schemaRef ds:uri="2cf0b8c0-9d1c-4f61-914c-2762716bd4d1"/>
    <ds:schemaRef ds:uri="http://www.w3.org/XML/1998/namespace"/>
  </ds:schemaRefs>
</ds:datastoreItem>
</file>

<file path=customXml/itemProps3.xml><?xml version="1.0" encoding="utf-8"?>
<ds:datastoreItem xmlns:ds="http://schemas.openxmlformats.org/officeDocument/2006/customXml" ds:itemID="{826BBF77-A173-44BD-A50D-1C0469B5CE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TotalTime>
  <Words>9506</Words>
  <Application>Microsoft Office PowerPoint</Application>
  <PresentationFormat>Widescreen</PresentationFormat>
  <Paragraphs>850</Paragraphs>
  <Slides>41</Slides>
  <Notes>41</Notes>
  <HiddenSlides>0</HiddenSlides>
  <MMClips>41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Corbel</vt:lpstr>
      <vt:lpstr>Symbol</vt:lpstr>
      <vt:lpstr>Ecology 16x9</vt:lpstr>
      <vt:lpstr>State Performance Plan (SPP)/ Annual Performance Report (APR)  2020-2025</vt:lpstr>
      <vt:lpstr>Agenda Slide for Preschool Outcome Presentation </vt:lpstr>
      <vt:lpstr>Frequently Used Terms in the Presentation </vt:lpstr>
      <vt:lpstr>Indicator 7: Preschool Outcomes Measurement </vt:lpstr>
      <vt:lpstr>Indicator 7: Five Progress Categories</vt:lpstr>
      <vt:lpstr>Indicator 7 Progress Categories Functioning within Age Expectations (d+e/a+b+c+d+e)</vt:lpstr>
      <vt:lpstr>Indicator 7 Progress Categories  Substantially Increased Rate of Growth (c+d/a+b+c+d)</vt:lpstr>
      <vt:lpstr>Data Sampling Methodology for Indicator 7</vt:lpstr>
      <vt:lpstr>  State Performance Plan Indicator 7 How Data is Collected to make Progress Category Determination  Preschool Outcomes Report Process</vt:lpstr>
      <vt:lpstr>Entry and Exit  Assessments </vt:lpstr>
      <vt:lpstr>Definitions for Child Outcome Ratings</vt:lpstr>
      <vt:lpstr>Preschool Outcomes Report</vt:lpstr>
      <vt:lpstr>Facilitator check for understanding on the SPP measurement or how the data is used to measure     results or outcomes.</vt:lpstr>
      <vt:lpstr>Indicator 7: Data Trends and Comparisons </vt:lpstr>
      <vt:lpstr>Explanation Indicator 7 FFY Data  in the Annual Performance Report (APR) </vt:lpstr>
      <vt:lpstr>NYS APR FFY 2019 Indicator 7 Reported Outcomes</vt:lpstr>
      <vt:lpstr>NYS 7A: Percent of preschool children aged 3 through 5 with IEPs   who demonstrate improved positive social-emotional skills:</vt:lpstr>
      <vt:lpstr>NYS 7B: Percent of preschool children aged 3 through 5 with IEPs who demonstrate improved acquisition and use of knowledge and skills:</vt:lpstr>
      <vt:lpstr>NYS 7C: Percent of preschool children aged 3 through 5 with IEPs who demonstrate improved use of appropriate behaviors:</vt:lpstr>
      <vt:lpstr>State/National Comparisons: APR Results  7A: Percent of preschool children aged 3 through 5 with IEPs who demonstrate improved positive social-emotional skills</vt:lpstr>
      <vt:lpstr>State/National Comparisons: APR Results  7B: Percent of preschool children aged 3 through 5 with IEPs who                    demonstrate improved acquisition and use of knowledge and skills </vt:lpstr>
      <vt:lpstr>State/National Comparisons: APR Results  7C: Percent of preschool children aged 3 through 5 with IEPs who demonstrate improved use of appropriate behaviors to meet their needs</vt:lpstr>
      <vt:lpstr> 1) What did the SPP data tell us?    2) How should we use the data to inform our target-setting and improvement activities?</vt:lpstr>
      <vt:lpstr>Indicator 7: Preschool Outcomes Improvement Strategies </vt:lpstr>
      <vt:lpstr>Prekindergarten Early Learning Standards</vt:lpstr>
      <vt:lpstr>Preschool Development Birth Through Five Renewal (NYSB5-R) Grant </vt:lpstr>
      <vt:lpstr>Supporting Families and promoting Parent Voice are key areas of the NYSB5 Grant Project</vt:lpstr>
      <vt:lpstr>Office of Special Education Educational Partnership Tiered Support &amp; Professional Development </vt:lpstr>
      <vt:lpstr>Educational Partnership Resources  Targeted Professional Development Improvement Strategies </vt:lpstr>
      <vt:lpstr>Potential Additional Improvement Activities           for Consideration </vt:lpstr>
      <vt:lpstr>What activities could be considered, maintained, or strengthened to address improvements in Preschool Outcomes? </vt:lpstr>
      <vt:lpstr>Indicator 7: Preschool Outcomes Target-Setting</vt:lpstr>
      <vt:lpstr>Proposed Targets: Indicator 7A1 Of those children who entered the program below age expectations in   positive social-emotional skills, the percent who will substantially increase their rate of growth by the time they turn six years of age or exit the program </vt:lpstr>
      <vt:lpstr>Proposed Targets: Indicator 7A2 The percent of preschool children who were functioning within age expectations in positive social-emotional skills by the time they turned 6 years of age or exited the program  </vt:lpstr>
      <vt:lpstr>Proposed Targets: Indicator 7B1 Of those children who entered the program below age expectations in acquisition and use of knowledge and skills, the percent who will substantially increase their rate of growth by the time they turn six years of age or exit the program </vt:lpstr>
      <vt:lpstr>Proposed Targets: Indicator 7B2 The percent of preschool children who were functioning within age expectations in acquisition and use of knowledge and skills by the time they turned 6 years of age or exited the program.  </vt:lpstr>
      <vt:lpstr>Proposed Targets: Indicator 7C1 Of those children who entered the program below age expectations in use of appropriate behaviors, the percent who will substantially increase their rate of growth by the time they turn six years of age or exit the program </vt:lpstr>
      <vt:lpstr>Proposed Targets: Indicator 7C2 The percent of preschool children who were functioning within age expectations in use of appropriate behaviors by the time they turned 6 years of age or exited the program. </vt:lpstr>
      <vt:lpstr>New York State School District SPP Data </vt:lpstr>
      <vt:lpstr>Share Your Voice in our Online Survey </vt:lpstr>
      <vt:lpstr>THANK YOU for your contribution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Performance Plan (SPP)/ Annual Performance Report (APR) 2020-2025 Indicator 7: Preschool Outcomes </dc:title>
  <dc:creator>New York State Education Department</dc:creator>
  <cp:lastModifiedBy>Ron Gill</cp:lastModifiedBy>
  <cp:revision>4</cp:revision>
  <dcterms:created xsi:type="dcterms:W3CDTF">2021-04-28T12:59:52Z</dcterms:created>
  <dcterms:modified xsi:type="dcterms:W3CDTF">2021-10-06T21:33:15Z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0x010100657822A754DEBD4089E2469E7A38BCE1</vt:lpwstr>
  </property>
</Properties>
</file>